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11" Type="http://schemas.openxmlformats.org/officeDocument/2006/relationships/image" Target="../media/image25.wmf"/><Relationship Id="rId5" Type="http://schemas.openxmlformats.org/officeDocument/2006/relationships/image" Target="../media/image19.wmf"/><Relationship Id="rId10" Type="http://schemas.openxmlformats.org/officeDocument/2006/relationships/image" Target="../media/image24.wmf"/><Relationship Id="rId4" Type="http://schemas.openxmlformats.org/officeDocument/2006/relationships/image" Target="../media/image18.wmf"/><Relationship Id="rId9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7" Type="http://schemas.openxmlformats.org/officeDocument/2006/relationships/image" Target="../media/image36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36.wmf"/><Relationship Id="rId7" Type="http://schemas.openxmlformats.org/officeDocument/2006/relationships/image" Target="../media/image42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10" Type="http://schemas.openxmlformats.org/officeDocument/2006/relationships/image" Target="../media/image45.wmf"/><Relationship Id="rId4" Type="http://schemas.openxmlformats.org/officeDocument/2006/relationships/image" Target="../media/image39.wmf"/><Relationship Id="rId9" Type="http://schemas.openxmlformats.org/officeDocument/2006/relationships/image" Target="../media/image4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05/05/1435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05/05/1435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05/05/1435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05/05/1435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05/05/1435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05/05/1435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05/05/1435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oleObject" Target="../embeddings/oleObject9.bin"/><Relationship Id="rId3" Type="http://schemas.openxmlformats.org/officeDocument/2006/relationships/image" Target="../media/image13.png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11.bin"/><Relationship Id="rId10" Type="http://schemas.openxmlformats.org/officeDocument/2006/relationships/oleObject" Target="../embeddings/oleObject6.bin"/><Relationship Id="rId4" Type="http://schemas.openxmlformats.org/officeDocument/2006/relationships/image" Target="../media/image14.png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oleObject" Target="../embeddings/oleObject21.bin"/><Relationship Id="rId3" Type="http://schemas.openxmlformats.org/officeDocument/2006/relationships/image" Target="../media/image13.png"/><Relationship Id="rId7" Type="http://schemas.openxmlformats.org/officeDocument/2006/relationships/oleObject" Target="../embeddings/oleObject15.bin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4.bin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23.bin"/><Relationship Id="rId10" Type="http://schemas.openxmlformats.org/officeDocument/2006/relationships/oleObject" Target="../embeddings/oleObject18.bin"/><Relationship Id="rId4" Type="http://schemas.openxmlformats.org/officeDocument/2006/relationships/image" Target="../media/image26.png"/><Relationship Id="rId9" Type="http://schemas.openxmlformats.org/officeDocument/2006/relationships/oleObject" Target="../embeddings/oleObject17.bin"/><Relationship Id="rId14" Type="http://schemas.openxmlformats.org/officeDocument/2006/relationships/oleObject" Target="../embeddings/oleObject2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image" Target="../media/image13.png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image" Target="../media/image14.png"/><Relationship Id="rId9" Type="http://schemas.openxmlformats.org/officeDocument/2006/relationships/oleObject" Target="../embeddings/oleObject28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Relationship Id="rId9" Type="http://schemas.openxmlformats.org/officeDocument/2006/relationships/oleObject" Target="../embeddings/oleObject35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40.bin"/><Relationship Id="rId12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9.bin"/><Relationship Id="rId11" Type="http://schemas.openxmlformats.org/officeDocument/2006/relationships/oleObject" Target="../embeddings/oleObject44.bin"/><Relationship Id="rId5" Type="http://schemas.openxmlformats.org/officeDocument/2006/relationships/oleObject" Target="../embeddings/oleObject38.bin"/><Relationship Id="rId10" Type="http://schemas.openxmlformats.org/officeDocument/2006/relationships/oleObject" Target="../embeddings/oleObject43.bin"/><Relationship Id="rId4" Type="http://schemas.openxmlformats.org/officeDocument/2006/relationships/oleObject" Target="../embeddings/oleObject37.bin"/><Relationship Id="rId9" Type="http://schemas.openxmlformats.org/officeDocument/2006/relationships/oleObject" Target="../embeddings/oleObject4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6950" y="0"/>
            <a:ext cx="3067050" cy="2098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8680"/>
            <a:ext cx="1066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رابط كسهم مستقيم 8"/>
          <p:cNvCxnSpPr/>
          <p:nvPr/>
        </p:nvCxnSpPr>
        <p:spPr bwMode="auto">
          <a:xfrm>
            <a:off x="5943600" y="1219200"/>
            <a:ext cx="838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52400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كائن 11"/>
          <p:cNvGraphicFramePr>
            <a:graphicFrameLocks noChangeAspect="1"/>
          </p:cNvGraphicFramePr>
          <p:nvPr/>
        </p:nvGraphicFramePr>
        <p:xfrm>
          <a:off x="1331640" y="620688"/>
          <a:ext cx="1117600" cy="406400"/>
        </p:xfrm>
        <a:graphic>
          <a:graphicData uri="http://schemas.openxmlformats.org/presentationml/2006/ole">
            <p:oleObj spid="_x0000_s1026" name="Equation" r:id="rId5" imgW="558720" imgH="203040" progId="Equation.3">
              <p:embed/>
            </p:oleObj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304800" y="1066800"/>
          <a:ext cx="4032250" cy="757238"/>
        </p:xfrm>
        <a:graphic>
          <a:graphicData uri="http://schemas.openxmlformats.org/presentationml/2006/ole">
            <p:oleObj spid="_x0000_s1027" name="Equation" r:id="rId6" imgW="2234880" imgH="419040" progId="Equation.3">
              <p:embed/>
            </p:oleObj>
          </a:graphicData>
        </a:graphic>
      </p:graphicFrame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457200" y="1905000"/>
          <a:ext cx="2749550" cy="757238"/>
        </p:xfrm>
        <a:graphic>
          <a:graphicData uri="http://schemas.openxmlformats.org/presentationml/2006/ole">
            <p:oleObj spid="_x0000_s1028" name="Equation" r:id="rId7" imgW="1523880" imgH="419040" progId="Equation.3">
              <p:embed/>
            </p:oleObj>
          </a:graphicData>
        </a:graphic>
      </p:graphicFrame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457200" y="2819400"/>
          <a:ext cx="2635250" cy="757238"/>
        </p:xfrm>
        <a:graphic>
          <a:graphicData uri="http://schemas.openxmlformats.org/presentationml/2006/ole">
            <p:oleObj spid="_x0000_s1029" name="Equation" r:id="rId8" imgW="1460160" imgH="419040" progId="Equation.3">
              <p:embed/>
            </p:oleObj>
          </a:graphicData>
        </a:graphic>
      </p:graphicFrame>
      <p:sp>
        <p:nvSpPr>
          <p:cNvPr id="16" name="شكل بيضاوي 15"/>
          <p:cNvSpPr/>
          <p:nvPr/>
        </p:nvSpPr>
        <p:spPr bwMode="auto">
          <a:xfrm>
            <a:off x="1905000" y="2743200"/>
            <a:ext cx="609600" cy="8382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8" name="رابط كسهم مستقيم 17"/>
          <p:cNvCxnSpPr>
            <a:stCxn id="16" idx="5"/>
          </p:cNvCxnSpPr>
          <p:nvPr/>
        </p:nvCxnSpPr>
        <p:spPr bwMode="auto">
          <a:xfrm>
            <a:off x="2425326" y="3458649"/>
            <a:ext cx="241674" cy="2751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9" name="كائن 18"/>
          <p:cNvGraphicFramePr>
            <a:graphicFrameLocks noChangeAspect="1"/>
          </p:cNvGraphicFramePr>
          <p:nvPr/>
        </p:nvGraphicFramePr>
        <p:xfrm>
          <a:off x="2667000" y="3505200"/>
          <a:ext cx="317500" cy="408214"/>
        </p:xfrm>
        <a:graphic>
          <a:graphicData uri="http://schemas.openxmlformats.org/presentationml/2006/ole">
            <p:oleObj spid="_x0000_s1030" name="Equation" r:id="rId9" imgW="177480" imgH="228600" progId="Equation.3">
              <p:embed/>
            </p:oleObj>
          </a:graphicData>
        </a:graphic>
      </p:graphicFrame>
      <p:graphicFrame>
        <p:nvGraphicFramePr>
          <p:cNvPr id="30727" name="Object 7"/>
          <p:cNvGraphicFramePr>
            <a:graphicFrameLocks noChangeAspect="1"/>
          </p:cNvGraphicFramePr>
          <p:nvPr/>
        </p:nvGraphicFramePr>
        <p:xfrm>
          <a:off x="457200" y="3886200"/>
          <a:ext cx="2314575" cy="757238"/>
        </p:xfrm>
        <a:graphic>
          <a:graphicData uri="http://schemas.openxmlformats.org/presentationml/2006/ole">
            <p:oleObj spid="_x0000_s1031" name="Equation" r:id="rId10" imgW="1282680" imgH="419040" progId="Equation.3">
              <p:embed/>
            </p:oleObj>
          </a:graphicData>
        </a:graphic>
      </p:graphicFrame>
      <p:graphicFrame>
        <p:nvGraphicFramePr>
          <p:cNvPr id="30728" name="Object 8"/>
          <p:cNvGraphicFramePr>
            <a:graphicFrameLocks noChangeAspect="1"/>
          </p:cNvGraphicFramePr>
          <p:nvPr/>
        </p:nvGraphicFramePr>
        <p:xfrm>
          <a:off x="457200" y="4724400"/>
          <a:ext cx="2520950" cy="757238"/>
        </p:xfrm>
        <a:graphic>
          <a:graphicData uri="http://schemas.openxmlformats.org/presentationml/2006/ole">
            <p:oleObj spid="_x0000_s1032" name="Equation" r:id="rId11" imgW="1396800" imgH="419040" progId="Equation.3">
              <p:embed/>
            </p:oleObj>
          </a:graphicData>
        </a:graphic>
      </p:graphicFrame>
      <p:graphicFrame>
        <p:nvGraphicFramePr>
          <p:cNvPr id="30729" name="Object 9"/>
          <p:cNvGraphicFramePr>
            <a:graphicFrameLocks noChangeAspect="1"/>
          </p:cNvGraphicFramePr>
          <p:nvPr/>
        </p:nvGraphicFramePr>
        <p:xfrm>
          <a:off x="381000" y="5562600"/>
          <a:ext cx="2290763" cy="757238"/>
        </p:xfrm>
        <a:graphic>
          <a:graphicData uri="http://schemas.openxmlformats.org/presentationml/2006/ole">
            <p:oleObj spid="_x0000_s1033" name="Equation" r:id="rId12" imgW="1269720" imgH="419040" progId="Equation.3">
              <p:embed/>
            </p:oleObj>
          </a:graphicData>
        </a:graphic>
      </p:graphicFrame>
      <p:sp>
        <p:nvSpPr>
          <p:cNvPr id="23" name="سهم إلى اليمين 22"/>
          <p:cNvSpPr/>
          <p:nvPr/>
        </p:nvSpPr>
        <p:spPr bwMode="auto">
          <a:xfrm>
            <a:off x="2743200" y="5562600"/>
            <a:ext cx="1447800" cy="6858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24" name="كائن 23"/>
          <p:cNvGraphicFramePr>
            <a:graphicFrameLocks noChangeAspect="1"/>
          </p:cNvGraphicFramePr>
          <p:nvPr/>
        </p:nvGraphicFramePr>
        <p:xfrm>
          <a:off x="4343400" y="5638800"/>
          <a:ext cx="2971800" cy="495300"/>
        </p:xfrm>
        <a:graphic>
          <a:graphicData uri="http://schemas.openxmlformats.org/presentationml/2006/ole">
            <p:oleObj spid="_x0000_s1034" name="Equation" r:id="rId13" imgW="1371600" imgH="228600" progId="Equation.3">
              <p:embed/>
            </p:oleObj>
          </a:graphicData>
        </a:graphic>
      </p:graphicFrame>
      <p:sp>
        <p:nvSpPr>
          <p:cNvPr id="25" name="شكل بيضاوي 24"/>
          <p:cNvSpPr/>
          <p:nvPr/>
        </p:nvSpPr>
        <p:spPr bwMode="auto">
          <a:xfrm>
            <a:off x="5410200" y="5486400"/>
            <a:ext cx="762000" cy="7620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7" name="رابط كسهم مستقيم 26"/>
          <p:cNvCxnSpPr>
            <a:stCxn id="25" idx="0"/>
          </p:cNvCxnSpPr>
          <p:nvPr/>
        </p:nvCxnSpPr>
        <p:spPr bwMode="auto">
          <a:xfrm flipH="1" flipV="1">
            <a:off x="5638800" y="5029200"/>
            <a:ext cx="1524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مربع نص 27"/>
          <p:cNvSpPr txBox="1"/>
          <p:nvPr/>
        </p:nvSpPr>
        <p:spPr>
          <a:xfrm>
            <a:off x="4191000" y="4648200"/>
            <a:ext cx="2386807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1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Wave traveling to the right</a:t>
            </a:r>
            <a:endParaRPr lang="ar-SA" sz="1600" dirty="0">
              <a:solidFill>
                <a:srgbClr val="FF0000"/>
              </a:solidFill>
            </a:endParaRPr>
          </a:p>
        </p:txBody>
      </p:sp>
      <p:sp>
        <p:nvSpPr>
          <p:cNvPr id="29" name="شكل بيضاوي 28"/>
          <p:cNvSpPr/>
          <p:nvPr/>
        </p:nvSpPr>
        <p:spPr bwMode="auto">
          <a:xfrm>
            <a:off x="6400800" y="5562600"/>
            <a:ext cx="990600" cy="762000"/>
          </a:xfrm>
          <a:prstGeom prst="ellipse">
            <a:avLst/>
          </a:prstGeom>
          <a:noFill/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30" name="رابط كسهم مستقيم 29"/>
          <p:cNvCxnSpPr/>
          <p:nvPr/>
        </p:nvCxnSpPr>
        <p:spPr bwMode="auto">
          <a:xfrm flipV="1">
            <a:off x="7010400" y="5029200"/>
            <a:ext cx="6858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مربع نص 30"/>
          <p:cNvSpPr txBox="1"/>
          <p:nvPr/>
        </p:nvSpPr>
        <p:spPr>
          <a:xfrm>
            <a:off x="6871005" y="4648200"/>
            <a:ext cx="2272995" cy="3385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1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</a:rPr>
              <a:t>Wave traveling to the left</a:t>
            </a:r>
            <a:endParaRPr lang="ar-SA" sz="1600" dirty="0">
              <a:solidFill>
                <a:srgbClr val="002060"/>
              </a:solidFill>
            </a:endParaRPr>
          </a:p>
        </p:txBody>
      </p:sp>
      <p:cxnSp>
        <p:nvCxnSpPr>
          <p:cNvPr id="33" name="رابط كسهم مستقيم 32"/>
          <p:cNvCxnSpPr>
            <a:stCxn id="28" idx="0"/>
          </p:cNvCxnSpPr>
          <p:nvPr/>
        </p:nvCxnSpPr>
        <p:spPr bwMode="auto">
          <a:xfrm flipH="1" flipV="1">
            <a:off x="5334000" y="3886200"/>
            <a:ext cx="50404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مربع نص 33"/>
          <p:cNvSpPr txBox="1"/>
          <p:nvPr/>
        </p:nvSpPr>
        <p:spPr>
          <a:xfrm>
            <a:off x="4495800" y="3505200"/>
            <a:ext cx="169148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1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Incident particle</a:t>
            </a:r>
            <a:endParaRPr lang="ar-SA" sz="1800" dirty="0">
              <a:solidFill>
                <a:srgbClr val="FF0000"/>
              </a:solidFill>
            </a:endParaRPr>
          </a:p>
        </p:txBody>
      </p:sp>
      <p:cxnSp>
        <p:nvCxnSpPr>
          <p:cNvPr id="35" name="رابط كسهم مستقيم 34"/>
          <p:cNvCxnSpPr/>
          <p:nvPr/>
        </p:nvCxnSpPr>
        <p:spPr bwMode="auto">
          <a:xfrm flipV="1">
            <a:off x="7543800" y="3886200"/>
            <a:ext cx="6502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6" name="مربع نص 35"/>
          <p:cNvSpPr txBox="1"/>
          <p:nvPr/>
        </p:nvSpPr>
        <p:spPr>
          <a:xfrm>
            <a:off x="6484298" y="3505200"/>
            <a:ext cx="2659702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1">
            <a:spAutoFit/>
          </a:bodyPr>
          <a:lstStyle/>
          <a:p>
            <a:r>
              <a:rPr lang="en-US" sz="1800" dirty="0" smtClean="0">
                <a:solidFill>
                  <a:srgbClr val="002060"/>
                </a:solidFill>
              </a:rPr>
              <a:t>Reflected particles particle</a:t>
            </a:r>
            <a:endParaRPr lang="ar-SA" sz="1800" dirty="0">
              <a:solidFill>
                <a:srgbClr val="002060"/>
              </a:solidFill>
            </a:endParaRPr>
          </a:p>
        </p:txBody>
      </p:sp>
      <p:graphicFrame>
        <p:nvGraphicFramePr>
          <p:cNvPr id="30731" name="Object 11"/>
          <p:cNvGraphicFramePr>
            <a:graphicFrameLocks noChangeAspect="1"/>
          </p:cNvGraphicFramePr>
          <p:nvPr/>
        </p:nvGraphicFramePr>
        <p:xfrm>
          <a:off x="6005512" y="914400"/>
          <a:ext cx="598488" cy="330200"/>
        </p:xfrm>
        <a:graphic>
          <a:graphicData uri="http://schemas.openxmlformats.org/presentationml/2006/ole">
            <p:oleObj spid="_x0000_s1035" name="Equation" r:id="rId14" imgW="368280" imgH="203040" progId="Equation.3">
              <p:embed/>
            </p:oleObj>
          </a:graphicData>
        </a:graphic>
      </p:graphicFrame>
      <p:cxnSp>
        <p:nvCxnSpPr>
          <p:cNvPr id="48" name="رابط كسهم مستقيم 47"/>
          <p:cNvCxnSpPr/>
          <p:nvPr/>
        </p:nvCxnSpPr>
        <p:spPr bwMode="auto">
          <a:xfrm flipH="1">
            <a:off x="6553200" y="1600200"/>
            <a:ext cx="609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30732" name="Object 12"/>
          <p:cNvGraphicFramePr>
            <a:graphicFrameLocks noChangeAspect="1"/>
          </p:cNvGraphicFramePr>
          <p:nvPr/>
        </p:nvGraphicFramePr>
        <p:xfrm>
          <a:off x="6705600" y="1295400"/>
          <a:ext cx="681038" cy="330200"/>
        </p:xfrm>
        <a:graphic>
          <a:graphicData uri="http://schemas.openxmlformats.org/presentationml/2006/ole">
            <p:oleObj spid="_x0000_s1036" name="Equation" r:id="rId15" imgW="419040" imgH="203040" progId="Equation.3">
              <p:embed/>
            </p:oleObj>
          </a:graphicData>
        </a:graphic>
      </p:graphicFrame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179512" y="188640"/>
          <a:ext cx="1704975" cy="403225"/>
        </p:xfrm>
        <a:graphic>
          <a:graphicData uri="http://schemas.openxmlformats.org/presentationml/2006/ole">
            <p:oleObj spid="_x0000_s1038" name="Equation" r:id="rId16" imgW="96516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  <p:bldP spid="25" grpId="0" animBg="1"/>
      <p:bldP spid="28" grpId="0" animBg="1"/>
      <p:bldP spid="29" grpId="0" animBg="1"/>
      <p:bldP spid="31" grpId="0" animBg="1"/>
      <p:bldP spid="34" grpId="0" animBg="1"/>
      <p:bldP spid="3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6950" y="188640"/>
            <a:ext cx="3067050" cy="2098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120015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48600" y="228600"/>
            <a:ext cx="895351" cy="341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1244600" y="279400"/>
          <a:ext cx="1219200" cy="457200"/>
        </p:xfrm>
        <a:graphic>
          <a:graphicData uri="http://schemas.openxmlformats.org/presentationml/2006/ole">
            <p:oleObj spid="_x0000_s2050" name="Equation" r:id="rId5" imgW="609480" imgH="228600" progId="Equation.3">
              <p:embed/>
            </p:oleObj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228600" y="838200"/>
          <a:ext cx="4032250" cy="757238"/>
        </p:xfrm>
        <a:graphic>
          <a:graphicData uri="http://schemas.openxmlformats.org/presentationml/2006/ole">
            <p:oleObj spid="_x0000_s2051" name="Equation" r:id="rId6" imgW="2234880" imgH="419040" progId="Equation.3">
              <p:embed/>
            </p:oleObj>
          </a:graphicData>
        </a:graphic>
      </p:graphicFrame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457200" y="1676400"/>
          <a:ext cx="3779837" cy="757238"/>
        </p:xfrm>
        <a:graphic>
          <a:graphicData uri="http://schemas.openxmlformats.org/presentationml/2006/ole">
            <p:oleObj spid="_x0000_s2052" name="Equation" r:id="rId7" imgW="2095200" imgH="419040" progId="Equation.3">
              <p:embed/>
            </p:oleObj>
          </a:graphicData>
        </a:graphic>
      </p:graphicFrame>
      <p:graphicFrame>
        <p:nvGraphicFramePr>
          <p:cNvPr id="31751" name="Object 7"/>
          <p:cNvGraphicFramePr>
            <a:graphicFrameLocks noChangeAspect="1"/>
          </p:cNvGraphicFramePr>
          <p:nvPr/>
        </p:nvGraphicFramePr>
        <p:xfrm>
          <a:off x="4721225" y="4191000"/>
          <a:ext cx="2971800" cy="495300"/>
        </p:xfrm>
        <a:graphic>
          <a:graphicData uri="http://schemas.openxmlformats.org/presentationml/2006/ole">
            <p:oleObj spid="_x0000_s2053" name="Equation" r:id="rId8" imgW="1371600" imgH="228600" progId="Equation.3">
              <p:embed/>
            </p:oleObj>
          </a:graphicData>
        </a:graphic>
      </p:graphicFrame>
      <p:sp>
        <p:nvSpPr>
          <p:cNvPr id="14" name="شكل بيضاوي 13"/>
          <p:cNvSpPr/>
          <p:nvPr/>
        </p:nvSpPr>
        <p:spPr bwMode="auto">
          <a:xfrm>
            <a:off x="5638800" y="4114800"/>
            <a:ext cx="914400" cy="762000"/>
          </a:xfrm>
          <a:prstGeom prst="ellips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6" name="رابط كسهم مستقيم 15"/>
          <p:cNvCxnSpPr>
            <a:stCxn id="14" idx="4"/>
          </p:cNvCxnSpPr>
          <p:nvPr/>
        </p:nvCxnSpPr>
        <p:spPr bwMode="auto">
          <a:xfrm>
            <a:off x="6096000" y="4876800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مربع نص 16"/>
          <p:cNvSpPr txBox="1"/>
          <p:nvPr/>
        </p:nvSpPr>
        <p:spPr>
          <a:xfrm>
            <a:off x="5715000" y="5257800"/>
            <a:ext cx="2548968" cy="33855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1">
            <a:spAutoFit/>
          </a:bodyPr>
          <a:lstStyle/>
          <a:p>
            <a:r>
              <a:rPr lang="en-US" sz="1600" b="1" dirty="0" smtClean="0">
                <a:solidFill>
                  <a:srgbClr val="00B050"/>
                </a:solidFill>
              </a:rPr>
              <a:t>Wave traveling to the right</a:t>
            </a:r>
            <a:endParaRPr lang="ar-SA" sz="1600" b="1" dirty="0">
              <a:solidFill>
                <a:srgbClr val="00B050"/>
              </a:solidFill>
            </a:endParaRPr>
          </a:p>
        </p:txBody>
      </p:sp>
      <p:cxnSp>
        <p:nvCxnSpPr>
          <p:cNvPr id="19" name="رابط كسهم مستقيم 18"/>
          <p:cNvCxnSpPr/>
          <p:nvPr/>
        </p:nvCxnSpPr>
        <p:spPr bwMode="auto">
          <a:xfrm>
            <a:off x="6781800" y="5562600"/>
            <a:ext cx="762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مربع نص 19"/>
          <p:cNvSpPr txBox="1"/>
          <p:nvPr/>
        </p:nvSpPr>
        <p:spPr>
          <a:xfrm>
            <a:off x="5791200" y="6248400"/>
            <a:ext cx="1992019" cy="33855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1">
            <a:spAutoFit/>
          </a:bodyPr>
          <a:lstStyle/>
          <a:p>
            <a:r>
              <a:rPr lang="en-US" sz="1600" b="1" dirty="0" smtClean="0">
                <a:solidFill>
                  <a:srgbClr val="00B050"/>
                </a:solidFill>
              </a:rPr>
              <a:t>Transmitted particle</a:t>
            </a:r>
            <a:endParaRPr lang="ar-SA" sz="1600" b="1" dirty="0">
              <a:solidFill>
                <a:srgbClr val="00B050"/>
              </a:solidFill>
            </a:endParaRPr>
          </a:p>
        </p:txBody>
      </p:sp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7893050" y="1468438"/>
          <a:ext cx="673100" cy="336550"/>
        </p:xfrm>
        <a:graphic>
          <a:graphicData uri="http://schemas.openxmlformats.org/presentationml/2006/ole">
            <p:oleObj spid="_x0000_s2054" name="Equation" r:id="rId9" imgW="406080" imgH="203040" progId="Equation.3">
              <p:embed/>
            </p:oleObj>
          </a:graphicData>
        </a:graphic>
      </p:graphicFrame>
      <p:cxnSp>
        <p:nvCxnSpPr>
          <p:cNvPr id="24" name="رابط كسهم مستقيم 23"/>
          <p:cNvCxnSpPr/>
          <p:nvPr/>
        </p:nvCxnSpPr>
        <p:spPr bwMode="auto">
          <a:xfrm>
            <a:off x="7924800" y="1772816"/>
            <a:ext cx="609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361950" y="2514600"/>
          <a:ext cx="3459163" cy="757238"/>
        </p:xfrm>
        <a:graphic>
          <a:graphicData uri="http://schemas.openxmlformats.org/presentationml/2006/ole">
            <p:oleObj spid="_x0000_s2055" name="Equation" r:id="rId10" imgW="1917360" imgH="419040" progId="Equation.3">
              <p:embed/>
            </p:oleObj>
          </a:graphicData>
        </a:graphic>
      </p:graphicFrame>
      <p:graphicFrame>
        <p:nvGraphicFramePr>
          <p:cNvPr id="31754" name="Object 10"/>
          <p:cNvGraphicFramePr>
            <a:graphicFrameLocks noChangeAspect="1"/>
          </p:cNvGraphicFramePr>
          <p:nvPr/>
        </p:nvGraphicFramePr>
        <p:xfrm>
          <a:off x="511175" y="3352800"/>
          <a:ext cx="3206750" cy="757238"/>
        </p:xfrm>
        <a:graphic>
          <a:graphicData uri="http://schemas.openxmlformats.org/presentationml/2006/ole">
            <p:oleObj spid="_x0000_s2056" name="Equation" r:id="rId11" imgW="1777680" imgH="419040" progId="Equation.3">
              <p:embed/>
            </p:oleObj>
          </a:graphicData>
        </a:graphic>
      </p:graphicFrame>
      <p:sp>
        <p:nvSpPr>
          <p:cNvPr id="22" name="شكل بيضاوي 21"/>
          <p:cNvSpPr/>
          <p:nvPr/>
        </p:nvSpPr>
        <p:spPr bwMode="auto">
          <a:xfrm>
            <a:off x="1524000" y="3352800"/>
            <a:ext cx="1524000" cy="8382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3" name="رابط كسهم مستقيم 22"/>
          <p:cNvCxnSpPr>
            <a:stCxn id="22" idx="5"/>
          </p:cNvCxnSpPr>
          <p:nvPr/>
        </p:nvCxnSpPr>
        <p:spPr bwMode="auto">
          <a:xfrm>
            <a:off x="2824815" y="4068249"/>
            <a:ext cx="375585" cy="2751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31755" name="Object 11"/>
          <p:cNvGraphicFramePr>
            <a:graphicFrameLocks noChangeAspect="1"/>
          </p:cNvGraphicFramePr>
          <p:nvPr/>
        </p:nvGraphicFramePr>
        <p:xfrm>
          <a:off x="3243263" y="4191000"/>
          <a:ext cx="385762" cy="407988"/>
        </p:xfrm>
        <a:graphic>
          <a:graphicData uri="http://schemas.openxmlformats.org/presentationml/2006/ole">
            <p:oleObj spid="_x0000_s2057" name="Equation" r:id="rId12" imgW="215640" imgH="228600" progId="Equation.3">
              <p:embed/>
            </p:oleObj>
          </a:graphicData>
        </a:graphic>
      </p:graphicFrame>
      <p:graphicFrame>
        <p:nvGraphicFramePr>
          <p:cNvPr id="31756" name="Object 12"/>
          <p:cNvGraphicFramePr>
            <a:graphicFrameLocks noChangeAspect="1"/>
          </p:cNvGraphicFramePr>
          <p:nvPr/>
        </p:nvGraphicFramePr>
        <p:xfrm>
          <a:off x="358775" y="4267200"/>
          <a:ext cx="2200275" cy="757238"/>
        </p:xfrm>
        <a:graphic>
          <a:graphicData uri="http://schemas.openxmlformats.org/presentationml/2006/ole">
            <p:oleObj spid="_x0000_s2058" name="Equation" r:id="rId13" imgW="1218960" imgH="419040" progId="Equation.3">
              <p:embed/>
            </p:oleObj>
          </a:graphicData>
        </a:graphic>
      </p:graphicFrame>
      <p:graphicFrame>
        <p:nvGraphicFramePr>
          <p:cNvPr id="31757" name="Object 13"/>
          <p:cNvGraphicFramePr>
            <a:graphicFrameLocks noChangeAspect="1"/>
          </p:cNvGraphicFramePr>
          <p:nvPr/>
        </p:nvGraphicFramePr>
        <p:xfrm>
          <a:off x="-33338" y="5029200"/>
          <a:ext cx="2589213" cy="757238"/>
        </p:xfrm>
        <a:graphic>
          <a:graphicData uri="http://schemas.openxmlformats.org/presentationml/2006/ole">
            <p:oleObj spid="_x0000_s2059" name="Equation" r:id="rId14" imgW="1434960" imgH="419040" progId="Equation.3">
              <p:embed/>
            </p:oleObj>
          </a:graphicData>
        </a:graphic>
      </p:graphicFrame>
      <p:graphicFrame>
        <p:nvGraphicFramePr>
          <p:cNvPr id="31758" name="Object 14"/>
          <p:cNvGraphicFramePr>
            <a:graphicFrameLocks noChangeAspect="1"/>
          </p:cNvGraphicFramePr>
          <p:nvPr/>
        </p:nvGraphicFramePr>
        <p:xfrm>
          <a:off x="423863" y="5867400"/>
          <a:ext cx="2359025" cy="757238"/>
        </p:xfrm>
        <a:graphic>
          <a:graphicData uri="http://schemas.openxmlformats.org/presentationml/2006/ole">
            <p:oleObj spid="_x0000_s2060" name="Equation" r:id="rId15" imgW="1307880" imgH="419040" progId="Equation.3">
              <p:embed/>
            </p:oleObj>
          </a:graphicData>
        </a:graphic>
      </p:graphicFrame>
      <p:sp>
        <p:nvSpPr>
          <p:cNvPr id="28" name="مربع نص 27"/>
          <p:cNvSpPr txBox="1"/>
          <p:nvPr/>
        </p:nvSpPr>
        <p:spPr>
          <a:xfrm>
            <a:off x="6588224" y="4005064"/>
            <a:ext cx="6941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x</a:t>
            </a:r>
            <a:endParaRPr lang="ar-SA" sz="4800" dirty="0">
              <a:solidFill>
                <a:srgbClr val="FF0000"/>
              </a:solidFill>
            </a:endParaRPr>
          </a:p>
        </p:txBody>
      </p:sp>
      <p:sp>
        <p:nvSpPr>
          <p:cNvPr id="29" name="سهم لأعلى 28"/>
          <p:cNvSpPr/>
          <p:nvPr/>
        </p:nvSpPr>
        <p:spPr bwMode="auto">
          <a:xfrm>
            <a:off x="6858000" y="3733800"/>
            <a:ext cx="457200" cy="533400"/>
          </a:xfrm>
          <a:prstGeom prst="up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0" name="مربع نص 29"/>
          <p:cNvSpPr txBox="1"/>
          <p:nvPr/>
        </p:nvSpPr>
        <p:spPr>
          <a:xfrm>
            <a:off x="6705600" y="3352800"/>
            <a:ext cx="7344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D=0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0" grpId="0" animBg="1"/>
      <p:bldP spid="22" grpId="0" animBg="1"/>
      <p:bldP spid="28" grpId="0"/>
      <p:bldP spid="29" grpId="0" animBg="1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980728"/>
            <a:ext cx="3067050" cy="2098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رابط كسهم مستقيم 2"/>
          <p:cNvCxnSpPr/>
          <p:nvPr/>
        </p:nvCxnSpPr>
        <p:spPr bwMode="auto">
          <a:xfrm>
            <a:off x="3070498" y="2199928"/>
            <a:ext cx="838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99098" y="1133128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11"/>
          <p:cNvGraphicFramePr>
            <a:graphicFrameLocks noChangeAspect="1"/>
          </p:cNvGraphicFramePr>
          <p:nvPr/>
        </p:nvGraphicFramePr>
        <p:xfrm>
          <a:off x="3132410" y="1895128"/>
          <a:ext cx="598488" cy="330200"/>
        </p:xfrm>
        <a:graphic>
          <a:graphicData uri="http://schemas.openxmlformats.org/presentationml/2006/ole">
            <p:oleObj spid="_x0000_s15361" name="Equation" r:id="rId5" imgW="368280" imgH="203040" progId="Equation.3">
              <p:embed/>
            </p:oleObj>
          </a:graphicData>
        </a:graphic>
      </p:graphicFrame>
      <p:cxnSp>
        <p:nvCxnSpPr>
          <p:cNvPr id="6" name="رابط كسهم مستقيم 5"/>
          <p:cNvCxnSpPr/>
          <p:nvPr/>
        </p:nvCxnSpPr>
        <p:spPr bwMode="auto">
          <a:xfrm flipH="1">
            <a:off x="3680098" y="2580928"/>
            <a:ext cx="609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7" name="Object 12"/>
          <p:cNvGraphicFramePr>
            <a:graphicFrameLocks noChangeAspect="1"/>
          </p:cNvGraphicFramePr>
          <p:nvPr/>
        </p:nvGraphicFramePr>
        <p:xfrm>
          <a:off x="3832498" y="2276128"/>
          <a:ext cx="681038" cy="330200"/>
        </p:xfrm>
        <a:graphic>
          <a:graphicData uri="http://schemas.openxmlformats.org/presentationml/2006/ole">
            <p:oleObj spid="_x0000_s15362" name="Equation" r:id="rId6" imgW="419040" imgH="203040" progId="Equation.3">
              <p:embed/>
            </p:oleObj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5076056" y="2276872"/>
          <a:ext cx="673100" cy="336550"/>
        </p:xfrm>
        <a:graphic>
          <a:graphicData uri="http://schemas.openxmlformats.org/presentationml/2006/ole">
            <p:oleObj spid="_x0000_s15363" name="Equation" r:id="rId7" imgW="406080" imgH="203040" progId="Equation.3">
              <p:embed/>
            </p:oleObj>
          </a:graphicData>
        </a:graphic>
      </p:graphicFrame>
      <p:cxnSp>
        <p:nvCxnSpPr>
          <p:cNvPr id="11" name="رابط كسهم مستقيم 10"/>
          <p:cNvCxnSpPr/>
          <p:nvPr/>
        </p:nvCxnSpPr>
        <p:spPr bwMode="auto">
          <a:xfrm>
            <a:off x="5107806" y="2581250"/>
            <a:ext cx="609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2483768" y="3284984"/>
          <a:ext cx="3797300" cy="1044575"/>
        </p:xfrm>
        <a:graphic>
          <a:graphicData uri="http://schemas.openxmlformats.org/presentationml/2006/ole">
            <p:oleObj spid="_x0000_s15364" name="Equation" r:id="rId8" imgW="1752480" imgH="482400" progId="Equation.3">
              <p:embed/>
            </p:oleObj>
          </a:graphicData>
        </a:graphic>
      </p:graphicFrame>
      <p:graphicFrame>
        <p:nvGraphicFramePr>
          <p:cNvPr id="14" name="كائن 13"/>
          <p:cNvGraphicFramePr>
            <a:graphicFrameLocks noChangeAspect="1"/>
          </p:cNvGraphicFramePr>
          <p:nvPr/>
        </p:nvGraphicFramePr>
        <p:xfrm>
          <a:off x="2411760" y="4797152"/>
          <a:ext cx="4118693" cy="563240"/>
        </p:xfrm>
        <a:graphic>
          <a:graphicData uri="http://schemas.openxmlformats.org/presentationml/2006/ole">
            <p:oleObj spid="_x0000_s15365" name="Equation" r:id="rId9" imgW="14857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41325" y="217488"/>
            <a:ext cx="349807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 b="1" u="sng" dirty="0" smtClean="0"/>
              <a:t> </a:t>
            </a:r>
            <a:r>
              <a:rPr lang="en-US" sz="2200" b="1" u="sng" dirty="0"/>
              <a:t>Observables and operators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41325" y="598488"/>
            <a:ext cx="840601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 dirty="0"/>
              <a:t>To every physically measurable quantity </a:t>
            </a:r>
            <a:r>
              <a:rPr lang="en-US" sz="2200" i="1" dirty="0"/>
              <a:t>A</a:t>
            </a:r>
            <a:r>
              <a:rPr lang="en-US" sz="2200" dirty="0"/>
              <a:t>, to be called an </a:t>
            </a:r>
            <a:r>
              <a:rPr lang="en-US" sz="2200" b="1" i="1" dirty="0">
                <a:solidFill>
                  <a:srgbClr val="660033"/>
                </a:solidFill>
              </a:rPr>
              <a:t>observable</a:t>
            </a:r>
            <a:r>
              <a:rPr lang="en-US" sz="2200" i="1" dirty="0"/>
              <a:t> </a:t>
            </a:r>
            <a:r>
              <a:rPr lang="en-US" sz="2200" dirty="0"/>
              <a:t>or</a:t>
            </a:r>
          </a:p>
          <a:p>
            <a:pPr algn="l" rtl="0"/>
            <a:r>
              <a:rPr lang="en-US" sz="2200" b="1" i="1" dirty="0">
                <a:solidFill>
                  <a:srgbClr val="660033"/>
                </a:solidFill>
              </a:rPr>
              <a:t>Dynamical variable</a:t>
            </a:r>
            <a:r>
              <a:rPr lang="en-US" sz="2200" dirty="0"/>
              <a:t>, there corresponds a </a:t>
            </a:r>
            <a:r>
              <a:rPr lang="en-US" sz="2200" dirty="0" smtClean="0"/>
              <a:t>n operator .</a:t>
            </a:r>
            <a:endParaRPr lang="en-US" sz="2200" i="1" dirty="0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1981200" y="2286001"/>
            <a:ext cx="45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dirty="0"/>
              <a:t>x</a:t>
            </a:r>
          </a:p>
        </p:txBody>
      </p:sp>
      <p:graphicFrame>
        <p:nvGraphicFramePr>
          <p:cNvPr id="4131" name="Object 35"/>
          <p:cNvGraphicFramePr>
            <a:graphicFrameLocks noChangeAspect="1"/>
          </p:cNvGraphicFramePr>
          <p:nvPr/>
        </p:nvGraphicFramePr>
        <p:xfrm>
          <a:off x="6172200" y="2273710"/>
          <a:ext cx="762000" cy="393290"/>
        </p:xfrm>
        <a:graphic>
          <a:graphicData uri="http://schemas.openxmlformats.org/presentationml/2006/ole">
            <p:oleObj spid="_x0000_s3080" name="Equation" r:id="rId3" imgW="419040" imgH="215640" progId="Equation.3">
              <p:embed/>
            </p:oleObj>
          </a:graphicData>
        </a:graphic>
      </p:graphicFrame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0" y="1752600"/>
            <a:ext cx="9144000" cy="5105400"/>
            <a:chOff x="0" y="1104"/>
            <a:chExt cx="5760" cy="3216"/>
          </a:xfrm>
        </p:grpSpPr>
        <p:sp>
          <p:nvSpPr>
            <p:cNvPr id="4102" name="Text Box 6"/>
            <p:cNvSpPr txBox="1">
              <a:spLocks noChangeArrowheads="1"/>
            </p:cNvSpPr>
            <p:nvPr/>
          </p:nvSpPr>
          <p:spPr bwMode="auto">
            <a:xfrm>
              <a:off x="960" y="1104"/>
              <a:ext cx="1013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sz="2200" dirty="0" smtClean="0"/>
                <a:t>Observable</a:t>
              </a:r>
              <a:endParaRPr lang="en-US" sz="2200" dirty="0"/>
            </a:p>
          </p:txBody>
        </p:sp>
        <p:sp>
          <p:nvSpPr>
            <p:cNvPr id="4103" name="Text Box 7"/>
            <p:cNvSpPr txBox="1">
              <a:spLocks noChangeArrowheads="1"/>
            </p:cNvSpPr>
            <p:nvPr/>
          </p:nvSpPr>
          <p:spPr bwMode="auto">
            <a:xfrm>
              <a:off x="3408" y="1104"/>
              <a:ext cx="1793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200"/>
                <a:t>Corresponding operator</a:t>
              </a:r>
            </a:p>
          </p:txBody>
        </p:sp>
        <p:sp>
          <p:nvSpPr>
            <p:cNvPr id="4104" name="Line 8"/>
            <p:cNvSpPr>
              <a:spLocks noChangeShapeType="1"/>
            </p:cNvSpPr>
            <p:nvPr/>
          </p:nvSpPr>
          <p:spPr bwMode="auto">
            <a:xfrm>
              <a:off x="2784" y="1104"/>
              <a:ext cx="0" cy="32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4138" name="Line 42"/>
            <p:cNvSpPr>
              <a:spLocks noChangeShapeType="1"/>
            </p:cNvSpPr>
            <p:nvPr/>
          </p:nvSpPr>
          <p:spPr bwMode="auto">
            <a:xfrm>
              <a:off x="0" y="1344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4139" name="Line 43"/>
            <p:cNvSpPr>
              <a:spLocks noChangeShapeType="1"/>
            </p:cNvSpPr>
            <p:nvPr/>
          </p:nvSpPr>
          <p:spPr bwMode="auto">
            <a:xfrm>
              <a:off x="0" y="1104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4141" name="Line 45"/>
          <p:cNvSpPr>
            <a:spLocks noChangeShapeType="1"/>
          </p:cNvSpPr>
          <p:nvPr/>
        </p:nvSpPr>
        <p:spPr bwMode="auto">
          <a:xfrm>
            <a:off x="0" y="2819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graphicFrame>
        <p:nvGraphicFramePr>
          <p:cNvPr id="4163" name="Object 67"/>
          <p:cNvGraphicFramePr>
            <a:graphicFrameLocks noChangeAspect="1"/>
          </p:cNvGraphicFramePr>
          <p:nvPr/>
        </p:nvGraphicFramePr>
        <p:xfrm>
          <a:off x="2008188" y="3192463"/>
          <a:ext cx="325437" cy="355600"/>
        </p:xfrm>
        <a:graphic>
          <a:graphicData uri="http://schemas.openxmlformats.org/presentationml/2006/ole">
            <p:oleObj spid="_x0000_s3079" name="Equation" r:id="rId4" imgW="152280" imgH="164880" progId="Equation.3">
              <p:embed/>
            </p:oleObj>
          </a:graphicData>
        </a:graphic>
      </p:graphicFrame>
      <p:graphicFrame>
        <p:nvGraphicFramePr>
          <p:cNvPr id="4176" name="Object 80"/>
          <p:cNvGraphicFramePr>
            <a:graphicFrameLocks noChangeAspect="1"/>
          </p:cNvGraphicFramePr>
          <p:nvPr/>
        </p:nvGraphicFramePr>
        <p:xfrm>
          <a:off x="5697538" y="3124200"/>
          <a:ext cx="1250726" cy="710472"/>
        </p:xfrm>
        <a:graphic>
          <a:graphicData uri="http://schemas.openxmlformats.org/presentationml/2006/ole">
            <p:oleObj spid="_x0000_s3074" name="Equation" r:id="rId5" imgW="698400" imgH="393480" progId="Equation.3">
              <p:embed/>
            </p:oleObj>
          </a:graphicData>
        </a:graphic>
      </p:graphicFrame>
      <p:grpSp>
        <p:nvGrpSpPr>
          <p:cNvPr id="3" name="Group 86"/>
          <p:cNvGrpSpPr>
            <a:grpSpLocks/>
          </p:cNvGrpSpPr>
          <p:nvPr/>
        </p:nvGrpSpPr>
        <p:grpSpPr bwMode="auto">
          <a:xfrm>
            <a:off x="0" y="3962400"/>
            <a:ext cx="9144000" cy="838200"/>
            <a:chOff x="0" y="2928"/>
            <a:chExt cx="5760" cy="528"/>
          </a:xfrm>
        </p:grpSpPr>
        <p:sp>
          <p:nvSpPr>
            <p:cNvPr id="4180" name="Line 84"/>
            <p:cNvSpPr>
              <a:spLocks noChangeShapeType="1"/>
            </p:cNvSpPr>
            <p:nvPr/>
          </p:nvSpPr>
          <p:spPr bwMode="auto">
            <a:xfrm>
              <a:off x="0" y="2928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graphicFrame>
          <p:nvGraphicFramePr>
            <p:cNvPr id="4181" name="Object 85"/>
            <p:cNvGraphicFramePr>
              <a:graphicFrameLocks noChangeAspect="1"/>
            </p:cNvGraphicFramePr>
            <p:nvPr/>
          </p:nvGraphicFramePr>
          <p:xfrm>
            <a:off x="1051" y="2988"/>
            <a:ext cx="581" cy="468"/>
          </p:xfrm>
          <a:graphic>
            <a:graphicData uri="http://schemas.openxmlformats.org/presentationml/2006/ole">
              <p:oleObj spid="_x0000_s3078" name="Equation" r:id="rId6" imgW="520560" imgH="419040" progId="Equation.3">
                <p:embed/>
              </p:oleObj>
            </a:graphicData>
          </a:graphic>
        </p:graphicFrame>
      </p:grpSp>
      <p:graphicFrame>
        <p:nvGraphicFramePr>
          <p:cNvPr id="4183" name="Object 87"/>
          <p:cNvGraphicFramePr>
            <a:graphicFrameLocks noChangeAspect="1"/>
          </p:cNvGraphicFramePr>
          <p:nvPr/>
        </p:nvGraphicFramePr>
        <p:xfrm>
          <a:off x="5867400" y="4191000"/>
          <a:ext cx="1592494" cy="762000"/>
        </p:xfrm>
        <a:graphic>
          <a:graphicData uri="http://schemas.openxmlformats.org/presentationml/2006/ole">
            <p:oleObj spid="_x0000_s3075" name="Equation" r:id="rId7" imgW="876240" imgH="419040" progId="Equation.3">
              <p:embed/>
            </p:oleObj>
          </a:graphicData>
        </a:graphic>
      </p:graphicFrame>
      <p:grpSp>
        <p:nvGrpSpPr>
          <p:cNvPr id="4" name="Group 91"/>
          <p:cNvGrpSpPr>
            <a:grpSpLocks/>
          </p:cNvGrpSpPr>
          <p:nvPr/>
        </p:nvGrpSpPr>
        <p:grpSpPr bwMode="auto">
          <a:xfrm>
            <a:off x="0" y="5105403"/>
            <a:ext cx="9144000" cy="762001"/>
            <a:chOff x="0" y="3456"/>
            <a:chExt cx="5760" cy="480"/>
          </a:xfrm>
        </p:grpSpPr>
        <p:sp>
          <p:nvSpPr>
            <p:cNvPr id="4184" name="Line 88"/>
            <p:cNvSpPr>
              <a:spLocks noChangeShapeType="1"/>
            </p:cNvSpPr>
            <p:nvPr/>
          </p:nvSpPr>
          <p:spPr bwMode="auto">
            <a:xfrm>
              <a:off x="0" y="3456"/>
              <a:ext cx="57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graphicFrame>
          <p:nvGraphicFramePr>
            <p:cNvPr id="4185" name="Object 89"/>
            <p:cNvGraphicFramePr>
              <a:graphicFrameLocks noChangeAspect="1"/>
            </p:cNvGraphicFramePr>
            <p:nvPr/>
          </p:nvGraphicFramePr>
          <p:xfrm>
            <a:off x="1298" y="3533"/>
            <a:ext cx="731" cy="403"/>
          </p:xfrm>
          <a:graphic>
            <a:graphicData uri="http://schemas.openxmlformats.org/presentationml/2006/ole">
              <p:oleObj spid="_x0000_s3077" name="Equation" r:id="rId8" imgW="761760" imgH="419040" progId="Equation.3">
                <p:embed/>
              </p:oleObj>
            </a:graphicData>
          </a:graphic>
        </p:graphicFrame>
      </p:grpSp>
      <p:graphicFrame>
        <p:nvGraphicFramePr>
          <p:cNvPr id="4186" name="Object 90"/>
          <p:cNvGraphicFramePr>
            <a:graphicFrameLocks noChangeAspect="1"/>
          </p:cNvGraphicFramePr>
          <p:nvPr/>
        </p:nvGraphicFramePr>
        <p:xfrm>
          <a:off x="5715000" y="5410200"/>
          <a:ext cx="2014635" cy="738187"/>
        </p:xfrm>
        <a:graphic>
          <a:graphicData uri="http://schemas.openxmlformats.org/presentationml/2006/ole">
            <p:oleObj spid="_x0000_s3076" name="Equation" r:id="rId9" imgW="114300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41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1320800" y="3886200"/>
          <a:ext cx="2308225" cy="628650"/>
        </p:xfrm>
        <a:graphic>
          <a:graphicData uri="http://schemas.openxmlformats.org/presentationml/2006/ole">
            <p:oleObj spid="_x0000_s4098" name="Equation" r:id="rId3" imgW="1028520" imgH="279360" progId="Equation.3">
              <p:embed/>
            </p:oleObj>
          </a:graphicData>
        </a:graphic>
      </p:graphicFrame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41325" y="217488"/>
            <a:ext cx="429155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 b="1" u="sng" dirty="0" smtClean="0"/>
              <a:t> Operators and expectation values</a:t>
            </a:r>
            <a:endParaRPr lang="en-US" sz="2200" b="1" u="sng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28600" y="1981200"/>
            <a:ext cx="141570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2800" u="sng" dirty="0" smtClean="0">
                <a:solidFill>
                  <a:srgbClr val="FF0000"/>
                </a:solidFill>
              </a:rPr>
              <a:t>Example</a:t>
            </a:r>
            <a:endParaRPr lang="ar-SA" sz="2800" u="sng" dirty="0">
              <a:solidFill>
                <a:srgbClr val="FF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4067944" y="2204864"/>
          <a:ext cx="1656184" cy="385237"/>
        </p:xfrm>
        <a:graphic>
          <a:graphicData uri="http://schemas.openxmlformats.org/presentationml/2006/ole">
            <p:oleObj spid="_x0000_s4099" name="Equation" r:id="rId4" imgW="609480" imgH="177480" progId="Equation.3">
              <p:embed/>
            </p:oleObj>
          </a:graphicData>
        </a:graphic>
      </p:graphicFrame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609600" y="3429000"/>
          <a:ext cx="762000" cy="393700"/>
        </p:xfrm>
        <a:graphic>
          <a:graphicData uri="http://schemas.openxmlformats.org/presentationml/2006/ole">
            <p:oleObj spid="_x0000_s4100" name="Equation" r:id="rId5" imgW="419040" imgH="215640" progId="Equation.3">
              <p:embed/>
            </p:oleObj>
          </a:graphicData>
        </a:graphic>
      </p:graphicFrame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3025775" y="1066800"/>
          <a:ext cx="2420938" cy="685800"/>
        </p:xfrm>
        <a:graphic>
          <a:graphicData uri="http://schemas.openxmlformats.org/presentationml/2006/ole">
            <p:oleObj spid="_x0000_s4101" name="Equation" r:id="rId6" imgW="1079280" imgH="304560" progId="Equation.3">
              <p:embed/>
            </p:oleObj>
          </a:graphicData>
        </a:graphic>
      </p:graphicFrame>
      <p:graphicFrame>
        <p:nvGraphicFramePr>
          <p:cNvPr id="9" name="كائن 8"/>
          <p:cNvGraphicFramePr>
            <a:graphicFrameLocks noChangeAspect="1"/>
          </p:cNvGraphicFramePr>
          <p:nvPr/>
        </p:nvGraphicFramePr>
        <p:xfrm>
          <a:off x="1695450" y="4480141"/>
          <a:ext cx="2660526" cy="1075619"/>
        </p:xfrm>
        <a:graphic>
          <a:graphicData uri="http://schemas.openxmlformats.org/presentationml/2006/ole">
            <p:oleObj spid="_x0000_s4102" name="Equation" r:id="rId7" imgW="1193760" imgH="482400" progId="Equation.3">
              <p:embed/>
            </p:oleObj>
          </a:graphicData>
        </a:graphic>
      </p:graphicFrame>
      <p:graphicFrame>
        <p:nvGraphicFramePr>
          <p:cNvPr id="43015" name="Object 7"/>
          <p:cNvGraphicFramePr>
            <a:graphicFrameLocks noChangeAspect="1"/>
          </p:cNvGraphicFramePr>
          <p:nvPr/>
        </p:nvGraphicFramePr>
        <p:xfrm>
          <a:off x="2101850" y="5410200"/>
          <a:ext cx="1258888" cy="838200"/>
        </p:xfrm>
        <a:graphic>
          <a:graphicData uri="http://schemas.openxmlformats.org/presentationml/2006/ole">
            <p:oleObj spid="_x0000_s4103" name="Equation" r:id="rId8" imgW="723600" imgH="482400" progId="Equation.3">
              <p:embed/>
            </p:oleObj>
          </a:graphicData>
        </a:graphic>
      </p:graphicFrame>
      <p:graphicFrame>
        <p:nvGraphicFramePr>
          <p:cNvPr id="11" name="كائن 10"/>
          <p:cNvGraphicFramePr>
            <a:graphicFrameLocks noChangeAspect="1"/>
          </p:cNvGraphicFramePr>
          <p:nvPr/>
        </p:nvGraphicFramePr>
        <p:xfrm>
          <a:off x="3617913" y="5541963"/>
          <a:ext cx="525462" cy="668337"/>
        </p:xfrm>
        <a:graphic>
          <a:graphicData uri="http://schemas.openxmlformats.org/presentationml/2006/ole">
            <p:oleObj spid="_x0000_s4104" name="Equation" r:id="rId9" imgW="330120" imgH="419040" progId="Equation.3">
              <p:embed/>
            </p:oleObj>
          </a:graphicData>
        </a:graphic>
      </p:graphicFrame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1907704" y="2132856"/>
          <a:ext cx="1611871" cy="432048"/>
        </p:xfrm>
        <a:graphic>
          <a:graphicData uri="http://schemas.openxmlformats.org/presentationml/2006/ole">
            <p:oleObj spid="_x0000_s4105" name="Equation" r:id="rId10" imgW="711000" imgH="228600" progId="Equation.3">
              <p:embed/>
            </p:oleObj>
          </a:graphicData>
        </a:graphic>
      </p:graphicFrame>
      <p:graphicFrame>
        <p:nvGraphicFramePr>
          <p:cNvPr id="13" name="كائن 12"/>
          <p:cNvGraphicFramePr>
            <a:graphicFrameLocks noChangeAspect="1"/>
          </p:cNvGraphicFramePr>
          <p:nvPr/>
        </p:nvGraphicFramePr>
        <p:xfrm>
          <a:off x="395536" y="2780928"/>
          <a:ext cx="1800200" cy="526888"/>
        </p:xfrm>
        <a:graphic>
          <a:graphicData uri="http://schemas.openxmlformats.org/presentationml/2006/ole">
            <p:oleObj spid="_x0000_s4106" name="Equation" r:id="rId11" imgW="1041120" imgH="304560" progId="Equation.3">
              <p:embed/>
            </p:oleObj>
          </a:graphicData>
        </a:graphic>
      </p:graphicFrame>
      <p:graphicFrame>
        <p:nvGraphicFramePr>
          <p:cNvPr id="4107" name="Object 11"/>
          <p:cNvGraphicFramePr>
            <a:graphicFrameLocks noChangeAspect="1"/>
          </p:cNvGraphicFramePr>
          <p:nvPr/>
        </p:nvGraphicFramePr>
        <p:xfrm>
          <a:off x="5529263" y="2924175"/>
          <a:ext cx="1757362" cy="527050"/>
        </p:xfrm>
        <a:graphic>
          <a:graphicData uri="http://schemas.openxmlformats.org/presentationml/2006/ole">
            <p:oleObj spid="_x0000_s4107" name="Equation" r:id="rId12" imgW="1015920" imgH="304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60</Words>
  <Application>Microsoft Office PowerPoint</Application>
  <PresentationFormat>On-screen Show (4:3)</PresentationFormat>
  <Paragraphs>16</Paragraphs>
  <Slides>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سمة Office</vt:lpstr>
      <vt:lpstr>Equation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computer</dc:creator>
  <cp:lastModifiedBy>00003365</cp:lastModifiedBy>
  <cp:revision>26</cp:revision>
  <dcterms:created xsi:type="dcterms:W3CDTF">2013-10-06T18:51:57Z</dcterms:created>
  <dcterms:modified xsi:type="dcterms:W3CDTF">2014-03-06T11:12:41Z</dcterms:modified>
</cp:coreProperties>
</file>