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3" d="100"/>
          <a:sy n="73" d="100"/>
        </p:scale>
        <p:origin x="-1296" y="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0C40E240-F645-4CC6-8B96-AD6515154D46}" type="datetimeFigureOut">
              <a:rPr lang="en-US" smtClean="0"/>
              <a:pPr/>
              <a:t>5/18/2013</a:t>
            </a:fld>
            <a:endParaRPr lang="en-US"/>
          </a:p>
        </p:txBody>
      </p:sp>
      <p:sp>
        <p:nvSpPr>
          <p:cNvPr id="4" name="عنصر نائب لصورة الشريحة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79768" y="4690269"/>
            <a:ext cx="5438140" cy="444341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3ADFD2ED-8272-4F83-80F6-2AEC096031F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54F565E6-6E8B-4A5D-BD2F-96005677C693}" type="datetime1">
              <a:rPr lang="en-US" smtClean="0"/>
              <a:pPr/>
              <a:t>5/18/2013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2039ECF-5EAA-4629-BF14-00BDB061F98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09C3696-4778-4F89-91C1-1D6D977C554F}" type="datetime1">
              <a:rPr lang="en-US" smtClean="0"/>
              <a:pPr/>
              <a:t>5/18/2013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2039ECF-5EAA-4629-BF14-00BDB061F98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958A19B-1354-4DD3-8BC3-68AE3A4CFBA9}" type="datetime1">
              <a:rPr lang="en-US" smtClean="0"/>
              <a:pPr/>
              <a:t>5/18/2013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2039ECF-5EAA-4629-BF14-00BDB061F98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ACEEF55-5B82-418C-B454-A6D5AE37A137}" type="datetime1">
              <a:rPr lang="en-US" smtClean="0"/>
              <a:pPr/>
              <a:t>5/18/2013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2039ECF-5EAA-4629-BF14-00BDB061F98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CDB6129-2B90-4AE1-A3B2-30017DE1A413}" type="datetime1">
              <a:rPr lang="en-US" smtClean="0"/>
              <a:pPr/>
              <a:t>5/18/2013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2039ECF-5EAA-4629-BF14-00BDB061F98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6EE44470-085A-4C9E-AE90-85086EED8AC3}" type="datetime1">
              <a:rPr lang="en-US" smtClean="0"/>
              <a:pPr/>
              <a:t>5/18/2013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22039ECF-5EAA-4629-BF14-00BDB061F98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206A15C9-994C-42DB-A01D-02BEE80898A0}" type="datetime1">
              <a:rPr lang="en-US" smtClean="0"/>
              <a:pPr/>
              <a:t>5/18/2013</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22039ECF-5EAA-4629-BF14-00BDB061F98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933C2DA8-3F11-46F3-8C89-21CDB8F5B224}" type="datetime1">
              <a:rPr lang="en-US" smtClean="0"/>
              <a:pPr/>
              <a:t>5/18/2013</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22039ECF-5EAA-4629-BF14-00BDB061F98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E0E4CEC-C8BE-4F99-8362-3F7F79020F77}" type="datetime1">
              <a:rPr lang="en-US" smtClean="0"/>
              <a:pPr/>
              <a:t>5/18/2013</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56E3230-F7B9-4AFE-B773-240E1196CE30}" type="datetime1">
              <a:rPr lang="en-US" smtClean="0"/>
              <a:pPr/>
              <a:t>5/18/2013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22039ECF-5EAA-4629-BF14-00BDB061F98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E0C9FB6-C998-491E-9F97-220328703029}" type="datetime1">
              <a:rPr lang="en-US" smtClean="0"/>
              <a:pPr/>
              <a:t>5/18/2013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22039ECF-5EAA-4629-BF14-00BDB061F98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A764E9-D9B3-45FF-AB8C-E9D813E37A58}" type="datetime1">
              <a:rPr lang="en-US" smtClean="0"/>
              <a:pPr/>
              <a:t>5/18/2013</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039ECF-5EAA-4629-BF14-00BDB061F98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0" y="152400"/>
            <a:ext cx="9144000" cy="6553200"/>
          </a:xfrm>
        </p:spPr>
        <p:txBody>
          <a:bodyPr>
            <a:normAutofit fontScale="92500" lnSpcReduction="10000"/>
          </a:bodyPr>
          <a:lstStyle/>
          <a:p>
            <a:pPr rtl="1"/>
            <a:r>
              <a:rPr lang="ar-SA" b="1" dirty="0" smtClean="0">
                <a:solidFill>
                  <a:schemeClr val="accent1"/>
                </a:solidFill>
              </a:rPr>
              <a:t>مبادئ عامة في العقوبة </a:t>
            </a:r>
          </a:p>
          <a:p>
            <a:pPr algn="just" rtl="1"/>
            <a:r>
              <a:rPr lang="ar-SA" dirty="0" smtClean="0">
                <a:solidFill>
                  <a:schemeClr val="tx1"/>
                </a:solidFill>
              </a:rPr>
              <a:t>تعرف العقوبة بأنها الجزاء المقرر لمصلحة الجماعة ضد من تثبت مسؤوليته عن جريمة من الجرائم بناء على حكم قضائي .</a:t>
            </a:r>
          </a:p>
          <a:p>
            <a:pPr algn="just" rtl="1"/>
            <a:r>
              <a:rPr lang="ar-SA" dirty="0" smtClean="0">
                <a:solidFill>
                  <a:schemeClr val="tx1"/>
                </a:solidFill>
              </a:rPr>
              <a:t>نتعرف على العقوبة من خلال مبادئ عامة تتعلق بمفهومها واغراضها واقسامها .</a:t>
            </a:r>
          </a:p>
          <a:p>
            <a:pPr algn="just" rtl="1"/>
            <a:r>
              <a:rPr lang="ar-SA" dirty="0" smtClean="0">
                <a:solidFill>
                  <a:schemeClr val="tx1"/>
                </a:solidFill>
              </a:rPr>
              <a:t>- مفهوم العقوبة : تختلف العقوبة عن غيرها التدابير الزجرية والقسرية المشابهة لها (كالتوقيف المؤقت والحبس الاحتياطي وتدابير الامن او الاحتراز) </a:t>
            </a:r>
            <a:r>
              <a:rPr lang="ar-SA" dirty="0">
                <a:solidFill>
                  <a:schemeClr val="tx1"/>
                </a:solidFill>
              </a:rPr>
              <a:t>و</a:t>
            </a:r>
            <a:r>
              <a:rPr lang="ar-SA" dirty="0" smtClean="0">
                <a:solidFill>
                  <a:schemeClr val="tx1"/>
                </a:solidFill>
              </a:rPr>
              <a:t>هي تختلف ايضاًعن الجزاء التأديبي والتعويض المدني .</a:t>
            </a:r>
          </a:p>
          <a:p>
            <a:pPr algn="just" rtl="1"/>
            <a:r>
              <a:rPr lang="ar-SA" dirty="0" smtClean="0">
                <a:solidFill>
                  <a:schemeClr val="tx1"/>
                </a:solidFill>
              </a:rPr>
              <a:t>-العقوبة والجزاء التأديبي : تختلف العقوبة عن الجزاء التأديبي من حيث </a:t>
            </a:r>
            <a:r>
              <a:rPr lang="ar-SA" dirty="0" smtClean="0">
                <a:solidFill>
                  <a:schemeClr val="tx1"/>
                </a:solidFill>
                <a:sym typeface="Wingdings" pitchFamily="2" charset="2"/>
              </a:rPr>
              <a:t>(أ)العقوبة تفرض لمصلحة الجماعة بينما الجزاء التأديبي يفرض لمصلحة ادارة معينة (ب)لا عقوبة بدون نص اما الجزاء التأديبي فان السلطة التأديبية هي التي تحدد المخالفة والعقوبة .(ج)تفرض العقوبة بقرار قضائي اما الجزاء التأديبي يفرض بقرار من السلطة التأديبية.(د)الايلام المقصود بالعقوبة يختلف عن ذلك المقصود بالجزاء التأديبي .</a:t>
            </a:r>
            <a:endParaRPr lang="en-US" dirty="0">
              <a:solidFill>
                <a:schemeClr val="tx1"/>
              </a:solidFill>
            </a:endParaRPr>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52400"/>
            <a:ext cx="9144000" cy="6019800"/>
          </a:xfrm>
        </p:spPr>
        <p:txBody>
          <a:bodyPr/>
          <a:lstStyle/>
          <a:p>
            <a:pPr algn="just" rtl="1">
              <a:buNone/>
            </a:pPr>
            <a:r>
              <a:rPr lang="ar-SA" dirty="0" smtClean="0">
                <a:solidFill>
                  <a:schemeClr val="accent6"/>
                </a:solidFill>
              </a:rPr>
              <a:t>عقوبة المصادرة </a:t>
            </a:r>
            <a:r>
              <a:rPr lang="ar-SA" dirty="0" smtClean="0"/>
              <a:t>: وهي تملك الدولة للاموال المتحصلة من الجريمة والادوات التي استعملت فيها ، وقد تكون المصادرة عقوبة تبعية او تكميلية او تدبير احترازي . والمصادرة نوعان </a:t>
            </a:r>
            <a:r>
              <a:rPr lang="ar-SA" dirty="0" smtClean="0">
                <a:solidFill>
                  <a:schemeClr val="accent6"/>
                </a:solidFill>
              </a:rPr>
              <a:t>عامة</a:t>
            </a:r>
            <a:r>
              <a:rPr lang="ar-SA" dirty="0" smtClean="0"/>
              <a:t> وهي التي تنصب على كامل ذمة المحكوم عليه المالية </a:t>
            </a:r>
            <a:r>
              <a:rPr lang="ar-SA" dirty="0" smtClean="0">
                <a:solidFill>
                  <a:schemeClr val="accent6"/>
                </a:solidFill>
              </a:rPr>
              <a:t>وخاصة</a:t>
            </a:r>
            <a:r>
              <a:rPr lang="ar-SA" dirty="0" smtClean="0"/>
              <a:t> تنصب على شيئ او اشياء معينة من اموال المحكوم عليه.</a:t>
            </a:r>
          </a:p>
          <a:p>
            <a:pPr algn="just" rtl="1">
              <a:buNone/>
            </a:pPr>
            <a:r>
              <a:rPr lang="ar-SA" dirty="0" smtClean="0">
                <a:solidFill>
                  <a:schemeClr val="accent6"/>
                </a:solidFill>
              </a:rPr>
              <a:t> الدية </a:t>
            </a:r>
            <a:r>
              <a:rPr lang="ar-SA" dirty="0" smtClean="0"/>
              <a:t>: وهي عبارة عن مبلغ ن المال يلتزم بسداده الجاني او عاقلته وهي عقوبة اصلية للقتل والجرح والضرب في شبه العمد والخطأ.</a:t>
            </a:r>
            <a:endParaRPr lang="en-US" dirty="0"/>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4800" y="228600"/>
            <a:ext cx="8839200" cy="6629400"/>
          </a:xfrm>
        </p:spPr>
        <p:txBody>
          <a:bodyPr>
            <a:normAutofit fontScale="85000" lnSpcReduction="20000"/>
          </a:bodyPr>
          <a:lstStyle/>
          <a:p>
            <a:pPr algn="just" rtl="1">
              <a:buNone/>
            </a:pPr>
            <a:r>
              <a:rPr lang="ar-SA" dirty="0" smtClean="0">
                <a:solidFill>
                  <a:srgbClr val="7030A0"/>
                </a:solidFill>
              </a:rPr>
              <a:t>تفريد العقوبات </a:t>
            </a:r>
            <a:r>
              <a:rPr lang="ar-SA" dirty="0" smtClean="0"/>
              <a:t>.</a:t>
            </a:r>
          </a:p>
          <a:p>
            <a:pPr algn="just" rtl="1">
              <a:buNone/>
            </a:pPr>
            <a:r>
              <a:rPr lang="ar-SA" dirty="0" smtClean="0"/>
              <a:t>تفريد العقوبات نظرية قديمة تقضي بوجوب ان تكون العقوبة متناسبة من حيث جنسها ومقدارها مع حالة الجاني .</a:t>
            </a:r>
          </a:p>
          <a:p>
            <a:pPr algn="just" rtl="1">
              <a:buNone/>
            </a:pPr>
            <a:r>
              <a:rPr lang="ar-SA" dirty="0" smtClean="0"/>
              <a:t>تطبيقات تفريد العقوبة متعددة : 1) بوضع حد ادنى وحد اعلى للعقوبة .2)بتشديد العقوبة او تشديدها .3)بوقف تنفيذ العقوبة .4) بوقف الافراج الشرطي ,</a:t>
            </a:r>
          </a:p>
          <a:p>
            <a:pPr algn="just" rtl="1">
              <a:buNone/>
            </a:pPr>
            <a:r>
              <a:rPr lang="ar-SA" dirty="0" smtClean="0">
                <a:solidFill>
                  <a:schemeClr val="accent6"/>
                </a:solidFill>
              </a:rPr>
              <a:t>اولاً : اسباب تخفيف العقوبة </a:t>
            </a:r>
            <a:r>
              <a:rPr lang="ar-SA" dirty="0" smtClean="0"/>
              <a:t>.</a:t>
            </a:r>
          </a:p>
          <a:p>
            <a:pPr algn="just" rtl="1">
              <a:buNone/>
            </a:pPr>
            <a:r>
              <a:rPr lang="ar-SA" dirty="0" smtClean="0"/>
              <a:t>التخفيف في الحدود : </a:t>
            </a:r>
          </a:p>
          <a:p>
            <a:pPr marL="514350" indent="-514350" algn="just" rtl="1">
              <a:buAutoNum type="arabic1Minus"/>
            </a:pPr>
            <a:r>
              <a:rPr lang="ar-SA" dirty="0" smtClean="0"/>
              <a:t>التخيف عن الضعفاء </a:t>
            </a:r>
          </a:p>
          <a:p>
            <a:pPr marL="514350" indent="-514350" algn="just" rtl="1">
              <a:buAutoNum type="arabic1Minus"/>
            </a:pPr>
            <a:r>
              <a:rPr lang="ar-SA" dirty="0" smtClean="0"/>
              <a:t>التخفيف في جريمة السرقة (قلة المال المسروق- السرقة للحاجة – السرقة بين الاقارب)</a:t>
            </a:r>
          </a:p>
          <a:p>
            <a:pPr marL="514350" indent="-514350" algn="just" rtl="1">
              <a:buNone/>
            </a:pPr>
            <a:r>
              <a:rPr lang="ar-SA" dirty="0" smtClean="0"/>
              <a:t>التخفيف في القصاص :لا يقتل الوالد بولده </a:t>
            </a:r>
          </a:p>
          <a:p>
            <a:pPr marL="514350" indent="-514350" algn="just" rtl="1">
              <a:buNone/>
            </a:pPr>
            <a:r>
              <a:rPr lang="ar-SA" dirty="0" smtClean="0"/>
              <a:t>التخفيف في التعازير : هناك نوعان اعذار معفية من العقاب واعذار وخففة منه .</a:t>
            </a:r>
          </a:p>
          <a:p>
            <a:pPr marL="514350" indent="-514350" algn="just" rtl="1">
              <a:buNone/>
            </a:pPr>
            <a:r>
              <a:rPr lang="ar-SA" dirty="0" smtClean="0"/>
              <a:t>الاعذار المعفية: وجودها يعفي من العقاب مع بقاء المسؤولية مثال : الراشي والوسيط في جريمة الرشوة ، والمساهم في جريمة تزييف النقود ،اعتراف الجاني بجريمة التزوير ،الجاني الذي يتلف الاختام المزورة .</a:t>
            </a:r>
          </a:p>
          <a:p>
            <a:pPr marL="514350" indent="-514350" algn="just" rtl="1">
              <a:buNone/>
            </a:pPr>
            <a:r>
              <a:rPr lang="ar-SA" dirty="0" smtClean="0"/>
              <a:t>الاعذار المخففة:من شأنها تخفيف العقاب  مثال العذر المخفف في جرائم التزوير </a:t>
            </a:r>
          </a:p>
          <a:p>
            <a:pPr marL="514350" indent="-514350" algn="just" rtl="1">
              <a:buAutoNum type="arabic1Minus"/>
            </a:pPr>
            <a:endParaRPr lang="ar-SA" dirty="0" smtClean="0"/>
          </a:p>
          <a:p>
            <a:pPr marL="514350" indent="-514350" algn="just" rtl="1">
              <a:buAutoNum type="arabic1Minus"/>
            </a:pPr>
            <a:endParaRPr lang="en-US" dirty="0"/>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629400"/>
          </a:xfrm>
        </p:spPr>
        <p:txBody>
          <a:bodyPr>
            <a:normAutofit fontScale="62500" lnSpcReduction="20000"/>
          </a:bodyPr>
          <a:lstStyle/>
          <a:p>
            <a:pPr algn="just" rtl="1"/>
            <a:r>
              <a:rPr lang="ar-SA" dirty="0" smtClean="0"/>
              <a:t>اسباب تشديد العقوبة : ظروف تقترن بالجريمة وتؤدي الى تشديد العقوبة .</a:t>
            </a:r>
          </a:p>
          <a:p>
            <a:pPr algn="just" rtl="1"/>
            <a:r>
              <a:rPr lang="ar-SA" dirty="0" smtClean="0"/>
              <a:t>حالااتها : التكرار – الاعتياد – العمد في القتل والغيلة في القتل – الاحصان والمحرم في الزنى .</a:t>
            </a:r>
          </a:p>
          <a:p>
            <a:pPr algn="just" rtl="1">
              <a:buNone/>
            </a:pPr>
            <a:r>
              <a:rPr lang="ar-SA" dirty="0" smtClean="0"/>
              <a:t>من التطبيقات النظامية في المملكة في تشديد العقوبة هي التشديد في حالة العود والتكرار بجرائم الشيك بلا رصيد والاوراق التجارية – في جرائم الرشوة – في التهريب الجمركي – في المخالفات المرورية التي ينجم عنها قتل او ايذاء غير مقصود </a:t>
            </a:r>
          </a:p>
          <a:p>
            <a:pPr algn="just" rtl="1">
              <a:buNone/>
            </a:pPr>
            <a:r>
              <a:rPr lang="ar-SA" dirty="0" smtClean="0"/>
              <a:t>-اجتماع الجرائم : نوعان اجتماع جرائم معنوي واجتماع مادي </a:t>
            </a:r>
          </a:p>
          <a:p>
            <a:pPr algn="just" rtl="1">
              <a:buNone/>
            </a:pPr>
            <a:r>
              <a:rPr lang="ar-SA" dirty="0" smtClean="0"/>
              <a:t>الاجتماع المادي :هو تعدد حقيقي للجرائم بحيث يرتكب الجاني عدة افعال اجرامية ويشكل كل فعل منها جريمة مستقلة بحد ذاتها .كارتكاب الجاني جريمة السرقة ثم القتل ثم الايذاء ...بناء عليه اذا كان الفعل واحد ترتب عليه عدة نتائج جرمية لانكون امام اجتماع مادي كمن يطلق النار فيردي احدهم قتيلا ويصيب الاخر بذات الرصاصة . كذلك لا يعد اجتماع مادي اذا تعددت الافعال ولم تفضي الا الى نتيجة اجرامية واحدة .</a:t>
            </a:r>
          </a:p>
          <a:p>
            <a:pPr algn="just" rtl="1">
              <a:buNone/>
            </a:pPr>
            <a:r>
              <a:rPr lang="ar-SA" dirty="0" smtClean="0"/>
              <a:t>اجتماع الجرائم المعنوي :هناتعدد صوري بأن يرتكب الجاني فعلاً واحداً يطبق عليه اكثر من وصف قانوني كمن يشرب الخمر بشهر رمضان .</a:t>
            </a:r>
          </a:p>
          <a:p>
            <a:pPr algn="just" rtl="1">
              <a:buNone/>
            </a:pPr>
            <a:r>
              <a:rPr lang="ar-SA" dirty="0" smtClean="0"/>
              <a:t>حكم اجتماع الجرائم :</a:t>
            </a:r>
          </a:p>
          <a:p>
            <a:pPr algn="just" rtl="1">
              <a:buNone/>
            </a:pPr>
            <a:r>
              <a:rPr lang="ar-SA" dirty="0" smtClean="0"/>
              <a:t>اولاً: حكم الاجتماع المعنوي : تطبق بحق الجاني العقوبة الاشد . وينظر الى العقوبة الاشد من بين العقوبات الاصلية للنتائج الجرمية ولا عبرة للعقوبات التكميلية او التبعية .</a:t>
            </a:r>
          </a:p>
          <a:p>
            <a:pPr algn="just" rtl="1">
              <a:buNone/>
            </a:pPr>
            <a:r>
              <a:rPr lang="ar-SA" dirty="0" smtClean="0"/>
              <a:t>ثانياً:حكم الاجتماع المادي : القاعدة العامة هنا هو تطبيق تعدد العقوبات تبعاً لتعدد الجرائم لكن ثم قيدين على هذه القاعدة وهما : </a:t>
            </a:r>
          </a:p>
          <a:p>
            <a:pPr algn="just" rtl="1">
              <a:buNone/>
            </a:pPr>
            <a:r>
              <a:rPr lang="ar-SA" dirty="0" smtClean="0"/>
              <a:t>الاول :تداخل العقوبات : هو عندما تتداخل العقوبات ببعضها البعض عند تعددها عندها لا تطبق الا واحدة منها وذلك عندما تتعدد الجرائم وتكون من نوع واحد ، او عندما تتعدد وتكون مختلفة لكن يجمعها غرض واحد .</a:t>
            </a:r>
          </a:p>
          <a:p>
            <a:pPr algn="just" rtl="1">
              <a:buNone/>
            </a:pPr>
            <a:r>
              <a:rPr lang="ar-SA" dirty="0" smtClean="0"/>
              <a:t>الثاني :جب العقوبات:هو تنفيذ العقوبة الاشد التي يمتنع مع تنفيذها تنفيذ العقوبات الاخرى ، كاجتماع جريمة القتل مع غيرها من الجرائم .</a:t>
            </a:r>
            <a:endParaRPr lang="en-US" dirty="0"/>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381000"/>
            <a:ext cx="8991600" cy="6324600"/>
          </a:xfrm>
        </p:spPr>
        <p:txBody>
          <a:bodyPr>
            <a:normAutofit fontScale="77500" lnSpcReduction="20000"/>
          </a:bodyPr>
          <a:lstStyle/>
          <a:p>
            <a:pPr algn="just" rtl="1"/>
            <a:r>
              <a:rPr lang="ar-SA" dirty="0" smtClean="0"/>
              <a:t>تعليق العقوبات : يكون التعليق من خلال وقف تنفيذ العقوبة والافراج الشرطي .</a:t>
            </a:r>
          </a:p>
          <a:p>
            <a:pPr algn="just" rtl="1">
              <a:buNone/>
            </a:pPr>
            <a:r>
              <a:rPr lang="ar-SA" dirty="0" smtClean="0"/>
              <a:t>وقف تنفيذ العقوبة : هو ان يصدر القاضي الحكم بالعقوبة ثم يقرر وقف تنفيذه عند توافر شروط معينة .</a:t>
            </a:r>
          </a:p>
          <a:p>
            <a:pPr algn="just" rtl="1">
              <a:buFontTx/>
              <a:buChar char="-"/>
            </a:pPr>
            <a:r>
              <a:rPr lang="ar-SA" dirty="0" smtClean="0"/>
              <a:t>شروط وقف التنفيذ :ثلاثة انواع من الشروط :</a:t>
            </a:r>
          </a:p>
          <a:p>
            <a:pPr algn="just" rtl="1">
              <a:buNone/>
            </a:pPr>
            <a:r>
              <a:rPr lang="ar-SA" dirty="0" smtClean="0"/>
              <a:t>1- شروط خاصة بالمحكوم عليه : تتلخص في قابلية المحكوم عليه للاصلاح وبأنه مجرم غير خطر .والا يكن غير عائد او مكرر وان يكون قد دفع التعويضات الشخصية .</a:t>
            </a:r>
          </a:p>
          <a:p>
            <a:pPr algn="just" rtl="1">
              <a:buNone/>
            </a:pPr>
            <a:r>
              <a:rPr lang="ar-SA" dirty="0" smtClean="0"/>
              <a:t>2- الشروط الخاصة بالجريمة المرتكبة : التعازير المنظمة وغير المنظمة وفي المخالفات المرورية .</a:t>
            </a:r>
          </a:p>
          <a:p>
            <a:pPr algn="just" rtl="1">
              <a:buNone/>
            </a:pPr>
            <a:r>
              <a:rPr lang="ar-SA" dirty="0" smtClean="0"/>
              <a:t>3- الشروط المتعلقة بالعقوبة المحكوم بها : اياً كانت العقوبة المحكوم بها سجن او غرامة .</a:t>
            </a:r>
          </a:p>
          <a:p>
            <a:pPr algn="just" rtl="1">
              <a:buNone/>
            </a:pPr>
            <a:r>
              <a:rPr lang="ar-SA" dirty="0" smtClean="0"/>
              <a:t>نشير الى ان لا تأثير لوقف التنفيذ على العقوبات التبعية او التكميلية .</a:t>
            </a:r>
          </a:p>
          <a:p>
            <a:pPr algn="just" rtl="1">
              <a:buNone/>
            </a:pPr>
            <a:r>
              <a:rPr lang="ar-SA" b="1" dirty="0" smtClean="0"/>
              <a:t>تسبيب الحكم </a:t>
            </a:r>
            <a:r>
              <a:rPr lang="ar-SA" dirty="0" smtClean="0"/>
              <a:t>:يجب على القاضي تسبيب الحكم بوقف التنفيذ والا كان معيباً. والجدير بالاشارة ان القاضي له مطلق الصلاحية في وقف تنفيذ السجن دون الغرامة والعكس صحيح لكنه ليس له السلطة بوقف تنفيذ جزء من العقوبة .</a:t>
            </a:r>
          </a:p>
          <a:p>
            <a:pPr algn="just" rtl="1">
              <a:buNone/>
            </a:pPr>
            <a:r>
              <a:rPr lang="ar-SA" b="1" dirty="0" smtClean="0"/>
              <a:t>- آثار وقف التنفيذ : </a:t>
            </a:r>
            <a:r>
              <a:rPr lang="ar-SA" dirty="0" smtClean="0"/>
              <a:t>ان اثار وقف التنفيذ تمكن في انه اذا امضى المحكوم عليه المدة القانونية (3 سنوات )من تاريخ صيرورة الحكم نهائياً بنجاح اي دون ارتكاب اي جرم آخر من شأن ذلك زوال الحكم بالادانة ويصبح كأنه لم يكن .</a:t>
            </a:r>
            <a:endParaRPr lang="en-US" dirty="0"/>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85000" lnSpcReduction="10000"/>
          </a:bodyPr>
          <a:lstStyle/>
          <a:p>
            <a:pPr algn="just" rtl="1"/>
            <a:r>
              <a:rPr lang="ar-SA" b="1" dirty="0" smtClean="0"/>
              <a:t>الافراج الشرطي </a:t>
            </a:r>
            <a:r>
              <a:rPr lang="ar-SA" dirty="0" smtClean="0"/>
              <a:t>:هو الافراج عن المحكوم عليه بعقوبة سالبة للحرية قبل انقضاء كل المدة المحكوم بها وذلك بشروط محددة .</a:t>
            </a:r>
          </a:p>
          <a:p>
            <a:pPr algn="just" rtl="1">
              <a:buNone/>
            </a:pPr>
            <a:r>
              <a:rPr lang="ar-SA" b="1" dirty="0" smtClean="0"/>
              <a:t>خصائصه</a:t>
            </a:r>
            <a:r>
              <a:rPr lang="ar-SA" dirty="0" smtClean="0"/>
              <a:t> :</a:t>
            </a:r>
          </a:p>
          <a:p>
            <a:pPr algn="just" rtl="1">
              <a:buNone/>
            </a:pPr>
            <a:r>
              <a:rPr lang="ar-SA" dirty="0" smtClean="0"/>
              <a:t>1- الافراج ليس انهاء للعقوبة /  2- الافراج ليس نهائياً / 3- الافراج ليس حقاً.</a:t>
            </a:r>
          </a:p>
          <a:p>
            <a:pPr algn="just" rtl="1">
              <a:buNone/>
            </a:pPr>
            <a:r>
              <a:rPr lang="ar-SA" b="1" dirty="0" smtClean="0"/>
              <a:t>شروطه</a:t>
            </a:r>
            <a:r>
              <a:rPr lang="ar-SA" dirty="0" smtClean="0"/>
              <a:t> :ثلاث فئات من الشروط .</a:t>
            </a:r>
          </a:p>
          <a:p>
            <a:pPr algn="just" rtl="1">
              <a:buNone/>
            </a:pPr>
            <a:r>
              <a:rPr lang="ar-SA" dirty="0" smtClean="0"/>
              <a:t>1- الشروط المتعلقة بالمحكوم عليه :ان يكون حسن السيرة ويرجح احتمال التزامه بسلوك طريق الفضيلة ، والا يكون في الافراج خطر يهدد النظام العام .</a:t>
            </a:r>
          </a:p>
          <a:p>
            <a:pPr algn="just" rtl="1">
              <a:buNone/>
            </a:pPr>
            <a:r>
              <a:rPr lang="ar-SA" dirty="0" smtClean="0"/>
              <a:t>2- الشروط المتعلقة بالمدة الواجب قضاؤها بالسجن : يجب الا تقل المدة عن ثلاثة ارباع المدة المحكوم بها على الا تقل عن تعة اشهر </a:t>
            </a:r>
          </a:p>
          <a:p>
            <a:pPr algn="just" rtl="1">
              <a:buNone/>
            </a:pPr>
            <a:r>
              <a:rPr lang="ar-SA" dirty="0" smtClean="0"/>
              <a:t>3- الشروط المتعلقة بالالتزامات المالية : على المحكوم عليه ان يكون قد اوفى بكل الالتزامات المالية المفروضة عليه .</a:t>
            </a:r>
          </a:p>
          <a:p>
            <a:pPr algn="just" rtl="1">
              <a:buNone/>
            </a:pPr>
            <a:r>
              <a:rPr lang="ar-SA" b="1" dirty="0" smtClean="0"/>
              <a:t>اثاره </a:t>
            </a:r>
            <a:r>
              <a:rPr lang="ar-SA" dirty="0" smtClean="0"/>
              <a:t>: اذا انقضت المدة دون ارتكاب المحكوم عليه اي جريمة اثناء الافراج تعتبر العقوبة المحكوم بها منفذة عند انقضاء اجلها . اما اذا ارتكب جريمة اثناء الافراج او لم ينفذ الموجبات ساعتئذ لوزير الداخلية اصدار قرار باعادته الى السجن لاتمام المدة المحكوم بها عليه .</a:t>
            </a:r>
            <a:endParaRPr lang="en-US" dirty="0"/>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228600"/>
            <a:ext cx="9144000" cy="6629400"/>
          </a:xfrm>
        </p:spPr>
        <p:txBody>
          <a:bodyPr>
            <a:normAutofit fontScale="70000" lnSpcReduction="20000"/>
          </a:bodyPr>
          <a:lstStyle/>
          <a:p>
            <a:pPr algn="just" rtl="1">
              <a:buNone/>
            </a:pPr>
            <a:r>
              <a:rPr lang="ar-SA" dirty="0" smtClean="0">
                <a:solidFill>
                  <a:srgbClr val="FF0000"/>
                </a:solidFill>
              </a:rPr>
              <a:t>انقضاء العقوبة </a:t>
            </a:r>
            <a:r>
              <a:rPr lang="ar-SA" dirty="0" smtClean="0"/>
              <a:t>.</a:t>
            </a:r>
          </a:p>
          <a:p>
            <a:pPr algn="just" rtl="1"/>
            <a:r>
              <a:rPr lang="ar-SA" dirty="0" smtClean="0"/>
              <a:t>تقضي العقوبة باحد الطريقين : الطريق الطبيعي وهي تنفيذ العقوبة ، واما بطريق آخر يحول دون تنفيذها وهو سقوط العقوبة . اضف الى ذلك اى انه يمكن للمحكوم عليه ازالة كل آثار العقوبة عليه من خلال نظام اعادة الاعتبار.ندر هذه الامور الثلاثة على التولي .</a:t>
            </a:r>
          </a:p>
          <a:p>
            <a:pPr algn="just" rtl="1">
              <a:buNone/>
            </a:pPr>
            <a:r>
              <a:rPr lang="ar-SA" b="1" dirty="0" smtClean="0">
                <a:solidFill>
                  <a:srgbClr val="FF0000"/>
                </a:solidFill>
              </a:rPr>
              <a:t>تنفيذ العقوبة </a:t>
            </a:r>
          </a:p>
          <a:p>
            <a:pPr algn="just" rtl="1">
              <a:buNone/>
            </a:pPr>
            <a:r>
              <a:rPr lang="ar-SA" dirty="0" smtClean="0"/>
              <a:t>تنفيذ العقوبات البدنية :عقوبتي القطع والقصاص .</a:t>
            </a:r>
          </a:p>
          <a:p>
            <a:pPr algn="just" rtl="1">
              <a:buNone/>
            </a:pPr>
            <a:r>
              <a:rPr lang="ar-SA" dirty="0" smtClean="0"/>
              <a:t>قطع اليد : كيفية القطع / قطع الرجل كيفية القطع </a:t>
            </a:r>
          </a:p>
          <a:p>
            <a:pPr algn="just" rtl="1">
              <a:buNone/>
            </a:pPr>
            <a:r>
              <a:rPr lang="ar-SA" dirty="0" smtClean="0"/>
              <a:t>ا</a:t>
            </a:r>
            <a:r>
              <a:rPr lang="ar-SA" b="1" dirty="0" smtClean="0"/>
              <a:t>لقصاص</a:t>
            </a:r>
            <a:r>
              <a:rPr lang="ar-SA" dirty="0" smtClean="0"/>
              <a:t> : من يقوم بالتنفيذ : الاصل ذوي القتيل ينفذون القصاص تحت اشراف ولي الامر ذلك اذا كان القصاص في النفس ، اما في القصاص ما دون النفس فمن يتولى تنفيذ القصاص هو لمن يحسنه من الخبراء .</a:t>
            </a:r>
          </a:p>
          <a:p>
            <a:pPr algn="just" rtl="1">
              <a:buNone/>
            </a:pPr>
            <a:r>
              <a:rPr lang="ar-SA" dirty="0" smtClean="0"/>
              <a:t>كيفية تنفيذ القصاص : القصاص في النفس يتم بالسيف (خلاف فقهي ).</a:t>
            </a:r>
          </a:p>
          <a:p>
            <a:pPr algn="just" rtl="1">
              <a:buNone/>
            </a:pPr>
            <a:r>
              <a:rPr lang="ar-SA" dirty="0" smtClean="0"/>
              <a:t>في القصاص ما دون النفس يجوز خياطة الجرح .</a:t>
            </a:r>
          </a:p>
          <a:p>
            <a:pPr algn="just" rtl="1">
              <a:buNone/>
            </a:pPr>
            <a:r>
              <a:rPr lang="ar-SA" b="1" dirty="0" smtClean="0"/>
              <a:t>الرجم</a:t>
            </a:r>
            <a:r>
              <a:rPr lang="ar-SA" dirty="0" smtClean="0"/>
              <a:t> :هو قتل الزاني او الزانية المحصن رمياً بالحجارة .الاانه يجوز تعليق التنفيذ في حالات محددة وهي :1- وهي على الحامل حتى تلد وتقضي مدة نفاسها 2- في حالة الرجوع عن الاقرار بالزنى 3- في حالة جنون الزاني او اختلال عقله </a:t>
            </a:r>
          </a:p>
          <a:p>
            <a:pPr algn="just" rtl="1">
              <a:buNone/>
            </a:pPr>
            <a:r>
              <a:rPr lang="ar-SA" dirty="0" smtClean="0"/>
              <a:t>كيفية تنفيذ الرجم :يوثق برجليه وتغطى عيناه عند الحاجة ، ويوثق اليدين في حالة القبض عليه من قبل الجهات الامنية .اذا كان الزاني رجاً ينفذ الرجم وهو واقف اما اذا كانت مرأة ينفذ عليها وهي جالسة اضافة اى تشديد الثياب عليها. في حالة هروب الزاني اثناء تنفيذ الحكم فانه يتبع بالرجم حتى يهلك .يبدأ الشهود بالرجم ثم يتبعهم العامة من الناس اذا ثبت الزاني بالشهادة اما اذا ثبت الزنى بالاعتراف يبدأ الامام بالرجم او نائبه .ثم العامة من الناس .يصطف الناس بحلقة دائرية حول المحكوم عليه واما على هيئة صفوف الصلاة ويرجمون الزاني . وتستخدم الحجارة بحجم وسط ويختار المكان الامارة او الجهة المعنية بانفاذ العقوبة </a:t>
            </a:r>
          </a:p>
        </p:txBody>
      </p:sp>
      <p:cxnSp>
        <p:nvCxnSpPr>
          <p:cNvPr id="5" name="رابط مستقيم 4"/>
          <p:cNvCxnSpPr/>
          <p:nvPr/>
        </p:nvCxnSpPr>
        <p:spPr>
          <a:xfrm>
            <a:off x="990600" y="2895600"/>
            <a:ext cx="754380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عنصر نائب لرقم الشريحة 3"/>
          <p:cNvSpPr>
            <a:spLocks noGrp="1"/>
          </p:cNvSpPr>
          <p:nvPr>
            <p:ph type="sldNum" sz="quarter" idx="12"/>
          </p:nvPr>
        </p:nvSpPr>
        <p:spPr/>
        <p:txBody>
          <a:bodyPr/>
          <a:lstStyle/>
          <a:p>
            <a:fld id="{22039ECF-5EAA-4629-BF14-00BDB061F98E}"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92500" lnSpcReduction="20000"/>
          </a:bodyPr>
          <a:lstStyle/>
          <a:p>
            <a:pPr algn="just" rtl="1"/>
            <a:r>
              <a:rPr lang="ar-SA" b="1" dirty="0" smtClean="0"/>
              <a:t>تنفيذ عقوبة الجلد </a:t>
            </a:r>
            <a:r>
              <a:rPr lang="ar-SA" dirty="0" smtClean="0"/>
              <a:t>: وجب ان يكون جسم المحكوم عليه سليماً يحتمل الجلد ، وبناء عليه لابد من تقرير هيئة طبية بذلك .فلا يقام الحد على مريض حتى يشفى ، ولا على الحائض حتى ينقطع حيضها ،ولا على النفية حتى ينتهي نفاسها ولا على الحامل حتى تضع حملها ويستثنى من ذلك المرأة الاجنبية حيث تجلد بما يضمن سلامة جنينها .ولا يجوز اسقاط الجلد التعزيري .</a:t>
            </a:r>
          </a:p>
          <a:p>
            <a:pPr algn="just" rtl="1"/>
            <a:r>
              <a:rPr lang="ar-SA" dirty="0" smtClean="0"/>
              <a:t>كيفية تنفيذ الجلد : فيما يتعلق بالمكان يكون بحسب ما نص عليه الحكم ما لم يوجد محظور شرعي . واذا لم ينص الحكم على المكان فيعين بالمكان الذي تراه جهات التنفيذ. ومكان التنفيذ يختلف فيما بين الرجال والنساء، للرجال خارج السجن في مكان عام بينما المرأة تجلد داخل السجن .</a:t>
            </a:r>
          </a:p>
          <a:p>
            <a:pPr algn="just" rtl="1"/>
            <a:r>
              <a:rPr lang="ar-SA" dirty="0" smtClean="0"/>
              <a:t>اما بالنسبة لوقت الجلد فلا يلزم تنفيذه يوم الجمعة ما لم ينص على خلاف ذلك بعد الصلاة ، واذا كان الجلد غير يوم الجمعة ينفذ بعد صلاة العصر .ويتم الجلد بالسوط ويتولى الجلد جنود متدربون .</a:t>
            </a:r>
          </a:p>
          <a:p>
            <a:pPr algn="just" rtl="1"/>
            <a:r>
              <a:rPr lang="ar-SA" dirty="0" smtClean="0"/>
              <a:t>الرجل يجلد قائماًولا يكون على جسده الثوب المعتاد ، اما بالنسبة للنساء فتجلد وهي جالسة مشدودة يداها ويكون على جسدها ثيابها التي يجب ان تسترها ، ولا تجلد الحامل حتى تضع حملها ولا النفساء حتى انتهاء نفاسها ولا الحائض حتى انقطاع حيضها .</a:t>
            </a:r>
            <a:endParaRPr lang="en-US" dirty="0"/>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77500" lnSpcReduction="20000"/>
          </a:bodyPr>
          <a:lstStyle/>
          <a:p>
            <a:pPr algn="just" rtl="1"/>
            <a:r>
              <a:rPr lang="ar-SA" dirty="0" smtClean="0"/>
              <a:t>تنفيذ العقوبات الماسة بالحرية او الذمة المالية.</a:t>
            </a:r>
          </a:p>
          <a:p>
            <a:pPr algn="just" rtl="1">
              <a:buNone/>
            </a:pPr>
            <a:r>
              <a:rPr lang="ar-SA" b="1" dirty="0" smtClean="0"/>
              <a:t>تنفيذ العقوبات السالبة للحرية </a:t>
            </a:r>
            <a:r>
              <a:rPr lang="ar-SA" dirty="0" smtClean="0"/>
              <a:t>: وهي القاضية بالسجن .يشرف على تنفيذها المديرية العامة للسجون وللقضاء حق التفتيش على السجون .كما يقوم المجلس الاعلى للقضاء بالدراسات اللازمة لتطوير دور السجون .</a:t>
            </a:r>
          </a:p>
          <a:p>
            <a:pPr algn="just" rtl="1">
              <a:buFontTx/>
              <a:buChar char="-"/>
            </a:pPr>
            <a:r>
              <a:rPr lang="ar-SA" dirty="0" smtClean="0"/>
              <a:t>تصنيف السجناء : قسم المنظم السعودي الى عدة فئات وفق التالي.</a:t>
            </a:r>
          </a:p>
          <a:p>
            <a:pPr algn="just" rtl="1">
              <a:buFontTx/>
              <a:buChar char="-"/>
            </a:pPr>
            <a:r>
              <a:rPr lang="ar-SA" dirty="0" smtClean="0"/>
              <a:t>1- بحسب الجنس فهناك سجون للرجال وسجون للنساء ودور توقيف للرجال ودور توقيف للنساء.</a:t>
            </a:r>
          </a:p>
          <a:p>
            <a:pPr algn="just" rtl="1">
              <a:buFontTx/>
              <a:buChar char="-"/>
            </a:pPr>
            <a:r>
              <a:rPr lang="ar-SA" dirty="0" smtClean="0"/>
              <a:t>2- بحسب السن :سجن للاحداث ما دون 18 سنة وسجون خاصة للبالغين .</a:t>
            </a:r>
          </a:p>
          <a:p>
            <a:pPr algn="just" rtl="1">
              <a:buFontTx/>
              <a:buChar char="-"/>
            </a:pPr>
            <a:r>
              <a:rPr lang="ar-SA" dirty="0" smtClean="0"/>
              <a:t>3- بحسب الحالة الصحية والاجتماعية : يتم عزل المسجونين الاصحاء عن المسجونين المرضى .وينبغي فصل ذوات المرض المعدي عن دوات المرض العادي .</a:t>
            </a:r>
          </a:p>
          <a:p>
            <a:pPr algn="just" rtl="1">
              <a:buFontTx/>
              <a:buChar char="-"/>
            </a:pPr>
            <a:r>
              <a:rPr lang="ar-SA" dirty="0" smtClean="0"/>
              <a:t>4- بحسب طبيعة الجريمة : يميز بين المسجونين العاديين غير الخطرين عن غيرهم حت لا يتم الاختلاط .</a:t>
            </a:r>
          </a:p>
          <a:p>
            <a:pPr algn="just" rtl="1">
              <a:buFontTx/>
              <a:buChar char="-"/>
            </a:pPr>
            <a:r>
              <a:rPr lang="ar-SA" dirty="0" smtClean="0"/>
              <a:t>5- بحسب سوابق المحكوم عليهم :يميز بين معتادي الاجرام والجناة المبتدئون </a:t>
            </a:r>
          </a:p>
          <a:p>
            <a:pPr algn="just" rtl="1">
              <a:buFontTx/>
              <a:buChar char="-"/>
            </a:pPr>
            <a:r>
              <a:rPr lang="ar-SA" dirty="0" smtClean="0"/>
              <a:t>6- بحسب الحكم بالادانة من عدمه : يميز بين المسجونين الذين صدر بحقهم حكم قضائي بادانتهم ، وبين الموقوف احتياطياً وبين الموقوف وفقاً لنظام الاكراه البدني .</a:t>
            </a:r>
          </a:p>
          <a:p>
            <a:pPr algn="just" rtl="1">
              <a:buFontTx/>
              <a:buChar char="-"/>
            </a:pPr>
            <a:r>
              <a:rPr lang="ar-SA" dirty="0" smtClean="0"/>
              <a:t>7- بحسب مدة العقوبة :يميز بين المحكوم عليهم بالسجن مدة نسيطة وبين المحكوم عليهم بالسجن لمدة طويلة .</a:t>
            </a:r>
            <a:endParaRPr lang="en-US" dirty="0"/>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7010400"/>
          </a:xfrm>
        </p:spPr>
        <p:txBody>
          <a:bodyPr>
            <a:normAutofit fontScale="55000" lnSpcReduction="20000"/>
          </a:bodyPr>
          <a:lstStyle/>
          <a:p>
            <a:pPr algn="just" rtl="1">
              <a:buNone/>
            </a:pPr>
            <a:r>
              <a:rPr lang="ar-SA" b="1" dirty="0" smtClean="0"/>
              <a:t>وسائل المعاملة العقابية </a:t>
            </a:r>
          </a:p>
          <a:p>
            <a:pPr algn="just" rtl="1">
              <a:buNone/>
            </a:pPr>
            <a:r>
              <a:rPr lang="ar-SA" b="1" dirty="0" smtClean="0"/>
              <a:t>تشمل وسائل المعاملة العقابية عدة اجراءات على الوجه التالي :</a:t>
            </a:r>
          </a:p>
          <a:p>
            <a:pPr algn="just" rtl="1">
              <a:buNone/>
            </a:pPr>
            <a:r>
              <a:rPr lang="ar-SA" b="1" dirty="0" smtClean="0"/>
              <a:t>1- العمل العقابي :</a:t>
            </a:r>
            <a:r>
              <a:rPr lang="ar-SA" dirty="0" smtClean="0"/>
              <a:t>وجوب تشغيل السجناء بعد تدريبهم وتحديد المهن التي يودون اتقانها او يتقنوها وتكمن العلة من وجوب تشغيل المسجونين تاهيلهم وحفظ النظام داخل السجن بالاضافة الى ما يلعبه العمل من دور اقتصادي يعود بالخير على المسجونين .</a:t>
            </a:r>
          </a:p>
          <a:p>
            <a:pPr algn="just" rtl="1">
              <a:buNone/>
            </a:pPr>
            <a:r>
              <a:rPr lang="ar-SA" b="1" dirty="0" smtClean="0"/>
              <a:t>شروط العمل العقابي :</a:t>
            </a:r>
            <a:r>
              <a:rPr lang="ar-SA" dirty="0" smtClean="0"/>
              <a:t>يجب ان يكون العمل منتجاً / ومتنوعاً / مماثلاً للعمل الحر / ان يكون بمقابل .</a:t>
            </a:r>
          </a:p>
          <a:p>
            <a:pPr algn="just" rtl="1">
              <a:buNone/>
            </a:pPr>
            <a:r>
              <a:rPr lang="ar-SA" dirty="0" smtClean="0"/>
              <a:t>2- </a:t>
            </a:r>
            <a:r>
              <a:rPr lang="ar-SA" b="1" dirty="0" smtClean="0"/>
              <a:t>التعليم والتهذيب الديني </a:t>
            </a:r>
            <a:r>
              <a:rPr lang="ar-SA" dirty="0" smtClean="0"/>
              <a:t>: التعليم داخل السجون بالقيم والسلوكيات السليمة .ويجوز للمسجونين ان يكملوا دارستهم ويجروا الامتحانات الرسمية .</a:t>
            </a:r>
          </a:p>
          <a:p>
            <a:pPr algn="just" rtl="1">
              <a:buNone/>
            </a:pPr>
            <a:r>
              <a:rPr lang="ar-SA" dirty="0" smtClean="0"/>
              <a:t>اما التهذيب الديني فيقتضي ان تكفل  ادارة السجون المحافظة على اقامة الشعائر الدينية الاسلامية وان تهيئ الوسائل لها . وهناك بالفعل ادارة للتعليم والوعظ والارشاد في ادارة العامة للسجون تشرف على هذه القضايا داخل السجون .وتولي الحكومة السعودية عناية خاصة بحفظ القرآن داخل السجون وتقيم مسابقات خاصة بذلك وتصرف للفائز مكافآت والاهم من ذلك تسقط نصف العقوب عن المحكوم عليهم الذين اتموا حفظ القرآن اثناء تنفيذ محكوميتهم .</a:t>
            </a:r>
          </a:p>
          <a:p>
            <a:pPr algn="just" rtl="1">
              <a:buNone/>
            </a:pPr>
            <a:r>
              <a:rPr lang="ar-SA" b="1" dirty="0" smtClean="0"/>
              <a:t>3- الرعاية الاجتماعية </a:t>
            </a:r>
            <a:r>
              <a:rPr lang="ar-SA" dirty="0" smtClean="0"/>
              <a:t>: وتشمل الرعاية الاجراءات التالية : دراسة مشاكل السجناء والعمل على حلها / الابقاء على صلة السجناء بالمجتمع الخارجي /التصريح المؤقت بالخروج .</a:t>
            </a:r>
          </a:p>
          <a:p>
            <a:pPr algn="just" rtl="1">
              <a:buNone/>
            </a:pPr>
            <a:r>
              <a:rPr lang="ar-SA" dirty="0" smtClean="0"/>
              <a:t>4- </a:t>
            </a:r>
            <a:r>
              <a:rPr lang="ar-SA" b="1" dirty="0" smtClean="0"/>
              <a:t>الرعاية الصحية </a:t>
            </a:r>
            <a:r>
              <a:rPr lang="ar-SA" dirty="0" smtClean="0"/>
              <a:t>:  الجهة المختصة بالرعاية في السجون تكون اما الادارة المركزية للسجون من خلال قسم طبي  يتعاون مع وزارة الصحة ، واما محلية من خلال وجود طبيب او اكثر في كل سجن .</a:t>
            </a:r>
          </a:p>
          <a:p>
            <a:pPr algn="just" rtl="1">
              <a:buNone/>
            </a:pPr>
            <a:r>
              <a:rPr lang="ar-SA" dirty="0" smtClean="0"/>
              <a:t>اشكال الرعاية الصحية وتشمل : تقديم الرعاية الصحية بشقيها الوقائي والعلاجي للسجناء بالاضافة الى حل المشكلة الجنسية لدى السجناء من خلال السماح لهم بالاختلاء بزوجاتهم في فتراة محددة </a:t>
            </a:r>
          </a:p>
          <a:p>
            <a:pPr algn="just" rtl="1">
              <a:buNone/>
            </a:pPr>
            <a:r>
              <a:rPr lang="ar-SA" dirty="0" smtClean="0"/>
              <a:t>5- </a:t>
            </a:r>
            <a:r>
              <a:rPr lang="ar-SA" b="1" dirty="0" smtClean="0"/>
              <a:t>نظام التأديب والمكافآت </a:t>
            </a:r>
            <a:r>
              <a:rPr lang="ar-SA" dirty="0" smtClean="0"/>
              <a:t>: تفرض عقوبات تأديبية على المسجونين في حالة مخالفة انظمة السجون وتقرر مكأفآت لمن يحافظ على الانظباط ./ صور </a:t>
            </a:r>
            <a:r>
              <a:rPr lang="ar-SA" b="1" dirty="0" smtClean="0"/>
              <a:t>الجزاءات التاديبية </a:t>
            </a:r>
            <a:r>
              <a:rPr lang="ar-SA" dirty="0" smtClean="0"/>
              <a:t>:وهي السجن الانفرادي /الحرمان من الامتيازات والتراسل / الجلد بما لا يزيد عن عشر جلدات . ويجوز مضاعفة العقوبة عند التكرار .</a:t>
            </a:r>
          </a:p>
          <a:p>
            <a:pPr algn="just" rtl="1">
              <a:buNone/>
            </a:pPr>
            <a:r>
              <a:rPr lang="ar-SA" b="1" dirty="0" smtClean="0"/>
              <a:t>صور المخالفات التاديبية </a:t>
            </a:r>
            <a:r>
              <a:rPr lang="ar-SA" dirty="0" smtClean="0"/>
              <a:t>: عدم اطاعة الاوامر / الاهمال في العمل / وجود النزيل في غير المحل المسموح به /حيازة اشياء غير مسموح بها / التمارض او ادعاء الجنون / التراسل للخارج بغير الطرق المسموح بها ...</a:t>
            </a:r>
          </a:p>
          <a:p>
            <a:pPr algn="just" rtl="1">
              <a:buNone/>
            </a:pPr>
            <a:r>
              <a:rPr lang="ar-SA" b="1" dirty="0" smtClean="0"/>
              <a:t>نظام المكأفآت </a:t>
            </a:r>
            <a:r>
              <a:rPr lang="ar-SA" dirty="0" smtClean="0"/>
              <a:t>: من صورها السماح بزيادة الزيارات / اطالة مدة النزهة اليومية/ تلقي المساعدات العائلية / زيادة مرات الاختلاء بزوجته .</a:t>
            </a:r>
            <a:endParaRPr lang="en-US" dirty="0"/>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52400"/>
            <a:ext cx="9144000" cy="6477000"/>
          </a:xfrm>
        </p:spPr>
        <p:txBody>
          <a:bodyPr>
            <a:normAutofit fontScale="85000" lnSpcReduction="20000"/>
          </a:bodyPr>
          <a:lstStyle/>
          <a:p>
            <a:pPr algn="just" rtl="1">
              <a:buNone/>
            </a:pPr>
            <a:r>
              <a:rPr lang="ar-SA" dirty="0" smtClean="0"/>
              <a:t>تفيذ العقوبات المقيدة للحرية </a:t>
            </a:r>
          </a:p>
          <a:p>
            <a:pPr algn="just" rtl="1">
              <a:buNone/>
            </a:pPr>
            <a:r>
              <a:rPr lang="ar-SA" dirty="0" smtClean="0"/>
              <a:t>1- التغريب : بالنسبة لمسافة التغريب في الحد يجب الا تقل عن مسافة القصر . ويقد يحدد الحكم مكان التغريب وقد يتركه مفتوحاً دون تحديد ففي هذه الحالة يجب على المجكوم عليه ان يغادر بلده الى بلد لاتقل مسافته عن مسافة القصر ولا يجوو له العودة الى مكان ارتكاب الجرم قبل انقضاء المدة .</a:t>
            </a:r>
          </a:p>
          <a:p>
            <a:pPr algn="just" rtl="1">
              <a:buNone/>
            </a:pPr>
            <a:r>
              <a:rPr lang="ar-SA" dirty="0" smtClean="0"/>
              <a:t>تغريب المرأة لايجوز لها السفر وحدها او مع شرطي منفردين ، عليها ان يرافقها محرم فان امتنع دفع له اجره فان امتنع تغادر مع النساء اذا وجدن وان لم تجد بقيت في بلدها .</a:t>
            </a:r>
          </a:p>
          <a:p>
            <a:pPr algn="just" rtl="1">
              <a:buNone/>
            </a:pPr>
            <a:r>
              <a:rPr lang="ar-SA" dirty="0" smtClean="0"/>
              <a:t>تغريب الاجنبي :بالنسبة للمسلم يبعد الى بلده اما بالنسبة لغير الملم التغريب يتم بالسجن </a:t>
            </a:r>
          </a:p>
          <a:p>
            <a:pPr algn="just" rtl="1">
              <a:buNone/>
            </a:pPr>
            <a:r>
              <a:rPr lang="ar-SA" dirty="0" smtClean="0"/>
              <a:t>ملاحظة اجاز مجلس القضاء الاعلى استبدال التغريب بالسجن .</a:t>
            </a:r>
          </a:p>
          <a:p>
            <a:pPr algn="just" rtl="1">
              <a:buNone/>
            </a:pPr>
            <a:r>
              <a:rPr lang="ar-SA" dirty="0" smtClean="0"/>
              <a:t>2- الابعاد :اي انهاء اقامة الاجنبي بالمملكة وبالنسبة لمدى عودة الاجنبي المبعد الى المملكة يتغير على النحو الاتي :المبعد لجرائم سياسية واخلاقية ودينية يمنعون من الدخول مطلقاً/ بالنسبة للمبعدون عن جرائم التزوير والتدليس يمنعون من الدخول الى المملكة الا لسبب الحج /المبعدون لدخولهم دون جواز سفر او تذكرة مرور او لمزاولتهم العمل دون تصريح او لتخلفهم للمرة الثانية عن تجديد الاقامة فهؤلاء يسمح لهم بالدخول متى توافرت شروط الدخول .</a:t>
            </a:r>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92500" lnSpcReduction="20000"/>
          </a:bodyPr>
          <a:lstStyle/>
          <a:p>
            <a:pPr algn="just" rtl="1"/>
            <a:r>
              <a:rPr lang="ar-SA" dirty="0" smtClean="0">
                <a:solidFill>
                  <a:srgbClr val="7030A0"/>
                </a:solidFill>
              </a:rPr>
              <a:t>العقوبة والتعويض المدني </a:t>
            </a:r>
            <a:r>
              <a:rPr lang="ar-SA" dirty="0" smtClean="0"/>
              <a:t>: تختلف العقوبة عن التعويض المدني في التالي</a:t>
            </a:r>
            <a:r>
              <a:rPr lang="ar-SA" dirty="0" smtClean="0">
                <a:sym typeface="Wingdings" pitchFamily="2" charset="2"/>
              </a:rPr>
              <a:t>(أ) العقوبة ترمي الى مكافحة الاجرام ويطلب المجتمع بتوقيعها عبر هيئة التحقيق والادعاء العام ولا تملك النزول عن العقوبة ام التعويض فهو مبلغ مالي لمصلحة المضرور ويجوز له التنازل عنه .(ب)العقوبة تصدر بقرار عن محكمة جزائية اما التعويض يصدر بقرار عن محكمة مدنية بالمبدأ ويجوز الاتفاق عليه دون اللجوء الى القضاء.(ج)العقوبة تفرض على فاعل الجريمة فقط وتسقط بوفاته اما التعويض المدني فغير ذلك .(د)لا تفرض العقوبة اذا لم يكن الفعل مجرماً ولو سبب هذا الفعل الضرر .التعويض المدني خلاف ذلك . كما ان العقوبة تفرض ولو لم يسبب الفعل ضرراً في بعض الاحيان بعكس التعويض المدني.</a:t>
            </a:r>
          </a:p>
          <a:p>
            <a:pPr algn="just" rtl="1"/>
            <a:r>
              <a:rPr lang="ar-SA" dirty="0" smtClean="0">
                <a:solidFill>
                  <a:srgbClr val="7030A0"/>
                </a:solidFill>
                <a:sym typeface="Wingdings" pitchFamily="2" charset="2"/>
              </a:rPr>
              <a:t>نتائج التمييز بين العقوبة عن الممؤيدات الاخرى</a:t>
            </a:r>
            <a:r>
              <a:rPr lang="ar-SA" dirty="0" smtClean="0">
                <a:sym typeface="Wingdings" pitchFamily="2" charset="2"/>
              </a:rPr>
              <a:t>:يترتب مجموعة من التنائج اهمها :</a:t>
            </a:r>
          </a:p>
          <a:p>
            <a:pPr algn="just" rtl="1">
              <a:buNone/>
            </a:pPr>
            <a:r>
              <a:rPr lang="ar-SA" b="1" dirty="0" smtClean="0">
                <a:sym typeface="Wingdings" pitchFamily="2" charset="2"/>
              </a:rPr>
              <a:t>اولاً: </a:t>
            </a:r>
            <a:r>
              <a:rPr lang="ar-SA" dirty="0" smtClean="0">
                <a:sym typeface="Wingdings" pitchFamily="2" charset="2"/>
              </a:rPr>
              <a:t>عدم تطبيق القواعد الخاصة بالعقوبة على الجزاء التاديبي والتعويض المدني .</a:t>
            </a:r>
          </a:p>
          <a:p>
            <a:pPr algn="just" rtl="1">
              <a:buNone/>
            </a:pPr>
            <a:r>
              <a:rPr lang="ar-SA" b="1" dirty="0" smtClean="0">
                <a:sym typeface="Wingdings" pitchFamily="2" charset="2"/>
              </a:rPr>
              <a:t>ثانياً: </a:t>
            </a:r>
            <a:r>
              <a:rPr lang="ar-SA" dirty="0" smtClean="0">
                <a:sym typeface="Wingdings" pitchFamily="2" charset="2"/>
              </a:rPr>
              <a:t>جواز الجمع بين العقوبة والجزاءت الاخرى .</a:t>
            </a:r>
            <a:endParaRPr lang="en-US" dirty="0"/>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629400"/>
          </a:xfrm>
        </p:spPr>
        <p:txBody>
          <a:bodyPr>
            <a:normAutofit lnSpcReduction="10000"/>
          </a:bodyPr>
          <a:lstStyle/>
          <a:p>
            <a:pPr algn="just" rtl="1">
              <a:buNone/>
            </a:pPr>
            <a:r>
              <a:rPr lang="ar-SA" dirty="0" smtClean="0"/>
              <a:t>تنفيذ العقوبات المالية </a:t>
            </a:r>
          </a:p>
          <a:p>
            <a:pPr algn="just" rtl="1">
              <a:buNone/>
            </a:pPr>
            <a:r>
              <a:rPr lang="ar-SA" dirty="0" smtClean="0"/>
              <a:t>الغرامة الجزائية : وجوب تنفيذها كما ينص عليها الحكم الشرعي عند الامتناع يوقف المحكوم عليه حتى يوفي بها للدولة.</a:t>
            </a:r>
          </a:p>
          <a:p>
            <a:pPr algn="just" rtl="1">
              <a:buNone/>
            </a:pPr>
            <a:r>
              <a:rPr lang="ar-SA" dirty="0" smtClean="0"/>
              <a:t>اما في حالة ادعاءالمحكوم عليه بالاعسار ، فتجري الدولة التحريات اللازمة عن املاكه ففي حالثبت فعلاً عدم وجود مال لديه ترفع دعوى اعسار بحقه امام المحكمة المختصة فاذا ثبت للمحكمة اعسار المحكوم عليه يطبق بحقه نظام استبدال الغرامة بالحبس التعويضي ويكون الحبس يوم واحد عن كل عشرة ريالات على الا تزيد مدة الحبس في مجموعها على سنة واحدة يسقط بعدها اي مبلغ متبقي من الغرامة .</a:t>
            </a:r>
          </a:p>
          <a:p>
            <a:pPr algn="just" rtl="1">
              <a:buNone/>
            </a:pPr>
            <a:r>
              <a:rPr lang="ar-SA" dirty="0" smtClean="0"/>
              <a:t>الجهة المختصة بابدال الغرامة هي وزير الداخلية اذا كان الخكم بالغرامة وحدها اما اذا كان الحكم بالغرامة والحبس معاً فمجلس الوزراء هو الجهة الصالحة بالاستبدال .</a:t>
            </a:r>
            <a:endParaRPr lang="en-US" dirty="0"/>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52400"/>
            <a:ext cx="9144000" cy="6553200"/>
          </a:xfrm>
        </p:spPr>
        <p:txBody>
          <a:bodyPr/>
          <a:lstStyle/>
          <a:p>
            <a:pPr algn="ctr" rtl="1">
              <a:buNone/>
            </a:pPr>
            <a:r>
              <a:rPr lang="ar-SA" dirty="0" smtClean="0"/>
              <a:t>سقوط العقوبة </a:t>
            </a:r>
          </a:p>
          <a:p>
            <a:pPr algn="r" rtl="1">
              <a:buNone/>
            </a:pPr>
            <a:r>
              <a:rPr lang="ar-SA" b="1" dirty="0" smtClean="0"/>
              <a:t>-اسباب السقوط المتعلقة بالمحكوم عليه </a:t>
            </a:r>
            <a:r>
              <a:rPr lang="ar-SA" dirty="0" smtClean="0"/>
              <a:t>: وهي</a:t>
            </a:r>
          </a:p>
          <a:p>
            <a:pPr algn="r" rtl="1">
              <a:buNone/>
            </a:pPr>
            <a:r>
              <a:rPr lang="ar-SA" dirty="0" smtClean="0"/>
              <a:t>وفاة المحكوم عليه </a:t>
            </a:r>
          </a:p>
          <a:p>
            <a:pPr algn="r" rtl="1">
              <a:buNone/>
            </a:pPr>
            <a:r>
              <a:rPr lang="ar-SA" dirty="0" smtClean="0"/>
              <a:t>فوات محل القصاص </a:t>
            </a:r>
          </a:p>
          <a:p>
            <a:pPr algn="r" rtl="1">
              <a:buNone/>
            </a:pPr>
            <a:r>
              <a:rPr lang="ar-SA" dirty="0" smtClean="0"/>
              <a:t>الصلح والتوبة </a:t>
            </a:r>
          </a:p>
          <a:p>
            <a:pPr algn="r" rtl="1">
              <a:buNone/>
            </a:pPr>
            <a:r>
              <a:rPr lang="ar-SA" dirty="0" smtClean="0"/>
              <a:t>نكول الجاني عن الاقرار في الحدود </a:t>
            </a:r>
          </a:p>
          <a:p>
            <a:pPr algn="r" rtl="1">
              <a:buNone/>
            </a:pPr>
            <a:r>
              <a:rPr lang="ar-SA" dirty="0" smtClean="0"/>
              <a:t>-</a:t>
            </a:r>
            <a:r>
              <a:rPr lang="ar-SA" b="1" dirty="0" smtClean="0"/>
              <a:t>اسباب السقوط المتعلقة بغير الجاني </a:t>
            </a:r>
            <a:r>
              <a:rPr lang="ar-SA" dirty="0" smtClean="0"/>
              <a:t>: وهي </a:t>
            </a:r>
          </a:p>
          <a:p>
            <a:pPr algn="r" rtl="1">
              <a:buNone/>
            </a:pPr>
            <a:r>
              <a:rPr lang="ar-SA" dirty="0" smtClean="0"/>
              <a:t>العفو </a:t>
            </a:r>
          </a:p>
          <a:p>
            <a:pPr algn="r" rtl="1">
              <a:buNone/>
            </a:pPr>
            <a:r>
              <a:rPr lang="ar-SA" dirty="0" smtClean="0"/>
              <a:t>والتقادم</a:t>
            </a:r>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21</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lstStyle/>
          <a:p>
            <a:pPr algn="r" rtl="1">
              <a:buNone/>
            </a:pPr>
            <a:r>
              <a:rPr lang="ar-SA" dirty="0" smtClean="0">
                <a:solidFill>
                  <a:srgbClr val="7030A0"/>
                </a:solidFill>
              </a:rPr>
              <a:t>خصائص العقوبة </a:t>
            </a:r>
            <a:r>
              <a:rPr lang="ar-SA" dirty="0" smtClean="0"/>
              <a:t>:تمتاز العقوبة بعدة خصائص وهي التالية :</a:t>
            </a:r>
          </a:p>
          <a:p>
            <a:pPr algn="r" rtl="1"/>
            <a:r>
              <a:rPr lang="ar-SA" dirty="0" smtClean="0"/>
              <a:t>انها جزاء.</a:t>
            </a:r>
          </a:p>
          <a:p>
            <a:pPr algn="r" rtl="1"/>
            <a:r>
              <a:rPr lang="ar-SA" dirty="0" smtClean="0"/>
              <a:t>انها تعبير عن مقابل .</a:t>
            </a:r>
          </a:p>
          <a:p>
            <a:pPr algn="r" rtl="1"/>
            <a:r>
              <a:rPr lang="ar-SA" dirty="0" smtClean="0"/>
              <a:t>انها شرعية او قانونية .</a:t>
            </a:r>
          </a:p>
          <a:p>
            <a:pPr algn="r" rtl="1"/>
            <a:r>
              <a:rPr lang="ar-SA" dirty="0" smtClean="0"/>
              <a:t>انها قضائية .</a:t>
            </a:r>
          </a:p>
          <a:p>
            <a:pPr algn="r" rtl="1"/>
            <a:r>
              <a:rPr lang="ar-SA" dirty="0" smtClean="0"/>
              <a:t>انها شخصية .</a:t>
            </a:r>
          </a:p>
          <a:p>
            <a:pPr algn="r" rtl="1"/>
            <a:r>
              <a:rPr lang="ar-SA" dirty="0" smtClean="0"/>
              <a:t>انها عامة.</a:t>
            </a:r>
          </a:p>
          <a:p>
            <a:pPr algn="r" rtl="1">
              <a:buNone/>
            </a:pPr>
            <a:r>
              <a:rPr lang="ar-SA" dirty="0" smtClean="0">
                <a:solidFill>
                  <a:srgbClr val="7030A0"/>
                </a:solidFill>
              </a:rPr>
              <a:t>أغراض العقوبة</a:t>
            </a:r>
            <a:r>
              <a:rPr lang="ar-SA" dirty="0" smtClean="0"/>
              <a:t> : هناك غرضان للعقوبة في النظام الاسلامي </a:t>
            </a:r>
          </a:p>
          <a:p>
            <a:pPr algn="r" rtl="1">
              <a:buNone/>
            </a:pPr>
            <a:r>
              <a:rPr lang="ar-SA" b="1" dirty="0" smtClean="0"/>
              <a:t>الاول </a:t>
            </a:r>
            <a:r>
              <a:rPr lang="ar-SA" dirty="0" smtClean="0"/>
              <a:t>: غرض اخلاقي .وهذا الغرض قائم على ثلاثة عناصر وهي الرحمة وتحقيق العدالة والتكفير عن الذنب .</a:t>
            </a:r>
          </a:p>
          <a:p>
            <a:pPr algn="r" rtl="1">
              <a:buNone/>
            </a:pPr>
            <a:r>
              <a:rPr lang="ar-SA" b="1" dirty="0" smtClean="0"/>
              <a:t>الثاني</a:t>
            </a:r>
            <a:r>
              <a:rPr lang="ar-SA" dirty="0" smtClean="0"/>
              <a:t> : الغرض النفعي ويتحقق من خلال ثلاثة عناصر وهي تحقيق الردع العام ، اصلاح الجاني ، وجبر الضرر .</a:t>
            </a:r>
          </a:p>
          <a:p>
            <a:pPr algn="r" rtl="1"/>
            <a:endParaRPr lang="ar-SA" dirty="0" smtClean="0"/>
          </a:p>
          <a:p>
            <a:pPr algn="r" rtl="1">
              <a:buNone/>
            </a:pPr>
            <a:endParaRPr lang="en-US" dirty="0"/>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52400"/>
            <a:ext cx="9144000" cy="6705600"/>
          </a:xfrm>
        </p:spPr>
        <p:txBody>
          <a:bodyPr>
            <a:normAutofit lnSpcReduction="10000"/>
          </a:bodyPr>
          <a:lstStyle/>
          <a:p>
            <a:pPr algn="just" rtl="1">
              <a:buNone/>
            </a:pPr>
            <a:r>
              <a:rPr lang="ar-SA" b="1" dirty="0" smtClean="0">
                <a:solidFill>
                  <a:schemeClr val="tx2"/>
                </a:solidFill>
              </a:rPr>
              <a:t>تقسيم العقوبات </a:t>
            </a:r>
          </a:p>
          <a:p>
            <a:pPr algn="just" rtl="1">
              <a:buNone/>
            </a:pPr>
            <a:r>
              <a:rPr lang="ar-SA" dirty="0" smtClean="0"/>
              <a:t>تقسم العقوبات اقسام متعددة وذلك بحسب الزاوية التي ننطر منها الى العقوبة .</a:t>
            </a:r>
          </a:p>
          <a:p>
            <a:pPr algn="just" rtl="1">
              <a:buNone/>
            </a:pPr>
            <a:r>
              <a:rPr lang="ar-SA" dirty="0" smtClean="0"/>
              <a:t>اولاً: تقسيم العقوبات بحسب جسامتها .وهي عقوبات </a:t>
            </a:r>
            <a:r>
              <a:rPr lang="ar-SA" dirty="0" smtClean="0">
                <a:solidFill>
                  <a:srgbClr val="7030A0"/>
                </a:solidFill>
              </a:rPr>
              <a:t>الحدود وعقوبات القصاص والدية وعقوبات التعزير .</a:t>
            </a:r>
          </a:p>
          <a:p>
            <a:pPr algn="just" rtl="1">
              <a:buNone/>
            </a:pPr>
            <a:r>
              <a:rPr lang="ar-SA" b="1" dirty="0" smtClean="0"/>
              <a:t>ثانياً</a:t>
            </a:r>
            <a:r>
              <a:rPr lang="ar-SA" dirty="0" smtClean="0"/>
              <a:t> : تقسيم العقوبات بحسب </a:t>
            </a:r>
            <a:r>
              <a:rPr lang="ar-SA" b="1" dirty="0" smtClean="0"/>
              <a:t>ورود النص </a:t>
            </a:r>
            <a:r>
              <a:rPr lang="ar-SA" dirty="0" smtClean="0"/>
              <a:t>.وهي عقوبات (أ)مقدرة تتمثل في عقزبات الحدود وعقوبات القصاص (ب)وعقوبات غير مقدرة وهي عقوبات تعزيرية .</a:t>
            </a:r>
          </a:p>
          <a:p>
            <a:pPr algn="just" rtl="1">
              <a:buNone/>
            </a:pPr>
            <a:r>
              <a:rPr lang="ar-SA" b="1" dirty="0" smtClean="0"/>
              <a:t>ثالثاً</a:t>
            </a:r>
            <a:r>
              <a:rPr lang="ar-SA" dirty="0" smtClean="0"/>
              <a:t>:تقسيم العقوبات المبني على الرابط بينها. وهي(أ) العقوبات الاصلية المقررة اصلاً للجريمة (ب)العقوبات البديلة التي تحل محل العقوبة الاصلية اذا تعذر تطبيقها .(ج)العقوبات التبعية التي تصيب الجاني تبعاً لعقوبة اصلية دون الحاجة الى ورودها في نص الحكم .(د)العقوبات التكميلية التي تضاف الى العقوبة الاصلية ويشترط ان تكون متضمنة في نص الحكم .</a:t>
            </a:r>
            <a:endParaRPr lang="en-US" dirty="0"/>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lstStyle/>
          <a:p>
            <a:pPr algn="just" rtl="1">
              <a:buNone/>
            </a:pPr>
            <a:r>
              <a:rPr lang="ar-SA" b="1" dirty="0" smtClean="0"/>
              <a:t>رابعاً</a:t>
            </a:r>
            <a:r>
              <a:rPr lang="ar-SA" dirty="0" smtClean="0"/>
              <a:t>: تقسيم العقوبات المبني عل موضوعها. وهي العقوبات(أ)البدنية التي تقع على جسم الانسان كالقتل والرجم والقطع .(ب)عقوبات ماسة بالحرية سالبة لها ومقيدة لها كالسجن والنفي والابعاد .(ج)العقوبات النفسية التي تمس سمعة المحكوم عليه كالتشهير به وحرمانه من بعض الوظائف .(د)العقوبات المالية التي تصيب ذمة المحكوم عليه المالية كالغرامة والمصادرة </a:t>
            </a:r>
            <a:endParaRPr lang="en-US" dirty="0"/>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92500" lnSpcReduction="10000"/>
          </a:bodyPr>
          <a:lstStyle/>
          <a:p>
            <a:pPr algn="ctr" rtl="1">
              <a:buNone/>
            </a:pPr>
            <a:r>
              <a:rPr lang="ar-SA" b="1" dirty="0" smtClean="0">
                <a:solidFill>
                  <a:schemeClr val="accent1"/>
                </a:solidFill>
              </a:rPr>
              <a:t>الاحكام الخاصة بكل عقوبة  </a:t>
            </a:r>
          </a:p>
          <a:p>
            <a:pPr algn="just" rtl="1">
              <a:buNone/>
            </a:pPr>
            <a:r>
              <a:rPr lang="ar-SA" b="1" dirty="0" smtClean="0">
                <a:solidFill>
                  <a:srgbClr val="7030A0"/>
                </a:solidFill>
              </a:rPr>
              <a:t>اولاً : العقوبات البدنية </a:t>
            </a:r>
            <a:r>
              <a:rPr lang="ar-SA" b="1" dirty="0" smtClean="0"/>
              <a:t>.تنقسم بدورها الى عقوبات مهلكة وعقوبات غير مهلكة .</a:t>
            </a:r>
          </a:p>
          <a:p>
            <a:pPr algn="just" rtl="1">
              <a:buNone/>
            </a:pPr>
            <a:r>
              <a:rPr lang="ar-SA" b="1" dirty="0" smtClean="0"/>
              <a:t>العقوبات المهلكة : </a:t>
            </a:r>
            <a:r>
              <a:rPr lang="ar-SA" dirty="0" smtClean="0"/>
              <a:t>تتمثل في </a:t>
            </a:r>
          </a:p>
          <a:p>
            <a:pPr algn="just" rtl="1">
              <a:buNone/>
            </a:pPr>
            <a:r>
              <a:rPr lang="ar-SA" b="1" dirty="0" smtClean="0"/>
              <a:t>عقوبة الرجم </a:t>
            </a:r>
            <a:r>
              <a:rPr lang="ar-SA" dirty="0" smtClean="0"/>
              <a:t>للزاني المحصن .</a:t>
            </a:r>
          </a:p>
          <a:p>
            <a:pPr algn="just" rtl="1">
              <a:buNone/>
            </a:pPr>
            <a:r>
              <a:rPr lang="ar-SA" b="1" dirty="0" smtClean="0"/>
              <a:t>عقوبة القتل :</a:t>
            </a:r>
            <a:r>
              <a:rPr lang="ar-SA" dirty="0" smtClean="0"/>
              <a:t>وهي ازهاق الروح عن جرائم القتل العمد والحرابة والردة والبغي وكعقوبة تعزيرية في بعض الاحيان.</a:t>
            </a:r>
          </a:p>
          <a:p>
            <a:pPr algn="just" rtl="1">
              <a:buNone/>
            </a:pPr>
            <a:r>
              <a:rPr lang="ar-SA" b="1" dirty="0" smtClean="0"/>
              <a:t>الصلب مع القتل :</a:t>
            </a:r>
            <a:r>
              <a:rPr lang="ar-SA" dirty="0" smtClean="0"/>
              <a:t>تفرض على قاطع الطريق الذي ارتكب جريمة القتل واخذ المال .</a:t>
            </a:r>
          </a:p>
          <a:p>
            <a:pPr algn="just" rtl="1">
              <a:buNone/>
            </a:pPr>
            <a:r>
              <a:rPr lang="ar-SA" b="1" dirty="0" smtClean="0"/>
              <a:t>العقوبات غير المهلكة:</a:t>
            </a:r>
            <a:r>
              <a:rPr lang="ar-SA" dirty="0" smtClean="0"/>
              <a:t>اي لا تحرم المحكوم عليه من حياته ، وتتمل في :</a:t>
            </a:r>
          </a:p>
          <a:p>
            <a:pPr algn="just" rtl="1">
              <a:buNone/>
            </a:pPr>
            <a:r>
              <a:rPr lang="ar-SA" b="1" dirty="0" smtClean="0"/>
              <a:t>عقوبة القطع : </a:t>
            </a:r>
            <a:r>
              <a:rPr lang="ar-SA" dirty="0" smtClean="0"/>
              <a:t>في جريمتي السرقة والحرابة .</a:t>
            </a:r>
          </a:p>
          <a:p>
            <a:pPr algn="just" rtl="1">
              <a:buNone/>
            </a:pPr>
            <a:r>
              <a:rPr lang="ar-SA" b="1" dirty="0" smtClean="0"/>
              <a:t>عقوبة الجلد : </a:t>
            </a:r>
            <a:r>
              <a:rPr lang="ar-SA" dirty="0" smtClean="0"/>
              <a:t>في جرائم الزنى لغير المحصن ،والقذف والشرب ، وكعقوبة تعزيرية .</a:t>
            </a:r>
          </a:p>
          <a:p>
            <a:pPr algn="just" rtl="1">
              <a:buNone/>
            </a:pPr>
            <a:r>
              <a:rPr lang="ar-SA" b="1" dirty="0" smtClean="0"/>
              <a:t>الصلب كعقوبة تعزيرية.</a:t>
            </a:r>
            <a:endParaRPr lang="en-US" b="1" dirty="0"/>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92500" lnSpcReduction="20000"/>
          </a:bodyPr>
          <a:lstStyle/>
          <a:p>
            <a:pPr algn="just" rtl="1">
              <a:buNone/>
            </a:pPr>
            <a:r>
              <a:rPr lang="ar-SA" b="1" dirty="0" smtClean="0">
                <a:solidFill>
                  <a:srgbClr val="7030A0"/>
                </a:solidFill>
              </a:rPr>
              <a:t>ثانياً : العقوبات الماسة بالحرية </a:t>
            </a:r>
            <a:r>
              <a:rPr lang="ar-SA" b="1" dirty="0" smtClean="0"/>
              <a:t>.</a:t>
            </a:r>
            <a:r>
              <a:rPr lang="ar-SA" dirty="0" smtClean="0"/>
              <a:t>هي التي تحرم الانسان من حريته وتنقسم الى عقوبات </a:t>
            </a:r>
            <a:r>
              <a:rPr lang="ar-SA" dirty="0" smtClean="0">
                <a:solidFill>
                  <a:schemeClr val="accent6"/>
                </a:solidFill>
              </a:rPr>
              <a:t>سالبة للحرية (</a:t>
            </a:r>
            <a:r>
              <a:rPr lang="ar-SA" dirty="0" smtClean="0"/>
              <a:t>تتمثل في </a:t>
            </a:r>
            <a:r>
              <a:rPr lang="ar-SA" b="1" dirty="0" smtClean="0"/>
              <a:t>الاشغال الشاقة والاعتقال والحبس ولم يعترف المشرع السعودي الا بالحبس </a:t>
            </a:r>
            <a:r>
              <a:rPr lang="ar-SA" b="1" dirty="0" smtClean="0">
                <a:solidFill>
                  <a:schemeClr val="accent6"/>
                </a:solidFill>
              </a:rPr>
              <a:t>)</a:t>
            </a:r>
            <a:r>
              <a:rPr lang="ar-SA" b="1" dirty="0" smtClean="0"/>
              <a:t>، </a:t>
            </a:r>
            <a:r>
              <a:rPr lang="ar-SA" dirty="0" smtClean="0"/>
              <a:t>وعقوبات </a:t>
            </a:r>
            <a:r>
              <a:rPr lang="ar-SA" dirty="0" smtClean="0">
                <a:solidFill>
                  <a:schemeClr val="accent6"/>
                </a:solidFill>
              </a:rPr>
              <a:t>مقيدة للحرية </a:t>
            </a:r>
            <a:r>
              <a:rPr lang="ar-SA" dirty="0" smtClean="0"/>
              <a:t>تتمثل في </a:t>
            </a:r>
            <a:r>
              <a:rPr lang="ar-SA" b="1" dirty="0" smtClean="0"/>
              <a:t>التغريب والنفي والابعاد </a:t>
            </a:r>
            <a:r>
              <a:rPr lang="ar-SA" dirty="0" smtClean="0"/>
              <a:t>.</a:t>
            </a:r>
          </a:p>
          <a:p>
            <a:pPr algn="just" rtl="1">
              <a:buNone/>
            </a:pPr>
            <a:r>
              <a:rPr lang="ar-SA" b="1" dirty="0" smtClean="0"/>
              <a:t>الحبس والتوقيف الاحتياطي :</a:t>
            </a:r>
            <a:r>
              <a:rPr lang="ar-SA" dirty="0" smtClean="0"/>
              <a:t>الحبس هو سلب حرية المحكوم عليه عن جريمة ارتكبها وثبت ادانته  اما التوقيف الاحتياطي فهو اجراء تحفظي يتخذ بحق المتهم قبل ثبوت ادانته والتوقيف هنا ليس عقوبة انما تدبير احتياطي .</a:t>
            </a:r>
            <a:r>
              <a:rPr lang="ar-SA" b="1" dirty="0" smtClean="0"/>
              <a:t> </a:t>
            </a:r>
            <a:r>
              <a:rPr lang="ar-SA" dirty="0" smtClean="0"/>
              <a:t>والحبس قد يكون لمدة محددة في الجرائم البسيطة وهذا هو الغالب وهو دائماً عقوبة اصلية في جرائم التعزير ،المنظم وقد يكون غير محدد المدة في الجرائم الخطيرة </a:t>
            </a:r>
            <a:r>
              <a:rPr lang="ar-SA" b="1" dirty="0" smtClean="0"/>
              <a:t>.</a:t>
            </a:r>
          </a:p>
          <a:p>
            <a:pPr algn="just" rtl="1">
              <a:buNone/>
            </a:pPr>
            <a:r>
              <a:rPr lang="ar-SA" b="1" dirty="0" smtClean="0"/>
              <a:t>التغريب :</a:t>
            </a:r>
            <a:r>
              <a:rPr lang="ar-SA" dirty="0" smtClean="0"/>
              <a:t>اي ابعاد المحكوم عليه من بلاده وتفرض كحد في جريمة الزنى لغير المحصن وكعقوبة تعزيرية .</a:t>
            </a:r>
          </a:p>
          <a:p>
            <a:pPr algn="just" rtl="1">
              <a:buNone/>
            </a:pPr>
            <a:r>
              <a:rPr lang="ar-SA" b="1" dirty="0" smtClean="0"/>
              <a:t>النفي :</a:t>
            </a:r>
            <a:r>
              <a:rPr lang="ar-SA" dirty="0" smtClean="0"/>
              <a:t>اي ابعاد المحكوم عليه الى خارج البلاد وهي عقوبة حدية وتفرض على المحارب قاطع الطريق اذا اخاف الناس ولم يأخذ اموالهم او يقتل احد .</a:t>
            </a:r>
            <a:endParaRPr lang="ar-SA" b="1" dirty="0" smtClean="0"/>
          </a:p>
          <a:p>
            <a:pPr algn="just" rtl="1">
              <a:buNone/>
            </a:pPr>
            <a:r>
              <a:rPr lang="ar-SA" b="1" dirty="0" smtClean="0"/>
              <a:t>الابعاد</a:t>
            </a:r>
            <a:r>
              <a:rPr lang="ar-SA" dirty="0" smtClean="0"/>
              <a:t> : ويطبق على الاجانب فقط ويعني ابعاده عن البلاد ،وقد يكون الابعاد قضائياً او ادارياً .</a:t>
            </a:r>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lstStyle/>
          <a:p>
            <a:pPr algn="just" rtl="1">
              <a:buNone/>
            </a:pPr>
            <a:r>
              <a:rPr lang="ar-SA" dirty="0" smtClean="0">
                <a:solidFill>
                  <a:srgbClr val="7030A0"/>
                </a:solidFill>
              </a:rPr>
              <a:t>ثالثاً: العقوبات الماسة بالحقوق </a:t>
            </a:r>
            <a:r>
              <a:rPr lang="ar-SA" dirty="0" smtClean="0"/>
              <a:t>: تتمثل في ثلاثة انواع :(أ)عقوبة </a:t>
            </a:r>
            <a:r>
              <a:rPr lang="ar-SA" dirty="0" smtClean="0">
                <a:solidFill>
                  <a:schemeClr val="accent6"/>
                </a:solidFill>
              </a:rPr>
              <a:t>الحرمان من ممارسة بعض الحقوق </a:t>
            </a:r>
            <a:r>
              <a:rPr lang="ar-SA" dirty="0" smtClean="0"/>
              <a:t>وهي تبعية تلحق المحكوم عليه في بعض الجرائم والحرمان قد يكون من الميراث والحرمان من الوصية (في حالة جريمة قتل الوارث للمورث)والحرمان من ممارسة بعض الحقوق الاخرى كالحرمان من الترشح للوظيفة او الانتخاب .</a:t>
            </a:r>
          </a:p>
          <a:p>
            <a:pPr algn="just" rtl="1">
              <a:buNone/>
            </a:pPr>
            <a:r>
              <a:rPr lang="ar-SA" dirty="0" smtClean="0"/>
              <a:t>(ب)عقوبة </a:t>
            </a:r>
            <a:r>
              <a:rPr lang="ar-SA" dirty="0" smtClean="0">
                <a:solidFill>
                  <a:schemeClr val="accent6"/>
                </a:solidFill>
              </a:rPr>
              <a:t>الحجر القضائي </a:t>
            </a:r>
            <a:r>
              <a:rPr lang="ar-SA" dirty="0" smtClean="0"/>
              <a:t>حيث يفقد المحكوم عليه بعقوبة سالبة للحرية سلطة ممارسة حقوقه على املاكه .(ج)عقوبة </a:t>
            </a:r>
            <a:r>
              <a:rPr lang="ar-SA" dirty="0" smtClean="0">
                <a:solidFill>
                  <a:schemeClr val="accent6"/>
                </a:solidFill>
              </a:rPr>
              <a:t>العزل</a:t>
            </a:r>
            <a:r>
              <a:rPr lang="ar-SA" dirty="0" smtClean="0"/>
              <a:t> من الوظيفة ومن الجرائم التي تعاقب بالعزل نذكر الحكم بالادانة في حد شرعي ، او في جريمة مخلة بالشرف والامانة .</a:t>
            </a:r>
            <a:endParaRPr lang="en-US" dirty="0">
              <a:solidFill>
                <a:schemeClr val="accent6"/>
              </a:solidFill>
            </a:endParaRPr>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228600"/>
            <a:ext cx="9144000" cy="6400800"/>
          </a:xfrm>
        </p:spPr>
        <p:txBody>
          <a:bodyPr>
            <a:normAutofit fontScale="85000" lnSpcReduction="20000"/>
          </a:bodyPr>
          <a:lstStyle/>
          <a:p>
            <a:pPr algn="just" rtl="1">
              <a:buNone/>
            </a:pPr>
            <a:r>
              <a:rPr lang="ar-SA" dirty="0" smtClean="0">
                <a:solidFill>
                  <a:srgbClr val="7030A0"/>
                </a:solidFill>
              </a:rPr>
              <a:t>رابعاً: العقوبات النفسية </a:t>
            </a:r>
            <a:r>
              <a:rPr lang="ar-SA" dirty="0" smtClean="0"/>
              <a:t>.هي التي تمس مشاعر الانسان واعتباره وشرفه وتتمثل هذه العقوبة في </a:t>
            </a:r>
            <a:r>
              <a:rPr lang="ar-SA" dirty="0" smtClean="0">
                <a:solidFill>
                  <a:schemeClr val="accent6"/>
                </a:solidFill>
              </a:rPr>
              <a:t>الوعظ والهجر </a:t>
            </a:r>
            <a:r>
              <a:rPr lang="ar-SA" dirty="0" smtClean="0"/>
              <a:t>وذلك عند نشوز الزوجة وفي غيرها من الجرائم البسيطة .</a:t>
            </a:r>
            <a:r>
              <a:rPr lang="ar-SA" dirty="0" smtClean="0">
                <a:solidFill>
                  <a:schemeClr val="accent6"/>
                </a:solidFill>
              </a:rPr>
              <a:t>والتوبيخ والتهديد </a:t>
            </a:r>
            <a:r>
              <a:rPr lang="ar-SA" dirty="0" smtClean="0"/>
              <a:t>في الجرائم البسيطة .عقوبة </a:t>
            </a:r>
            <a:r>
              <a:rPr lang="ar-SA" dirty="0" smtClean="0">
                <a:solidFill>
                  <a:schemeClr val="accent6"/>
                </a:solidFill>
              </a:rPr>
              <a:t>التشهير</a:t>
            </a:r>
            <a:r>
              <a:rPr lang="ar-SA" dirty="0" smtClean="0"/>
              <a:t> وهي اعلان الجمهور عن جريمة المحكوم عليه .</a:t>
            </a:r>
          </a:p>
          <a:p>
            <a:pPr algn="just" rtl="1">
              <a:buNone/>
            </a:pPr>
            <a:r>
              <a:rPr lang="ar-SA" dirty="0" smtClean="0"/>
              <a:t>ثالثاً: </a:t>
            </a:r>
            <a:r>
              <a:rPr lang="ar-SA" dirty="0" smtClean="0">
                <a:solidFill>
                  <a:schemeClr val="accent4"/>
                </a:solidFill>
              </a:rPr>
              <a:t>العقوبات المالية </a:t>
            </a:r>
            <a:r>
              <a:rPr lang="ar-SA" dirty="0" smtClean="0"/>
              <a:t>.وهي التي تصيب مال المحكوم عليه وتنقسم الى عقوبة </a:t>
            </a:r>
            <a:r>
              <a:rPr lang="ar-SA" dirty="0" smtClean="0">
                <a:solidFill>
                  <a:schemeClr val="accent6"/>
                </a:solidFill>
              </a:rPr>
              <a:t>الغرامة</a:t>
            </a:r>
            <a:r>
              <a:rPr lang="ar-SA" dirty="0" smtClean="0"/>
              <a:t> بالزام المحكوم عليه بدفع مبلغ من المال الى خزانة الدولة . والغرامة المقصود بها هي الغرامة الجزائية التي تصدر بحكم قضائي على المجرم وتتمتع بكل خصائص العقوبة ، وبذلك تختلف عن الغرامة المدنية المتمثلة بالرد والعطل والضرر والرسوم ،كذلك تختلف عن الغرامات التأديبية ، والغرامات المالية التي تفرض على مخالفي انظمة الضرائب والرسوم التي تفرضها الجهات الادارية . وقد تكون الغرامة اما عقوبة اصلية واما عقوبة تكميلية ولا يمكن ان تكون عقوبة تبعية مطلقاً. وقد حددها المنظم السعودي اما بوضع حدين لها او بتحديد الحد الاعلى لها واما بناء على الضرر المترتب من الجريمة .</a:t>
            </a:r>
          </a:p>
          <a:p>
            <a:pPr algn="just" rtl="1">
              <a:buNone/>
            </a:pPr>
            <a:r>
              <a:rPr lang="ar-SA" dirty="0" smtClean="0"/>
              <a:t>مزايا الغرامة: (1)لا تفسد المحكوم بها(2) رادعة (3) تشكل مصدر ايراد للدولة (4) ملائمة لجرائم الاموال والجرائم التي يكون الدافع اليها هو الطمع .</a:t>
            </a:r>
          </a:p>
          <a:p>
            <a:pPr algn="just" rtl="1">
              <a:buNone/>
            </a:pPr>
            <a:r>
              <a:rPr lang="ar-SA" dirty="0" smtClean="0"/>
              <a:t>عيوبها: (1) تافهة للاغنياء وشديدة الوطأة على الفقراء (2)غير عادلة بين الفقراء والاغنياء.(3)اثرها يتعدى المحكوم بها الى اسرته .</a:t>
            </a:r>
            <a:endParaRPr lang="en-US" dirty="0"/>
          </a:p>
        </p:txBody>
      </p:sp>
      <p:sp>
        <p:nvSpPr>
          <p:cNvPr id="4" name="عنصر نائب لرقم الشريحة 3"/>
          <p:cNvSpPr>
            <a:spLocks noGrp="1"/>
          </p:cNvSpPr>
          <p:nvPr>
            <p:ph type="sldNum" sz="quarter" idx="12"/>
          </p:nvPr>
        </p:nvSpPr>
        <p:spPr/>
        <p:txBody>
          <a:bodyPr/>
          <a:lstStyle/>
          <a:p>
            <a:fld id="{22039ECF-5EAA-4629-BF14-00BDB061F98E}" type="slidenum">
              <a:rPr lang="en-US" smtClean="0"/>
              <a:pPr/>
              <a:t>9</a:t>
            </a:fld>
            <a:endParaRPr lang="en-US"/>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860</TotalTime>
  <Words>3359</Words>
  <Application>Microsoft Office PowerPoint</Application>
  <PresentationFormat>عرض على الشاشة (3:4)‏</PresentationFormat>
  <Paragraphs>163</Paragraphs>
  <Slides>21</Slides>
  <Notes>0</Notes>
  <HiddenSlides>0</HiddenSlides>
  <MMClips>0</MMClips>
  <ScaleCrop>false</ScaleCrop>
  <HeadingPairs>
    <vt:vector size="4" baseType="variant">
      <vt:variant>
        <vt:lpstr>سمة</vt:lpstr>
      </vt:variant>
      <vt:variant>
        <vt:i4>1</vt:i4>
      </vt:variant>
      <vt:variant>
        <vt:lpstr>عناوين الشرائح</vt:lpstr>
      </vt:variant>
      <vt:variant>
        <vt:i4>21</vt:i4>
      </vt:variant>
    </vt:vector>
  </HeadingPairs>
  <TitlesOfParts>
    <vt:vector size="22"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Owner</dc:creator>
  <cp:lastModifiedBy>Owner</cp:lastModifiedBy>
  <cp:revision>11</cp:revision>
  <dcterms:created xsi:type="dcterms:W3CDTF">2013-02-02T18:03:20Z</dcterms:created>
  <dcterms:modified xsi:type="dcterms:W3CDTF">2013-05-18T09:29:01Z</dcterms:modified>
</cp:coreProperties>
</file>