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C94DAF43-BA4F-4C21-AF05-7EA6F2526D71}" type="datetimeFigureOut">
              <a:rPr lang="en-US" smtClean="0"/>
              <a:pPr/>
              <a:t>4/21/2014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76FC02F-BB6E-41B9-95CA-83A5BB3E25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94DAF43-BA4F-4C21-AF05-7EA6F2526D71}" type="datetimeFigureOut">
              <a:rPr lang="en-US" smtClean="0"/>
              <a:pPr/>
              <a:t>4/21/2014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76FC02F-BB6E-41B9-95CA-83A5BB3E25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94DAF43-BA4F-4C21-AF05-7EA6F2526D71}" type="datetimeFigureOut">
              <a:rPr lang="en-US" smtClean="0"/>
              <a:pPr/>
              <a:t>4/21/2014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76FC02F-BB6E-41B9-95CA-83A5BB3E25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C94DAF43-BA4F-4C21-AF05-7EA6F2526D71}" type="datetimeFigureOut">
              <a:rPr lang="en-US" smtClean="0"/>
              <a:pPr/>
              <a:t>4/21/2014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76FC02F-BB6E-41B9-95CA-83A5BB3E25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94DAF43-BA4F-4C21-AF05-7EA6F2526D71}" type="datetimeFigureOut">
              <a:rPr lang="en-US" smtClean="0"/>
              <a:pPr/>
              <a:t>4/21/2014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076FC02F-BB6E-41B9-95CA-83A5BB3E25C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C94DAF43-BA4F-4C21-AF05-7EA6F2526D71}" type="datetimeFigureOut">
              <a:rPr lang="en-US" smtClean="0"/>
              <a:pPr/>
              <a:t>4/21/2014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76FC02F-BB6E-41B9-95CA-83A5BB3E25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C94DAF43-BA4F-4C21-AF05-7EA6F2526D71}" type="datetimeFigureOut">
              <a:rPr lang="en-US" smtClean="0"/>
              <a:pPr/>
              <a:t>4/21/2014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076FC02F-BB6E-41B9-95CA-83A5BB3E25C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C94DAF43-BA4F-4C21-AF05-7EA6F2526D71}" type="datetimeFigureOut">
              <a:rPr lang="en-US" smtClean="0"/>
              <a:pPr/>
              <a:t>4/21/2014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076FC02F-BB6E-41B9-95CA-83A5BB3E25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94DAF43-BA4F-4C21-AF05-7EA6F2526D71}" type="datetimeFigureOut">
              <a:rPr lang="en-US" smtClean="0"/>
              <a:pPr/>
              <a:t>4/21/2014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076FC02F-BB6E-41B9-95CA-83A5BB3E25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94DAF43-BA4F-4C21-AF05-7EA6F2526D71}" type="datetimeFigureOut">
              <a:rPr lang="en-US" smtClean="0"/>
              <a:pPr/>
              <a:t>4/21/2014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76FC02F-BB6E-41B9-95CA-83A5BB3E25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94DAF43-BA4F-4C21-AF05-7EA6F2526D71}" type="datetimeFigureOut">
              <a:rPr lang="en-US" smtClean="0"/>
              <a:pPr/>
              <a:t>4/21/2014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76FC02F-BB6E-41B9-95CA-83A5BB3E25C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DAF43-BA4F-4C21-AF05-7EA6F2526D71}" type="datetimeFigureOut">
              <a:rPr lang="en-US" smtClean="0"/>
              <a:pPr/>
              <a:t>4/21/2014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6FC02F-BB6E-41B9-95CA-83A5BB3E25C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SA" dirty="0" smtClean="0"/>
              <a:t>القرار الاداري </a:t>
            </a:r>
            <a:endParaRPr lang="en-US" dirty="0"/>
          </a:p>
        </p:txBody>
      </p:sp>
      <p:sp>
        <p:nvSpPr>
          <p:cNvPr id="3" name="عنوان فرعي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52400"/>
            <a:ext cx="8229600" cy="6477000"/>
          </a:xfrm>
        </p:spPr>
        <p:txBody>
          <a:bodyPr>
            <a:normAutofit fontScale="70000" lnSpcReduction="20000"/>
          </a:bodyPr>
          <a:lstStyle/>
          <a:p>
            <a:pPr algn="r" rtl="1"/>
            <a:r>
              <a:rPr lang="ar-SA" dirty="0" smtClean="0">
                <a:solidFill>
                  <a:srgbClr val="FF3300"/>
                </a:solidFill>
              </a:rPr>
              <a:t>ثالثـاً : الشكــل . </a:t>
            </a:r>
            <a:br>
              <a:rPr lang="ar-SA" dirty="0" smtClean="0">
                <a:solidFill>
                  <a:srgbClr val="FF3300"/>
                </a:solidFill>
              </a:rPr>
            </a:br>
            <a:r>
              <a:rPr lang="ar-SA" dirty="0" smtClean="0"/>
              <a:t>الشكل هو المظهر الخارجي أو الإجراءات التي تعبر بها الإدارة عن إرادتها الملزمة للأفراد . </a:t>
            </a:r>
            <a:br>
              <a:rPr lang="ar-SA" dirty="0" smtClean="0"/>
            </a:br>
            <a:r>
              <a:rPr lang="ar-SA" dirty="0" smtClean="0"/>
              <a:t>والأصل أن الإدارة غير ملزمة بأن تعبر عن إرادتها بشكل معين إلا إذا نص القانون على خلاف ذلك , وفي هذه الحالة يجب أن يتخذ القرار الشكلية المقررة لصدوره, كأن يشترط القانون ضرورة أن يكون القرار مكتوباً , أو استشارة جهة متخصصة قبل إصداره أو تسبيبه إلى غير ذلك من أشكال أخرى . </a:t>
            </a:r>
          </a:p>
          <a:p>
            <a:pPr algn="r" rtl="1"/>
            <a:r>
              <a:rPr lang="ar-SA" dirty="0" smtClean="0"/>
              <a:t>ويحدد القانون بمعناه العام قواعد الشكل والإجراءات بما ينص عليه الدستور أو التشريع العادي أو الأنظمة و كذلك تؤدي المبادئ القانونية العامة دوراً مهماً في ابتداع قواعد شكلية غير منصوص عليها في القانون والأنظمة بالاستناد إلى روح التشريع وما يمليه العقل وحسن تقدير الأمور</a:t>
            </a:r>
            <a:endParaRPr lang="en-US" dirty="0" smtClean="0"/>
          </a:p>
          <a:p>
            <a:pPr algn="r" rtl="1"/>
            <a:r>
              <a:rPr lang="ar-SA" sz="2400" b="1" dirty="0" smtClean="0"/>
              <a:t>1</a:t>
            </a:r>
            <a:r>
              <a:rPr lang="ar-SA" dirty="0" smtClean="0"/>
              <a:t>. الأشكال التي تؤثر في مشروعية القرار الإداري : </a:t>
            </a:r>
            <a:br>
              <a:rPr lang="ar-SA" dirty="0" smtClean="0"/>
            </a:br>
            <a:r>
              <a:rPr lang="ar-SA" dirty="0" smtClean="0"/>
              <a:t>لا يمكن أن نحصر الأشكال والإجراءات التي يترتب على مخالفتها بطلان القرار الإداري إلا أن المستقر في الفقه والقضاء الإداري أن أهم هذه الشكليات تتعلق بشكل القرار ذاته , وتسبيبه والإجراءات التمهيدية السابقة على إصداره , والأشكال المقررة لحماية مصالح المخاطبين بالقرار أو التي تؤثر في الضمانات المقرر للأفراد في مواجهة الإدارة . </a:t>
            </a:r>
            <a:br>
              <a:rPr lang="ar-SA" dirty="0" smtClean="0"/>
            </a:br>
            <a:endParaRPr lang="en-US" dirty="0" smtClean="0"/>
          </a:p>
          <a:p>
            <a:pPr algn="r" rtl="1"/>
            <a:r>
              <a:rPr lang="ar-SA" b="1" dirty="0" smtClean="0"/>
              <a:t>2</a:t>
            </a:r>
            <a:r>
              <a:rPr lang="ar-SA" dirty="0" smtClean="0"/>
              <a:t>. الأشكال التي لا تؤثر في مشروعية القرار الإداري : </a:t>
            </a:r>
            <a:br>
              <a:rPr lang="ar-SA" dirty="0" smtClean="0"/>
            </a:br>
            <a:r>
              <a:rPr lang="ar-SA" dirty="0" smtClean="0"/>
              <a:t>من</a:t>
            </a:r>
            <a:r>
              <a:rPr lang="ar-SA" dirty="0" smtClean="0"/>
              <a:t> </a:t>
            </a:r>
            <a:r>
              <a:rPr lang="ar-SA" dirty="0" smtClean="0"/>
              <a:t>المستقر في القضاء الإداري أنه لا يترتب البطلان على كل مخالفة للشكليات دون النظر إلى طبيعة هذه المخالفة فقد أطرد القضاء على التمييز بين الأشكال الجوهرية والأشكال الثانوية أو غير الجوهرية ورتب البطلان على الأولى دون الثانية . </a:t>
            </a:r>
            <a:endParaRPr lang="en-US"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0"/>
            <a:ext cx="8229600" cy="6858000"/>
          </a:xfrm>
        </p:spPr>
        <p:txBody>
          <a:bodyPr/>
          <a:lstStyle/>
          <a:p>
            <a:pPr algn="r" rtl="1"/>
            <a:r>
              <a:rPr lang="ar-SA" dirty="0" smtClean="0">
                <a:solidFill>
                  <a:srgbClr val="FF3300"/>
                </a:solidFill>
              </a:rPr>
              <a:t>رابعاً : المحـل . </a:t>
            </a:r>
            <a:br>
              <a:rPr lang="ar-SA" dirty="0" smtClean="0">
                <a:solidFill>
                  <a:srgbClr val="FF3300"/>
                </a:solidFill>
              </a:rPr>
            </a:br>
            <a:r>
              <a:rPr lang="ar-SA" dirty="0" smtClean="0"/>
              <a:t>يقصد بمحل القرار الإداري الأثر الحال والمباشر الذي يحدثه القرار مباشرة سواء بإنشاء مركز قانوني أو تعديله أو إنهائه . </a:t>
            </a:r>
            <a:br>
              <a:rPr lang="ar-SA" dirty="0" smtClean="0"/>
            </a:br>
            <a:r>
              <a:rPr lang="ar-SA" dirty="0" smtClean="0"/>
              <a:t>ويجب أن يكون محل القرار ممكناً وجائزاً من الناحية القانونية , فإذا كان القرار معيباً في فحواه أو مضمونه بأن كان الأثر القانوني المترتب على القرار غير جائز أو مخالف للقانون أياً كان مصدره دستورياً أو تشريعياً أو لائحياً أو عرفاً أو مبادئ عامة للقانون , ففي هذه الحالات يكون غير مشروع ويكون القرار بالتالي باطلاً . </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28600"/>
            <a:ext cx="8229600" cy="6629400"/>
          </a:xfrm>
        </p:spPr>
        <p:txBody>
          <a:bodyPr/>
          <a:lstStyle/>
          <a:p>
            <a:pPr algn="r" rtl="1"/>
            <a:r>
              <a:rPr lang="ar-SA" dirty="0" smtClean="0">
                <a:solidFill>
                  <a:srgbClr val="FF0000"/>
                </a:solidFill>
              </a:rPr>
              <a:t>رابعاً ركن الغاية </a:t>
            </a:r>
            <a:r>
              <a:rPr lang="ar-SA" dirty="0" smtClean="0"/>
              <a:t>: الغاية من القرار الاداري هو النتيجة النهائية التي تسعى اليها فهذه الغاية تتمثل في تحقيق المصلحة العامة فإذا استهدفت الادارة غاية غير تحقيق المصلحة العامة تكون قد انحرفت عن السلطة او اساءت استعمال السلطة .</a:t>
            </a:r>
          </a:p>
          <a:p>
            <a:pPr algn="r" rtl="1">
              <a:buNone/>
            </a:pPr>
            <a:r>
              <a:rPr lang="ar-SA" dirty="0" smtClean="0"/>
              <a:t>لذلك فان القرار التي تبتغي الادارة منه تحقيق مصلحة خاصة يكون القرار مشوب بعيب الانحراف بالسلطة ، مثال على ذلك قرار نزع الملكية لاحد العقارات تحقيقاً لمصلحة مدير الادارة مصدرة القرار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457200"/>
          </a:xfrm>
        </p:spPr>
        <p:txBody>
          <a:bodyPr>
            <a:normAutofit fontScale="90000"/>
          </a:bodyPr>
          <a:lstStyle/>
          <a:p>
            <a:r>
              <a:rPr lang="ar-SA" dirty="0" smtClean="0"/>
              <a:t>سريان القرار الاداري </a:t>
            </a:r>
            <a:endParaRPr lang="en-US" dirty="0"/>
          </a:p>
        </p:txBody>
      </p:sp>
      <p:sp>
        <p:nvSpPr>
          <p:cNvPr id="3" name="عنصر نائب للمحتوى 2"/>
          <p:cNvSpPr>
            <a:spLocks noGrp="1"/>
          </p:cNvSpPr>
          <p:nvPr>
            <p:ph idx="1"/>
          </p:nvPr>
        </p:nvSpPr>
        <p:spPr>
          <a:xfrm>
            <a:off x="457200" y="457200"/>
            <a:ext cx="8229600" cy="6400800"/>
          </a:xfrm>
        </p:spPr>
        <p:txBody>
          <a:bodyPr>
            <a:normAutofit lnSpcReduction="10000"/>
          </a:bodyPr>
          <a:lstStyle/>
          <a:p>
            <a:pPr algn="r" rtl="1"/>
            <a:r>
              <a:rPr lang="ar-SA" dirty="0" smtClean="0"/>
              <a:t>يسري القرار الاداري في حق الادارة كما في حق الافراد .</a:t>
            </a:r>
          </a:p>
          <a:p>
            <a:pPr algn="r" rtl="1">
              <a:buNone/>
            </a:pPr>
            <a:r>
              <a:rPr lang="ar-SA" dirty="0" smtClean="0"/>
              <a:t>فالقرار الاداري يسري بحق الادارة من تاريخ صدوره ، اما سريان بالنسبة للافراد فمنذ العلم به سواء بالنشر او الاعلان او العلم اليقيني .</a:t>
            </a:r>
          </a:p>
          <a:p>
            <a:pPr algn="r" rtl="1">
              <a:buNone/>
            </a:pPr>
            <a:r>
              <a:rPr lang="ar-SA" dirty="0" smtClean="0">
                <a:solidFill>
                  <a:srgbClr val="FF0000"/>
                </a:solidFill>
              </a:rPr>
              <a:t>مبدأ عدم رجعية القرارت الادارية </a:t>
            </a:r>
            <a:r>
              <a:rPr lang="ar-SA" dirty="0" smtClean="0"/>
              <a:t>: القرارات الادارية تسري بأثر فوري او مباشر وقد قضى ديوان المظالم بهذه القاعدة .</a:t>
            </a:r>
          </a:p>
          <a:p>
            <a:pPr algn="r" rtl="1">
              <a:buNone/>
            </a:pPr>
            <a:r>
              <a:rPr lang="ar-SA" dirty="0" smtClean="0">
                <a:solidFill>
                  <a:srgbClr val="FF0000"/>
                </a:solidFill>
              </a:rPr>
              <a:t>الاستثناء على المبدأ</a:t>
            </a:r>
            <a:r>
              <a:rPr lang="ar-SA" dirty="0" smtClean="0"/>
              <a:t>: هناك حالات تسري معها القرارات الادارية بأثر رجعي وهي التالية : </a:t>
            </a:r>
          </a:p>
          <a:p>
            <a:pPr algn="r" rtl="1">
              <a:buNone/>
            </a:pPr>
            <a:r>
              <a:rPr lang="ar-SA" dirty="0" smtClean="0"/>
              <a:t>1- رجعية القرار بناء على نص في النظام .</a:t>
            </a:r>
          </a:p>
          <a:p>
            <a:pPr algn="r" rtl="1">
              <a:buNone/>
            </a:pPr>
            <a:r>
              <a:rPr lang="ar-SA" dirty="0" smtClean="0"/>
              <a:t>2- رجعية القرار تنفيذاً لحكم قضائي بالغاء القرار الاداري .</a:t>
            </a:r>
          </a:p>
          <a:p>
            <a:pPr algn="r" rtl="1">
              <a:buNone/>
            </a:pPr>
            <a:r>
              <a:rPr lang="ar-SA" dirty="0" smtClean="0"/>
              <a:t>3- رجعية القرارات نظراً لطبيعة القرار كالقرارات المفسرة او المصححة او المؤكدة لقرارات سابقة .</a:t>
            </a:r>
          </a:p>
          <a:p>
            <a:pPr algn="r" rtl="1">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533400"/>
          </a:xfrm>
        </p:spPr>
        <p:txBody>
          <a:bodyPr>
            <a:normAutofit fontScale="90000"/>
          </a:bodyPr>
          <a:lstStyle/>
          <a:p>
            <a:r>
              <a:rPr lang="ar-SA" dirty="0" smtClean="0"/>
              <a:t>تنفيذ القرارات الادارية </a:t>
            </a:r>
            <a:endParaRPr lang="en-US" dirty="0"/>
          </a:p>
        </p:txBody>
      </p:sp>
      <p:sp>
        <p:nvSpPr>
          <p:cNvPr id="3" name="عنصر نائب للمحتوى 2"/>
          <p:cNvSpPr>
            <a:spLocks noGrp="1"/>
          </p:cNvSpPr>
          <p:nvPr>
            <p:ph idx="1"/>
          </p:nvPr>
        </p:nvSpPr>
        <p:spPr>
          <a:xfrm>
            <a:off x="457200" y="457200"/>
            <a:ext cx="8229600" cy="6400800"/>
          </a:xfrm>
        </p:spPr>
        <p:txBody>
          <a:bodyPr>
            <a:normAutofit fontScale="92500"/>
          </a:bodyPr>
          <a:lstStyle/>
          <a:p>
            <a:pPr algn="r" rtl="1"/>
            <a:r>
              <a:rPr lang="ar-SA" dirty="0" smtClean="0"/>
              <a:t>هناك طريقان لتنفيذ القرار الادري : اما بطريق </a:t>
            </a:r>
            <a:r>
              <a:rPr lang="ar-SA" dirty="0" smtClean="0">
                <a:solidFill>
                  <a:srgbClr val="FF0000"/>
                </a:solidFill>
              </a:rPr>
              <a:t>اختياري</a:t>
            </a:r>
            <a:r>
              <a:rPr lang="ar-SA" dirty="0" smtClean="0"/>
              <a:t> اي طوعاً وهو الطريق العادي لتنفيذ القرارات الادارية ،واما الطريق </a:t>
            </a:r>
            <a:r>
              <a:rPr lang="ar-SA" dirty="0" smtClean="0">
                <a:solidFill>
                  <a:srgbClr val="FF0000"/>
                </a:solidFill>
              </a:rPr>
              <a:t>الجبري</a:t>
            </a:r>
            <a:r>
              <a:rPr lang="ar-SA" dirty="0" smtClean="0"/>
              <a:t> وهذا الطريق يتم التنفيذ المباشر للقرار الاداري من قبل الادارة ، ويتم التنفيذ المباشر وفق حالات محددة وهي التنفيذ المباشر طبقاً للنظام ، وحالات الضرورة.</a:t>
            </a:r>
          </a:p>
          <a:p>
            <a:pPr algn="r" rtl="1"/>
            <a:r>
              <a:rPr lang="ar-SA" dirty="0" smtClean="0"/>
              <a:t>وقد يتم التنفيذ الجبري عن طريق القضاء برفع دعوى جنائية او مدنية على من لا يخضع للقرار الاداري طوعاً .</a:t>
            </a:r>
          </a:p>
          <a:p>
            <a:pPr algn="r" rtl="1">
              <a:buFontTx/>
              <a:buChar char="-"/>
            </a:pPr>
            <a:r>
              <a:rPr lang="ar-SA" b="1" dirty="0" smtClean="0">
                <a:solidFill>
                  <a:srgbClr val="FF0000"/>
                </a:solidFill>
              </a:rPr>
              <a:t>وقف تنفيذ القرار الاداري </a:t>
            </a:r>
            <a:r>
              <a:rPr lang="ar-SA" dirty="0" smtClean="0"/>
              <a:t>: يمكن للادارة من تلقاء نفسها ان توقف العمل بقرار اداري لاي سبب من الاسباب ، لكي يقتضي توافر عدة شروط لوقف التنفيذ وهي التالية :</a:t>
            </a:r>
          </a:p>
          <a:p>
            <a:pPr algn="r" rtl="1">
              <a:buFontTx/>
              <a:buChar char="-"/>
            </a:pPr>
            <a:r>
              <a:rPr lang="ar-SA" smtClean="0"/>
              <a:t>1- تقديم طلب امام القضاء الاداري / 2- ان يترتب عنتنفيذ القرار ضرر لا يجوز تداركه /3- ان يستند الوقف الى اسباب جدية /4- ان يتوافر عنصر الاستعجال في وقف القرار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52400"/>
            <a:ext cx="8229600" cy="6477000"/>
          </a:xfrm>
        </p:spPr>
        <p:txBody>
          <a:bodyPr>
            <a:normAutofit fontScale="62500" lnSpcReduction="20000"/>
          </a:bodyPr>
          <a:lstStyle/>
          <a:p>
            <a:pPr algn="r" rtl="1"/>
            <a:r>
              <a:rPr lang="ar-SA" dirty="0" smtClean="0">
                <a:solidFill>
                  <a:srgbClr val="FF3300"/>
                </a:solidFill>
              </a:rPr>
              <a:t>القرار الإداري </a:t>
            </a:r>
            <a:br>
              <a:rPr lang="ar-SA" dirty="0" smtClean="0">
                <a:solidFill>
                  <a:srgbClr val="FF3300"/>
                </a:solidFill>
              </a:rPr>
            </a:br>
            <a:r>
              <a:rPr lang="ar-SA" dirty="0" smtClean="0"/>
              <a:t>موضوع القرار الإداري من أكثر المواضيع أهمية وحيوية في القانون الإداري , فهو الأسلوب الأكثر شيوعاً في أعمال الإدارة , ولا نظير له في مجال القانون الخاص , فمن شأنه أحداث آثار قانونية على عاتق المخاطبين به دون أن يتوقف ذلك على قبولهم . </a:t>
            </a:r>
            <a:br>
              <a:rPr lang="ar-SA" dirty="0" smtClean="0"/>
            </a:br>
            <a:r>
              <a:rPr lang="ar-SA" dirty="0" smtClean="0">
                <a:solidFill>
                  <a:srgbClr val="FF3300"/>
                </a:solidFill>
              </a:rPr>
              <a:t>مفهوم القرار الإداري وعناصره </a:t>
            </a:r>
            <a:br>
              <a:rPr lang="ar-SA" dirty="0" smtClean="0">
                <a:solidFill>
                  <a:srgbClr val="FF3300"/>
                </a:solidFill>
              </a:rPr>
            </a:br>
            <a:r>
              <a:rPr lang="ar-SA" dirty="0" smtClean="0"/>
              <a:t>في هذا الجزء من الدراسة نبحث في تعريف القرار الإداري والعناصر الأزمة لوجوده صحيحاً وسليماً من الناحية القانونية . </a:t>
            </a:r>
            <a:br>
              <a:rPr lang="ar-SA" dirty="0" smtClean="0"/>
            </a:br>
            <a:r>
              <a:rPr lang="ar-SA" dirty="0" smtClean="0">
                <a:solidFill>
                  <a:srgbClr val="FF3300"/>
                </a:solidFill>
              </a:rPr>
              <a:t>تعريف القرار الإداري </a:t>
            </a:r>
            <a:br>
              <a:rPr lang="ar-SA" dirty="0" smtClean="0">
                <a:solidFill>
                  <a:srgbClr val="FF3300"/>
                </a:solidFill>
              </a:rPr>
            </a:br>
            <a:r>
              <a:rPr lang="ar-SA" dirty="0" smtClean="0"/>
              <a:t>نال موضوع القرار الإداري عناية الكثير من الفقهاء , كما أسهم القضاء الإداري في الكشف عن الكثير من ملامحه , ومع اختلاف تعريفات الفقه والقضاء للقرار الإداري من حيث الألفاظ فأنه ينم عن مضمون واحد . </a:t>
            </a:r>
            <a:br>
              <a:rPr lang="ar-SA" dirty="0" smtClean="0"/>
            </a:br>
            <a:r>
              <a:rPr lang="ar-SA" dirty="0" smtClean="0"/>
              <a:t>فقد عرفه العميد " دوجي " بأنه كل عمل إداري يصدر بقصد تعديل الأوضاع القانونية كما هي قائمة وقت صدوره أو كما تكون في لحظة مستقبلة معينة</a:t>
            </a:r>
            <a:r>
              <a:rPr lang="ar-SA" b="1" dirty="0" smtClean="0"/>
              <a:t> .</a:t>
            </a:r>
            <a:r>
              <a:rPr lang="ar-SA" sz="1800" b="1" dirty="0" smtClean="0"/>
              <a:t> </a:t>
            </a:r>
            <a:br>
              <a:rPr lang="ar-SA" sz="1800" b="1" dirty="0" smtClean="0"/>
            </a:br>
            <a:r>
              <a:rPr lang="ar-SA" dirty="0" smtClean="0"/>
              <a:t>أما في الفقه العربي , فقد عرفه البعض منهم بأنه تعبير عن الإرادة المنفردة لسلطة إدارية بقصد أحداث أثر قانوني معين . </a:t>
            </a:r>
            <a:br>
              <a:rPr lang="ar-SA" dirty="0" smtClean="0"/>
            </a:br>
            <a:r>
              <a:rPr lang="ar-SA" dirty="0" smtClean="0"/>
              <a:t>بأن القرار الإداري وفي رأينا هو إفصاح عن إرادة منفردة يصدر عن سلطة إدارية ويرتب آثاراً قانونية . </a:t>
            </a:r>
            <a:br>
              <a:rPr lang="ar-SA" dirty="0" smtClean="0"/>
            </a:br>
            <a:r>
              <a:rPr lang="ar-SA" dirty="0" smtClean="0"/>
              <a:t>أما القضاء الإداري المصري فقد استقر على تعريفه أنه أفصاح الإدارة عن إرادتها الملزمة بما لها من سلطة بمقتضي القوانين واللوائح بقصد أحداث أثر قانوني معين ابتغاء مصلحة عامة .</a:t>
            </a:r>
            <a:r>
              <a:rPr lang="en-US" dirty="0" smtClean="0"/>
              <a:t> </a:t>
            </a:r>
            <a:r>
              <a:rPr lang="ar-SA" dirty="0" smtClean="0"/>
              <a:t>وهذا ما يقترب من تعريف ديوان لمظالم السعودي للقرار الاداري .</a:t>
            </a:r>
            <a:endParaRPr lang="en-US" dirty="0" smtClean="0"/>
          </a:p>
          <a:p>
            <a:pPr algn="r" rtl="1">
              <a:buNone/>
            </a:pPr>
            <a:r>
              <a:rPr lang="ar-SA" dirty="0" smtClean="0"/>
              <a:t>ويتضح من هذا التعريف أن هناك عدة شروط يجب توافرها لنكون أمام قرار إداري وهي : </a:t>
            </a:r>
            <a:br>
              <a:rPr lang="ar-SA" dirty="0" smtClean="0"/>
            </a:br>
            <a:r>
              <a:rPr lang="ar-SA" dirty="0" smtClean="0"/>
              <a:t>- أن يصدر القرار من سلطة إدارية مختصة وطنية . </a:t>
            </a:r>
            <a:br>
              <a:rPr lang="ar-SA" dirty="0" smtClean="0"/>
            </a:br>
            <a:r>
              <a:rPr lang="ar-SA" dirty="0" smtClean="0"/>
              <a:t>- أن يصدر بالإرادة المنفردة للإدارة . </a:t>
            </a:r>
            <a:br>
              <a:rPr lang="ar-SA" dirty="0" smtClean="0"/>
            </a:br>
            <a:r>
              <a:rPr lang="ar-SA" dirty="0" smtClean="0"/>
              <a:t>- ترتيب القرار لأثار قانونية . </a:t>
            </a:r>
            <a:br>
              <a:rPr lang="ar-SA" dirty="0" smtClean="0"/>
            </a:br>
            <a:endParaRPr lang="en-US" dirty="0" smtClean="0"/>
          </a:p>
          <a:p>
            <a:pPr algn="r" rt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0"/>
            <a:ext cx="8229600" cy="6126163"/>
          </a:xfrm>
        </p:spPr>
        <p:txBody>
          <a:bodyPr>
            <a:normAutofit fontScale="85000" lnSpcReduction="20000"/>
          </a:bodyPr>
          <a:lstStyle/>
          <a:p>
            <a:pPr algn="r" rtl="1"/>
            <a:r>
              <a:rPr lang="ar-SA" dirty="0" smtClean="0">
                <a:solidFill>
                  <a:srgbClr val="FF3300"/>
                </a:solidFill>
              </a:rPr>
              <a:t>تمييز القرار الإداري عن أعمال الدولة الأخرى </a:t>
            </a:r>
            <a:br>
              <a:rPr lang="ar-SA" dirty="0" smtClean="0">
                <a:solidFill>
                  <a:srgbClr val="FF3300"/>
                </a:solidFill>
              </a:rPr>
            </a:br>
            <a:r>
              <a:rPr lang="ar-SA" dirty="0" smtClean="0"/>
              <a:t>تمارس الدولة وفقاً لمبدأ الفصل بين السلطات ثلاث مهام أو وظائف هي الوظيفة التشريعية والوظيفة القضائية والوظيفة التنفيذية , فالوظيفة التشريعية تتضمن مهمة وضع القواعد السلوكية العامة والمجردة وتختص بممارستها السلطة التشريعية .</a:t>
            </a:r>
          </a:p>
          <a:p>
            <a:pPr algn="r" rtl="1">
              <a:buNone/>
            </a:pPr>
            <a:r>
              <a:rPr lang="ar-SA" dirty="0" smtClean="0"/>
              <a:t> أما </a:t>
            </a:r>
            <a:r>
              <a:rPr lang="ar-SA" dirty="0" smtClean="0">
                <a:solidFill>
                  <a:srgbClr val="FF3300"/>
                </a:solidFill>
              </a:rPr>
              <a:t>الوظيفة القضائية</a:t>
            </a:r>
            <a:r>
              <a:rPr lang="ar-SA" dirty="0" smtClean="0"/>
              <a:t> فتتضمن الفصل في المنازعات وتختص بها السلطة القضائية . </a:t>
            </a:r>
          </a:p>
          <a:p>
            <a:pPr algn="r" rtl="1">
              <a:buNone/>
            </a:pPr>
            <a:r>
              <a:rPr lang="ar-SA" dirty="0" smtClean="0"/>
              <a:t>أما </a:t>
            </a:r>
            <a:r>
              <a:rPr lang="ar-SA" dirty="0" smtClean="0">
                <a:solidFill>
                  <a:srgbClr val="FF3300"/>
                </a:solidFill>
              </a:rPr>
              <a:t>الوظيفة لتنفيذية</a:t>
            </a:r>
            <a:r>
              <a:rPr lang="ar-SA" dirty="0" smtClean="0"/>
              <a:t> فتختص بها السلطة التنفيذية التي تمارس أعمال مختلفة منها الأعمال المادية كبناء المنشآت العامة وتعبيد الطرق أو بناء الجسور , كما تصدر أعمالاً قانونية وهذه الأخيرة منها ما يصدر بإرادتها المنفردة دون مشاركة الأفراد وهذه القرارات الإدارية , ومنها الأعمال القانونية التعاقدية التي تصدر باتفاق أرادتين . </a:t>
            </a:r>
          </a:p>
          <a:p>
            <a:pPr algn="r" rtl="1">
              <a:buNone/>
            </a:pPr>
            <a:r>
              <a:rPr lang="ar-SA" dirty="0" smtClean="0"/>
              <a:t>فالسلطة التشريعية تمارس عملاً إدارياً عندما تصدر الميزانية والسلطة التنفيذية قد تفصل في خصومة عن طريق المجالس الإدارية ذات الاختصاص القضائي , بينما يمارس القضاء بعض الاختصاصات الإدارية المتعلقة بموظفي الهيئات القضائية فضلاً عن وظيفته الأصلية في الفصل في المنازعات . </a:t>
            </a:r>
            <a:endParaRPr lang="en-US"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52400"/>
            <a:ext cx="8229600" cy="6477000"/>
          </a:xfrm>
        </p:spPr>
        <p:txBody>
          <a:bodyPr>
            <a:normAutofit fontScale="70000" lnSpcReduction="20000"/>
          </a:bodyPr>
          <a:lstStyle/>
          <a:p>
            <a:pPr algn="r" rtl="1"/>
            <a:r>
              <a:rPr lang="ar-SA" dirty="0" smtClean="0">
                <a:solidFill>
                  <a:srgbClr val="FF3300"/>
                </a:solidFill>
              </a:rPr>
              <a:t>القرارات الإدارية والأعمال التشريعية </a:t>
            </a:r>
            <a:br>
              <a:rPr lang="ar-SA" dirty="0" smtClean="0">
                <a:solidFill>
                  <a:srgbClr val="FF3300"/>
                </a:solidFill>
              </a:rPr>
            </a:br>
            <a:r>
              <a:rPr lang="ar-SA" dirty="0" smtClean="0"/>
              <a:t>القرارات الإدارية تقبل الطعن بالإلغاء أمام القضاء الإداري وعلى العكس من ذلك فإن القوانين لا يمكن الطعن فيها إلا بالطريق الدستوري المقرر . ويتردد الفقه الحديث بين معيارين لتحديد صفة العمل تشريعية أم إدارية : </a:t>
            </a:r>
            <a:br>
              <a:rPr lang="ar-SA" dirty="0" smtClean="0"/>
            </a:br>
            <a:r>
              <a:rPr lang="ar-SA" dirty="0" smtClean="0">
                <a:solidFill>
                  <a:srgbClr val="FF3300"/>
                </a:solidFill>
              </a:rPr>
              <a:t>اولاً : المعيـار الشكلي :</a:t>
            </a:r>
            <a:r>
              <a:rPr lang="ar-SA" dirty="0" smtClean="0"/>
              <a:t> </a:t>
            </a:r>
            <a:br>
              <a:rPr lang="ar-SA" dirty="0" smtClean="0"/>
            </a:br>
            <a:r>
              <a:rPr lang="ar-SA" dirty="0" smtClean="0"/>
              <a:t>وفقاً للمعيار الشكلي أو العضوي يتم الرجوع إلى الهيئة التي أصدرت العمل أو الإجراءات التي اتبعت في إصداره دون النظر إلى موضوعه فإذا كان العمل صادراً من السلطة التشريعية فهو عمل تشريعي , أما إذا كان صادراً من أحدى الهيئات الإدارية بوصفها فرعاً من فروع السلطة التنفيذية فهو عمل إداري . ومن ثم يمكن تعريف العمل الإداري وفق هذا المعيار بأنه كل عمل صادر من فرد أو هيئة تابعة للإدارة أثناء أداء وظيفتها . </a:t>
            </a:r>
          </a:p>
          <a:p>
            <a:pPr algn="r" rtl="1">
              <a:buNone/>
            </a:pPr>
            <a:r>
              <a:rPr lang="ar-SA" dirty="0" smtClean="0"/>
              <a:t>فهذا المعيار يقف عند صفة القائم بالعمل دون أن يتعدى ذلك إلى طبيعة العمل ذاته , وهو معيار سهل التطبيق لو التزمت كل سلطة بممارسة نشاطها وأخذت بمبدأ الفصل التام بين السلطات. </a:t>
            </a:r>
            <a:br>
              <a:rPr lang="ar-SA" dirty="0" smtClean="0"/>
            </a:br>
            <a:r>
              <a:rPr lang="ar-SA" dirty="0" smtClean="0">
                <a:solidFill>
                  <a:srgbClr val="FF3300"/>
                </a:solidFill>
              </a:rPr>
              <a:t>ثانياً : المعيـار الموضوعي</a:t>
            </a:r>
            <a:r>
              <a:rPr lang="ar-SA" dirty="0" smtClean="0"/>
              <a:t> : </a:t>
            </a:r>
            <a:br>
              <a:rPr lang="ar-SA" dirty="0" smtClean="0"/>
            </a:br>
            <a:r>
              <a:rPr lang="ar-SA" dirty="0" smtClean="0"/>
              <a:t>يعتمد المعيار الموضوعي على طبيعة العمل وموضوعه بصرف النظر عن الجهة التي أصدرته أو الإجراءات التي اتبعت في إصداره فإذا تمثل العمل في قاعدة عامة مجردة فأنشأ مركزاً قانونياً عاماً اعتبر عملاً تشريعياً أما إذا تجسد في قرار فردي يخص فرداً أو أفراداً معينين بذواتهم فأنشأ مركزاً قانونياً خاصاً اعتبر عملاً إدارياً . </a:t>
            </a:r>
            <a:endParaRPr lang="en-US" dirty="0" smtClean="0"/>
          </a:p>
          <a:p>
            <a:pPr algn="r" rtl="1">
              <a:buNone/>
            </a:pPr>
            <a:r>
              <a:rPr lang="ar-SA" dirty="0" smtClean="0"/>
              <a:t/>
            </a:r>
            <a:br>
              <a:rPr lang="ar-SA" dirty="0" smtClean="0"/>
            </a:br>
            <a:r>
              <a:rPr lang="ar-SA" dirty="0" smtClean="0"/>
              <a:t/>
            </a:r>
            <a:br>
              <a:rPr lang="ar-SA" dirty="0" smtClean="0"/>
            </a:br>
            <a:endParaRPr lang="en-US" dirty="0" smtClean="0"/>
          </a:p>
          <a:p>
            <a:pPr algn="r" rtl="1"/>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3400" y="0"/>
            <a:ext cx="8229600" cy="6629400"/>
          </a:xfrm>
        </p:spPr>
        <p:txBody>
          <a:bodyPr>
            <a:normAutofit fontScale="70000" lnSpcReduction="20000"/>
          </a:bodyPr>
          <a:lstStyle/>
          <a:p>
            <a:pPr algn="r" rtl="1"/>
            <a:r>
              <a:rPr lang="ar-SA" dirty="0" smtClean="0"/>
              <a:t>وبرزت في مجال التمييز بين القرارات الإدارية </a:t>
            </a:r>
            <a:r>
              <a:rPr lang="ar-SA" dirty="0" smtClean="0">
                <a:solidFill>
                  <a:srgbClr val="FF0000"/>
                </a:solidFill>
              </a:rPr>
              <a:t>والأعمال القضائية</a:t>
            </a:r>
            <a:r>
              <a:rPr lang="ar-SA" dirty="0" smtClean="0"/>
              <a:t> نظريات عدة يمكن حصرها في ضمن معيارين : </a:t>
            </a:r>
            <a:br>
              <a:rPr lang="ar-SA" dirty="0" smtClean="0"/>
            </a:br>
            <a:r>
              <a:rPr lang="ar-SA" dirty="0" smtClean="0">
                <a:solidFill>
                  <a:srgbClr val="FF3300"/>
                </a:solidFill>
              </a:rPr>
              <a:t>أولاً : المعيــار الشكلي . </a:t>
            </a:r>
            <a:br>
              <a:rPr lang="ar-SA" dirty="0" smtClean="0">
                <a:solidFill>
                  <a:srgbClr val="FF3300"/>
                </a:solidFill>
              </a:rPr>
            </a:br>
            <a:r>
              <a:rPr lang="ar-SA" dirty="0" smtClean="0"/>
              <a:t>يقوم هذا المعيار على أساس أن العمل الإداري هو ذلك العمل أو القرار الذي يصدر عن فرد أو هيئة تابعة لجهة الإدارة بصرف النظر عن مضمون وطبيعة العمل أو القرار ذاته, بينما يعد العمل قضائياً إذا صدر عن جهة منحها القانون ولاية القضاء وفقاً لإجراءات معينة , بصرف النظر عن مضمون وطبيعة العمل . </a:t>
            </a:r>
          </a:p>
          <a:p>
            <a:pPr algn="r" rtl="1"/>
            <a:r>
              <a:rPr lang="ar-SA" dirty="0" smtClean="0"/>
              <a:t>ثانياً : </a:t>
            </a:r>
            <a:r>
              <a:rPr lang="ar-SA" dirty="0" smtClean="0">
                <a:solidFill>
                  <a:srgbClr val="FF3300"/>
                </a:solidFill>
              </a:rPr>
              <a:t>المعيار الموضوعي : </a:t>
            </a:r>
            <a:br>
              <a:rPr lang="ar-SA" dirty="0" smtClean="0">
                <a:solidFill>
                  <a:srgbClr val="FF3300"/>
                </a:solidFill>
              </a:rPr>
            </a:br>
            <a:r>
              <a:rPr lang="ar-SA" dirty="0" smtClean="0"/>
              <a:t>المعيار الموضوعي أو المادي يقوم على أساس النظر في موضوع وطبيعة العمل نفسه دون اعتبار بالسلطة التي أصدرته , واعتمد هذا المعيار عناصر عدة يتم من خلالها التوصل إلى طبيعة ومضمون العمل , فيكون العمل قضائياً , إذ تضمن على " أدعاء بمخالفة القانون , وحل قانوني للمسألة المطروحة يصاغ في تقرير , وقرار هو النتيجة الحتمية للتقرير الذي انتهي إليه القاضي " </a:t>
            </a:r>
            <a:endParaRPr lang="ar-SA" dirty="0"/>
          </a:p>
          <a:p>
            <a:pPr algn="r" rtl="1"/>
            <a:r>
              <a:rPr lang="ar-SA" dirty="0" smtClean="0"/>
              <a:t>ولا شك أن هذه العناصر لا تكفي لتمييز الأعمال الإدارية عن أعمال القضاء , لأن الكثير من قرارات الإدارة إنما يصدر عن اختصاص مقيد , وكثيراً منها لا يصدر إلا بطلب من الأفراد . </a:t>
            </a:r>
            <a:br>
              <a:rPr lang="ar-SA" dirty="0" smtClean="0"/>
            </a:br>
            <a:r>
              <a:rPr lang="ar-SA" dirty="0" smtClean="0"/>
              <a:t>والإدارة عندما تفصل في المنازعات باعتبارها جهة ذات اختصاص قضائي إنما يقترب نشاطها من نشاط القضاء ويهدف إلى حماية النظام القانوني للدولة .</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0"/>
            <a:ext cx="8229600" cy="6629400"/>
          </a:xfrm>
        </p:spPr>
        <p:txBody>
          <a:bodyPr>
            <a:normAutofit fontScale="85000" lnSpcReduction="20000"/>
          </a:bodyPr>
          <a:lstStyle/>
          <a:p>
            <a:pPr algn="ctr" rtl="1"/>
            <a:r>
              <a:rPr lang="ar-SA" dirty="0" smtClean="0">
                <a:solidFill>
                  <a:srgbClr val="FF0000"/>
                </a:solidFill>
              </a:rPr>
              <a:t>انواع القرارات الادارية </a:t>
            </a:r>
          </a:p>
          <a:p>
            <a:pPr algn="r" rtl="1">
              <a:buNone/>
            </a:pPr>
            <a:r>
              <a:rPr lang="ar-SA" dirty="0" smtClean="0"/>
              <a:t>تنقسم القرارات الادارية الى عدة انواع بحسب الزاوية التي ننظر منها الى القرار الاداري .</a:t>
            </a:r>
          </a:p>
          <a:p>
            <a:pPr algn="r" rtl="1">
              <a:buNone/>
            </a:pPr>
            <a:r>
              <a:rPr lang="ar-SA" dirty="0" smtClean="0"/>
              <a:t> فمن زاوية التكويت هناك قرارات </a:t>
            </a:r>
            <a:r>
              <a:rPr lang="ar-SA" dirty="0" smtClean="0">
                <a:solidFill>
                  <a:srgbClr val="FF0000"/>
                </a:solidFill>
              </a:rPr>
              <a:t>بسيطة</a:t>
            </a:r>
            <a:r>
              <a:rPr lang="ar-SA" dirty="0" smtClean="0"/>
              <a:t> وقررات </a:t>
            </a:r>
            <a:r>
              <a:rPr lang="ar-SA" dirty="0" smtClean="0">
                <a:solidFill>
                  <a:srgbClr val="FF0000"/>
                </a:solidFill>
              </a:rPr>
              <a:t>مركبة </a:t>
            </a:r>
            <a:r>
              <a:rPr lang="ar-SA" dirty="0" smtClean="0"/>
              <a:t>، فالقرار البسيط هو الذي ينشأ ويتم باجراء واحد مثالها قرار تعييين موظف، اما القرار المركب فهو الذي يتكون بعملية قانونية مركبة يتضمن عدة اجراءات متتابعة مثالها قرار نزع ملكية عقار للمنفعة العامة.</a:t>
            </a:r>
          </a:p>
          <a:p>
            <a:pPr algn="r" rtl="1">
              <a:buNone/>
            </a:pPr>
            <a:r>
              <a:rPr lang="ar-SA" dirty="0" smtClean="0"/>
              <a:t>وهناك </a:t>
            </a:r>
            <a:r>
              <a:rPr lang="ar-SA" dirty="0" smtClean="0">
                <a:solidFill>
                  <a:srgbClr val="FF0000"/>
                </a:solidFill>
              </a:rPr>
              <a:t>قرارات ايجابية وهي قرارات صريحة  </a:t>
            </a:r>
            <a:r>
              <a:rPr lang="ar-SA" dirty="0" smtClean="0"/>
              <a:t>تظهر ارادة الادارة كقرار تعيين موظف ،وهناك قرارات سلبية ،وهو تعبير عن موقف سلبي يتضمن عدم الرد على طلب صاحب المصلحة صراحة.</a:t>
            </a:r>
          </a:p>
          <a:p>
            <a:pPr algn="r" rtl="1">
              <a:buNone/>
            </a:pPr>
            <a:r>
              <a:rPr lang="ar-SA" dirty="0" smtClean="0"/>
              <a:t>وهناك </a:t>
            </a:r>
            <a:r>
              <a:rPr lang="ar-SA" dirty="0" smtClean="0">
                <a:solidFill>
                  <a:srgbClr val="FF0000"/>
                </a:solidFill>
              </a:rPr>
              <a:t>قرارات فردية </a:t>
            </a:r>
            <a:r>
              <a:rPr lang="ar-SA" dirty="0" smtClean="0"/>
              <a:t>يخاطب افراد معينين بالذات </a:t>
            </a:r>
            <a:r>
              <a:rPr lang="ar-SA" dirty="0" smtClean="0">
                <a:solidFill>
                  <a:srgbClr val="FF0000"/>
                </a:solidFill>
              </a:rPr>
              <a:t>وقررات لائحية </a:t>
            </a:r>
            <a:r>
              <a:rPr lang="ar-SA" dirty="0" smtClean="0"/>
              <a:t>يتضمن قواعد مجردة مثالها لوائح المرور .</a:t>
            </a:r>
          </a:p>
          <a:p>
            <a:pPr algn="r" rtl="1">
              <a:buNone/>
            </a:pPr>
            <a:r>
              <a:rPr lang="ar-SA" dirty="0" smtClean="0"/>
              <a:t>وهناك </a:t>
            </a:r>
            <a:r>
              <a:rPr lang="ar-SA" dirty="0" smtClean="0">
                <a:solidFill>
                  <a:srgbClr val="FF0000"/>
                </a:solidFill>
              </a:rPr>
              <a:t>قرارت ادارية يجوز الطعن بها امام القضاء الاداري ، وقرارات لا يجوز الطعن بها وهي ما تسمى بأعمال السيادة</a:t>
            </a:r>
            <a:r>
              <a:rPr lang="ar-SA" dirty="0" smtClean="0"/>
              <a:t> .وهي اعمال تقوم بها السلطة التنفيذية وتتميز بعدم خضوعها لرقابة القضاء لاتصالها بسيادة الدولة اي الاعمال التي تصدر عن ولي الامر باعتباره سلطة حكم لا سلطة ادارة.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609600"/>
          </a:xfrm>
        </p:spPr>
        <p:txBody>
          <a:bodyPr>
            <a:normAutofit fontScale="90000"/>
          </a:bodyPr>
          <a:lstStyle/>
          <a:p>
            <a:r>
              <a:rPr lang="ar-SA" dirty="0" smtClean="0"/>
              <a:t>اركان القرار الاداري </a:t>
            </a:r>
            <a:endParaRPr lang="en-US" dirty="0"/>
          </a:p>
        </p:txBody>
      </p:sp>
      <p:sp>
        <p:nvSpPr>
          <p:cNvPr id="3" name="عنصر نائب للمحتوى 2"/>
          <p:cNvSpPr>
            <a:spLocks noGrp="1"/>
          </p:cNvSpPr>
          <p:nvPr>
            <p:ph idx="1"/>
          </p:nvPr>
        </p:nvSpPr>
        <p:spPr>
          <a:xfrm>
            <a:off x="457200" y="609600"/>
            <a:ext cx="8229600" cy="6248400"/>
          </a:xfrm>
        </p:spPr>
        <p:txBody>
          <a:bodyPr>
            <a:normAutofit fontScale="70000" lnSpcReduction="20000"/>
          </a:bodyPr>
          <a:lstStyle/>
          <a:p>
            <a:pPr algn="r" rtl="1"/>
            <a:r>
              <a:rPr lang="ar-SA" dirty="0" smtClean="0">
                <a:solidFill>
                  <a:srgbClr val="FF3300"/>
                </a:solidFill>
              </a:rPr>
              <a:t>اركان القرار الإداري </a:t>
            </a:r>
            <a:br>
              <a:rPr lang="ar-SA" dirty="0" smtClean="0">
                <a:solidFill>
                  <a:srgbClr val="FF3300"/>
                </a:solidFill>
              </a:rPr>
            </a:br>
            <a:r>
              <a:rPr lang="ar-SA" dirty="0" smtClean="0"/>
              <a:t>يقوم القرار الإداري على عناصر أساسية إذا لم يستوفها يكون معيباً أو غير مشروع , وقد درج الفقه والقضاء على أنه يلزم أن يتوافر للقرار الإداري باعتباره عملاً قانونياً خمس عناصر لينتج آثاره ويكون صحيحاً هي :السبب الاختصاص , الشكل ,  المحل , الغاية . </a:t>
            </a:r>
          </a:p>
          <a:p>
            <a:pPr algn="r" rtl="1">
              <a:buNone/>
            </a:pPr>
            <a:r>
              <a:rPr lang="ar-SA" dirty="0" smtClean="0">
                <a:solidFill>
                  <a:srgbClr val="FF3300"/>
                </a:solidFill>
              </a:rPr>
              <a:t>أولاً : السبــب . </a:t>
            </a:r>
            <a:br>
              <a:rPr lang="ar-SA" dirty="0" smtClean="0">
                <a:solidFill>
                  <a:srgbClr val="FF3300"/>
                </a:solidFill>
              </a:rPr>
            </a:br>
            <a:r>
              <a:rPr lang="ar-SA" dirty="0" smtClean="0"/>
              <a:t>سبب القرار الإداري هو الحالة الواقعية أو القانونية التي تسبق القرار وتدفع الإدارة لإصداره , فالسبب عنصر خارجي موضوعي يبرر للإدارة التدخل بإصدار القرار وليس عنصراً نفسياً داخلياً لدى من إصدار القرار . </a:t>
            </a:r>
          </a:p>
          <a:p>
            <a:pPr algn="r" rtl="1">
              <a:buNone/>
            </a:pPr>
            <a:r>
              <a:rPr lang="ar-SA" dirty="0" smtClean="0"/>
              <a:t>وقد استقر القضاء على ضرورة توفر شرطين في سبب </a:t>
            </a:r>
            <a:r>
              <a:rPr lang="ar-SA" dirty="0" smtClean="0">
                <a:solidFill>
                  <a:srgbClr val="0000FF"/>
                </a:solidFill>
              </a:rPr>
              <a:t>القرار الإداري :</a:t>
            </a:r>
            <a:r>
              <a:rPr lang="ar-SA" dirty="0" smtClean="0"/>
              <a:t> </a:t>
            </a:r>
            <a:br>
              <a:rPr lang="ar-SA" dirty="0" smtClean="0"/>
            </a:br>
            <a:r>
              <a:rPr lang="ar-SA" dirty="0" smtClean="0"/>
              <a:t>1. أن يكون سبب القرار قائماً وموجوداً حتى تاريخ اتخاذ القرار , ويتفرع من هذا الشرط ضرورتان الأولى أن تكون الحالة الواقعية أو القانونية موجودة فعلاً وإلا كان القرار الإداري معيباً في سببه , والثاني يجب أن يستمر وجودها حتى صدور القرار فإذا وجدت الظروف الموضوعية لإصدار القرار إلا أنها زالت قبل إصداره فإن القرار يكون معيباً في سببه وصدر في هذه الحالة , كذلك لا يعتد بالسبب الذي لم يكن موجوداً قبل إصدار القرار إلا أنه تحقق بعد ذلك , وأن جاز يكون مبرراً لصدور قرار جديد . </a:t>
            </a:r>
            <a:endParaRPr lang="en-US" dirty="0" smtClean="0"/>
          </a:p>
          <a:p>
            <a:pPr algn="r" rtl="1">
              <a:buNone/>
            </a:pPr>
            <a:r>
              <a:rPr lang="ar-SA" b="1" dirty="0" smtClean="0"/>
              <a:t>2</a:t>
            </a:r>
            <a:r>
              <a:rPr lang="ar-SA" dirty="0" smtClean="0"/>
              <a:t>. أن يكون السبب مشروعاً , وتظهر أهمية هذا الشرط في حالة السلطة المقيدة للإدارة , عندما يحدد المشرع أسباباً معينة يجب أن تستند إليها الإدارة في لإصدار بعض قراراتها , فإذا استندت الإدارة في إصدار قرارها إلى أسباب غير تلك التي حددها المشرع فإن قراراها يكون مستحقاً للإلغاء لعدم مشروعية سببه.</a:t>
            </a:r>
            <a:br>
              <a:rPr lang="ar-SA" dirty="0" smtClean="0"/>
            </a:b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04800"/>
            <a:ext cx="8229600" cy="5821363"/>
          </a:xfrm>
        </p:spPr>
        <p:txBody>
          <a:bodyPr>
            <a:normAutofit fontScale="85000" lnSpcReduction="10000"/>
          </a:bodyPr>
          <a:lstStyle/>
          <a:p>
            <a:pPr algn="r" rtl="1"/>
            <a:r>
              <a:rPr lang="ar-SA" dirty="0" smtClean="0">
                <a:solidFill>
                  <a:srgbClr val="FF3300"/>
                </a:solidFill>
              </a:rPr>
              <a:t>ثانياً : الاختصـاص . </a:t>
            </a:r>
            <a:br>
              <a:rPr lang="ar-SA" dirty="0" smtClean="0">
                <a:solidFill>
                  <a:srgbClr val="FF3300"/>
                </a:solidFill>
              </a:rPr>
            </a:br>
            <a:r>
              <a:rPr lang="ar-SA" dirty="0" smtClean="0"/>
              <a:t>أن توزيع الاختصاصات بين الجهات الإدارية من الأفكار الأساسية التي يقوم عليها نظام القانون العام ويراعى فيها مصلحة الإدارة التي تستدعي أن يتم تقسيم العمل حتى يتفرغ كل موظف لأداء المهام المناطة به على أفضل وجه , كما أن قواعد الاختصاص تحقق مصلحة الأفراد من حيث أنه يسهل توجه الأفراد إلى أقسام الإدارة المختلفة ويساهم في تحديد المسؤولية الناتجة عن ممارسة الإدارة لوظيفتها . </a:t>
            </a:r>
          </a:p>
          <a:p>
            <a:pPr algn="r" rtl="1">
              <a:buNone/>
            </a:pPr>
            <a:r>
              <a:rPr lang="ar-SA" dirty="0" smtClean="0"/>
              <a:t>والقواعد القانونية المتعلقة بالاختصاص يمكن حصرها بالعناصر الآتية : </a:t>
            </a:r>
            <a:br>
              <a:rPr lang="ar-SA" dirty="0" smtClean="0"/>
            </a:br>
            <a:r>
              <a:rPr lang="ar-SA" dirty="0" smtClean="0"/>
              <a:t>1. </a:t>
            </a:r>
            <a:r>
              <a:rPr lang="ar-SA" dirty="0" smtClean="0">
                <a:solidFill>
                  <a:srgbClr val="0000FF"/>
                </a:solidFill>
              </a:rPr>
              <a:t>قواعد الاختصاص من حيث الأشخاص</a:t>
            </a:r>
            <a:r>
              <a:rPr lang="ar-SA" dirty="0" smtClean="0"/>
              <a:t> : يشترط لصحة القرار الإداري أن يصدر من الشخص أو الهيئة المنوط بها إصداره , فلا يملك هذا الشخص أو تلك الجهة نقل اختصاصها للغير إلا في الأحوال التي يجيزها القانون بناءً على تفويض أو حل قانوني صحيح و إلا كان القرار الصادر مشوباً بعيب عدم الاختصاص . </a:t>
            </a:r>
            <a:br>
              <a:rPr lang="ar-SA" dirty="0" smtClean="0"/>
            </a:br>
            <a:r>
              <a:rPr lang="ar-SA" dirty="0" smtClean="0"/>
              <a:t/>
            </a:r>
            <a:br>
              <a:rPr lang="ar-SA" dirty="0" smtClean="0"/>
            </a:br>
            <a:endParaRPr lang="en-US" dirty="0" smtClean="0"/>
          </a:p>
          <a:p>
            <a:pPr algn="r" rt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28600"/>
            <a:ext cx="8229600" cy="6629400"/>
          </a:xfrm>
        </p:spPr>
        <p:txBody>
          <a:bodyPr>
            <a:normAutofit fontScale="85000" lnSpcReduction="10000"/>
          </a:bodyPr>
          <a:lstStyle/>
          <a:p>
            <a:pPr algn="r" rtl="1"/>
            <a:r>
              <a:rPr lang="ar-SA" b="1" dirty="0" smtClean="0"/>
              <a:t>2</a:t>
            </a:r>
            <a:r>
              <a:rPr lang="ar-SA" dirty="0" smtClean="0"/>
              <a:t>. قواعد الاختصاص من </a:t>
            </a:r>
            <a:r>
              <a:rPr lang="ar-SA" dirty="0" smtClean="0">
                <a:solidFill>
                  <a:srgbClr val="FF0000"/>
                </a:solidFill>
              </a:rPr>
              <a:t>حيث الموضوع </a:t>
            </a:r>
            <a:r>
              <a:rPr lang="ar-SA" dirty="0" smtClean="0"/>
              <a:t>: يحدد القانون اختصاصات كل موظف أو جهة إدارية بموضوعات معينة فإذا تجاوز هذا الموظف أو الإدارة اختصاصاته تلك فتعدى على اختصاصات جهة أخرى , تحقق عيب عدم الاختصاص , ويكون هذا الاعتداء أما من جهة إدارية على اختصاصات جهة إدارية أخرى موازية أو مساوية لها</a:t>
            </a:r>
            <a:r>
              <a:rPr lang="en-US" dirty="0" smtClean="0"/>
              <a:t> .</a:t>
            </a:r>
            <a:endParaRPr lang="ar-SA" dirty="0" smtClean="0"/>
          </a:p>
          <a:p>
            <a:pPr algn="r" rtl="1"/>
            <a:r>
              <a:rPr lang="ar-SA" b="1" dirty="0" smtClean="0"/>
              <a:t>3</a:t>
            </a:r>
            <a:r>
              <a:rPr lang="ar-SA" dirty="0" smtClean="0"/>
              <a:t>. </a:t>
            </a:r>
            <a:r>
              <a:rPr lang="ar-SA" dirty="0" smtClean="0">
                <a:solidFill>
                  <a:srgbClr val="0000FF"/>
                </a:solidFill>
              </a:rPr>
              <a:t>قواعد الاختصاص حيث المكان</a:t>
            </a:r>
            <a:r>
              <a:rPr lang="ar-SA" dirty="0" smtClean="0"/>
              <a:t> : يتم من خلالها تحديد النطاق المكاني الذي يجوز لرجل الإدارة أن يباشر اختصاصه فيه , فإذا تجاوز هذا النطاق , فإن قراراته كون مشوبة بعيب عدم الاختصاص , وهذا العيب قليل الحدوث في العمل لأن المشرع كثيراً ما يحدد وبدقة النطاق المكاني الذي يجوز لرجل الإدارة أن يمارس اختصاصه فيه وغالباً ما يتقيد الأخير بحدود هذا الاختصاص ولا يتعداه . </a:t>
            </a:r>
          </a:p>
          <a:p>
            <a:pPr algn="r" rtl="1"/>
            <a:r>
              <a:rPr lang="ar-SA" b="1" dirty="0" smtClean="0"/>
              <a:t>4</a:t>
            </a:r>
            <a:r>
              <a:rPr lang="ar-SA" dirty="0" smtClean="0"/>
              <a:t>. </a:t>
            </a:r>
            <a:r>
              <a:rPr lang="ar-SA" dirty="0" smtClean="0">
                <a:solidFill>
                  <a:srgbClr val="0000FF"/>
                </a:solidFill>
              </a:rPr>
              <a:t>قواعد الاختصاص من حيث الزمان</a:t>
            </a:r>
            <a:r>
              <a:rPr lang="ar-SA" dirty="0" smtClean="0"/>
              <a:t> : وذلك بأن يتم تحديد فترة زمنية معينة يكون لرجل الإدارة أن يباشر اختصاصه فيها , فإذا أصدر قرار خارج النطاق الزمني المقرر لممارسته , كما لو أصدر رجل الإدارة قراراً إدارياً قبل صدور قرار تعيينه أو بعد قبول استقالته أو فصله من الوظيفة أو إحالته على التقاعد . </a:t>
            </a:r>
            <a:endParaRPr lang="en-US" dirty="0" smtClean="0"/>
          </a:p>
          <a:p>
            <a:pPr algn="r" rtl="1"/>
            <a:endParaRPr lang="en-US"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697</Words>
  <Application>Microsoft Office PowerPoint</Application>
  <PresentationFormat>عرض على الشاشة (3:4)‏</PresentationFormat>
  <Paragraphs>49</Paragraphs>
  <Slides>14</Slides>
  <Notes>0</Notes>
  <HiddenSlides>0</HiddenSlides>
  <MMClips>0</MMClips>
  <ScaleCrop>false</ScaleCrop>
  <HeadingPairs>
    <vt:vector size="4" baseType="variant">
      <vt:variant>
        <vt:lpstr>سمة</vt:lpstr>
      </vt:variant>
      <vt:variant>
        <vt:i4>1</vt:i4>
      </vt:variant>
      <vt:variant>
        <vt:lpstr>عناوين الشرائح</vt:lpstr>
      </vt:variant>
      <vt:variant>
        <vt:i4>14</vt:i4>
      </vt:variant>
    </vt:vector>
  </HeadingPairs>
  <TitlesOfParts>
    <vt:vector size="15" baseType="lpstr">
      <vt:lpstr>سمة Office</vt:lpstr>
      <vt:lpstr>القرار الاداري </vt:lpstr>
      <vt:lpstr>الشريحة 2</vt:lpstr>
      <vt:lpstr>الشريحة 3</vt:lpstr>
      <vt:lpstr>الشريحة 4</vt:lpstr>
      <vt:lpstr>الشريحة 5</vt:lpstr>
      <vt:lpstr>الشريحة 6</vt:lpstr>
      <vt:lpstr>اركان القرار الاداري </vt:lpstr>
      <vt:lpstr>الشريحة 8</vt:lpstr>
      <vt:lpstr>الشريحة 9</vt:lpstr>
      <vt:lpstr>الشريحة 10</vt:lpstr>
      <vt:lpstr>الشريحة 11</vt:lpstr>
      <vt:lpstr>الشريحة 12</vt:lpstr>
      <vt:lpstr>سريان القرار الاداري </vt:lpstr>
      <vt:lpstr>تنفيذ القرارات الادارية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القرار الاداري </dc:title>
  <dc:creator>Owner</dc:creator>
  <cp:lastModifiedBy>Owner</cp:lastModifiedBy>
  <cp:revision>14</cp:revision>
  <dcterms:created xsi:type="dcterms:W3CDTF">2014-01-11T09:14:15Z</dcterms:created>
  <dcterms:modified xsi:type="dcterms:W3CDTF">2014-04-21T13:25:27Z</dcterms:modified>
</cp:coreProperties>
</file>