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29E0BB-DA4B-48C4-BC63-11C89C48580C}" type="datetimeFigureOut">
              <a:rPr lang="ar-SA" smtClean="0"/>
              <a:pPr/>
              <a:t>11/1/1430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A5D8F6-96D1-4281-B993-D46B82016C93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b="1" i="1" dirty="0" smtClean="0"/>
              <a:t>Force due to a jet hitting an inclined plane</a:t>
            </a:r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928802"/>
            <a:ext cx="4081983" cy="387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Calculate the </a:t>
            </a:r>
            <a:r>
              <a:rPr lang="en-US" b="1" dirty="0" smtClean="0"/>
              <a:t>total force in the x </a:t>
            </a:r>
            <a:r>
              <a:rPr lang="en-US" b="1" dirty="0" smtClean="0"/>
              <a:t>direction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r>
              <a:rPr lang="en-US" dirty="0" smtClean="0"/>
              <a:t>but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Then  </a:t>
            </a: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43042" y="1500174"/>
          <a:ext cx="3822722" cy="614366"/>
        </p:xfrm>
        <a:graphic>
          <a:graphicData uri="http://schemas.openxmlformats.org/presentationml/2006/ole">
            <p:oleObj spid="_x0000_s22530" name="Equation" r:id="rId3" imgW="14223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00166" y="2786058"/>
          <a:ext cx="1870239" cy="982668"/>
        </p:xfrm>
        <a:graphic>
          <a:graphicData uri="http://schemas.openxmlformats.org/presentationml/2006/ole">
            <p:oleObj spid="_x0000_s22531" name="Equation" r:id="rId4" imgW="74916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28794" y="4286256"/>
          <a:ext cx="3136917" cy="995368"/>
        </p:xfrm>
        <a:graphic>
          <a:graphicData uri="http://schemas.openxmlformats.org/presentationml/2006/ole">
            <p:oleObj spid="_x0000_s22532" name="Equation" r:id="rId5" imgW="13204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and in the </a:t>
            </a:r>
            <a:r>
              <a:rPr lang="en-US" dirty="0" smtClean="0"/>
              <a:t>y-direction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Calculate the </a:t>
            </a:r>
            <a:r>
              <a:rPr lang="en-US" b="1" dirty="0" smtClean="0"/>
              <a:t>pressure force.</a:t>
            </a:r>
          </a:p>
          <a:p>
            <a:pPr algn="l" rtl="0">
              <a:buNone/>
            </a:pPr>
            <a:r>
              <a:rPr lang="en-US" dirty="0" smtClean="0"/>
              <a:t>Again, the pressure force is zero as the pressure at </a:t>
            </a:r>
            <a:r>
              <a:rPr lang="en-US" dirty="0" smtClean="0"/>
              <a:t>both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dirty="0" smtClean="0"/>
              <a:t>the inlet and the outlets to the control volume are</a:t>
            </a:r>
          </a:p>
          <a:p>
            <a:pPr algn="l" rtl="0">
              <a:buNone/>
            </a:pPr>
            <a:r>
              <a:rPr lang="en-US" dirty="0" smtClean="0"/>
              <a:t>atmospheric.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57356" y="1857364"/>
          <a:ext cx="3148702" cy="1544646"/>
        </p:xfrm>
        <a:graphic>
          <a:graphicData uri="http://schemas.openxmlformats.org/presentationml/2006/ole">
            <p:oleObj spid="_x0000_s23554" name="Equation" r:id="rId3" imgW="134604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Calculate the </a:t>
            </a:r>
            <a:r>
              <a:rPr lang="en-US" b="1" dirty="0" smtClean="0"/>
              <a:t>body force</a:t>
            </a:r>
          </a:p>
          <a:p>
            <a:pPr algn="l" rtl="0">
              <a:buNone/>
            </a:pPr>
            <a:r>
              <a:rPr lang="en-US" dirty="0" smtClean="0"/>
              <a:t>No body forces in the </a:t>
            </a:r>
            <a:r>
              <a:rPr lang="en-US" dirty="0" smtClean="0"/>
              <a:t>x-direction. In </a:t>
            </a:r>
            <a:r>
              <a:rPr lang="en-US" dirty="0" smtClean="0"/>
              <a:t>the y-direction the body force acting is the weight of the </a:t>
            </a:r>
            <a:r>
              <a:rPr lang="en-US" dirty="0" smtClean="0"/>
              <a:t>fluid but it is usually small enough to be ignored.</a:t>
            </a:r>
            <a:endParaRPr lang="en-US" dirty="0" smtClean="0"/>
          </a:p>
          <a:p>
            <a:pPr algn="l" rtl="0"/>
            <a:r>
              <a:rPr lang="en-US" dirty="0" smtClean="0"/>
              <a:t>Calculate the </a:t>
            </a:r>
            <a:r>
              <a:rPr lang="en-US" b="1" dirty="0" smtClean="0"/>
              <a:t>resultant </a:t>
            </a:r>
            <a:r>
              <a:rPr lang="en-US" b="1" dirty="0" smtClean="0"/>
              <a:t>force</a:t>
            </a:r>
          </a:p>
          <a:p>
            <a:pPr algn="l" rtl="0"/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dirty="0" smtClean="0"/>
              <a:t>The force </a:t>
            </a:r>
            <a:r>
              <a:rPr lang="en-US" b="1" dirty="0" smtClean="0"/>
              <a:t>on the vane is the same magnitude but in the opposite </a:t>
            </a:r>
            <a:r>
              <a:rPr lang="en-US" b="1" dirty="0" smtClean="0"/>
              <a:t>direction.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86116" y="3000372"/>
          <a:ext cx="3643338" cy="2506007"/>
        </p:xfrm>
        <a:graphic>
          <a:graphicData uri="http://schemas.openxmlformats.org/presentationml/2006/ole">
            <p:oleObj spid="_x0000_s24578" name="Equation" r:id="rId3" imgW="965160" imgH="124452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l" rtl="0"/>
            <a:r>
              <a:rPr lang="en-US" dirty="0" smtClean="0"/>
              <a:t>We want to find the reaction force normal to the plate</a:t>
            </a:r>
          </a:p>
          <a:p>
            <a:pPr algn="l" rtl="0">
              <a:buNone/>
            </a:pPr>
            <a:r>
              <a:rPr lang="en-US" dirty="0" smtClean="0"/>
              <a:t>     so we choose the axis system as above so that is</a:t>
            </a:r>
          </a:p>
          <a:p>
            <a:pPr algn="l" rtl="0">
              <a:buNone/>
            </a:pPr>
            <a:r>
              <a:rPr lang="en-US" dirty="0" smtClean="0"/>
              <a:t>     normal to the plane. The diagram may be rotated to</a:t>
            </a:r>
          </a:p>
          <a:p>
            <a:pPr algn="l" rtl="0">
              <a:buNone/>
            </a:pPr>
            <a:r>
              <a:rPr lang="en-US" dirty="0" smtClean="0"/>
              <a:t>     align it with these axes and help comprehension, as</a:t>
            </a:r>
          </a:p>
          <a:p>
            <a:pPr algn="l" rtl="0">
              <a:buNone/>
            </a:pPr>
            <a:r>
              <a:rPr lang="en-US" dirty="0" smtClean="0"/>
              <a:t>     shown below Rotated</a:t>
            </a:r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928934"/>
            <a:ext cx="3280478" cy="342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The velocities are not known, therefore we apply Bernoulli’s equation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height difference is negligible and the pressures are atmospheric, then</a:t>
            </a:r>
          </a:p>
          <a:p>
            <a:pPr algn="l" rtl="0">
              <a:buNone/>
            </a:pPr>
            <a:r>
              <a:rPr lang="en-US" dirty="0" smtClean="0"/>
              <a:t>		u</a:t>
            </a:r>
            <a:r>
              <a:rPr lang="en-US" baseline="-25000" dirty="0" smtClean="0"/>
              <a:t>1</a:t>
            </a:r>
            <a:r>
              <a:rPr lang="en-US" dirty="0" smtClean="0"/>
              <a:t> = u</a:t>
            </a:r>
            <a:r>
              <a:rPr lang="en-US" baseline="-25000" dirty="0" smtClean="0"/>
              <a:t>2</a:t>
            </a:r>
            <a:r>
              <a:rPr lang="en-US" dirty="0" smtClean="0"/>
              <a:t> = u</a:t>
            </a:r>
            <a:r>
              <a:rPr lang="en-US" baseline="-25000" dirty="0" smtClean="0"/>
              <a:t>3 </a:t>
            </a:r>
            <a:r>
              <a:rPr lang="en-US" dirty="0" smtClean="0"/>
              <a:t> = u</a:t>
            </a:r>
            <a:endParaRPr lang="en-US" baseline="-25000" dirty="0" smtClean="0"/>
          </a:p>
          <a:p>
            <a:pPr algn="l" rtl="0">
              <a:buNone/>
            </a:pPr>
            <a:r>
              <a:rPr lang="en-US" dirty="0" smtClean="0"/>
              <a:t>By continuity</a:t>
            </a:r>
          </a:p>
          <a:p>
            <a:pPr algn="l" rtl="0">
              <a:buNone/>
            </a:pPr>
            <a:r>
              <a:rPr lang="en-US" dirty="0" smtClean="0"/>
              <a:t>			Q</a:t>
            </a:r>
            <a:r>
              <a:rPr lang="en-US" baseline="-25000" dirty="0" smtClean="0"/>
              <a:t>1</a:t>
            </a:r>
            <a:r>
              <a:rPr lang="en-US" dirty="0" smtClean="0"/>
              <a:t>=Q</a:t>
            </a:r>
            <a:r>
              <a:rPr lang="en-US" baseline="-25000" dirty="0" smtClean="0"/>
              <a:t>2</a:t>
            </a:r>
            <a:r>
              <a:rPr lang="en-US" dirty="0" smtClean="0"/>
              <a:t>+Q</a:t>
            </a:r>
            <a:r>
              <a:rPr lang="en-US" baseline="-25000" dirty="0" smtClean="0"/>
              <a:t>3</a:t>
            </a:r>
          </a:p>
          <a:p>
            <a:pPr algn="l" rtl="0">
              <a:buNone/>
            </a:pPr>
            <a:r>
              <a:rPr lang="en-US" dirty="0" smtClean="0"/>
              <a:t>	i.e.		A</a:t>
            </a:r>
            <a:r>
              <a:rPr lang="en-US" baseline="-25000" dirty="0" smtClean="0"/>
              <a:t>1</a:t>
            </a:r>
            <a:r>
              <a:rPr lang="en-US" dirty="0" smtClean="0"/>
              <a:t>=A</a:t>
            </a:r>
            <a:r>
              <a:rPr lang="en-US" baseline="-25000" dirty="0" smtClean="0"/>
              <a:t>2</a:t>
            </a:r>
            <a:r>
              <a:rPr lang="en-US" dirty="0" smtClean="0"/>
              <a:t>+A</a:t>
            </a:r>
            <a:r>
              <a:rPr lang="en-US" baseline="-25000" dirty="0" smtClean="0"/>
              <a:t>3</a:t>
            </a:r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57356" y="1857364"/>
          <a:ext cx="4875917" cy="793754"/>
        </p:xfrm>
        <a:graphic>
          <a:graphicData uri="http://schemas.openxmlformats.org/presentationml/2006/ole">
            <p:oleObj spid="_x0000_s1026" name="Equation" r:id="rId3" imgW="273024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	then, </a:t>
            </a:r>
          </a:p>
          <a:p>
            <a:pPr algn="l" rtl="0">
              <a:buNone/>
            </a:pPr>
            <a:r>
              <a:rPr lang="en-US" dirty="0" smtClean="0"/>
              <a:t>		Q</a:t>
            </a:r>
            <a:r>
              <a:rPr lang="en-US" baseline="-25000" dirty="0" smtClean="0"/>
              <a:t>1</a:t>
            </a:r>
            <a:r>
              <a:rPr lang="en-US" dirty="0" smtClean="0"/>
              <a:t>=A</a:t>
            </a:r>
            <a:r>
              <a:rPr lang="en-US" baseline="-25000" dirty="0" smtClean="0"/>
              <a:t>1</a:t>
            </a:r>
            <a:r>
              <a:rPr lang="en-US" dirty="0" smtClean="0"/>
              <a:t>u            Q</a:t>
            </a:r>
            <a:r>
              <a:rPr lang="en-US" baseline="-25000" dirty="0" smtClean="0"/>
              <a:t>2</a:t>
            </a:r>
            <a:r>
              <a:rPr lang="en-US" dirty="0" smtClean="0"/>
              <a:t>=A</a:t>
            </a:r>
            <a:r>
              <a:rPr lang="en-US" baseline="-25000" dirty="0" smtClean="0"/>
              <a:t>2</a:t>
            </a:r>
            <a:r>
              <a:rPr lang="en-US" dirty="0" smtClean="0"/>
              <a:t>u            Q</a:t>
            </a:r>
            <a:r>
              <a:rPr lang="en-US" baseline="-25000" dirty="0" smtClean="0"/>
              <a:t>3</a:t>
            </a:r>
            <a:r>
              <a:rPr lang="en-US" dirty="0" smtClean="0"/>
              <a:t>=(A</a:t>
            </a:r>
            <a:r>
              <a:rPr lang="en-US" baseline="-25000" dirty="0" smtClean="0"/>
              <a:t>1</a:t>
            </a:r>
            <a:r>
              <a:rPr lang="en-US" dirty="0" smtClean="0"/>
              <a:t>-A</a:t>
            </a:r>
            <a:r>
              <a:rPr lang="en-US" baseline="-25000" dirty="0" smtClean="0"/>
              <a:t>2</a:t>
            </a:r>
            <a:r>
              <a:rPr lang="en-US" dirty="0" smtClean="0"/>
              <a:t>)u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lnSpc>
                <a:spcPct val="150000"/>
              </a:lnSpc>
            </a:pPr>
            <a:r>
              <a:rPr lang="en-US" dirty="0" smtClean="0"/>
              <a:t>Using this we can calculate the forces in the same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way as before.</a:t>
            </a:r>
          </a:p>
          <a:p>
            <a:pPr algn="l" rtl="0"/>
            <a:r>
              <a:rPr lang="en-US" dirty="0" smtClean="0"/>
              <a:t>1. Calculate the </a:t>
            </a:r>
            <a:r>
              <a:rPr lang="en-US" b="1" dirty="0" smtClean="0"/>
              <a:t>total force</a:t>
            </a:r>
          </a:p>
          <a:p>
            <a:pPr algn="l" rtl="0"/>
            <a:r>
              <a:rPr lang="en-US" dirty="0" smtClean="0"/>
              <a:t>2. Calculate the </a:t>
            </a:r>
            <a:r>
              <a:rPr lang="en-US" b="1" dirty="0" smtClean="0"/>
              <a:t>pressure force</a:t>
            </a:r>
          </a:p>
          <a:p>
            <a:pPr algn="l" rtl="0"/>
            <a:r>
              <a:rPr lang="en-US" i="1" dirty="0" smtClean="0"/>
              <a:t>3. Calculate the </a:t>
            </a:r>
            <a:r>
              <a:rPr lang="en-US" b="1" i="1" dirty="0" smtClean="0"/>
              <a:t>body force</a:t>
            </a:r>
          </a:p>
          <a:p>
            <a:pPr algn="l" rtl="0"/>
            <a:r>
              <a:rPr lang="en-US" i="1" dirty="0" smtClean="0"/>
              <a:t>4. Calculate the </a:t>
            </a:r>
            <a:r>
              <a:rPr lang="en-US" b="1" i="1" dirty="0" smtClean="0"/>
              <a:t>resultant force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1 Calculate the </a:t>
            </a:r>
            <a:r>
              <a:rPr lang="en-US" b="1" dirty="0" smtClean="0"/>
              <a:t>total force in the x-direction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r>
              <a:rPr lang="en-US" dirty="0" smtClean="0"/>
              <a:t>But u</a:t>
            </a:r>
            <a:r>
              <a:rPr lang="en-US" baseline="-25000" dirty="0" smtClean="0"/>
              <a:t>2x</a:t>
            </a:r>
            <a:r>
              <a:rPr lang="en-US" dirty="0" smtClean="0"/>
              <a:t> &amp; u</a:t>
            </a:r>
            <a:r>
              <a:rPr lang="en-US" baseline="-25000" dirty="0" smtClean="0"/>
              <a:t>3x</a:t>
            </a:r>
            <a:r>
              <a:rPr lang="en-US" dirty="0" smtClean="0"/>
              <a:t> are zero then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F</a:t>
            </a:r>
            <a:r>
              <a:rPr lang="en-US" baseline="-25000" dirty="0" smtClean="0"/>
              <a:t>Tx</a:t>
            </a:r>
            <a:r>
              <a:rPr lang="en-US" dirty="0" smtClean="0"/>
              <a:t> = - </a:t>
            </a:r>
            <a:r>
              <a:rPr lang="el-GR" dirty="0" smtClean="0"/>
              <a:t>ρ</a:t>
            </a:r>
            <a:r>
              <a:rPr lang="en-US" dirty="0" smtClean="0"/>
              <a:t> Q</a:t>
            </a:r>
            <a:r>
              <a:rPr lang="en-US" baseline="-25000" dirty="0" smtClean="0"/>
              <a:t>1</a:t>
            </a:r>
            <a:r>
              <a:rPr lang="en-US" dirty="0" smtClean="0"/>
              <a:t> u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pressure forces are zero and the body forces are neglected (small).</a:t>
            </a:r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57290" y="1571612"/>
          <a:ext cx="5063736" cy="620716"/>
        </p:xfrm>
        <a:graphic>
          <a:graphicData uri="http://schemas.openxmlformats.org/presentationml/2006/ole">
            <p:oleObj spid="_x0000_s2050" name="Equation" r:id="rId3" imgW="19684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4. Calculate the </a:t>
            </a:r>
            <a:r>
              <a:rPr lang="en-US" b="1" dirty="0" smtClean="0"/>
              <a:t>resultant force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r>
              <a:rPr lang="en-US" dirty="0" smtClean="0"/>
              <a:t>		F</a:t>
            </a:r>
            <a:r>
              <a:rPr lang="en-US" baseline="-25000" dirty="0" smtClean="0"/>
              <a:t>Tx</a:t>
            </a:r>
            <a:r>
              <a:rPr lang="en-US" dirty="0" smtClean="0"/>
              <a:t> = F</a:t>
            </a:r>
            <a:r>
              <a:rPr lang="en-US" baseline="-25000" dirty="0" smtClean="0"/>
              <a:t>Rx</a:t>
            </a:r>
          </a:p>
          <a:p>
            <a:pPr algn="l" rtl="0">
              <a:buNone/>
            </a:pPr>
            <a:r>
              <a:rPr lang="en-US" dirty="0" smtClean="0"/>
              <a:t>i.e.</a:t>
            </a:r>
          </a:p>
          <a:p>
            <a:pPr algn="l" rtl="0">
              <a:buNone/>
            </a:pPr>
            <a:r>
              <a:rPr lang="en-US" dirty="0" smtClean="0"/>
              <a:t>		F</a:t>
            </a:r>
            <a:r>
              <a:rPr lang="en-US" baseline="-25000" dirty="0" smtClean="0"/>
              <a:t>Rx</a:t>
            </a:r>
            <a:r>
              <a:rPr lang="en-US" dirty="0" smtClean="0"/>
              <a:t> = - </a:t>
            </a:r>
            <a:r>
              <a:rPr lang="el-GR" dirty="0" smtClean="0"/>
              <a:t>ρ</a:t>
            </a:r>
            <a:r>
              <a:rPr lang="en-US" dirty="0" smtClean="0"/>
              <a:t> Q</a:t>
            </a:r>
            <a:r>
              <a:rPr lang="en-US" baseline="-25000" dirty="0" smtClean="0"/>
              <a:t>1</a:t>
            </a:r>
            <a:r>
              <a:rPr lang="en-US" dirty="0" smtClean="0"/>
              <a:t> u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endParaRPr lang="en-US" dirty="0" smtClean="0"/>
          </a:p>
          <a:p>
            <a:pPr algn="l" rtl="0"/>
            <a:r>
              <a:rPr lang="en-US" dirty="0" smtClean="0"/>
              <a:t>exerted </a:t>
            </a:r>
            <a:r>
              <a:rPr lang="en-US" b="1" dirty="0" smtClean="0"/>
              <a:t>on the fluid.</a:t>
            </a:r>
          </a:p>
          <a:p>
            <a:pPr algn="l" rtl="0"/>
            <a:r>
              <a:rPr lang="en-US" dirty="0" smtClean="0"/>
              <a:t>The force </a:t>
            </a:r>
            <a:r>
              <a:rPr lang="en-US" b="1" dirty="0" smtClean="0"/>
              <a:t>on the plate is the same magnitude but in the opposite direction</a:t>
            </a:r>
          </a:p>
          <a:p>
            <a:pPr algn="l" rtl="0">
              <a:buNone/>
            </a:pPr>
            <a:r>
              <a:rPr lang="en-US" b="1" dirty="0" smtClean="0"/>
              <a:t>	</a:t>
            </a:r>
          </a:p>
          <a:p>
            <a:pPr algn="l" rtl="0">
              <a:buNone/>
            </a:pPr>
            <a:r>
              <a:rPr lang="en-US" b="1" dirty="0" smtClean="0"/>
              <a:t>		R = - F</a:t>
            </a:r>
            <a:r>
              <a:rPr lang="en-US" b="1" baseline="-25000" dirty="0" smtClean="0"/>
              <a:t>Rx</a:t>
            </a:r>
            <a:r>
              <a:rPr lang="en-US" b="1" dirty="0" smtClean="0"/>
              <a:t> = </a:t>
            </a:r>
            <a:r>
              <a:rPr lang="el-GR" b="1" dirty="0" smtClean="0"/>
              <a:t>ρ</a:t>
            </a:r>
            <a:r>
              <a:rPr lang="en-US" b="1" dirty="0" smtClean="0"/>
              <a:t> Q</a:t>
            </a:r>
            <a:r>
              <a:rPr lang="en-US" b="1" baseline="-25000" dirty="0" smtClean="0"/>
              <a:t>1</a:t>
            </a:r>
            <a:r>
              <a:rPr lang="en-US" b="1" dirty="0" smtClean="0"/>
              <a:t> u</a:t>
            </a:r>
            <a:r>
              <a:rPr lang="en-US" b="1" baseline="-25000" dirty="0" smtClean="0"/>
              <a:t>1</a:t>
            </a:r>
            <a:r>
              <a:rPr lang="en-US" b="1" dirty="0" smtClean="0"/>
              <a:t> </a:t>
            </a:r>
            <a:r>
              <a:rPr lang="en-US" b="1" dirty="0" err="1" smtClean="0"/>
              <a:t>cos</a:t>
            </a:r>
            <a:r>
              <a:rPr lang="en-US" b="1" dirty="0" smtClean="0"/>
              <a:t> </a:t>
            </a:r>
            <a:r>
              <a:rPr lang="el-GR" b="1" dirty="0" smtClean="0"/>
              <a:t>θ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To find the discharge distribution, we use the fact that the total forces along Y is zero                     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As forces equal to zero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325563" y="1770063"/>
          <a:ext cx="5129212" cy="654050"/>
        </p:xfrm>
        <a:graphic>
          <a:graphicData uri="http://schemas.openxmlformats.org/presentationml/2006/ole">
            <p:oleObj spid="_x0000_s3074" name="Equation" r:id="rId3" imgW="1993680" imgH="2538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019175" y="2516188"/>
          <a:ext cx="5456238" cy="1304925"/>
        </p:xfrm>
        <a:graphic>
          <a:graphicData uri="http://schemas.openxmlformats.org/presentationml/2006/ole">
            <p:oleObj spid="_x0000_s3075" name="Equation" r:id="rId4" imgW="2120760" imgH="50796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500167" y="4929198"/>
          <a:ext cx="5143536" cy="1341442"/>
        </p:xfrm>
        <a:graphic>
          <a:graphicData uri="http://schemas.openxmlformats.org/presentationml/2006/ole">
            <p:oleObj spid="_x0000_s3076" name="Equation" r:id="rId5" imgW="1930320" imgH="6984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From above,           A</a:t>
            </a:r>
            <a:r>
              <a:rPr lang="en-US" baseline="-25000" dirty="0" smtClean="0"/>
              <a:t>1</a:t>
            </a:r>
            <a:r>
              <a:rPr lang="en-US" dirty="0" smtClean="0"/>
              <a:t> = A</a:t>
            </a:r>
            <a:r>
              <a:rPr lang="en-US" baseline="-25000" dirty="0" smtClean="0"/>
              <a:t>2</a:t>
            </a:r>
            <a:r>
              <a:rPr lang="en-US" dirty="0" smtClean="0"/>
              <a:t>+A</a:t>
            </a:r>
            <a:r>
              <a:rPr lang="en-US" baseline="-25000" dirty="0" smtClean="0"/>
              <a:t>3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Then,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Finally, 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14480" y="2214554"/>
          <a:ext cx="2958297" cy="1054106"/>
        </p:xfrm>
        <a:graphic>
          <a:graphicData uri="http://schemas.openxmlformats.org/presentationml/2006/ole">
            <p:oleObj spid="_x0000_s4098" name="Equation" r:id="rId3" imgW="110484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74" y="3857628"/>
          <a:ext cx="3152494" cy="1978036"/>
        </p:xfrm>
        <a:graphic>
          <a:graphicData uri="http://schemas.openxmlformats.org/presentationml/2006/ole">
            <p:oleObj spid="_x0000_s4099" name="Equation" r:id="rId4" imgW="1295280" imgH="8125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b="1" i="1" dirty="0" smtClean="0"/>
              <a:t>Force on a curved </a:t>
            </a:r>
            <a:r>
              <a:rPr lang="en-US" b="1" i="1" dirty="0" smtClean="0"/>
              <a:t>vane</a:t>
            </a:r>
          </a:p>
          <a:p>
            <a:pPr algn="l" rtl="0">
              <a:buNone/>
            </a:pPr>
            <a:r>
              <a:rPr lang="en-US" sz="2400" dirty="0" smtClean="0"/>
              <a:t>This case is similar to that of a pipe, but the analysis </a:t>
            </a:r>
            <a:r>
              <a:rPr lang="en-US" sz="2400" dirty="0" smtClean="0"/>
              <a:t>is </a:t>
            </a:r>
          </a:p>
          <a:p>
            <a:pPr algn="l" rtl="0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simpler because the pressures are equal </a:t>
            </a:r>
            <a:r>
              <a:rPr lang="en-US" sz="2400" dirty="0" smtClean="0"/>
              <a:t>- atmospheric,</a:t>
            </a:r>
          </a:p>
          <a:p>
            <a:pPr algn="l" rtl="0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and both the cross-section and velocities </a:t>
            </a:r>
            <a:r>
              <a:rPr lang="en-US" sz="2400" dirty="0" smtClean="0"/>
              <a:t>remain </a:t>
            </a:r>
          </a:p>
          <a:p>
            <a:pPr algn="l" rtl="0">
              <a:buNone/>
            </a:pPr>
            <a:r>
              <a:rPr lang="en-US" sz="2400" dirty="0" smtClean="0"/>
              <a:t>constant</a:t>
            </a:r>
            <a:r>
              <a:rPr lang="en-US" sz="2400" dirty="0" smtClean="0"/>
              <a:t>. The jet</a:t>
            </a:r>
            <a:r>
              <a:rPr lang="en-US" sz="2400" dirty="0" smtClean="0"/>
              <a:t>, vane </a:t>
            </a:r>
            <a:r>
              <a:rPr lang="en-US" sz="2400" dirty="0" smtClean="0"/>
              <a:t>and co-ordinate direction </a:t>
            </a:r>
            <a:r>
              <a:rPr lang="en-US" sz="2400" dirty="0" smtClean="0"/>
              <a:t>are </a:t>
            </a:r>
          </a:p>
          <a:p>
            <a:pPr algn="l" rtl="0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arranged as in the figure below.</a:t>
            </a:r>
            <a:endParaRPr lang="ar-SA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357562"/>
            <a:ext cx="3850498" cy="30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289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Flow</vt:lpstr>
      <vt:lpstr>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Prof. Ahmed Samy Kam</dc:creator>
  <cp:lastModifiedBy>Prof. Ahmed Samy Kam</cp:lastModifiedBy>
  <cp:revision>14</cp:revision>
  <dcterms:created xsi:type="dcterms:W3CDTF">2009-10-15T17:16:43Z</dcterms:created>
  <dcterms:modified xsi:type="dcterms:W3CDTF">2009-10-19T16:33:37Z</dcterms:modified>
</cp:coreProperties>
</file>