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8" r:id="rId3"/>
    <p:sldId id="259" r:id="rId4"/>
    <p:sldId id="260" r:id="rId5"/>
    <p:sldId id="261" r:id="rId6"/>
    <p:sldId id="262" r:id="rId7"/>
    <p:sldId id="263" r:id="rId8"/>
    <p:sldId id="270" r:id="rId9"/>
    <p:sldId id="264" r:id="rId10"/>
    <p:sldId id="266" r:id="rId11"/>
    <p:sldId id="267" r:id="rId12"/>
    <p:sldId id="268" r:id="rId13"/>
    <p:sldId id="269" r:id="rId14"/>
    <p:sldId id="271" r:id="rId1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7" d="100"/>
          <a:sy n="67" d="100"/>
        </p:scale>
        <p:origin x="-14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C016D3A-D6FF-429D-8692-FD2870B05193}" type="datetimeFigureOut">
              <a:rPr lang="ar-SA" smtClean="0"/>
              <a:pPr/>
              <a:t>10/28/1430</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97DD22B9-74A7-4E28-93A1-BF4084DB741E}"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C016D3A-D6FF-429D-8692-FD2870B05193}" type="datetimeFigureOut">
              <a:rPr lang="ar-SA" smtClean="0"/>
              <a:pPr/>
              <a:t>10/28/1430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7DD22B9-74A7-4E28-93A1-BF4084DB741E}"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C016D3A-D6FF-429D-8692-FD2870B05193}" type="datetimeFigureOut">
              <a:rPr lang="ar-SA" smtClean="0"/>
              <a:pPr/>
              <a:t>10/28/1430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7DD22B9-74A7-4E28-93A1-BF4084DB741E}"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C016D3A-D6FF-429D-8692-FD2870B05193}" type="datetimeFigureOut">
              <a:rPr lang="ar-SA" smtClean="0"/>
              <a:pPr/>
              <a:t>10/28/1430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7DD22B9-74A7-4E28-93A1-BF4084DB741E}"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C016D3A-D6FF-429D-8692-FD2870B05193}" type="datetimeFigureOut">
              <a:rPr lang="ar-SA" smtClean="0"/>
              <a:pPr/>
              <a:t>10/28/1430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7DD22B9-74A7-4E28-93A1-BF4084DB741E}"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C016D3A-D6FF-429D-8692-FD2870B05193}" type="datetimeFigureOut">
              <a:rPr lang="ar-SA" smtClean="0"/>
              <a:pPr/>
              <a:t>10/28/1430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97DD22B9-74A7-4E28-93A1-BF4084DB741E}"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C016D3A-D6FF-429D-8692-FD2870B05193}" type="datetimeFigureOut">
              <a:rPr lang="ar-SA" smtClean="0"/>
              <a:pPr/>
              <a:t>10/28/1430</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97DD22B9-74A7-4E28-93A1-BF4084DB741E}"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C016D3A-D6FF-429D-8692-FD2870B05193}" type="datetimeFigureOut">
              <a:rPr lang="ar-SA" smtClean="0"/>
              <a:pPr/>
              <a:t>10/28/1430</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97DD22B9-74A7-4E28-93A1-BF4084DB741E}"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016D3A-D6FF-429D-8692-FD2870B05193}" type="datetimeFigureOut">
              <a:rPr lang="ar-SA" smtClean="0"/>
              <a:pPr/>
              <a:t>10/28/1430</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97DD22B9-74A7-4E28-93A1-BF4084DB741E}"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C016D3A-D6FF-429D-8692-FD2870B05193}" type="datetimeFigureOut">
              <a:rPr lang="ar-SA" smtClean="0"/>
              <a:pPr/>
              <a:t>10/28/1430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97DD22B9-74A7-4E28-93A1-BF4084DB741E}"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C016D3A-D6FF-429D-8692-FD2870B05193}" type="datetimeFigureOut">
              <a:rPr lang="ar-SA" smtClean="0"/>
              <a:pPr/>
              <a:t>10/28/1430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97DD22B9-74A7-4E28-93A1-BF4084DB741E}" type="slidenum">
              <a:rPr lang="ar-SA" smtClean="0"/>
              <a:pPr/>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C016D3A-D6FF-429D-8692-FD2870B05193}" type="datetimeFigureOut">
              <a:rPr lang="ar-SA" smtClean="0"/>
              <a:pPr/>
              <a:t>10/28/1430</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7DD22B9-74A7-4E28-93A1-BF4084DB741E}" type="slidenum">
              <a:rPr lang="ar-SA" smtClean="0"/>
              <a:pPr/>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6.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8.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10.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610244"/>
          </a:xfrm>
        </p:spPr>
        <p:txBody>
          <a:bodyPr/>
          <a:lstStyle/>
          <a:p>
            <a:pPr algn="l" rtl="0"/>
            <a:r>
              <a:rPr lang="en-US" b="1" i="1" dirty="0" smtClean="0"/>
              <a:t>Application of the Momentum Equation</a:t>
            </a:r>
          </a:p>
          <a:p>
            <a:pPr algn="l" rtl="0">
              <a:buNone/>
            </a:pPr>
            <a:endParaRPr lang="en-US" b="1" i="1" dirty="0" smtClean="0"/>
          </a:p>
          <a:p>
            <a:pPr algn="l" rtl="0">
              <a:lnSpc>
                <a:spcPct val="150000"/>
              </a:lnSpc>
              <a:buNone/>
            </a:pPr>
            <a:r>
              <a:rPr lang="en-US" dirty="0" smtClean="0"/>
              <a:t>We will consider the following examples:</a:t>
            </a:r>
          </a:p>
          <a:p>
            <a:pPr algn="l" rtl="0">
              <a:lnSpc>
                <a:spcPct val="150000"/>
              </a:lnSpc>
              <a:buNone/>
            </a:pPr>
            <a:r>
              <a:rPr lang="en-US" dirty="0" smtClean="0"/>
              <a:t>	1. Force due to the flow of fluid round a pipe bend.</a:t>
            </a:r>
          </a:p>
          <a:p>
            <a:pPr algn="l" rtl="0">
              <a:lnSpc>
                <a:spcPct val="150000"/>
              </a:lnSpc>
              <a:buNone/>
            </a:pPr>
            <a:r>
              <a:rPr lang="en-US" dirty="0" smtClean="0"/>
              <a:t>	2. Force on a nozzle at the outlet of a pipe.</a:t>
            </a:r>
          </a:p>
          <a:p>
            <a:pPr algn="l" rtl="0">
              <a:lnSpc>
                <a:spcPct val="150000"/>
              </a:lnSpc>
              <a:buNone/>
            </a:pPr>
            <a:r>
              <a:rPr lang="en-US" dirty="0" smtClean="0"/>
              <a:t>	3. Impact of a jet on </a:t>
            </a:r>
            <a:r>
              <a:rPr lang="en-US" smtClean="0"/>
              <a:t>an inclined </a:t>
            </a:r>
            <a:r>
              <a:rPr lang="en-US" dirty="0" smtClean="0"/>
              <a:t>plane surface.</a:t>
            </a:r>
          </a:p>
          <a:p>
            <a:pPr algn="l" rtl="0">
              <a:lnSpc>
                <a:spcPct val="150000"/>
              </a:lnSpc>
              <a:buNone/>
            </a:pPr>
            <a:r>
              <a:rPr lang="en-US" dirty="0" smtClean="0"/>
              <a:t>	4. Force due to flow round a curved vane.</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p:spPr>
        <p:txBody>
          <a:bodyPr/>
          <a:lstStyle/>
          <a:p>
            <a:pPr algn="l" rtl="0"/>
            <a:r>
              <a:rPr lang="en-US" dirty="0" smtClean="0"/>
              <a:t>The same analysis will be followed as before.</a:t>
            </a:r>
          </a:p>
          <a:p>
            <a:pPr algn="l" rtl="0">
              <a:buNone/>
            </a:pPr>
            <a:endParaRPr lang="en-US" dirty="0" smtClean="0"/>
          </a:p>
          <a:p>
            <a:pPr algn="l" rtl="0"/>
            <a:r>
              <a:rPr lang="en-US" dirty="0" smtClean="0"/>
              <a:t>Step in Analysis:</a:t>
            </a:r>
          </a:p>
          <a:p>
            <a:pPr algn="l" rtl="0">
              <a:buNone/>
            </a:pPr>
            <a:r>
              <a:rPr lang="en-US" dirty="0" smtClean="0"/>
              <a:t>	1. Draw a control volume</a:t>
            </a:r>
          </a:p>
          <a:p>
            <a:pPr algn="l" rtl="0">
              <a:buNone/>
            </a:pPr>
            <a:r>
              <a:rPr lang="en-US" dirty="0" smtClean="0"/>
              <a:t>	2. Decide on co-ordinate axis system</a:t>
            </a:r>
          </a:p>
          <a:p>
            <a:pPr algn="l" rtl="0">
              <a:buNone/>
            </a:pPr>
            <a:r>
              <a:rPr lang="en-US" dirty="0" smtClean="0"/>
              <a:t>	3. Calculate the </a:t>
            </a:r>
            <a:r>
              <a:rPr lang="en-US" b="1" dirty="0" smtClean="0"/>
              <a:t>total force</a:t>
            </a:r>
          </a:p>
          <a:p>
            <a:pPr algn="l" rtl="0">
              <a:buNone/>
            </a:pPr>
            <a:r>
              <a:rPr lang="en-US" dirty="0" smtClean="0"/>
              <a:t>	4. Calculate the </a:t>
            </a:r>
            <a:r>
              <a:rPr lang="en-US" b="1" dirty="0" smtClean="0"/>
              <a:t>pressure force</a:t>
            </a:r>
          </a:p>
          <a:p>
            <a:pPr algn="l" rtl="0">
              <a:buNone/>
            </a:pPr>
            <a:r>
              <a:rPr lang="en-US" dirty="0" smtClean="0"/>
              <a:t>	5. Calculate the </a:t>
            </a:r>
            <a:r>
              <a:rPr lang="en-US" b="1" dirty="0" smtClean="0"/>
              <a:t>body force</a:t>
            </a:r>
          </a:p>
          <a:p>
            <a:pPr algn="l" rtl="0">
              <a:buNone/>
            </a:pPr>
            <a:r>
              <a:rPr lang="en-US" dirty="0" smtClean="0"/>
              <a:t>	6. Calculate the </a:t>
            </a:r>
            <a:r>
              <a:rPr lang="en-US" b="1" dirty="0" smtClean="0"/>
              <a:t>resultant force</a:t>
            </a:r>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81682"/>
          </a:xfrm>
        </p:spPr>
        <p:txBody>
          <a:bodyPr/>
          <a:lstStyle/>
          <a:p>
            <a:pPr algn="l" rtl="0"/>
            <a:r>
              <a:rPr lang="en-US" dirty="0" smtClean="0"/>
              <a:t>1 &amp; 2 Control volume and Co-ordinate axis are shown in the figure above.</a:t>
            </a:r>
          </a:p>
          <a:p>
            <a:pPr algn="l" rtl="0"/>
            <a:r>
              <a:rPr lang="en-US" dirty="0" smtClean="0"/>
              <a:t>3 Calculate the </a:t>
            </a:r>
            <a:r>
              <a:rPr lang="en-US" b="1" dirty="0" smtClean="0"/>
              <a:t>total force</a:t>
            </a:r>
          </a:p>
          <a:p>
            <a:pPr algn="l" rtl="0">
              <a:buNone/>
            </a:pPr>
            <a:endParaRPr lang="en-US" dirty="0" smtClean="0"/>
          </a:p>
          <a:p>
            <a:pPr algn="l" rtl="0">
              <a:buNone/>
            </a:pPr>
            <a:endParaRPr lang="en-US" dirty="0" smtClean="0"/>
          </a:p>
          <a:p>
            <a:pPr algn="l" rtl="0">
              <a:buNone/>
            </a:pPr>
            <a:endParaRPr lang="en-US" dirty="0" smtClean="0"/>
          </a:p>
          <a:p>
            <a:pPr algn="l" rtl="0">
              <a:buNone/>
            </a:pPr>
            <a:r>
              <a:rPr lang="en-US" dirty="0" smtClean="0"/>
              <a:t>Using the continuity, Q = A u</a:t>
            </a:r>
          </a:p>
          <a:p>
            <a:pPr algn="l" rtl="0">
              <a:buNone/>
            </a:pPr>
            <a:endParaRPr lang="ar-SA" dirty="0"/>
          </a:p>
        </p:txBody>
      </p:sp>
      <p:graphicFrame>
        <p:nvGraphicFramePr>
          <p:cNvPr id="4" name="Object 3"/>
          <p:cNvGraphicFramePr>
            <a:graphicFrameLocks noChangeAspect="1"/>
          </p:cNvGraphicFramePr>
          <p:nvPr/>
        </p:nvGraphicFramePr>
        <p:xfrm>
          <a:off x="1928794" y="2428868"/>
          <a:ext cx="4071966" cy="685804"/>
        </p:xfrm>
        <a:graphic>
          <a:graphicData uri="http://schemas.openxmlformats.org/presentationml/2006/ole">
            <p:oleObj spid="_x0000_s23554" name="Equation" r:id="rId3" imgW="1409400" imgH="228600" progId="Equation.3">
              <p:embed/>
            </p:oleObj>
          </a:graphicData>
        </a:graphic>
      </p:graphicFrame>
      <p:graphicFrame>
        <p:nvGraphicFramePr>
          <p:cNvPr id="5" name="Object 4"/>
          <p:cNvGraphicFramePr>
            <a:graphicFrameLocks noChangeAspect="1"/>
          </p:cNvGraphicFramePr>
          <p:nvPr/>
        </p:nvGraphicFramePr>
        <p:xfrm>
          <a:off x="2800350" y="4286250"/>
          <a:ext cx="2974975" cy="1001713"/>
        </p:xfrm>
        <a:graphic>
          <a:graphicData uri="http://schemas.openxmlformats.org/presentationml/2006/ole">
            <p:oleObj spid="_x0000_s23555" name="Equation" r:id="rId4" imgW="1282680" imgH="431640" progId="Equation.3">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p:spPr>
        <p:txBody>
          <a:bodyPr/>
          <a:lstStyle/>
          <a:p>
            <a:pPr algn="l" rtl="0"/>
            <a:r>
              <a:rPr lang="en-US" dirty="0" smtClean="0"/>
              <a:t>4 Calculate the </a:t>
            </a:r>
            <a:r>
              <a:rPr lang="en-US" b="1" dirty="0" smtClean="0"/>
              <a:t>pressure force</a:t>
            </a:r>
          </a:p>
          <a:p>
            <a:pPr algn="l" rtl="0">
              <a:buNone/>
            </a:pPr>
            <a:r>
              <a:rPr lang="en-US" b="1" dirty="0" smtClean="0"/>
              <a:t>	</a:t>
            </a:r>
          </a:p>
          <a:p>
            <a:pPr algn="l" rtl="0">
              <a:buNone/>
            </a:pPr>
            <a:r>
              <a:rPr lang="en-US" b="1" dirty="0" smtClean="0"/>
              <a:t>	</a:t>
            </a:r>
            <a:r>
              <a:rPr lang="en-US" dirty="0" err="1" smtClean="0"/>
              <a:t>F</a:t>
            </a:r>
            <a:r>
              <a:rPr lang="en-US" baseline="-25000" dirty="0" err="1" smtClean="0"/>
              <a:t>p</a:t>
            </a:r>
            <a:r>
              <a:rPr lang="en-US" dirty="0" smtClean="0"/>
              <a:t> = </a:t>
            </a:r>
            <a:r>
              <a:rPr lang="en-US" dirty="0" err="1" smtClean="0"/>
              <a:t>F</a:t>
            </a:r>
            <a:r>
              <a:rPr lang="en-US" baseline="-25000" dirty="0" err="1" smtClean="0"/>
              <a:t>px</a:t>
            </a:r>
            <a:r>
              <a:rPr lang="en-US" dirty="0" smtClean="0"/>
              <a:t> = pressure force at 1 - pressure force at 2</a:t>
            </a:r>
          </a:p>
          <a:p>
            <a:pPr algn="l" rtl="0">
              <a:buNone/>
            </a:pPr>
            <a:endParaRPr lang="en-US" dirty="0" smtClean="0"/>
          </a:p>
          <a:p>
            <a:pPr algn="l" rtl="0">
              <a:buNone/>
            </a:pPr>
            <a:endParaRPr lang="en-US" dirty="0" smtClean="0"/>
          </a:p>
          <a:p>
            <a:pPr algn="l" rtl="0">
              <a:buNone/>
            </a:pPr>
            <a:endParaRPr lang="en-US" dirty="0" smtClean="0"/>
          </a:p>
          <a:p>
            <a:pPr algn="l" rtl="0">
              <a:buNone/>
            </a:pPr>
            <a:r>
              <a:rPr lang="en-US" dirty="0" smtClean="0"/>
              <a:t>Friction is neglected for short distance and the nozzle is horizontal i.e. z</a:t>
            </a:r>
            <a:r>
              <a:rPr lang="en-US" baseline="-25000" dirty="0" smtClean="0"/>
              <a:t>1</a:t>
            </a:r>
            <a:r>
              <a:rPr lang="en-US" dirty="0" smtClean="0"/>
              <a:t> and z</a:t>
            </a:r>
            <a:r>
              <a:rPr lang="en-US" baseline="-25000" dirty="0" smtClean="0"/>
              <a:t>2</a:t>
            </a:r>
            <a:r>
              <a:rPr lang="en-US" dirty="0" smtClean="0"/>
              <a:t> are equal and p</a:t>
            </a:r>
            <a:r>
              <a:rPr lang="en-US" baseline="-25000" dirty="0" smtClean="0"/>
              <a:t>2</a:t>
            </a:r>
            <a:r>
              <a:rPr lang="en-US" dirty="0" smtClean="0"/>
              <a:t> is atmospheric i.e. 0 </a:t>
            </a:r>
            <a:r>
              <a:rPr lang="en-US" dirty="0" smtClean="0"/>
              <a:t>and with </a:t>
            </a:r>
            <a:r>
              <a:rPr lang="en-US" dirty="0" smtClean="0"/>
              <a:t>continuity</a:t>
            </a:r>
          </a:p>
          <a:p>
            <a:pPr algn="l" rtl="0">
              <a:buNone/>
            </a:pPr>
            <a:endParaRPr lang="en-US" dirty="0" smtClean="0"/>
          </a:p>
          <a:p>
            <a:pPr algn="l" rtl="0">
              <a:buNone/>
            </a:pPr>
            <a:endParaRPr lang="ar-SA" dirty="0"/>
          </a:p>
        </p:txBody>
      </p:sp>
      <p:graphicFrame>
        <p:nvGraphicFramePr>
          <p:cNvPr id="24578" name="Object 2"/>
          <p:cNvGraphicFramePr>
            <a:graphicFrameLocks noChangeAspect="1"/>
          </p:cNvGraphicFramePr>
          <p:nvPr/>
        </p:nvGraphicFramePr>
        <p:xfrm>
          <a:off x="2000232" y="2357430"/>
          <a:ext cx="4365625" cy="1395413"/>
        </p:xfrm>
        <a:graphic>
          <a:graphicData uri="http://schemas.openxmlformats.org/presentationml/2006/ole">
            <p:oleObj spid="_x0000_s24578" name="Equation" r:id="rId3" imgW="2145960" imgH="685800" progId="Equation.3">
              <p:embed/>
            </p:oleObj>
          </a:graphicData>
        </a:graphic>
      </p:graphicFrame>
      <p:graphicFrame>
        <p:nvGraphicFramePr>
          <p:cNvPr id="5" name="Object 4"/>
          <p:cNvGraphicFramePr>
            <a:graphicFrameLocks noChangeAspect="1"/>
          </p:cNvGraphicFramePr>
          <p:nvPr/>
        </p:nvGraphicFramePr>
        <p:xfrm>
          <a:off x="3428992" y="5072074"/>
          <a:ext cx="3046429" cy="1085856"/>
        </p:xfrm>
        <a:graphic>
          <a:graphicData uri="http://schemas.openxmlformats.org/presentationml/2006/ole">
            <p:oleObj spid="_x0000_s24579" name="Equation" r:id="rId4" imgW="1282680" imgH="457200" progId="Equation.3">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81682"/>
          </a:xfrm>
        </p:spPr>
        <p:txBody>
          <a:bodyPr/>
          <a:lstStyle/>
          <a:p>
            <a:pPr algn="l" rtl="0"/>
            <a:r>
              <a:rPr lang="en-US" dirty="0" smtClean="0"/>
              <a:t>5 Calculate the </a:t>
            </a:r>
            <a:r>
              <a:rPr lang="en-US" b="1" dirty="0" smtClean="0"/>
              <a:t>body force</a:t>
            </a:r>
          </a:p>
          <a:p>
            <a:pPr algn="l" rtl="0">
              <a:buNone/>
            </a:pPr>
            <a:r>
              <a:rPr lang="en-US" dirty="0" smtClean="0"/>
              <a:t>The only body force is the weight due to gravity in the y-direction - but we need not consider this as the</a:t>
            </a:r>
          </a:p>
          <a:p>
            <a:pPr algn="l" rtl="0">
              <a:buNone/>
            </a:pPr>
            <a:r>
              <a:rPr lang="en-US" dirty="0" smtClean="0"/>
              <a:t>    only forces we are considering are in the x-direction.</a:t>
            </a:r>
          </a:p>
          <a:p>
            <a:pPr algn="l" rtl="0">
              <a:buNone/>
            </a:pPr>
            <a:endParaRPr lang="en-US" dirty="0" smtClean="0"/>
          </a:p>
          <a:p>
            <a:pPr algn="l" rtl="0"/>
            <a:r>
              <a:rPr lang="en-US" dirty="0" smtClean="0"/>
              <a:t>6 Calculate the </a:t>
            </a:r>
            <a:r>
              <a:rPr lang="en-US" b="1" dirty="0" smtClean="0"/>
              <a:t>resultant force</a:t>
            </a:r>
          </a:p>
          <a:p>
            <a:pPr algn="l" rtl="0">
              <a:buNone/>
            </a:pPr>
            <a:endParaRPr lang="ar-SA" dirty="0"/>
          </a:p>
        </p:txBody>
      </p:sp>
      <p:graphicFrame>
        <p:nvGraphicFramePr>
          <p:cNvPr id="4" name="Object 3"/>
          <p:cNvGraphicFramePr>
            <a:graphicFrameLocks noChangeAspect="1"/>
          </p:cNvGraphicFramePr>
          <p:nvPr/>
        </p:nvGraphicFramePr>
        <p:xfrm>
          <a:off x="2643174" y="3571876"/>
          <a:ext cx="3214710" cy="1233929"/>
        </p:xfrm>
        <a:graphic>
          <a:graphicData uri="http://schemas.openxmlformats.org/presentationml/2006/ole">
            <p:oleObj spid="_x0000_s26626" name="Equation" r:id="rId3" imgW="1257120" imgH="482400" progId="Equation.3">
              <p:embed/>
            </p:oleObj>
          </a:graphicData>
        </a:graphic>
      </p:graphicFrame>
      <p:graphicFrame>
        <p:nvGraphicFramePr>
          <p:cNvPr id="26627" name="Object 3"/>
          <p:cNvGraphicFramePr>
            <a:graphicFrameLocks noChangeAspect="1"/>
          </p:cNvGraphicFramePr>
          <p:nvPr/>
        </p:nvGraphicFramePr>
        <p:xfrm>
          <a:off x="1643042" y="4929198"/>
          <a:ext cx="5478463" cy="1060450"/>
        </p:xfrm>
        <a:graphic>
          <a:graphicData uri="http://schemas.openxmlformats.org/presentationml/2006/ole">
            <p:oleObj spid="_x0000_s26627" name="Equation" r:id="rId4" imgW="2361960" imgH="457200" progId="Equation.3">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467368"/>
          </a:xfrm>
        </p:spPr>
        <p:txBody>
          <a:bodyPr/>
          <a:lstStyle/>
          <a:p>
            <a:pPr algn="l" rtl="0"/>
            <a:r>
              <a:rPr lang="en-US" dirty="0" smtClean="0"/>
              <a:t>So the fireman must be able to resist the force of</a:t>
            </a:r>
          </a:p>
          <a:p>
            <a:pPr algn="l" rtl="0"/>
            <a:endParaRPr lang="en-US" dirty="0" smtClean="0"/>
          </a:p>
          <a:p>
            <a:pPr algn="l" rtl="0">
              <a:buNone/>
            </a:pPr>
            <a:endParaRPr lang="ar-SA" dirty="0"/>
          </a:p>
        </p:txBody>
      </p:sp>
      <p:graphicFrame>
        <p:nvGraphicFramePr>
          <p:cNvPr id="4" name="Object 3"/>
          <p:cNvGraphicFramePr>
            <a:graphicFrameLocks noChangeAspect="1"/>
          </p:cNvGraphicFramePr>
          <p:nvPr/>
        </p:nvGraphicFramePr>
        <p:xfrm>
          <a:off x="2643174" y="2143116"/>
          <a:ext cx="2665429" cy="1042994"/>
        </p:xfrm>
        <a:graphic>
          <a:graphicData uri="http://schemas.openxmlformats.org/presentationml/2006/ole">
            <p:oleObj spid="_x0000_s27650" name="Equation" r:id="rId3" imgW="583920" imgH="228600" progId="Equation.3">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2357422" y="2857496"/>
            <a:ext cx="3995755" cy="3054080"/>
          </a:xfrm>
          <a:prstGeom prst="rect">
            <a:avLst/>
          </a:prstGeom>
          <a:noFill/>
          <a:ln w="9525">
            <a:noFill/>
            <a:miter lim="800000"/>
            <a:headEnd/>
            <a:tailEnd/>
          </a:ln>
        </p:spPr>
      </p:pic>
      <p:sp>
        <p:nvSpPr>
          <p:cNvPr id="5" name="TextBox 4"/>
          <p:cNvSpPr txBox="1"/>
          <p:nvPr/>
        </p:nvSpPr>
        <p:spPr>
          <a:xfrm>
            <a:off x="1214414" y="714356"/>
            <a:ext cx="6643734" cy="461665"/>
          </a:xfrm>
          <a:prstGeom prst="rect">
            <a:avLst/>
          </a:prstGeom>
          <a:noFill/>
        </p:spPr>
        <p:txBody>
          <a:bodyPr wrap="square" rtlCol="1">
            <a:spAutoFit/>
          </a:bodyPr>
          <a:lstStyle/>
          <a:p>
            <a:pPr algn="l" rtl="0"/>
            <a:r>
              <a:rPr lang="en-US" sz="2400" b="1" i="1" dirty="0"/>
              <a:t>The force due the flow around a pipe bend</a:t>
            </a:r>
            <a:endParaRPr lang="ar-SA" sz="2400" dirty="0"/>
          </a:p>
        </p:txBody>
      </p:sp>
      <p:sp>
        <p:nvSpPr>
          <p:cNvPr id="6" name="TextBox 5"/>
          <p:cNvSpPr txBox="1"/>
          <p:nvPr/>
        </p:nvSpPr>
        <p:spPr>
          <a:xfrm>
            <a:off x="1071538" y="1428736"/>
            <a:ext cx="7000924" cy="1200329"/>
          </a:xfrm>
          <a:prstGeom prst="rect">
            <a:avLst/>
          </a:prstGeom>
          <a:noFill/>
        </p:spPr>
        <p:txBody>
          <a:bodyPr wrap="square" rtlCol="1">
            <a:spAutoFit/>
          </a:bodyPr>
          <a:lstStyle/>
          <a:p>
            <a:pPr algn="l" rtl="0"/>
            <a:r>
              <a:rPr lang="en-US" sz="2400" dirty="0"/>
              <a:t>Consider a pipe bend with a constant cross section lying in the </a:t>
            </a:r>
            <a:r>
              <a:rPr lang="en-US" sz="2400" u="sng" dirty="0"/>
              <a:t>horizontal plane </a:t>
            </a:r>
            <a:r>
              <a:rPr lang="en-US" sz="2400" dirty="0"/>
              <a:t>and turning through </a:t>
            </a:r>
            <a:r>
              <a:rPr lang="en-US" sz="2400" dirty="0" smtClean="0"/>
              <a:t>an angle of </a:t>
            </a:r>
            <a:r>
              <a:rPr lang="el-GR" sz="2400" dirty="0" smtClean="0"/>
              <a:t>θ</a:t>
            </a:r>
            <a:endParaRPr lang="ar-SA"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p:spPr>
        <p:txBody>
          <a:bodyPr>
            <a:normAutofit lnSpcReduction="10000"/>
          </a:bodyPr>
          <a:lstStyle/>
          <a:p>
            <a:pPr algn="l" rtl="0"/>
            <a:r>
              <a:rPr lang="en-US" dirty="0" smtClean="0"/>
              <a:t>Because the fluid changes direction, a force (very large in the case of water supply pipes,) will act in the bend. If the bend is not fixed it will move and eventually break at the joints. We need to know how much force a support (thrust block) must withstand.</a:t>
            </a:r>
          </a:p>
          <a:p>
            <a:pPr algn="l" rtl="0"/>
            <a:r>
              <a:rPr lang="en-US" dirty="0" smtClean="0"/>
              <a:t>Step in Analysis:</a:t>
            </a:r>
          </a:p>
          <a:p>
            <a:pPr algn="l" rtl="0">
              <a:buNone/>
            </a:pPr>
            <a:r>
              <a:rPr lang="en-US" dirty="0" smtClean="0"/>
              <a:t>	1. Draw a control volume</a:t>
            </a:r>
          </a:p>
          <a:p>
            <a:pPr algn="l" rtl="0">
              <a:buNone/>
            </a:pPr>
            <a:r>
              <a:rPr lang="en-US" dirty="0" smtClean="0"/>
              <a:t>	2. Decide on co-ordinate axis system</a:t>
            </a:r>
          </a:p>
          <a:p>
            <a:pPr algn="l" rtl="0">
              <a:buNone/>
            </a:pPr>
            <a:r>
              <a:rPr lang="en-US" dirty="0" smtClean="0"/>
              <a:t>	3. Calculate the </a:t>
            </a:r>
            <a:r>
              <a:rPr lang="en-US" b="1" dirty="0" smtClean="0"/>
              <a:t>total </a:t>
            </a:r>
            <a:r>
              <a:rPr lang="en-US" b="1" dirty="0" smtClean="0"/>
              <a:t>force (rate of change of </a:t>
            </a:r>
          </a:p>
          <a:p>
            <a:pPr algn="l" rtl="0">
              <a:buNone/>
            </a:pPr>
            <a:r>
              <a:rPr lang="en-US" b="1" dirty="0" smtClean="0"/>
              <a:t> </a:t>
            </a:r>
            <a:r>
              <a:rPr lang="en-US" b="1" dirty="0" smtClean="0"/>
              <a:t>     </a:t>
            </a:r>
            <a:r>
              <a:rPr lang="en-US" b="1" dirty="0" smtClean="0"/>
              <a:t> momentum)</a:t>
            </a:r>
            <a:endParaRPr lang="en-US" b="1" dirty="0" smtClean="0"/>
          </a:p>
          <a:p>
            <a:pPr algn="l" rtl="0">
              <a:buNone/>
            </a:pPr>
            <a:r>
              <a:rPr lang="en-US" dirty="0" smtClean="0"/>
              <a:t>	4. Calculate the </a:t>
            </a:r>
            <a:r>
              <a:rPr lang="en-US" b="1" dirty="0" smtClean="0"/>
              <a:t>pressure force</a:t>
            </a:r>
          </a:p>
          <a:p>
            <a:pPr algn="l" rtl="0">
              <a:buNone/>
            </a:pPr>
            <a:r>
              <a:rPr lang="en-US" dirty="0" smtClean="0"/>
              <a:t>	5. Calculate the </a:t>
            </a:r>
            <a:r>
              <a:rPr lang="en-US" b="1" dirty="0" smtClean="0"/>
              <a:t>body force</a:t>
            </a:r>
          </a:p>
          <a:p>
            <a:pPr algn="l" rtl="0">
              <a:buNone/>
            </a:pPr>
            <a:r>
              <a:rPr lang="en-US" dirty="0" smtClean="0"/>
              <a:t>	6. Calculate the </a:t>
            </a:r>
            <a:r>
              <a:rPr lang="en-US" b="1" dirty="0" smtClean="0"/>
              <a:t>resultant force</a:t>
            </a: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00372"/>
            <a:ext cx="8229600" cy="3324228"/>
          </a:xfrm>
        </p:spPr>
        <p:txBody>
          <a:bodyPr/>
          <a:lstStyle/>
          <a:p>
            <a:pPr algn="l" rtl="0"/>
            <a:r>
              <a:rPr lang="en-US" dirty="0" smtClean="0"/>
              <a:t>The control volume is draw in the above figure, with faces at the inlet and outlet of the bend and encompassing the pipe walls.</a:t>
            </a:r>
          </a:p>
          <a:p>
            <a:pPr algn="l" rtl="0"/>
            <a:r>
              <a:rPr lang="en-US" dirty="0" smtClean="0"/>
              <a:t>It is convenient to choose the co-ordinate axis so that one is pointing in the direction of the inlet velocity.</a:t>
            </a:r>
          </a:p>
          <a:p>
            <a:pPr algn="l" rtl="0"/>
            <a:r>
              <a:rPr lang="en-US" dirty="0" smtClean="0"/>
              <a:t>In the above figure the x-axis points in the direction of the inlet velocity.</a:t>
            </a:r>
            <a:endParaRPr lang="ar-SA" dirty="0"/>
          </a:p>
        </p:txBody>
      </p:sp>
      <p:pic>
        <p:nvPicPr>
          <p:cNvPr id="2050" name="Picture 2"/>
          <p:cNvPicPr>
            <a:picLocks noChangeAspect="1" noChangeArrowheads="1"/>
          </p:cNvPicPr>
          <p:nvPr/>
        </p:nvPicPr>
        <p:blipFill>
          <a:blip r:embed="rId2" cstate="print"/>
          <a:srcRect/>
          <a:stretch>
            <a:fillRect/>
          </a:stretch>
        </p:blipFill>
        <p:spPr bwMode="auto">
          <a:xfrm>
            <a:off x="1928794" y="500042"/>
            <a:ext cx="4549024" cy="2405073"/>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610244"/>
          </a:xfrm>
        </p:spPr>
        <p:txBody>
          <a:bodyPr/>
          <a:lstStyle/>
          <a:p>
            <a:pPr algn="l" rtl="0"/>
            <a:r>
              <a:rPr lang="en-US" dirty="0" smtClean="0"/>
              <a:t>Calculate the </a:t>
            </a:r>
            <a:r>
              <a:rPr lang="en-US" b="1" dirty="0" smtClean="0"/>
              <a:t>total force:</a:t>
            </a:r>
          </a:p>
          <a:p>
            <a:pPr algn="l" rtl="0">
              <a:buNone/>
            </a:pPr>
            <a:r>
              <a:rPr lang="en-US" b="1" dirty="0" smtClean="0"/>
              <a:t>		</a:t>
            </a:r>
            <a:r>
              <a:rPr lang="en-US" dirty="0" smtClean="0"/>
              <a:t> In the x-direction:</a:t>
            </a:r>
          </a:p>
          <a:p>
            <a:pPr algn="l" rtl="0">
              <a:buNone/>
            </a:pPr>
            <a:endParaRPr lang="en-US" dirty="0" smtClean="0"/>
          </a:p>
          <a:p>
            <a:pPr algn="l" rtl="0">
              <a:buNone/>
            </a:pPr>
            <a:endParaRPr lang="en-US" dirty="0" smtClean="0"/>
          </a:p>
          <a:p>
            <a:pPr algn="l" rtl="0">
              <a:buNone/>
            </a:pPr>
            <a:endParaRPr lang="en-US" dirty="0" smtClean="0"/>
          </a:p>
          <a:p>
            <a:pPr algn="l" rtl="0">
              <a:buNone/>
            </a:pPr>
            <a:endParaRPr lang="en-US" dirty="0" smtClean="0"/>
          </a:p>
          <a:p>
            <a:pPr algn="l" rtl="0">
              <a:buNone/>
            </a:pPr>
            <a:r>
              <a:rPr lang="en-US" dirty="0" smtClean="0"/>
              <a:t>	</a:t>
            </a:r>
          </a:p>
          <a:p>
            <a:pPr algn="l" rtl="0">
              <a:buNone/>
            </a:pPr>
            <a:r>
              <a:rPr lang="en-US" dirty="0" smtClean="0"/>
              <a:t>		 In the y-direction:</a:t>
            </a:r>
            <a:endParaRPr lang="ar-SA" dirty="0"/>
          </a:p>
        </p:txBody>
      </p:sp>
      <p:graphicFrame>
        <p:nvGraphicFramePr>
          <p:cNvPr id="4" name="Object 3"/>
          <p:cNvGraphicFramePr>
            <a:graphicFrameLocks noChangeAspect="1"/>
          </p:cNvGraphicFramePr>
          <p:nvPr/>
        </p:nvGraphicFramePr>
        <p:xfrm>
          <a:off x="2143108" y="1928802"/>
          <a:ext cx="2772186" cy="1814522"/>
        </p:xfrm>
        <a:graphic>
          <a:graphicData uri="http://schemas.openxmlformats.org/presentationml/2006/ole">
            <p:oleObj spid="_x0000_s3074" name="Equation" r:id="rId3" imgW="1396800" imgH="914400" progId="Equation.3">
              <p:embed/>
            </p:oleObj>
          </a:graphicData>
        </a:graphic>
      </p:graphicFrame>
      <p:graphicFrame>
        <p:nvGraphicFramePr>
          <p:cNvPr id="5" name="Object 4"/>
          <p:cNvGraphicFramePr>
            <a:graphicFrameLocks noChangeAspect="1"/>
          </p:cNvGraphicFramePr>
          <p:nvPr/>
        </p:nvGraphicFramePr>
        <p:xfrm>
          <a:off x="2214546" y="4643446"/>
          <a:ext cx="2428892" cy="2037135"/>
        </p:xfrm>
        <a:graphic>
          <a:graphicData uri="http://schemas.openxmlformats.org/presentationml/2006/ole">
            <p:oleObj spid="_x0000_s3075" name="Equation" r:id="rId4" imgW="1180800" imgH="990360" progId="Equation.3">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p:spPr>
        <p:txBody>
          <a:bodyPr/>
          <a:lstStyle/>
          <a:p>
            <a:pPr algn="l" rtl="0"/>
            <a:r>
              <a:rPr lang="en-US" dirty="0" smtClean="0"/>
              <a:t>Calculate the </a:t>
            </a:r>
            <a:r>
              <a:rPr lang="en-US" b="1" dirty="0" smtClean="0"/>
              <a:t>pressure force</a:t>
            </a:r>
          </a:p>
          <a:p>
            <a:pPr algn="l" rtl="0">
              <a:buNone/>
            </a:pPr>
            <a:r>
              <a:rPr lang="en-US" b="1" dirty="0" smtClean="0"/>
              <a:t>		</a:t>
            </a:r>
            <a:r>
              <a:rPr lang="en-US" dirty="0" smtClean="0"/>
              <a:t>F </a:t>
            </a:r>
            <a:r>
              <a:rPr lang="en-US" baseline="-25000" dirty="0" smtClean="0"/>
              <a:t>p</a:t>
            </a:r>
            <a:r>
              <a:rPr lang="en-US" dirty="0" smtClean="0"/>
              <a:t>    = pressure force at 1 - pressure force at 2</a:t>
            </a:r>
          </a:p>
          <a:p>
            <a:pPr algn="l" rtl="0">
              <a:buNone/>
            </a:pPr>
            <a:r>
              <a:rPr lang="en-US" b="1" dirty="0" smtClean="0"/>
              <a:t>		</a:t>
            </a:r>
            <a:r>
              <a:rPr lang="en-US" dirty="0" err="1" smtClean="0"/>
              <a:t>F</a:t>
            </a:r>
            <a:r>
              <a:rPr lang="en-US" baseline="-25000" dirty="0" err="1" smtClean="0"/>
              <a:t>px</a:t>
            </a:r>
            <a:r>
              <a:rPr lang="en-US" dirty="0" smtClean="0"/>
              <a:t> = p</a:t>
            </a:r>
            <a:r>
              <a:rPr lang="en-US" baseline="-25000" dirty="0" smtClean="0"/>
              <a:t>1</a:t>
            </a:r>
            <a:r>
              <a:rPr lang="en-US" dirty="0" smtClean="0"/>
              <a:t> A</a:t>
            </a:r>
            <a:r>
              <a:rPr lang="en-US" baseline="-25000" dirty="0" smtClean="0"/>
              <a:t>1</a:t>
            </a:r>
            <a:r>
              <a:rPr lang="en-US" dirty="0" smtClean="0"/>
              <a:t> </a:t>
            </a:r>
            <a:r>
              <a:rPr lang="en-US" dirty="0" err="1" smtClean="0"/>
              <a:t>cos</a:t>
            </a:r>
            <a:r>
              <a:rPr lang="en-US" dirty="0" smtClean="0"/>
              <a:t> 0 – p</a:t>
            </a:r>
            <a:r>
              <a:rPr lang="en-US" baseline="-25000" dirty="0" smtClean="0"/>
              <a:t>2</a:t>
            </a:r>
            <a:r>
              <a:rPr lang="en-US" dirty="0" smtClean="0"/>
              <a:t> A</a:t>
            </a:r>
            <a:r>
              <a:rPr lang="en-US" baseline="-25000" dirty="0" smtClean="0"/>
              <a:t>2</a:t>
            </a:r>
            <a:r>
              <a:rPr lang="en-US" dirty="0" smtClean="0"/>
              <a:t> </a:t>
            </a:r>
            <a:r>
              <a:rPr lang="en-US" dirty="0" err="1" smtClean="0"/>
              <a:t>cos</a:t>
            </a:r>
            <a:r>
              <a:rPr lang="en-US" dirty="0" smtClean="0"/>
              <a:t> </a:t>
            </a:r>
            <a:r>
              <a:rPr lang="el-GR" dirty="0" smtClean="0"/>
              <a:t>θ</a:t>
            </a:r>
            <a:r>
              <a:rPr lang="en-US" dirty="0" smtClean="0"/>
              <a:t> = p</a:t>
            </a:r>
            <a:r>
              <a:rPr lang="en-US" baseline="-25000" dirty="0" smtClean="0"/>
              <a:t>1</a:t>
            </a:r>
            <a:r>
              <a:rPr lang="en-US" dirty="0" smtClean="0"/>
              <a:t> A</a:t>
            </a:r>
            <a:r>
              <a:rPr lang="en-US" baseline="-25000" dirty="0" smtClean="0"/>
              <a:t>1</a:t>
            </a:r>
            <a:r>
              <a:rPr lang="en-US" dirty="0" smtClean="0"/>
              <a:t> – p</a:t>
            </a:r>
            <a:r>
              <a:rPr lang="en-US" baseline="-25000" dirty="0" smtClean="0"/>
              <a:t>2</a:t>
            </a:r>
            <a:r>
              <a:rPr lang="en-US" dirty="0" smtClean="0"/>
              <a:t> A</a:t>
            </a:r>
            <a:r>
              <a:rPr lang="en-US" baseline="-25000" dirty="0" smtClean="0"/>
              <a:t>2</a:t>
            </a:r>
            <a:r>
              <a:rPr lang="en-US" dirty="0" smtClean="0"/>
              <a:t> </a:t>
            </a:r>
            <a:r>
              <a:rPr lang="en-US" dirty="0" err="1" smtClean="0"/>
              <a:t>cos</a:t>
            </a:r>
            <a:r>
              <a:rPr lang="en-US" dirty="0" smtClean="0"/>
              <a:t> </a:t>
            </a:r>
            <a:r>
              <a:rPr lang="el-GR" dirty="0" smtClean="0"/>
              <a:t>θ</a:t>
            </a:r>
            <a:endParaRPr lang="en-US" dirty="0" smtClean="0"/>
          </a:p>
          <a:p>
            <a:pPr algn="l" rtl="0">
              <a:buNone/>
            </a:pPr>
            <a:r>
              <a:rPr lang="en-US" dirty="0" smtClean="0"/>
              <a:t>		</a:t>
            </a:r>
            <a:r>
              <a:rPr lang="en-US" dirty="0" err="1" smtClean="0"/>
              <a:t>F</a:t>
            </a:r>
            <a:r>
              <a:rPr lang="en-US" baseline="-25000" dirty="0" err="1" smtClean="0"/>
              <a:t>py</a:t>
            </a:r>
            <a:r>
              <a:rPr lang="en-US" dirty="0" smtClean="0"/>
              <a:t> = p</a:t>
            </a:r>
            <a:r>
              <a:rPr lang="en-US" baseline="-25000" dirty="0" smtClean="0"/>
              <a:t>1</a:t>
            </a:r>
            <a:r>
              <a:rPr lang="en-US" dirty="0" smtClean="0"/>
              <a:t> A</a:t>
            </a:r>
            <a:r>
              <a:rPr lang="en-US" baseline="-25000" dirty="0" smtClean="0"/>
              <a:t>1</a:t>
            </a:r>
            <a:r>
              <a:rPr lang="en-US" dirty="0" smtClean="0"/>
              <a:t> sin 0 – p</a:t>
            </a:r>
            <a:r>
              <a:rPr lang="en-US" baseline="-25000" dirty="0" smtClean="0"/>
              <a:t>2</a:t>
            </a:r>
            <a:r>
              <a:rPr lang="en-US" dirty="0" smtClean="0"/>
              <a:t> A</a:t>
            </a:r>
            <a:r>
              <a:rPr lang="en-US" baseline="-25000" dirty="0" smtClean="0"/>
              <a:t>2</a:t>
            </a:r>
            <a:r>
              <a:rPr lang="en-US" dirty="0" smtClean="0"/>
              <a:t> sin </a:t>
            </a:r>
            <a:r>
              <a:rPr lang="el-GR" dirty="0" smtClean="0"/>
              <a:t>θ</a:t>
            </a:r>
            <a:r>
              <a:rPr lang="en-US" dirty="0" smtClean="0"/>
              <a:t> =  – p</a:t>
            </a:r>
            <a:r>
              <a:rPr lang="en-US" baseline="-25000" dirty="0" smtClean="0"/>
              <a:t>2</a:t>
            </a:r>
            <a:r>
              <a:rPr lang="en-US" dirty="0" smtClean="0"/>
              <a:t> A</a:t>
            </a:r>
            <a:r>
              <a:rPr lang="en-US" baseline="-25000" dirty="0" smtClean="0"/>
              <a:t>2</a:t>
            </a:r>
            <a:r>
              <a:rPr lang="en-US" dirty="0" smtClean="0"/>
              <a:t> sin </a:t>
            </a:r>
            <a:r>
              <a:rPr lang="el-GR" dirty="0" smtClean="0"/>
              <a:t>θ</a:t>
            </a:r>
            <a:endParaRPr lang="en-US" dirty="0" smtClean="0"/>
          </a:p>
          <a:p>
            <a:pPr algn="l" rtl="0">
              <a:buNone/>
            </a:pPr>
            <a:endParaRPr lang="en-US" dirty="0" smtClean="0"/>
          </a:p>
          <a:p>
            <a:pPr algn="l" rtl="0"/>
            <a:r>
              <a:rPr lang="en-US" dirty="0" smtClean="0"/>
              <a:t>Calculate the </a:t>
            </a:r>
            <a:r>
              <a:rPr lang="en-US" b="1" dirty="0" smtClean="0"/>
              <a:t>body force</a:t>
            </a:r>
          </a:p>
          <a:p>
            <a:pPr algn="l" rtl="0">
              <a:buNone/>
            </a:pPr>
            <a:r>
              <a:rPr lang="en-US" dirty="0" smtClean="0"/>
              <a:t> There are no body forces in the x or y directions. The only body force is that exerted by gravity (which  acts into the paper in this example - a direction we do not need to consider).</a:t>
            </a:r>
          </a:p>
          <a:p>
            <a:pPr algn="l" rtl="0">
              <a:buNone/>
            </a:pPr>
            <a:r>
              <a:rPr lang="en-US" dirty="0" smtClean="0"/>
              <a:t>		</a:t>
            </a:r>
            <a:r>
              <a:rPr lang="en-US" dirty="0" err="1" smtClean="0"/>
              <a:t>F</a:t>
            </a:r>
            <a:r>
              <a:rPr lang="en-US" baseline="-25000" dirty="0" err="1" smtClean="0"/>
              <a:t>bx</a:t>
            </a:r>
            <a:r>
              <a:rPr lang="en-US" dirty="0" smtClean="0"/>
              <a:t> = </a:t>
            </a:r>
            <a:r>
              <a:rPr lang="en-US" dirty="0" err="1" smtClean="0"/>
              <a:t>F</a:t>
            </a:r>
            <a:r>
              <a:rPr lang="en-US" baseline="-25000" dirty="0" err="1" smtClean="0"/>
              <a:t>by</a:t>
            </a:r>
            <a:r>
              <a:rPr lang="en-US" dirty="0" smtClean="0"/>
              <a:t> = 0</a:t>
            </a:r>
          </a:p>
          <a:p>
            <a:pPr algn="l" rtl="0">
              <a:buNone/>
            </a:pPr>
            <a:endParaRPr lang="en-US" b="1" dirty="0" smtClean="0"/>
          </a:p>
          <a:p>
            <a:pPr algn="l" rtl="0">
              <a:buNone/>
            </a:pPr>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81682"/>
          </a:xfrm>
        </p:spPr>
        <p:txBody>
          <a:bodyPr>
            <a:normAutofit/>
          </a:bodyPr>
          <a:lstStyle/>
          <a:p>
            <a:pPr algn="l" rtl="0"/>
            <a:r>
              <a:rPr lang="en-US" dirty="0" smtClean="0"/>
              <a:t>Calculate the </a:t>
            </a:r>
            <a:r>
              <a:rPr lang="en-US" b="1" dirty="0" smtClean="0"/>
              <a:t>resultant force</a:t>
            </a:r>
          </a:p>
          <a:p>
            <a:pPr algn="l" rtl="0">
              <a:buNone/>
            </a:pPr>
            <a:r>
              <a:rPr lang="en-US" b="1" dirty="0" smtClean="0"/>
              <a:t>		</a:t>
            </a:r>
            <a:r>
              <a:rPr lang="en-US" dirty="0" err="1" smtClean="0"/>
              <a:t>F</a:t>
            </a:r>
            <a:r>
              <a:rPr lang="en-US" baseline="-25000" dirty="0" err="1" smtClean="0"/>
              <a:t>Rx</a:t>
            </a:r>
            <a:r>
              <a:rPr lang="en-US" dirty="0" smtClean="0"/>
              <a:t> = </a:t>
            </a:r>
            <a:r>
              <a:rPr lang="en-US" dirty="0" err="1" smtClean="0"/>
              <a:t>F</a:t>
            </a:r>
            <a:r>
              <a:rPr lang="en-US" baseline="-25000" dirty="0" err="1" smtClean="0"/>
              <a:t>tx</a:t>
            </a:r>
            <a:r>
              <a:rPr lang="en-US" dirty="0" smtClean="0"/>
              <a:t> </a:t>
            </a:r>
            <a:r>
              <a:rPr lang="en-US" dirty="0" smtClean="0"/>
              <a:t>- </a:t>
            </a:r>
            <a:r>
              <a:rPr lang="en-US" dirty="0" err="1" smtClean="0"/>
              <a:t>F</a:t>
            </a:r>
            <a:r>
              <a:rPr lang="en-US" baseline="-25000" dirty="0" err="1" smtClean="0"/>
              <a:t>px</a:t>
            </a:r>
            <a:r>
              <a:rPr lang="en-US" baseline="-25000" dirty="0" smtClean="0"/>
              <a:t>   </a:t>
            </a:r>
            <a:r>
              <a:rPr lang="en-US" baseline="-25000" dirty="0" smtClean="0"/>
              <a:t>- </a:t>
            </a:r>
            <a:r>
              <a:rPr lang="en-US" dirty="0" err="1" smtClean="0"/>
              <a:t>F</a:t>
            </a:r>
            <a:r>
              <a:rPr lang="en-US" baseline="-25000" dirty="0" err="1" smtClean="0"/>
              <a:t>bx</a:t>
            </a:r>
            <a:r>
              <a:rPr lang="en-US" dirty="0" smtClean="0"/>
              <a:t> </a:t>
            </a:r>
          </a:p>
          <a:p>
            <a:pPr algn="l" rtl="0">
              <a:buNone/>
            </a:pPr>
            <a:r>
              <a:rPr lang="en-US" dirty="0" smtClean="0"/>
              <a:t>		</a:t>
            </a:r>
            <a:r>
              <a:rPr lang="en-US" dirty="0" err="1" smtClean="0"/>
              <a:t>F</a:t>
            </a:r>
            <a:r>
              <a:rPr lang="en-US" baseline="-25000" dirty="0" err="1" smtClean="0"/>
              <a:t>Ry</a:t>
            </a:r>
            <a:r>
              <a:rPr lang="en-US" dirty="0" smtClean="0"/>
              <a:t> = </a:t>
            </a:r>
            <a:r>
              <a:rPr lang="en-US" dirty="0" err="1" smtClean="0"/>
              <a:t>F</a:t>
            </a:r>
            <a:r>
              <a:rPr lang="en-US" baseline="-25000" dirty="0" err="1" smtClean="0"/>
              <a:t>ty</a:t>
            </a:r>
            <a:r>
              <a:rPr lang="en-US" dirty="0" smtClean="0"/>
              <a:t> </a:t>
            </a:r>
            <a:r>
              <a:rPr lang="en-US" dirty="0" smtClean="0"/>
              <a:t>- </a:t>
            </a:r>
            <a:r>
              <a:rPr lang="en-US" dirty="0" err="1" smtClean="0"/>
              <a:t>F</a:t>
            </a:r>
            <a:r>
              <a:rPr lang="en-US" baseline="-25000" dirty="0" err="1" smtClean="0"/>
              <a:t>py</a:t>
            </a:r>
            <a:r>
              <a:rPr lang="en-US" baseline="-25000" dirty="0" smtClean="0"/>
              <a:t>  </a:t>
            </a:r>
            <a:r>
              <a:rPr lang="en-US" dirty="0" smtClean="0"/>
              <a:t>-</a:t>
            </a:r>
            <a:r>
              <a:rPr lang="en-US" baseline="-25000" dirty="0" smtClean="0"/>
              <a:t>  </a:t>
            </a:r>
            <a:r>
              <a:rPr lang="en-US" dirty="0" err="1" smtClean="0"/>
              <a:t>F</a:t>
            </a:r>
            <a:r>
              <a:rPr lang="en-US" baseline="-25000" dirty="0" err="1" smtClean="0"/>
              <a:t>by</a:t>
            </a:r>
            <a:r>
              <a:rPr lang="en-US" baseline="-25000" dirty="0" smtClean="0"/>
              <a:t> </a:t>
            </a:r>
          </a:p>
          <a:p>
            <a:pPr algn="l" rtl="0">
              <a:buNone/>
            </a:pPr>
            <a:endParaRPr lang="en-US" dirty="0" smtClean="0"/>
          </a:p>
          <a:p>
            <a:pPr algn="l" rtl="0">
              <a:buNone/>
            </a:pPr>
            <a:endParaRPr lang="en-US" dirty="0" smtClean="0"/>
          </a:p>
          <a:p>
            <a:pPr algn="l" rtl="0">
              <a:buNone/>
            </a:pPr>
            <a:endParaRPr lang="en-US" dirty="0" smtClean="0"/>
          </a:p>
          <a:p>
            <a:pPr algn="l" rtl="0">
              <a:buNone/>
            </a:pPr>
            <a:endParaRPr lang="en-US" dirty="0" smtClean="0"/>
          </a:p>
          <a:p>
            <a:pPr algn="l" rtl="0">
              <a:buNone/>
            </a:pPr>
            <a:endParaRPr lang="en-US" dirty="0" smtClean="0"/>
          </a:p>
          <a:p>
            <a:pPr algn="l" rtl="0">
              <a:buNone/>
            </a:pPr>
            <a:r>
              <a:rPr lang="en-US" dirty="0" smtClean="0"/>
              <a:t>		</a:t>
            </a:r>
          </a:p>
          <a:p>
            <a:pPr algn="l" rtl="0">
              <a:buNone/>
            </a:pPr>
            <a:endParaRPr lang="ar-SA" dirty="0"/>
          </a:p>
        </p:txBody>
      </p:sp>
      <p:graphicFrame>
        <p:nvGraphicFramePr>
          <p:cNvPr id="4" name="Object 3"/>
          <p:cNvGraphicFramePr>
            <a:graphicFrameLocks noChangeAspect="1"/>
          </p:cNvGraphicFramePr>
          <p:nvPr/>
        </p:nvGraphicFramePr>
        <p:xfrm>
          <a:off x="785786" y="2571744"/>
          <a:ext cx="7429552" cy="1214446"/>
        </p:xfrm>
        <a:graphic>
          <a:graphicData uri="http://schemas.openxmlformats.org/presentationml/2006/ole">
            <p:oleObj spid="_x0000_s4099" name="Equation" r:id="rId3" imgW="3492360" imgH="482400" progId="Equation.3">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p:spPr>
        <p:txBody>
          <a:bodyPr/>
          <a:lstStyle/>
          <a:p>
            <a:pPr algn="l" rtl="0">
              <a:buNone/>
            </a:pPr>
            <a:r>
              <a:rPr lang="en-US" dirty="0" smtClean="0"/>
              <a:t>And</a:t>
            </a:r>
          </a:p>
          <a:p>
            <a:pPr algn="l" rtl="0">
              <a:buNone/>
            </a:pPr>
            <a:endParaRPr lang="en-US" dirty="0" smtClean="0"/>
          </a:p>
          <a:p>
            <a:pPr algn="l" rtl="0">
              <a:buNone/>
            </a:pPr>
            <a:endParaRPr lang="en-US" dirty="0" smtClean="0"/>
          </a:p>
          <a:p>
            <a:pPr algn="l" rtl="0">
              <a:buNone/>
            </a:pPr>
            <a:endParaRPr lang="en-US" dirty="0" smtClean="0"/>
          </a:p>
          <a:p>
            <a:pPr algn="l" rtl="0">
              <a:buNone/>
            </a:pPr>
            <a:endParaRPr lang="en-US" dirty="0" smtClean="0"/>
          </a:p>
          <a:p>
            <a:pPr algn="l" rtl="0">
              <a:buNone/>
            </a:pPr>
            <a:r>
              <a:rPr lang="en-US" dirty="0" smtClean="0"/>
              <a:t>The force </a:t>
            </a:r>
            <a:r>
              <a:rPr lang="en-US" b="1" dirty="0" smtClean="0"/>
              <a:t>on the bend is the same magnitude but in the opposite direction</a:t>
            </a:r>
            <a:r>
              <a:rPr lang="en-US" dirty="0" smtClean="0"/>
              <a:t> </a:t>
            </a:r>
          </a:p>
          <a:p>
            <a:pPr algn="l" rtl="0">
              <a:buNone/>
            </a:pPr>
            <a:r>
              <a:rPr lang="en-US" dirty="0" smtClean="0"/>
              <a:t>			</a:t>
            </a:r>
          </a:p>
          <a:p>
            <a:pPr algn="l" rtl="0">
              <a:buNone/>
            </a:pPr>
            <a:r>
              <a:rPr lang="en-US" dirty="0" smtClean="0"/>
              <a:t>			R = - </a:t>
            </a:r>
            <a:r>
              <a:rPr lang="en-US" dirty="0" err="1" smtClean="0"/>
              <a:t>F</a:t>
            </a:r>
            <a:r>
              <a:rPr lang="en-US" baseline="-25000" dirty="0" err="1" smtClean="0"/>
              <a:t>resultant</a:t>
            </a:r>
            <a:endParaRPr lang="en-US" baseline="-25000" dirty="0" smtClean="0"/>
          </a:p>
          <a:p>
            <a:pPr algn="l" rtl="0">
              <a:buNone/>
            </a:pPr>
            <a:r>
              <a:rPr lang="en-US" dirty="0" smtClean="0"/>
              <a:t>			 </a:t>
            </a:r>
            <a:endParaRPr lang="en-US" b="1" dirty="0" smtClean="0"/>
          </a:p>
          <a:p>
            <a:endParaRPr lang="ar-SA" dirty="0"/>
          </a:p>
        </p:txBody>
      </p:sp>
      <p:graphicFrame>
        <p:nvGraphicFramePr>
          <p:cNvPr id="25603" name="Object 3"/>
          <p:cNvGraphicFramePr>
            <a:graphicFrameLocks noChangeAspect="1"/>
          </p:cNvGraphicFramePr>
          <p:nvPr/>
        </p:nvGraphicFramePr>
        <p:xfrm>
          <a:off x="2285984" y="1357298"/>
          <a:ext cx="2971800" cy="1731962"/>
        </p:xfrm>
        <a:graphic>
          <a:graphicData uri="http://schemas.openxmlformats.org/presentationml/2006/ole">
            <p:oleObj spid="_x0000_s25603" name="Equation" r:id="rId3" imgW="1307880" imgH="761760" progId="Equation.3">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p:cNvPicPr>
            <a:picLocks noGrp="1" noChangeAspect="1" noChangeArrowheads="1"/>
          </p:cNvPicPr>
          <p:nvPr>
            <p:ph idx="1"/>
          </p:nvPr>
        </p:nvPicPr>
        <p:blipFill>
          <a:blip r:embed="rId2" cstate="print"/>
          <a:srcRect/>
          <a:stretch>
            <a:fillRect/>
          </a:stretch>
        </p:blipFill>
        <p:spPr bwMode="auto">
          <a:xfrm>
            <a:off x="2071670" y="3429000"/>
            <a:ext cx="5010327" cy="2499534"/>
          </a:xfrm>
          <a:prstGeom prst="rect">
            <a:avLst/>
          </a:prstGeom>
          <a:noFill/>
          <a:ln w="9525">
            <a:noFill/>
            <a:miter lim="800000"/>
            <a:headEnd/>
            <a:tailEnd/>
          </a:ln>
        </p:spPr>
      </p:pic>
      <p:sp>
        <p:nvSpPr>
          <p:cNvPr id="5" name="TextBox 4"/>
          <p:cNvSpPr txBox="1"/>
          <p:nvPr/>
        </p:nvSpPr>
        <p:spPr>
          <a:xfrm>
            <a:off x="1071538" y="1071546"/>
            <a:ext cx="7215238" cy="2308324"/>
          </a:xfrm>
          <a:prstGeom prst="rect">
            <a:avLst/>
          </a:prstGeom>
          <a:noFill/>
        </p:spPr>
        <p:txBody>
          <a:bodyPr wrap="square" rtlCol="1">
            <a:spAutoFit/>
          </a:bodyPr>
          <a:lstStyle/>
          <a:p>
            <a:pPr algn="l" rtl="0"/>
            <a:r>
              <a:rPr lang="en-US" sz="2400" b="1" i="1" dirty="0" smtClean="0"/>
              <a:t>Force on a pipe nozzle</a:t>
            </a:r>
          </a:p>
          <a:p>
            <a:pPr algn="l" rtl="0"/>
            <a:r>
              <a:rPr lang="en-US" sz="2400" dirty="0" smtClean="0"/>
              <a:t>Force on the nozzle at the outlet of a pipe. Because the fluid is contracted at the nozzle forces are induced in the nozzle. Anything holding the nozzle (e.g. a fireman) must be strong enough to withstand these forces.</a:t>
            </a:r>
            <a:endParaRPr lang="ar-SA"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188</TotalTime>
  <Words>343</Words>
  <Application>Microsoft Office PowerPoint</Application>
  <PresentationFormat>On-screen Show (4:3)</PresentationFormat>
  <Paragraphs>85</Paragraphs>
  <Slides>14</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14</vt:i4>
      </vt:variant>
    </vt:vector>
  </HeadingPairs>
  <TitlesOfParts>
    <vt:vector size="17" baseType="lpstr">
      <vt:lpstr>Flow</vt:lpstr>
      <vt:lpstr>Equation</vt:lpstr>
      <vt:lpstr>Microsoft Equation 3.0</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Prof. Ahmed Samy Kam</dc:creator>
  <cp:lastModifiedBy>Prof. Ahmed Samy Kam</cp:lastModifiedBy>
  <cp:revision>22</cp:revision>
  <dcterms:created xsi:type="dcterms:W3CDTF">2009-10-14T22:03:19Z</dcterms:created>
  <dcterms:modified xsi:type="dcterms:W3CDTF">2009-10-17T17:12:46Z</dcterms:modified>
</cp:coreProperties>
</file>