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61" r:id="rId6"/>
    <p:sldId id="262" r:id="rId7"/>
    <p:sldId id="268" r:id="rId8"/>
    <p:sldId id="263" r:id="rId9"/>
    <p:sldId id="264" r:id="rId10"/>
    <p:sldId id="265" r:id="rId11"/>
    <p:sldId id="266" r:id="rId12"/>
    <p:sldId id="267"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14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3BF9EB9-26CA-4838-B2B7-6D5252318C31}" type="datetimeFigureOut">
              <a:rPr lang="ar-SA" smtClean="0"/>
              <a:pPr/>
              <a:t>10/28/1430</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2F8CCAF8-F596-41F1-A82F-13936583079C}"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BF9EB9-26CA-4838-B2B7-6D5252318C31}" type="datetimeFigureOut">
              <a:rPr lang="ar-SA" smtClean="0"/>
              <a:pPr/>
              <a:t>10/28/1430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F8CCAF8-F596-41F1-A82F-13936583079C}"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BF9EB9-26CA-4838-B2B7-6D5252318C31}" type="datetimeFigureOut">
              <a:rPr lang="ar-SA" smtClean="0"/>
              <a:pPr/>
              <a:t>10/28/1430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F8CCAF8-F596-41F1-A82F-13936583079C}"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BF9EB9-26CA-4838-B2B7-6D5252318C31}" type="datetimeFigureOut">
              <a:rPr lang="ar-SA" smtClean="0"/>
              <a:pPr/>
              <a:t>10/28/1430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F8CCAF8-F596-41F1-A82F-13936583079C}"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3BF9EB9-26CA-4838-B2B7-6D5252318C31}" type="datetimeFigureOut">
              <a:rPr lang="ar-SA" smtClean="0"/>
              <a:pPr/>
              <a:t>10/28/1430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F8CCAF8-F596-41F1-A82F-13936583079C}"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3BF9EB9-26CA-4838-B2B7-6D5252318C31}" type="datetimeFigureOut">
              <a:rPr lang="ar-SA" smtClean="0"/>
              <a:pPr/>
              <a:t>10/28/1430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F8CCAF8-F596-41F1-A82F-13936583079C}"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3BF9EB9-26CA-4838-B2B7-6D5252318C31}" type="datetimeFigureOut">
              <a:rPr lang="ar-SA" smtClean="0"/>
              <a:pPr/>
              <a:t>10/28/1430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2F8CCAF8-F596-41F1-A82F-13936583079C}"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3BF9EB9-26CA-4838-B2B7-6D5252318C31}" type="datetimeFigureOut">
              <a:rPr lang="ar-SA" smtClean="0"/>
              <a:pPr/>
              <a:t>10/28/1430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2F8CCAF8-F596-41F1-A82F-13936583079C}"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BF9EB9-26CA-4838-B2B7-6D5252318C31}" type="datetimeFigureOut">
              <a:rPr lang="ar-SA" smtClean="0"/>
              <a:pPr/>
              <a:t>10/28/1430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2F8CCAF8-F596-41F1-A82F-13936583079C}"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3BF9EB9-26CA-4838-B2B7-6D5252318C31}" type="datetimeFigureOut">
              <a:rPr lang="ar-SA" smtClean="0"/>
              <a:pPr/>
              <a:t>10/28/1430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F8CCAF8-F596-41F1-A82F-13936583079C}"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3BF9EB9-26CA-4838-B2B7-6D5252318C31}" type="datetimeFigureOut">
              <a:rPr lang="ar-SA" smtClean="0"/>
              <a:pPr/>
              <a:t>10/28/1430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2F8CCAF8-F596-41F1-A82F-13936583079C}"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3BF9EB9-26CA-4838-B2B7-6D5252318C31}" type="datetimeFigureOut">
              <a:rPr lang="ar-SA" smtClean="0"/>
              <a:pPr/>
              <a:t>10/28/1430</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F8CCAF8-F596-41F1-A82F-13936583079C}"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normAutofit fontScale="92500" lnSpcReduction="10000"/>
          </a:bodyPr>
          <a:lstStyle/>
          <a:p>
            <a:pPr algn="l" rtl="0"/>
            <a:r>
              <a:rPr lang="en-US" b="1" i="1" dirty="0" smtClean="0"/>
              <a:t>Flow Over Notches and Weirs</a:t>
            </a:r>
          </a:p>
          <a:p>
            <a:pPr algn="l" rtl="0">
              <a:buNone/>
            </a:pPr>
            <a:r>
              <a:rPr lang="en-US" dirty="0" smtClean="0"/>
              <a:t>A notch is an opening in the side of a tank or reservoir which extends above the surface of the liquid. It is usually a device for measuring discharge. A weir is a notch on a larger scale. It may be sharp crested but also may have a substantial width in the direction of flow - it is used as both a flow measuring device and a device to raise water levels.</a:t>
            </a:r>
          </a:p>
          <a:p>
            <a:pPr algn="l" rtl="0"/>
            <a:r>
              <a:rPr lang="en-US" b="1" i="1" dirty="0" smtClean="0"/>
              <a:t>Weir Assumptions</a:t>
            </a:r>
          </a:p>
          <a:p>
            <a:pPr algn="l" rtl="0">
              <a:buNone/>
            </a:pPr>
            <a:r>
              <a:rPr lang="en-US" dirty="0" smtClean="0"/>
              <a:t>We will assume that the velocity of the fluid approaching the weir is small so that kinetic energy can be neglected. We will also assume that the velocity through any elemental strip depends only on the depth below the free surface. These are acceptable assumptions for tanks with notches or reservoirs with weirs, but for flows where the velocity approaching the weir is substantial the kinetic energy must be taken into account (e.g. a fast moving river).</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2" cstate="print"/>
          <a:srcRect/>
          <a:stretch>
            <a:fillRect/>
          </a:stretch>
        </p:blipFill>
        <p:spPr bwMode="auto">
          <a:xfrm>
            <a:off x="1857356" y="2500306"/>
            <a:ext cx="5072098" cy="3301523"/>
          </a:xfrm>
          <a:prstGeom prst="rect">
            <a:avLst/>
          </a:prstGeom>
          <a:noFill/>
          <a:ln w="9525">
            <a:noFill/>
            <a:miter lim="800000"/>
            <a:headEnd/>
            <a:tailEnd/>
          </a:ln>
        </p:spPr>
      </p:pic>
      <p:sp>
        <p:nvSpPr>
          <p:cNvPr id="5" name="TextBox 4"/>
          <p:cNvSpPr txBox="1"/>
          <p:nvPr/>
        </p:nvSpPr>
        <p:spPr>
          <a:xfrm>
            <a:off x="714348" y="714356"/>
            <a:ext cx="7572428" cy="1200329"/>
          </a:xfrm>
          <a:prstGeom prst="rect">
            <a:avLst/>
          </a:prstGeom>
          <a:noFill/>
        </p:spPr>
        <p:txBody>
          <a:bodyPr wrap="square" rtlCol="1">
            <a:spAutoFit/>
          </a:bodyPr>
          <a:lstStyle/>
          <a:p>
            <a:pPr algn="l" rtl="0"/>
            <a:r>
              <a:rPr lang="en-US" sz="2400" dirty="0" smtClean="0"/>
              <a:t>This analysis assumed that the inlet and outlet velocities were in the same direction. Consider the two dimensional system in the figure below:</a:t>
            </a:r>
            <a:endParaRPr lang="ar-SA"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lstStyle/>
          <a:p>
            <a:pPr algn="l" rtl="0"/>
            <a:r>
              <a:rPr lang="en-US" dirty="0" smtClean="0"/>
              <a:t>In this case we consider the forces by resolving in the directions of the co-ordinate axes.</a:t>
            </a:r>
          </a:p>
          <a:p>
            <a:pPr algn="l" rtl="0"/>
            <a:r>
              <a:rPr lang="en-US" dirty="0" smtClean="0"/>
              <a:t>The force in the x-direction</a:t>
            </a:r>
          </a:p>
          <a:p>
            <a:pPr algn="l" rtl="0">
              <a:buNone/>
            </a:pPr>
            <a:r>
              <a:rPr lang="en-US" dirty="0" smtClean="0"/>
              <a:t>		</a:t>
            </a:r>
            <a:r>
              <a:rPr lang="en-US" dirty="0" err="1" smtClean="0"/>
              <a:t>F</a:t>
            </a:r>
            <a:r>
              <a:rPr lang="en-US" baseline="-25000" dirty="0" err="1" smtClean="0"/>
              <a:t>x</a:t>
            </a:r>
            <a:r>
              <a:rPr lang="en-US" dirty="0" smtClean="0"/>
              <a:t> = Rate of change of momentum in X direction</a:t>
            </a:r>
          </a:p>
          <a:p>
            <a:pPr algn="l" rtl="0">
              <a:buNone/>
            </a:pPr>
            <a:r>
              <a:rPr lang="en-US" dirty="0" smtClean="0"/>
              <a:t>		     = </a:t>
            </a:r>
            <a:r>
              <a:rPr lang="el-GR" dirty="0" smtClean="0"/>
              <a:t>ρ</a:t>
            </a:r>
            <a:r>
              <a:rPr lang="en-US" dirty="0" smtClean="0"/>
              <a:t> Q ( u</a:t>
            </a:r>
            <a:r>
              <a:rPr lang="en-US" baseline="-25000" dirty="0" smtClean="0"/>
              <a:t>2x</a:t>
            </a:r>
            <a:r>
              <a:rPr lang="en-US" dirty="0" smtClean="0"/>
              <a:t> – u</a:t>
            </a:r>
            <a:r>
              <a:rPr lang="en-US" baseline="-25000" dirty="0" smtClean="0"/>
              <a:t>1x</a:t>
            </a:r>
            <a:r>
              <a:rPr lang="en-US" dirty="0" smtClean="0"/>
              <a:t> )</a:t>
            </a:r>
          </a:p>
          <a:p>
            <a:pPr algn="l" rtl="0">
              <a:buNone/>
            </a:pPr>
            <a:endParaRPr lang="en-US" dirty="0" smtClean="0"/>
          </a:p>
          <a:p>
            <a:pPr algn="l" rtl="0">
              <a:buNone/>
            </a:pPr>
            <a:r>
              <a:rPr lang="en-US" dirty="0" smtClean="0"/>
              <a:t>		</a:t>
            </a:r>
            <a:r>
              <a:rPr lang="en-US" dirty="0" err="1" smtClean="0"/>
              <a:t>F</a:t>
            </a:r>
            <a:r>
              <a:rPr lang="en-US" baseline="-25000" dirty="0" err="1" smtClean="0"/>
              <a:t>y</a:t>
            </a:r>
            <a:r>
              <a:rPr lang="en-US" dirty="0" smtClean="0"/>
              <a:t> = </a:t>
            </a:r>
            <a:r>
              <a:rPr lang="el-GR" dirty="0" smtClean="0"/>
              <a:t>ρ</a:t>
            </a:r>
            <a:r>
              <a:rPr lang="en-US" dirty="0" smtClean="0"/>
              <a:t> Q ( u</a:t>
            </a:r>
            <a:r>
              <a:rPr lang="en-US" baseline="-25000" dirty="0" smtClean="0"/>
              <a:t>2y</a:t>
            </a:r>
            <a:r>
              <a:rPr lang="en-US" dirty="0" smtClean="0"/>
              <a:t> – u</a:t>
            </a:r>
            <a:r>
              <a:rPr lang="en-US" baseline="-25000" dirty="0" smtClean="0"/>
              <a:t>1y</a:t>
            </a:r>
            <a:r>
              <a:rPr lang="en-US" dirty="0" smtClean="0"/>
              <a:t> )</a:t>
            </a:r>
          </a:p>
          <a:p>
            <a:pPr algn="l" rtl="0">
              <a:buNone/>
            </a:pPr>
            <a:r>
              <a:rPr lang="en-US" dirty="0" smtClean="0"/>
              <a:t>The resultant and direction of the force,</a:t>
            </a:r>
            <a:endParaRPr lang="ar-SA" dirty="0"/>
          </a:p>
        </p:txBody>
      </p:sp>
      <p:graphicFrame>
        <p:nvGraphicFramePr>
          <p:cNvPr id="4" name="Object 3"/>
          <p:cNvGraphicFramePr>
            <a:graphicFrameLocks noChangeAspect="1"/>
          </p:cNvGraphicFramePr>
          <p:nvPr/>
        </p:nvGraphicFramePr>
        <p:xfrm>
          <a:off x="2786050" y="4572008"/>
          <a:ext cx="2857520" cy="1731830"/>
        </p:xfrm>
        <a:graphic>
          <a:graphicData uri="http://schemas.openxmlformats.org/presentationml/2006/ole">
            <p:oleObj spid="_x0000_s22530" name="Equation" r:id="rId3" imgW="1257120" imgH="761760" progId="Equation.3">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lstStyle/>
          <a:p>
            <a:pPr algn="l" rtl="0"/>
            <a:r>
              <a:rPr lang="en-US" dirty="0" smtClean="0"/>
              <a:t>Remember that we are working with vectors so F is in the direction of the velocity.</a:t>
            </a:r>
          </a:p>
          <a:p>
            <a:pPr algn="l" rtl="0"/>
            <a:r>
              <a:rPr lang="en-US" dirty="0" smtClean="0"/>
              <a:t>In summary,</a:t>
            </a:r>
          </a:p>
          <a:p>
            <a:pPr algn="l" rtl="0">
              <a:buNone/>
            </a:pPr>
            <a:endParaRPr lang="ar-SA" dirty="0"/>
          </a:p>
        </p:txBody>
      </p:sp>
      <p:graphicFrame>
        <p:nvGraphicFramePr>
          <p:cNvPr id="4" name="Object 3"/>
          <p:cNvGraphicFramePr>
            <a:graphicFrameLocks noChangeAspect="1"/>
          </p:cNvGraphicFramePr>
          <p:nvPr/>
        </p:nvGraphicFramePr>
        <p:xfrm>
          <a:off x="1785918" y="2643182"/>
          <a:ext cx="4450583" cy="900118"/>
        </p:xfrm>
        <a:graphic>
          <a:graphicData uri="http://schemas.openxmlformats.org/presentationml/2006/ole">
            <p:oleObj spid="_x0000_s23554" name="Equation" r:id="rId3" imgW="1130040" imgH="228600" progId="Equation.3">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928662" y="2000240"/>
            <a:ext cx="6778698" cy="1819283"/>
          </a:xfrm>
          <a:prstGeom prst="rect">
            <a:avLst/>
          </a:prstGeom>
          <a:noFill/>
          <a:ln w="9525">
            <a:noFill/>
            <a:miter lim="800000"/>
            <a:headEnd/>
            <a:tailEnd/>
          </a:ln>
        </p:spPr>
      </p:pic>
      <p:sp>
        <p:nvSpPr>
          <p:cNvPr id="5" name="TextBox 4"/>
          <p:cNvSpPr txBox="1"/>
          <p:nvPr/>
        </p:nvSpPr>
        <p:spPr>
          <a:xfrm>
            <a:off x="1000100" y="1071546"/>
            <a:ext cx="4071966" cy="461665"/>
          </a:xfrm>
          <a:prstGeom prst="rect">
            <a:avLst/>
          </a:prstGeom>
          <a:noFill/>
        </p:spPr>
        <p:txBody>
          <a:bodyPr wrap="square" rtlCol="1">
            <a:spAutoFit/>
          </a:bodyPr>
          <a:lstStyle/>
          <a:p>
            <a:pPr algn="l" rtl="0"/>
            <a:r>
              <a:rPr lang="en-US" sz="2400" b="1" i="1" dirty="0"/>
              <a:t>A General Weir Equation</a:t>
            </a:r>
            <a:endParaRPr lang="ar-SA" sz="2400" dirty="0"/>
          </a:p>
        </p:txBody>
      </p:sp>
      <p:sp>
        <p:nvSpPr>
          <p:cNvPr id="6" name="TextBox 5"/>
          <p:cNvSpPr txBox="1"/>
          <p:nvPr/>
        </p:nvSpPr>
        <p:spPr>
          <a:xfrm>
            <a:off x="1357290" y="4786322"/>
            <a:ext cx="7000924" cy="830997"/>
          </a:xfrm>
          <a:prstGeom prst="rect">
            <a:avLst/>
          </a:prstGeom>
          <a:noFill/>
        </p:spPr>
        <p:txBody>
          <a:bodyPr wrap="square" rtlCol="1">
            <a:spAutoFit/>
          </a:bodyPr>
          <a:lstStyle/>
          <a:p>
            <a:pPr algn="l" rtl="0"/>
            <a:r>
              <a:rPr lang="en-US" sz="2400" dirty="0" smtClean="0"/>
              <a:t>Consider </a:t>
            </a:r>
            <a:r>
              <a:rPr lang="en-US" sz="2400" dirty="0"/>
              <a:t>a horizontal strip </a:t>
            </a:r>
            <a:r>
              <a:rPr lang="en-US" sz="2400" dirty="0" smtClean="0"/>
              <a:t>of width </a:t>
            </a:r>
            <a:r>
              <a:rPr lang="en-US" sz="2400" i="1" dirty="0"/>
              <a:t>b and depth h below the free surface, as shown in the figure below.</a:t>
            </a:r>
            <a:endParaRPr lang="ar-SA"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ormAutofit lnSpcReduction="10000"/>
          </a:bodyPr>
          <a:lstStyle/>
          <a:p>
            <a:pPr algn="l" rtl="0">
              <a:lnSpc>
                <a:spcPct val="150000"/>
              </a:lnSpc>
            </a:pPr>
            <a:r>
              <a:rPr lang="en-US" dirty="0" smtClean="0"/>
              <a:t>Velocity through the strip</a:t>
            </a:r>
          </a:p>
          <a:p>
            <a:pPr algn="l" rtl="0">
              <a:lnSpc>
                <a:spcPct val="150000"/>
              </a:lnSpc>
            </a:pPr>
            <a:r>
              <a:rPr lang="en-US" dirty="0" smtClean="0"/>
              <a:t>Discharge through the strip</a:t>
            </a:r>
          </a:p>
          <a:p>
            <a:pPr algn="l" rtl="0"/>
            <a:r>
              <a:rPr lang="en-US" dirty="0" smtClean="0"/>
              <a:t> integrating from the free surface, </a:t>
            </a:r>
            <a:r>
              <a:rPr lang="en-US" i="1" dirty="0" smtClean="0"/>
              <a:t>h = 0, to the weir crest, h = H gives the expression for the total</a:t>
            </a:r>
          </a:p>
          <a:p>
            <a:pPr algn="l" rtl="0">
              <a:buNone/>
            </a:pPr>
            <a:r>
              <a:rPr lang="en-US" dirty="0" smtClean="0"/>
              <a:t>theoretical discharge</a:t>
            </a:r>
          </a:p>
          <a:p>
            <a:pPr algn="l" rtl="0">
              <a:buNone/>
            </a:pPr>
            <a:endParaRPr lang="en-US" dirty="0" smtClean="0"/>
          </a:p>
          <a:p>
            <a:pPr algn="l" rtl="0">
              <a:buNone/>
            </a:pPr>
            <a:endParaRPr lang="en-US" dirty="0" smtClean="0"/>
          </a:p>
          <a:p>
            <a:pPr algn="l" rtl="0">
              <a:buNone/>
            </a:pPr>
            <a:endParaRPr lang="en-US" dirty="0" smtClean="0"/>
          </a:p>
          <a:p>
            <a:pPr algn="l" rtl="0"/>
            <a:r>
              <a:rPr lang="en-US" dirty="0" smtClean="0"/>
              <a:t>This will be different for every differently shaped weir or notch. To make further use of this equation we</a:t>
            </a:r>
          </a:p>
          <a:p>
            <a:pPr algn="l" rtl="0">
              <a:buNone/>
            </a:pPr>
            <a:r>
              <a:rPr lang="en-US" dirty="0" smtClean="0"/>
              <a:t>    need an expression relating the width of flow across the weir to the depth below the free surface.</a:t>
            </a:r>
            <a:endParaRPr lang="ar-SA" dirty="0"/>
          </a:p>
        </p:txBody>
      </p:sp>
      <p:graphicFrame>
        <p:nvGraphicFramePr>
          <p:cNvPr id="4" name="Object 3"/>
          <p:cNvGraphicFramePr>
            <a:graphicFrameLocks noChangeAspect="1"/>
          </p:cNvGraphicFramePr>
          <p:nvPr/>
        </p:nvGraphicFramePr>
        <p:xfrm>
          <a:off x="4714876" y="714356"/>
          <a:ext cx="1607355" cy="642942"/>
        </p:xfrm>
        <a:graphic>
          <a:graphicData uri="http://schemas.openxmlformats.org/presentationml/2006/ole">
            <p:oleObj spid="_x0000_s2050" name="Equation" r:id="rId3" imgW="634680" imgH="253800" progId="Equation.3">
              <p:embed/>
            </p:oleObj>
          </a:graphicData>
        </a:graphic>
      </p:graphicFrame>
      <p:graphicFrame>
        <p:nvGraphicFramePr>
          <p:cNvPr id="5" name="Object 4"/>
          <p:cNvGraphicFramePr>
            <a:graphicFrameLocks noChangeAspect="1"/>
          </p:cNvGraphicFramePr>
          <p:nvPr/>
        </p:nvGraphicFramePr>
        <p:xfrm>
          <a:off x="4786314" y="1571612"/>
          <a:ext cx="2833703" cy="555628"/>
        </p:xfrm>
        <a:graphic>
          <a:graphicData uri="http://schemas.openxmlformats.org/presentationml/2006/ole">
            <p:oleObj spid="_x0000_s2051" name="Equation" r:id="rId4" imgW="1295280" imgH="253800" progId="Equation.3">
              <p:embed/>
            </p:oleObj>
          </a:graphicData>
        </a:graphic>
      </p:graphicFrame>
      <p:graphicFrame>
        <p:nvGraphicFramePr>
          <p:cNvPr id="6" name="Object 5"/>
          <p:cNvGraphicFramePr>
            <a:graphicFrameLocks noChangeAspect="1"/>
          </p:cNvGraphicFramePr>
          <p:nvPr/>
        </p:nvGraphicFramePr>
        <p:xfrm>
          <a:off x="3000364" y="3071810"/>
          <a:ext cx="4214842" cy="1556155"/>
        </p:xfrm>
        <a:graphic>
          <a:graphicData uri="http://schemas.openxmlformats.org/presentationml/2006/ole">
            <p:oleObj spid="_x0000_s2052" name="Equation" r:id="rId5" imgW="1307880" imgH="482400" progId="Equation.3">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lstStyle/>
          <a:p>
            <a:pPr algn="l" rtl="0"/>
            <a:r>
              <a:rPr lang="en-US" b="1" i="1" dirty="0" smtClean="0"/>
              <a:t>Rectangular Weir</a:t>
            </a:r>
          </a:p>
          <a:p>
            <a:pPr algn="l" rtl="0"/>
            <a:endParaRPr lang="en-US" b="1" i="1" dirty="0" smtClean="0"/>
          </a:p>
          <a:p>
            <a:pPr algn="l" rtl="0">
              <a:buNone/>
            </a:pPr>
            <a:endParaRPr lang="en-US" b="1" i="1" dirty="0" smtClean="0"/>
          </a:p>
          <a:p>
            <a:pPr algn="l" rtl="0"/>
            <a:endParaRPr lang="en-US" b="1" i="1" dirty="0" smtClean="0"/>
          </a:p>
          <a:p>
            <a:pPr algn="l" rtl="0"/>
            <a:endParaRPr lang="en-US" b="1" i="1" dirty="0" smtClean="0"/>
          </a:p>
          <a:p>
            <a:pPr algn="l" rtl="0"/>
            <a:r>
              <a:rPr lang="en-US" dirty="0" smtClean="0"/>
              <a:t>For a rectangular weir the width does not change with depth i.e. b is constant = B</a:t>
            </a:r>
            <a:endParaRPr lang="ar-SA" dirty="0"/>
          </a:p>
        </p:txBody>
      </p:sp>
      <p:cxnSp>
        <p:nvCxnSpPr>
          <p:cNvPr id="5" name="Straight Connector 4"/>
          <p:cNvCxnSpPr/>
          <p:nvPr/>
        </p:nvCxnSpPr>
        <p:spPr>
          <a:xfrm rot="5400000">
            <a:off x="2464579" y="1964521"/>
            <a:ext cx="1500198"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3214678" y="2714620"/>
            <a:ext cx="3357586"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rot="5400000" flipH="1" flipV="1">
            <a:off x="5822165" y="1964521"/>
            <a:ext cx="1500198"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3214678" y="1785926"/>
            <a:ext cx="335758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214678" y="2285992"/>
            <a:ext cx="335758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2429654" y="2285198"/>
            <a:ext cx="1143008"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285984" y="2143116"/>
            <a:ext cx="714380" cy="369332"/>
          </a:xfrm>
          <a:prstGeom prst="rect">
            <a:avLst/>
          </a:prstGeom>
          <a:noFill/>
        </p:spPr>
        <p:txBody>
          <a:bodyPr wrap="square" rtlCol="1">
            <a:spAutoFit/>
          </a:bodyPr>
          <a:lstStyle/>
          <a:p>
            <a:r>
              <a:rPr lang="en-US" dirty="0" smtClean="0"/>
              <a:t>H</a:t>
            </a:r>
            <a:endParaRPr lang="ar-SA" dirty="0"/>
          </a:p>
        </p:txBody>
      </p:sp>
      <p:sp>
        <p:nvSpPr>
          <p:cNvPr id="19" name="TextBox 18"/>
          <p:cNvSpPr txBox="1"/>
          <p:nvPr/>
        </p:nvSpPr>
        <p:spPr>
          <a:xfrm>
            <a:off x="4500562" y="1928802"/>
            <a:ext cx="785818" cy="369332"/>
          </a:xfrm>
          <a:prstGeom prst="rect">
            <a:avLst/>
          </a:prstGeom>
          <a:noFill/>
        </p:spPr>
        <p:txBody>
          <a:bodyPr wrap="square" rtlCol="1">
            <a:spAutoFit/>
          </a:bodyPr>
          <a:lstStyle/>
          <a:p>
            <a:r>
              <a:rPr lang="en-US" dirty="0" smtClean="0"/>
              <a:t>B</a:t>
            </a:r>
            <a:endParaRPr lang="ar-SA" dirty="0"/>
          </a:p>
        </p:txBody>
      </p:sp>
      <p:graphicFrame>
        <p:nvGraphicFramePr>
          <p:cNvPr id="20" name="Object 19"/>
          <p:cNvGraphicFramePr>
            <a:graphicFrameLocks noChangeAspect="1"/>
          </p:cNvGraphicFramePr>
          <p:nvPr/>
        </p:nvGraphicFramePr>
        <p:xfrm>
          <a:off x="2403475" y="4173538"/>
          <a:ext cx="4187825" cy="2441575"/>
        </p:xfrm>
        <a:graphic>
          <a:graphicData uri="http://schemas.openxmlformats.org/presentationml/2006/ole">
            <p:oleObj spid="_x0000_s3074" name="Equation" r:id="rId3" imgW="1422360" imgH="1358640" progId="Equation.3">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lstStyle/>
          <a:p>
            <a:pPr algn="l" rtl="0"/>
            <a:r>
              <a:rPr lang="en-US" b="1" i="1" dirty="0" smtClean="0"/>
              <a:t>‘V’ Notch Weir</a:t>
            </a:r>
          </a:p>
          <a:p>
            <a:pPr algn="l" rtl="0"/>
            <a:endParaRPr lang="en-US" b="1" i="1" dirty="0" smtClean="0"/>
          </a:p>
          <a:p>
            <a:pPr algn="l" rtl="0"/>
            <a:endParaRPr lang="en-US" b="1" i="1" dirty="0" smtClean="0"/>
          </a:p>
          <a:p>
            <a:pPr algn="l" rtl="0"/>
            <a:endParaRPr lang="en-US" b="1" i="1" dirty="0" smtClean="0"/>
          </a:p>
          <a:p>
            <a:pPr algn="l" rtl="0"/>
            <a:r>
              <a:rPr lang="en-US" dirty="0" smtClean="0"/>
              <a:t>If the angle of the ‘V’ is </a:t>
            </a:r>
            <a:r>
              <a:rPr lang="el-GR" dirty="0" smtClean="0"/>
              <a:t>θ</a:t>
            </a:r>
            <a:r>
              <a:rPr lang="en-US" dirty="0" smtClean="0"/>
              <a:t> then the width, </a:t>
            </a:r>
            <a:r>
              <a:rPr lang="en-US" i="1" dirty="0" smtClean="0"/>
              <a:t>b, a depth h from the free surface is</a:t>
            </a:r>
          </a:p>
          <a:p>
            <a:pPr algn="l" rtl="0"/>
            <a:r>
              <a:rPr lang="en-US" i="1" dirty="0" smtClean="0"/>
              <a:t>So the discharge is</a:t>
            </a:r>
            <a:endParaRPr lang="ar-SA" dirty="0"/>
          </a:p>
        </p:txBody>
      </p:sp>
      <p:cxnSp>
        <p:nvCxnSpPr>
          <p:cNvPr id="5" name="Straight Connector 4"/>
          <p:cNvCxnSpPr/>
          <p:nvPr/>
        </p:nvCxnSpPr>
        <p:spPr>
          <a:xfrm>
            <a:off x="3214678" y="1500174"/>
            <a:ext cx="785818"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rot="16200000" flipH="1">
            <a:off x="3857620" y="1643050"/>
            <a:ext cx="1000132" cy="71438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rot="5400000" flipH="1" flipV="1">
            <a:off x="4536281" y="1678769"/>
            <a:ext cx="1000132" cy="642942"/>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5357818" y="1500174"/>
            <a:ext cx="92869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143372" y="1643050"/>
            <a:ext cx="1143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5286380" y="1928802"/>
            <a:ext cx="428628"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357686" y="2000240"/>
            <a:ext cx="642942"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3321835" y="2107397"/>
            <a:ext cx="785818"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857620" y="1928802"/>
            <a:ext cx="357190" cy="369332"/>
          </a:xfrm>
          <a:prstGeom prst="rect">
            <a:avLst/>
          </a:prstGeom>
          <a:noFill/>
        </p:spPr>
        <p:txBody>
          <a:bodyPr wrap="square" rtlCol="1">
            <a:spAutoFit/>
          </a:bodyPr>
          <a:lstStyle/>
          <a:p>
            <a:r>
              <a:rPr lang="en-US" dirty="0" smtClean="0"/>
              <a:t>H</a:t>
            </a:r>
            <a:endParaRPr lang="ar-SA" dirty="0"/>
          </a:p>
        </p:txBody>
      </p:sp>
      <p:sp>
        <p:nvSpPr>
          <p:cNvPr id="23" name="TextBox 22"/>
          <p:cNvSpPr txBox="1"/>
          <p:nvPr/>
        </p:nvSpPr>
        <p:spPr>
          <a:xfrm>
            <a:off x="4286248" y="1643050"/>
            <a:ext cx="571504" cy="369332"/>
          </a:xfrm>
          <a:prstGeom prst="rect">
            <a:avLst/>
          </a:prstGeom>
          <a:noFill/>
        </p:spPr>
        <p:txBody>
          <a:bodyPr wrap="square" rtlCol="1">
            <a:spAutoFit/>
          </a:bodyPr>
          <a:lstStyle/>
          <a:p>
            <a:r>
              <a:rPr lang="en-US" dirty="0" smtClean="0"/>
              <a:t>b</a:t>
            </a:r>
            <a:endParaRPr lang="ar-SA" dirty="0"/>
          </a:p>
        </p:txBody>
      </p:sp>
      <p:sp>
        <p:nvSpPr>
          <p:cNvPr id="24" name="TextBox 23"/>
          <p:cNvSpPr txBox="1"/>
          <p:nvPr/>
        </p:nvSpPr>
        <p:spPr>
          <a:xfrm>
            <a:off x="5715008" y="1785926"/>
            <a:ext cx="357190" cy="369332"/>
          </a:xfrm>
          <a:prstGeom prst="rect">
            <a:avLst/>
          </a:prstGeom>
          <a:noFill/>
        </p:spPr>
        <p:txBody>
          <a:bodyPr wrap="square" rtlCol="1">
            <a:spAutoFit/>
          </a:bodyPr>
          <a:lstStyle/>
          <a:p>
            <a:pPr algn="l" rtl="0"/>
            <a:r>
              <a:rPr lang="en-US" dirty="0" smtClean="0"/>
              <a:t>h</a:t>
            </a:r>
            <a:endParaRPr lang="ar-SA" dirty="0"/>
          </a:p>
        </p:txBody>
      </p:sp>
      <p:sp>
        <p:nvSpPr>
          <p:cNvPr id="25" name="Arc 24"/>
          <p:cNvSpPr/>
          <p:nvPr/>
        </p:nvSpPr>
        <p:spPr>
          <a:xfrm rot="18743215">
            <a:off x="4417012" y="2138359"/>
            <a:ext cx="658360" cy="644542"/>
          </a:xfrm>
          <a:prstGeom prst="arc">
            <a:avLst>
              <a:gd name="adj1" fmla="val 16200000"/>
              <a:gd name="adj2" fmla="val 21286466"/>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p>
        </p:txBody>
      </p:sp>
      <p:sp>
        <p:nvSpPr>
          <p:cNvPr id="26" name="TextBox 25"/>
          <p:cNvSpPr txBox="1"/>
          <p:nvPr/>
        </p:nvSpPr>
        <p:spPr>
          <a:xfrm>
            <a:off x="4857752" y="2143116"/>
            <a:ext cx="357190" cy="369332"/>
          </a:xfrm>
          <a:prstGeom prst="rect">
            <a:avLst/>
          </a:prstGeom>
          <a:noFill/>
        </p:spPr>
        <p:txBody>
          <a:bodyPr wrap="square" rtlCol="1">
            <a:spAutoFit/>
          </a:bodyPr>
          <a:lstStyle/>
          <a:p>
            <a:r>
              <a:rPr lang="el-GR" dirty="0" smtClean="0"/>
              <a:t>θ</a:t>
            </a:r>
            <a:endParaRPr lang="ar-SA" dirty="0"/>
          </a:p>
        </p:txBody>
      </p:sp>
      <p:graphicFrame>
        <p:nvGraphicFramePr>
          <p:cNvPr id="27" name="Object 26"/>
          <p:cNvGraphicFramePr>
            <a:graphicFrameLocks noChangeAspect="1"/>
          </p:cNvGraphicFramePr>
          <p:nvPr/>
        </p:nvGraphicFramePr>
        <p:xfrm>
          <a:off x="4214810" y="3214686"/>
          <a:ext cx="2349559" cy="750890"/>
        </p:xfrm>
        <a:graphic>
          <a:graphicData uri="http://schemas.openxmlformats.org/presentationml/2006/ole">
            <p:oleObj spid="_x0000_s4098" name="Equation" r:id="rId3" imgW="1231560" imgH="393480" progId="Equation.3">
              <p:embed/>
            </p:oleObj>
          </a:graphicData>
        </a:graphic>
      </p:graphicFrame>
      <p:graphicFrame>
        <p:nvGraphicFramePr>
          <p:cNvPr id="28" name="Object 27"/>
          <p:cNvGraphicFramePr>
            <a:graphicFrameLocks noChangeAspect="1"/>
          </p:cNvGraphicFramePr>
          <p:nvPr/>
        </p:nvGraphicFramePr>
        <p:xfrm>
          <a:off x="2643174" y="4214818"/>
          <a:ext cx="4857784" cy="2171699"/>
        </p:xfrm>
        <a:graphic>
          <a:graphicData uri="http://schemas.openxmlformats.org/presentationml/2006/ole">
            <p:oleObj spid="_x0000_s4099" name="Equation" r:id="rId4" imgW="2120760" imgH="1358640" progId="Equation.3">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The Momentum Equation</a:t>
            </a:r>
            <a:endParaRPr lang="ar-SA" dirty="0"/>
          </a:p>
        </p:txBody>
      </p:sp>
      <p:sp>
        <p:nvSpPr>
          <p:cNvPr id="3" name="Content Placeholder 2"/>
          <p:cNvSpPr>
            <a:spLocks noGrp="1"/>
          </p:cNvSpPr>
          <p:nvPr>
            <p:ph idx="1"/>
          </p:nvPr>
        </p:nvSpPr>
        <p:spPr/>
        <p:txBody>
          <a:bodyPr/>
          <a:lstStyle/>
          <a:p>
            <a:pPr algn="l" rtl="0"/>
            <a:r>
              <a:rPr lang="en-US" dirty="0" smtClean="0"/>
              <a:t>Moving fluids exert forces. The lift force on an aircraft is exerted by the air moving over the wing. A jet of water from a hose exerts a force on whatever it hits. In fluid mechanics the analysis of motion is performed in the same way by use of Newton’s laws of motion.</a:t>
            </a:r>
          </a:p>
          <a:p>
            <a:pPr algn="l" rtl="0"/>
            <a:r>
              <a:rPr lang="en-US" dirty="0" smtClean="0"/>
              <a:t>The momentum equation is a statement of Newton. s Second Law and relates the sum of the forces acting</a:t>
            </a:r>
          </a:p>
          <a:p>
            <a:pPr algn="l" rtl="0">
              <a:buNone/>
            </a:pPr>
            <a:r>
              <a:rPr lang="en-US" dirty="0" smtClean="0"/>
              <a:t>    on an element of fluid to its acceleration or rate of change of momentum.</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lstStyle/>
          <a:p>
            <a:pPr algn="l" rtl="0"/>
            <a:r>
              <a:rPr lang="en-US" dirty="0" smtClean="0"/>
              <a:t>Newton’s second law</a:t>
            </a:r>
          </a:p>
          <a:p>
            <a:pPr algn="l" rtl="0"/>
            <a:endParaRPr lang="en-US" dirty="0" smtClean="0"/>
          </a:p>
          <a:p>
            <a:pPr algn="l" rtl="0">
              <a:lnSpc>
                <a:spcPct val="200000"/>
              </a:lnSpc>
            </a:pPr>
            <a:r>
              <a:rPr lang="en-US" i="1" dirty="0" smtClean="0"/>
              <a:t>The Rate of change of momentum of a body is equal to the resultant force acting on the body, </a:t>
            </a:r>
            <a:r>
              <a:rPr lang="en-US" i="1" dirty="0" smtClean="0"/>
              <a:t>and takes </a:t>
            </a:r>
            <a:r>
              <a:rPr lang="en-US" i="1" dirty="0" smtClean="0"/>
              <a:t>place in the direction of the force.</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Grp="1" noChangeAspect="1" noChangeArrowheads="1"/>
          </p:cNvPicPr>
          <p:nvPr>
            <p:ph idx="1"/>
          </p:nvPr>
        </p:nvPicPr>
        <p:blipFill>
          <a:blip r:embed="rId2" cstate="print"/>
          <a:srcRect/>
          <a:stretch>
            <a:fillRect/>
          </a:stretch>
        </p:blipFill>
        <p:spPr bwMode="auto">
          <a:xfrm>
            <a:off x="2500298" y="2500306"/>
            <a:ext cx="4572020" cy="3556016"/>
          </a:xfrm>
          <a:prstGeom prst="rect">
            <a:avLst/>
          </a:prstGeom>
          <a:noFill/>
          <a:ln w="9525">
            <a:noFill/>
            <a:miter lim="800000"/>
            <a:headEnd/>
            <a:tailEnd/>
          </a:ln>
        </p:spPr>
      </p:pic>
      <p:sp>
        <p:nvSpPr>
          <p:cNvPr id="5" name="TextBox 4"/>
          <p:cNvSpPr txBox="1"/>
          <p:nvPr/>
        </p:nvSpPr>
        <p:spPr>
          <a:xfrm>
            <a:off x="1071538" y="928670"/>
            <a:ext cx="7072362" cy="830997"/>
          </a:xfrm>
          <a:prstGeom prst="rect">
            <a:avLst/>
          </a:prstGeom>
          <a:noFill/>
        </p:spPr>
        <p:txBody>
          <a:bodyPr wrap="square" rtlCol="1">
            <a:spAutoFit/>
          </a:bodyPr>
          <a:lstStyle/>
          <a:p>
            <a:pPr algn="l" rtl="0"/>
            <a:r>
              <a:rPr lang="en-US" sz="2400" dirty="0" smtClean="0"/>
              <a:t>We start by assuming that we have </a:t>
            </a:r>
            <a:r>
              <a:rPr lang="en-US" sz="2400" i="1" dirty="0" smtClean="0"/>
              <a:t>steady flow which is non-uniform flowing in a stream tube.</a:t>
            </a:r>
            <a:endParaRPr lang="ar-SA"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lstStyle/>
          <a:p>
            <a:pPr algn="l" rtl="0"/>
            <a:r>
              <a:rPr lang="en-US" dirty="0" smtClean="0"/>
              <a:t>momentum of fluid entering stream tube = mass x velocity = (</a:t>
            </a:r>
            <a:r>
              <a:rPr lang="el-GR" dirty="0" smtClean="0"/>
              <a:t>ρ</a:t>
            </a:r>
            <a:r>
              <a:rPr lang="en-US" baseline="-25000" dirty="0" smtClean="0"/>
              <a:t>1</a:t>
            </a:r>
            <a:r>
              <a:rPr lang="en-US" dirty="0" smtClean="0"/>
              <a:t> A</a:t>
            </a:r>
            <a:r>
              <a:rPr lang="en-US" baseline="-25000" dirty="0" smtClean="0"/>
              <a:t>1</a:t>
            </a:r>
            <a:r>
              <a:rPr lang="en-US" dirty="0" smtClean="0"/>
              <a:t> </a:t>
            </a:r>
            <a:r>
              <a:rPr lang="el-GR" dirty="0" smtClean="0"/>
              <a:t>δ</a:t>
            </a:r>
            <a:r>
              <a:rPr lang="en-US" baseline="-25000" dirty="0" smtClean="0"/>
              <a:t>t</a:t>
            </a:r>
            <a:r>
              <a:rPr lang="en-US" dirty="0" smtClean="0"/>
              <a:t> u</a:t>
            </a:r>
            <a:r>
              <a:rPr lang="en-US" baseline="-25000" dirty="0" smtClean="0"/>
              <a:t>1</a:t>
            </a:r>
            <a:r>
              <a:rPr lang="en-US" dirty="0" smtClean="0"/>
              <a:t>) x u</a:t>
            </a:r>
            <a:r>
              <a:rPr lang="en-US" baseline="-25000" dirty="0" smtClean="0"/>
              <a:t>1</a:t>
            </a:r>
          </a:p>
          <a:p>
            <a:pPr algn="l" rtl="0"/>
            <a:r>
              <a:rPr lang="en-US" dirty="0" smtClean="0"/>
              <a:t>momentum of fluid leaving stream tube</a:t>
            </a:r>
          </a:p>
          <a:p>
            <a:pPr algn="l" rtl="0">
              <a:buNone/>
            </a:pPr>
            <a:r>
              <a:rPr lang="en-US" dirty="0" smtClean="0"/>
              <a:t>                  = (</a:t>
            </a:r>
            <a:r>
              <a:rPr lang="el-GR" dirty="0" smtClean="0"/>
              <a:t>ρ</a:t>
            </a:r>
            <a:r>
              <a:rPr lang="en-US" baseline="-25000" dirty="0" smtClean="0"/>
              <a:t>2</a:t>
            </a:r>
            <a:r>
              <a:rPr lang="en-US" dirty="0" smtClean="0"/>
              <a:t> A</a:t>
            </a:r>
            <a:r>
              <a:rPr lang="en-US" baseline="-25000" dirty="0" smtClean="0"/>
              <a:t>2</a:t>
            </a:r>
            <a:r>
              <a:rPr lang="en-US" dirty="0" smtClean="0"/>
              <a:t> </a:t>
            </a:r>
            <a:r>
              <a:rPr lang="el-GR" dirty="0" smtClean="0"/>
              <a:t>δ</a:t>
            </a:r>
            <a:r>
              <a:rPr lang="en-US" baseline="-25000" dirty="0" smtClean="0"/>
              <a:t>t</a:t>
            </a:r>
            <a:r>
              <a:rPr lang="en-US" dirty="0" smtClean="0"/>
              <a:t> u</a:t>
            </a:r>
            <a:r>
              <a:rPr lang="en-US" baseline="-25000" dirty="0" smtClean="0"/>
              <a:t>2</a:t>
            </a:r>
            <a:r>
              <a:rPr lang="en-US" dirty="0" smtClean="0"/>
              <a:t>) x u</a:t>
            </a:r>
            <a:r>
              <a:rPr lang="en-US" baseline="-25000" dirty="0" smtClean="0"/>
              <a:t>2</a:t>
            </a:r>
          </a:p>
          <a:p>
            <a:pPr algn="l" rtl="0">
              <a:buNone/>
            </a:pPr>
            <a:r>
              <a:rPr lang="en-US" dirty="0" smtClean="0"/>
              <a:t>	Force = rate of change of momentum</a:t>
            </a:r>
          </a:p>
          <a:p>
            <a:pPr algn="l" rtl="0">
              <a:buNone/>
            </a:pPr>
            <a:endParaRPr lang="en-US" dirty="0" smtClean="0"/>
          </a:p>
          <a:p>
            <a:pPr algn="l" rtl="0">
              <a:buNone/>
            </a:pPr>
            <a:endParaRPr lang="en-US" dirty="0" smtClean="0"/>
          </a:p>
          <a:p>
            <a:pPr algn="l" rtl="0">
              <a:buNone/>
            </a:pPr>
            <a:endParaRPr lang="en-US" dirty="0" smtClean="0"/>
          </a:p>
          <a:p>
            <a:pPr algn="l" rtl="0">
              <a:buNone/>
            </a:pPr>
            <a:r>
              <a:rPr lang="en-US" dirty="0" smtClean="0"/>
              <a:t>Using the continuity equation with constant density,</a:t>
            </a:r>
          </a:p>
          <a:p>
            <a:pPr algn="l" rtl="0">
              <a:buNone/>
            </a:pPr>
            <a:r>
              <a:rPr lang="en-US" dirty="0" smtClean="0"/>
              <a:t>			</a:t>
            </a:r>
            <a:r>
              <a:rPr lang="en-US" sz="2800" dirty="0" smtClean="0"/>
              <a:t>F = Q </a:t>
            </a:r>
            <a:r>
              <a:rPr lang="el-GR" sz="2800" dirty="0" smtClean="0"/>
              <a:t>ρ</a:t>
            </a:r>
            <a:r>
              <a:rPr lang="en-US" sz="2800" dirty="0" smtClean="0"/>
              <a:t> ( u</a:t>
            </a:r>
            <a:r>
              <a:rPr lang="en-US" sz="2800" baseline="-25000" dirty="0" smtClean="0"/>
              <a:t>2</a:t>
            </a:r>
            <a:r>
              <a:rPr lang="en-US" sz="2800" dirty="0" smtClean="0"/>
              <a:t> – u</a:t>
            </a:r>
            <a:r>
              <a:rPr lang="en-US" sz="2800" baseline="-25000" dirty="0" smtClean="0"/>
              <a:t>1</a:t>
            </a:r>
            <a:r>
              <a:rPr lang="en-US" sz="2800" dirty="0" smtClean="0"/>
              <a:t> )</a:t>
            </a:r>
          </a:p>
          <a:p>
            <a:pPr algn="l" rtl="0">
              <a:buNone/>
            </a:pPr>
            <a:r>
              <a:rPr lang="en-US" dirty="0" smtClean="0"/>
              <a:t>This force is acting in the direction of the flow of the fluid.</a:t>
            </a:r>
            <a:endParaRPr lang="ar-SA" dirty="0"/>
          </a:p>
        </p:txBody>
      </p:sp>
      <p:graphicFrame>
        <p:nvGraphicFramePr>
          <p:cNvPr id="4" name="Object 3"/>
          <p:cNvGraphicFramePr>
            <a:graphicFrameLocks noChangeAspect="1"/>
          </p:cNvGraphicFramePr>
          <p:nvPr/>
        </p:nvGraphicFramePr>
        <p:xfrm>
          <a:off x="2285984" y="3143248"/>
          <a:ext cx="5010486" cy="1125544"/>
        </p:xfrm>
        <a:graphic>
          <a:graphicData uri="http://schemas.openxmlformats.org/presentationml/2006/ole">
            <p:oleObj spid="_x0000_s20482" name="Equation" r:id="rId3" imgW="1752480" imgH="393480" progId="Equation.3">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523</TotalTime>
  <Words>579</Words>
  <Application>Microsoft Office PowerPoint</Application>
  <PresentationFormat>On-screen Show (4:3)</PresentationFormat>
  <Paragraphs>61</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Flow</vt:lpstr>
      <vt:lpstr>Equation</vt:lpstr>
      <vt:lpstr>Slide 1</vt:lpstr>
      <vt:lpstr>Slide 2</vt:lpstr>
      <vt:lpstr>Slide 3</vt:lpstr>
      <vt:lpstr>Slide 4</vt:lpstr>
      <vt:lpstr>Slide 5</vt:lpstr>
      <vt:lpstr>The Momentum Equation</vt:lpstr>
      <vt:lpstr>Slide 7</vt:lpstr>
      <vt:lpstr>Slide 8</vt:lpstr>
      <vt:lpstr>Slide 9</vt:lpstr>
      <vt:lpstr>Slide 10</vt:lpstr>
      <vt:lpstr>Slide 11</vt:lpstr>
      <vt:lpstr>Slide 12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Prof. Ahmed Samy Kam</dc:creator>
  <cp:lastModifiedBy>Prof. Ahmed Samy Kam</cp:lastModifiedBy>
  <cp:revision>14</cp:revision>
  <dcterms:created xsi:type="dcterms:W3CDTF">2009-10-14T11:39:09Z</dcterms:created>
  <dcterms:modified xsi:type="dcterms:W3CDTF">2009-10-17T17:07:51Z</dcterms:modified>
</cp:coreProperties>
</file>