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B3A7A7-E2C1-4CB4-8B03-7DCF882D37B2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5AC267-B48A-4F0D-8B87-73920E316D4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643182"/>
            <a:ext cx="7297270" cy="25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57290" y="857232"/>
            <a:ext cx="59293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i="1" dirty="0"/>
              <a:t>Flow Through A Small Orifice</a:t>
            </a:r>
            <a:endParaRPr lang="ar-SA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Remember that </a:t>
            </a:r>
            <a:r>
              <a:rPr lang="en-US" i="1" dirty="0" smtClean="0"/>
              <a:t>h in this expression is the difference in height between the two levels (h</a:t>
            </a:r>
            <a:r>
              <a:rPr lang="en-US" i="1" baseline="-25000" dirty="0" smtClean="0"/>
              <a:t>2</a:t>
            </a:r>
            <a:r>
              <a:rPr lang="en-US" i="1" dirty="0" smtClean="0"/>
              <a:t> - h</a:t>
            </a:r>
            <a:r>
              <a:rPr lang="en-US" i="1" baseline="-25000" dirty="0" smtClean="0"/>
              <a:t>1</a:t>
            </a:r>
            <a:r>
              <a:rPr lang="en-US" i="1" dirty="0" smtClean="0"/>
              <a:t>) to get the</a:t>
            </a:r>
          </a:p>
          <a:p>
            <a:pPr algn="l" rtl="0">
              <a:buNone/>
            </a:pPr>
            <a:r>
              <a:rPr lang="en-US" dirty="0" smtClean="0"/>
              <a:t>   time for the levels to equal use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initial</a:t>
            </a:r>
            <a:r>
              <a:rPr lang="en-US" i="1" dirty="0" smtClean="0"/>
              <a:t> = h</a:t>
            </a:r>
            <a:r>
              <a:rPr lang="en-US" i="1" baseline="-25000" dirty="0" smtClean="0"/>
              <a:t>1</a:t>
            </a:r>
            <a:r>
              <a:rPr lang="en-US" i="1" dirty="0" smtClean="0"/>
              <a:t> and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final</a:t>
            </a:r>
            <a:r>
              <a:rPr lang="en-US" i="1" dirty="0" smtClean="0"/>
              <a:t> = 0.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/>
            <a:r>
              <a:rPr lang="en-US" dirty="0" smtClean="0"/>
              <a:t>Thus we have an expression giving the time it will take for the two levels to equal.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1670" y="3929066"/>
          <a:ext cx="4308261" cy="1500198"/>
        </p:xfrm>
        <a:graphic>
          <a:graphicData uri="http://schemas.openxmlformats.org/presentationml/2006/ole">
            <p:oleObj spid="_x0000_s10242" name="Equation" r:id="rId3" imgW="142236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Velocity can be predicted at the orifice using the Bernoulli equation between points 1 &amp; 2.  Notice that u</a:t>
            </a:r>
            <a:r>
              <a:rPr lang="en-US" baseline="-25000" dirty="0" smtClean="0"/>
              <a:t>1</a:t>
            </a:r>
            <a:r>
              <a:rPr lang="en-US" dirty="0" smtClean="0"/>
              <a:t> at the surface is zero and the pressure at both points is also zero ?, therefore,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This is the theoretical value of velocity because friction losses have not been taken into account. To incorporate friction we use the </a:t>
            </a:r>
            <a:r>
              <a:rPr lang="en-US" b="1" dirty="0" smtClean="0"/>
              <a:t>coefficient of</a:t>
            </a:r>
          </a:p>
          <a:p>
            <a:pPr algn="l" rtl="0">
              <a:buNone/>
            </a:pPr>
            <a:r>
              <a:rPr lang="en-US" b="1" dirty="0" smtClean="0"/>
              <a:t>    velocity to correct the theoretical velocity,</a:t>
            </a:r>
          </a:p>
          <a:p>
            <a:pPr algn="l" rtl="0">
              <a:buNone/>
            </a:pPr>
            <a:r>
              <a:rPr lang="en-US" b="1" dirty="0" smtClean="0"/>
              <a:t>			u </a:t>
            </a:r>
            <a:r>
              <a:rPr lang="en-US" b="1" baseline="-25000" dirty="0" smtClean="0"/>
              <a:t>actual</a:t>
            </a:r>
            <a:r>
              <a:rPr lang="en-US" b="1" dirty="0" smtClean="0"/>
              <a:t> = C </a:t>
            </a:r>
            <a:r>
              <a:rPr lang="en-US" b="1" baseline="-25000" dirty="0" smtClean="0"/>
              <a:t>v</a:t>
            </a:r>
            <a:r>
              <a:rPr lang="en-US" b="1" dirty="0" smtClean="0"/>
              <a:t> u </a:t>
            </a:r>
            <a:r>
              <a:rPr lang="en-US" sz="2400" b="1" baseline="-25000" dirty="0" smtClean="0"/>
              <a:t>2</a:t>
            </a:r>
          </a:p>
          <a:p>
            <a:pPr algn="l" rtl="0">
              <a:buNone/>
            </a:pPr>
            <a:r>
              <a:rPr lang="en-US" dirty="0" smtClean="0"/>
              <a:t>Each orifice has its own coefficient of velocity, they usually lie in the range( 0.97 - 0.99)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8860" y="2285992"/>
          <a:ext cx="2313795" cy="841380"/>
        </p:xfrm>
        <a:graphic>
          <a:graphicData uri="http://schemas.openxmlformats.org/presentationml/2006/ole">
            <p:oleObj spid="_x0000_s2050" name="Equation" r:id="rId3" imgW="6984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Looking at the streamlines you can see how they contract after the orifice to a minimum value when they all become parallel, at this point, the velocity and pressure are uniform across the jet. This convergence is</a:t>
            </a:r>
          </a:p>
          <a:p>
            <a:pPr algn="l" rtl="0">
              <a:buNone/>
            </a:pPr>
            <a:r>
              <a:rPr lang="en-US" dirty="0" smtClean="0"/>
              <a:t>    called the </a:t>
            </a:r>
            <a:r>
              <a:rPr lang="en-US" i="1" dirty="0" smtClean="0"/>
              <a:t>vena </a:t>
            </a:r>
            <a:r>
              <a:rPr lang="en-US" i="1" dirty="0" err="1" smtClean="0"/>
              <a:t>contracta</a:t>
            </a:r>
            <a:r>
              <a:rPr lang="en-US" i="1" dirty="0" smtClean="0"/>
              <a:t>. </a:t>
            </a:r>
            <a:r>
              <a:rPr lang="en-US" dirty="0" smtClean="0"/>
              <a:t>One may obtain this area by using a </a:t>
            </a:r>
            <a:r>
              <a:rPr lang="en-US" b="1" dirty="0" smtClean="0"/>
              <a:t>coefficient of contraction for the orifice</a:t>
            </a:r>
          </a:p>
          <a:p>
            <a:pPr algn="l" rtl="0">
              <a:buNone/>
            </a:pP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		</a:t>
            </a:r>
            <a:endParaRPr lang="en-US" i="1" dirty="0" smtClean="0"/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57488" y="3500438"/>
          <a:ext cx="2613541" cy="620716"/>
        </p:xfrm>
        <a:graphic>
          <a:graphicData uri="http://schemas.openxmlformats.org/presentationml/2006/ole">
            <p:oleObj spid="_x0000_s3074" name="Equation" r:id="rId3" imgW="101592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28794" y="4572008"/>
          <a:ext cx="4029325" cy="776292"/>
        </p:xfrm>
        <a:graphic>
          <a:graphicData uri="http://schemas.openxmlformats.org/presentationml/2006/ole">
            <p:oleObj spid="_x0000_s3075" name="Equation" r:id="rId4" imgW="138420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928670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/>
              <a:t>Tank Empting Time</a:t>
            </a:r>
            <a:endParaRPr lang="ar-SA" sz="24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714487"/>
            <a:ext cx="3643338" cy="260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4414" y="5143512"/>
            <a:ext cx="700092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The tank has a cross sectional area of </a:t>
            </a:r>
            <a:r>
              <a:rPr lang="en-US" sz="2400" i="1" dirty="0"/>
              <a:t>A. In a time </a:t>
            </a:r>
            <a:r>
              <a:rPr lang="en-US" sz="2400" i="1" dirty="0" err="1"/>
              <a:t>dt</a:t>
            </a:r>
            <a:r>
              <a:rPr lang="en-US" sz="2400" i="1" dirty="0"/>
              <a:t> the level falls by dh or the flow out of the tank is</a:t>
            </a:r>
            <a:endParaRPr lang="ar-S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357290" y="1000108"/>
          <a:ext cx="1809758" cy="1609265"/>
        </p:xfrm>
        <a:graphic>
          <a:graphicData uri="http://schemas.openxmlformats.org/presentationml/2006/ole">
            <p:oleObj spid="_x0000_s5122" name="Equation" r:id="rId3" imgW="685800" imgH="60948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2714620"/>
            <a:ext cx="44291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(-</a:t>
            </a:r>
            <a:r>
              <a:rPr lang="en-US" sz="2400" dirty="0" err="1"/>
              <a:t>ve</a:t>
            </a:r>
            <a:r>
              <a:rPr lang="en-US" sz="2400" dirty="0"/>
              <a:t> sign as d</a:t>
            </a:r>
            <a:r>
              <a:rPr lang="en-US" sz="2400" i="1" dirty="0"/>
              <a:t>h is falling)</a:t>
            </a:r>
            <a:endParaRPr lang="ar-S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3357562"/>
            <a:ext cx="51435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Rearranging and substituting for Q</a:t>
            </a:r>
            <a:endParaRPr lang="ar-SA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71670" y="4000504"/>
          <a:ext cx="3065478" cy="1141955"/>
        </p:xfrm>
        <a:graphic>
          <a:graphicData uri="http://schemas.openxmlformats.org/presentationml/2006/ole">
            <p:oleObj spid="_x0000_s5123" name="Equation" r:id="rId4" imgW="1193760" imgH="4442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28662" y="5572140"/>
            <a:ext cx="73581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This can be integrated between the initial level, </a:t>
            </a:r>
            <a:r>
              <a:rPr lang="en-US" sz="2400" i="1" dirty="0"/>
              <a:t>h1, and final level, h2, to give an expression for the time </a:t>
            </a:r>
            <a:r>
              <a:rPr lang="en-US" sz="2400" i="1" dirty="0" smtClean="0"/>
              <a:t>it </a:t>
            </a:r>
            <a:r>
              <a:rPr lang="en-US" sz="2400" dirty="0" smtClean="0"/>
              <a:t>takes </a:t>
            </a:r>
            <a:r>
              <a:rPr lang="en-US" sz="2400" dirty="0"/>
              <a:t>to fall this distance</a:t>
            </a:r>
            <a:endParaRPr lang="ar-SA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571604" y="1928802"/>
          <a:ext cx="5225041" cy="3643338"/>
        </p:xfrm>
        <a:graphic>
          <a:graphicData uri="http://schemas.openxmlformats.org/presentationml/2006/ole">
            <p:oleObj spid="_x0000_s6146" name="Equation" r:id="rId3" imgW="1625400" imgH="13842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71678"/>
            <a:ext cx="650278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85918" y="928670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i="1" dirty="0"/>
              <a:t>Submerged Orifice</a:t>
            </a:r>
            <a:endParaRPr lang="ar-SA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Two tanks are next to each other and fluid is to flow</a:t>
            </a:r>
          </a:p>
          <a:p>
            <a:pPr algn="l" rtl="0">
              <a:buNone/>
            </a:pPr>
            <a:r>
              <a:rPr lang="en-US" dirty="0" smtClean="0"/>
              <a:t>    between them through a submerged orifice. Although difficult to see, careful measurement of the flow</a:t>
            </a:r>
          </a:p>
          <a:p>
            <a:pPr algn="l" rtl="0">
              <a:buNone/>
            </a:pPr>
            <a:r>
              <a:rPr lang="en-US" dirty="0" smtClean="0"/>
              <a:t>    indicates that the submerged jet flow behaves in a similar way to the jet in air in that it forms a vena</a:t>
            </a:r>
          </a:p>
          <a:p>
            <a:pPr algn="l" rtl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contracta</a:t>
            </a:r>
            <a:r>
              <a:rPr lang="en-US" dirty="0" smtClean="0"/>
              <a:t> below the surface. To determine the velocity at the jet we first use the Bernoulli equation to give</a:t>
            </a:r>
          </a:p>
          <a:p>
            <a:pPr algn="l" rtl="0">
              <a:buNone/>
            </a:pPr>
            <a:r>
              <a:rPr lang="en-US" dirty="0" smtClean="0"/>
              <a:t>    us the ideal velocity.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86050" y="4643446"/>
          <a:ext cx="3500462" cy="912818"/>
        </p:xfrm>
        <a:graphic>
          <a:graphicData uri="http://schemas.openxmlformats.org/presentationml/2006/ole">
            <p:oleObj spid="_x0000_s8194" name="Equation" r:id="rId3" imgW="1117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i.e. the ideal velocity of the jet through the submerged orifice depends on the </a:t>
            </a:r>
            <a:r>
              <a:rPr lang="en-US" i="1" dirty="0" smtClean="0"/>
              <a:t>difference in head across the</a:t>
            </a:r>
          </a:p>
          <a:p>
            <a:pPr algn="l" rtl="0">
              <a:buNone/>
            </a:pPr>
            <a:r>
              <a:rPr lang="en-US" dirty="0" smtClean="0"/>
              <a:t>    orifice. And the discharge is given by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In a similar way, The time for the water surface to drop between initial and final values can be given by: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8860" y="2714620"/>
          <a:ext cx="3480216" cy="627066"/>
        </p:xfrm>
        <a:graphic>
          <a:graphicData uri="http://schemas.openxmlformats.org/presentationml/2006/ole">
            <p:oleObj spid="_x0000_s9218" name="Equation" r:id="rId3" imgW="140940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43042" y="4929198"/>
          <a:ext cx="5399336" cy="1016004"/>
        </p:xfrm>
        <a:graphic>
          <a:graphicData uri="http://schemas.openxmlformats.org/presentationml/2006/ole">
            <p:oleObj spid="_x0000_s9219" name="Equation" r:id="rId4" imgW="23619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494</TotalTime>
  <Words>399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Flow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Prof. Ahmed Samy Kam</dc:creator>
  <cp:lastModifiedBy>Prof. Ahmed Samy Kam</cp:lastModifiedBy>
  <cp:revision>26</cp:revision>
  <dcterms:created xsi:type="dcterms:W3CDTF">2009-10-14T10:48:31Z</dcterms:created>
  <dcterms:modified xsi:type="dcterms:W3CDTF">2009-10-17T16:47:40Z</dcterms:modified>
</cp:coreProperties>
</file>