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BB36-9242-4526-A041-BEDA0EE35430}" type="datetimeFigureOut">
              <a:rPr lang="ar-SA" smtClean="0"/>
              <a:pPr/>
              <a:t>10/24/1430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BA6D-B885-4837-AB69-C9360BE90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BB36-9242-4526-A041-BEDA0EE35430}" type="datetimeFigureOut">
              <a:rPr lang="ar-SA" smtClean="0"/>
              <a:pPr/>
              <a:t>10/24/1430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BA6D-B885-4837-AB69-C9360BE90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BB36-9242-4526-A041-BEDA0EE35430}" type="datetimeFigureOut">
              <a:rPr lang="ar-SA" smtClean="0"/>
              <a:pPr/>
              <a:t>10/24/1430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BA6D-B885-4837-AB69-C9360BE90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BB36-9242-4526-A041-BEDA0EE35430}" type="datetimeFigureOut">
              <a:rPr lang="ar-SA" smtClean="0"/>
              <a:pPr/>
              <a:t>10/24/1430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BA6D-B885-4837-AB69-C9360BE90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BB36-9242-4526-A041-BEDA0EE35430}" type="datetimeFigureOut">
              <a:rPr lang="ar-SA" smtClean="0"/>
              <a:pPr/>
              <a:t>10/24/1430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BA6D-B885-4837-AB69-C9360BE90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BB36-9242-4526-A041-BEDA0EE35430}" type="datetimeFigureOut">
              <a:rPr lang="ar-SA" smtClean="0"/>
              <a:pPr/>
              <a:t>10/24/1430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BA6D-B885-4837-AB69-C9360BE90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BB36-9242-4526-A041-BEDA0EE35430}" type="datetimeFigureOut">
              <a:rPr lang="ar-SA" smtClean="0"/>
              <a:pPr/>
              <a:t>10/24/1430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BA6D-B885-4837-AB69-C9360BE90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BB36-9242-4526-A041-BEDA0EE35430}" type="datetimeFigureOut">
              <a:rPr lang="ar-SA" smtClean="0"/>
              <a:pPr/>
              <a:t>10/24/1430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BA6D-B885-4837-AB69-C9360BE90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BB36-9242-4526-A041-BEDA0EE35430}" type="datetimeFigureOut">
              <a:rPr lang="ar-SA" smtClean="0"/>
              <a:pPr/>
              <a:t>10/24/1430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BA6D-B885-4837-AB69-C9360BE90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BB36-9242-4526-A041-BEDA0EE35430}" type="datetimeFigureOut">
              <a:rPr lang="ar-SA" smtClean="0"/>
              <a:pPr/>
              <a:t>10/24/1430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BA6D-B885-4837-AB69-C9360BE90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BB36-9242-4526-A041-BEDA0EE35430}" type="datetimeFigureOut">
              <a:rPr lang="ar-SA" smtClean="0"/>
              <a:pPr/>
              <a:t>10/24/1430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19BA6D-B885-4837-AB69-C9360BE9006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32BB36-9242-4526-A041-BEDA0EE35430}" type="datetimeFigureOut">
              <a:rPr lang="ar-SA" smtClean="0"/>
              <a:pPr/>
              <a:t>10/24/1430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19BA6D-B885-4837-AB69-C9360BE90064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Fluid Statics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Pressure quoted in this way is known as gauge pressure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			P </a:t>
            </a:r>
            <a:r>
              <a:rPr lang="en-US" baseline="-25000" dirty="0" smtClean="0"/>
              <a:t>gauge</a:t>
            </a:r>
            <a:r>
              <a:rPr lang="en-US" dirty="0" smtClean="0"/>
              <a:t> = </a:t>
            </a:r>
            <a:r>
              <a:rPr lang="el-GR" dirty="0" smtClean="0"/>
              <a:t>ρ</a:t>
            </a:r>
            <a:r>
              <a:rPr lang="en-US" dirty="0" smtClean="0"/>
              <a:t> g h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The lower limit of any pressure is zero - that is the pressure in a perfect vacuum. Pressure measured above this datum is known as absolute pressure i.e.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			P </a:t>
            </a:r>
            <a:r>
              <a:rPr lang="en-US" baseline="-25000" dirty="0" smtClean="0"/>
              <a:t>absolute</a:t>
            </a:r>
            <a:r>
              <a:rPr lang="en-US" dirty="0" smtClean="0"/>
              <a:t> = </a:t>
            </a:r>
            <a:r>
              <a:rPr lang="el-GR" dirty="0" smtClean="0"/>
              <a:t>ρ</a:t>
            </a:r>
            <a:r>
              <a:rPr lang="en-US" dirty="0" smtClean="0"/>
              <a:t> g h + P </a:t>
            </a:r>
            <a:r>
              <a:rPr lang="en-US" baseline="-25000" dirty="0" smtClean="0"/>
              <a:t>atmosphere</a:t>
            </a:r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dirty="0" smtClean="0"/>
              <a:t>As </a:t>
            </a:r>
            <a:r>
              <a:rPr lang="en-US" i="1" dirty="0" smtClean="0"/>
              <a:t>g is constant, the gauge pressure can be given by stating the vertical height of any </a:t>
            </a:r>
            <a:r>
              <a:rPr lang="en-US" dirty="0" smtClean="0"/>
              <a:t>fluid of density </a:t>
            </a:r>
            <a:r>
              <a:rPr lang="el-GR" dirty="0" smtClean="0"/>
              <a:t>ρ</a:t>
            </a:r>
            <a:r>
              <a:rPr lang="en-US" dirty="0" smtClean="0"/>
              <a:t> which is equal to this pressure.</a:t>
            </a:r>
          </a:p>
          <a:p>
            <a:pPr algn="l" rtl="0">
              <a:buNone/>
            </a:pPr>
            <a:r>
              <a:rPr lang="en-US" i="1" dirty="0" smtClean="0"/>
              <a:t>			p = </a:t>
            </a:r>
            <a:r>
              <a:rPr lang="el-GR" i="1" dirty="0" smtClean="0"/>
              <a:t>ρ</a:t>
            </a:r>
            <a:r>
              <a:rPr lang="en-US" i="1" dirty="0" smtClean="0"/>
              <a:t> g h</a:t>
            </a:r>
          </a:p>
          <a:p>
            <a:pPr algn="l" rtl="0"/>
            <a:r>
              <a:rPr lang="en-US" dirty="0" smtClean="0"/>
              <a:t>This vertical height is known as </a:t>
            </a:r>
            <a:r>
              <a:rPr lang="en-US" b="1" dirty="0" smtClean="0"/>
              <a:t>head of fluid.</a:t>
            </a:r>
          </a:p>
          <a:p>
            <a:pPr algn="l" rtl="0">
              <a:buNone/>
            </a:pPr>
            <a:r>
              <a:rPr lang="en-US" b="1" dirty="0" smtClean="0"/>
              <a:t>			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00364" y="3219450"/>
          <a:ext cx="2643206" cy="1140124"/>
        </p:xfrm>
        <a:graphic>
          <a:graphicData uri="http://schemas.openxmlformats.org/presentationml/2006/ole">
            <p:oleObj spid="_x0000_s4098" name="Equation" r:id="rId3" imgW="4824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b="1" dirty="0" smtClean="0"/>
              <a:t>Example:</a:t>
            </a:r>
          </a:p>
          <a:p>
            <a:pPr algn="l" rtl="0"/>
            <a:r>
              <a:rPr lang="en-US" dirty="0" smtClean="0"/>
              <a:t>We can quote a pressure of 500</a:t>
            </a:r>
            <a:r>
              <a:rPr lang="en-US" i="1" dirty="0" smtClean="0"/>
              <a:t>K N m</a:t>
            </a:r>
            <a:r>
              <a:rPr lang="en-US" i="1" baseline="30000" dirty="0" smtClean="0"/>
              <a:t>-2</a:t>
            </a:r>
            <a:r>
              <a:rPr lang="en-US" i="1" dirty="0" smtClean="0"/>
              <a:t> in terms of the height of a column of water of density,</a:t>
            </a:r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l-GR" dirty="0" smtClean="0"/>
              <a:t>ρ</a:t>
            </a:r>
            <a:r>
              <a:rPr lang="en-US" dirty="0" smtClean="0"/>
              <a:t> = 1000 </a:t>
            </a:r>
            <a:r>
              <a:rPr lang="en-US" i="1" dirty="0" smtClean="0"/>
              <a:t>kg m</a:t>
            </a:r>
            <a:r>
              <a:rPr lang="en-US" i="1" baseline="30000" dirty="0" smtClean="0"/>
              <a:t>-3</a:t>
            </a:r>
            <a:r>
              <a:rPr lang="en-US" i="1" dirty="0" smtClean="0"/>
              <a:t> .</a:t>
            </a:r>
          </a:p>
          <a:p>
            <a:pPr algn="l" rtl="0">
              <a:buNone/>
            </a:pP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	</a:t>
            </a:r>
          </a:p>
          <a:p>
            <a:pPr algn="l" rtl="0">
              <a:buNone/>
            </a:pPr>
            <a:endParaRPr lang="en-US" i="1" dirty="0" smtClean="0"/>
          </a:p>
          <a:p>
            <a:pPr algn="l" rtl="0">
              <a:buNone/>
            </a:pPr>
            <a:r>
              <a:rPr lang="en-US" dirty="0" smtClean="0"/>
              <a:t>And in terms of Mercury with density, </a:t>
            </a:r>
            <a:r>
              <a:rPr lang="el-GR" dirty="0" smtClean="0"/>
              <a:t>ρ</a:t>
            </a:r>
            <a:r>
              <a:rPr lang="en-US" dirty="0" smtClean="0"/>
              <a:t> = 13.6x10</a:t>
            </a:r>
            <a:r>
              <a:rPr lang="en-US" baseline="30000" dirty="0" smtClean="0"/>
              <a:t>3</a:t>
            </a:r>
            <a:r>
              <a:rPr lang="en-US" dirty="0" smtClean="0"/>
              <a:t> kg/m</a:t>
            </a:r>
            <a:r>
              <a:rPr lang="en-US" baseline="30000" dirty="0" smtClean="0"/>
              <a:t>3</a:t>
            </a:r>
          </a:p>
          <a:p>
            <a:pPr algn="l" rtl="0">
              <a:buNone/>
            </a:pPr>
            <a:endParaRPr lang="en-US" i="1" baseline="30000" dirty="0" smtClean="0"/>
          </a:p>
          <a:p>
            <a:pPr algn="l" rtl="0">
              <a:buNone/>
            </a:pPr>
            <a:r>
              <a:rPr lang="en-US" i="1" baseline="30000" dirty="0" smtClean="0"/>
              <a:t>	</a:t>
            </a:r>
            <a:r>
              <a:rPr lang="en-US" i="1" dirty="0" smtClean="0"/>
              <a:t>		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14414" y="2714620"/>
          <a:ext cx="5524500" cy="1150937"/>
        </p:xfrm>
        <a:graphic>
          <a:graphicData uri="http://schemas.openxmlformats.org/presentationml/2006/ole">
            <p:oleObj spid="_x0000_s5122" name="Equation" r:id="rId3" imgW="2133360" imgH="44424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16" y="3000372"/>
            <a:ext cx="171451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of  water</a:t>
            </a:r>
            <a:endParaRPr lang="ar-SA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12813" y="4714875"/>
          <a:ext cx="5105400" cy="965200"/>
        </p:xfrm>
        <a:graphic>
          <a:graphicData uri="http://schemas.openxmlformats.org/presentationml/2006/ole">
            <p:oleObj spid="_x0000_s5123" name="Equation" r:id="rId4" imgW="2082600" imgH="39348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72198" y="5000636"/>
            <a:ext cx="18573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of mercury</a:t>
            </a:r>
            <a:endParaRPr lang="ar-SA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Pressure</a:t>
            </a:r>
          </a:p>
          <a:p>
            <a:pPr algn="l" rtl="0">
              <a:buNone/>
            </a:pPr>
            <a:r>
              <a:rPr lang="en-US" dirty="0" smtClean="0"/>
              <a:t>	Pressure is the force per unit volume.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	Units: Newton. s per square meter, </a:t>
            </a:r>
            <a:r>
              <a:rPr lang="en-US" i="1" dirty="0" smtClean="0"/>
              <a:t>N m</a:t>
            </a:r>
            <a:r>
              <a:rPr lang="en-US" i="1" baseline="30000" dirty="0" smtClean="0"/>
              <a:t>-2</a:t>
            </a:r>
            <a:r>
              <a:rPr lang="en-US" i="1" dirty="0" smtClean="0"/>
              <a:t> ,</a:t>
            </a:r>
          </a:p>
          <a:p>
            <a:pPr algn="l" rtl="0">
              <a:buNone/>
            </a:pPr>
            <a:r>
              <a:rPr lang="en-US" i="1" dirty="0" smtClean="0"/>
              <a:t>             kgm</a:t>
            </a:r>
            <a:r>
              <a:rPr lang="en-US" i="1" baseline="30000" dirty="0" smtClean="0"/>
              <a:t>-1</a:t>
            </a:r>
            <a:r>
              <a:rPr lang="en-US" i="1" dirty="0" smtClean="0"/>
              <a:t> s</a:t>
            </a:r>
            <a:r>
              <a:rPr lang="en-US" i="1" baseline="30000" dirty="0" smtClean="0"/>
              <a:t>-2</a:t>
            </a:r>
            <a:r>
              <a:rPr lang="en-US" i="1" dirty="0" smtClean="0"/>
              <a:t> .</a:t>
            </a:r>
          </a:p>
          <a:p>
            <a:pPr algn="l" rtl="0">
              <a:buNone/>
            </a:pPr>
            <a:r>
              <a:rPr lang="en-US" dirty="0" smtClean="0"/>
              <a:t>           (The same unit is also known as a Pascal, </a:t>
            </a:r>
            <a:r>
              <a:rPr lang="en-US" i="1" dirty="0" smtClean="0"/>
              <a:t>Pa, i.e. </a:t>
            </a:r>
          </a:p>
          <a:p>
            <a:pPr algn="l" rtl="0">
              <a:buNone/>
            </a:pPr>
            <a:r>
              <a:rPr lang="en-US" i="1" dirty="0" smtClean="0"/>
              <a:t>               1Pa = 1 N m</a:t>
            </a:r>
            <a:r>
              <a:rPr lang="en-US" i="1" baseline="30000" dirty="0" smtClean="0"/>
              <a:t>-2</a:t>
            </a:r>
            <a:r>
              <a:rPr lang="en-US" i="1" dirty="0" smtClean="0"/>
              <a:t> )</a:t>
            </a:r>
          </a:p>
          <a:p>
            <a:pPr algn="l" rtl="0">
              <a:buNone/>
            </a:pPr>
            <a:r>
              <a:rPr lang="en-US" dirty="0" smtClean="0"/>
              <a:t>          (Also frequently used is the alternative SI unit the</a:t>
            </a:r>
          </a:p>
          <a:p>
            <a:pPr algn="l" rtl="0">
              <a:buNone/>
            </a:pPr>
            <a:r>
              <a:rPr lang="en-US" dirty="0" smtClean="0"/>
              <a:t>              </a:t>
            </a:r>
            <a:r>
              <a:rPr lang="en-US" i="1" dirty="0" smtClean="0"/>
              <a:t>bar, where 1bar = 10</a:t>
            </a:r>
            <a:r>
              <a:rPr lang="en-US" i="1" baseline="30000" dirty="0" smtClean="0"/>
              <a:t>5</a:t>
            </a:r>
            <a:r>
              <a:rPr lang="en-US" i="1" dirty="0" smtClean="0"/>
              <a:t> N m</a:t>
            </a:r>
            <a:r>
              <a:rPr lang="en-US" i="1" baseline="30000" dirty="0" smtClean="0"/>
              <a:t>-2</a:t>
            </a:r>
            <a:r>
              <a:rPr lang="en-US" i="1" dirty="0" smtClean="0"/>
              <a:t> )</a:t>
            </a:r>
          </a:p>
          <a:p>
            <a:pPr algn="l" rtl="0">
              <a:buNone/>
            </a:pPr>
            <a:r>
              <a:rPr lang="en-US" i="1" dirty="0" smtClean="0"/>
              <a:t>           ( Also frequently used is a Atmosphere, where 1 </a:t>
            </a:r>
            <a:r>
              <a:rPr lang="en-US" i="1" dirty="0" err="1" smtClean="0"/>
              <a:t>atm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             = 101325 N m</a:t>
            </a:r>
            <a:r>
              <a:rPr lang="en-US" i="1" baseline="30000" dirty="0" smtClean="0"/>
              <a:t>-2</a:t>
            </a:r>
          </a:p>
          <a:p>
            <a:pPr algn="l" rtl="0">
              <a:buNone/>
            </a:pPr>
            <a:r>
              <a:rPr lang="en-US" dirty="0" smtClean="0"/>
              <a:t>            Dimensions: </a:t>
            </a:r>
            <a:r>
              <a:rPr lang="en-US" i="1" dirty="0" smtClean="0"/>
              <a:t>ML</a:t>
            </a:r>
            <a:r>
              <a:rPr lang="en-US" i="1" baseline="30000" dirty="0" smtClean="0"/>
              <a:t>-1</a:t>
            </a:r>
            <a:r>
              <a:rPr lang="en-US" i="1" dirty="0" smtClean="0"/>
              <a:t>T </a:t>
            </a:r>
            <a:r>
              <a:rPr lang="en-US" i="1" baseline="30000" dirty="0" smtClean="0"/>
              <a:t>-2</a:t>
            </a:r>
            <a:r>
              <a:rPr lang="en-US" i="1" dirty="0" smtClean="0"/>
              <a:t> 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/>
          <a:lstStyle/>
          <a:p>
            <a:pPr algn="l" rtl="0"/>
            <a:r>
              <a:rPr lang="en-US" b="1" i="1" dirty="0" smtClean="0"/>
              <a:t>Pascal’s Law for Pressure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b="1" i="1" dirty="0" smtClean="0"/>
              <a:t>		</a:t>
            </a:r>
            <a:r>
              <a:rPr lang="en-US" dirty="0" smtClean="0"/>
              <a:t> Pressure acts equally in all directions.  i.e.             Pressure at any point is the same in all directions.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		</a:t>
            </a:r>
          </a:p>
          <a:p>
            <a:pPr algn="l" rtl="0">
              <a:lnSpc>
                <a:spcPct val="150000"/>
              </a:lnSpc>
              <a:buNone/>
            </a:pPr>
            <a:endParaRPr lang="en-US" dirty="0" smtClean="0"/>
          </a:p>
          <a:p>
            <a:pPr algn="ctr" rtl="0">
              <a:lnSpc>
                <a:spcPct val="150000"/>
              </a:lnSpc>
              <a:buNone/>
            </a:pPr>
            <a:endParaRPr lang="en-US" dirty="0" smtClean="0"/>
          </a:p>
          <a:p>
            <a:pPr algn="ctr" rtl="0">
              <a:lnSpc>
                <a:spcPct val="150000"/>
              </a:lnSpc>
              <a:buNone/>
            </a:pPr>
            <a:endParaRPr lang="ar-SA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786050" y="3143248"/>
            <a:ext cx="4000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214810" y="3214686"/>
            <a:ext cx="85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29124" y="3286124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714876" y="4143380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143372" y="421481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4929190" y="3714752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4857752" y="4357694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4429124" y="4286256"/>
            <a:ext cx="21431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4429124" y="3857628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3178959" y="3679033"/>
            <a:ext cx="107157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928926" y="3429000"/>
            <a:ext cx="5000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h</a:t>
            </a:r>
            <a:endParaRPr lang="ar-SA" dirty="0"/>
          </a:p>
        </p:txBody>
      </p:sp>
      <p:sp>
        <p:nvSpPr>
          <p:cNvPr id="30" name="TextBox 29"/>
          <p:cNvSpPr txBox="1"/>
          <p:nvPr/>
        </p:nvSpPr>
        <p:spPr>
          <a:xfrm>
            <a:off x="2500298" y="4572008"/>
            <a:ext cx="15001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P = </a:t>
            </a:r>
            <a:r>
              <a:rPr lang="el-GR" dirty="0" smtClean="0"/>
              <a:t>ρ</a:t>
            </a:r>
            <a:r>
              <a:rPr lang="en-US" dirty="0" smtClean="0"/>
              <a:t> g h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285992"/>
            <a:ext cx="3214710" cy="378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42976" y="928670"/>
            <a:ext cx="650085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i="1" dirty="0"/>
              <a:t>Variation Of Pressure Vertically In A Fluid Under Gravity</a:t>
            </a:r>
            <a:endParaRPr lang="ar-SA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dirty="0" smtClean="0"/>
              <a:t>Force at point 1 = P</a:t>
            </a:r>
            <a:r>
              <a:rPr lang="en-US" baseline="-25000" dirty="0" smtClean="0"/>
              <a:t>1</a:t>
            </a:r>
            <a:r>
              <a:rPr lang="en-US" dirty="0" smtClean="0"/>
              <a:t> A </a:t>
            </a:r>
          </a:p>
          <a:p>
            <a:pPr algn="l" rtl="0"/>
            <a:r>
              <a:rPr lang="en-US" dirty="0" smtClean="0"/>
              <a:t>Force at point 2 = P</a:t>
            </a:r>
            <a:r>
              <a:rPr lang="en-US" baseline="-25000" dirty="0" smtClean="0"/>
              <a:t>2</a:t>
            </a:r>
            <a:r>
              <a:rPr lang="en-US" dirty="0" smtClean="0"/>
              <a:t> A</a:t>
            </a:r>
          </a:p>
          <a:p>
            <a:pPr algn="l" rtl="0"/>
            <a:r>
              <a:rPr lang="en-US" dirty="0" smtClean="0"/>
              <a:t>Force due to weight of water Column = </a:t>
            </a:r>
            <a:r>
              <a:rPr lang="el-GR" dirty="0" smtClean="0"/>
              <a:t>ρ</a:t>
            </a:r>
            <a:r>
              <a:rPr lang="en-US" dirty="0" smtClean="0"/>
              <a:t> g a (z</a:t>
            </a:r>
            <a:r>
              <a:rPr lang="en-US" baseline="-25000" dirty="0" smtClean="0"/>
              <a:t>2</a:t>
            </a:r>
            <a:r>
              <a:rPr lang="en-US" dirty="0" smtClean="0"/>
              <a:t> – z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As the column is in equilibrium, the sum of the vertical forces is zero.</a:t>
            </a:r>
          </a:p>
          <a:p>
            <a:pPr algn="l" rtl="0">
              <a:buNone/>
            </a:pPr>
            <a:r>
              <a:rPr lang="en-US" dirty="0" smtClean="0"/>
              <a:t>		P</a:t>
            </a:r>
            <a:r>
              <a:rPr lang="en-US" baseline="-25000" dirty="0" smtClean="0"/>
              <a:t>1</a:t>
            </a:r>
            <a:r>
              <a:rPr lang="en-US" dirty="0" smtClean="0"/>
              <a:t> A – P</a:t>
            </a:r>
            <a:r>
              <a:rPr lang="en-US" baseline="-25000" dirty="0" smtClean="0"/>
              <a:t>2</a:t>
            </a:r>
            <a:r>
              <a:rPr lang="en-US" dirty="0" smtClean="0"/>
              <a:t> A - </a:t>
            </a:r>
            <a:r>
              <a:rPr lang="el-GR" dirty="0" smtClean="0"/>
              <a:t>ρ</a:t>
            </a:r>
            <a:r>
              <a:rPr lang="en-US" dirty="0" smtClean="0"/>
              <a:t> g A (z</a:t>
            </a:r>
            <a:r>
              <a:rPr lang="en-US" baseline="-25000" dirty="0" smtClean="0"/>
              <a:t>2</a:t>
            </a:r>
            <a:r>
              <a:rPr lang="en-US" dirty="0" smtClean="0"/>
              <a:t> – z</a:t>
            </a:r>
            <a:r>
              <a:rPr lang="en-US" baseline="-25000" dirty="0" smtClean="0"/>
              <a:t>1</a:t>
            </a:r>
            <a:r>
              <a:rPr lang="en-US" dirty="0" smtClean="0"/>
              <a:t>) = 0</a:t>
            </a:r>
          </a:p>
          <a:p>
            <a:pPr algn="l" rtl="0">
              <a:buNone/>
            </a:pPr>
            <a:r>
              <a:rPr lang="en-US" dirty="0" smtClean="0"/>
              <a:t>		P </a:t>
            </a:r>
            <a:r>
              <a:rPr lang="en-US" baseline="-25000" dirty="0" smtClean="0"/>
              <a:t>1</a:t>
            </a:r>
            <a:r>
              <a:rPr lang="en-US" dirty="0" smtClean="0"/>
              <a:t> – P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el-GR" dirty="0" smtClean="0"/>
              <a:t>ρ</a:t>
            </a:r>
            <a:r>
              <a:rPr lang="en-US" dirty="0" smtClean="0"/>
              <a:t> g (z</a:t>
            </a:r>
            <a:r>
              <a:rPr lang="en-US" baseline="-25000" dirty="0" smtClean="0"/>
              <a:t>2</a:t>
            </a:r>
            <a:r>
              <a:rPr lang="en-US" dirty="0" smtClean="0"/>
              <a:t> – z</a:t>
            </a:r>
            <a:r>
              <a:rPr lang="en-US" baseline="-25000" dirty="0" smtClean="0"/>
              <a:t>1</a:t>
            </a:r>
            <a:r>
              <a:rPr lang="en-US" dirty="0" smtClean="0"/>
              <a:t>) </a:t>
            </a:r>
          </a:p>
          <a:p>
            <a:pPr algn="l" rtl="0"/>
            <a:r>
              <a:rPr lang="en-US" dirty="0" smtClean="0"/>
              <a:t>The pressure increases due to gravity with the increase of height.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143116"/>
            <a:ext cx="5762594" cy="2662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71538" y="785794"/>
            <a:ext cx="67151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i="1" dirty="0"/>
              <a:t>Equality Of Pressure At The Same Level In A Static Fluid</a:t>
            </a:r>
            <a:endParaRPr lang="ar-SA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Horizontal elemental cylinder of fluid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The fluid is at equilibrium so the sum of the forces acting in the x direction is zero.</a:t>
            </a:r>
          </a:p>
          <a:p>
            <a:pPr algn="l" rtl="0">
              <a:lnSpc>
                <a:spcPct val="150000"/>
              </a:lnSpc>
              <a:buNone/>
            </a:pPr>
            <a:r>
              <a:rPr lang="pt-BR" i="1" dirty="0" smtClean="0"/>
              <a:t>			p</a:t>
            </a:r>
            <a:r>
              <a:rPr lang="pt-BR" i="1" baseline="-25000" dirty="0" smtClean="0"/>
              <a:t>1</a:t>
            </a:r>
            <a:r>
              <a:rPr lang="pt-BR" i="1" dirty="0" smtClean="0"/>
              <a:t> A  = p</a:t>
            </a:r>
            <a:r>
              <a:rPr lang="pt-BR" i="1" baseline="-25000" dirty="0" smtClean="0"/>
              <a:t>r</a:t>
            </a:r>
            <a:r>
              <a:rPr lang="pt-BR" i="1" dirty="0" smtClean="0"/>
              <a:t> A</a:t>
            </a:r>
            <a:endParaRPr lang="en-US" i="1" dirty="0" smtClean="0"/>
          </a:p>
          <a:p>
            <a:pPr algn="l" rtl="0">
              <a:lnSpc>
                <a:spcPct val="150000"/>
              </a:lnSpc>
            </a:pPr>
            <a:r>
              <a:rPr lang="en-US" dirty="0" smtClean="0"/>
              <a:t>Pressure in the horizontal direction is constant.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			P</a:t>
            </a:r>
            <a:r>
              <a:rPr lang="en-US" baseline="-25000" dirty="0" smtClean="0"/>
              <a:t>1</a:t>
            </a:r>
            <a:r>
              <a:rPr lang="en-US" dirty="0" smtClean="0"/>
              <a:t> = P</a:t>
            </a:r>
            <a:r>
              <a:rPr lang="en-US" baseline="-25000" dirty="0" smtClean="0"/>
              <a:t>r</a:t>
            </a:r>
            <a:endParaRPr lang="ar-SA" baseline="-25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Pressure and Head</a:t>
            </a:r>
            <a:endParaRPr lang="ar-SA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643182"/>
            <a:ext cx="6481834" cy="2596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>
              <a:buNone/>
            </a:pPr>
            <a:r>
              <a:rPr lang="en-US" i="1" dirty="0" smtClean="0"/>
              <a:t>			p = </a:t>
            </a:r>
            <a:r>
              <a:rPr lang="el-GR" i="1" dirty="0" smtClean="0"/>
              <a:t>ρ</a:t>
            </a:r>
            <a:r>
              <a:rPr lang="en-US" i="1" dirty="0" smtClean="0"/>
              <a:t> g h + constant</a:t>
            </a:r>
          </a:p>
          <a:p>
            <a:pPr algn="l" rtl="0"/>
            <a:r>
              <a:rPr lang="en-US" dirty="0" smtClean="0"/>
              <a:t>At the surface of fluids we are normally concerned with, the pressure is the atmospheric pressure,</a:t>
            </a:r>
          </a:p>
          <a:p>
            <a:pPr algn="l" rtl="0">
              <a:buNone/>
            </a:pPr>
            <a:r>
              <a:rPr lang="en-US" i="1" dirty="0" smtClean="0"/>
              <a:t>    p </a:t>
            </a:r>
            <a:r>
              <a:rPr lang="en-US" i="1" baseline="-25000" dirty="0" smtClean="0"/>
              <a:t>atmospheric</a:t>
            </a:r>
            <a:r>
              <a:rPr lang="en-US" i="1" dirty="0" smtClean="0"/>
              <a:t> . So</a:t>
            </a:r>
          </a:p>
          <a:p>
            <a:pPr algn="l" rtl="0">
              <a:buNone/>
            </a:pPr>
            <a:r>
              <a:rPr lang="en-US" i="1" dirty="0" smtClean="0"/>
              <a:t>			p = </a:t>
            </a:r>
            <a:r>
              <a:rPr lang="el-GR" i="1" dirty="0" smtClean="0"/>
              <a:t>ρ</a:t>
            </a:r>
            <a:r>
              <a:rPr lang="en-US" i="1" dirty="0" smtClean="0"/>
              <a:t> g h + p </a:t>
            </a:r>
            <a:r>
              <a:rPr lang="en-US" i="1" baseline="-25000" dirty="0" smtClean="0"/>
              <a:t>atmospheric  </a:t>
            </a:r>
            <a:endParaRPr lang="en-US" i="1" baseline="-25000" dirty="0" smtClean="0"/>
          </a:p>
          <a:p>
            <a:pPr algn="l" rtl="0">
              <a:buFont typeface="Wingdings" pitchFamily="2" charset="2"/>
              <a:buChar char="v"/>
            </a:pP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Notice that velocity is constant.</a:t>
            </a:r>
            <a:endParaRPr lang="en-US" i="1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en-US" i="1" baseline="-25000" dirty="0" smtClean="0"/>
          </a:p>
          <a:p>
            <a:pPr algn="l" rtl="0"/>
            <a:r>
              <a:rPr lang="en-US" dirty="0" smtClean="0"/>
              <a:t>As we live constantly under the pressure of the atmosphere, it is convenient (and often done) to take atmospheric pressure as the datum. So we quote pressure as above or below atmospheric.</a:t>
            </a:r>
            <a:endParaRPr lang="ar-S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259</TotalTime>
  <Words>173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Flow</vt:lpstr>
      <vt:lpstr>Equation</vt:lpstr>
      <vt:lpstr>Fluid Statics </vt:lpstr>
      <vt:lpstr>Slide 2</vt:lpstr>
      <vt:lpstr>Slide 3</vt:lpstr>
      <vt:lpstr>Slide 4</vt:lpstr>
      <vt:lpstr>Slide 5</vt:lpstr>
      <vt:lpstr>Slide 6</vt:lpstr>
      <vt:lpstr>Slide 7</vt:lpstr>
      <vt:lpstr>Pressure and Head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 Statics </dc:title>
  <dc:creator>Prof. Ahmed Samy Kam</dc:creator>
  <cp:lastModifiedBy>Prof. Ahmed Samy Kam</cp:lastModifiedBy>
  <cp:revision>15</cp:revision>
  <dcterms:created xsi:type="dcterms:W3CDTF">2009-10-07T21:08:10Z</dcterms:created>
  <dcterms:modified xsi:type="dcterms:W3CDTF">2009-10-13T09:30:54Z</dcterms:modified>
</cp:coreProperties>
</file>