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19FCF8-C21C-46CC-8067-FE98764F6A7C}" type="datetimeFigureOut">
              <a:rPr lang="ar-SA" smtClean="0"/>
              <a:t>10/21/1430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DD01C1-7122-4BFE-83DA-40955A406CA8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Fluid Dynamics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/>
            <a:r>
              <a:rPr lang="en-US" dirty="0" smtClean="0"/>
              <a:t>Some Example Application</a:t>
            </a:r>
            <a:endParaRPr lang="ar-S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85984" y="1857364"/>
            <a:ext cx="1714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00496" y="1857364"/>
            <a:ext cx="157163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72132" y="2428868"/>
            <a:ext cx="1571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28860" y="3643314"/>
            <a:ext cx="1500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000496" y="3071810"/>
            <a:ext cx="157163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72132" y="3071810"/>
            <a:ext cx="1500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71670" y="4071942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Section 1</a:t>
            </a:r>
            <a:endParaRPr lang="ar-SA" dirty="0"/>
          </a:p>
        </p:txBody>
      </p:sp>
      <p:sp>
        <p:nvSpPr>
          <p:cNvPr id="17" name="TextBox 16"/>
          <p:cNvSpPr txBox="1"/>
          <p:nvPr/>
        </p:nvSpPr>
        <p:spPr>
          <a:xfrm>
            <a:off x="6715140" y="3500438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Section 2</a:t>
            </a:r>
            <a:endParaRPr lang="ar-SA" dirty="0"/>
          </a:p>
        </p:txBody>
      </p:sp>
      <p:sp>
        <p:nvSpPr>
          <p:cNvPr id="18" name="TextBox 17"/>
          <p:cNvSpPr txBox="1"/>
          <p:nvPr/>
        </p:nvSpPr>
        <p:spPr>
          <a:xfrm>
            <a:off x="1000100" y="4572008"/>
            <a:ext cx="73581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/>
              <a:t>A liquid is flowing from left to right and the pipe is narrowing in the same direction. By the </a:t>
            </a:r>
            <a:r>
              <a:rPr lang="en-US" sz="2000" dirty="0" smtClean="0"/>
              <a:t>continuity principle.</a:t>
            </a:r>
            <a:endParaRPr lang="ar-SA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643174" y="5643578"/>
            <a:ext cx="335758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Q</a:t>
            </a:r>
            <a:endParaRPr lang="ar-S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642918"/>
            <a:ext cx="4213180" cy="255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43042" y="4071942"/>
            <a:ext cx="542928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Q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+Q</a:t>
            </a:r>
            <a:r>
              <a:rPr lang="en-US" sz="2800" baseline="-25000" dirty="0" smtClean="0"/>
              <a:t>3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u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u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u</a:t>
            </a:r>
            <a:r>
              <a:rPr lang="en-US" sz="2800" baseline="-25000" dirty="0" smtClean="0"/>
              <a:t>3</a:t>
            </a:r>
            <a:endParaRPr lang="ar-SA" sz="2800" baseline="-2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Introduce concepts necessary to </a:t>
            </a:r>
            <a:r>
              <a:rPr lang="en-US" dirty="0" smtClean="0"/>
              <a:t>analyze </a:t>
            </a:r>
            <a:r>
              <a:rPr lang="en-US" dirty="0" smtClean="0"/>
              <a:t>fluids in </a:t>
            </a:r>
            <a:r>
              <a:rPr lang="en-US" dirty="0" smtClean="0"/>
              <a:t>motion.</a:t>
            </a:r>
            <a:endParaRPr lang="en-US" dirty="0" smtClean="0"/>
          </a:p>
          <a:p>
            <a:pPr algn="l" rtl="0"/>
            <a:r>
              <a:rPr lang="en-US" dirty="0" smtClean="0"/>
              <a:t>Identify </a:t>
            </a:r>
            <a:r>
              <a:rPr lang="en-US" dirty="0" smtClean="0"/>
              <a:t>differences between Steady/unsteady </a:t>
            </a:r>
            <a:r>
              <a:rPr lang="en-US" dirty="0" smtClean="0"/>
              <a:t>uniform/non-uniform flow.</a:t>
            </a:r>
            <a:endParaRPr lang="en-US" dirty="0" smtClean="0"/>
          </a:p>
          <a:p>
            <a:pPr algn="l" rtl="0"/>
            <a:r>
              <a:rPr lang="en-US" dirty="0" smtClean="0"/>
              <a:t>Introduce </a:t>
            </a:r>
            <a:r>
              <a:rPr lang="en-US" dirty="0" smtClean="0"/>
              <a:t>the Continuity principle through conservation of mass and control </a:t>
            </a:r>
            <a:r>
              <a:rPr lang="en-US" dirty="0" smtClean="0"/>
              <a:t>volumes.</a:t>
            </a:r>
            <a:endParaRPr lang="en-US" dirty="0" smtClean="0"/>
          </a:p>
          <a:p>
            <a:pPr algn="l" rtl="0"/>
            <a:r>
              <a:rPr lang="en-US" dirty="0" smtClean="0"/>
              <a:t>Derive </a:t>
            </a:r>
            <a:r>
              <a:rPr lang="en-US" dirty="0" smtClean="0"/>
              <a:t>the Bernoulli (energy) </a:t>
            </a:r>
            <a:r>
              <a:rPr lang="en-US" dirty="0" smtClean="0"/>
              <a:t>equation.</a:t>
            </a:r>
            <a:endParaRPr lang="en-US" dirty="0" smtClean="0"/>
          </a:p>
          <a:p>
            <a:pPr algn="l" rtl="0"/>
            <a:r>
              <a:rPr lang="en-US" dirty="0" smtClean="0"/>
              <a:t>Demonstrate </a:t>
            </a:r>
            <a:r>
              <a:rPr lang="en-US" dirty="0" smtClean="0"/>
              <a:t>practical uses of the Bernoulli and continuity equation in the analysis of </a:t>
            </a:r>
            <a:r>
              <a:rPr lang="en-US" dirty="0" smtClean="0"/>
              <a:t>flow.</a:t>
            </a:r>
            <a:endParaRPr lang="en-US" dirty="0" smtClean="0"/>
          </a:p>
          <a:p>
            <a:pPr algn="l" rtl="0"/>
            <a:r>
              <a:rPr lang="en-US" dirty="0" smtClean="0"/>
              <a:t>Introduce </a:t>
            </a:r>
            <a:r>
              <a:rPr lang="en-US" dirty="0" smtClean="0"/>
              <a:t>the momentum equation for a </a:t>
            </a:r>
            <a:r>
              <a:rPr lang="en-US" dirty="0" smtClean="0"/>
              <a:t>fluid.</a:t>
            </a:r>
            <a:endParaRPr lang="en-US" dirty="0" smtClean="0"/>
          </a:p>
          <a:p>
            <a:pPr algn="l" rtl="0"/>
            <a:r>
              <a:rPr lang="en-US" dirty="0" smtClean="0"/>
              <a:t>Demonstrate </a:t>
            </a:r>
            <a:r>
              <a:rPr lang="en-US" dirty="0" smtClean="0"/>
              <a:t>how the momentum equation and principle of conservation of momentum is used </a:t>
            </a:r>
            <a:r>
              <a:rPr lang="en-US" dirty="0" smtClean="0"/>
              <a:t>to</a:t>
            </a:r>
          </a:p>
          <a:p>
            <a:pPr algn="l" rtl="0">
              <a:buNone/>
            </a:pPr>
            <a:r>
              <a:rPr lang="en-US" dirty="0" smtClean="0"/>
              <a:t>    predict </a:t>
            </a:r>
            <a:r>
              <a:rPr lang="en-US" dirty="0" smtClean="0"/>
              <a:t>forces induced by flowing fluids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It is possible - and useful - to classify the type of flow which is being examined into small number </a:t>
            </a:r>
            <a:r>
              <a:rPr lang="en-US" dirty="0" smtClean="0"/>
              <a:t>of  groups.</a:t>
            </a:r>
          </a:p>
          <a:p>
            <a:pPr algn="l" rtl="0"/>
            <a:r>
              <a:rPr lang="en-US" dirty="0" smtClean="0"/>
              <a:t> </a:t>
            </a:r>
            <a:r>
              <a:rPr lang="en-US" i="1" dirty="0" smtClean="0"/>
              <a:t>uniform flow: If the flow velocity is the same magnitude and direction at every point in the fluid it </a:t>
            </a:r>
            <a:r>
              <a:rPr lang="en-US" i="1" dirty="0" smtClean="0"/>
              <a:t>is </a:t>
            </a:r>
            <a:r>
              <a:rPr lang="en-US" dirty="0" smtClean="0"/>
              <a:t>said </a:t>
            </a:r>
            <a:r>
              <a:rPr lang="en-US" dirty="0" smtClean="0"/>
              <a:t>to be </a:t>
            </a:r>
            <a:r>
              <a:rPr lang="en-US" i="1" dirty="0" smtClean="0"/>
              <a:t>uniform.</a:t>
            </a:r>
          </a:p>
          <a:p>
            <a:pPr algn="l" rtl="0"/>
            <a:r>
              <a:rPr lang="en-US" dirty="0" smtClean="0"/>
              <a:t> </a:t>
            </a:r>
            <a:r>
              <a:rPr lang="en-US" i="1" dirty="0" smtClean="0"/>
              <a:t>non-uniform: If at a given instant, the velocity is </a:t>
            </a:r>
            <a:r>
              <a:rPr lang="en-US" b="1" i="1" dirty="0" smtClean="0"/>
              <a:t>not the same at every point the flow is non-uniform</a:t>
            </a:r>
            <a:r>
              <a:rPr lang="en-US" b="1" i="1" dirty="0" smtClean="0"/>
              <a:t>.  </a:t>
            </a:r>
            <a:r>
              <a:rPr lang="en-US" dirty="0" smtClean="0"/>
              <a:t>(</a:t>
            </a:r>
            <a:r>
              <a:rPr lang="en-US" dirty="0" smtClean="0"/>
              <a:t>In practice, by this definition, every fluid that flows near a solid boundary will be non-uniform - as</a:t>
            </a:r>
          </a:p>
          <a:p>
            <a:pPr algn="l" rtl="0">
              <a:buNone/>
            </a:pPr>
            <a:r>
              <a:rPr lang="en-US" dirty="0" smtClean="0"/>
              <a:t>    the </a:t>
            </a:r>
            <a:r>
              <a:rPr lang="en-US" dirty="0" smtClean="0"/>
              <a:t>fluid at the boundary must take the speed of the boundary, usually zero. However if the size </a:t>
            </a:r>
            <a:r>
              <a:rPr lang="en-US" dirty="0" smtClean="0"/>
              <a:t>and shape </a:t>
            </a:r>
            <a:r>
              <a:rPr lang="en-US" dirty="0" smtClean="0"/>
              <a:t>of the of the cross-section of the stream of fluid is constant the flow is considered </a:t>
            </a:r>
            <a:r>
              <a:rPr lang="en-US" i="1" dirty="0" smtClean="0"/>
              <a:t>uniform.)</a:t>
            </a:r>
          </a:p>
          <a:p>
            <a:pPr algn="l" rtl="0"/>
            <a:r>
              <a:rPr lang="en-US" dirty="0" smtClean="0"/>
              <a:t> </a:t>
            </a:r>
            <a:r>
              <a:rPr lang="en-US" i="1" dirty="0" smtClean="0"/>
              <a:t>steady: A steady flow is one in which the conditions (velocity, pressure and cross-section) may </a:t>
            </a:r>
            <a:r>
              <a:rPr lang="en-US" i="1" dirty="0" smtClean="0"/>
              <a:t>differ </a:t>
            </a:r>
            <a:r>
              <a:rPr lang="en-US" dirty="0" smtClean="0"/>
              <a:t>from </a:t>
            </a:r>
            <a:r>
              <a:rPr lang="en-US" dirty="0" smtClean="0"/>
              <a:t>point to point but DO NOT change with time.</a:t>
            </a:r>
          </a:p>
          <a:p>
            <a:pPr algn="l" rtl="0"/>
            <a:r>
              <a:rPr lang="en-US" dirty="0" smtClean="0"/>
              <a:t> </a:t>
            </a:r>
            <a:r>
              <a:rPr lang="en-US" i="1" dirty="0" smtClean="0"/>
              <a:t>unsteady: If at any point in the fluid, the conditions change with time, the flow is described </a:t>
            </a:r>
            <a:r>
              <a:rPr lang="en-US" i="1" dirty="0" smtClean="0"/>
              <a:t>as unsteady</a:t>
            </a:r>
            <a:r>
              <a:rPr lang="en-US" i="1" dirty="0" smtClean="0"/>
              <a:t>. (In </a:t>
            </a:r>
            <a:r>
              <a:rPr lang="en-US" i="1" dirty="0" err="1" smtClean="0"/>
              <a:t>practise</a:t>
            </a:r>
            <a:r>
              <a:rPr lang="en-US" i="1" dirty="0" smtClean="0"/>
              <a:t> there is always slight variations in velocity and pressure, but if the </a:t>
            </a:r>
            <a:r>
              <a:rPr lang="en-US" i="1" dirty="0" smtClean="0"/>
              <a:t>average </a:t>
            </a:r>
            <a:r>
              <a:rPr lang="en-US" dirty="0" smtClean="0"/>
              <a:t>values </a:t>
            </a:r>
            <a:r>
              <a:rPr lang="en-US" dirty="0" smtClean="0"/>
              <a:t>are constant, the flow is considered </a:t>
            </a:r>
            <a:r>
              <a:rPr lang="en-US" i="1" dirty="0" smtClean="0"/>
              <a:t>steady.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Combining the above we can classify any flow in to one of four type:</a:t>
            </a:r>
          </a:p>
          <a:p>
            <a:pPr algn="l" rtl="0"/>
            <a:r>
              <a:rPr lang="en-US" dirty="0" smtClean="0"/>
              <a:t>1. </a:t>
            </a:r>
            <a:r>
              <a:rPr lang="en-US" i="1" dirty="0" smtClean="0"/>
              <a:t>Steady uniform flow. Conditions do not change with position in the stream or with time. An example </a:t>
            </a:r>
            <a:r>
              <a:rPr lang="en-US" i="1" dirty="0" smtClean="0"/>
              <a:t>is </a:t>
            </a:r>
            <a:r>
              <a:rPr lang="en-US" dirty="0" smtClean="0"/>
              <a:t>the </a:t>
            </a:r>
            <a:r>
              <a:rPr lang="en-US" dirty="0" smtClean="0"/>
              <a:t>flow of water in a pipe of constant diameter at constant velocity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2. </a:t>
            </a:r>
            <a:r>
              <a:rPr lang="en-US" i="1" dirty="0" smtClean="0"/>
              <a:t>Steady non-uniform flow. Conditions change from point to point in the stream but do not change </a:t>
            </a:r>
            <a:r>
              <a:rPr lang="en-US" i="1" dirty="0" smtClean="0"/>
              <a:t>with </a:t>
            </a:r>
            <a:r>
              <a:rPr lang="en-US" dirty="0" smtClean="0"/>
              <a:t>time</a:t>
            </a:r>
            <a:r>
              <a:rPr lang="en-US" dirty="0" smtClean="0"/>
              <a:t>. An example is flow in a tapering pipe with constant velocity at the inlet - velocity will change </a:t>
            </a:r>
            <a:r>
              <a:rPr lang="en-US" dirty="0" smtClean="0"/>
              <a:t>as you </a:t>
            </a:r>
            <a:r>
              <a:rPr lang="en-US" dirty="0" smtClean="0"/>
              <a:t>move along the length of the pipe toward the exit.</a:t>
            </a:r>
          </a:p>
          <a:p>
            <a:pPr algn="l" rtl="0"/>
            <a:r>
              <a:rPr lang="en-US" dirty="0" smtClean="0"/>
              <a:t>3. </a:t>
            </a:r>
            <a:r>
              <a:rPr lang="en-US" i="1" dirty="0" smtClean="0"/>
              <a:t>Unsteady uniform flow. At a given instant in time the conditions at every point are the same, but </a:t>
            </a:r>
            <a:r>
              <a:rPr lang="en-US" i="1" dirty="0" smtClean="0"/>
              <a:t>will </a:t>
            </a:r>
            <a:r>
              <a:rPr lang="en-US" dirty="0" smtClean="0"/>
              <a:t>change </a:t>
            </a:r>
            <a:r>
              <a:rPr lang="en-US" dirty="0" smtClean="0"/>
              <a:t>with time. An example is a pipe of constant diameter connected to a pump pumping at </a:t>
            </a:r>
            <a:r>
              <a:rPr lang="en-US" dirty="0" smtClean="0"/>
              <a:t>a constant </a:t>
            </a:r>
            <a:r>
              <a:rPr lang="en-US" dirty="0" smtClean="0"/>
              <a:t>rate which is then switched off.</a:t>
            </a:r>
          </a:p>
          <a:p>
            <a:pPr algn="l" rtl="0"/>
            <a:r>
              <a:rPr lang="en-US" dirty="0" smtClean="0"/>
              <a:t>4. </a:t>
            </a:r>
            <a:r>
              <a:rPr lang="en-US" i="1" dirty="0" smtClean="0"/>
              <a:t>Unsteady non-uniform flow. Every condition of the flow may change from point to point and with </a:t>
            </a:r>
            <a:r>
              <a:rPr lang="en-US" i="1" dirty="0" smtClean="0"/>
              <a:t>time </a:t>
            </a:r>
            <a:r>
              <a:rPr lang="en-US" dirty="0" smtClean="0"/>
              <a:t>at </a:t>
            </a:r>
            <a:r>
              <a:rPr lang="en-US" dirty="0" smtClean="0"/>
              <a:t>every point. For example waves in a channel.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/>
            <a:r>
              <a:rPr lang="en-US" b="1" dirty="0" smtClean="0"/>
              <a:t>Flow Rate:</a:t>
            </a:r>
          </a:p>
          <a:p>
            <a:pPr algn="l" rtl="0">
              <a:buNone/>
            </a:pPr>
            <a:r>
              <a:rPr lang="en-US" b="1" dirty="0" smtClean="0"/>
              <a:t>		Mass Flow Rate:</a:t>
            </a:r>
          </a:p>
          <a:p>
            <a:pPr algn="l" rtl="0">
              <a:buNone/>
            </a:pPr>
            <a:r>
              <a:rPr lang="en-US" dirty="0" smtClean="0"/>
              <a:t>By collecting water from a pipe within a certain time and weighting it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mass flow rate = water weight / time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b="1" dirty="0" smtClean="0"/>
              <a:t>Volume Flow Rate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By </a:t>
            </a:r>
            <a:r>
              <a:rPr lang="en-US" dirty="0" smtClean="0"/>
              <a:t>collecting water from a pipe within a certain time and </a:t>
            </a:r>
            <a:r>
              <a:rPr lang="en-US" dirty="0" smtClean="0"/>
              <a:t>measuring the volume</a:t>
            </a:r>
          </a:p>
          <a:p>
            <a:pPr algn="l" rtl="0">
              <a:buNone/>
            </a:pPr>
            <a:r>
              <a:rPr lang="en-US" dirty="0" smtClean="0"/>
              <a:t>		volume flow rate = water volume / time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857364"/>
            <a:ext cx="624368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57290" y="714356"/>
            <a:ext cx="50006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b="1" dirty="0" smtClean="0"/>
              <a:t>Discharge and mean velocity</a:t>
            </a:r>
            <a:endParaRPr lang="ar-SA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14414" y="4714884"/>
            <a:ext cx="642942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/>
              <a:t>If the area of cross section of the pipe at point X is A, and the mean velocity here is </a:t>
            </a:r>
            <a:r>
              <a:rPr lang="en-US" sz="2000" i="1" dirty="0"/>
              <a:t>um . During a time t, a</a:t>
            </a:r>
          </a:p>
          <a:p>
            <a:pPr algn="l"/>
            <a:r>
              <a:rPr lang="en-US" sz="2000" dirty="0"/>
              <a:t>cylinder of fluid will pass point X</a:t>
            </a:r>
            <a:endParaRPr lang="ar-SA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The volume flow rate or the discharge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Where A is the area of the cross section, u</a:t>
            </a:r>
            <a:r>
              <a:rPr lang="en-US" baseline="-25000" dirty="0" smtClean="0"/>
              <a:t>m</a:t>
            </a:r>
            <a:r>
              <a:rPr lang="en-US" dirty="0" smtClean="0"/>
              <a:t> is the mean velocity and t is the time.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4414" y="1643050"/>
          <a:ext cx="6546684" cy="1268420"/>
        </p:xfrm>
        <a:graphic>
          <a:graphicData uri="http://schemas.openxmlformats.org/presentationml/2006/ole">
            <p:oleObj spid="_x0000_s3074" name="Equation" r:id="rId3" imgW="20318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643050"/>
            <a:ext cx="3420928" cy="2195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00100" y="642918"/>
            <a:ext cx="24288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/>
              <a:t>Continuity</a:t>
            </a:r>
            <a:endParaRPr lang="ar-SA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57224" y="4357694"/>
            <a:ext cx="742955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Matter cannot be created or </a:t>
            </a:r>
            <a:r>
              <a:rPr lang="en-US" sz="2400" dirty="0" smtClean="0"/>
              <a:t>destroyed. This principle </a:t>
            </a:r>
            <a:r>
              <a:rPr lang="en-US" sz="2400" dirty="0"/>
              <a:t>is know as the </a:t>
            </a:r>
            <a:r>
              <a:rPr lang="en-US" sz="2400" i="1" dirty="0"/>
              <a:t>conservation of mass and we use it in the analysis of flowing fluids</a:t>
            </a:r>
            <a:r>
              <a:rPr lang="en-US" sz="2400" i="1" dirty="0" smtClean="0"/>
              <a:t>. </a:t>
            </a:r>
            <a:r>
              <a:rPr lang="en-US" sz="2400" dirty="0" smtClean="0"/>
              <a:t>The </a:t>
            </a:r>
            <a:r>
              <a:rPr lang="en-US" sz="2400" dirty="0"/>
              <a:t>principle is applied to fixed volumes, known as control volumes (or surfaces), like that in the </a:t>
            </a:r>
            <a:r>
              <a:rPr lang="en-US" sz="2400" dirty="0" smtClean="0"/>
              <a:t>figure:</a:t>
            </a:r>
            <a:endParaRPr lang="ar-SA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For any control volume the principle of </a:t>
            </a:r>
            <a:r>
              <a:rPr lang="en-US" i="1" dirty="0" smtClean="0"/>
              <a:t>conservation of mass </a:t>
            </a:r>
            <a:r>
              <a:rPr lang="en-US" i="1" dirty="0" smtClean="0"/>
              <a:t>says</a:t>
            </a:r>
          </a:p>
          <a:p>
            <a:pPr algn="l" rtl="0"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mass enter = mass exit + change in the mass</a:t>
            </a:r>
          </a:p>
          <a:p>
            <a:pPr algn="l" rtl="0"/>
            <a:r>
              <a:rPr lang="en-US" i="1" dirty="0" smtClean="0"/>
              <a:t>For steady flow</a:t>
            </a:r>
          </a:p>
          <a:p>
            <a:pPr algn="l" rtl="0">
              <a:buNone/>
            </a:pPr>
            <a:r>
              <a:rPr lang="en-US" dirty="0" smtClean="0"/>
              <a:t>		mass per unit time enter = mass per unit time exit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		</a:t>
            </a:r>
            <a:r>
              <a:rPr lang="el-GR" i="1" dirty="0" smtClean="0"/>
              <a:t>ρ</a:t>
            </a:r>
            <a:r>
              <a:rPr lang="en-US" i="1" baseline="-25000" dirty="0" smtClean="0"/>
              <a:t>1</a:t>
            </a:r>
            <a:r>
              <a:rPr lang="en-US" i="1" dirty="0" smtClean="0"/>
              <a:t> A</a:t>
            </a:r>
            <a:r>
              <a:rPr lang="en-US" i="1" baseline="-25000" dirty="0" smtClean="0"/>
              <a:t>1</a:t>
            </a:r>
            <a:r>
              <a:rPr lang="en-US" i="1" dirty="0" smtClean="0"/>
              <a:t> u</a:t>
            </a:r>
            <a:r>
              <a:rPr lang="en-US" i="1" baseline="-25000" dirty="0" smtClean="0"/>
              <a:t>m1</a:t>
            </a:r>
            <a:r>
              <a:rPr lang="en-US" i="1" dirty="0" smtClean="0"/>
              <a:t> = </a:t>
            </a:r>
            <a:r>
              <a:rPr lang="el-GR" i="1" dirty="0" smtClean="0"/>
              <a:t>ρ</a:t>
            </a:r>
            <a:r>
              <a:rPr lang="en-US" i="1" baseline="-25000" dirty="0" smtClean="0"/>
              <a:t>2</a:t>
            </a:r>
            <a:r>
              <a:rPr lang="en-US" i="1" dirty="0" smtClean="0"/>
              <a:t> A</a:t>
            </a:r>
            <a:r>
              <a:rPr lang="en-US" i="1" baseline="-25000" dirty="0" smtClean="0"/>
              <a:t>2</a:t>
            </a:r>
            <a:r>
              <a:rPr lang="en-US" i="1" dirty="0" smtClean="0"/>
              <a:t> u</a:t>
            </a:r>
            <a:r>
              <a:rPr lang="en-US" i="1" baseline="-25000" dirty="0" smtClean="0"/>
              <a:t>m2</a:t>
            </a:r>
            <a:r>
              <a:rPr lang="en-US" i="1" dirty="0" smtClean="0"/>
              <a:t> = constant</a:t>
            </a:r>
          </a:p>
          <a:p>
            <a:pPr algn="l" rtl="0">
              <a:buNone/>
            </a:pPr>
            <a:r>
              <a:rPr lang="en-US" i="1" dirty="0" smtClean="0"/>
              <a:t>For  steady liquids </a:t>
            </a:r>
            <a:r>
              <a:rPr lang="el-GR" i="1" dirty="0" smtClean="0"/>
              <a:t>ρ</a:t>
            </a:r>
            <a:r>
              <a:rPr lang="en-US" i="1" dirty="0" smtClean="0"/>
              <a:t> is constant then: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		A</a:t>
            </a:r>
            <a:r>
              <a:rPr lang="en-US" i="1" baseline="-25000" dirty="0" smtClean="0"/>
              <a:t>1</a:t>
            </a:r>
            <a:r>
              <a:rPr lang="en-US" i="1" dirty="0" smtClean="0"/>
              <a:t> u</a:t>
            </a:r>
            <a:r>
              <a:rPr lang="en-US" i="1" baseline="-25000" dirty="0" smtClean="0"/>
              <a:t>m1</a:t>
            </a:r>
            <a:r>
              <a:rPr lang="en-US" i="1" dirty="0" smtClean="0"/>
              <a:t> = A</a:t>
            </a:r>
            <a:r>
              <a:rPr lang="en-US" i="1" baseline="-25000" dirty="0" smtClean="0"/>
              <a:t>2</a:t>
            </a:r>
            <a:r>
              <a:rPr lang="en-US" i="1" dirty="0" smtClean="0"/>
              <a:t> u</a:t>
            </a:r>
            <a:r>
              <a:rPr lang="en-US" i="1" baseline="-25000" dirty="0" smtClean="0"/>
              <a:t>m2</a:t>
            </a:r>
            <a:r>
              <a:rPr lang="en-US" i="1" dirty="0" smtClean="0"/>
              <a:t> = Q</a:t>
            </a:r>
          </a:p>
          <a:p>
            <a:pPr algn="l" rtl="0">
              <a:buNone/>
            </a:pPr>
            <a:endParaRPr lang="en-US" i="1" dirty="0" smtClean="0"/>
          </a:p>
          <a:p>
            <a:pPr algn="ctr" rtl="0">
              <a:buNone/>
            </a:pPr>
            <a:r>
              <a:rPr lang="en-US" b="1" i="1" dirty="0" smtClean="0"/>
              <a:t>This is the continuity equation</a:t>
            </a:r>
            <a:endParaRPr lang="en-US" b="1" i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667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Microsoft Equation 3.0</vt:lpstr>
      <vt:lpstr>Fluid Dynamics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Dynamics</dc:title>
  <dc:creator>Prof. Ahmed Samy Kam</dc:creator>
  <cp:lastModifiedBy>Prof. Ahmed Samy Kam</cp:lastModifiedBy>
  <cp:revision>8</cp:revision>
  <dcterms:created xsi:type="dcterms:W3CDTF">2009-10-10T18:42:57Z</dcterms:created>
  <dcterms:modified xsi:type="dcterms:W3CDTF">2009-10-10T20:02:08Z</dcterms:modified>
</cp:coreProperties>
</file>