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F0D6-60F4-4E00-A40E-C310ACBEC637}" type="datetimeFigureOut">
              <a:rPr lang="ar-SA" smtClean="0"/>
              <a:pPr/>
              <a:t>10/20/1430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98DCB-903E-493F-BCDF-AF4F0549DCF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F0D6-60F4-4E00-A40E-C310ACBEC637}" type="datetimeFigureOut">
              <a:rPr lang="ar-SA" smtClean="0"/>
              <a:pPr/>
              <a:t>10/20/1430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98DCB-903E-493F-BCDF-AF4F0549DCF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F0D6-60F4-4E00-A40E-C310ACBEC637}" type="datetimeFigureOut">
              <a:rPr lang="ar-SA" smtClean="0"/>
              <a:pPr/>
              <a:t>10/20/1430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98DCB-903E-493F-BCDF-AF4F0549DCF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F0D6-60F4-4E00-A40E-C310ACBEC637}" type="datetimeFigureOut">
              <a:rPr lang="ar-SA" smtClean="0"/>
              <a:pPr/>
              <a:t>10/20/1430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98DCB-903E-493F-BCDF-AF4F0549DCF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F0D6-60F4-4E00-A40E-C310ACBEC637}" type="datetimeFigureOut">
              <a:rPr lang="ar-SA" smtClean="0"/>
              <a:pPr/>
              <a:t>10/20/1430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98DCB-903E-493F-BCDF-AF4F0549DCF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F0D6-60F4-4E00-A40E-C310ACBEC637}" type="datetimeFigureOut">
              <a:rPr lang="ar-SA" smtClean="0"/>
              <a:pPr/>
              <a:t>10/20/1430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98DCB-903E-493F-BCDF-AF4F0549DCF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F0D6-60F4-4E00-A40E-C310ACBEC637}" type="datetimeFigureOut">
              <a:rPr lang="ar-SA" smtClean="0"/>
              <a:pPr/>
              <a:t>10/20/1430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98DCB-903E-493F-BCDF-AF4F0549DCF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F0D6-60F4-4E00-A40E-C310ACBEC637}" type="datetimeFigureOut">
              <a:rPr lang="ar-SA" smtClean="0"/>
              <a:pPr/>
              <a:t>10/20/1430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98DCB-903E-493F-BCDF-AF4F0549DCF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F0D6-60F4-4E00-A40E-C310ACBEC637}" type="datetimeFigureOut">
              <a:rPr lang="ar-SA" smtClean="0"/>
              <a:pPr/>
              <a:t>10/20/1430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98DCB-903E-493F-BCDF-AF4F0549DCF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F0D6-60F4-4E00-A40E-C310ACBEC637}" type="datetimeFigureOut">
              <a:rPr lang="ar-SA" smtClean="0"/>
              <a:pPr/>
              <a:t>10/20/1430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98DCB-903E-493F-BCDF-AF4F0549DCF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F0D6-60F4-4E00-A40E-C310ACBEC637}" type="datetimeFigureOut">
              <a:rPr lang="ar-SA" smtClean="0"/>
              <a:pPr/>
              <a:t>10/20/1430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198DCB-903E-493F-BCDF-AF4F0549DCF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863F0D6-60F4-4E00-A40E-C310ACBEC637}" type="datetimeFigureOut">
              <a:rPr lang="ar-SA" smtClean="0"/>
              <a:pPr/>
              <a:t>10/20/1430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198DCB-903E-493F-BCDF-AF4F0549DCFD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0"/>
            <a:r>
              <a:rPr lang="en-US" b="1" i="1" dirty="0" smtClean="0"/>
              <a:t>Resultant force on a submerged curved surface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150000"/>
              </a:lnSpc>
            </a:pPr>
            <a:r>
              <a:rPr lang="en-US" dirty="0" smtClean="0"/>
              <a:t>It is most straightforward to calculate the horizontal and vertical components and combine these to obtain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    the resultant force and its direction.</a:t>
            </a:r>
          </a:p>
          <a:p>
            <a:pPr algn="l" rtl="0">
              <a:lnSpc>
                <a:spcPct val="150000"/>
              </a:lnSpc>
            </a:pPr>
            <a:r>
              <a:rPr lang="en-US" dirty="0" smtClean="0"/>
              <a:t>In the diagram below the liquid is resting on top of a curved base.</a:t>
            </a:r>
            <a:endParaRPr lang="ar-S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59" y="428604"/>
            <a:ext cx="4310729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85852" y="3143248"/>
            <a:ext cx="6786610" cy="31085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b="1" dirty="0" smtClean="0"/>
              <a:t>Resultant force</a:t>
            </a:r>
          </a:p>
          <a:p>
            <a:pPr algn="l" rtl="0"/>
            <a:r>
              <a:rPr lang="en-US" sz="2000" dirty="0" smtClean="0"/>
              <a:t>The overall resultant force is found by combining the vertical and horizontal components </a:t>
            </a:r>
            <a:r>
              <a:rPr lang="en-US" sz="2000" dirty="0" err="1" smtClean="0"/>
              <a:t>vectorialy</a:t>
            </a:r>
            <a:r>
              <a:rPr lang="en-US" sz="2000" dirty="0" smtClean="0"/>
              <a:t>,</a:t>
            </a:r>
          </a:p>
          <a:p>
            <a:pPr algn="l" rtl="0"/>
            <a:r>
              <a:rPr lang="en-US" sz="2000" dirty="0" smtClean="0"/>
              <a:t>Resultant force</a:t>
            </a:r>
          </a:p>
          <a:p>
            <a:pPr algn="l" rtl="0">
              <a:buNone/>
            </a:pPr>
            <a:r>
              <a:rPr lang="en-US" sz="2000" dirty="0" smtClean="0"/>
              <a:t>			</a:t>
            </a:r>
          </a:p>
          <a:p>
            <a:pPr algn="l" rtl="0">
              <a:buNone/>
            </a:pPr>
            <a:endParaRPr lang="en-US" sz="2000" dirty="0" smtClean="0"/>
          </a:p>
          <a:p>
            <a:pPr algn="l" rtl="0">
              <a:buNone/>
            </a:pPr>
            <a:r>
              <a:rPr lang="en-US" sz="2000" dirty="0" smtClean="0"/>
              <a:t>	 The angle the resultant force makes to the horizontal is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			</a:t>
            </a:r>
            <a:endParaRPr lang="ar-SA" dirty="0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3214678" y="4214818"/>
          <a:ext cx="2000250" cy="638898"/>
        </p:xfrm>
        <a:graphic>
          <a:graphicData uri="http://schemas.openxmlformats.org/presentationml/2006/ole">
            <p:oleObj spid="_x0000_s7171" name="Equation" r:id="rId4" imgW="914400" imgH="291960" progId="Equation.3">
              <p:embed/>
            </p:oleObj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3357554" y="5286388"/>
          <a:ext cx="1691460" cy="857263"/>
        </p:xfrm>
        <a:graphic>
          <a:graphicData uri="http://schemas.openxmlformats.org/presentationml/2006/ole">
            <p:oleObj spid="_x0000_s7172" name="Equation" r:id="rId5" imgW="95220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/>
          <a:lstStyle/>
          <a:p>
            <a:pPr algn="l" rtl="0"/>
            <a:r>
              <a:rPr lang="en-US" b="1" dirty="0" smtClean="0"/>
              <a:t>Example: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Determine the total hydrostatic pressure and center of pressure on a 3 m long and 2 m height quadrant gate.</a:t>
            </a:r>
            <a:endParaRPr lang="ar-SA" dirty="0"/>
          </a:p>
        </p:txBody>
      </p:sp>
      <p:sp>
        <p:nvSpPr>
          <p:cNvPr id="4" name="Arc 3"/>
          <p:cNvSpPr/>
          <p:nvPr/>
        </p:nvSpPr>
        <p:spPr>
          <a:xfrm rot="6023265">
            <a:off x="3541389" y="2278950"/>
            <a:ext cx="3429024" cy="221457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500694" y="4143380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4929190" y="4643446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500694" y="3643314"/>
            <a:ext cx="50006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R</a:t>
            </a:r>
            <a:r>
              <a:rPr lang="en-US" baseline="-25000" dirty="0" smtClean="0"/>
              <a:t>H</a:t>
            </a:r>
            <a:endParaRPr lang="ar-SA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4714876" y="4643446"/>
            <a:ext cx="50006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R</a:t>
            </a:r>
            <a:r>
              <a:rPr lang="en-US" baseline="-25000" dirty="0" smtClean="0"/>
              <a:t>V</a:t>
            </a:r>
            <a:endParaRPr lang="ar-SA" baseline="-25000" dirty="0"/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6393669" y="3893347"/>
            <a:ext cx="64294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000628" y="5357826"/>
            <a:ext cx="42862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72330" y="3786190"/>
            <a:ext cx="64294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1.33</a:t>
            </a:r>
            <a:endParaRPr lang="ar-SA" dirty="0"/>
          </a:p>
        </p:txBody>
      </p:sp>
      <p:sp>
        <p:nvSpPr>
          <p:cNvPr id="17" name="TextBox 16"/>
          <p:cNvSpPr txBox="1"/>
          <p:nvPr/>
        </p:nvSpPr>
        <p:spPr>
          <a:xfrm>
            <a:off x="5143504" y="5643578"/>
            <a:ext cx="64294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0.85</a:t>
            </a:r>
            <a:endParaRPr lang="ar-S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/>
          <a:lstStyle/>
          <a:p>
            <a:pPr algn="l" rtl="0"/>
            <a:r>
              <a:rPr lang="en-US" sz="2000" b="1" dirty="0" smtClean="0"/>
              <a:t>Solution:</a:t>
            </a:r>
          </a:p>
          <a:p>
            <a:pPr algn="l" rtl="0"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The horizontal component is equal to the hydrostatic pressure on vertical projection of the gate</a:t>
            </a:r>
          </a:p>
          <a:p>
            <a:pPr algn="l" rtl="0"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	R</a:t>
            </a:r>
            <a:r>
              <a:rPr lang="en-US" sz="2000" baseline="-25000" dirty="0" smtClean="0"/>
              <a:t>H</a:t>
            </a:r>
            <a:r>
              <a:rPr lang="en-US" sz="2000" dirty="0" smtClean="0"/>
              <a:t> = </a:t>
            </a:r>
            <a:r>
              <a:rPr lang="el-GR" sz="2000" dirty="0" smtClean="0"/>
              <a:t>γ</a:t>
            </a:r>
            <a:r>
              <a:rPr lang="en-US" sz="2000" dirty="0" smtClean="0"/>
              <a:t> </a:t>
            </a:r>
            <a:r>
              <a:rPr lang="cy-GB" sz="2000" dirty="0" smtClean="0"/>
              <a:t>ŷ A = 9810 x (0.5 x 2) x (2x3) = 58860 N</a:t>
            </a:r>
          </a:p>
          <a:p>
            <a:pPr algn="l" rtl="0">
              <a:buNone/>
            </a:pPr>
            <a:r>
              <a:rPr lang="cy-GB" sz="2000" dirty="0" smtClean="0"/>
              <a:t>The pressure center of the horizontal component is at (2/3) of the height i.e. 1.33 m</a:t>
            </a:r>
          </a:p>
          <a:p>
            <a:pPr algn="l" rtl="0">
              <a:buNone/>
            </a:pPr>
            <a:r>
              <a:rPr lang="cy-GB" sz="2000" dirty="0" smtClean="0"/>
              <a:t>The vertical component equal the weight over the gate</a:t>
            </a:r>
          </a:p>
          <a:p>
            <a:pPr algn="l" rtl="0">
              <a:buNone/>
            </a:pPr>
            <a:r>
              <a:rPr lang="cy-GB" sz="2000" dirty="0" smtClean="0"/>
              <a:t>	</a:t>
            </a:r>
            <a:r>
              <a:rPr lang="cy-GB" sz="2000" dirty="0" smtClean="0"/>
              <a:t>	RV = </a:t>
            </a:r>
            <a:r>
              <a:rPr lang="el-GR" sz="2000" dirty="0" smtClean="0"/>
              <a:t>γ</a:t>
            </a:r>
            <a:r>
              <a:rPr lang="en-US" sz="2000" dirty="0" smtClean="0"/>
              <a:t> V = 9810 (0.25 x </a:t>
            </a:r>
            <a:r>
              <a:rPr lang="el-GR" sz="2000" dirty="0" smtClean="0"/>
              <a:t>π</a:t>
            </a:r>
            <a:r>
              <a:rPr lang="en-US" sz="2000" dirty="0" smtClean="0"/>
              <a:t> 2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 3 = 92460 N</a:t>
            </a:r>
          </a:p>
          <a:p>
            <a:pPr algn="l" rtl="0">
              <a:buNone/>
            </a:pPr>
            <a:r>
              <a:rPr lang="cy-GB" sz="2000" dirty="0" smtClean="0"/>
              <a:t>The pressure center of the </a:t>
            </a:r>
            <a:r>
              <a:rPr lang="cy-GB" sz="2000" dirty="0" smtClean="0"/>
              <a:t>vertical </a:t>
            </a:r>
            <a:r>
              <a:rPr lang="cy-GB" sz="2000" dirty="0" smtClean="0"/>
              <a:t>component is at</a:t>
            </a:r>
            <a:r>
              <a:rPr lang="en-US" sz="2000" dirty="0" smtClean="0"/>
              <a:t>  (4r/3</a:t>
            </a:r>
            <a:r>
              <a:rPr lang="el-GR" sz="2000" dirty="0" smtClean="0"/>
              <a:t>π</a:t>
            </a:r>
            <a:r>
              <a:rPr lang="en-US" sz="2000" dirty="0" smtClean="0"/>
              <a:t>) = 0.85 m</a:t>
            </a:r>
          </a:p>
          <a:p>
            <a:pPr algn="l" rtl="0">
              <a:buNone/>
            </a:pPr>
            <a:r>
              <a:rPr lang="en-US" sz="2000" dirty="0" smtClean="0"/>
              <a:t>The resultant  and the direction </a:t>
            </a:r>
          </a:p>
          <a:p>
            <a:pPr algn="l" rtl="0">
              <a:buNone/>
            </a:pPr>
            <a:r>
              <a:rPr lang="en-US" dirty="0" smtClean="0"/>
              <a:t>	</a:t>
            </a:r>
            <a:r>
              <a:rPr lang="en-US" dirty="0" smtClean="0"/>
              <a:t>	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28860" y="4286256"/>
          <a:ext cx="5411015" cy="636590"/>
        </p:xfrm>
        <a:graphic>
          <a:graphicData uri="http://schemas.openxmlformats.org/presentationml/2006/ole">
            <p:oleObj spid="_x0000_s26626" name="Equation" r:id="rId3" imgW="2374560" imgH="27936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857488" y="5143512"/>
          <a:ext cx="4176850" cy="839790"/>
        </p:xfrm>
        <a:graphic>
          <a:graphicData uri="http://schemas.openxmlformats.org/presentationml/2006/ole">
            <p:oleObj spid="_x0000_s26627" name="Equation" r:id="rId4" imgW="240012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000108"/>
            <a:ext cx="7102737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3000372"/>
            <a:ext cx="5465760" cy="2795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142976" y="1071546"/>
            <a:ext cx="6429420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b="1" dirty="0"/>
              <a:t>Horizontal </a:t>
            </a:r>
            <a:r>
              <a:rPr lang="en-US" sz="2000" b="1" dirty="0" smtClean="0"/>
              <a:t>forces</a:t>
            </a:r>
          </a:p>
          <a:p>
            <a:pPr algn="l" rtl="0"/>
            <a:endParaRPr lang="en-US" sz="2000" b="1" dirty="0"/>
          </a:p>
          <a:p>
            <a:pPr algn="l" rtl="0"/>
            <a:r>
              <a:rPr lang="en-US" sz="2000" dirty="0"/>
              <a:t>Considering the horizontal forces, none can act on CB as there are no shear forces in a static fluid so </a:t>
            </a:r>
            <a:r>
              <a:rPr lang="en-US" sz="2000" dirty="0" smtClean="0"/>
              <a:t>the forces </a:t>
            </a:r>
            <a:r>
              <a:rPr lang="en-US" sz="2000" dirty="0"/>
              <a:t>would act on the faces AC and AB as shown below.</a:t>
            </a:r>
            <a:endParaRPr lang="ar-SA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pPr algn="l" rtl="0"/>
            <a:r>
              <a:rPr lang="en-US" dirty="0" smtClean="0"/>
              <a:t>The resultant horizontal force of a fluid above a curved surface is: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i="1" dirty="0" smtClean="0"/>
              <a:t>RH = Resultant force on the projection of the curved surface onto a vertical plane.</a:t>
            </a:r>
          </a:p>
          <a:p>
            <a:pPr algn="l" rtl="0"/>
            <a:r>
              <a:rPr lang="en-US" i="1" dirty="0" smtClean="0"/>
              <a:t>It is calculated as before.</a:t>
            </a:r>
          </a:p>
          <a:p>
            <a:pPr algn="l" rtl="0">
              <a:buNone/>
            </a:pPr>
            <a:endParaRPr lang="en-US" i="1" dirty="0" smtClean="0"/>
          </a:p>
          <a:p>
            <a:pPr algn="l" rtl="0"/>
            <a:r>
              <a:rPr lang="en-US" b="1" dirty="0" smtClean="0"/>
              <a:t>Vertical forces</a:t>
            </a:r>
          </a:p>
          <a:p>
            <a:pPr algn="l" rtl="0">
              <a:buNone/>
            </a:pPr>
            <a:endParaRPr lang="en-US" b="1" dirty="0" smtClean="0"/>
          </a:p>
          <a:p>
            <a:pPr algn="l" rtl="0"/>
            <a:r>
              <a:rPr lang="en-US" dirty="0" smtClean="0"/>
              <a:t>The diagram below shows the vertical forces which act on the element of fluid above the curved surface.</a:t>
            </a:r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2643182"/>
            <a:ext cx="2843225" cy="348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85852" y="714356"/>
            <a:ext cx="6429420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/>
              <a:t>The resultant vertical force of a fluid above a curved surface is:</a:t>
            </a:r>
          </a:p>
          <a:p>
            <a:pPr algn="l" rtl="0"/>
            <a:r>
              <a:rPr lang="en-US" sz="2000" i="1" dirty="0"/>
              <a:t>RV = Weight of fluid directly above the curved surface.</a:t>
            </a:r>
          </a:p>
          <a:p>
            <a:pPr algn="l" rtl="0"/>
            <a:r>
              <a:rPr lang="en-US" sz="2000" dirty="0"/>
              <a:t>and it will act vertically downward through the centre of gravity of the mass of fluid.</a:t>
            </a:r>
            <a:endParaRPr lang="ar-SA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pPr algn="l" rtl="0"/>
            <a:r>
              <a:rPr lang="en-US" b="1" dirty="0" smtClean="0"/>
              <a:t>Resultant force</a:t>
            </a:r>
          </a:p>
          <a:p>
            <a:pPr algn="l" rtl="0"/>
            <a:r>
              <a:rPr lang="en-US" dirty="0" smtClean="0"/>
              <a:t>The overall resultant force is found by combining the vertical and horizontal components </a:t>
            </a:r>
            <a:r>
              <a:rPr lang="en-US" dirty="0" err="1" smtClean="0"/>
              <a:t>vectorialy</a:t>
            </a:r>
            <a:r>
              <a:rPr lang="en-US" dirty="0" smtClean="0"/>
              <a:t>,</a:t>
            </a:r>
          </a:p>
          <a:p>
            <a:pPr algn="l" rtl="0"/>
            <a:r>
              <a:rPr lang="en-US" dirty="0" smtClean="0"/>
              <a:t>Resultant force</a:t>
            </a:r>
          </a:p>
          <a:p>
            <a:pPr algn="l" rtl="0">
              <a:buNone/>
            </a:pPr>
            <a:r>
              <a:rPr lang="en-US" dirty="0" smtClean="0"/>
              <a:t>			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	 The angle the resultant force makes to the horizontal is</a:t>
            </a:r>
          </a:p>
          <a:p>
            <a:pPr algn="l" rtl="0">
              <a:buNone/>
            </a:pPr>
            <a:r>
              <a:rPr lang="en-US" dirty="0" smtClean="0"/>
              <a:t>			</a:t>
            </a:r>
            <a:endParaRPr lang="ar-S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43174" y="2714620"/>
          <a:ext cx="2469888" cy="788992"/>
        </p:xfrm>
        <a:graphic>
          <a:graphicData uri="http://schemas.openxmlformats.org/presentationml/2006/ole">
            <p:oleObj spid="_x0000_s4098" name="Equation" r:id="rId3" imgW="914400" imgH="29196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643174" y="4429132"/>
          <a:ext cx="2096153" cy="1062051"/>
        </p:xfrm>
        <a:graphic>
          <a:graphicData uri="http://schemas.openxmlformats.org/presentationml/2006/ole">
            <p:oleObj spid="_x0000_s4099" name="Equation" r:id="rId4" imgW="95220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285992"/>
            <a:ext cx="5480373" cy="3533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357290" y="1142984"/>
            <a:ext cx="571504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/>
              <a:t>The figure below shows a situation where there is a curved surface which </a:t>
            </a:r>
            <a:r>
              <a:rPr lang="en-US" sz="2000" dirty="0" smtClean="0"/>
              <a:t>is experiencing </a:t>
            </a:r>
            <a:r>
              <a:rPr lang="en-US" sz="2000" dirty="0"/>
              <a:t>fluid pressure from below.</a:t>
            </a:r>
            <a:endParaRPr lang="ar-SA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3000372"/>
            <a:ext cx="4649452" cy="3283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643042" y="1071546"/>
            <a:ext cx="6143668" cy="221599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b="1" dirty="0" smtClean="0"/>
              <a:t>Horizontal force</a:t>
            </a:r>
          </a:p>
          <a:p>
            <a:pPr algn="l" rtl="0"/>
            <a:endParaRPr lang="en-US" sz="2000" b="1" dirty="0"/>
          </a:p>
          <a:p>
            <a:pPr algn="l" rtl="0"/>
            <a:r>
              <a:rPr lang="en-US" sz="2000" dirty="0"/>
              <a:t>The resultant horizontal force, RH acts as shown in the diagram. </a:t>
            </a:r>
            <a:r>
              <a:rPr lang="en-US" sz="2000" dirty="0" smtClean="0"/>
              <a:t> The </a:t>
            </a:r>
            <a:r>
              <a:rPr lang="en-US" sz="2000" dirty="0"/>
              <a:t>resultant horizontal force of a fluid below a curved surface is</a:t>
            </a:r>
            <a:r>
              <a:rPr lang="en-US" sz="2000" dirty="0" smtClean="0"/>
              <a:t>:</a:t>
            </a:r>
          </a:p>
          <a:p>
            <a:pPr algn="l" rtl="0"/>
            <a:endParaRPr lang="en-US" sz="2000" b="1" dirty="0" smtClean="0"/>
          </a:p>
          <a:p>
            <a:pPr algn="l" rtl="0"/>
            <a:endParaRPr lang="ar-SA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i="1" dirty="0" smtClean="0"/>
              <a:t>RH = Resultant force on the projection of the </a:t>
            </a:r>
            <a:r>
              <a:rPr lang="en-US" dirty="0" smtClean="0"/>
              <a:t>curved  </a:t>
            </a:r>
          </a:p>
          <a:p>
            <a:pPr algn="l" rtl="0">
              <a:buNone/>
            </a:pPr>
            <a:r>
              <a:rPr lang="en-US" dirty="0" smtClean="0"/>
              <a:t>             surface on a vertical plane.</a:t>
            </a:r>
          </a:p>
          <a:p>
            <a:pPr algn="l" rtl="0">
              <a:buNone/>
            </a:pPr>
            <a:r>
              <a:rPr lang="en-US" dirty="0" smtClean="0"/>
              <a:t>That is it cab be calculated as before.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b="1" dirty="0" smtClean="0"/>
              <a:t>Vertical force</a:t>
            </a:r>
          </a:p>
          <a:p>
            <a:pPr algn="l" rtl="0">
              <a:buNone/>
            </a:pPr>
            <a:endParaRPr lang="en-US" b="1" dirty="0" smtClean="0"/>
          </a:p>
          <a:p>
            <a:pPr algn="l" rtl="0"/>
            <a:r>
              <a:rPr lang="en-US" dirty="0" smtClean="0"/>
              <a:t>The vertical force are acting are as shown on the figure below. If the curved surface were removed and the</a:t>
            </a:r>
          </a:p>
          <a:p>
            <a:pPr algn="l" rtl="0">
              <a:buNone/>
            </a:pPr>
            <a:r>
              <a:rPr lang="en-US" dirty="0" smtClean="0"/>
              <a:t>    area it were replaced by the fluid.</a:t>
            </a:r>
          </a:p>
          <a:p>
            <a:pPr algn="l" rtl="0"/>
            <a:r>
              <a:rPr lang="en-US" dirty="0" smtClean="0"/>
              <a:t>The resultant vertical force of a fluid below a curved surface is:</a:t>
            </a:r>
          </a:p>
          <a:p>
            <a:pPr algn="l" rtl="0">
              <a:buNone/>
            </a:pPr>
            <a:r>
              <a:rPr lang="en-US" i="1" dirty="0" smtClean="0"/>
              <a:t>    </a:t>
            </a:r>
            <a:r>
              <a:rPr lang="en-US" i="1" dirty="0" err="1" smtClean="0"/>
              <a:t>Rv</a:t>
            </a:r>
            <a:r>
              <a:rPr lang="en-US" i="1" dirty="0" smtClean="0"/>
              <a:t> =Weight of the imaginary volume of fluid vertically</a:t>
            </a:r>
          </a:p>
          <a:p>
            <a:pPr algn="l" rtl="0">
              <a:buNone/>
            </a:pPr>
            <a:r>
              <a:rPr lang="en-US" i="1" dirty="0" smtClean="0"/>
              <a:t>            above the curved surface.</a:t>
            </a:r>
            <a:endParaRPr lang="ar-S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</TotalTime>
  <Words>383</Words>
  <Application>Microsoft Office PowerPoint</Application>
  <PresentationFormat>On-screen Show (4:3)</PresentationFormat>
  <Paragraphs>63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Flow</vt:lpstr>
      <vt:lpstr>Equation</vt:lpstr>
      <vt:lpstr>Microsoft Equation 3.0</vt:lpstr>
      <vt:lpstr>Resultant force on a submerged curved surface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Resultant force on a submerged curved surface</dc:title>
  <dc:creator>Prof. Ahmed Samy Kam</dc:creator>
  <cp:lastModifiedBy>Prof. Ahmed Samy Kam</cp:lastModifiedBy>
  <cp:revision>8</cp:revision>
  <dcterms:created xsi:type="dcterms:W3CDTF">2009-10-08T16:47:41Z</dcterms:created>
  <dcterms:modified xsi:type="dcterms:W3CDTF">2009-10-09T16:46:27Z</dcterms:modified>
</cp:coreProperties>
</file>