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B16B10-D29F-4EAB-BEDE-2ABA9F8CFB04}" type="datetimeFigureOut">
              <a:rPr lang="ar-SA" smtClean="0"/>
              <a:pPr/>
              <a:t>10/19/1430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C09A96-DEA3-49E0-8394-CC474D8E2187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Forces on Submerged Surfaces in Static Fluids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We will use these to </a:t>
            </a:r>
            <a:r>
              <a:rPr lang="en-US" dirty="0" smtClean="0"/>
              <a:t>analyze </a:t>
            </a:r>
            <a:r>
              <a:rPr lang="en-US" dirty="0" smtClean="0"/>
              <a:t>and obtain expressions for</a:t>
            </a:r>
          </a:p>
          <a:p>
            <a:pPr algn="l" rtl="0">
              <a:buNone/>
            </a:pPr>
            <a:r>
              <a:rPr lang="en-US" dirty="0" smtClean="0"/>
              <a:t> the forces on submerged surfaces. In doing this it</a:t>
            </a:r>
          </a:p>
          <a:p>
            <a:pPr algn="l" rtl="0">
              <a:buNone/>
            </a:pPr>
            <a:r>
              <a:rPr lang="en-US" dirty="0" smtClean="0"/>
              <a:t>should also be clear the difference between:</a:t>
            </a:r>
          </a:p>
          <a:p>
            <a:pPr algn="l" rtl="0">
              <a:buNone/>
            </a:pPr>
            <a:r>
              <a:rPr lang="en-US" dirty="0" smtClean="0"/>
              <a:t>· Pressure which is a scalar quantity whose value is equal in all directions and,</a:t>
            </a:r>
          </a:p>
          <a:p>
            <a:pPr algn="l" rtl="0">
              <a:buNone/>
            </a:pPr>
            <a:r>
              <a:rPr lang="en-US" dirty="0" smtClean="0"/>
              <a:t>· Force, which is a vector quantity having both magnitude and direction.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 1: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vertical trapezoidal gate with its upper edge located 5 m below free surface of water as shown.  Determine the total pressure force and the center of pressure on the gate.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rapezoid 3"/>
          <p:cNvSpPr/>
          <p:nvPr/>
        </p:nvSpPr>
        <p:spPr>
          <a:xfrm rot="10800000">
            <a:off x="3500430" y="4572008"/>
            <a:ext cx="1357322" cy="71438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6" name="Straight Connector 5"/>
          <p:cNvCxnSpPr/>
          <p:nvPr/>
        </p:nvCxnSpPr>
        <p:spPr>
          <a:xfrm>
            <a:off x="2643174" y="3500438"/>
            <a:ext cx="3429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893471" y="4036223"/>
            <a:ext cx="107157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86446" y="4000504"/>
            <a:ext cx="92869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5 m</a:t>
            </a:r>
            <a:endParaRPr lang="ar-SA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28992" y="4214818"/>
            <a:ext cx="142876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643174" y="5000636"/>
            <a:ext cx="71438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714744" y="5643578"/>
            <a:ext cx="10001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57620" y="3857628"/>
            <a:ext cx="571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3 m</a:t>
            </a:r>
            <a:endParaRPr lang="ar-SA" dirty="0"/>
          </a:p>
        </p:txBody>
      </p:sp>
      <p:sp>
        <p:nvSpPr>
          <p:cNvPr id="17" name="TextBox 16"/>
          <p:cNvSpPr txBox="1"/>
          <p:nvPr/>
        </p:nvSpPr>
        <p:spPr>
          <a:xfrm>
            <a:off x="2357422" y="4857760"/>
            <a:ext cx="6429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2 m</a:t>
            </a:r>
            <a:endParaRPr lang="ar-SA" dirty="0"/>
          </a:p>
        </p:txBody>
      </p:sp>
      <p:sp>
        <p:nvSpPr>
          <p:cNvPr id="18" name="TextBox 17"/>
          <p:cNvSpPr txBox="1"/>
          <p:nvPr/>
        </p:nvSpPr>
        <p:spPr>
          <a:xfrm>
            <a:off x="3929058" y="5715016"/>
            <a:ext cx="6429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1 m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l" rtl="0"/>
            <a:r>
              <a:rPr lang="en-US" b="1" dirty="0" smtClean="0"/>
              <a:t>Solution:</a:t>
            </a:r>
            <a:endParaRPr lang="en-US" dirty="0" smtClean="0"/>
          </a:p>
          <a:p>
            <a:pPr algn="l" rtl="0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</a:t>
            </a:r>
            <a:r>
              <a:rPr lang="en-US" dirty="0" smtClean="0"/>
              <a:t>R = </a:t>
            </a:r>
            <a:r>
              <a:rPr lang="el-GR" dirty="0" smtClean="0"/>
              <a:t>γ</a:t>
            </a:r>
            <a:r>
              <a:rPr lang="en-US" dirty="0" smtClean="0"/>
              <a:t> ž A</a:t>
            </a:r>
          </a:p>
          <a:p>
            <a:pPr algn="l" rtl="0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	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= 228900 N</a:t>
            </a:r>
          </a:p>
          <a:p>
            <a:pPr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l" rtl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1.22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y-GB" dirty="0" smtClean="0">
                <a:latin typeface="Times New Roman" pitchFamily="18" charset="0"/>
                <a:cs typeface="Times New Roman" pitchFamily="18" charset="0"/>
              </a:rPr>
              <a:t>ŷ = 5.83 m</a:t>
            </a:r>
          </a:p>
          <a:p>
            <a:pPr algn="l" rtl="0">
              <a:buNone/>
            </a:pPr>
            <a:r>
              <a:rPr lang="cy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y-GB" dirty="0" smtClean="0">
                <a:latin typeface="Times New Roman" pitchFamily="18" charset="0"/>
                <a:cs typeface="Times New Roman" pitchFamily="18" charset="0"/>
              </a:rPr>
              <a:t>		A = 4 m</a:t>
            </a:r>
            <a:r>
              <a:rPr lang="cy-GB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l" rtl="0">
              <a:buNone/>
            </a:pPr>
            <a:r>
              <a:rPr lang="cy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y-GB" dirty="0" smtClean="0">
                <a:latin typeface="Times New Roman" pitchFamily="18" charset="0"/>
                <a:cs typeface="Times New Roman" pitchFamily="18" charset="0"/>
              </a:rPr>
              <a:t>		Y</a:t>
            </a:r>
            <a:r>
              <a:rPr lang="cy-GB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y-GB" dirty="0" smtClean="0">
                <a:latin typeface="Times New Roman" pitchFamily="18" charset="0"/>
                <a:cs typeface="Times New Roman" pitchFamily="18" charset="0"/>
              </a:rPr>
              <a:t> = 5.88 m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57356" y="1714488"/>
          <a:ext cx="4081888" cy="785818"/>
        </p:xfrm>
        <a:graphic>
          <a:graphicData uri="http://schemas.openxmlformats.org/presentationml/2006/ole">
            <p:oleObj spid="_x0000_s4098" name="Equation" r:id="rId3" imgW="237456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57422" y="3071810"/>
          <a:ext cx="1443766" cy="781054"/>
        </p:xfrm>
        <a:graphic>
          <a:graphicData uri="http://schemas.openxmlformats.org/presentationml/2006/ole">
            <p:oleObj spid="_x0000_s4100" name="Equation" r:id="rId4" imgW="7743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 2: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dirty="0" smtClean="0"/>
              <a:t>An inverted semicircle gate  is installed at 45˚.  The top of the gate is 5 m below the water surface.  Determine  the total pressure and center of pressure on the gate.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71538" y="3071810"/>
            <a:ext cx="257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hord 6"/>
          <p:cNvSpPr/>
          <p:nvPr/>
        </p:nvSpPr>
        <p:spPr>
          <a:xfrm rot="17593012">
            <a:off x="1795241" y="3493900"/>
            <a:ext cx="1428760" cy="1270014"/>
          </a:xfrm>
          <a:prstGeom prst="chor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>
            <a:off x="5286380" y="3071810"/>
            <a:ext cx="2928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893735" y="3107529"/>
            <a:ext cx="1000132" cy="9286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6107917" y="4107661"/>
            <a:ext cx="857256" cy="7858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500034" y="3500438"/>
            <a:ext cx="8572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</p:cNvCxnSpPr>
          <p:nvPr/>
        </p:nvCxnSpPr>
        <p:spPr>
          <a:xfrm rot="16200000" flipH="1" flipV="1">
            <a:off x="1954166" y="3853832"/>
            <a:ext cx="549927" cy="600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5929322" y="4071942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6893735" y="3250405"/>
            <a:ext cx="1214446" cy="1143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6786578" y="3500438"/>
            <a:ext cx="1643074" cy="15001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85720" y="3500438"/>
            <a:ext cx="571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5 m</a:t>
            </a:r>
            <a:endParaRPr lang="ar-SA" dirty="0"/>
          </a:p>
        </p:txBody>
      </p:sp>
      <p:sp>
        <p:nvSpPr>
          <p:cNvPr id="27" name="TextBox 26"/>
          <p:cNvSpPr txBox="1"/>
          <p:nvPr/>
        </p:nvSpPr>
        <p:spPr>
          <a:xfrm>
            <a:off x="1285852" y="4357694"/>
            <a:ext cx="6429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4 m</a:t>
            </a:r>
            <a:endParaRPr lang="ar-SA" dirty="0"/>
          </a:p>
        </p:txBody>
      </p:sp>
      <p:sp>
        <p:nvSpPr>
          <p:cNvPr id="28" name="TextBox 27"/>
          <p:cNvSpPr txBox="1"/>
          <p:nvPr/>
        </p:nvSpPr>
        <p:spPr>
          <a:xfrm>
            <a:off x="7643834" y="4143380"/>
            <a:ext cx="7143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err="1" smtClean="0"/>
              <a:t>Y</a:t>
            </a:r>
            <a:r>
              <a:rPr lang="en-US" baseline="-25000" dirty="0" err="1" smtClean="0"/>
              <a:t>p</a:t>
            </a:r>
            <a:endParaRPr lang="ar-SA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7500958" y="3357562"/>
            <a:ext cx="571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cy-GB" dirty="0" smtClean="0"/>
              <a:t>ŷ</a:t>
            </a:r>
            <a:endParaRPr lang="ar-SA" dirty="0"/>
          </a:p>
        </p:txBody>
      </p:sp>
      <p:sp>
        <p:nvSpPr>
          <p:cNvPr id="30" name="TextBox 29"/>
          <p:cNvSpPr txBox="1"/>
          <p:nvPr/>
        </p:nvSpPr>
        <p:spPr>
          <a:xfrm>
            <a:off x="5643570" y="3929066"/>
            <a:ext cx="571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R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b="1" dirty="0" smtClean="0"/>
              <a:t>Solution: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	R = </a:t>
            </a:r>
            <a:r>
              <a:rPr lang="el-GR" dirty="0" smtClean="0"/>
              <a:t>γ</a:t>
            </a:r>
            <a:r>
              <a:rPr lang="en-US" dirty="0" smtClean="0"/>
              <a:t> </a:t>
            </a:r>
            <a:r>
              <a:rPr lang="cy-GB" dirty="0" smtClean="0"/>
              <a:t>ŷ sin</a:t>
            </a:r>
            <a:r>
              <a:rPr lang="el-GR" dirty="0" smtClean="0"/>
              <a:t>θ</a:t>
            </a:r>
            <a:r>
              <a:rPr lang="en-US" dirty="0" smtClean="0"/>
              <a:t> A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	A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½ (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/4 x 42) = 6.28 m2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y-GB" dirty="0" smtClean="0">
                <a:latin typeface="Times New Roman" pitchFamily="18" charset="0"/>
                <a:cs typeface="Times New Roman" pitchFamily="18" charset="0"/>
              </a:rPr>
              <a:t>ŷ = 5 sec 45˚ + (4 x 4)/3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8.77 m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R = 382044 N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25.13 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9.23 m</a:t>
            </a:r>
            <a:r>
              <a:rPr lang="en-US" dirty="0" smtClean="0"/>
              <a:t> </a:t>
            </a:r>
            <a:endParaRPr lang="ar-SA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28860" y="3071810"/>
          <a:ext cx="1311714" cy="709616"/>
        </p:xfrm>
        <a:graphic>
          <a:graphicData uri="http://schemas.openxmlformats.org/presentationml/2006/ole">
            <p:oleObj spid="_x0000_s5123" name="Equation" r:id="rId3" imgW="7743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6741679" cy="281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The total area is made up of many elemental areas.</a:t>
            </a:r>
          </a:p>
          <a:p>
            <a:pPr algn="l" rtl="0"/>
            <a:r>
              <a:rPr lang="en-US" dirty="0" smtClean="0"/>
              <a:t>The force on each elemental area is always normal to the surface but, in general, each force is of </a:t>
            </a:r>
            <a:r>
              <a:rPr lang="en-US" dirty="0" smtClean="0"/>
              <a:t>different </a:t>
            </a:r>
          </a:p>
          <a:p>
            <a:pPr algn="l" rtl="0">
              <a:buNone/>
            </a:pPr>
            <a:r>
              <a:rPr lang="en-US" dirty="0" smtClean="0"/>
              <a:t>    magnitude </a:t>
            </a:r>
            <a:r>
              <a:rPr lang="en-US" dirty="0" smtClean="0"/>
              <a:t>as the pressure usually varies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R = 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+ p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+ … = </a:t>
            </a:r>
            <a:r>
              <a:rPr lang="el-GR" dirty="0" smtClean="0"/>
              <a:t>Σ</a:t>
            </a:r>
            <a:r>
              <a:rPr lang="en-US" dirty="0" smtClean="0"/>
              <a:t> p</a:t>
            </a:r>
            <a:r>
              <a:rPr lang="el-GR" dirty="0" smtClean="0"/>
              <a:t>δ</a:t>
            </a:r>
            <a:r>
              <a:rPr lang="en-US" dirty="0" smtClean="0"/>
              <a:t>A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If the surface is a </a:t>
            </a:r>
            <a:r>
              <a:rPr lang="en-US" b="1" dirty="0" smtClean="0"/>
              <a:t>plane the force can </a:t>
            </a:r>
            <a:r>
              <a:rPr lang="en-US" b="1" dirty="0" smtClean="0"/>
              <a:t>be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    represented </a:t>
            </a:r>
            <a:r>
              <a:rPr lang="en-US" b="1" dirty="0" smtClean="0"/>
              <a:t>by one single resultant force,</a:t>
            </a:r>
          </a:p>
          <a:p>
            <a:pPr algn="l" rtl="0">
              <a:buNone/>
            </a:pPr>
            <a:r>
              <a:rPr lang="en-US" dirty="0" smtClean="0"/>
              <a:t>    acting </a:t>
            </a:r>
            <a:r>
              <a:rPr lang="en-US" dirty="0" smtClean="0"/>
              <a:t>at right-angles to the plane through the </a:t>
            </a:r>
            <a:r>
              <a:rPr lang="en-US" b="1" dirty="0" smtClean="0"/>
              <a:t>centre of pressure.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dirty="0" smtClean="0"/>
              <a:t>Horizontal submerged </a:t>
            </a:r>
            <a:r>
              <a:rPr lang="en-US" dirty="0" smtClean="0"/>
              <a:t>plane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For a horizontal plane submerged in a liquid (or a plane experiencing uniform pressure over its surface),</a:t>
            </a:r>
          </a:p>
          <a:p>
            <a:pPr algn="l" rtl="0">
              <a:buNone/>
            </a:pPr>
            <a:r>
              <a:rPr lang="en-US" dirty="0" smtClean="0"/>
              <a:t>    the </a:t>
            </a:r>
            <a:r>
              <a:rPr lang="en-US" dirty="0" smtClean="0"/>
              <a:t>pressure, </a:t>
            </a:r>
            <a:r>
              <a:rPr lang="en-US" i="1" dirty="0" smtClean="0"/>
              <a:t>p, will be equal at all points of the surface. Thus the resultant force will be given </a:t>
            </a:r>
            <a:r>
              <a:rPr lang="en-US" i="1" dirty="0" smtClean="0"/>
              <a:t>by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		R = pressure x plane area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		R = P x A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b="1" dirty="0" smtClean="0"/>
              <a:t>Curved submerged </a:t>
            </a:r>
            <a:r>
              <a:rPr lang="en-US" b="1" dirty="0" smtClean="0"/>
              <a:t>surface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If the surface is curved, each elemental force will be a different magnitude and in different direction but</a:t>
            </a:r>
          </a:p>
          <a:p>
            <a:pPr algn="l" rtl="0">
              <a:buNone/>
            </a:pPr>
            <a:r>
              <a:rPr lang="en-US" dirty="0" smtClean="0"/>
              <a:t>    still </a:t>
            </a:r>
            <a:r>
              <a:rPr lang="en-US" dirty="0" smtClean="0"/>
              <a:t>normal to the surface of that element.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 smtClean="0"/>
              <a:t>resultant force can be found by resolving all forces </a:t>
            </a:r>
            <a:r>
              <a:rPr lang="en-US" dirty="0" smtClean="0"/>
              <a:t>into orthogonal </a:t>
            </a:r>
            <a:r>
              <a:rPr lang="en-US" dirty="0" smtClean="0"/>
              <a:t>co-ordinate directions to obtain its magnitude and direction. This will </a:t>
            </a:r>
            <a:r>
              <a:rPr lang="en-US" b="1" dirty="0" smtClean="0"/>
              <a:t>always be less than </a:t>
            </a:r>
            <a:r>
              <a:rPr lang="en-US" b="1" dirty="0" smtClean="0"/>
              <a:t>the </a:t>
            </a:r>
            <a:r>
              <a:rPr lang="en-US" dirty="0" smtClean="0"/>
              <a:t>sum </a:t>
            </a:r>
            <a:r>
              <a:rPr lang="en-US" dirty="0" smtClean="0"/>
              <a:t>of the individual </a:t>
            </a:r>
            <a:r>
              <a:rPr lang="en-US" dirty="0" smtClean="0"/>
              <a:t>forces, </a:t>
            </a:r>
            <a:r>
              <a:rPr lang="el-GR" dirty="0" smtClean="0"/>
              <a:t>Σ</a:t>
            </a:r>
            <a:r>
              <a:rPr lang="en-US" dirty="0" smtClean="0"/>
              <a:t>p</a:t>
            </a:r>
            <a:r>
              <a:rPr lang="el-GR" dirty="0" smtClean="0"/>
              <a:t>δ</a:t>
            </a:r>
            <a:r>
              <a:rPr lang="en-US" dirty="0" smtClean="0"/>
              <a:t>A</a:t>
            </a:r>
            <a:r>
              <a:rPr lang="en-US" i="1" dirty="0" smtClean="0"/>
              <a:t> </a:t>
            </a:r>
            <a:r>
              <a:rPr lang="en-US" i="1" dirty="0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85794"/>
            <a:ext cx="777545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This plane surface is totally submerged in a liquid of density </a:t>
            </a:r>
            <a:r>
              <a:rPr lang="el-GR" dirty="0" smtClean="0"/>
              <a:t>ρ</a:t>
            </a:r>
            <a:r>
              <a:rPr lang="en-US" dirty="0" smtClean="0"/>
              <a:t> </a:t>
            </a:r>
            <a:r>
              <a:rPr lang="en-US" dirty="0" smtClean="0"/>
              <a:t>and inclined at an angle of </a:t>
            </a:r>
            <a:r>
              <a:rPr lang="el-GR" dirty="0" smtClean="0"/>
              <a:t>θ</a:t>
            </a:r>
            <a:r>
              <a:rPr lang="en-US" dirty="0" smtClean="0"/>
              <a:t> </a:t>
            </a:r>
            <a:r>
              <a:rPr lang="en-US" dirty="0" smtClean="0"/>
              <a:t>to the</a:t>
            </a:r>
          </a:p>
          <a:p>
            <a:pPr algn="l" rtl="0">
              <a:buNone/>
            </a:pPr>
            <a:r>
              <a:rPr lang="en-US" dirty="0" smtClean="0"/>
              <a:t>    horizontal</a:t>
            </a:r>
            <a:r>
              <a:rPr lang="en-US" dirty="0" smtClean="0"/>
              <a:t>. Taking pressure as zero at the surface and measuring down from the surface, the pressure on</a:t>
            </a:r>
          </a:p>
          <a:p>
            <a:pPr algn="l" rtl="0">
              <a:buNone/>
            </a:pPr>
            <a:r>
              <a:rPr lang="en-US" dirty="0" smtClean="0"/>
              <a:t>    an </a:t>
            </a:r>
            <a:r>
              <a:rPr lang="en-US" dirty="0" smtClean="0"/>
              <a:t>element </a:t>
            </a:r>
            <a:r>
              <a:rPr lang="el-GR" dirty="0" smtClean="0"/>
              <a:t>δ</a:t>
            </a:r>
            <a:r>
              <a:rPr lang="en-US" i="1" dirty="0" smtClean="0"/>
              <a:t>A </a:t>
            </a:r>
            <a:r>
              <a:rPr lang="en-US" i="1" dirty="0" smtClean="0"/>
              <a:t>, submerged a distance z, is given </a:t>
            </a:r>
            <a:r>
              <a:rPr lang="en-US" i="1" dirty="0" smtClean="0"/>
              <a:t>by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			p = </a:t>
            </a:r>
            <a:r>
              <a:rPr lang="el-GR" i="1" dirty="0" smtClean="0"/>
              <a:t>ρ</a:t>
            </a:r>
            <a:r>
              <a:rPr lang="en-US" i="1" dirty="0" smtClean="0"/>
              <a:t> g z</a:t>
            </a:r>
          </a:p>
          <a:p>
            <a:pPr algn="l" rtl="0"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and the force on this element;</a:t>
            </a:r>
          </a:p>
          <a:p>
            <a:pPr algn="l" rtl="0">
              <a:buNone/>
            </a:pPr>
            <a:r>
              <a:rPr lang="en-US" i="1" dirty="0" smtClean="0"/>
              <a:t>			F = p </a:t>
            </a:r>
            <a:r>
              <a:rPr lang="el-GR" i="1" dirty="0" smtClean="0"/>
              <a:t>δ</a:t>
            </a:r>
            <a:r>
              <a:rPr lang="en-US" i="1" dirty="0" smtClean="0"/>
              <a:t>A = </a:t>
            </a:r>
            <a:r>
              <a:rPr lang="el-GR" i="1" dirty="0" smtClean="0"/>
              <a:t>ρ</a:t>
            </a:r>
            <a:r>
              <a:rPr lang="en-US" i="1" dirty="0" smtClean="0"/>
              <a:t> g </a:t>
            </a:r>
            <a:r>
              <a:rPr lang="en-US" i="1" dirty="0" smtClean="0"/>
              <a:t>z </a:t>
            </a:r>
            <a:r>
              <a:rPr lang="el-GR" i="1" dirty="0" smtClean="0"/>
              <a:t>δ</a:t>
            </a:r>
            <a:r>
              <a:rPr lang="en-US" i="1" dirty="0" smtClean="0"/>
              <a:t>A</a:t>
            </a:r>
          </a:p>
          <a:p>
            <a:pPr algn="l" rtl="0">
              <a:buNone/>
            </a:pPr>
            <a:r>
              <a:rPr lang="en-US" i="1" dirty="0" smtClean="0"/>
              <a:t>The resultant force is then;</a:t>
            </a:r>
          </a:p>
          <a:p>
            <a:pPr algn="l" rtl="0"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R = </a:t>
            </a:r>
            <a:r>
              <a:rPr lang="el-GR" i="1" dirty="0" smtClean="0"/>
              <a:t>ρ</a:t>
            </a:r>
            <a:r>
              <a:rPr lang="en-US" i="1" dirty="0" smtClean="0"/>
              <a:t> </a:t>
            </a:r>
            <a:r>
              <a:rPr lang="en-US" i="1" dirty="0" smtClean="0"/>
              <a:t>g </a:t>
            </a:r>
            <a:r>
              <a:rPr lang="el-GR" i="1" dirty="0" smtClean="0"/>
              <a:t>Σ</a:t>
            </a:r>
            <a:r>
              <a:rPr lang="en-US" i="1" dirty="0" smtClean="0"/>
              <a:t> z </a:t>
            </a:r>
            <a:r>
              <a:rPr lang="el-GR" i="1" dirty="0" smtClean="0"/>
              <a:t>δ</a:t>
            </a:r>
            <a:r>
              <a:rPr lang="en-US" i="1" dirty="0" smtClean="0"/>
              <a:t>A</a:t>
            </a:r>
            <a:endParaRPr lang="en-US" i="1" dirty="0" smtClean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dirty="0" smtClean="0"/>
              <a:t>The term </a:t>
            </a:r>
            <a:r>
              <a:rPr lang="el-GR" dirty="0" smtClean="0"/>
              <a:t>Σ</a:t>
            </a:r>
            <a:r>
              <a:rPr lang="en-US" i="1" dirty="0" smtClean="0"/>
              <a:t>z</a:t>
            </a:r>
            <a:r>
              <a:rPr lang="el-GR" i="1" dirty="0" smtClean="0"/>
              <a:t>δ</a:t>
            </a:r>
            <a:r>
              <a:rPr lang="en-US" i="1" dirty="0" smtClean="0"/>
              <a:t>A </a:t>
            </a:r>
            <a:r>
              <a:rPr lang="en-US" i="1" dirty="0" smtClean="0"/>
              <a:t>is known as the 1</a:t>
            </a:r>
            <a:r>
              <a:rPr lang="en-US" i="1" baseline="30000" dirty="0" smtClean="0"/>
              <a:t>st</a:t>
            </a:r>
            <a:r>
              <a:rPr lang="en-US" i="1" dirty="0" smtClean="0"/>
              <a:t> Moment of Area of the plane PQ about the free surface. It is equal to</a:t>
            </a:r>
          </a:p>
          <a:p>
            <a:pPr algn="l" rtl="0">
              <a:buNone/>
            </a:pPr>
            <a:r>
              <a:rPr lang="en-US" i="1" dirty="0" smtClean="0"/>
              <a:t>A ž    </a:t>
            </a:r>
            <a:r>
              <a:rPr lang="en-US" i="1" dirty="0" smtClean="0"/>
              <a:t>i.e</a:t>
            </a:r>
            <a:r>
              <a:rPr lang="en-US" i="1" dirty="0" smtClean="0"/>
              <a:t>.</a:t>
            </a:r>
          </a:p>
          <a:p>
            <a:pPr algn="l" rtl="0"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R = </a:t>
            </a:r>
            <a:r>
              <a:rPr lang="el-GR" i="1" dirty="0" smtClean="0"/>
              <a:t>ρ</a:t>
            </a:r>
            <a:r>
              <a:rPr lang="en-US" i="1" dirty="0" smtClean="0"/>
              <a:t> g A ž</a:t>
            </a:r>
          </a:p>
          <a:p>
            <a:pPr algn="l" rtl="0">
              <a:buNone/>
            </a:pPr>
            <a:r>
              <a:rPr lang="en-US" i="1" dirty="0" smtClean="0"/>
              <a:t>Where ž is measured vertically, it also can be expressed as</a:t>
            </a:r>
          </a:p>
          <a:p>
            <a:pPr algn="l" rtl="0"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R = </a:t>
            </a:r>
            <a:r>
              <a:rPr lang="el-GR" i="1" dirty="0" smtClean="0"/>
              <a:t>γ</a:t>
            </a:r>
            <a:r>
              <a:rPr lang="en-US" i="1" dirty="0" smtClean="0"/>
              <a:t> </a:t>
            </a:r>
            <a:r>
              <a:rPr lang="cy-GB" i="1" dirty="0" smtClean="0"/>
              <a:t>ŷ sin</a:t>
            </a:r>
            <a:r>
              <a:rPr lang="el-GR" i="1" dirty="0" smtClean="0"/>
              <a:t>θ</a:t>
            </a:r>
            <a:r>
              <a:rPr lang="en-US" i="1" dirty="0" smtClean="0"/>
              <a:t> A</a:t>
            </a:r>
          </a:p>
          <a:p>
            <a:pPr algn="l" rtl="0">
              <a:buNone/>
            </a:pPr>
            <a:r>
              <a:rPr lang="en-US" i="1" dirty="0" smtClean="0"/>
              <a:t>Where </a:t>
            </a:r>
            <a:r>
              <a:rPr lang="cy-GB" i="1" dirty="0" smtClean="0"/>
              <a:t>ŷ is measured along the body (see the figure above).  Both refer to the point G, the center of gravity of the body.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The calculated resultant force acts at a point known as the center of pressure,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p</a:t>
            </a:r>
            <a:r>
              <a:rPr lang="en-US" baseline="-25000" dirty="0" smtClean="0"/>
              <a:t>   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Where I</a:t>
            </a:r>
            <a:r>
              <a:rPr lang="en-US" baseline="-25000" dirty="0" smtClean="0"/>
              <a:t>o</a:t>
            </a:r>
            <a:r>
              <a:rPr lang="en-US" dirty="0" smtClean="0"/>
              <a:t> is the moment of inertia of the plane.</a:t>
            </a:r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endParaRPr lang="en-US" baseline="-25000" dirty="0" smtClean="0"/>
          </a:p>
          <a:p>
            <a:pPr algn="l" rtl="0">
              <a:buNone/>
            </a:pPr>
            <a:r>
              <a:rPr lang="en-US" dirty="0" smtClean="0"/>
              <a:t>* A table for shapes’ area, center of gravity and moment of inertia will be distributed.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1816100"/>
          <a:ext cx="1881188" cy="1017588"/>
        </p:xfrm>
        <a:graphic>
          <a:graphicData uri="http://schemas.openxmlformats.org/presentationml/2006/ole">
            <p:oleObj spid="_x0000_s3074" name="Equation" r:id="rId3" imgW="7743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376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Flow</vt:lpstr>
      <vt:lpstr>Microsoft Equation 3.0</vt:lpstr>
      <vt:lpstr>Forces on Submerged Surfaces in Static Fluids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Forces on Submerged Surfaces in Static Fluids</dc:title>
  <dc:creator>Prof. Ahmed Samy Kam</dc:creator>
  <cp:lastModifiedBy>Prof. Ahmed Samy Kam</cp:lastModifiedBy>
  <cp:revision>24</cp:revision>
  <dcterms:created xsi:type="dcterms:W3CDTF">2009-10-08T03:49:10Z</dcterms:created>
  <dcterms:modified xsi:type="dcterms:W3CDTF">2009-10-08T16:47:35Z</dcterms:modified>
</cp:coreProperties>
</file>