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8024EC-5642-44C7-BD4D-9B9A1B549118}" type="datetimeFigureOut">
              <a:rPr lang="ar-SA" smtClean="0"/>
              <a:t>10/19/1430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F4882A-04F6-445C-9964-B8C8A3E3AF40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lang="en-US" b="1" i="1" dirty="0" smtClean="0"/>
              <a:t>Pressure Measurement By Manometer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/>
              <a:t>The </a:t>
            </a:r>
            <a:r>
              <a:rPr lang="en-US" b="1" i="1" dirty="0" err="1" smtClean="0"/>
              <a:t>Piezometer</a:t>
            </a:r>
            <a:r>
              <a:rPr lang="en-US" b="1" i="1" dirty="0" smtClean="0"/>
              <a:t> Tube </a:t>
            </a:r>
            <a:r>
              <a:rPr lang="en-US" b="1" i="1" dirty="0" smtClean="0"/>
              <a:t>Manometer</a:t>
            </a:r>
          </a:p>
          <a:p>
            <a:pPr algn="l" rtl="0">
              <a:buNone/>
            </a:pPr>
            <a:endParaRPr lang="en-US" b="1" i="1" dirty="0" smtClean="0"/>
          </a:p>
          <a:p>
            <a:pPr algn="l" rtl="0"/>
            <a:r>
              <a:rPr lang="en-US" dirty="0" smtClean="0"/>
              <a:t>The simplest manometer is a tube, open at the top, which is attached to the top of a vessel </a:t>
            </a:r>
            <a:r>
              <a:rPr lang="en-US" dirty="0" smtClean="0"/>
              <a:t>containing</a:t>
            </a:r>
          </a:p>
          <a:p>
            <a:pPr algn="l" rtl="0">
              <a:buNone/>
            </a:pPr>
            <a:r>
              <a:rPr lang="en-US" dirty="0" smtClean="0"/>
              <a:t>liquid </a:t>
            </a:r>
            <a:r>
              <a:rPr lang="en-US" dirty="0" smtClean="0"/>
              <a:t>at a pressure (higher than atmospheric) to be measured. An example can be seen in the figure</a:t>
            </a:r>
          </a:p>
          <a:p>
            <a:pPr algn="l" rtl="0">
              <a:buNone/>
            </a:pPr>
            <a:r>
              <a:rPr lang="en-US" dirty="0" smtClean="0"/>
              <a:t>below. This simple device is known as a </a:t>
            </a:r>
            <a:r>
              <a:rPr lang="en-US" i="1" dirty="0" err="1" smtClean="0"/>
              <a:t>Piezometer</a:t>
            </a:r>
            <a:r>
              <a:rPr lang="en-US" i="1" dirty="0" smtClean="0"/>
              <a:t> tube. As the tube is open to the atmosphere the</a:t>
            </a:r>
          </a:p>
          <a:p>
            <a:pPr algn="l" rtl="0">
              <a:buNone/>
            </a:pPr>
            <a:r>
              <a:rPr lang="en-US" dirty="0" smtClean="0"/>
              <a:t>pressure measured is relative to atmospheric so is </a:t>
            </a:r>
            <a:r>
              <a:rPr lang="en-US" b="1" dirty="0" smtClean="0"/>
              <a:t>gauge pressure.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007242"/>
            <a:ext cx="314327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P </a:t>
            </a:r>
            <a:r>
              <a:rPr lang="en-US" baseline="-25000" dirty="0" smtClean="0"/>
              <a:t>A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r>
              <a:rPr lang="en-US" baseline="-25000" dirty="0" smtClean="0"/>
              <a:t>1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P </a:t>
            </a:r>
            <a:r>
              <a:rPr lang="en-US" baseline="-25000" dirty="0" smtClean="0"/>
              <a:t>B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r>
              <a:rPr lang="en-US" baseline="-25000" dirty="0" smtClean="0"/>
              <a:t>2</a:t>
            </a:r>
          </a:p>
          <a:p>
            <a:pPr algn="l" rtl="0">
              <a:lnSpc>
                <a:spcPct val="150000"/>
              </a:lnSpc>
            </a:pPr>
            <a:r>
              <a:rPr lang="en-US" b="1" i="1" dirty="0" smtClean="0"/>
              <a:t>The </a:t>
            </a:r>
            <a:r>
              <a:rPr lang="en-US" b="1" i="1" dirty="0" smtClean="0"/>
              <a:t>‘U’-</a:t>
            </a:r>
            <a:r>
              <a:rPr lang="en-US" b="1" i="1" dirty="0" smtClean="0"/>
              <a:t>Tube </a:t>
            </a:r>
            <a:r>
              <a:rPr lang="en-US" b="1" i="1" dirty="0" smtClean="0"/>
              <a:t>Manometer</a:t>
            </a:r>
          </a:p>
          <a:p>
            <a:pPr algn="l" rtl="0">
              <a:buNone/>
            </a:pPr>
            <a:r>
              <a:rPr lang="en-US" dirty="0" smtClean="0"/>
              <a:t>Using a </a:t>
            </a:r>
            <a:r>
              <a:rPr lang="en-US" dirty="0" smtClean="0"/>
              <a:t>‘U’-</a:t>
            </a:r>
            <a:r>
              <a:rPr lang="en-US" dirty="0" smtClean="0"/>
              <a:t>Tube enables the pressure of both liquids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and </a:t>
            </a:r>
            <a:r>
              <a:rPr lang="en-US" dirty="0" smtClean="0"/>
              <a:t>gases to be measured with the </a:t>
            </a:r>
            <a:r>
              <a:rPr lang="en-US" dirty="0" smtClean="0"/>
              <a:t>same instrument.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‘U’ </a:t>
            </a:r>
            <a:r>
              <a:rPr lang="en-US" dirty="0" smtClean="0"/>
              <a:t>is connected as in the figure below and </a:t>
            </a:r>
            <a:r>
              <a:rPr lang="en-US" dirty="0" smtClean="0"/>
              <a:t>filled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with a fluid called the </a:t>
            </a:r>
            <a:r>
              <a:rPr lang="en-US" i="1" dirty="0" err="1" smtClean="0"/>
              <a:t>manometric</a:t>
            </a:r>
            <a:r>
              <a:rPr lang="en-US" i="1" dirty="0" smtClean="0"/>
              <a:t> fluid</a:t>
            </a:r>
            <a:r>
              <a:rPr lang="en-US" i="1" dirty="0" smtClean="0"/>
              <a:t>. The fluid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whose </a:t>
            </a:r>
            <a:r>
              <a:rPr lang="en-US" i="1" dirty="0" smtClean="0"/>
              <a:t>pressure is being measured should have a </a:t>
            </a:r>
            <a:r>
              <a:rPr lang="en-US" i="1" dirty="0" smtClean="0"/>
              <a:t>mass </a:t>
            </a:r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density less than that of </a:t>
            </a:r>
            <a:r>
              <a:rPr lang="en-US" i="1" dirty="0" smtClean="0"/>
              <a:t>the </a:t>
            </a:r>
            <a:r>
              <a:rPr lang="en-US" dirty="0" err="1" smtClean="0"/>
              <a:t>manometric</a:t>
            </a:r>
            <a:r>
              <a:rPr lang="en-US" dirty="0" smtClean="0"/>
              <a:t> </a:t>
            </a:r>
            <a:r>
              <a:rPr lang="en-US" dirty="0" smtClean="0"/>
              <a:t>fluid and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two </a:t>
            </a:r>
            <a:r>
              <a:rPr lang="en-US" dirty="0" smtClean="0"/>
              <a:t>fluids should not be able to mix readily - that is,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they </a:t>
            </a:r>
            <a:r>
              <a:rPr lang="en-US" dirty="0" smtClean="0"/>
              <a:t>must be immiscible.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85926"/>
            <a:ext cx="6797991" cy="398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Pressure in a continuous static fluid is the same at any horizontal level so,</a:t>
            </a:r>
          </a:p>
          <a:p>
            <a:pPr algn="l" rtl="0">
              <a:buNone/>
            </a:pPr>
            <a:r>
              <a:rPr lang="en-US" dirty="0" smtClean="0"/>
              <a:t>		pressure </a:t>
            </a:r>
            <a:r>
              <a:rPr lang="en-US" dirty="0" smtClean="0"/>
              <a:t>at B = pressure at </a:t>
            </a:r>
            <a:r>
              <a:rPr lang="en-US" dirty="0" smtClean="0"/>
              <a:t>C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P </a:t>
            </a:r>
            <a:r>
              <a:rPr lang="en-US" baseline="-25000" dirty="0" smtClean="0"/>
              <a:t>B</a:t>
            </a:r>
            <a:r>
              <a:rPr lang="en-US" dirty="0" smtClean="0"/>
              <a:t> = P </a:t>
            </a:r>
            <a:r>
              <a:rPr lang="en-US" baseline="-25000" dirty="0" smtClean="0"/>
              <a:t>C</a:t>
            </a:r>
          </a:p>
          <a:p>
            <a:pPr algn="l" rtl="0">
              <a:buNone/>
            </a:pPr>
            <a:r>
              <a:rPr lang="en-US" dirty="0" smtClean="0"/>
              <a:t>But,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	P</a:t>
            </a:r>
            <a:r>
              <a:rPr lang="en-US" baseline="-25000" dirty="0" smtClean="0"/>
              <a:t>B</a:t>
            </a:r>
            <a:r>
              <a:rPr lang="en-US" dirty="0" smtClean="0"/>
              <a:t> = P</a:t>
            </a:r>
            <a:r>
              <a:rPr lang="en-US" baseline="-25000" dirty="0" smtClean="0"/>
              <a:t>A</a:t>
            </a:r>
            <a:r>
              <a:rPr lang="en-US" dirty="0" smtClean="0"/>
              <a:t> +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endParaRPr lang="en-US" baseline="-25000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	P</a:t>
            </a:r>
            <a:r>
              <a:rPr lang="en-US" baseline="-25000" dirty="0" smtClean="0"/>
              <a:t>C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baseline="-25000" dirty="0" smtClean="0"/>
              <a:t>man</a:t>
            </a:r>
            <a:r>
              <a:rPr lang="en-US" dirty="0" smtClean="0"/>
              <a:t> g h</a:t>
            </a:r>
            <a:r>
              <a:rPr lang="en-US" baseline="-25000" dirty="0" smtClean="0"/>
              <a:t>2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P</a:t>
            </a:r>
            <a:r>
              <a:rPr lang="en-US" baseline="-25000" dirty="0" smtClean="0"/>
              <a:t>A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baseline="-25000" dirty="0" smtClean="0"/>
              <a:t>man</a:t>
            </a:r>
            <a:r>
              <a:rPr lang="en-US" dirty="0" smtClean="0"/>
              <a:t> g h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r>
              <a:rPr lang="en-US" baseline="-25000" dirty="0" smtClean="0"/>
              <a:t>1</a:t>
            </a:r>
            <a:endParaRPr lang="en-US" baseline="-25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 algn="l" rtl="0"/>
            <a:r>
              <a:rPr lang="en-US" sz="2400" b="1" i="1" dirty="0" smtClean="0"/>
              <a:t>Measurement Of Pressure Difference Using a </a:t>
            </a:r>
            <a:r>
              <a:rPr lang="en-US" sz="2400" b="1" i="1" dirty="0" smtClean="0"/>
              <a:t>‘U’-</a:t>
            </a:r>
            <a:r>
              <a:rPr lang="en-US" sz="2400" b="1" i="1" dirty="0" smtClean="0"/>
              <a:t>Tube </a:t>
            </a:r>
            <a:r>
              <a:rPr lang="en-US" sz="2400" b="1" i="1" dirty="0" smtClean="0"/>
              <a:t>Manometer</a:t>
            </a:r>
          </a:p>
          <a:p>
            <a:pPr algn="l" rtl="0">
              <a:buNone/>
            </a:pPr>
            <a:endParaRPr lang="en-US" sz="2400" b="1" i="1" dirty="0" smtClean="0"/>
          </a:p>
          <a:p>
            <a:pPr algn="l" rtl="0"/>
            <a:r>
              <a:rPr lang="en-US" sz="2400" dirty="0" smtClean="0"/>
              <a:t>If </a:t>
            </a:r>
            <a:r>
              <a:rPr lang="en-US" sz="2400" dirty="0" smtClean="0"/>
              <a:t>the </a:t>
            </a:r>
            <a:r>
              <a:rPr lang="en-US" sz="2400" dirty="0" smtClean="0"/>
              <a:t>‘U’-</a:t>
            </a:r>
            <a:r>
              <a:rPr lang="en-US" sz="2400" dirty="0" smtClean="0"/>
              <a:t>tube manometer is connected to a </a:t>
            </a:r>
            <a:r>
              <a:rPr lang="en-US" sz="2400" dirty="0" smtClean="0"/>
              <a:t>pressurized vessel </a:t>
            </a:r>
            <a:r>
              <a:rPr lang="en-US" sz="2400" dirty="0" smtClean="0"/>
              <a:t>at two points the </a:t>
            </a:r>
            <a:r>
              <a:rPr lang="en-US" sz="2400" i="1" dirty="0" smtClean="0"/>
              <a:t>pressure </a:t>
            </a:r>
            <a:r>
              <a:rPr lang="en-US" sz="2400" i="1" dirty="0" smtClean="0"/>
              <a:t>difference </a:t>
            </a:r>
            <a:r>
              <a:rPr lang="en-US" sz="2400" dirty="0" smtClean="0"/>
              <a:t>between </a:t>
            </a:r>
            <a:r>
              <a:rPr lang="en-US" sz="2400" dirty="0" smtClean="0"/>
              <a:t>these two points can be measured</a:t>
            </a:r>
            <a:r>
              <a:rPr lang="en-US" sz="2400" dirty="0" smtClean="0"/>
              <a:t>.</a:t>
            </a:r>
          </a:p>
          <a:p>
            <a:pPr algn="just" rtl="0">
              <a:buNone/>
            </a:pPr>
            <a:r>
              <a:rPr lang="en-US" sz="2400" dirty="0" smtClean="0"/>
              <a:t>		</a:t>
            </a:r>
          </a:p>
          <a:p>
            <a:pPr algn="just" rtl="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P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= P</a:t>
            </a:r>
            <a:r>
              <a:rPr lang="en-US" sz="2400" baseline="-25000" dirty="0" smtClean="0"/>
              <a:t>D</a:t>
            </a:r>
          </a:p>
          <a:p>
            <a:pPr algn="just" rtl="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P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= P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+ </a:t>
            </a:r>
            <a:r>
              <a:rPr lang="el-GR" sz="2400" dirty="0" smtClean="0"/>
              <a:t>ρ</a:t>
            </a:r>
            <a:r>
              <a:rPr lang="en-US" sz="2400" dirty="0" smtClean="0"/>
              <a:t> g h</a:t>
            </a:r>
            <a:r>
              <a:rPr lang="en-US" sz="2400" baseline="-25000" dirty="0" smtClean="0"/>
              <a:t>a</a:t>
            </a:r>
          </a:p>
          <a:p>
            <a:pPr algn="just" rtl="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P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P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+ </a:t>
            </a:r>
            <a:r>
              <a:rPr lang="el-GR" sz="2400" dirty="0" smtClean="0"/>
              <a:t>ρ</a:t>
            </a:r>
            <a:r>
              <a:rPr lang="en-US" sz="2400" dirty="0" smtClean="0"/>
              <a:t> g (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– h) + </a:t>
            </a:r>
            <a:r>
              <a:rPr lang="el-GR" sz="2400" dirty="0" smtClean="0"/>
              <a:t>ρ</a:t>
            </a:r>
            <a:r>
              <a:rPr lang="en-US" sz="2400" baseline="-25000" dirty="0" smtClean="0"/>
              <a:t>man</a:t>
            </a:r>
            <a:r>
              <a:rPr lang="en-US" sz="2400" dirty="0" smtClean="0"/>
              <a:t> g h</a:t>
            </a:r>
          </a:p>
          <a:p>
            <a:pPr algn="just" rtl="0">
              <a:buNone/>
            </a:pPr>
            <a:endParaRPr lang="en-US" sz="2400" dirty="0" smtClean="0"/>
          </a:p>
          <a:p>
            <a:pPr algn="just" rtl="0">
              <a:buNone/>
            </a:pPr>
            <a:r>
              <a:rPr lang="en-US" sz="2400" dirty="0" smtClean="0"/>
              <a:t>		P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– P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</a:t>
            </a:r>
            <a:r>
              <a:rPr lang="el-GR" sz="2400" dirty="0" smtClean="0"/>
              <a:t>ρ</a:t>
            </a:r>
            <a:r>
              <a:rPr lang="en-US" sz="2400" dirty="0" smtClean="0"/>
              <a:t> g (</a:t>
            </a:r>
            <a:r>
              <a:rPr lang="en-US" sz="2400" smtClean="0"/>
              <a:t>h</a:t>
            </a:r>
            <a:r>
              <a:rPr lang="en-US" sz="2400" baseline="-25000" smtClean="0"/>
              <a:t>b</a:t>
            </a:r>
            <a:r>
              <a:rPr lang="en-US" sz="2400" dirty="0" smtClean="0"/>
              <a:t> – 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) – (</a:t>
            </a:r>
            <a:r>
              <a:rPr lang="el-GR" sz="2400" dirty="0" smtClean="0"/>
              <a:t>ρ</a:t>
            </a:r>
            <a:r>
              <a:rPr lang="en-US" sz="2400" baseline="-25000" dirty="0" smtClean="0"/>
              <a:t>man</a:t>
            </a:r>
            <a:r>
              <a:rPr lang="en-US" sz="2400" dirty="0" smtClean="0"/>
              <a:t> – </a:t>
            </a:r>
            <a:r>
              <a:rPr lang="el-GR" sz="2400" dirty="0" smtClean="0"/>
              <a:t>ρ</a:t>
            </a:r>
            <a:r>
              <a:rPr lang="en-US" sz="2400" dirty="0" smtClean="0"/>
              <a:t>) g h</a:t>
            </a:r>
            <a:endParaRPr lang="ar-SA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169194"/>
            <a:ext cx="3805252" cy="492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136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Pressure Measurement By Manometer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Measurement By Manometer</dc:title>
  <dc:creator>Prof. Ahmed Samy Kam</dc:creator>
  <cp:lastModifiedBy>Prof. Ahmed Samy Kam</cp:lastModifiedBy>
  <cp:revision>4</cp:revision>
  <dcterms:created xsi:type="dcterms:W3CDTF">2009-10-08T02:20:15Z</dcterms:created>
  <dcterms:modified xsi:type="dcterms:W3CDTF">2009-10-08T02:57:38Z</dcterms:modified>
</cp:coreProperties>
</file>