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95F351-BDF4-4100-8B23-D2415CD22F46}" type="datetimeFigureOut">
              <a:rPr lang="ar-SA" smtClean="0"/>
              <a:t>10/18/1430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A1725F-C03F-410B-A2A6-7CE44E01F5C6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Fluid physical properties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Properties of Fluid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Density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- Density, </a:t>
            </a:r>
            <a:r>
              <a:rPr lang="el-GR" dirty="0" smtClean="0"/>
              <a:t>ρ</a:t>
            </a:r>
            <a:r>
              <a:rPr lang="en-US" dirty="0" smtClean="0"/>
              <a:t> is the mass per unit volume.</a:t>
            </a:r>
          </a:p>
          <a:p>
            <a:pPr algn="l" rtl="0">
              <a:buNone/>
            </a:pPr>
            <a:r>
              <a:rPr lang="en-US" dirty="0" smtClean="0"/>
              <a:t>		Units: Kilograms per cubic </a:t>
            </a:r>
            <a:r>
              <a:rPr lang="en-US" dirty="0" err="1" smtClean="0"/>
              <a:t>metre</a:t>
            </a:r>
            <a:r>
              <a:rPr lang="en-US" dirty="0" smtClean="0"/>
              <a:t>, </a:t>
            </a:r>
            <a:r>
              <a:rPr lang="en-US" i="1" dirty="0" smtClean="0"/>
              <a:t>kg / m</a:t>
            </a:r>
            <a:r>
              <a:rPr lang="en-US" i="1" baseline="30000" dirty="0" smtClean="0"/>
              <a:t>3</a:t>
            </a:r>
            <a:r>
              <a:rPr lang="en-US" i="1" dirty="0" smtClean="0"/>
              <a:t>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                      </a:t>
            </a:r>
            <a:endParaRPr lang="en-US" i="1" dirty="0" smtClean="0"/>
          </a:p>
          <a:p>
            <a:pPr algn="l" rtl="0">
              <a:buNone/>
            </a:pPr>
            <a:r>
              <a:rPr lang="en-US" dirty="0" smtClean="0"/>
              <a:t>            Dimensions</a:t>
            </a:r>
            <a:r>
              <a:rPr lang="en-US" dirty="0" smtClean="0"/>
              <a:t>: </a:t>
            </a:r>
            <a:r>
              <a:rPr lang="en-US" i="1" dirty="0" smtClean="0"/>
              <a:t>M/L</a:t>
            </a:r>
            <a:r>
              <a:rPr lang="en-US" i="1" baseline="30000" dirty="0" smtClean="0"/>
              <a:t>3</a:t>
            </a:r>
            <a:endParaRPr lang="en-US" i="1" baseline="30000" dirty="0" smtClean="0"/>
          </a:p>
          <a:p>
            <a:pPr algn="l" rtl="0">
              <a:buNone/>
            </a:pPr>
            <a:r>
              <a:rPr lang="en-US" dirty="0" smtClean="0"/>
              <a:t>            Typical </a:t>
            </a:r>
            <a:r>
              <a:rPr lang="en-US" dirty="0" smtClean="0"/>
              <a:t>values:</a:t>
            </a:r>
          </a:p>
          <a:p>
            <a:pPr algn="l" rtl="0">
              <a:buNone/>
            </a:pPr>
            <a:r>
              <a:rPr lang="en-US" dirty="0" smtClean="0"/>
              <a:t>            Water </a:t>
            </a:r>
            <a:r>
              <a:rPr lang="en-US" dirty="0" smtClean="0"/>
              <a:t>= 1000 </a:t>
            </a:r>
            <a:r>
              <a:rPr lang="en-US" i="1" dirty="0" smtClean="0"/>
              <a:t>kg/m</a:t>
            </a:r>
            <a:r>
              <a:rPr lang="en-US" i="1" baseline="30000" dirty="0" smtClean="0"/>
              <a:t>3</a:t>
            </a:r>
            <a:r>
              <a:rPr lang="en-US" i="1" dirty="0" smtClean="0"/>
              <a:t> </a:t>
            </a:r>
            <a:r>
              <a:rPr lang="en-US" i="1" dirty="0" smtClean="0"/>
              <a:t>, Mercury = 13546 </a:t>
            </a:r>
            <a:r>
              <a:rPr lang="en-US" i="1" dirty="0" smtClean="0"/>
              <a:t>kg/m</a:t>
            </a:r>
            <a:r>
              <a:rPr lang="en-US" i="1" baseline="30000" dirty="0" smtClean="0"/>
              <a:t>3</a:t>
            </a:r>
            <a:endParaRPr lang="ar-SA" baseline="30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dirty="0" smtClean="0"/>
              <a:t>Specific Weight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- Specific weight, </a:t>
            </a:r>
            <a:r>
              <a:rPr lang="el-GR" dirty="0" smtClean="0"/>
              <a:t>γ</a:t>
            </a:r>
            <a:r>
              <a:rPr lang="en-US" dirty="0" smtClean="0"/>
              <a:t>  is the weight per unit volume.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</a:t>
            </a:r>
            <a:r>
              <a:rPr lang="en-US" dirty="0" smtClean="0"/>
              <a:t>Units: Newton’s per cubic </a:t>
            </a:r>
            <a:r>
              <a:rPr lang="en-US" dirty="0" smtClean="0"/>
              <a:t>meter, </a:t>
            </a:r>
            <a:r>
              <a:rPr lang="en-US" i="1" dirty="0" smtClean="0"/>
              <a:t>N / </a:t>
            </a:r>
            <a:r>
              <a:rPr lang="en-US" i="1" dirty="0" smtClean="0"/>
              <a:t>m</a:t>
            </a:r>
            <a:r>
              <a:rPr lang="en-US" i="1" baseline="30000" dirty="0" smtClean="0"/>
              <a:t>3</a:t>
            </a:r>
          </a:p>
          <a:p>
            <a:pPr algn="l" rtl="0">
              <a:buNone/>
            </a:pPr>
            <a:endParaRPr lang="en-US" i="1" baseline="30000" dirty="0" smtClean="0"/>
          </a:p>
          <a:p>
            <a:pPr algn="l" rtl="0">
              <a:buNone/>
            </a:pPr>
            <a:r>
              <a:rPr lang="en-US" dirty="0" smtClean="0"/>
              <a:t>           Dimensions</a:t>
            </a:r>
            <a:r>
              <a:rPr lang="en-US" dirty="0" smtClean="0"/>
              <a:t>: </a:t>
            </a:r>
            <a:r>
              <a:rPr lang="en-US" i="1" dirty="0" smtClean="0"/>
              <a:t>M/L</a:t>
            </a:r>
            <a:r>
              <a:rPr lang="en-US" i="1" baseline="30000" dirty="0" smtClean="0"/>
              <a:t>2</a:t>
            </a:r>
            <a:r>
              <a:rPr lang="en-US" i="1" dirty="0" smtClean="0"/>
              <a:t>T 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i="1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          Typical </a:t>
            </a:r>
            <a:r>
              <a:rPr lang="en-US" dirty="0" smtClean="0"/>
              <a:t>values:</a:t>
            </a:r>
          </a:p>
          <a:p>
            <a:pPr algn="l" rtl="0">
              <a:buNone/>
            </a:pPr>
            <a:r>
              <a:rPr lang="pt-BR" dirty="0" smtClean="0"/>
              <a:t>           Water </a:t>
            </a:r>
            <a:r>
              <a:rPr lang="pt-BR" dirty="0" smtClean="0"/>
              <a:t>=9814 </a:t>
            </a:r>
            <a:r>
              <a:rPr lang="pt-BR" i="1" dirty="0" smtClean="0"/>
              <a:t>N/m</a:t>
            </a:r>
            <a:r>
              <a:rPr lang="pt-BR" i="1" baseline="30000" dirty="0" smtClean="0"/>
              <a:t>3</a:t>
            </a:r>
            <a:r>
              <a:rPr lang="pt-BR" i="1" dirty="0" smtClean="0"/>
              <a:t> </a:t>
            </a:r>
            <a:r>
              <a:rPr lang="pt-BR" i="1" dirty="0" smtClean="0"/>
              <a:t>, Mercury = 132943 </a:t>
            </a:r>
            <a:r>
              <a:rPr lang="pt-BR" i="1" dirty="0" smtClean="0"/>
              <a:t>N/m</a:t>
            </a:r>
            <a:r>
              <a:rPr lang="pt-BR" i="1" baseline="30000" dirty="0" smtClean="0"/>
              <a:t>3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Relative Density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- Relative density, </a:t>
            </a:r>
            <a:r>
              <a:rPr lang="el-GR" dirty="0" smtClean="0"/>
              <a:t>σ</a:t>
            </a:r>
            <a:r>
              <a:rPr lang="en-US" dirty="0" smtClean="0"/>
              <a:t>  is the ratio of the fluid density to the water density.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</a:t>
            </a:r>
            <a:r>
              <a:rPr lang="en-US" dirty="0" smtClean="0"/>
              <a:t>Units: None, since a ratio is a pure number.</a:t>
            </a:r>
          </a:p>
          <a:p>
            <a:pPr algn="l" rtl="0">
              <a:buNone/>
            </a:pPr>
            <a:r>
              <a:rPr lang="en-US" dirty="0" smtClean="0"/>
              <a:t>           Dimensions</a:t>
            </a:r>
            <a:r>
              <a:rPr lang="en-US" dirty="0" smtClean="0"/>
              <a:t>: 1.</a:t>
            </a:r>
          </a:p>
          <a:p>
            <a:pPr algn="l" rtl="0">
              <a:buNone/>
            </a:pPr>
            <a:r>
              <a:rPr lang="en-US" dirty="0" smtClean="0"/>
              <a:t>           Typical </a:t>
            </a:r>
            <a:r>
              <a:rPr lang="en-US" dirty="0" smtClean="0"/>
              <a:t>values: Water = 1, Mercury = 13.5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Viscosity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- Viscosity,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en-US" dirty="0" smtClean="0"/>
              <a:t>is the property of a fluid, due to </a:t>
            </a:r>
            <a:r>
              <a:rPr lang="en-US" dirty="0" smtClean="0"/>
              <a:t>cohesion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dirty="0" smtClean="0"/>
              <a:t>and interaction between molecules, which </a:t>
            </a:r>
            <a:r>
              <a:rPr lang="en-US" dirty="0" smtClean="0"/>
              <a:t>offers</a:t>
            </a:r>
          </a:p>
          <a:p>
            <a:pPr algn="l" rtl="0">
              <a:buNone/>
            </a:pPr>
            <a:r>
              <a:rPr lang="en-US" dirty="0" smtClean="0"/>
              <a:t>       resistance </a:t>
            </a:r>
            <a:r>
              <a:rPr lang="en-US" dirty="0" smtClean="0"/>
              <a:t>to sheer deformation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</a:t>
            </a:r>
            <a:r>
              <a:rPr lang="pt-BR" dirty="0" smtClean="0"/>
              <a:t>Units </a:t>
            </a:r>
            <a:r>
              <a:rPr lang="pt-BR" i="1" dirty="0" smtClean="0"/>
              <a:t>N m-2 ; kg m</a:t>
            </a:r>
            <a:r>
              <a:rPr lang="pt-BR" i="1" baseline="30000" dirty="0" smtClean="0"/>
              <a:t>-1</a:t>
            </a:r>
            <a:r>
              <a:rPr lang="pt-BR" i="1" dirty="0" smtClean="0"/>
              <a:t>s</a:t>
            </a:r>
            <a:r>
              <a:rPr lang="pt-BR" i="1" baseline="30000" dirty="0" smtClean="0"/>
              <a:t>-2</a:t>
            </a:r>
          </a:p>
          <a:p>
            <a:pPr algn="l" rtl="0">
              <a:buNone/>
            </a:pPr>
            <a:r>
              <a:rPr lang="en-US" dirty="0" smtClean="0"/>
              <a:t>           Dimensions </a:t>
            </a:r>
            <a:r>
              <a:rPr lang="en-US" i="1" dirty="0" smtClean="0"/>
              <a:t>ML</a:t>
            </a:r>
            <a:r>
              <a:rPr lang="en-US" i="1" baseline="30000" dirty="0" smtClean="0"/>
              <a:t>-1</a:t>
            </a:r>
            <a:r>
              <a:rPr lang="en-US" i="1" dirty="0" smtClean="0"/>
              <a:t>T </a:t>
            </a:r>
            <a:r>
              <a:rPr lang="en-US" i="1" baseline="30000" dirty="0" smtClean="0"/>
              <a:t>-</a:t>
            </a:r>
            <a:r>
              <a:rPr lang="en-US" i="1" baseline="30000" dirty="0" smtClean="0"/>
              <a:t>2</a:t>
            </a:r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</a:t>
            </a:r>
            <a:r>
              <a:rPr lang="en-US" dirty="0" smtClean="0"/>
              <a:t>Typical values:</a:t>
            </a:r>
          </a:p>
          <a:p>
            <a:pPr algn="l" rtl="0">
              <a:buNone/>
            </a:pPr>
            <a:r>
              <a:rPr lang="en-US" dirty="0" smtClean="0"/>
              <a:t>            Water </a:t>
            </a:r>
            <a:r>
              <a:rPr lang="en-US" dirty="0" smtClean="0"/>
              <a:t>=1.14 </a:t>
            </a:r>
            <a:r>
              <a:rPr lang="en-US" dirty="0" smtClean="0"/>
              <a:t>x 10</a:t>
            </a:r>
            <a:r>
              <a:rPr lang="en-US" baseline="30000" dirty="0" smtClean="0"/>
              <a:t>-3</a:t>
            </a:r>
            <a:r>
              <a:rPr lang="en-US" dirty="0" smtClean="0"/>
              <a:t> </a:t>
            </a:r>
            <a:r>
              <a:rPr lang="en-US" i="1" dirty="0" smtClean="0"/>
              <a:t>kgm</a:t>
            </a:r>
            <a:r>
              <a:rPr lang="en-US" i="1" baseline="30000" dirty="0" smtClean="0"/>
              <a:t>-1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  <a:r>
              <a:rPr lang="en-US" i="1" dirty="0" smtClean="0"/>
              <a:t> ,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 Air </a:t>
            </a:r>
            <a:r>
              <a:rPr lang="en-US" i="1" dirty="0" smtClean="0"/>
              <a:t>=1.78 </a:t>
            </a:r>
            <a:r>
              <a:rPr lang="en-US" i="1" dirty="0" smtClean="0"/>
              <a:t>x 10</a:t>
            </a:r>
            <a:r>
              <a:rPr lang="en-US" i="1" baseline="30000" dirty="0" smtClean="0"/>
              <a:t>-5</a:t>
            </a:r>
            <a:r>
              <a:rPr lang="en-US" i="1" dirty="0" smtClean="0"/>
              <a:t> </a:t>
            </a:r>
            <a:r>
              <a:rPr lang="en-US" i="1" dirty="0" smtClean="0"/>
              <a:t>kgm</a:t>
            </a:r>
            <a:r>
              <a:rPr lang="en-US" i="1" baseline="30000" dirty="0" smtClean="0"/>
              <a:t>-1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  <a:r>
              <a:rPr lang="en-US" i="1" dirty="0" smtClean="0"/>
              <a:t> ,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 Mercury </a:t>
            </a:r>
            <a:r>
              <a:rPr lang="en-US" i="1" dirty="0" smtClean="0"/>
              <a:t>=1.552 kgm</a:t>
            </a:r>
            <a:r>
              <a:rPr lang="en-US" i="1" baseline="30000" dirty="0" smtClean="0"/>
              <a:t>-1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  <a:endParaRPr lang="ar-SA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Dynamic Viscosity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- Dynamic viscosity, </a:t>
            </a:r>
            <a:r>
              <a:rPr lang="el-GR" dirty="0" smtClean="0"/>
              <a:t>ν</a:t>
            </a:r>
            <a:r>
              <a:rPr lang="en-US" dirty="0" smtClean="0"/>
              <a:t> , </a:t>
            </a:r>
            <a:r>
              <a:rPr lang="en-US" dirty="0" smtClean="0"/>
              <a:t>is defined as the ratio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     viscosity </a:t>
            </a:r>
            <a:r>
              <a:rPr lang="en-US" dirty="0" smtClean="0"/>
              <a:t>to mass density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</a:t>
            </a:r>
            <a:r>
              <a:rPr lang="en-US" dirty="0" smtClean="0"/>
              <a:t>Units: square </a:t>
            </a:r>
            <a:r>
              <a:rPr lang="en-US" dirty="0" smtClean="0"/>
              <a:t>meters </a:t>
            </a:r>
            <a:r>
              <a:rPr lang="en-US" dirty="0" smtClean="0"/>
              <a:t>per second, </a:t>
            </a:r>
            <a:r>
              <a:rPr lang="en-US" i="1" dirty="0" smtClean="0"/>
              <a:t>m</a:t>
            </a:r>
            <a:r>
              <a:rPr lang="en-US" i="1" baseline="30000" dirty="0" smtClean="0"/>
              <a:t>2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</a:p>
          <a:p>
            <a:pPr algn="l" rtl="0">
              <a:buNone/>
            </a:pPr>
            <a:r>
              <a:rPr lang="en-US" dirty="0" smtClean="0"/>
              <a:t>           Dimensions</a:t>
            </a:r>
            <a:r>
              <a:rPr lang="en-US" dirty="0" smtClean="0"/>
              <a:t>: </a:t>
            </a:r>
            <a:r>
              <a:rPr lang="en-US" i="1" dirty="0" smtClean="0"/>
              <a:t>L</a:t>
            </a:r>
            <a:r>
              <a:rPr lang="en-US" i="1" baseline="30000" dirty="0" smtClean="0"/>
              <a:t>2</a:t>
            </a:r>
            <a:r>
              <a:rPr lang="en-US" i="1" dirty="0" smtClean="0"/>
              <a:t>T </a:t>
            </a:r>
            <a:r>
              <a:rPr lang="en-US" i="1" baseline="30000" dirty="0" smtClean="0"/>
              <a:t>-1</a:t>
            </a:r>
            <a:r>
              <a:rPr lang="en-US" i="1" dirty="0" smtClean="0"/>
              <a:t> .</a:t>
            </a:r>
          </a:p>
          <a:p>
            <a:pPr algn="l" rtl="0">
              <a:buNone/>
            </a:pPr>
            <a:r>
              <a:rPr lang="en-US" dirty="0" smtClean="0"/>
              <a:t>           Typical </a:t>
            </a:r>
            <a:r>
              <a:rPr lang="en-US" dirty="0" smtClean="0"/>
              <a:t>values:</a:t>
            </a:r>
          </a:p>
          <a:p>
            <a:pPr algn="l" rtl="0">
              <a:buNone/>
            </a:pPr>
            <a:r>
              <a:rPr lang="en-US" dirty="0" smtClean="0"/>
              <a:t>           Water </a:t>
            </a:r>
            <a:r>
              <a:rPr lang="en-US" dirty="0" smtClean="0"/>
              <a:t>=</a:t>
            </a:r>
            <a:r>
              <a:rPr lang="en-US" dirty="0" smtClean="0"/>
              <a:t>1.14 x </a:t>
            </a:r>
            <a:r>
              <a:rPr lang="en-US" dirty="0" smtClean="0"/>
              <a:t>10</a:t>
            </a:r>
            <a:r>
              <a:rPr lang="en-US" baseline="30000" dirty="0" smtClean="0"/>
              <a:t>-6</a:t>
            </a:r>
            <a:r>
              <a:rPr lang="en-US" dirty="0" smtClean="0"/>
              <a:t> </a:t>
            </a:r>
            <a:r>
              <a:rPr lang="en-US" i="1" dirty="0" smtClean="0"/>
              <a:t>m2 s-1 , Air =1.46 </a:t>
            </a:r>
            <a:r>
              <a:rPr lang="en-US" i="1" dirty="0" smtClean="0"/>
              <a:t>x </a:t>
            </a:r>
            <a:r>
              <a:rPr lang="en-US" i="1" dirty="0" smtClean="0"/>
              <a:t>10</a:t>
            </a:r>
            <a:r>
              <a:rPr lang="en-US" i="1" baseline="30000" dirty="0" smtClean="0"/>
              <a:t>-5</a:t>
            </a:r>
            <a:r>
              <a:rPr lang="en-US" i="1" dirty="0" smtClean="0"/>
              <a:t> m</a:t>
            </a:r>
            <a:r>
              <a:rPr lang="en-US" i="1" baseline="30000" dirty="0" smtClean="0"/>
              <a:t>2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  <a:r>
              <a:rPr lang="en-US" i="1" dirty="0" smtClean="0"/>
              <a:t> , </a:t>
            </a:r>
            <a:r>
              <a:rPr lang="en-US" i="1" dirty="0" smtClean="0"/>
              <a:t> </a:t>
            </a:r>
          </a:p>
          <a:p>
            <a:pPr algn="l" rtl="0"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      Mercury </a:t>
            </a:r>
            <a:r>
              <a:rPr lang="en-US" i="1" dirty="0" smtClean="0"/>
              <a:t>=1.145 </a:t>
            </a:r>
            <a:r>
              <a:rPr lang="en-US" i="1" dirty="0" smtClean="0"/>
              <a:t>x </a:t>
            </a:r>
            <a:r>
              <a:rPr lang="en-US" i="1" dirty="0" smtClean="0"/>
              <a:t>10</a:t>
            </a:r>
            <a:r>
              <a:rPr lang="en-US" i="1" baseline="30000" dirty="0" smtClean="0"/>
              <a:t>-4</a:t>
            </a:r>
            <a:r>
              <a:rPr lang="en-US" i="1" dirty="0" smtClean="0"/>
              <a:t> m</a:t>
            </a:r>
            <a:r>
              <a:rPr lang="en-US" i="1" baseline="30000" dirty="0" smtClean="0"/>
              <a:t>2</a:t>
            </a:r>
            <a:r>
              <a:rPr lang="en-US" i="1" dirty="0" smtClean="0"/>
              <a:t> s</a:t>
            </a:r>
            <a:r>
              <a:rPr lang="en-US" i="1" baseline="30000" dirty="0" smtClean="0"/>
              <a:t>-1</a:t>
            </a:r>
            <a:endParaRPr lang="ar-SA" baseline="30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14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Fluid physical properties </vt:lpstr>
      <vt:lpstr>Properties of Fluid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Prof. Ahmed Samy Kam</dc:creator>
  <cp:lastModifiedBy>Prof. Ahmed Samy Kam</cp:lastModifiedBy>
  <cp:revision>8</cp:revision>
  <dcterms:created xsi:type="dcterms:W3CDTF">2009-10-07T19:56:39Z</dcterms:created>
  <dcterms:modified xsi:type="dcterms:W3CDTF">2009-10-07T21:09:33Z</dcterms:modified>
</cp:coreProperties>
</file>