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slide" Target="slides/slide114.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4FA3678-F2FB-4A2F-AA75-045ED0CF6614}" type="datetimeFigureOut">
              <a:rPr lang="ar-SA" smtClean="0"/>
              <a:t>15/02/39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DE4A4D5-FA42-40EE-8D9B-3C88F68742D9}"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4FA3678-F2FB-4A2F-AA75-045ED0CF6614}" type="datetimeFigureOut">
              <a:rPr lang="ar-SA" smtClean="0"/>
              <a:t>15/02/39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DE4A4D5-FA42-40EE-8D9B-3C88F68742D9}"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4FA3678-F2FB-4A2F-AA75-045ED0CF6614}" type="datetimeFigureOut">
              <a:rPr lang="ar-SA" smtClean="0"/>
              <a:t>15/02/39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DE4A4D5-FA42-40EE-8D9B-3C88F68742D9}"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4FA3678-F2FB-4A2F-AA75-045ED0CF6614}" type="datetimeFigureOut">
              <a:rPr lang="ar-SA" smtClean="0"/>
              <a:t>15/02/39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DE4A4D5-FA42-40EE-8D9B-3C88F68742D9}"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4FA3678-F2FB-4A2F-AA75-045ED0CF6614}" type="datetimeFigureOut">
              <a:rPr lang="ar-SA" smtClean="0"/>
              <a:t>15/02/39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DE4A4D5-FA42-40EE-8D9B-3C88F68742D9}"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4FA3678-F2FB-4A2F-AA75-045ED0CF6614}" type="datetimeFigureOut">
              <a:rPr lang="ar-SA" smtClean="0"/>
              <a:t>15/02/39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DE4A4D5-FA42-40EE-8D9B-3C88F68742D9}"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4FA3678-F2FB-4A2F-AA75-045ED0CF6614}" type="datetimeFigureOut">
              <a:rPr lang="ar-SA" smtClean="0"/>
              <a:t>15/02/39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DE4A4D5-FA42-40EE-8D9B-3C88F68742D9}"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4FA3678-F2FB-4A2F-AA75-045ED0CF6614}" type="datetimeFigureOut">
              <a:rPr lang="ar-SA" smtClean="0"/>
              <a:t>15/02/39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DE4A4D5-FA42-40EE-8D9B-3C88F68742D9}"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4FA3678-F2FB-4A2F-AA75-045ED0CF6614}" type="datetimeFigureOut">
              <a:rPr lang="ar-SA" smtClean="0"/>
              <a:t>15/02/39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DE4A4D5-FA42-40EE-8D9B-3C88F68742D9}"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4FA3678-F2FB-4A2F-AA75-045ED0CF6614}" type="datetimeFigureOut">
              <a:rPr lang="ar-SA" smtClean="0"/>
              <a:t>15/02/39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DE4A4D5-FA42-40EE-8D9B-3C88F68742D9}"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4FA3678-F2FB-4A2F-AA75-045ED0CF6614}" type="datetimeFigureOut">
              <a:rPr lang="ar-SA" smtClean="0"/>
              <a:t>15/02/39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DE4A4D5-FA42-40EE-8D9B-3C88F68742D9}"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4FA3678-F2FB-4A2F-AA75-045ED0CF6614}" type="datetimeFigureOut">
              <a:rPr lang="ar-SA" smtClean="0"/>
              <a:t>15/02/39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DE4A4D5-FA42-40EE-8D9B-3C88F68742D9}"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03648" y="2132856"/>
            <a:ext cx="6477000" cy="1828800"/>
          </a:xfrm>
        </p:spPr>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ar-SA" sz="6600" b="1"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مشكلات اجتماعيه </a:t>
            </a:r>
            <a:br>
              <a:rPr lang="ar-SA" sz="6600" b="1"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endParaRPr lang="ar-SA" sz="6600" b="1"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عنوان فرعي 2"/>
          <p:cNvSpPr>
            <a:spLocks noGrp="1"/>
          </p:cNvSpPr>
          <p:nvPr>
            <p:ph type="subTitle" idx="1"/>
          </p:nvPr>
        </p:nvSpPr>
        <p:spPr/>
        <p:txBody>
          <a:bodyPr>
            <a:noAutofit/>
          </a:bodyPr>
          <a:lstStyle/>
          <a:p>
            <a:endParaRPr lang="ar-SA" sz="4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تصنيف المشكلات الاجتماعية </a:t>
            </a:r>
            <a:endParaRPr lang="ar-SA" dirty="0"/>
          </a:p>
        </p:txBody>
      </p:sp>
      <p:sp>
        <p:nvSpPr>
          <p:cNvPr id="3" name="عنصر نائب للمحتوى 2"/>
          <p:cNvSpPr>
            <a:spLocks noGrp="1"/>
          </p:cNvSpPr>
          <p:nvPr>
            <p:ph sz="quarter" idx="1"/>
          </p:nvPr>
        </p:nvSpPr>
        <p:spPr/>
        <p:txBody>
          <a:bodyPr>
            <a:normAutofit lnSpcReduction="10000"/>
          </a:bodyPr>
          <a:lstStyle/>
          <a:p>
            <a:r>
              <a:rPr lang="ar-SA" b="1" dirty="0" smtClean="0"/>
              <a:t>3- مشكلات اجتماعية :</a:t>
            </a:r>
          </a:p>
          <a:p>
            <a:pPr rtl="0"/>
            <a:r>
              <a:rPr lang="ar-SA" b="1" dirty="0" smtClean="0"/>
              <a:t>وهي تعني أكثر من مجرد وجود احتياجات غير مشبعة لقطاعات كبيرة من السكان ، وإنما يشعر أفراد المجتمع بوطأة هذه المشكلات ويسعون إلى بذل الجهد سواء بمفردهم أو بمساعدة فريق لمواجهة هذه المشكلات .</a:t>
            </a:r>
            <a:endParaRPr lang="en-US" b="1" dirty="0" smtClean="0"/>
          </a:p>
          <a:p>
            <a:r>
              <a:rPr lang="ar-SA" b="1" dirty="0" smtClean="0"/>
              <a:t>ومن هذه المشكلات الاجتماعية ما تعانيه الأسرة من تفكك في العلاقات الاجتماعية عدم وجود أماكن لشغل الفراغ ، إصابة أحد أفراد الأسرة بمشكلة كبيرة مثل إدمان المخدرات مشكلات النزاعات الأسرة ، الطلاق </a:t>
            </a:r>
            <a:endParaRPr lang="ar-SA" dirty="0" smtClean="0"/>
          </a:p>
          <a:p>
            <a:endParaRPr lang="ar-SA"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دور الأسرة :</a:t>
            </a:r>
          </a:p>
          <a:p>
            <a:r>
              <a:rPr lang="ar-SA" b="1" dirty="0" smtClean="0"/>
              <a:t>كما أن اهتمام الأسرة بأبنائها يفتح أمامهم مجالات متنوعة لممارسة الأنشطة المختلفة واكتشاف قدرات الأطفال العلمية أو الرياضية أو الفكرية على حد سوا </a:t>
            </a:r>
            <a:r>
              <a:rPr lang="ar-SA" b="1" dirty="0" err="1" smtClean="0"/>
              <a:t>ء</a:t>
            </a:r>
            <a:r>
              <a:rPr lang="ar-SA" b="1" dirty="0" smtClean="0"/>
              <a:t>، باعتبار أن هذا هو الطريق الأمثل لاستيعاب طاقاتهم . </a:t>
            </a:r>
          </a:p>
          <a:p>
            <a:r>
              <a:rPr lang="ar-SA" b="1" dirty="0" smtClean="0"/>
              <a:t>وينبغي على الأسرة ( الأب والأم تحديدا ) أن تراعي أساسيات التنشئة ومن أهمها :</a:t>
            </a:r>
          </a:p>
          <a:p>
            <a:r>
              <a:rPr lang="ar-SA" b="1" dirty="0" smtClean="0"/>
              <a:t>عم التمييز والمقارنة بين الأبناء : حيث إن تكرار التأكيد على قدرات بعضهم والتباهي بها وتجاهل الآخرين يؤدي إلى إحباط هذا البعض الآخر ، ويدفعهم إلى محاولة البحث عن مجالات أخرى للتفوق وتأكيد الذات .</a:t>
            </a:r>
          </a:p>
          <a:p>
            <a:r>
              <a:rPr lang="ar-SA" b="1" dirty="0" smtClean="0"/>
              <a:t>الاعتدال والتوازن في التعامل مع الأبناء ، دون إفراط أو تفريط سواء في الدليل أو القسوة .</a:t>
            </a:r>
          </a:p>
          <a:p>
            <a:r>
              <a:rPr lang="ar-SA" b="1" dirty="0" smtClean="0"/>
              <a:t>مساعدة الابن في اختيار أصدقائه والتعرف على أصدقائهم ، دون قهر أو إجبار لأن أصدقاء السوء يؤثرون عليه وقد يجرونه إلى الممارسة الممنوعة .</a:t>
            </a:r>
          </a:p>
          <a:p>
            <a:r>
              <a:rPr lang="ar-SA" b="1" dirty="0" smtClean="0"/>
              <a:t>مراقبة ومتابعة سلوك الأبناء حتى يتم ملاحظة أي تغيير في سلوكهم ، أو في حالتهم الصحية من أجل الاكتشاف المبكر ثم التوجيه السريع إلى أماكن العلاج ضامناً للشفاء العاجل والنهائي .</a:t>
            </a:r>
          </a:p>
          <a:p>
            <a:r>
              <a:rPr lang="ar-SA" b="1" dirty="0" smtClean="0"/>
              <a:t>تعامل الأسرة مع المتعاطي بنضج وفهم حتى لا تزداد المشكلة فتنظم الأٍسرة أن وجود فرد ما </a:t>
            </a:r>
            <a:r>
              <a:rPr lang="ar-SA" b="1" dirty="0" err="1" smtClean="0"/>
              <a:t>يتعاطي</a:t>
            </a:r>
            <a:r>
              <a:rPr lang="ar-SA" b="1" dirty="0" smtClean="0"/>
              <a:t> وصمة عار على جبينها ، بل هي حالة طارئة يجب أن تتكاتف لإنقاذه منها .</a:t>
            </a:r>
          </a:p>
          <a:p>
            <a:r>
              <a:rPr lang="ar-SA" b="1" dirty="0" smtClean="0"/>
              <a:t>عند بدء العلاج يجب أن يكون للأسرة دور هام في تشجيع المتعاطي على مواصلة علاجه ودعمه نفسيا  وحل مشكلاته التي كانت سبباً في انحرافه .</a:t>
            </a:r>
          </a:p>
          <a:p>
            <a:endParaRPr lang="ar-SA"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47500" lnSpcReduction="20000"/>
          </a:bodyPr>
          <a:lstStyle/>
          <a:p>
            <a:r>
              <a:rPr lang="ar-SA" b="1" dirty="0" smtClean="0"/>
              <a:t>وإذا كان التأهيل مكملاً للعلاج ، فبالتالي على الأسرة بذل الدعم النفسي والاجتماعي للمريض حتى لا ينتكس.</a:t>
            </a:r>
          </a:p>
          <a:p>
            <a:r>
              <a:rPr lang="ar-SA" b="1" dirty="0" smtClean="0"/>
              <a:t>ولهذا كله تعتبر الأسرة هي خط الدفاع الأول ، فإذا صلحت صلح المجتمع معها .</a:t>
            </a:r>
          </a:p>
          <a:p>
            <a:r>
              <a:rPr lang="ar-SA" b="1" dirty="0" smtClean="0"/>
              <a:t>دور المدرسة :</a:t>
            </a:r>
          </a:p>
          <a:p>
            <a:r>
              <a:rPr lang="ar-SA" b="1" dirty="0" smtClean="0"/>
              <a:t>وذلك على النحو التالي :</a:t>
            </a:r>
          </a:p>
          <a:p>
            <a:r>
              <a:rPr lang="ar-SA" b="1" dirty="0" smtClean="0"/>
              <a:t>الاهتمام بتدعيم دور الأخصائي الاجتماعي في رصد الحالات الفردية المعرضة للانحراف ثم التدخل المهني وفق خطة علمية مدروسة .</a:t>
            </a:r>
          </a:p>
          <a:p>
            <a:r>
              <a:rPr lang="ar-SA" b="1" dirty="0" smtClean="0"/>
              <a:t>وضع برنامج يتم تنفيذه طوال العام بالمحاضرات والندوات والمناظرات الخاصة بالوقاية من أخطار المخدرات ، يتم من خلال الاستعانة بعدد كبير من المتخصصين في مجالات مختلفة تشمل الجوانب الدينية ، والصحية ، والنفسية .</a:t>
            </a:r>
          </a:p>
          <a:p>
            <a:r>
              <a:rPr lang="ar-SA" b="1" dirty="0" smtClean="0"/>
              <a:t>الاستعانة بالمنظمات والهيئات والمؤسسات التي من أهدافها مكافحة ومقاومة المخدرات سواء بالاستعانة بالخبراء فيها أم الدعم المادي للمشروعات التي تنفذها المدرسة في هذا المجال .</a:t>
            </a:r>
          </a:p>
          <a:p>
            <a:r>
              <a:rPr lang="ar-SA" b="1" dirty="0" smtClean="0"/>
              <a:t>توظيف الجماعة الصحية ( الهلال الأحمر ) للتوعية بأخطار المخدرات ، على أن يتولى الطلاب أنفسهم القيام بهذه التوعية لما في ذلك من فائدة مزدوجة ، حيث يتم توعية الطلاب من ناحية ، ثم يقوم هؤلاء بمخاطبة زملائهم من ناحية أخرى .</a:t>
            </a:r>
          </a:p>
          <a:p>
            <a:r>
              <a:rPr lang="ar-SA" b="1" dirty="0" smtClean="0"/>
              <a:t>توظيف مجلس الآباء والمعلمين للاستفادة من خبرات من يضمهم ودفعهم للمشاركة في برامج التوجيه الجماعي من خلال المحاضرات والندوات . </a:t>
            </a:r>
          </a:p>
          <a:p>
            <a:r>
              <a:rPr lang="ar-SA" b="1" dirty="0" smtClean="0"/>
              <a:t>توظيف جماعات الأنشطة المختلفة لخدمة هدف عام هو الوقاية من المخدرات .</a:t>
            </a:r>
          </a:p>
          <a:p>
            <a:endParaRPr lang="ar-SA"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قيام المدرسين في مختلف التخصصات بعمل برامج إذاعية يومية للتوعية بأخطار المخدرات .</a:t>
            </a:r>
          </a:p>
          <a:p>
            <a:r>
              <a:rPr lang="ar-SA" b="1" dirty="0" smtClean="0"/>
              <a:t>تنظيم المسابقات الثقافية والرياضية والفنية والاجتماعية والبحثية الخاصة بالإدمان ووضع الجوائز التي تحفز الطلاب على المشاركة فيها .</a:t>
            </a:r>
          </a:p>
          <a:p>
            <a:r>
              <a:rPr lang="ar-SA" b="1" dirty="0" smtClean="0"/>
              <a:t>قيام الأخصائي الاجتماعي بتشكيل الجماعات العلاجية ، وهي جماعة لا يزيد عدد أعضائها على خمسة عشر طالبا ممن وقعوا فعلا في مشكلة الإدمان ، ويتم تطبيق الأساليب المتبعة في العلاج .</a:t>
            </a:r>
          </a:p>
          <a:p>
            <a:r>
              <a:rPr lang="ar-SA" b="1" dirty="0" smtClean="0"/>
              <a:t>شغل أوقات الطلاب بالأسلوب الأمثل ومساعدتهم على القيام بمشروعات إنتاجية تستثمر طاقاتهم وتعود بالنفع في مجتمعهم ، والجماعات الاجتماعية بالمدرسة خير وسيلة لتحقيق ذلك ( جمعية تعاونية ، خدمة عامة ) </a:t>
            </a:r>
          </a:p>
          <a:p>
            <a:r>
              <a:rPr lang="ar-SA" b="1" dirty="0" smtClean="0"/>
              <a:t>تدريب الأخصائيين الاجتماعيين بالمدارس على كيفية التصدي لمشكلة المخدرات وكيفية التعامل معها والتعرف على المدمن .</a:t>
            </a:r>
          </a:p>
          <a:p>
            <a:r>
              <a:rPr lang="ar-SA" b="1" dirty="0" smtClean="0"/>
              <a:t>دور الدولة في علاج الإدمان :</a:t>
            </a:r>
          </a:p>
          <a:p>
            <a:r>
              <a:rPr lang="ar-SA" b="1" dirty="0" smtClean="0"/>
              <a:t>يتمثل دور أي دولة في إصدار القوانين اللازمة للردع ، والعمل على تعظيم دور أجهزة المكافحة بكافة أشكالها مع وضع سياسة علمية موجهة تهدف إلى العمل على :</a:t>
            </a:r>
          </a:p>
          <a:p>
            <a:r>
              <a:rPr lang="ar-SA" b="1" dirty="0" smtClean="0"/>
              <a:t>مكافحة العرض           </a:t>
            </a:r>
            <a:r>
              <a:rPr lang="ar-SA" b="1" dirty="0" err="1" smtClean="0"/>
              <a:t>ب</a:t>
            </a:r>
            <a:r>
              <a:rPr lang="ar-SA" b="1" dirty="0" smtClean="0"/>
              <a:t>- خفض الطلب </a:t>
            </a:r>
          </a:p>
          <a:p>
            <a:r>
              <a:rPr lang="ar-SA" b="1" dirty="0" smtClean="0"/>
              <a:t>ويقصد بمكافحة العرض التقليل من كمية المادة النفسية المعروضة في أسواق التجارة غير المشروعة . </a:t>
            </a:r>
          </a:p>
          <a:p>
            <a:r>
              <a:rPr lang="ar-SA" b="1" dirty="0" smtClean="0"/>
              <a:t>ويقصد بخفض الطلب تحجيم الطلب أو الإقبال على المواد النفسية ، وذلك من خلال تحديد عدد المتعاطين في المجتمع ، وأيضا حجم المواد النفسية التي يستهلكونها في السنة .</a:t>
            </a:r>
          </a:p>
          <a:p>
            <a:endParaRPr lang="ar-SA"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ويتحقق المحور الأول ( مكافحة العرض ) من خلال جهود المكافحة بتكثيف حملات رجال الأمن والقبض على التجار ، وإبادة الأراضي المزروعة بالمواد النفسية غير المشروعة ، وتحجيم نشاط كبار مهربي المخدرات وأعوانهم وتتبع ثرواتهم ، بالإضافة إلى تشديد العقوبات مع إدخال أفعال لم يكن يتناولها القانون من قبل بما يساعد في الحد من انتشار المشكلة .</a:t>
            </a:r>
          </a:p>
          <a:p>
            <a:r>
              <a:rPr lang="ar-SA" b="1" dirty="0" smtClean="0"/>
              <a:t>أما المحور الثاني فيتحقق من خلال تقديم الخدمات العلاجية وتكثيف جهود التوعية ، بعمل ندوات وبحوث علمية لمكافحة وعلاج الإدمان ، وإدخال خدمة الخط الساخن ، والمسابقات القومية للتوعية بمخاطر الإدمان.</a:t>
            </a:r>
          </a:p>
          <a:p>
            <a:r>
              <a:rPr lang="ar-SA" b="1" dirty="0" smtClean="0"/>
              <a:t>العلاج الطبي للإدمان :</a:t>
            </a:r>
          </a:p>
          <a:p>
            <a:r>
              <a:rPr lang="ar-SA" b="1" dirty="0" smtClean="0"/>
              <a:t>الهدف من العلاج الطبي هو تخليص الجسم من السموم والعلاج الطبي للإدمان يوجد بعدة طرق هي :</a:t>
            </a:r>
          </a:p>
          <a:p>
            <a:r>
              <a:rPr lang="ar-SA" b="1" dirty="0" smtClean="0"/>
              <a:t>1- طريقة المنع البات ، منح المخدر منعاً باتاً دفعة واحدة .</a:t>
            </a:r>
          </a:p>
          <a:p>
            <a:r>
              <a:rPr lang="ar-SA" b="1" dirty="0" smtClean="0"/>
              <a:t>2- طريقة المنع التدريبي : منع المخدر بصورة تدريجية .</a:t>
            </a:r>
          </a:p>
          <a:p>
            <a:r>
              <a:rPr lang="ar-SA" b="1" dirty="0" smtClean="0"/>
              <a:t>3- طريقة الاستعاضة ،وهي تشمل إعطاء أدوية تحل محل المواد المخدرة .</a:t>
            </a:r>
          </a:p>
          <a:p>
            <a:r>
              <a:rPr lang="ar-SA" b="1" dirty="0" smtClean="0"/>
              <a:t>4- طريقة العلاج بالإبر الصينية : وهي بغرس الإبر في الأذن وحول الأنف في خمس جلسات والعلاج الطبي يعمل على إيقاف الإدمان بمشاركة العلاج النفسي والاجتماعي معا ، ويتوقف إتمام العلاج من داخل المستشفى أم في العيادة الخارجية على ثلاثة عوامل هي :</a:t>
            </a:r>
          </a:p>
          <a:p>
            <a:r>
              <a:rPr lang="ar-SA" b="1" dirty="0" smtClean="0"/>
              <a:t>1- مدة الإدمان ودرجته      2- نوع المخدر المستعمل       3- نوع الشخصية واحتمال وجود مرض نفسي أو عقلي </a:t>
            </a:r>
          </a:p>
          <a:p>
            <a:endParaRPr lang="ar-SA"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ولابد أن يصاحب العلاج الطبي رغبة أكيدة من المريض المدمن في استمرار العلاج والشفاء ،حتى لا تكون النتيجة الأكيدة هي العودة للإدمان .</a:t>
            </a:r>
          </a:p>
          <a:p>
            <a:r>
              <a:rPr lang="ar-SA" b="1" dirty="0" smtClean="0"/>
              <a:t>والعلاج الطبي يعمل على إيقاف الإدمان بمشاركة العلاج النفسي والاجتماعي معا ويتوقف إتمام العلاج في داخل المستشفى أم في العيادة الخارجية على ثلاثة عوامل هي :</a:t>
            </a:r>
          </a:p>
          <a:p>
            <a:r>
              <a:rPr lang="ar-SA" b="1" dirty="0" smtClean="0"/>
              <a:t>1- مدة الإدمان ودرجته .</a:t>
            </a:r>
          </a:p>
          <a:p>
            <a:r>
              <a:rPr lang="ar-SA" b="1" dirty="0" smtClean="0"/>
              <a:t>2- نوع المخدر المستعمل .</a:t>
            </a:r>
          </a:p>
          <a:p>
            <a:r>
              <a:rPr lang="ar-SA" b="1" dirty="0" smtClean="0"/>
              <a:t>3- نوع الشخصية واحتمال وجود مرض نفسي أو عقلي .</a:t>
            </a:r>
          </a:p>
          <a:p>
            <a:r>
              <a:rPr lang="ar-SA" b="1" dirty="0" smtClean="0"/>
              <a:t>ولابد أن يصاحب العلاج رغبة أكيدة من المريض المدمن في استمرار العلاج والشفاء حتى لا تكون النتيجة الأكيدة هي العودة للإدمان والعلاج الطبي يقوم على أحد مبدأين رئيسين : </a:t>
            </a:r>
          </a:p>
          <a:p>
            <a:r>
              <a:rPr lang="ar-SA" b="1" dirty="0" smtClean="0"/>
              <a:t>مبدأ الفطام التدريجي للمدمن من المخدر الذي أدمنه .</a:t>
            </a:r>
          </a:p>
          <a:p>
            <a:r>
              <a:rPr lang="ar-SA" b="1" dirty="0" smtClean="0"/>
              <a:t>مبدأ سد القنوات العصبية التي يسلكها المخدر داخل جسم المدمن للتأثير في سلوكياته والطبيب المعالج يختار أحد المبدأين بناء على اعتبارات متعددة تختلف من حالة لأخرى .</a:t>
            </a:r>
          </a:p>
          <a:p>
            <a:r>
              <a:rPr lang="ar-SA" b="1" dirty="0" smtClean="0"/>
              <a:t>العلاج النفسي للإدمان :</a:t>
            </a:r>
          </a:p>
          <a:p>
            <a:r>
              <a:rPr lang="ar-SA" b="1" dirty="0" smtClean="0"/>
              <a:t>وتتضمن هذه المرحلة العلاجية العلاج النفسي الفردي للمتعاطي ، ثم تمتد إلى الأسرة ذاتها لعلاج الاضطرابات التي أصابت علاقات أفرادها ، سواء كانت هذه الاضطرابات من مسببات التعاطي أم من مضاعفاته ، كما تتضمن هذه المرحلة تدريبات عملية للمتعاطي على كيفية اتخاذ القرارات وحل المشكلات ومواجهة الضغوط وكيفية الاسترخاء والتنفس والتأمل .</a:t>
            </a:r>
          </a:p>
          <a:p>
            <a:endParaRPr lang="ar-SA"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62500" lnSpcReduction="20000"/>
          </a:bodyPr>
          <a:lstStyle/>
          <a:p>
            <a:r>
              <a:rPr lang="ar-SA" b="1" dirty="0" smtClean="0"/>
              <a:t>والنوم الصحي كما تتضمن أيضا علاج السبب النفسي الأصلي لحالات التعاطي فيتم على سبيل المثال علاج الاكتئاب إذا وجد أو غيره من المشكلات النفسية ، كما يتم أيضا تدريب المتعاطي على المهارات الاجتماعية لمن يفتقد منهم القدرة والمهارة اللازمة للتواصل الاجتماعي الفعال ، كما تتضمن أخيراً العلاج الرياضي لاستعادة المدمن كفاءته البدنية ودعم قيمة احترام نقاء جسده وفاعليته .</a:t>
            </a:r>
          </a:p>
          <a:p>
            <a:r>
              <a:rPr lang="ar-SA" b="1" dirty="0" smtClean="0"/>
              <a:t>والعلاج النفسي للمدمن يحتاج إلى فترة زمنية تنقسم إلى مرحلتين :</a:t>
            </a:r>
          </a:p>
          <a:p>
            <a:r>
              <a:rPr lang="ar-SA" b="1" dirty="0" smtClean="0"/>
              <a:t>المرحلة الحرجة: ويتم فيها التركيز على علاج المدمن بالأدوية والعقاقير ، أي تخليصه من الآثار الجسمية للإدمان ، حيث تم انسحاب أعراض الإدمان من جسم المدمن 0 حيث  يتخلص الجسم بشكل شبه نهائي من آثار الإدمان ) </a:t>
            </a:r>
          </a:p>
          <a:p>
            <a:r>
              <a:rPr lang="ar-SA" b="1" dirty="0" smtClean="0"/>
              <a:t>المرحلة الثانية : ويتم فيها العلاج النفسي والاجتماعي عن طريق جلسات دورية مع الطبيب المعالج لمحاولة إكساب المريض سلوكيات وعادات جديدة إلى جانب إكسابه صداقات جديدة .</a:t>
            </a:r>
          </a:p>
          <a:p>
            <a:r>
              <a:rPr lang="ar-SA" b="1" dirty="0" smtClean="0"/>
              <a:t>والعلاج النفسي يمر بأربع مراحل هي :</a:t>
            </a:r>
          </a:p>
          <a:p>
            <a:r>
              <a:rPr lang="ar-SA" b="1" dirty="0" smtClean="0"/>
              <a:t>التعرف على أسلوب العلاج : ويقوم الطبيب بشرح طريقة العلاج تفصيليا للمدمن وأٍسرته .</a:t>
            </a:r>
          </a:p>
          <a:p>
            <a:r>
              <a:rPr lang="ar-SA" b="1" dirty="0" smtClean="0"/>
              <a:t>العلاج الفعلي داخل المستشفى أو خارجها : وهي مسئولية الطبيب بالكامل.</a:t>
            </a:r>
          </a:p>
          <a:p>
            <a:r>
              <a:rPr lang="ar-SA" b="1" dirty="0" smtClean="0"/>
              <a:t>نهاية العلاج : وفيها يدخل تحت المظلة العائلية ، ولابد أن تكون مظلة قوية وسليمة وعريضة لتدعيم الشفاء والحماية من النكسات ، وهنا يجب أن تتغير النظرة إلى المدمن . </a:t>
            </a:r>
          </a:p>
          <a:p>
            <a:endParaRPr lang="ar-SA"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العلاج الاجتماعي للإدمان :</a:t>
            </a:r>
          </a:p>
          <a:p>
            <a:r>
              <a:rPr lang="ar-SA" b="1" dirty="0" smtClean="0"/>
              <a:t>العديد من ميادين الطب النفسي والخدمة الاجتماعية بدأت تعطي أهمية كبرى لاستخدام المنهج الديني </a:t>
            </a:r>
            <a:r>
              <a:rPr lang="ar-SA" b="1" dirty="0" err="1" smtClean="0"/>
              <a:t>فيت</a:t>
            </a:r>
            <a:r>
              <a:rPr lang="ar-SA" b="1" dirty="0" smtClean="0"/>
              <a:t> عديل السلوك المنحرف ، فالدين الإسلامي كمنهج يصلح للوقاية والعلاج بما يحوي من تعاليم .</a:t>
            </a:r>
          </a:p>
          <a:p>
            <a:r>
              <a:rPr lang="ar-SA" b="1" dirty="0" smtClean="0"/>
              <a:t>فقال سبحانه وتعالى ( وننزل من القرآن ما هو شفاء ورحمة للمؤمنين ولا يزيد الظالمين إلا خساراً ) </a:t>
            </a:r>
          </a:p>
          <a:p>
            <a:r>
              <a:rPr lang="ar-SA" b="1" dirty="0" smtClean="0"/>
              <a:t>فممارسة العلاج الإسلامي مع الأفراد المنحرفين يهدف إلى إنماء شخصياتهم وتعديل سلوكهم وتقويم انحرافهم وانتشالهم من الضياع .</a:t>
            </a:r>
          </a:p>
          <a:p>
            <a:r>
              <a:rPr lang="ar-SA" b="1" dirty="0" smtClean="0"/>
              <a:t>فهو يمهد للناس طريق الهداية التي توصلهم إلى نمو الشخصية بجوانبها المختلفة فهو : </a:t>
            </a:r>
          </a:p>
          <a:p>
            <a:r>
              <a:rPr lang="ar-SA" b="1" dirty="0" smtClean="0"/>
              <a:t>من الجانب العقلي ينظم الأفكار ويرتبها .</a:t>
            </a:r>
          </a:p>
          <a:p>
            <a:r>
              <a:rPr lang="ar-SA" b="1" dirty="0" smtClean="0"/>
              <a:t>من الجانب النفسي ينظم المشاعر والعواطف ويضبطها ويزيل القلق ويقضي على التوتر .</a:t>
            </a:r>
          </a:p>
          <a:p>
            <a:r>
              <a:rPr lang="ar-SA" b="1" dirty="0" smtClean="0"/>
              <a:t>ومن الناحية الجسمية يبنيها ويقومها ويحميها .</a:t>
            </a:r>
          </a:p>
          <a:p>
            <a:r>
              <a:rPr lang="ar-SA" b="1" dirty="0" smtClean="0"/>
              <a:t>ومن الناحية الاجتماعية يقوي العلاقات وينشر الفضيلة ويدعم الأخلاق .</a:t>
            </a:r>
          </a:p>
          <a:p>
            <a:r>
              <a:rPr lang="ar-SA" b="1" dirty="0" smtClean="0"/>
              <a:t>والخدمة الاجتماعية تمارس أساليب العلاج الإسلامي المناسب لشخصية الإنسان بمكوناتها البنائية والوظيفية كما يلي : </a:t>
            </a:r>
          </a:p>
          <a:p>
            <a:r>
              <a:rPr lang="ar-SA" b="1" dirty="0" smtClean="0"/>
              <a:t>1- العلاج الإسلامي بتنمية العقيدة الإسلامية : </a:t>
            </a:r>
          </a:p>
          <a:p>
            <a:r>
              <a:rPr lang="ar-SA" b="1" dirty="0" smtClean="0"/>
              <a:t>وذلك من خلال </a:t>
            </a:r>
            <a:r>
              <a:rPr lang="ar-SA" b="1" dirty="0" err="1" smtClean="0"/>
              <a:t>اتباع</a:t>
            </a:r>
            <a:r>
              <a:rPr lang="ar-SA" b="1" dirty="0" smtClean="0"/>
              <a:t> مبادئ القرآن الكريم ظاهراً وباطناً ، واتباع رسول الله ( في العبادات والمعاملات وكل شئون الحياة ) </a:t>
            </a:r>
          </a:p>
          <a:p>
            <a:endParaRPr lang="ar-SA"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العلاج الإسلامي بتنمية الجوانب الخلقية :</a:t>
            </a:r>
          </a:p>
          <a:p>
            <a:r>
              <a:rPr lang="ar-SA" b="1" dirty="0" smtClean="0"/>
              <a:t>فالتنمية الخلقية هي التدريب على السلوك الرشيد ، وتكوين الخلق الحميد ، وهي المعيار الذي توزن به نوايا الأفراد وبواعثهم ، وهي التوحد المستمر لأعمال  الإنسان عن طريق الاستقامة ، والتنمية الخلقية لها هدفان :</a:t>
            </a:r>
          </a:p>
          <a:p>
            <a:r>
              <a:rPr lang="ar-SA" b="1" dirty="0" smtClean="0"/>
              <a:t>أ-الهدف القريب : وهو تكوين الإنسان الخير الذي يحب الفضيلة ويؤثر مصلحة غيره على نفسه .</a:t>
            </a:r>
          </a:p>
          <a:p>
            <a:r>
              <a:rPr lang="ar-SA" b="1" dirty="0" smtClean="0"/>
              <a:t>ب- الهدف البعيد : وهو الوصول بالإنسانية إلى سعادة الدنيا وسعادة الآخرة .</a:t>
            </a:r>
          </a:p>
          <a:p>
            <a:r>
              <a:rPr lang="ar-SA" b="1" dirty="0" smtClean="0"/>
              <a:t>العلاج الإسلامي بتنمية الجوانب العقلية :</a:t>
            </a:r>
          </a:p>
          <a:p>
            <a:r>
              <a:rPr lang="ar-SA" b="1" dirty="0" smtClean="0"/>
              <a:t>العقل البشري طاقة كبيرة ونعمة من أكبر نعم الله على الإنسان ولقد كرم الله الإنسان بهذا العقل ، ما أودعه فيه من قدرات كثيرة والإسلام يحترم الطاقة العقلية ويشجعها ويربيها لتتجه إلى طريق الخير .</a:t>
            </a:r>
          </a:p>
          <a:p>
            <a:r>
              <a:rPr lang="ar-SA" b="1" dirty="0" smtClean="0"/>
              <a:t>العلاج الإسلامي بتنمية القيم الاجتماعية :</a:t>
            </a:r>
          </a:p>
          <a:p>
            <a:r>
              <a:rPr lang="ar-SA" b="1" dirty="0" smtClean="0"/>
              <a:t>تنمية القيم الاجتماعية يعتمد على أساس تنمية مجموعة من العواطف الإنسانية أهمها المحبة كاحتياج أساسي لكل إنسان ولابد من إشباعه ، ولن يتحقق ذلك إلا بأن يصل من قطعه ، ويعطي من حرمه ، ويعفو عمن ظلمه ، وإذا وصل الإنسان إلى هذه الدرجة من السمو الأخلاقي والصفاء النفسي يستطيع أن يجعل الظلام نوراً ، والشر خيرا ، ويهتدي الإنسان إلى سبيل الخير والرحمة .</a:t>
            </a:r>
          </a:p>
          <a:p>
            <a:r>
              <a:rPr lang="ar-SA" b="1" dirty="0" smtClean="0"/>
              <a:t>العلاج المتكامل :</a:t>
            </a:r>
          </a:p>
          <a:p>
            <a:r>
              <a:rPr lang="ar-SA" b="1" dirty="0" smtClean="0"/>
              <a:t>الإدمان ما هو إلا عرض لمرض نفسي اجتماعي ولذلك لابد من القضاء على الأسباب النفسية والاجتماعية الدافعة إلى الإدمان وهذه هي مهمة الطبيب النفسي والأخصائي الاجتماعي ورجل الدين .</a:t>
            </a:r>
          </a:p>
          <a:p>
            <a:endParaRPr lang="ar-SA"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حيث أن جهودهم ضرورية ولازمة لاستكمال جهود الطبيب البشري .</a:t>
            </a:r>
          </a:p>
          <a:p>
            <a:r>
              <a:rPr lang="ar-SA" b="1" dirty="0" smtClean="0"/>
              <a:t>فعلاج الإدمان يتم على مراحل متتالية ، لا يمكن تجزئته بالاكتفاء بمرحلة منه دون أخرى أو تطبيق بعضه دون بعض لأن ذلك مما يضر به ويضعف من نتائجه ، فلا يجوز مثلا الاكتفاء بالمرحلة الأولى المتمثلة في تخليص الجسم من السموم الإدمانية دون العلاج النفسي والاجتماعي لأنه حل مؤقت ولا يجوز الاكتفاء بهذا وذلك دون إعادة صياغة علاقة التائب من الإدمان بأسرته ومجتمعه ، ثم دون تتبع الحالة لمنع النكسات المحتملة التي تمثل خطرا شديداً على مصير العملية العلاجية ككل .</a:t>
            </a:r>
          </a:p>
          <a:p>
            <a:r>
              <a:rPr lang="ar-SA" b="1" dirty="0" smtClean="0"/>
              <a:t>فعلاج الإدمان هو عمل جماعي يبدأ من المدمن ذاته الذي يجب أن تتاح له الفرصة ليسهم إيجابيا في إنجاحه وكذلك مشاركة الأسرة ذاتها ضرورة في كل مراحل العلاج ، وينبغي أن تتكامل التخصصات العلاجية ويتحدد وصول إلى النتيجة المطلوبة ، وهي الشفاء التام وليس الشفاء الجزئي أو المحدود ، حيث أن الشفاء الحقيقي لا يكون مقصورا فقط على علاج أعراض الانحساب ، ثم ترك المدمن بعد ذلك لينتكس ، إنما يجب أن نصل معه إلى استرداد عافيته الأصلية من وجوهها الثلاثة : الجسدية والنفسية والاجتماعية مع ضمان عودته الفعالة إلى المجتمع ووقايته من النكسات .</a:t>
            </a:r>
          </a:p>
          <a:p>
            <a:r>
              <a:rPr lang="ar-SA" b="1" dirty="0" smtClean="0"/>
              <a:t>إجراءات الوقاية من مشكلة الإدمان :</a:t>
            </a:r>
          </a:p>
          <a:p>
            <a:r>
              <a:rPr lang="ar-SA" b="1" dirty="0" smtClean="0"/>
              <a:t>ويقصد بالوقاية مجموعة التدابير التي تتخذ تحسباً لوقوع مشكلة ، أو لنشوء مضاعفات لظروف بعينها ، أو لمشكلة قائمة بالفعل ، ويكون هدف هذه التدابير القضاء الكامل أو القضاء الجزئي ، على إمكانية وقوع المشكلة ، أو المضاعفات ، أو المشكلة ومضاعفاتها جميعا . </a:t>
            </a:r>
          </a:p>
          <a:p>
            <a:r>
              <a:rPr lang="ar-SA" b="1" dirty="0" smtClean="0"/>
              <a:t>وللوقاية ثلاثة مستويات : الوقاية من الدرجة الأولى : ويكون هدفها منع المشكلة أو الاضطرابات من الحدوث أصلا .</a:t>
            </a:r>
          </a:p>
          <a:p>
            <a:endParaRPr lang="ar-SA"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حيث أن جهودهم ضرورية ولازمة لاستكمال جهود الطبيب البشري .</a:t>
            </a:r>
          </a:p>
          <a:p>
            <a:r>
              <a:rPr lang="ar-SA" b="1" dirty="0" smtClean="0"/>
              <a:t>فعلاج الإدمان يتم على مراحل متتالية ، لا يمكن تجزئته بالاكتفاء بمرحلة منه دون أخرى أو تطبيق بعضه دون بعض لأن ذلك مما يضر به ويضعف من نتائجه ، فلا يجوز مثلا الاكتفاء بالمرحلة الأولى المتمثلة في تخليص الجسم من السموم الإدمانية دون العلاج النفسي والاجتماعي لأنه حل مؤقت ولا يجوز الاكتفاء بهذا وذلك دون إعادة صياغة علاقة التائب من الإدمان بأسرته ومجتمعه ، ثم دون تتبع الحالة لمنع النكسات المحتملة التي تمثل خطرا شديداً على مصير العملية العلاجية ككل .</a:t>
            </a:r>
          </a:p>
          <a:p>
            <a:r>
              <a:rPr lang="ar-SA" b="1" dirty="0" smtClean="0"/>
              <a:t>فعلاج الإدمان هو عمل جماعي يبدأ من المدمن ذاته الذي يجب أن تتاح له الفرصة ليسهم إيجابيا في إنجاحه وكذلك مشاركة الأسرة ذاتها ضرورة في كل مراحل العلاج ، وينبغي أن تتكامل التخصصات العلاجية ويتحدد وصول إلى النتيجة المطلوبة ، وهي الشفاء التام وليس الشفاء الجزئي أو المحدود ، حيث أن الشفاء الحقيقي لا يكون مقصورا فقط على علاج أعراض الانحساب ، ثم ترك المدمن بعد ذلك لينتكس ، إنما يجب أن نصل معه إلى استرداد عافيته الأصلية من وجوهها الثلاثة : الجسدية والنفسية والاجتماعية مع ضمان عودته الفعالة إلى المجتمع ووقايته من النكسات .</a:t>
            </a:r>
          </a:p>
          <a:p>
            <a:r>
              <a:rPr lang="ar-SA" b="1" dirty="0" smtClean="0"/>
              <a:t>إجراءات الوقاية من مشكلة الإدمان :</a:t>
            </a:r>
          </a:p>
          <a:p>
            <a:r>
              <a:rPr lang="ar-SA" b="1" dirty="0" smtClean="0"/>
              <a:t>ويقصد بالوقاية مجموعة التدابير التي تتخذ تحسباً لوقوع مشكلة ، أو لنشوء مضاعفات لظروف بعينها ، أو لمشكلة قائمة بالفعل ، ويكون هدف هذه التدابير القضاء الكامل أو القضاء الجزئي ، على إمكانية وقوع المشكلة ، أو المضاعفات ، أو المشكلة ومضاعفاتها جميعا . </a:t>
            </a:r>
          </a:p>
          <a:p>
            <a:r>
              <a:rPr lang="ar-SA" b="1" dirty="0" smtClean="0"/>
              <a:t>وللوقاية ثلاثة مستويات :</a:t>
            </a:r>
          </a:p>
          <a:p>
            <a:r>
              <a:rPr lang="ar-SA" b="1" dirty="0" smtClean="0"/>
              <a:t>أ- الوقاية من الدرجة الأولى : ويكون هدفها منع المشكلة أو الاضطرابات من الحدوث أصلا .</a:t>
            </a: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تصنيف المشكلات الاجتماعية </a:t>
            </a:r>
            <a:endParaRPr lang="ar-SA" dirty="0"/>
          </a:p>
        </p:txBody>
      </p:sp>
      <p:sp>
        <p:nvSpPr>
          <p:cNvPr id="3" name="عنصر نائب للمحتوى 2"/>
          <p:cNvSpPr>
            <a:spLocks noGrp="1"/>
          </p:cNvSpPr>
          <p:nvPr>
            <p:ph sz="quarter" idx="1"/>
          </p:nvPr>
        </p:nvSpPr>
        <p:spPr/>
        <p:txBody>
          <a:bodyPr>
            <a:normAutofit fontScale="85000" lnSpcReduction="10000"/>
          </a:bodyPr>
          <a:lstStyle/>
          <a:p>
            <a:r>
              <a:rPr lang="ar-SA" b="1" dirty="0" smtClean="0"/>
              <a:t>4- مشكلات مجتمعية : </a:t>
            </a:r>
          </a:p>
          <a:p>
            <a:r>
              <a:rPr lang="ar-SA" b="1" dirty="0" smtClean="0"/>
              <a:t>وهي تتصل ببناء المجتمع ( المنظمات ،والمؤسسات ) وسياسة المجتمع ( مجموعة الإجراءات واللوائح ، والتشريعات والسياسات العامة للمجتمعات ) والأفراد المكونين للمجتمع ( أفراد ، جماعات ، مجتمعات محلية ) كما أنها تتصل بوظائف المجتمع ( الإنتاجية ، الاجتماعية ، السياسة ) والتي لها انعكاس مباشر على أمن واستقرار المجتمع .</a:t>
            </a:r>
          </a:p>
          <a:p>
            <a:r>
              <a:rPr lang="ar-SA" b="1" dirty="0" smtClean="0"/>
              <a:t>كما تشمل المشكلات المجتمعية مشكلات انحراف الأحداث ، البطالة ، الإرهاب ، ومثل هذه المشكلات لها تأثير على كافة القطاعات الأخرى بالمجتمع ، ويندرج تحت هذا النوع من المشكلات ( المشكلات الاقتصادية ، الاجتماعية ، السياسية ، الصحية ، الأمنية ، التعليمية ) </a:t>
            </a:r>
          </a:p>
          <a:p>
            <a:endParaRPr lang="ar-SA"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ب- الوقاية من الدرجة الثانية : ويكون هدفها تشخيص المشكلة أو الاضطراب ، والقضاء عليه أو تحسينه بالقدر الممكن في أقصر وقت ممكن .</a:t>
            </a:r>
          </a:p>
          <a:p>
            <a:r>
              <a:rPr lang="ar-SA" b="1" dirty="0" smtClean="0"/>
              <a:t>ج- الوقاية من الدرجة الثالثة : ويكون هدفها إيقاف تقدم المشكلة أو تعطيل تفاقمها ، رغم بقاء الظروف التي أحاطت بظهورها . </a:t>
            </a:r>
          </a:p>
          <a:p>
            <a:r>
              <a:rPr lang="ar-SA" b="1" dirty="0" smtClean="0"/>
              <a:t>وينبغي أن يتوافر  في الخطة أو السياسة الوقائية للوقاية من الإدمان ، وما يترتب عليه من مشكلات ، مستوى معقول من الكفاءة ، بمعنى أن تكون هذه السياسة موجهة نحو أهداف تتصف بصفتين رئيسيتين هما أن تكون :</a:t>
            </a:r>
          </a:p>
          <a:p>
            <a:r>
              <a:rPr lang="ar-SA" b="1" dirty="0" smtClean="0"/>
              <a:t>محددة           </a:t>
            </a:r>
            <a:r>
              <a:rPr lang="ar-SA" b="1" dirty="0" err="1" smtClean="0"/>
              <a:t>ب</a:t>
            </a:r>
            <a:r>
              <a:rPr lang="ar-SA" b="1" dirty="0" smtClean="0"/>
              <a:t>- واقعية </a:t>
            </a:r>
          </a:p>
          <a:p>
            <a:r>
              <a:rPr lang="ar-SA" b="1" dirty="0" smtClean="0"/>
              <a:t>ونعنى بالتحديد في هذا السياق تحديد :</a:t>
            </a:r>
          </a:p>
          <a:p>
            <a:r>
              <a:rPr lang="ar-SA" b="1" dirty="0" smtClean="0"/>
              <a:t>مستوى الوقاية المطلوب            - حدود الشريحة الاجتماعية المستهدفة لهذه الإجراءات </a:t>
            </a:r>
          </a:p>
          <a:p>
            <a:r>
              <a:rPr lang="ar-SA" b="1" dirty="0" smtClean="0"/>
              <a:t>طبيعة المادة </a:t>
            </a:r>
            <a:r>
              <a:rPr lang="ar-SA" b="1" dirty="0" err="1" smtClean="0"/>
              <a:t>الإدمانية</a:t>
            </a:r>
            <a:r>
              <a:rPr lang="ar-SA" b="1" dirty="0" smtClean="0"/>
              <a:t> المقصودة .</a:t>
            </a:r>
          </a:p>
          <a:p>
            <a:r>
              <a:rPr lang="ar-SA" b="1" dirty="0" smtClean="0"/>
              <a:t>ونعنى بواقعية أهداف الخطة في هذا المقام :</a:t>
            </a:r>
          </a:p>
          <a:p>
            <a:r>
              <a:rPr lang="ar-SA" b="1" dirty="0" smtClean="0"/>
              <a:t>- مدى </a:t>
            </a:r>
            <a:r>
              <a:rPr lang="ar-SA" b="1" dirty="0" err="1" smtClean="0"/>
              <a:t>ملاءمتها</a:t>
            </a:r>
            <a:r>
              <a:rPr lang="ar-SA" b="1" dirty="0" smtClean="0"/>
              <a:t> أو مكافحتها لدرجة التعقد التي تتصف </a:t>
            </a:r>
            <a:r>
              <a:rPr lang="ar-SA" b="1" dirty="0" err="1" smtClean="0"/>
              <a:t>بها</a:t>
            </a:r>
            <a:r>
              <a:rPr lang="ar-SA" b="1" dirty="0" smtClean="0"/>
              <a:t> مشكلات التعاطي والإدمان . </a:t>
            </a:r>
          </a:p>
          <a:p>
            <a:r>
              <a:rPr lang="ar-SA" b="1" dirty="0" smtClean="0"/>
              <a:t>إلى أي مدى تغلب الآثار الإيجابية المرغوبة للخطة على الآثار الجانبية التي قد تترتب على تطبيقها .</a:t>
            </a:r>
          </a:p>
          <a:p>
            <a:r>
              <a:rPr lang="ar-SA" b="1" dirty="0" smtClean="0"/>
              <a:t>تحديد حجم الآثار المباشرة أو غير المباشرة للتطبيق .</a:t>
            </a:r>
          </a:p>
          <a:p>
            <a:r>
              <a:rPr lang="ar-SA" b="1" dirty="0" smtClean="0"/>
              <a:t>ومن حيث طبيعة السياسة الوقائية ومكوناتها فلابد أن تقوم هذه السياسة على محاور ثلاثة هي :</a:t>
            </a:r>
          </a:p>
          <a:p>
            <a:endParaRPr lang="ar-SA"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محور العرض : قانوني وشرطي :</a:t>
            </a:r>
          </a:p>
          <a:p>
            <a:r>
              <a:rPr lang="ar-SA" b="1" dirty="0" smtClean="0"/>
              <a:t>بمعنى أن يغلب على الأفكار والخطوات التي تتخذ على هذا المحور أن تكون ذات طبيعة قانونية أو شرطية ، أو الاثنين معا .</a:t>
            </a:r>
          </a:p>
          <a:p>
            <a:r>
              <a:rPr lang="ar-SA" b="1" dirty="0" smtClean="0"/>
              <a:t>2- محور الطلب : ومعظم ما فيه تربوي وإعلامي ، وبعضه اقتصادي واجتماعي ، وبعضه طبي .</a:t>
            </a:r>
          </a:p>
          <a:p>
            <a:r>
              <a:rPr lang="ar-SA" b="1" dirty="0" smtClean="0"/>
              <a:t>3- محور النتائج : ومضمونه غالبا طبي ، أو طبي نفسي اجتماعي </a:t>
            </a:r>
          </a:p>
          <a:p>
            <a:r>
              <a:rPr lang="ar-SA" b="1" dirty="0" smtClean="0"/>
              <a:t>بمعنى أن يغلب على البرامج والخدمات طبيعة طبية أو طبية نفسية اجتماعية ، وفي الغالب يكون هدف البرامج والخدمات هنا هو الوقاية من الدرجة الثانية والثالثة .</a:t>
            </a:r>
          </a:p>
          <a:p>
            <a:r>
              <a:rPr lang="ar-SA" b="1" dirty="0" smtClean="0"/>
              <a:t>وإجراءات الوقاية من مشكلة الإدمان لها عدة أبعاد أهمها :</a:t>
            </a:r>
          </a:p>
          <a:p>
            <a:r>
              <a:rPr lang="ar-SA" b="1" dirty="0" smtClean="0"/>
              <a:t>1- التنشئة الاجتماعية :</a:t>
            </a:r>
          </a:p>
          <a:p>
            <a:r>
              <a:rPr lang="ar-SA" b="1" dirty="0" smtClean="0"/>
              <a:t>وهي من العمليات الهامة التي تحتاج إلى تضافر كثير من الأجهزة والمؤسسات كالأسرة والإعلام والمؤسسات الدينية ، حتى يمكن تحقيق جوانب عملية التنشئة ، ومساعدة الأفراد على اكتساب أنماط السلوك المختلفة ، بالإضافة إلى المعلومات والمهارات والعلاقات الاجتماعية ، والمشاركة الفعالة في المؤسسات الاجتماعية والاقتصادية والدينية والتربوية الموجود في المجتمع الذي يعيش فيه الفرد.</a:t>
            </a:r>
          </a:p>
          <a:p>
            <a:r>
              <a:rPr lang="ar-SA" b="1" dirty="0" smtClean="0"/>
              <a:t>وأهم العوامل المؤثرة في عملية التنشئة الاجتماعية :</a:t>
            </a:r>
          </a:p>
          <a:p>
            <a:r>
              <a:rPr lang="ar-SA" b="1" dirty="0" smtClean="0"/>
              <a:t>- حجم الأسرة          - نوع العلاقات الأسرية     - ثقافة المجتمع     - الطبقة الاجتماعية التي تنتمي إليها الأسرة .    - الوضع الاجتماعي والاقتصادي للأسرة       - المستوى التعليمي والثقافي للأسرة </a:t>
            </a:r>
          </a:p>
          <a:p>
            <a:endParaRPr lang="ar-SA"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الأسرة : فالأم تلعب دورا جوهريا في عملية التنشئة الاجتماعية بالنسبة للفرد خاصة في سنوات حياته الأولى فهي الكافلة الأولى لكل رغباته ، والمعين الأول لكل ما قد يحسه من حاجه وبالتالي هي صاحبة دور رئيسي في إشباع حاجاته الأساسية .</a:t>
            </a:r>
          </a:p>
          <a:p>
            <a:r>
              <a:rPr lang="ar-SA" b="1" dirty="0" smtClean="0"/>
              <a:t>وللأب أيضا دور مباشرة يؤديه بطريقة مباشرة لتطبيع الفرد ، كما أنه يقوم بتأمين كل من شأنه أن يساعد الأم على أداء وظيفتها ، وخاصة تهيئة الجو النفسي لكي تتفرغ تفرغا كاملا لمهام الأمومة .</a:t>
            </a:r>
          </a:p>
          <a:p>
            <a:r>
              <a:rPr lang="ar-SA" b="1" dirty="0" smtClean="0"/>
              <a:t>جماعة الرفاق :</a:t>
            </a:r>
          </a:p>
          <a:p>
            <a:r>
              <a:rPr lang="ar-SA" b="1" dirty="0" smtClean="0"/>
              <a:t>تقوم جماعة الرفاق بدور واضح في التنشئة الاجتماعية ، وفي إكساب الفرد معايير سلوكية تؤدي هذه المعايير دورها الهام في وقاية الفرد من تعاطي المخدرات .</a:t>
            </a:r>
          </a:p>
          <a:p>
            <a:r>
              <a:rPr lang="ar-SA" b="1" dirty="0" smtClean="0"/>
              <a:t>الخدمة الاجتماعية :</a:t>
            </a:r>
          </a:p>
          <a:p>
            <a:r>
              <a:rPr lang="ar-SA" b="1" dirty="0" smtClean="0"/>
              <a:t>الخدمة الاجتماعية مهمة </a:t>
            </a:r>
            <a:r>
              <a:rPr lang="ar-SA" b="1" dirty="0" err="1" smtClean="0"/>
              <a:t>دينامية</a:t>
            </a:r>
            <a:r>
              <a:rPr lang="ar-SA" b="1" dirty="0" smtClean="0"/>
              <a:t> تكاملية تتعامل مع الإنسان في شتى صورة كفرد وكعضو في جماعة وكمواطن يعيش في مجتمع من خلال ثلاث طرق أساسية هي : </a:t>
            </a:r>
          </a:p>
          <a:p>
            <a:r>
              <a:rPr lang="ar-SA" b="1" dirty="0" smtClean="0"/>
              <a:t>خدمة الفرد . </a:t>
            </a:r>
          </a:p>
          <a:p>
            <a:r>
              <a:rPr lang="ar-SA" b="1" dirty="0" smtClean="0"/>
              <a:t>خدمة الجماعة .</a:t>
            </a:r>
          </a:p>
          <a:p>
            <a:r>
              <a:rPr lang="ar-SA" b="1" dirty="0" smtClean="0"/>
              <a:t>ج- تنظيم المجتمع .</a:t>
            </a:r>
          </a:p>
          <a:p>
            <a:r>
              <a:rPr lang="ar-SA" b="1" dirty="0" smtClean="0"/>
              <a:t>ويمكن لهذه المهنة أن تلعب دوراً بارزاً في الوقاية من الإدمان ، وأهم ملامح هذه الدور .</a:t>
            </a:r>
          </a:p>
          <a:p>
            <a:r>
              <a:rPr lang="ar-SA" b="1" dirty="0" smtClean="0"/>
              <a:t>- يقوم الأخصائي بمساعدة الطلاب على حل مشكلاتهم الفردية سواء كانت نفسية أو اجتماعية من خلال الأساليب المختلة لخدمة الفرد .</a:t>
            </a:r>
          </a:p>
          <a:p>
            <a:endParaRPr lang="ar-SA"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متابعة الطلاب ومستواهم الدراسي وعلاقتهم بأسرهم حتى يتسنى لأخصائي خدمة الفرد اكتشاف الحالات وعلاجها بصورة فعالة بالتعاون مع الأسرة ومساعدتها في علاج المدمن وكيفية معاملتهم له ووقايته من العودة بعد العلاج .</a:t>
            </a:r>
          </a:p>
          <a:p>
            <a:r>
              <a:rPr lang="ar-SA" b="1" dirty="0" smtClean="0"/>
              <a:t>يمكن لأخصائي خدمة الجماعة مساعدة الطلاب على إقامة الندوات والمناقشات الخاصة بالإدمان لتساهم في التوعية وإثارة الانتباه تجاه المخدرات وأضرارها حتى يقي الطلاب من تعاطيها .</a:t>
            </a:r>
          </a:p>
          <a:p>
            <a:r>
              <a:rPr lang="ar-SA" b="1" dirty="0" smtClean="0"/>
              <a:t>مساعدة الطلاب على استثمار وقت فراغهم من خلال أنشطة جماعية موجهة كأداة للضبط الاجتماعي ، واكتساب نماذج السلوك المرغوب فيه والواقية من الانحراف .</a:t>
            </a:r>
          </a:p>
          <a:p>
            <a:r>
              <a:rPr lang="ar-SA" b="1" dirty="0" smtClean="0"/>
              <a:t>تنمية الوعي الديني بين المواطنين لمساعدتهم على تنشئة أبنائهم التنشئة الدينية .</a:t>
            </a:r>
          </a:p>
          <a:p>
            <a:r>
              <a:rPr lang="ar-SA" b="1" dirty="0" smtClean="0"/>
              <a:t>تحديد المشكلة على المستوى المجتمعي للتعرف على آثارها على المجتمع وطرق الوقاية منها بالنسبة للمجتمع ككل من خلال البحوث والدراسات العلمية لوضعها أمام المختصين والمسئولين للعمل على تعبئة الجهود ولمواجهتها والوقاية منها .</a:t>
            </a:r>
          </a:p>
          <a:p>
            <a:r>
              <a:rPr lang="ar-SA" b="1" dirty="0" smtClean="0"/>
              <a:t>ضرورة قيام أجهزة الإعلام بالتوعية اللازمة حيال تلك المشكلة ، وإثارة وعي الجماهير بخطورة هذه المشكلة .</a:t>
            </a:r>
          </a:p>
          <a:p>
            <a:r>
              <a:rPr lang="ar-SA" b="1" dirty="0" smtClean="0"/>
              <a:t>تدعم الشعور بالمسئولية بين أفراد المجتمع وتدعيم الرغبة في مواجهة المشكلة .</a:t>
            </a:r>
          </a:p>
          <a:p>
            <a:r>
              <a:rPr lang="ar-SA" b="1" dirty="0" smtClean="0"/>
              <a:t>العمل على دعم الاتصالات بين المدارس ومؤسسات علاج الإدمان .</a:t>
            </a:r>
          </a:p>
          <a:p>
            <a:r>
              <a:rPr lang="ar-SA" b="1" dirty="0" smtClean="0"/>
              <a:t>البعد التربوي :</a:t>
            </a:r>
          </a:p>
          <a:p>
            <a:r>
              <a:rPr lang="ar-SA" b="1" dirty="0" smtClean="0"/>
              <a:t>تستطيع المدرسة أو المؤسسة التربوية النظامية أن تؤدي دوراً هاماً في الوقاية من مشكلة الإدمان .</a:t>
            </a:r>
          </a:p>
          <a:p>
            <a:endParaRPr lang="ar-SA"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62500" lnSpcReduction="20000"/>
          </a:bodyPr>
          <a:lstStyle/>
          <a:p>
            <a:r>
              <a:rPr lang="ar-SA" b="1" dirty="0" smtClean="0"/>
              <a:t>وذلك لما لها من إمكانات بشرية مؤهلة متخصصة في الجوانب التربوية والنفسية والاجتماعية ، هذا بالإضافة إلى التأثير البالغ للمعلم على شخصية الطالب في تكون أو تعديل كثير من أساليب السلوك ، وأهم ملامح هذا الدور هي :</a:t>
            </a:r>
          </a:p>
          <a:p>
            <a:r>
              <a:rPr lang="ar-SA" b="1" dirty="0" smtClean="0"/>
              <a:t>الاهتمام بدراسة المشكلات الطلابية في المجتمع المدرسي مع التركيز على الاهتمام بحالات الغياب والهروب من المدرسة والتخلص الدراسي . </a:t>
            </a:r>
          </a:p>
          <a:p>
            <a:r>
              <a:rPr lang="ar-SA" b="1" dirty="0" smtClean="0"/>
              <a:t>مواجهة الأسباب التي تدفع الطلاب إلى تناول أو تعاطي العقاقير بدراسة البيئة التي يعيش فيها الطالب الذي </a:t>
            </a:r>
            <a:r>
              <a:rPr lang="ar-SA" b="1" dirty="0" err="1" smtClean="0"/>
              <a:t>يتعاطي</a:t>
            </a:r>
            <a:r>
              <a:rPr lang="ar-SA" b="1" dirty="0" smtClean="0"/>
              <a:t> المخدرات .</a:t>
            </a:r>
          </a:p>
          <a:p>
            <a:r>
              <a:rPr lang="ar-SA" b="1" dirty="0" smtClean="0"/>
              <a:t>الربط بين المؤسسة التربوية والمنزل في تحقيق متابعة الطلاب ووقايتهم من أخطار الانحراف ومسايرة أصدقاء السوء من خلال برامج التوجيه والإرشاد الموجه .</a:t>
            </a:r>
          </a:p>
          <a:p>
            <a:r>
              <a:rPr lang="ar-SA" b="1" dirty="0" smtClean="0"/>
              <a:t>عقد حلقات توعية للطلبة عن مخاطر الإدمان . </a:t>
            </a:r>
          </a:p>
          <a:p>
            <a:r>
              <a:rPr lang="ar-SA" b="1" dirty="0" smtClean="0"/>
              <a:t>الاهتمام بالأنشطة الفنية والاجتماعية والكشفية بحيث يكون هدفها الأساسي هو توجيه طاقات الطلاب نحو النشاط المنتج والبعد بهم عنه مجالات الانحراف . </a:t>
            </a:r>
          </a:p>
          <a:p>
            <a:r>
              <a:rPr lang="ar-SA" b="1" dirty="0" smtClean="0"/>
              <a:t>إدراك المسئولية الأولى للآباء والمعلمين والموجهين الاجتماعين وهي الاستماع للأجيال الناشئة التي تعيش عالم المستقبل .</a:t>
            </a:r>
          </a:p>
          <a:p>
            <a:r>
              <a:rPr lang="ar-SA" b="1" dirty="0" smtClean="0"/>
              <a:t>.</a:t>
            </a: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b="1" dirty="0" smtClean="0"/>
              <a:t>أسباب المشكلات الاجتماعية </a:t>
            </a:r>
            <a:endParaRPr lang="ar-SA" dirty="0"/>
          </a:p>
        </p:txBody>
      </p:sp>
      <p:sp>
        <p:nvSpPr>
          <p:cNvPr id="3" name="عنصر نائب للمحتوى 2"/>
          <p:cNvSpPr>
            <a:spLocks noGrp="1"/>
          </p:cNvSpPr>
          <p:nvPr>
            <p:ph sz="quarter" idx="1"/>
          </p:nvPr>
        </p:nvSpPr>
        <p:spPr/>
        <p:txBody>
          <a:bodyPr>
            <a:normAutofit fontScale="85000" lnSpcReduction="10000"/>
          </a:bodyPr>
          <a:lstStyle/>
          <a:p>
            <a:r>
              <a:rPr lang="ar-SA" b="1" dirty="0" smtClean="0"/>
              <a:t>يتمركز الاتجاه في علم الاجتماع الحديث حول دراسة المشكلات الاجتماعية من نقطة بداية واحدة هي الانحراف عن القواعد والمعايير التي حددها المجتمع للسلوك الصحيح ، كما أن الاهتمام بدراسة السلوك المنحرف لا ينصب على أنواعه البسيطة أو غير المتكررة ، أو التي تصادف مجرد النفور والاشمئزاز ، وإنما تدور حول تلك الأنواع التي تعتبر مهددة لكيان الجماعة من ناحية ، ولقواعد السلوك المقبول من ناحية أخرى . </a:t>
            </a:r>
          </a:p>
          <a:p>
            <a:r>
              <a:rPr lang="ar-SA" b="1" dirty="0" smtClean="0"/>
              <a:t>فالمشكلة الاجتماعية هي انحراف السلوك الاجتماعي عن القواعد التي حددها المجتمع للسلوك الصحيح ، طالما ، أن هذه القواعد تضع معايير معينة يكون الانحراف عنها مؤديا إلى رد فعل واضح من الجماعة .</a:t>
            </a:r>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أسباب المشكلات الاجتماعية </a:t>
            </a:r>
            <a:endParaRPr lang="ar-SA" dirty="0"/>
          </a:p>
        </p:txBody>
      </p:sp>
      <p:sp>
        <p:nvSpPr>
          <p:cNvPr id="3" name="عنصر نائب للمحتوى 2"/>
          <p:cNvSpPr>
            <a:spLocks noGrp="1"/>
          </p:cNvSpPr>
          <p:nvPr>
            <p:ph sz="quarter" idx="1"/>
          </p:nvPr>
        </p:nvSpPr>
        <p:spPr/>
        <p:txBody>
          <a:bodyPr>
            <a:normAutofit fontScale="77500" lnSpcReduction="20000"/>
          </a:bodyPr>
          <a:lstStyle/>
          <a:p>
            <a:r>
              <a:rPr lang="ar-SA" b="1" dirty="0" smtClean="0">
                <a:solidFill>
                  <a:srgbClr val="FF0000"/>
                </a:solidFill>
              </a:rPr>
              <a:t>ويرى العديد من الباحثين أن كثير من المشكلات الاجتماعية ترجع إلى عدم إشباع بعض الاحتياجات بين أفراد المجتمع ، وهذه الاحتياجات قد تكون اجتماعية أو نفسية أو اقتصادية أو بيولوجية أو صحية أو تعليمية أو ترويحية .</a:t>
            </a:r>
          </a:p>
          <a:p>
            <a:r>
              <a:rPr lang="ar-SA" b="1" dirty="0" smtClean="0"/>
              <a:t>وعدم الإشباع في النواحي السابقة يرجع إلى مجموعة من العوامل هي : </a:t>
            </a:r>
          </a:p>
          <a:p>
            <a:r>
              <a:rPr lang="ar-SA" b="1" dirty="0" smtClean="0"/>
              <a:t>1- عوامل ذاتية : ترجع إلى المواطن نفسه .</a:t>
            </a:r>
          </a:p>
          <a:p>
            <a:r>
              <a:rPr lang="ar-SA" b="1" dirty="0" smtClean="0"/>
              <a:t>2- عوامل أسرية : ترجع إلى أسرة المواطن .</a:t>
            </a:r>
          </a:p>
          <a:p>
            <a:r>
              <a:rPr lang="ar-SA" b="1" dirty="0" smtClean="0"/>
              <a:t>3-عوامل اجتماعية : ترجع إلى الجماعات التي ينتمى إليها المواطن .</a:t>
            </a:r>
          </a:p>
          <a:p>
            <a:r>
              <a:rPr lang="ar-SA" b="1" dirty="0" smtClean="0"/>
              <a:t>4- عوامل بيئية : ترجع إلى الحي أو المجتمع المحدود الذي يسكن فيه المواطن .</a:t>
            </a:r>
          </a:p>
          <a:p>
            <a:r>
              <a:rPr lang="ar-SA" b="1" dirty="0" smtClean="0"/>
              <a:t>5- عوامل مجتمعية : ترجع إلى ظروف المجتمع العام الذي يعيش فيه المواطن .</a:t>
            </a:r>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أسباب المشكلات الاجتماعية </a:t>
            </a:r>
            <a:endParaRPr lang="ar-SA" dirty="0"/>
          </a:p>
        </p:txBody>
      </p:sp>
      <p:sp>
        <p:nvSpPr>
          <p:cNvPr id="3" name="عنصر نائب للمحتوى 2"/>
          <p:cNvSpPr>
            <a:spLocks noGrp="1"/>
          </p:cNvSpPr>
          <p:nvPr>
            <p:ph sz="quarter" idx="1"/>
          </p:nvPr>
        </p:nvSpPr>
        <p:spPr/>
        <p:txBody>
          <a:bodyPr>
            <a:normAutofit fontScale="85000" lnSpcReduction="10000"/>
          </a:bodyPr>
          <a:lstStyle/>
          <a:p>
            <a:r>
              <a:rPr lang="ar-SA" b="1" dirty="0" smtClean="0"/>
              <a:t>ومن الأسباب التي تؤدي إلى المشكلات الاجتماعية وأهمها ما يلي :</a:t>
            </a:r>
          </a:p>
          <a:p>
            <a:r>
              <a:rPr lang="ar-SA" b="1" dirty="0" smtClean="0"/>
              <a:t>التقدم التكنولوجي الذي يصحبه تصدير أنواع من الأجهزة والعدد والآلات إلى بعض المجتمعات ، والذي تصحبه أنماط ثقافية جديدة على تلك المجتمعات ، وقد يكون بعض هذه الأنماط الثقافية غريباً تماماً على أفراد المجتمع ، ومن هنا يحدث شيء من الهزات الاجتماعية التي قد تنجم عنها بعض المشكلات الاجتماعية. </a:t>
            </a:r>
          </a:p>
          <a:p>
            <a:r>
              <a:rPr lang="ar-SA" b="1" dirty="0" smtClean="0"/>
              <a:t>الانفتاح الشديد على المجتمعات الأخرى والنقل الحضاري منها ، حيث أن المجتمعات البشرية تتعامل مع بعضها ، وينقل بعضها من بعض في مجالات كثيرة ، وخاصة في المجالات التقنية ، تلك التي ازدادت هذه الأيام بسبب سهولة الاتصالات ، وبسبب صلاحية الأنماط التقنية للاستعمال في كل المجتمعات .</a:t>
            </a:r>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أسباب المشكلات الاجتماعية </a:t>
            </a:r>
            <a:endParaRPr lang="ar-SA" dirty="0"/>
          </a:p>
        </p:txBody>
      </p:sp>
      <p:sp>
        <p:nvSpPr>
          <p:cNvPr id="3" name="عنصر نائب للمحتوى 2"/>
          <p:cNvSpPr>
            <a:spLocks noGrp="1"/>
          </p:cNvSpPr>
          <p:nvPr>
            <p:ph sz="quarter" idx="1"/>
          </p:nvPr>
        </p:nvSpPr>
        <p:spPr/>
        <p:txBody>
          <a:bodyPr/>
          <a:lstStyle/>
          <a:p>
            <a:r>
              <a:rPr lang="ar-SA" b="1" dirty="0" smtClean="0"/>
              <a:t>ج- عدم تفهم المجتمعات لحاجات الشباب ، وعدم إشباع تلك الحاجات بالطرق السليمة المشروعة .</a:t>
            </a:r>
          </a:p>
          <a:p>
            <a:r>
              <a:rPr lang="ar-SA" b="1" dirty="0" smtClean="0"/>
              <a:t>د- الفجوة الثقافية بين الأجيال ، فمن الملاحظ أن هناك اختلافا بين الكبار والصغار في فهمهم للأمور ، وفي تعاملهم مع الأحداث ، ولذلك هناك أنواع من الصراع تبدأ بين أطراف المعادلة في المجتمع الواحد .</a:t>
            </a:r>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أسباب المشكلات الاجتماعية </a:t>
            </a:r>
            <a:endParaRPr lang="ar-SA" dirty="0"/>
          </a:p>
        </p:txBody>
      </p:sp>
      <p:sp>
        <p:nvSpPr>
          <p:cNvPr id="3" name="عنصر نائب للمحتوى 2"/>
          <p:cNvSpPr>
            <a:spLocks noGrp="1"/>
          </p:cNvSpPr>
          <p:nvPr>
            <p:ph sz="quarter" idx="1"/>
          </p:nvPr>
        </p:nvSpPr>
        <p:spPr/>
        <p:txBody>
          <a:bodyPr>
            <a:normAutofit fontScale="92500" lnSpcReduction="10000"/>
          </a:bodyPr>
          <a:lstStyle/>
          <a:p>
            <a:r>
              <a:rPr lang="ar-SA" b="1" dirty="0" smtClean="0"/>
              <a:t>وكي نستطيع إدراك وتفسير المشكلات الاجتماعية ، هناك العديد من الحقائق التي ينبغي أن تؤخذ في الاعتبار وهي : </a:t>
            </a:r>
          </a:p>
          <a:p>
            <a:r>
              <a:rPr lang="ar-SA" b="1" dirty="0" smtClean="0"/>
              <a:t>1- </a:t>
            </a:r>
            <a:r>
              <a:rPr lang="ar-SA" b="1" dirty="0" smtClean="0">
                <a:solidFill>
                  <a:srgbClr val="FF0000"/>
                </a:solidFill>
              </a:rPr>
              <a:t>مقاييس ( معايير ) المشكلة الاجتماعية :</a:t>
            </a:r>
          </a:p>
          <a:p>
            <a:r>
              <a:rPr lang="ar-SA" b="1" dirty="0" smtClean="0">
                <a:solidFill>
                  <a:srgbClr val="FF0000"/>
                </a:solidFill>
              </a:rPr>
              <a:t>توجد المشكلة الاجتماعية </a:t>
            </a:r>
            <a:r>
              <a:rPr lang="ar-SA" b="1" dirty="0" smtClean="0"/>
              <a:t>في العادة حينما يظهر نوع من التناقض أو التعارض بين ما هو كائن أو موجود بالفعل ، وبين ما يعتقد الناس أنه ينبغي أن يكون ، وهذا الكلام يختلف تقديره من مجتمع لآخر ، بل ومن جماعة لأخرى داخل المجتمع الواحد ، طبقا لقواعد السلوك التي تحكم الأفراد في هذه المجتمعات أو الجماعات ، وكذلك مثل هذه الأمور تختلف داخل المجتمع الواحد من وقت لآخر حسب تطور المجتمع ودرجة نموه .</a:t>
            </a: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أسباب المشكلات الاجتماعية </a:t>
            </a:r>
            <a:endParaRPr lang="ar-SA" dirty="0"/>
          </a:p>
        </p:txBody>
      </p:sp>
      <p:sp>
        <p:nvSpPr>
          <p:cNvPr id="3" name="عنصر نائب للمحتوى 2"/>
          <p:cNvSpPr>
            <a:spLocks noGrp="1"/>
          </p:cNvSpPr>
          <p:nvPr>
            <p:ph sz="quarter" idx="1"/>
          </p:nvPr>
        </p:nvSpPr>
        <p:spPr/>
        <p:txBody>
          <a:bodyPr>
            <a:normAutofit fontScale="92500" lnSpcReduction="10000"/>
          </a:bodyPr>
          <a:lstStyle/>
          <a:p>
            <a:r>
              <a:rPr lang="ar-SA" b="1" dirty="0" smtClean="0"/>
              <a:t>مثلا بأن المجتمع السعودي على سبيل المثال يمارس نوعا من السلوك المعين ذي الصفة الاجتماعية الخصوصية ، فيما يتعلق بالمظهر الخارجي للفرد ، وبالذات ما يتعلق بملبسة ، وأي خروج على هذا المظهر من جانب بعض المواطنين سوف يمثل خروجاً على هذا السلوك العام الذي ارتضاه أفراد المجتمع لأنفسهم ولن يرتاح له الكثيرون وكذلك اللباس الفاضح الذي تسمح به بعض المجتمعات ، خاصة فيما يتعلق بالإناث ، لا تسمح به مجتمعات الخليج بصفة عامة ، وذلك بحكم انتمائها جميعا لعقيدة الإسلام وإيمانها بها ، وهي عقيدة تفرض الاحتشام ، كما أنها تتطلب الاعتداء في كل شيء </a:t>
            </a:r>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أسباب المشكلات الاجتماعية </a:t>
            </a:r>
            <a:endParaRPr lang="ar-SA" dirty="0"/>
          </a:p>
        </p:txBody>
      </p:sp>
      <p:sp>
        <p:nvSpPr>
          <p:cNvPr id="3" name="عنصر نائب للمحتوى 2"/>
          <p:cNvSpPr>
            <a:spLocks noGrp="1"/>
          </p:cNvSpPr>
          <p:nvPr>
            <p:ph sz="quarter" idx="1"/>
          </p:nvPr>
        </p:nvSpPr>
        <p:spPr/>
        <p:txBody>
          <a:bodyPr>
            <a:normAutofit fontScale="85000" lnSpcReduction="10000"/>
          </a:bodyPr>
          <a:lstStyle/>
          <a:p>
            <a:r>
              <a:rPr lang="ar-SA" b="1" dirty="0" smtClean="0"/>
              <a:t>2- الأصول الاجتماعية للمشكلات :</a:t>
            </a:r>
          </a:p>
          <a:p>
            <a:r>
              <a:rPr lang="ar-SA" b="1" dirty="0" smtClean="0"/>
              <a:t>المشكلات الاجتماعية لها أصول اجتماعية ، وعلى الرغم من أن المجتمع حينما يصف التناقض الذي بين بعض أفراده أو جماعاته بسبب وجود المشكلة بأنه غير مقبول ، وبأنه ينبغي الوقوف في وجهه والعمل على مواجهته ، على الرغم من ذلك يمكن أن يكون المجتمع ذاته وراء حدوث المشكلة الاجتماعية بطريقة أو بأخرى .</a:t>
            </a:r>
          </a:p>
          <a:p>
            <a:r>
              <a:rPr lang="ar-SA" b="1" dirty="0" smtClean="0"/>
              <a:t>إن علماء الاجتماع يركزون عادة على الأصول الاجتماعية للمشكلات ، أكثر من تركيزهم على أي شيء آخر ، وهذا بطبيعة الحال ، لا يمنع أن هناك أسباباً أخرى للمشكلات الاجتماعية مثل الكوارث الطبيعية كالزلازل والبراكين الثائرة والفيضانات والأعاصير والأمراض المعدية ، والتي قد ينتج عنها مشكلات اجتماعية كثيرة .</a:t>
            </a:r>
          </a:p>
          <a:p>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أسباب المشكلات الاجتماعية </a:t>
            </a:r>
            <a:endParaRPr lang="ar-SA" dirty="0"/>
          </a:p>
        </p:txBody>
      </p:sp>
      <p:sp>
        <p:nvSpPr>
          <p:cNvPr id="3" name="عنصر نائب للمحتوى 2"/>
          <p:cNvSpPr>
            <a:spLocks noGrp="1"/>
          </p:cNvSpPr>
          <p:nvPr>
            <p:ph sz="quarter" idx="1"/>
          </p:nvPr>
        </p:nvSpPr>
        <p:spPr/>
        <p:txBody>
          <a:bodyPr>
            <a:normAutofit fontScale="77500" lnSpcReduction="20000"/>
          </a:bodyPr>
          <a:lstStyle/>
          <a:p>
            <a:r>
              <a:rPr lang="ar-SA" b="1" dirty="0" smtClean="0">
                <a:solidFill>
                  <a:srgbClr val="FF0000"/>
                </a:solidFill>
              </a:rPr>
              <a:t>المشكلات الاجتماعية الظاهرة والكامنة :</a:t>
            </a:r>
          </a:p>
          <a:p>
            <a:r>
              <a:rPr lang="ar-SA" b="1" dirty="0" smtClean="0"/>
              <a:t>إن الكثير من المشكلات الاجتماعية ظاهرة وواضحة للعيان ولا يختلف عليها الناس فالجرائم بكل أنواعها جزء من المشكلات الاجتماعية التي توجد في كل المجتمعات بدرجات متفاوتة والكل يستنكرها بدرجة أو بأخرى ، فمشكلة تعاطي المخدرات ، على سبيل المثال بين الشباب في كثير من المجتمعات تعتبر من المشكلات الواضحة الظاهرة التي تحاول كل المجتمعات جاهدة القضاء عليها .</a:t>
            </a:r>
          </a:p>
          <a:p>
            <a:r>
              <a:rPr lang="ar-SA" b="1" dirty="0" smtClean="0"/>
              <a:t>ولكن هناك أنواعاً من المشكلات الاجتماعية خافية وغير واضحة بالنسبة للكثيرين ، فعلى سبيل المثال هناك مشكلات اجتماعية قد تنشأ بين الشباب نتيجة مشاهدتهم لبعض البرامج التليفزيونية ، حيث ثبت أن بعض الشباب الصغار يقلدون أبطال المسلسلات التليفزيونية التي يشاهدونها في مجال الجريمة كسرقة السيارات بأسلوب معين أو السطو على بعض الآمنين في منازلهم .</a:t>
            </a: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algn="ctr"/>
            <a:r>
              <a:rPr lang="ar-SA" sz="4800" dirty="0" smtClean="0"/>
              <a:t>المشكلات الاجتماعية المعاصرة </a:t>
            </a:r>
          </a:p>
          <a:p>
            <a:pPr algn="ctr"/>
            <a:r>
              <a:rPr lang="ar-SA" sz="4800" dirty="0" smtClean="0"/>
              <a:t>د.عصام قمر</a:t>
            </a:r>
          </a:p>
          <a:p>
            <a:pPr algn="ctr"/>
            <a:r>
              <a:rPr lang="ar-SA" sz="4800" dirty="0" smtClean="0"/>
              <a:t>د.</a:t>
            </a:r>
            <a:r>
              <a:rPr lang="ar-SA" sz="4800" dirty="0" err="1" smtClean="0"/>
              <a:t>سحرمبروك</a:t>
            </a:r>
            <a:endParaRPr lang="ar-SA" sz="4800" dirty="0" smtClean="0"/>
          </a:p>
          <a:p>
            <a:pPr algn="ctr"/>
            <a:r>
              <a:rPr lang="ar-SA" sz="4800" dirty="0" smtClean="0"/>
              <a:t>د.عبير فيصل </a:t>
            </a:r>
            <a:endParaRPr lang="ar-SA" sz="4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أسباب المشكلات الاجتماعية </a:t>
            </a:r>
            <a:endParaRPr lang="ar-SA" dirty="0"/>
          </a:p>
        </p:txBody>
      </p:sp>
      <p:sp>
        <p:nvSpPr>
          <p:cNvPr id="3" name="عنصر نائب للمحتوى 2"/>
          <p:cNvSpPr>
            <a:spLocks noGrp="1"/>
          </p:cNvSpPr>
          <p:nvPr>
            <p:ph sz="quarter" idx="1"/>
          </p:nvPr>
        </p:nvSpPr>
        <p:spPr/>
        <p:txBody>
          <a:bodyPr>
            <a:normAutofit fontScale="85000" lnSpcReduction="10000"/>
          </a:bodyPr>
          <a:lstStyle/>
          <a:p>
            <a:r>
              <a:rPr lang="ar-SA" b="1" dirty="0" smtClean="0"/>
              <a:t>تصورات الناس </a:t>
            </a:r>
            <a:r>
              <a:rPr lang="ar-SA" b="1" dirty="0" err="1" smtClean="0"/>
              <a:t>وقناعاتهم</a:t>
            </a:r>
            <a:r>
              <a:rPr lang="ar-SA" b="1" dirty="0" smtClean="0"/>
              <a:t> عن المشكلة الاجتماعية :</a:t>
            </a:r>
          </a:p>
          <a:p>
            <a:r>
              <a:rPr lang="ar-SA" b="1" dirty="0" smtClean="0"/>
              <a:t>تختلف تصورات الناس عن مشكلاتهم الاجتماعية .</a:t>
            </a:r>
          </a:p>
          <a:p>
            <a:r>
              <a:rPr lang="ar-SA" b="1" dirty="0" smtClean="0"/>
              <a:t>فهناك من ينظر إلى المشكلة الاجتماعية على أنها كل صعوبة تواجه أنماط السلوك السوية في المجتمع ، أو أنها انحرافات تظهر في سلوك الأفراد والجماعات ، بمعنى أنها انحراف عن المعايير المتفق عليها في ثقافة من الثقافات أو مجتمع من المجتمعات .</a:t>
            </a:r>
          </a:p>
          <a:p>
            <a:r>
              <a:rPr lang="ar-SA" b="1" dirty="0" smtClean="0"/>
              <a:t>كما أن هناك العديد من النظريات العلمية التي حاولت أن تشرح المشكلات الاجتماعية وركزت على الجانب الاجتماعي ، وترى أن المشكلات الاجتماعية تتعامل مع مشكلات تتعلق بأعداد كبيرة من أفراد المجتمع ، وبالمشكلات التي تعترض حياتهم أو ينغمسون فيها .</a:t>
            </a:r>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b="1" dirty="0" smtClean="0"/>
              <a:t>نظريات تفسير المشكلات الاجتماعية </a:t>
            </a:r>
            <a:endParaRPr lang="ar-SA" dirty="0"/>
          </a:p>
        </p:txBody>
      </p:sp>
      <p:sp>
        <p:nvSpPr>
          <p:cNvPr id="3" name="عنصر نائب للمحتوى 2"/>
          <p:cNvSpPr>
            <a:spLocks noGrp="1"/>
          </p:cNvSpPr>
          <p:nvPr>
            <p:ph sz="quarter" idx="1"/>
          </p:nvPr>
        </p:nvSpPr>
        <p:spPr/>
        <p:txBody>
          <a:bodyPr>
            <a:normAutofit fontScale="70000" lnSpcReduction="20000"/>
          </a:bodyPr>
          <a:lstStyle/>
          <a:p>
            <a:r>
              <a:rPr lang="ar-SA" b="1" dirty="0" smtClean="0">
                <a:solidFill>
                  <a:srgbClr val="FF0000"/>
                </a:solidFill>
              </a:rPr>
              <a:t>نظرية التفكك الاجتماعي </a:t>
            </a:r>
            <a:r>
              <a:rPr lang="ar-SA" b="1" dirty="0" smtClean="0"/>
              <a:t>:</a:t>
            </a:r>
          </a:p>
          <a:p>
            <a:r>
              <a:rPr lang="ar-SA" b="1" dirty="0" smtClean="0"/>
              <a:t>إن ثبات ورسوخ أي مجتمع يعود إلى إجماع أفراده واتفاقهم على معايير السلوك وقواعده التي ارتضوها لأنفسهم ، وبالتالي يصبح الجميع متكيفين بشكل طيب في حياتهم ، ولكن حينما يهتز إجماع هؤلاء الأفراد ، لسبب أو لآخر ، وحينما لا تصبح قواعد السلوك الموجودة متماسكة ، أو حينما تتحدى هذه القواعد السلوكية قواعد أخرى جديدة ، يصبح المجتمع حينئذ في حالة تفكك اجتماعي .</a:t>
            </a:r>
          </a:p>
          <a:p>
            <a:r>
              <a:rPr lang="ar-SA" b="1" dirty="0" smtClean="0"/>
              <a:t>ويمكن القول أن التفكك الاجتماعي عبارة عن حالة جديدة للمجتمع يجد أفراده أنفسهم فيها وهم لا يتقاسمون نفس معايير السلوك التي كانوا يتقاسمونها من قبل كما أن توقعاتهم بالنسبة لسلوك فيما بينهم لم تعد محل اتفاق أو </a:t>
            </a:r>
            <a:r>
              <a:rPr lang="ar-SA" b="1" dirty="0" err="1" smtClean="0"/>
              <a:t>اجماع</a:t>
            </a:r>
            <a:r>
              <a:rPr lang="ar-SA" b="1" dirty="0" smtClean="0"/>
              <a:t> .</a:t>
            </a:r>
          </a:p>
          <a:p>
            <a:r>
              <a:rPr lang="ar-SA" b="1" dirty="0" smtClean="0"/>
              <a:t>ومن ناحية أخرى فإن نتائج التفكك الاجتماعية تسبب ضغطا على الأفراد والجماعات داخل المجتمع الواحد ، فإن ظاهرة الطلاق التي تعاني منها كثير من المجتمعات تسبب خللا في الخلية الأولى للمجتمع ، وهي الأسرة ، كما أن الأدوار التي كان يقوم بها الوالدان تختل أيضا ، مما يزيد من حدة التفكك الاجتماعي. </a:t>
            </a:r>
            <a:endParaRPr lang="ar-SA" b="1" dirty="0" smtClean="0">
              <a:solidFill>
                <a:srgbClr val="FF0000"/>
              </a:solidFill>
            </a:endParaRPr>
          </a:p>
          <a:p>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85000" lnSpcReduction="10000"/>
          </a:bodyPr>
          <a:lstStyle/>
          <a:p>
            <a:r>
              <a:rPr lang="ar-SA" b="1" dirty="0" smtClean="0"/>
              <a:t>مضمون النظرية: تستند النظرية في تفسيرها للمشكلات لما </a:t>
            </a:r>
            <a:r>
              <a:rPr lang="en-US" b="1" dirty="0" smtClean="0"/>
              <a:t>-</a:t>
            </a:r>
            <a:r>
              <a:rPr lang="ar-SA" b="1" dirty="0" smtClean="0"/>
              <a:t> يسود المجتمع من تنازع أو تضارب يعبر عنه بالتفكك الاجتماعي. وميزوا بين أنواع المجتمعات وبين تطور حياة الفرد داخل المجتمع على النحو التالي</a:t>
            </a:r>
            <a:r>
              <a:rPr lang="en-US" b="1" dirty="0" smtClean="0"/>
              <a:t>:</a:t>
            </a:r>
            <a:endParaRPr lang="en-US" dirty="0" smtClean="0"/>
          </a:p>
          <a:p>
            <a:r>
              <a:rPr lang="ar-SA" b="1" dirty="0" smtClean="0">
                <a:solidFill>
                  <a:srgbClr val="FF0000"/>
                </a:solidFill>
              </a:rPr>
              <a:t>التمييز بين أنواع المجتمعات</a:t>
            </a:r>
            <a:r>
              <a:rPr lang="ar-SA" b="1" dirty="0" smtClean="0"/>
              <a:t>: ميز أنصار النظرية بين المجتمع الريفي البدائي والمجتمع الحضري الحديث حيث لاحظوا أن المجتمع الريفي يتميز بالانسجام والرقابة المتبادلة بين أعضائه وتسوده مجموعة من القيم والمبادئ والعادات والتقاليد ويعيش أفراده حياة مشتركة لخدمة مصالح الجماعة لهذا تخلو حياتهم غالباً من النزعة الفردية والصراعات المتبادلة .ويترتب على كل ما سبق انخفاض معدل المشكلات بشكل كبير في المجتمع الريفي.</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r>
              <a:rPr lang="ar-SA" b="1" dirty="0" smtClean="0"/>
              <a:t>* على العكس فإن المجتمع الحديث يتصف بالتعقيد والتشابك وتضارب المصالح والصراع بين أفراده الذين ينحدرون من مجتمعات مختلفة العادات والتقاليد لهذا تسود هذا المجتمع الروح الفردية ومحاولة كل فرد تحقيق مصالحه الشخصية ولو على حساب الآخرين دون مراعاة للقيم والمبادئ والضوابط اللازمة للحياة في المجتمع فيخالف الفرد القانون ويرتكب الجرائم.</a:t>
            </a: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85000" lnSpcReduction="10000"/>
          </a:bodyPr>
          <a:lstStyle/>
          <a:p>
            <a:pPr lvl="0"/>
            <a:r>
              <a:rPr lang="ar-SA" b="1" dirty="0" smtClean="0">
                <a:solidFill>
                  <a:srgbClr val="FF0000"/>
                </a:solidFill>
              </a:rPr>
              <a:t>تطور حياة الفرد في نفس المجتمع: </a:t>
            </a:r>
            <a:r>
              <a:rPr lang="ar-SA" b="1" dirty="0" smtClean="0"/>
              <a:t>يمر الفرد خلال مراحل حياته المختلفة بمجموعات مختلفة من الأشخاص المحيطين </a:t>
            </a:r>
            <a:r>
              <a:rPr lang="ar-SA" b="1" dirty="0" err="1" smtClean="0"/>
              <a:t>به</a:t>
            </a:r>
            <a:r>
              <a:rPr lang="ar-SA" b="1" dirty="0" smtClean="0"/>
              <a:t>. ففي الطفولة يعيش في أسرته ويتلقى سلوكياته منهم فلو كان احد الوالدين أو كلاهما قدوة سيئة فإن الطفل سيخالف القواعد والقيم الاجتماعية، ولو كانا صالحين فإنه يتعلم القيم والأخلاق </a:t>
            </a:r>
            <a:r>
              <a:rPr lang="en-US" b="1" dirty="0" smtClean="0"/>
              <a:t>&gt;&gt;</a:t>
            </a:r>
            <a:endParaRPr lang="en-US" dirty="0" smtClean="0"/>
          </a:p>
          <a:p>
            <a:pPr lvl="0"/>
            <a:r>
              <a:rPr lang="ar-SA" b="1" dirty="0" smtClean="0"/>
              <a:t>ويخرج الطفل للحياة ليتعامل مع مجتمعات أخرى مثل جماعة المدرسة والأصدقاء ثم العمل وكل منها تختلف في سلوكياتها عن الأخرى.هذا التطور في تعاملات الفرد في مراحل عمره المختلفة قد يضعه خاصة في المجتمعات الحديثة في تناقض وأزمة اختيار بين السلوك القويم والسلوك المرفوض وقد يختار السلوك المنحرف.</a:t>
            </a:r>
            <a:endParaRPr lang="en-US" dirty="0" smtClean="0"/>
          </a:p>
          <a:p>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92500" lnSpcReduction="10000"/>
          </a:bodyPr>
          <a:lstStyle/>
          <a:p>
            <a:r>
              <a:rPr lang="ar-SA" b="1" dirty="0" smtClean="0"/>
              <a:t>2- </a:t>
            </a:r>
            <a:r>
              <a:rPr lang="ar-SA" b="1" dirty="0" smtClean="0">
                <a:solidFill>
                  <a:srgbClr val="FF0000"/>
                </a:solidFill>
              </a:rPr>
              <a:t>تقدير النظرية</a:t>
            </a:r>
            <a:r>
              <a:rPr lang="ar-SA" b="1" dirty="0" smtClean="0"/>
              <a:t>: كانت النظرية على صواب في تفسيرها للمشكلة استنادا لما أصاب المجتمع الحديث من تفكك وتناقض أصاب المجتمع في سلوكياته وثقافته وقيمه ومبادئه مما يشكل عامل دافع </a:t>
            </a:r>
            <a:r>
              <a:rPr lang="ar-SA" b="1" dirty="0" err="1" smtClean="0"/>
              <a:t>للمشكله</a:t>
            </a:r>
            <a:r>
              <a:rPr lang="ar-SA" b="1" dirty="0" smtClean="0"/>
              <a:t> .</a:t>
            </a:r>
            <a:endParaRPr lang="en-US" dirty="0" smtClean="0"/>
          </a:p>
          <a:p>
            <a:r>
              <a:rPr lang="ar-SA" b="1" dirty="0" smtClean="0"/>
              <a:t>لكن النظرية لا تصلح لتفسير المشكلات كظاهرة عامة لان التفكك الاجتماعي لا يمكن الاستناد إليه وحده وإهمال غيره من العوامل الخارجية والداخلية التي تحكم السلوك الإنساني , كما أن النظرية لا تقدم تفسير مقبول لعدم تعرض كثير من الأشخاص للمشكلات رغم أنهم يعيشون في نفس المجتمع ونفس ظروف التفكك الاجتماعي التي تسوده.</a:t>
            </a:r>
            <a:r>
              <a:rPr lang="en-US" b="1" dirty="0" smtClean="0"/>
              <a:t>.</a:t>
            </a:r>
            <a:endParaRPr lang="en-US" dirty="0" smtClean="0"/>
          </a:p>
          <a:p>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نظريات تفسير المشكلات الاجتماعية </a:t>
            </a:r>
            <a:endParaRPr lang="ar-SA" dirty="0"/>
          </a:p>
        </p:txBody>
      </p:sp>
      <p:sp>
        <p:nvSpPr>
          <p:cNvPr id="3" name="عنصر نائب للمحتوى 2"/>
          <p:cNvSpPr>
            <a:spLocks noGrp="1"/>
          </p:cNvSpPr>
          <p:nvPr>
            <p:ph sz="quarter" idx="1"/>
          </p:nvPr>
        </p:nvSpPr>
        <p:spPr/>
        <p:txBody>
          <a:bodyPr>
            <a:normAutofit fontScale="77500" lnSpcReduction="20000"/>
          </a:bodyPr>
          <a:lstStyle/>
          <a:p>
            <a:r>
              <a:rPr lang="ar-SA" b="1" dirty="0" smtClean="0">
                <a:solidFill>
                  <a:srgbClr val="FF0000"/>
                </a:solidFill>
              </a:rPr>
              <a:t>نظرية التغير الاجتماعي :</a:t>
            </a:r>
          </a:p>
          <a:p>
            <a:r>
              <a:rPr lang="ar-SA" b="1" dirty="0" smtClean="0"/>
              <a:t>والتغير الاجتماعي هنا يشير إلى تغير في أنماط التفاعل داخل المجتمع ، مثل التغير في العادات والتقاليد والتكنولوجيا المستخدمة ، النمو الحضري والتغير العمراني المصاحب للتغير السكاني.</a:t>
            </a:r>
            <a:r>
              <a:rPr lang="ar-SA" dirty="0" smtClean="0"/>
              <a:t/>
            </a:r>
            <a:br>
              <a:rPr lang="ar-SA" dirty="0" smtClean="0"/>
            </a:br>
            <a:r>
              <a:rPr lang="ar-SA" b="1" dirty="0" smtClean="0"/>
              <a:t>- تغير </a:t>
            </a:r>
            <a:r>
              <a:rPr lang="ar-SA" b="1" dirty="0" err="1" smtClean="0"/>
              <a:t>الاسرة</a:t>
            </a:r>
            <a:r>
              <a:rPr lang="ar-SA" b="1" dirty="0" smtClean="0"/>
              <a:t> من حيث حجمها ووظائفها وعادات الزواج </a:t>
            </a:r>
            <a:r>
              <a:rPr lang="ar-SA" b="1" dirty="0" err="1" smtClean="0"/>
              <a:t>بها</a:t>
            </a:r>
            <a:r>
              <a:rPr lang="ar-SA" b="1" dirty="0" smtClean="0"/>
              <a:t>.</a:t>
            </a:r>
            <a:r>
              <a:rPr lang="ar-SA" dirty="0" smtClean="0"/>
              <a:t/>
            </a:r>
            <a:br>
              <a:rPr lang="ar-SA" dirty="0" smtClean="0"/>
            </a:br>
            <a:r>
              <a:rPr lang="ar-SA" dirty="0" smtClean="0"/>
              <a:t>- </a:t>
            </a:r>
            <a:r>
              <a:rPr lang="ar-SA" b="1" dirty="0" smtClean="0"/>
              <a:t>تغير الشكل </a:t>
            </a:r>
            <a:r>
              <a:rPr lang="ar-SA" b="1" dirty="0" err="1" smtClean="0"/>
              <a:t>الاسري</a:t>
            </a:r>
            <a:r>
              <a:rPr lang="ar-SA" b="1" dirty="0" smtClean="0"/>
              <a:t> من </a:t>
            </a:r>
            <a:r>
              <a:rPr lang="ar-SA" b="1" dirty="0" err="1" smtClean="0"/>
              <a:t>الاسرة</a:t>
            </a:r>
            <a:r>
              <a:rPr lang="ar-SA" b="1" dirty="0" smtClean="0"/>
              <a:t> الكبيرة </a:t>
            </a:r>
            <a:r>
              <a:rPr lang="ar-SA" b="1" dirty="0" err="1" smtClean="0"/>
              <a:t>الى</a:t>
            </a:r>
            <a:r>
              <a:rPr lang="ar-SA" b="1" dirty="0" smtClean="0"/>
              <a:t> </a:t>
            </a:r>
            <a:r>
              <a:rPr lang="ar-SA" b="1" dirty="0" err="1" smtClean="0"/>
              <a:t>الاسرة</a:t>
            </a:r>
            <a:r>
              <a:rPr lang="ar-SA" b="1" dirty="0" smtClean="0"/>
              <a:t> الصغيرة المستقلة اقتصاديا عن </a:t>
            </a:r>
            <a:r>
              <a:rPr lang="ar-SA" b="1" dirty="0" err="1" smtClean="0"/>
              <a:t>الاسرة</a:t>
            </a:r>
            <a:r>
              <a:rPr lang="ar-SA" b="1" dirty="0" smtClean="0"/>
              <a:t> الكبيرة. </a:t>
            </a:r>
            <a:r>
              <a:rPr lang="ar-SA" dirty="0" smtClean="0"/>
              <a:t/>
            </a:r>
            <a:br>
              <a:rPr lang="ar-SA" dirty="0" smtClean="0"/>
            </a:br>
            <a:r>
              <a:rPr lang="ar-SA" b="1" dirty="0" smtClean="0"/>
              <a:t>- خروج المرأة من دائرة البيت الضيقة </a:t>
            </a:r>
            <a:r>
              <a:rPr lang="ar-SA" b="1" dirty="0" err="1" smtClean="0"/>
              <a:t>الى</a:t>
            </a:r>
            <a:r>
              <a:rPr lang="ar-SA" b="1" dirty="0" smtClean="0"/>
              <a:t> مجتمع العمل </a:t>
            </a:r>
            <a:r>
              <a:rPr lang="ar-SA" b="1" dirty="0" err="1" smtClean="0"/>
              <a:t>والانتاج</a:t>
            </a:r>
            <a:r>
              <a:rPr lang="ar-SA" b="1" dirty="0" smtClean="0"/>
              <a:t> وما </a:t>
            </a:r>
            <a:r>
              <a:rPr lang="ar-SA" b="1" dirty="0" err="1" smtClean="0"/>
              <a:t>الى</a:t>
            </a:r>
            <a:r>
              <a:rPr lang="ar-SA" b="1" dirty="0" smtClean="0"/>
              <a:t> ذلك من دعم اقتصادي </a:t>
            </a:r>
            <a:r>
              <a:rPr lang="ar-SA" b="1" dirty="0" err="1" smtClean="0"/>
              <a:t>للاسرة</a:t>
            </a:r>
            <a:r>
              <a:rPr lang="ar-SA" b="1" dirty="0" smtClean="0"/>
              <a:t> والمجتمع.</a:t>
            </a:r>
            <a:r>
              <a:rPr lang="ar-SA" dirty="0" smtClean="0"/>
              <a:t/>
            </a:r>
            <a:br>
              <a:rPr lang="ar-SA" dirty="0" smtClean="0"/>
            </a:br>
            <a:r>
              <a:rPr lang="ar-SA" dirty="0" smtClean="0"/>
              <a:t/>
            </a:r>
            <a:br>
              <a:rPr lang="ar-SA" dirty="0" smtClean="0"/>
            </a:br>
            <a:r>
              <a:rPr lang="ar-SA" b="1" dirty="0" smtClean="0"/>
              <a:t>-تغير بعض القيم الاجتماعية التقليدية التي كانت تسود المجتمع وتحكم سلوك </a:t>
            </a:r>
            <a:r>
              <a:rPr lang="ar-SA" b="1" dirty="0" err="1" smtClean="0"/>
              <a:t>افراده</a:t>
            </a:r>
            <a:r>
              <a:rPr lang="ar-SA" b="1" dirty="0" smtClean="0"/>
              <a:t>.</a:t>
            </a:r>
          </a:p>
          <a:p>
            <a:r>
              <a:rPr lang="ar-SA" b="1" dirty="0" smtClean="0"/>
              <a:t>وهذا ولقد تبنى بعض علماء الاجتماع فكرة مؤداها أن التغير الاجتماعي هو السبب الأصلي والمبدئي للمشكلات الاجتماعية.</a:t>
            </a:r>
          </a:p>
          <a:p>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نظريات تفسير المشكلات الاجتماعية </a:t>
            </a:r>
            <a:endParaRPr lang="ar-SA" dirty="0"/>
          </a:p>
        </p:txBody>
      </p:sp>
      <p:sp>
        <p:nvSpPr>
          <p:cNvPr id="3" name="عنصر نائب للمحتوى 2"/>
          <p:cNvSpPr>
            <a:spLocks noGrp="1"/>
          </p:cNvSpPr>
          <p:nvPr>
            <p:ph sz="quarter" idx="1"/>
          </p:nvPr>
        </p:nvSpPr>
        <p:spPr/>
        <p:txBody>
          <a:bodyPr>
            <a:normAutofit fontScale="92500" lnSpcReduction="20000"/>
          </a:bodyPr>
          <a:lstStyle/>
          <a:p>
            <a:r>
              <a:rPr lang="ar-SA" b="1" dirty="0" smtClean="0"/>
              <a:t>نظرية صراع القيم الاجتماعية :</a:t>
            </a:r>
          </a:p>
          <a:p>
            <a:r>
              <a:rPr lang="ar-SA" b="1" dirty="0" smtClean="0"/>
              <a:t>من المعروف أنه في كل مجتمع توجد مجموعات من القيم التي يشترك فيها جميع أفراد هذا المجتمع تقريبا ، كما أن هناك قيماً تختص بها مجموعات معينة داخل المجتمع الواحد وليس شرطاً أن تكون عامة بين جميع الأفراد ، وهذه القيم الأخيرة تختلف من جماعة لأخرى .</a:t>
            </a:r>
          </a:p>
          <a:p>
            <a:r>
              <a:rPr lang="ar-SA" b="1" dirty="0" smtClean="0"/>
              <a:t>وأهم شيء ينبغي أن نتنبه إليه هو أن صراع القيم يعتبر من أخطر الصراعات وإنه ليس من السهل أن يتوصل فيه المجتمع إلى حلول بسيطة ، وذلك لأن كل جماعة تعتقد أنها على حق فيما يتعلق بقيمها التي تدافع عنها ومن ناحية أخرى أنها ليست على استعداد للتنازل عن قيمها بيسر وسهولة .</a:t>
            </a:r>
          </a:p>
          <a:p>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r>
              <a:rPr lang="ar-EG" b="1" dirty="0" smtClean="0"/>
              <a:t>ولما كانت القيم عبارة عن معتقدات يستخدمها الأفراد لإعطاء معنى لحياتهم ، تشرح ما هو جيد أو سيئ ، صواب أو خطأ ، عادل أو ظالم، فإنه </a:t>
            </a:r>
            <a:r>
              <a:rPr lang="ar-EG" b="1" dirty="0" err="1" smtClean="0"/>
              <a:t>تنبغى</a:t>
            </a:r>
            <a:r>
              <a:rPr lang="ar-EG" b="1" dirty="0" smtClean="0"/>
              <a:t> الإشارة إلى أن القيم المختلفة في حد ذاتها لا تشكل صراعا، فالأفراد يمكنهم العيش معا في انسجام مع وجود نظم </a:t>
            </a:r>
            <a:r>
              <a:rPr lang="ar-EG" b="1" dirty="0" err="1" smtClean="0"/>
              <a:t>قيمية</a:t>
            </a:r>
            <a:r>
              <a:rPr lang="ar-EG" b="1" dirty="0" smtClean="0"/>
              <a:t> مختلفة . بينما الصراعات </a:t>
            </a:r>
            <a:r>
              <a:rPr lang="ar-EG" b="1" dirty="0" err="1" smtClean="0"/>
              <a:t>القيمية</a:t>
            </a:r>
            <a:r>
              <a:rPr lang="ar-EG" b="1" dirty="0" smtClean="0"/>
              <a:t> تثار عندما يحاول أحد أطراف النزاع فرض مجموعة محددة من القيم على غيره من الأطراف.</a:t>
            </a:r>
            <a:endParaRPr lang="en-US" dirty="0" smtClean="0"/>
          </a:p>
          <a:p>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b="1" dirty="0" smtClean="0">
                <a:solidFill>
                  <a:srgbClr val="FF0000"/>
                </a:solidFill>
              </a:rPr>
              <a:t>أمثلة للقيم</a:t>
            </a:r>
            <a:endParaRPr lang="ar-SA" b="1" dirty="0">
              <a:solidFill>
                <a:srgbClr val="FF0000"/>
              </a:solidFill>
            </a:endParaRPr>
          </a:p>
        </p:txBody>
      </p:sp>
      <p:sp>
        <p:nvSpPr>
          <p:cNvPr id="3" name="عنصر نائب للمحتوى 2"/>
          <p:cNvSpPr>
            <a:spLocks noGrp="1"/>
          </p:cNvSpPr>
          <p:nvPr>
            <p:ph sz="quarter" idx="1"/>
          </p:nvPr>
        </p:nvSpPr>
        <p:spPr/>
        <p:txBody>
          <a:bodyPr/>
          <a:lstStyle/>
          <a:p>
            <a:pPr>
              <a:buNone/>
            </a:pPr>
            <a:r>
              <a:rPr lang="ar-SA" b="1" dirty="0" smtClean="0"/>
              <a:t>العدل – المساواة - التواضع - المودة - الرحمة - الحياء - الكرم - حسن الضِّيافة - الأدب مع الله والناس - العفَّة - الشجاعة - الوفاء - الصِّدق - حسن الجوار – الإحسان..</a:t>
            </a:r>
          </a:p>
          <a:p>
            <a:pPr>
              <a:buNone/>
            </a:pPr>
            <a:r>
              <a:rPr lang="ar-SA" b="1" dirty="0" smtClean="0"/>
              <a:t>وأي </a:t>
            </a:r>
            <a:r>
              <a:rPr lang="ar-SA" b="1" dirty="0" err="1" smtClean="0"/>
              <a:t>تفضيلات</a:t>
            </a:r>
            <a:r>
              <a:rPr lang="ar-SA" b="1" dirty="0" smtClean="0"/>
              <a:t> اجتماعية تعتبر قيم اجتماعية ..</a:t>
            </a:r>
            <a:endParaRPr lang="ar-SA"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b="1" dirty="0" smtClean="0"/>
              <a:t>مفهوم المشكلة الاجتماعية </a:t>
            </a:r>
            <a:endParaRPr lang="ar-SA" dirty="0"/>
          </a:p>
        </p:txBody>
      </p:sp>
      <p:sp>
        <p:nvSpPr>
          <p:cNvPr id="3" name="عنصر نائب للمحتوى 2"/>
          <p:cNvSpPr>
            <a:spLocks noGrp="1"/>
          </p:cNvSpPr>
          <p:nvPr>
            <p:ph sz="quarter" idx="1"/>
          </p:nvPr>
        </p:nvSpPr>
        <p:spPr/>
        <p:txBody>
          <a:bodyPr>
            <a:normAutofit lnSpcReduction="10000"/>
          </a:bodyPr>
          <a:lstStyle/>
          <a:p>
            <a:r>
              <a:rPr lang="ar-SA" b="1" dirty="0" smtClean="0"/>
              <a:t>هي موقف يتطلب معالجة إصلاحية وينجم عن أحوال المجتمع والبيئة الاجتماعية لمواجهته وتحسينه . إن المشكلات الاجتماعية تصاحب التقدم الصناعي ويزداد الإحساس </a:t>
            </a:r>
            <a:r>
              <a:rPr lang="ar-SA" b="1" dirty="0" err="1" smtClean="0"/>
              <a:t>بها</a:t>
            </a:r>
            <a:r>
              <a:rPr lang="ar-SA" b="1" dirty="0" smtClean="0"/>
              <a:t> عند بعض مجموعات السكان عندما يقارنون الظروف التي يحيها الناس مثلا بالظروف التي يمكن أن تكون موجودة وتؤدي إلى كسر </a:t>
            </a:r>
            <a:r>
              <a:rPr lang="ar-SA" b="1" dirty="0" err="1" smtClean="0"/>
              <a:t>حدة</a:t>
            </a:r>
            <a:r>
              <a:rPr lang="ar-SA" b="1" dirty="0" smtClean="0"/>
              <a:t> هذه المشكلات ولذلك تنقسم المشكلات الاجتماعية إلى قسمين هما :</a:t>
            </a:r>
          </a:p>
          <a:p>
            <a:r>
              <a:rPr lang="ar-SA" b="1" dirty="0" smtClean="0"/>
              <a:t>التفكك الاجتماعي .                          </a:t>
            </a:r>
          </a:p>
          <a:p>
            <a:r>
              <a:rPr lang="ar-SA" b="1" dirty="0" smtClean="0"/>
              <a:t>ب- السلوك </a:t>
            </a:r>
            <a:r>
              <a:rPr lang="ar-SA" b="1" dirty="0" err="1" smtClean="0"/>
              <a:t>الانحرافي</a:t>
            </a:r>
            <a:r>
              <a:rPr lang="ar-SA" b="1" dirty="0" smtClean="0"/>
              <a:t> </a:t>
            </a:r>
          </a:p>
          <a:p>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نظريات تفسير المشكلات الاجتماعية </a:t>
            </a:r>
            <a:endParaRPr lang="ar-SA" dirty="0"/>
          </a:p>
        </p:txBody>
      </p:sp>
      <p:sp>
        <p:nvSpPr>
          <p:cNvPr id="3" name="عنصر نائب للمحتوى 2"/>
          <p:cNvSpPr>
            <a:spLocks noGrp="1"/>
          </p:cNvSpPr>
          <p:nvPr>
            <p:ph sz="quarter" idx="1"/>
          </p:nvPr>
        </p:nvSpPr>
        <p:spPr/>
        <p:txBody>
          <a:bodyPr>
            <a:normAutofit fontScale="77500" lnSpcReduction="20000"/>
          </a:bodyPr>
          <a:lstStyle/>
          <a:p>
            <a:r>
              <a:rPr lang="ar-SA" b="1" dirty="0" smtClean="0">
                <a:solidFill>
                  <a:srgbClr val="FF0000"/>
                </a:solidFill>
              </a:rPr>
              <a:t>نظرية الانحراف :</a:t>
            </a:r>
          </a:p>
          <a:p>
            <a:r>
              <a:rPr lang="ar-SA" b="1" dirty="0" smtClean="0"/>
              <a:t>نادى بنظرية الانحراف وفقدان المعايير دور </a:t>
            </a:r>
            <a:r>
              <a:rPr lang="ar-SA" b="1" dirty="0" err="1" smtClean="0"/>
              <a:t>كاين</a:t>
            </a:r>
            <a:r>
              <a:rPr lang="ar-SA" b="1" dirty="0" smtClean="0"/>
              <a:t> ويرى أن المشكلة الاجتماعية هي انتهاكات للمعايير الموجودة في المجتمع وخروج عليها .</a:t>
            </a:r>
          </a:p>
          <a:p>
            <a:r>
              <a:rPr lang="ar-SA" b="1" dirty="0" smtClean="0"/>
              <a:t>وحسب تفسير هذه النظرية فإن مجموعة أو مجموعات من الأفراد ينشقون على المجتمع في تصرفاتهم بحيث تبدو هذه التصرفات شاذة بالنسبة لمعايير المجتمع ، وبالتالي تتعارض معها تماماً ومع توقعات السلوك العادية التي يتوقعها المجتمع من أفراده .</a:t>
            </a:r>
          </a:p>
          <a:p>
            <a:r>
              <a:rPr lang="ar-SA" b="1" dirty="0" smtClean="0"/>
              <a:t>ويرى </a:t>
            </a:r>
            <a:r>
              <a:rPr lang="ar-SA" b="1" dirty="0" err="1" smtClean="0"/>
              <a:t>ميرتون</a:t>
            </a:r>
            <a:r>
              <a:rPr lang="ar-SA" b="1" dirty="0" smtClean="0"/>
              <a:t> أن لكل مجتمع أهدافاً معينة يسعى لتحقيقها من خلال أو بواسطة وسائل مشروعة ارتضاها المجتمع ، ولكن داخل كل مجتمع نجد أن هناك بعض الأفراد أو الجماعات الصغيرة التي حرمت من تحقيق هذه الأهداف ، وبالتالي فإنهم يتبعون وسائل غير مشروعة للوصول إلى ما يبتغون ، وهم بذلك يخرجون على عرف الجماعة وعلى قوانينها التي ارتضتها .</a:t>
            </a:r>
          </a:p>
          <a:p>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r>
              <a:rPr lang="ar-SA" dirty="0" err="1" smtClean="0">
                <a:solidFill>
                  <a:srgbClr val="FF0000"/>
                </a:solidFill>
              </a:rPr>
              <a:t>سذرلاند</a:t>
            </a:r>
            <a:r>
              <a:rPr lang="ar-SA" dirty="0" smtClean="0">
                <a:solidFill>
                  <a:srgbClr val="FF0000"/>
                </a:solidFill>
              </a:rPr>
              <a:t>:</a:t>
            </a:r>
          </a:p>
          <a:p>
            <a:r>
              <a:rPr lang="ar-SA" dirty="0" smtClean="0"/>
              <a:t>تقوم فرضيته على أساس أن الفارق بين سلوكيات الأفراد يعتمد بالدرجة الأولى على نوعية الأشخاص الذين يختلطون بهم وأن كل شخص يتطبع بالطابع الثقافي </a:t>
            </a:r>
            <a:r>
              <a:rPr lang="ar-SA" dirty="0" err="1" smtClean="0"/>
              <a:t>والإجتماعي</a:t>
            </a:r>
            <a:r>
              <a:rPr lang="ar-SA" dirty="0" smtClean="0"/>
              <a:t> المحيط </a:t>
            </a:r>
            <a:r>
              <a:rPr lang="ar-SA" dirty="0" err="1" smtClean="0"/>
              <a:t>به</a:t>
            </a:r>
            <a:r>
              <a:rPr lang="ar-SA" dirty="0" smtClean="0"/>
              <a:t>.</a:t>
            </a:r>
          </a:p>
          <a:p>
            <a:r>
              <a:rPr lang="ar-SA" dirty="0" smtClean="0"/>
              <a:t>وغالبا يكون التأثير من الجماعات الأولية كالأسرة والأصدقاء المقربين..</a:t>
            </a:r>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نظريات تفسير المشكلات الاجتماعية </a:t>
            </a:r>
            <a:endParaRPr lang="ar-SA" dirty="0"/>
          </a:p>
        </p:txBody>
      </p:sp>
      <p:sp>
        <p:nvSpPr>
          <p:cNvPr id="3" name="عنصر نائب للمحتوى 2"/>
          <p:cNvSpPr>
            <a:spLocks noGrp="1"/>
          </p:cNvSpPr>
          <p:nvPr>
            <p:ph sz="quarter" idx="1"/>
          </p:nvPr>
        </p:nvSpPr>
        <p:spPr/>
        <p:txBody>
          <a:bodyPr>
            <a:normAutofit fontScale="92500" lnSpcReduction="20000"/>
          </a:bodyPr>
          <a:lstStyle/>
          <a:p>
            <a:r>
              <a:rPr lang="ar-SA" b="1" dirty="0" smtClean="0"/>
              <a:t>نظرية البناء الاجتماعي :</a:t>
            </a:r>
          </a:p>
          <a:p>
            <a:r>
              <a:rPr lang="ar-SA" b="1" dirty="0" smtClean="0"/>
              <a:t>وأصحاب هذه النظرية يرون أن المجتمع كله هو المشكلة ، بما في ذلك كل مؤسساته ، وأيضا كل ما هو موجود فيه من آراء ومذاهب ، فهم يرفضون بناء المجتمع ذاته ، وذلك على العكس تماماً من النظريات الأخرى التي تؤيد وتدعم البناء الاجتماعي .</a:t>
            </a:r>
          </a:p>
          <a:p>
            <a:r>
              <a:rPr lang="ar-SA" b="1" dirty="0" smtClean="0"/>
              <a:t>ويرون أنه لكي تحل المشكلة ينبغي علينا أن نعيد تنظيم الوضع الاجتماعي كله من جديد ويقدمون وجهة نظر شاملة تؤكد أننا لا ينبغي أن نعير التفافاً للأفراد أو حتى للجماعات المختلفة في المجتمع وإنما البناء الاجتماعي كله هو الذي ينبغي النظر إليه والاهتمام وإننا لكي نحل أي مشكلة اجتماعية لابد أن نعيد تشكيل البناء الاجتماعي في كل مقوماته .</a:t>
            </a:r>
          </a:p>
          <a:p>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b="1" dirty="0" smtClean="0"/>
              <a:t>كيفية دراسة المشكلات الاجتماعية </a:t>
            </a:r>
            <a:endParaRPr lang="ar-SA" dirty="0"/>
          </a:p>
        </p:txBody>
      </p:sp>
      <p:sp>
        <p:nvSpPr>
          <p:cNvPr id="3" name="عنصر نائب للمحتوى 2"/>
          <p:cNvSpPr>
            <a:spLocks noGrp="1"/>
          </p:cNvSpPr>
          <p:nvPr>
            <p:ph sz="quarter" idx="1"/>
          </p:nvPr>
        </p:nvSpPr>
        <p:spPr/>
        <p:txBody>
          <a:bodyPr>
            <a:normAutofit lnSpcReduction="10000"/>
          </a:bodyPr>
          <a:lstStyle/>
          <a:p>
            <a:pPr>
              <a:buNone/>
            </a:pPr>
            <a:r>
              <a:rPr lang="ar-SA" b="1" dirty="0" smtClean="0"/>
              <a:t>خطوات دراسة المشكلات الاجتماعية  :</a:t>
            </a:r>
          </a:p>
          <a:p>
            <a:r>
              <a:rPr lang="ar-SA" dirty="0" smtClean="0"/>
              <a:t>تحديد </a:t>
            </a:r>
            <a:r>
              <a:rPr lang="ar-SA" dirty="0" err="1" smtClean="0"/>
              <a:t>المشكله</a:t>
            </a:r>
            <a:r>
              <a:rPr lang="ar-SA" dirty="0" smtClean="0"/>
              <a:t> بصياغة موضوع يحتوي متغيرين.</a:t>
            </a:r>
          </a:p>
          <a:p>
            <a:r>
              <a:rPr lang="ar-SA" dirty="0" smtClean="0"/>
              <a:t> وضع </a:t>
            </a:r>
            <a:r>
              <a:rPr lang="ar-SA" dirty="0" err="1" smtClean="0"/>
              <a:t>اهداف</a:t>
            </a:r>
            <a:r>
              <a:rPr lang="ar-SA" dirty="0" smtClean="0"/>
              <a:t> البحث.</a:t>
            </a:r>
          </a:p>
          <a:p>
            <a:r>
              <a:rPr lang="ar-SA" dirty="0" smtClean="0"/>
              <a:t>  </a:t>
            </a:r>
            <a:r>
              <a:rPr lang="ar-SA" dirty="0" err="1" smtClean="0"/>
              <a:t>اخيار</a:t>
            </a:r>
            <a:r>
              <a:rPr lang="ar-SA" dirty="0" smtClean="0"/>
              <a:t> نوع البحث.</a:t>
            </a:r>
          </a:p>
          <a:p>
            <a:r>
              <a:rPr lang="ar-SA" dirty="0" smtClean="0"/>
              <a:t>تصميم طريقة جمع المعلومات.</a:t>
            </a:r>
          </a:p>
          <a:p>
            <a:r>
              <a:rPr lang="ar-SA" dirty="0" smtClean="0"/>
              <a:t> جمع المعلومات.</a:t>
            </a:r>
          </a:p>
          <a:p>
            <a:r>
              <a:rPr lang="ar-SA" dirty="0" smtClean="0"/>
              <a:t> التحليل والوصول </a:t>
            </a:r>
            <a:r>
              <a:rPr lang="ar-SA" dirty="0" err="1" smtClean="0"/>
              <a:t>الى</a:t>
            </a:r>
            <a:r>
              <a:rPr lang="ar-SA" dirty="0" smtClean="0"/>
              <a:t> الاستنتاجات.</a:t>
            </a:r>
          </a:p>
          <a:p>
            <a:r>
              <a:rPr lang="ar-SA" dirty="0" smtClean="0"/>
              <a:t> الوصول </a:t>
            </a:r>
            <a:r>
              <a:rPr lang="ar-SA" dirty="0" err="1" smtClean="0"/>
              <a:t>الى</a:t>
            </a:r>
            <a:r>
              <a:rPr lang="ar-SA" dirty="0" smtClean="0"/>
              <a:t> توصيات.</a:t>
            </a:r>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كيفية دراسة المشكلات الاجتماعية </a:t>
            </a:r>
            <a:endParaRPr lang="ar-SA" dirty="0"/>
          </a:p>
        </p:txBody>
      </p:sp>
      <p:sp>
        <p:nvSpPr>
          <p:cNvPr id="3" name="عنصر نائب للمحتوى 2"/>
          <p:cNvSpPr>
            <a:spLocks noGrp="1"/>
          </p:cNvSpPr>
          <p:nvPr>
            <p:ph sz="quarter" idx="1"/>
          </p:nvPr>
        </p:nvSpPr>
        <p:spPr/>
        <p:txBody>
          <a:bodyPr>
            <a:normAutofit fontScale="92500" lnSpcReduction="20000"/>
          </a:bodyPr>
          <a:lstStyle/>
          <a:p>
            <a:r>
              <a:rPr lang="ar-SA" b="1" dirty="0" smtClean="0"/>
              <a:t>وفي ضوء هذه الخطوات يصل الباحث إلى وصف سليم لمشاكل المجتمع ، بالإضافة إلى ما فيها من فائدة تطبيقية لإنارة الطريق أمامه لحماية المجتمع أو للوصول إلى علاج للمشكلة .</a:t>
            </a:r>
          </a:p>
          <a:p>
            <a:r>
              <a:rPr lang="ar-SA" b="1" dirty="0" smtClean="0"/>
              <a:t>وكذلك ينبغي على الباحث أن يعرف ما يسمى ( بفهم اجتماعية المشكلات الاجتماعية ) بمعنى أن يفهم كيف تطورت المشكلة إلى ما صارت عليه ولماذا ؟ وكيف تؤثر هذه المشكلة في حياة الناس ؟ وما هي العناصر الفعالية فيها ؟</a:t>
            </a:r>
          </a:p>
          <a:p>
            <a:r>
              <a:rPr lang="ar-SA" b="1" dirty="0" smtClean="0"/>
              <a:t>وهذا الفهم يعتبر إطاراً مرجعياً هاماً للباحث في عمله وهو يساعد على تنظيم معلوماته التي يحصل عليها مما يوفر له الكثير من الوقت ، ويساعده في النهاية على حل المشكلات بذكاء وفاعلية .</a:t>
            </a:r>
          </a:p>
          <a:p>
            <a:endParaRPr lang="ar-S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كيفية دراسة المشكلات الاجتماعية </a:t>
            </a:r>
            <a:endParaRPr lang="ar-SA" dirty="0"/>
          </a:p>
        </p:txBody>
      </p:sp>
      <p:sp>
        <p:nvSpPr>
          <p:cNvPr id="3" name="عنصر نائب للمحتوى 2"/>
          <p:cNvSpPr>
            <a:spLocks noGrp="1"/>
          </p:cNvSpPr>
          <p:nvPr>
            <p:ph sz="quarter" idx="1"/>
          </p:nvPr>
        </p:nvSpPr>
        <p:spPr/>
        <p:txBody>
          <a:bodyPr>
            <a:normAutofit fontScale="62500" lnSpcReduction="20000"/>
          </a:bodyPr>
          <a:lstStyle/>
          <a:p>
            <a:r>
              <a:rPr lang="ar-SA" b="1" dirty="0" smtClean="0"/>
              <a:t>وعند دراسة المشكلة الاجتماعية نخضع بالضرورة لمجموعة من الاعتبارات هي :</a:t>
            </a:r>
          </a:p>
          <a:p>
            <a:r>
              <a:rPr lang="ar-SA" b="1" dirty="0" smtClean="0"/>
              <a:t>  1- الالتزام الدقيق بالمنهج العلمي الذي يؤدي إلى التسليم بتسلسل العوامل المسببة والطابع الانتشاري للمشكلة الاجتماعية ، وهذا يترتب عليه التسليم من جهة أخرى بأن المشكلة الكبرى في المجتمع تعكس تناقض أجزاء البناء ، بينما يمكن أن تكون بعض المشكلات الصغرى معبرة عن اختلال في الوظيفة.</a:t>
            </a:r>
          </a:p>
          <a:p>
            <a:r>
              <a:rPr lang="ar-SA" b="1" dirty="0" smtClean="0"/>
              <a:t>2- دراسة المشكلة الاجتماعية لا يجب أن تتم بمعزل عن فهم الارتباط الوثيق بين الثقافة والمجتمع .</a:t>
            </a:r>
          </a:p>
          <a:p>
            <a:r>
              <a:rPr lang="ar-SA" b="1" dirty="0" smtClean="0"/>
              <a:t>3- النظم الاجتماعية مترابطة ترابطا عضويا ، وكذلك المشكلات الاجتماعية مترابطة ترابطاً عضويا أيضا ، وتفسير هذه الارتباطات يرجع في المقام الأول إلى أن البناء الاجتماعي نفسه ووظائفه يرتبط ارتباطا عضويا هو الآخر ، ولذلك فالمشكلة الاجتماعية ليست إلا نتيجة تخلخل يصيب البناء الاجتماعي .</a:t>
            </a:r>
          </a:p>
          <a:p>
            <a:r>
              <a:rPr lang="ar-SA" b="1" dirty="0" smtClean="0"/>
              <a:t>4- المشكلة الاجتماعية تعكس التوجيه </a:t>
            </a:r>
            <a:r>
              <a:rPr lang="ar-SA" b="1" dirty="0" err="1" smtClean="0"/>
              <a:t>القيمي</a:t>
            </a:r>
            <a:r>
              <a:rPr lang="ar-SA" b="1" dirty="0" smtClean="0"/>
              <a:t> للمجتمع ، وحل المشكلات الاجتماعية يمكن أن يؤدي إلى تغير كلي لطابع الحياة الاجتماعية .</a:t>
            </a:r>
          </a:p>
          <a:p>
            <a:r>
              <a:rPr lang="ar-SA" b="1" dirty="0" smtClean="0"/>
              <a:t>5- </a:t>
            </a:r>
            <a:r>
              <a:rPr lang="ar-SA" b="1" dirty="0" smtClean="0">
                <a:solidFill>
                  <a:schemeClr val="tx1">
                    <a:lumMod val="95000"/>
                    <a:lumOff val="5000"/>
                  </a:schemeClr>
                </a:solidFill>
              </a:rPr>
              <a:t>ليس هناك حتمية في أن المشكلة الاجتماعية لها صفة العمومية ، وأن الحياة الاجتماعية تؤدي إلى انحرافات في أدوار الناس </a:t>
            </a:r>
            <a:r>
              <a:rPr lang="ar-SA" b="1" dirty="0" smtClean="0"/>
              <a:t>ومراكزهم نتيجة للهزات التي تصيب البناء الاجتماعي .</a:t>
            </a:r>
          </a:p>
          <a:p>
            <a:endParaRPr lang="ar-S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كيفية دراسة المشكلات الاجتماعية </a:t>
            </a:r>
            <a:endParaRPr lang="ar-SA" dirty="0"/>
          </a:p>
        </p:txBody>
      </p:sp>
      <p:sp>
        <p:nvSpPr>
          <p:cNvPr id="3" name="عنصر نائب للمحتوى 2"/>
          <p:cNvSpPr>
            <a:spLocks noGrp="1"/>
          </p:cNvSpPr>
          <p:nvPr>
            <p:ph sz="quarter" idx="1"/>
          </p:nvPr>
        </p:nvSpPr>
        <p:spPr/>
        <p:txBody>
          <a:bodyPr>
            <a:normAutofit fontScale="85000" lnSpcReduction="10000"/>
          </a:bodyPr>
          <a:lstStyle/>
          <a:p>
            <a:r>
              <a:rPr lang="ar-SA" b="1" dirty="0" smtClean="0"/>
              <a:t>ومن المداخل والأساليب الهامة لدراسة المشكلات الاجتماعية ما يلي : </a:t>
            </a:r>
          </a:p>
          <a:p>
            <a:r>
              <a:rPr lang="ar-SA" b="1" dirty="0" smtClean="0"/>
              <a:t>1- الدين : فالدين يكشف ويوجد الأساس والجوهر التأليفي في الحياة ، ويعالج كثيراً من المشكلات خاصة ما يتعلق بالانحرافات عن النظام الأخلاقي من وجهة نظر ثيولوجية بالقول بأن الله يعاقب عليها وهذا الانحرافات هي من قبيل الشر والإثم والعدوان ، ورجل الدين يكون على استعداد إذا طلب منه المساعدة في تفسير كثير والسرقة وأن يدعو إلى التوبة والمغفرة لعدم إتيان مثل هذه الأفعال الضارة بالمجتمع .</a:t>
            </a:r>
          </a:p>
          <a:p>
            <a:r>
              <a:rPr lang="ar-SA" b="1" dirty="0" smtClean="0"/>
              <a:t>وبطبيعة الحال فإن تفسيراته لهذه الأفعال يرجع إلى الدين باعتبار أن هذه الأفعال تمثل انحرافات أو خروجا عن تعاليم الله وأوامره باعتبارها إثماً.</a:t>
            </a:r>
          </a:p>
          <a:p>
            <a:endParaRPr lang="ar-S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كيفية دراسة المشكلات الاجتماعية </a:t>
            </a:r>
            <a:endParaRPr lang="ar-SA" dirty="0"/>
          </a:p>
        </p:txBody>
      </p:sp>
      <p:sp>
        <p:nvSpPr>
          <p:cNvPr id="3" name="عنصر نائب للمحتوى 2"/>
          <p:cNvSpPr>
            <a:spLocks noGrp="1"/>
          </p:cNvSpPr>
          <p:nvPr>
            <p:ph sz="quarter" idx="1"/>
          </p:nvPr>
        </p:nvSpPr>
        <p:spPr/>
        <p:txBody>
          <a:bodyPr>
            <a:normAutofit fontScale="92500" lnSpcReduction="10000"/>
          </a:bodyPr>
          <a:lstStyle/>
          <a:p>
            <a:r>
              <a:rPr lang="ar-SA" b="1" dirty="0" smtClean="0"/>
              <a:t>2- القانون </a:t>
            </a:r>
          </a:p>
          <a:p>
            <a:r>
              <a:rPr lang="ar-SA" b="1" dirty="0" smtClean="0"/>
              <a:t>وهناك حقيقة هامة لا ينبغي إغفالها هي أن المشكلة الاجتماعية لها واقع قانوني كالجريمة أو أي خرق للنظام القانوني ، فالقتل يمثل جرماً يحرك الأجهزة العقابية للدولة ككل وهذا التحرك دائم من الناحية القانونية طالما أن هناك إثماً.</a:t>
            </a:r>
          </a:p>
          <a:p>
            <a:r>
              <a:rPr lang="ar-SA" b="1" dirty="0" smtClean="0"/>
              <a:t>ومن المؤكد أن هناك تزايداً في الإجراءات القانونية اليوم حتى ارتبطت بالطب وعلم النفس والعلوم الاجتماعية والقضية تبدأ تحت طائلة القانون المحكم ،بالفهم وإقامة الدعوى ومعاقبة منحرفي الرأي ووجهات النظر وتصل إلى ساحة العدالة وتنتهي بالعلاج أكثر مما تنتهي بالعقاب .</a:t>
            </a:r>
          </a:p>
          <a:p>
            <a:endParaRPr lang="ar-S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كيفية دراسة المشكلات الاجتماعية </a:t>
            </a:r>
            <a:endParaRPr lang="ar-SA" dirty="0"/>
          </a:p>
        </p:txBody>
      </p:sp>
      <p:sp>
        <p:nvSpPr>
          <p:cNvPr id="3" name="عنصر نائب للمحتوى 2"/>
          <p:cNvSpPr>
            <a:spLocks noGrp="1"/>
          </p:cNvSpPr>
          <p:nvPr>
            <p:ph sz="quarter" idx="1"/>
          </p:nvPr>
        </p:nvSpPr>
        <p:spPr/>
        <p:txBody>
          <a:bodyPr>
            <a:normAutofit fontScale="85000" lnSpcReduction="20000"/>
          </a:bodyPr>
          <a:lstStyle/>
          <a:p>
            <a:r>
              <a:rPr lang="ar-SA" b="1" dirty="0" smtClean="0"/>
              <a:t>3- الصحافة :</a:t>
            </a:r>
          </a:p>
          <a:p>
            <a:r>
              <a:rPr lang="ar-SA" b="1" dirty="0" smtClean="0"/>
              <a:t>يختلف مدخل الصحافة تماماً عن أي مدخل آخر في دراسة وفهم المشكلات الاجتماعية ، فقد كانت الصحف حتى القرن الثامن عشر ( </a:t>
            </a:r>
            <a:r>
              <a:rPr lang="ar-SA" b="1" dirty="0" smtClean="0">
                <a:solidFill>
                  <a:schemeClr val="tx1">
                    <a:lumMod val="95000"/>
                    <a:lumOff val="5000"/>
                  </a:schemeClr>
                </a:solidFill>
              </a:rPr>
              <a:t>الإخبارية – المجلات ) جديرة بالذكر تكشف للعيان كل شيء وتحمي ضد الاستغلال والفساد والانحطاط الفكري أو الخلقي في المجتمع .</a:t>
            </a:r>
          </a:p>
          <a:p>
            <a:r>
              <a:rPr lang="ar-SA" b="1" dirty="0" smtClean="0">
                <a:solidFill>
                  <a:schemeClr val="tx1">
                    <a:lumMod val="95000"/>
                    <a:lumOff val="5000"/>
                  </a:schemeClr>
                </a:solidFill>
              </a:rPr>
              <a:t>واليوم أصبحت الصحف والمجلات أداة مفيدة لإيقاظ وتنبيه الاستجابة العامة ضد العديد من المشكلات الاجتماعية مثل إدمان المخدرات والبغاء ، حيث أصبحت تمثل الركيزة الأولى التي تنبه وتوقظ الشعب تجاه معرفة المنحرفين عن النظام القانوني أو الأخلاقي .</a:t>
            </a:r>
          </a:p>
          <a:p>
            <a:r>
              <a:rPr lang="ar-SA" b="1" dirty="0" smtClean="0">
                <a:solidFill>
                  <a:schemeClr val="tx1">
                    <a:lumMod val="95000"/>
                    <a:lumOff val="5000"/>
                  </a:schemeClr>
                </a:solidFill>
              </a:rPr>
              <a:t>فالكشف والإفصاح عن المشكلات الاجتماعية هو الهدف الأسمى سواء للفهم أو المنع أو الحماية أو العقاب والمنهج هنا دائما انطباعي ، ونادراً ما يكون هادئاً.</a:t>
            </a:r>
          </a:p>
          <a:p>
            <a:endParaRPr lang="ar-S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كيفية دراسة المشكلات الاجتماعية </a:t>
            </a:r>
            <a:endParaRPr lang="ar-SA" dirty="0"/>
          </a:p>
        </p:txBody>
      </p:sp>
      <p:sp>
        <p:nvSpPr>
          <p:cNvPr id="3" name="عنصر نائب للمحتوى 2"/>
          <p:cNvSpPr>
            <a:spLocks noGrp="1"/>
          </p:cNvSpPr>
          <p:nvPr>
            <p:ph sz="quarter" idx="1"/>
          </p:nvPr>
        </p:nvSpPr>
        <p:spPr/>
        <p:txBody>
          <a:bodyPr>
            <a:normAutofit fontScale="85000" lnSpcReduction="10000"/>
          </a:bodyPr>
          <a:lstStyle/>
          <a:p>
            <a:r>
              <a:rPr lang="ar-SA" b="1" dirty="0" smtClean="0"/>
              <a:t>المدخل السوسيولوجي : </a:t>
            </a:r>
          </a:p>
          <a:p>
            <a:r>
              <a:rPr lang="ar-SA" b="1" dirty="0" smtClean="0"/>
              <a:t>فعالم الاجتماع يدرس الجانب الاجتماعي للمشكلة ، ولا يعني ذلك أن يعزلها عن باقي أجزا ء المجتمع ، ذلك لأنه بالرغم من تباين وتفاوت المشكلة الاجتماعية ، خاصة في المجتمع الحديث ، وعلى الرغم من أن أسبابها تكمن خارج الفرد ، فإنها تحدث داخل البناء الاجتماعي .</a:t>
            </a:r>
          </a:p>
          <a:p>
            <a:r>
              <a:rPr lang="ar-SA" b="1" dirty="0" smtClean="0"/>
              <a:t>وعلى عالم الاجتماع أن يكون موضوعيا بمعنى أن يكتب ما يراه ويدرس ما يلاحظه .ويتصف بالحياد وعدم التحيز كمطلب للعلم وهدف للتجريد ، خاصة فيما يتعلق بالقواعد الأخلاقية لأي صورة من صور     السلوك .</a:t>
            </a:r>
          </a:p>
          <a:p>
            <a:r>
              <a:rPr lang="ar-SA" b="1" dirty="0" smtClean="0"/>
              <a:t>وعلاج  المشكلات الاجتماعية قد يطول أمده وتعدد وسائله وأساليبه .</a:t>
            </a: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مفهوم المشكلة الاجتماعية </a:t>
            </a:r>
            <a:endParaRPr lang="ar-SA" dirty="0"/>
          </a:p>
        </p:txBody>
      </p:sp>
      <p:sp>
        <p:nvSpPr>
          <p:cNvPr id="3" name="عنصر نائب للمحتوى 2"/>
          <p:cNvSpPr>
            <a:spLocks noGrp="1"/>
          </p:cNvSpPr>
          <p:nvPr>
            <p:ph sz="quarter" idx="1"/>
          </p:nvPr>
        </p:nvSpPr>
        <p:spPr/>
        <p:txBody>
          <a:bodyPr>
            <a:normAutofit fontScale="92500" lnSpcReduction="20000"/>
          </a:bodyPr>
          <a:lstStyle/>
          <a:p>
            <a:r>
              <a:rPr lang="ar-SA" b="1" dirty="0" smtClean="0"/>
              <a:t>يرى محمد </a:t>
            </a:r>
            <a:r>
              <a:rPr lang="ar-SA" b="1" dirty="0" err="1" smtClean="0"/>
              <a:t>المحيس</a:t>
            </a:r>
            <a:r>
              <a:rPr lang="ar-SA" b="1" dirty="0" smtClean="0"/>
              <a:t> أن المشكلة الاجتماعية هي تلك الصعوبات ومظاهر الانحراف والشذوذ في السلوك الاجتماعي ، ومظاهر سوء التكيف الاجتماعي السليم التي يتعرض لها الفرد فتقلل من فاعليته وكفايته الاجتماعية وتحد من قدراته على بناء علاقات اجتماعية ناجحة مع الآخرين ، وعلى تحقيق القبول الاجتماعي المرغوب ، فالمشكلة الاجتماعية للشباب ليست منفصلة عن مشكلاتهم الجسمية والنفسية والعقلية والفكرية ، بل هي مرتبطة تمام الارتباط وفي كثير من الأحيان نجدها متداخلة معها ، فالشاب إذا ساءت صحته أو أصيب بنقص جسماني لا يقف تأثير ذلك عند حد تقليل كفايته الجسمية ، بل يتعدى ذلك إلى تقليل كفايته النفسية و العقلية والاجتماعية . </a:t>
            </a:r>
          </a:p>
          <a:p>
            <a:endParaRPr lang="ar-SA"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كيفية دراسة المشكلات الاجتماعية </a:t>
            </a:r>
            <a:endParaRPr lang="ar-SA" dirty="0"/>
          </a:p>
        </p:txBody>
      </p:sp>
      <p:sp>
        <p:nvSpPr>
          <p:cNvPr id="3" name="عنصر نائب للمحتوى 2"/>
          <p:cNvSpPr>
            <a:spLocks noGrp="1"/>
          </p:cNvSpPr>
          <p:nvPr>
            <p:ph sz="quarter" idx="1"/>
          </p:nvPr>
        </p:nvSpPr>
        <p:spPr/>
        <p:txBody>
          <a:bodyPr>
            <a:normAutofit fontScale="92500" lnSpcReduction="20000"/>
          </a:bodyPr>
          <a:lstStyle/>
          <a:p>
            <a:r>
              <a:rPr lang="ar-SA" b="1" dirty="0" smtClean="0"/>
              <a:t>وهناك مستويات لدراسة المشكلة الاجتماعية والعمل على حلها ومواجهتها وهذان المستويان هما </a:t>
            </a:r>
          </a:p>
          <a:p>
            <a:r>
              <a:rPr lang="ar-SA" b="1" dirty="0" smtClean="0"/>
              <a:t>1- المستوى العلاجي : ويهدف إلى القضاء على مشكلات قائمة بالفعل أو على الأقل يحاول التخفيف من نتائجها قدر المستطاع .</a:t>
            </a:r>
          </a:p>
          <a:p>
            <a:r>
              <a:rPr lang="ar-SA" b="1" dirty="0" smtClean="0"/>
              <a:t>2- المستوى الوقائي : وهو الذي يتوقع فيه المسئولون عن المجتمع حدوث المشكلات نتيجة لعلمهم بأسبابها مقدما ومن ثم يبدأون في إعداد العدة لذلك قبل وقوع البلاء ، وتكون النتيجة هي قلة الخسائر ويعتمد المستوى الوقائي على نتائج العلوم الأخرى وعلى معطياتهم مثل علم النفس ، وعلم الاجتماع ، وعلم الإحصاء .</a:t>
            </a:r>
          </a:p>
          <a:p>
            <a:endParaRPr lang="ar-S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b="1" dirty="0" smtClean="0"/>
              <a:t>الصعوبات التي تعترض حل المشكلات الاجتماعية </a:t>
            </a:r>
            <a:endParaRPr lang="ar-SA" dirty="0"/>
          </a:p>
        </p:txBody>
      </p:sp>
      <p:sp>
        <p:nvSpPr>
          <p:cNvPr id="3" name="عنصر نائب للمحتوى 2"/>
          <p:cNvSpPr>
            <a:spLocks noGrp="1"/>
          </p:cNvSpPr>
          <p:nvPr>
            <p:ph sz="quarter" idx="1"/>
          </p:nvPr>
        </p:nvSpPr>
        <p:spPr/>
        <p:txBody>
          <a:bodyPr>
            <a:normAutofit fontScale="85000" lnSpcReduction="20000"/>
          </a:bodyPr>
          <a:lstStyle/>
          <a:p>
            <a:r>
              <a:rPr lang="ar-SA" b="1" dirty="0" smtClean="0"/>
              <a:t>هناك العديد من الصعوبات التي تقلل من استخدام هذا الأسلوب وتحد من الوصول إلى النتائج المشابهة ، أو حتى القريبة من تكل التي تخرج بها العلوم الطبيعية ويمكن إجمالها فيما يلي :</a:t>
            </a:r>
          </a:p>
          <a:p>
            <a:r>
              <a:rPr lang="ar-SA" b="1" dirty="0" smtClean="0"/>
              <a:t>1- تعقد الموافق </a:t>
            </a:r>
          </a:p>
          <a:p>
            <a:r>
              <a:rPr lang="ar-SA" b="1" dirty="0" smtClean="0"/>
              <a:t> ذلك أنه يصعب فصل المواقف الاجتماعية عن بعضها بسبب أنها تتشابك وتتعقد في مجال العلوم الاجتماعية لأن المشكلة قد تعود في أسبابها إلى ظروف طبيعية أو إلى عوامل بشرة اجتماعية ومثل هذه العوامل البشرية الاجتماعية تتغير من وقت لآخر حسب حركة الحياة في المجتمع وحسب الظروف المحيطة </a:t>
            </a:r>
            <a:r>
              <a:rPr lang="ar-SA" b="1" dirty="0" err="1" smtClean="0"/>
              <a:t>به</a:t>
            </a:r>
            <a:r>
              <a:rPr lang="ar-SA" b="1" dirty="0" smtClean="0"/>
              <a:t> وعلاقاته بالآخرين . كذلك فإن المواقف الاجتماعية يصعب ضبطها والتحكم فيها بل إنه في كثير من الأحيان يصعب عزل أحاسيس الباحث نفسه عن الموضوع الذي يبحث فيه ، أو المشكلة التي يحاول أن يحلها . </a:t>
            </a:r>
          </a:p>
          <a:p>
            <a:endParaRPr lang="ar-S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الصعوبات التي تعترض حل المشكلات الاجتماعية </a:t>
            </a:r>
            <a:endParaRPr lang="ar-SA" dirty="0"/>
          </a:p>
        </p:txBody>
      </p:sp>
      <p:sp>
        <p:nvSpPr>
          <p:cNvPr id="3" name="عنصر نائب للمحتوى 2"/>
          <p:cNvSpPr>
            <a:spLocks noGrp="1"/>
          </p:cNvSpPr>
          <p:nvPr>
            <p:ph sz="quarter" idx="1"/>
          </p:nvPr>
        </p:nvSpPr>
        <p:spPr/>
        <p:txBody>
          <a:bodyPr>
            <a:normAutofit fontScale="85000" lnSpcReduction="10000"/>
          </a:bodyPr>
          <a:lstStyle/>
          <a:p>
            <a:r>
              <a:rPr lang="ar-SA" b="1" dirty="0" smtClean="0"/>
              <a:t>2- صعوبة إجراء التجارب في العلوم الاجتماعية :</a:t>
            </a:r>
          </a:p>
          <a:p>
            <a:r>
              <a:rPr lang="ar-SA" b="1" dirty="0" smtClean="0"/>
              <a:t>في العلوم الطبيعية يمكن ضبط جميع المتغيرات والتحكم فيها ، وكذا معرفة نتائج كل تجربة وقياسها ، ثم إعادتها من جديد للتحكم في أي عامل أو عنصر مهما كان بسيطا ، ولكن في العلوم الاجتماعية يصعب ذلك إلى حد كبير ، وذلك نظرا لتشابك العوامل التي تؤدي إلى حدوث المشكلة الاجتماعية ، كما أن المشكلة الاجتماعية تمتاز بالتفرد ، بمعنى أنها لا تحدث إلا مرة واحدة بنفس الشكل .</a:t>
            </a:r>
          </a:p>
          <a:p>
            <a:r>
              <a:rPr lang="ar-SA" b="1" dirty="0" smtClean="0"/>
              <a:t>وكذلك المشكلات الاجتماعية التي تحدث في مجتمع ما قد تتشابه إلى حد ما مع بعض المشكلات التي قد تحدث في مجتمعات أخرى ، ولكنها تظل تحمل خصائص المجتمع الذي تقع فيه ، وخصائص العصر الذي تعيشه .</a:t>
            </a:r>
          </a:p>
          <a:p>
            <a:endParaRPr lang="ar-S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الصعوبات التي تعترض حل المشكلات الاجتماعية </a:t>
            </a:r>
            <a:endParaRPr lang="ar-SA" dirty="0"/>
          </a:p>
        </p:txBody>
      </p:sp>
      <p:sp>
        <p:nvSpPr>
          <p:cNvPr id="3" name="عنصر نائب للمحتوى 2"/>
          <p:cNvSpPr>
            <a:spLocks noGrp="1"/>
          </p:cNvSpPr>
          <p:nvPr>
            <p:ph sz="quarter" idx="1"/>
          </p:nvPr>
        </p:nvSpPr>
        <p:spPr/>
        <p:txBody>
          <a:bodyPr>
            <a:normAutofit fontScale="92500" lnSpcReduction="10000"/>
          </a:bodyPr>
          <a:lstStyle/>
          <a:p>
            <a:r>
              <a:rPr lang="ar-SA" b="1" dirty="0" smtClean="0"/>
              <a:t>3- تعذر الوصول إلى قوانين اجتماعية :</a:t>
            </a:r>
          </a:p>
          <a:p>
            <a:r>
              <a:rPr lang="ar-SA" b="1" dirty="0" smtClean="0"/>
              <a:t>طالما أننا لا نستطيع أن نضبط الظاهرة الاجتماعية ، وكذلك لا نستطيع أن نضبط المشكلات الاجتماعية الناتجة عنها ، فالبتالي لا نستطيع أن نتحدث عن قوانين اجتماعية يمكن أن تسن ، ولا أن تطبق على المشكلات الاجتماعية .</a:t>
            </a:r>
          </a:p>
          <a:p>
            <a:r>
              <a:rPr lang="ar-SA" b="1" dirty="0" smtClean="0"/>
              <a:t>فسرعة التغير الاجتماعي تختلف من مجتمع لآخر ، ومن عصر لآخر ، أيضا حتى داخل المجتمع الواحد ، ومن هنا يصعب الوصول إلى قوانين اجتماعية تنطبق على بعض المجتمعات ومشكلاتها الاجتماعية ، أو على مجتمع واحد في فترات مختلفة فيما يتعلق بالتعامل مع مشكلاته الاجتماعية .</a:t>
            </a:r>
          </a:p>
          <a:p>
            <a:endParaRPr lang="ar-S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الصعوبات التي تعترض حل المشكلات الاجتماعية </a:t>
            </a:r>
            <a:endParaRPr lang="ar-SA" dirty="0"/>
          </a:p>
        </p:txBody>
      </p:sp>
      <p:sp>
        <p:nvSpPr>
          <p:cNvPr id="3" name="عنصر نائب للمحتوى 2"/>
          <p:cNvSpPr>
            <a:spLocks noGrp="1"/>
          </p:cNvSpPr>
          <p:nvPr>
            <p:ph sz="quarter" idx="1"/>
          </p:nvPr>
        </p:nvSpPr>
        <p:spPr/>
        <p:txBody>
          <a:bodyPr>
            <a:normAutofit fontScale="85000" lnSpcReduction="20000"/>
          </a:bodyPr>
          <a:lstStyle/>
          <a:p>
            <a:r>
              <a:rPr lang="ar-SA" b="1" dirty="0" smtClean="0"/>
              <a:t>صعوبة تجنب الباحث للنواحي الذاتية :</a:t>
            </a:r>
          </a:p>
          <a:p>
            <a:r>
              <a:rPr lang="ar-SA" b="1" dirty="0" smtClean="0"/>
              <a:t>إن المشكلات الاجتماعية التي يقوم العلماء بدراستها لا يمكن أن تسلم نتائجها من بعض الأحكام الشخصية ، تلك التي تعكسها شخصيات الباحثين ، ففي كثير من الأحيان يصعب أن يجرد الباحث نفسه تماما عند دراسة إحدى المشكلات ، وذلك عكس ما يحدث مثلا عند دراسة بعض الظواهر الطبيعية .</a:t>
            </a:r>
          </a:p>
          <a:p>
            <a:r>
              <a:rPr lang="ar-SA" b="1" dirty="0" smtClean="0"/>
              <a:t>فمهما حاول الباحث أن يحقق قدراً من الموضوعية والحياد فإن اختياره للمشكلة ، وكذلك دراستها وتحليلها ومحاولة علاجها يتأثر بعدة عوامل منها :</a:t>
            </a:r>
          </a:p>
          <a:p>
            <a:r>
              <a:rPr lang="ar-SA" b="1" dirty="0" smtClean="0"/>
              <a:t>خبراته وانتمائه الأيدلوجي .</a:t>
            </a:r>
          </a:p>
          <a:p>
            <a:r>
              <a:rPr lang="ar-SA" b="1" dirty="0" smtClean="0"/>
              <a:t>وضعه الطبقي .</a:t>
            </a:r>
          </a:p>
          <a:p>
            <a:r>
              <a:rPr lang="ar-SA" b="1" dirty="0" smtClean="0"/>
              <a:t>موقفه في المجتمع .</a:t>
            </a:r>
          </a:p>
          <a:p>
            <a:endParaRPr lang="ar-S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الصعوبات التي تعترض حل المشكلات الاجتماعية </a:t>
            </a:r>
            <a:endParaRPr lang="ar-SA" dirty="0"/>
          </a:p>
        </p:txBody>
      </p:sp>
      <p:sp>
        <p:nvSpPr>
          <p:cNvPr id="3" name="عنصر نائب للمحتوى 2"/>
          <p:cNvSpPr>
            <a:spLocks noGrp="1"/>
          </p:cNvSpPr>
          <p:nvPr>
            <p:ph sz="quarter" idx="1"/>
          </p:nvPr>
        </p:nvSpPr>
        <p:spPr/>
        <p:txBody>
          <a:bodyPr>
            <a:normAutofit fontScale="85000" lnSpcReduction="20000"/>
          </a:bodyPr>
          <a:lstStyle/>
          <a:p>
            <a:r>
              <a:rPr lang="ar-SA" b="1" dirty="0" smtClean="0"/>
              <a:t>استحالة دقة المقاييس الاجتماعية :</a:t>
            </a:r>
          </a:p>
          <a:p>
            <a:r>
              <a:rPr lang="ar-SA" b="1" dirty="0" smtClean="0"/>
              <a:t>فعلى سبيل المثال : مشكلة تسرب التلاميذ من المرحلة الابتدائية أمر مسلم بخطورتهم فإنه من السهل معرفة أعداد التلاميذ المتسربين ، وقد يمكن معرفة أسباب تسربهم من خلال الدراسات العلمية المتأنية ،ولكن قياس خطر هذه المشكلة الاجتماعية من اصعب تحقيقه .</a:t>
            </a:r>
          </a:p>
          <a:p>
            <a:r>
              <a:rPr lang="ar-SA" b="1" dirty="0" smtClean="0"/>
              <a:t>6- بعض الانطباعات الخاطئة عن المشكلات الاجتماعية :</a:t>
            </a:r>
          </a:p>
          <a:p>
            <a:r>
              <a:rPr lang="ar-SA" b="1" dirty="0" smtClean="0"/>
              <a:t>يوجد لدى عامة الناس مجموعة من الانطباعات ، قد لا تكون بالضرورة صحيحة ، وهي تؤثر في كثير من الأحيان على عمل الاجتماعيين والتربويين منها .</a:t>
            </a:r>
          </a:p>
          <a:p>
            <a:r>
              <a:rPr lang="ar-SA" b="1" dirty="0" smtClean="0"/>
              <a:t>أ-عدم الاتفاق بين الناس على ما يعتبر مشكلة اجتماعية .</a:t>
            </a:r>
          </a:p>
          <a:p>
            <a:r>
              <a:rPr lang="ar-SA" b="1" dirty="0" smtClean="0"/>
              <a:t>ب-اعتبار المشكلات الاجتماعية شيئا طبيعيا .</a:t>
            </a:r>
          </a:p>
          <a:p>
            <a:endParaRPr lang="ar-SA"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الصعوبات التي تعترض حل المشكلات الاجتماعية </a:t>
            </a:r>
            <a:endParaRPr lang="ar-SA" dirty="0"/>
          </a:p>
        </p:txBody>
      </p:sp>
      <p:sp>
        <p:nvSpPr>
          <p:cNvPr id="3" name="عنصر نائب للمحتوى 2"/>
          <p:cNvSpPr>
            <a:spLocks noGrp="1"/>
          </p:cNvSpPr>
          <p:nvPr>
            <p:ph sz="quarter" idx="1"/>
          </p:nvPr>
        </p:nvSpPr>
        <p:spPr/>
        <p:txBody>
          <a:bodyPr>
            <a:normAutofit fontScale="92500" lnSpcReduction="20000"/>
          </a:bodyPr>
          <a:lstStyle/>
          <a:p>
            <a:r>
              <a:rPr lang="ar-SA" b="1" dirty="0" smtClean="0"/>
              <a:t>7- عدم كفاية المعلومات عن بعض المشكلات :</a:t>
            </a:r>
          </a:p>
          <a:p>
            <a:r>
              <a:rPr lang="ar-SA" b="1" dirty="0" smtClean="0"/>
              <a:t>فبعض المشكلات الاجتماعية الخطيرة قد لا تتوافر بيانات كافية ومناسبة عنها لسبب أو لآخر ومن بين هذه الأسباب أن بعض الأفراد قد لا يسمحون لغيرهم بالتقصي عنهم ومعرفة أمورهم الخاصة تلك التي تجعلهم طرفا في مشكلة اجتماعية تمس قطاعا عريضا من قطاعات المجتمع .</a:t>
            </a:r>
          </a:p>
          <a:p>
            <a:r>
              <a:rPr lang="ar-SA" b="1" dirty="0" smtClean="0"/>
              <a:t>8- صراعات القيم والمصالح :</a:t>
            </a:r>
          </a:p>
          <a:p>
            <a:r>
              <a:rPr lang="ar-SA" b="1" dirty="0" smtClean="0"/>
              <a:t>ففي بعض المجتمعات قد تتعارض بعض القيم التي يؤمن </a:t>
            </a:r>
            <a:r>
              <a:rPr lang="ar-SA" b="1" dirty="0" err="1" smtClean="0"/>
              <a:t>بها</a:t>
            </a:r>
            <a:r>
              <a:rPr lang="ar-SA" b="1" dirty="0" smtClean="0"/>
              <a:t> الغالبية العظمى من أفراد تلك المجتمعات مع مصالح طبقة معينة ذات مصالح خاصة وذات تأثير معين في سير الأمور في تلك المجتمعات .</a:t>
            </a:r>
          </a:p>
          <a:p>
            <a:endParaRPr lang="ar-SA"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الصعوبات التي تعترض حل المشكلات الاجتماعية </a:t>
            </a:r>
            <a:endParaRPr lang="ar-SA" dirty="0"/>
          </a:p>
        </p:txBody>
      </p:sp>
      <p:sp>
        <p:nvSpPr>
          <p:cNvPr id="3" name="عنصر نائب للمحتوى 2"/>
          <p:cNvSpPr>
            <a:spLocks noGrp="1"/>
          </p:cNvSpPr>
          <p:nvPr>
            <p:ph sz="quarter" idx="1"/>
          </p:nvPr>
        </p:nvSpPr>
        <p:spPr/>
        <p:txBody>
          <a:bodyPr>
            <a:normAutofit fontScale="92500" lnSpcReduction="10000"/>
          </a:bodyPr>
          <a:lstStyle/>
          <a:p>
            <a:r>
              <a:rPr lang="ar-SA" b="1" dirty="0" smtClean="0"/>
              <a:t>8- النقص في تكامل الحلول :</a:t>
            </a:r>
          </a:p>
          <a:p>
            <a:r>
              <a:rPr lang="ar-SA" b="1" dirty="0" smtClean="0"/>
              <a:t>إن كثرة المشكلات  الاجتماعية واتساعها لتشمل قطاعات كبيرة من المجتمعات المعاصرة قد جعل تكامل الحلول المتعلقة </a:t>
            </a:r>
            <a:r>
              <a:rPr lang="ar-SA" b="1" dirty="0" err="1" smtClean="0"/>
              <a:t>بها</a:t>
            </a:r>
            <a:r>
              <a:rPr lang="ar-SA" b="1" dirty="0" smtClean="0"/>
              <a:t> أمراً متعذراً ، سواء بالنسبة للحكومات أو للمؤسسات التي تسعى وراء هذا الحلول ، كذلك فإن الحلول التي وجدت لبعض المشكلات نتجت عنها مشكلات أخرى لا يمكن التهوين من شأنها .</a:t>
            </a:r>
          </a:p>
          <a:p>
            <a:r>
              <a:rPr lang="ar-SA" b="1" dirty="0" smtClean="0"/>
              <a:t>فعلى سبيل المثال نجد أن العناية الطبية وارتفاع مستويات المعيشة بالنسبة للطبقات المتوسطة ساعد على الوصول إلى الانفجار السكاني .</a:t>
            </a:r>
          </a:p>
          <a:p>
            <a:endParaRPr lang="ar-SA"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normAutofit fontScale="77500" lnSpcReduction="20000"/>
          </a:bodyPr>
          <a:lstStyle/>
          <a:p>
            <a:r>
              <a:rPr lang="ar-SA" b="1" dirty="0" smtClean="0"/>
              <a:t>1- المشكلات </a:t>
            </a:r>
            <a:r>
              <a:rPr lang="ar-SA" b="1" dirty="0" err="1" smtClean="0"/>
              <a:t>الزواجية</a:t>
            </a:r>
            <a:r>
              <a:rPr lang="ar-SA" b="1" dirty="0" smtClean="0"/>
              <a:t> والأسرية :</a:t>
            </a:r>
          </a:p>
          <a:p>
            <a:r>
              <a:rPr lang="ar-SA" b="1" dirty="0" smtClean="0"/>
              <a:t>إن توازن أية جماعة اجتماعية مع المجتمع ينبع من التحديات الأخلاقية والسلوكية التي تحافظ على الكيان الاجتماعي من الوقوع في براثن المشكلات نتيجة لسوء التوافق وعدم القدرة على التكيف داخل إطار الجماعة ، وقد تتطور هذه المشكلات بصورة سلبية إلى أن تصبح مجالات لتفكك الجماعة وانهيارها .</a:t>
            </a:r>
          </a:p>
          <a:p>
            <a:r>
              <a:rPr lang="ar-SA" b="1" dirty="0" smtClean="0"/>
              <a:t>وما ينطبق على الجماعة الاجتماعية ينطبق على الأسرة ( حيث إنها الجماعة الاجتماعية الأساسية في المجتمع ) ومن هنا تتجه الأسرة سوء التكيف إلى متاهات سلوكية وخلقية تنعكس على قوة تماسكها وإمكانية استمرارها .</a:t>
            </a:r>
          </a:p>
          <a:p>
            <a:r>
              <a:rPr lang="ar-SA" b="1" dirty="0" smtClean="0"/>
              <a:t>وتتحدد المعايير والقيم الأخلاقية والسلوكية للأسرة من خلال ما يفرضه المجتمع من آداب للسلوك والمعاملات لأي عضو من أفراد الأسرة من حيث التلقين والتطبيق لصياغة السلوك العام .</a:t>
            </a:r>
          </a:p>
          <a:p>
            <a:endParaRPr lang="ar-SA"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normAutofit fontScale="92500" lnSpcReduction="10000"/>
          </a:bodyPr>
          <a:lstStyle/>
          <a:p>
            <a:r>
              <a:rPr lang="ar-SA" b="1" dirty="0" smtClean="0"/>
              <a:t>ولعل أهم علاقة تساهم في تدعيم روابط الاستقرار في الأسرة هي الزواج الذي يعتبر أساس تكوين الأسرة ، وهي العلاقة التي تقوم على أساسها وتبنى كافة العلاقات الأسرية الأخرى فالزواج ليس مجرد علاقة فقط بل هو رابطة طبيعة مقررة اجتماعيا ، الهدف منها الاستمرار لبناء وحدة اجتماعية عن طريق الإنجاب ورعاية الأطفال وتربيتهم كمواطنين صالحين ، ويتوقف استمرار وثبات الزواج على مدى التفاهم والتوافق وإمكانية التكيف بين الزوجين ، وشريط رفض علاقات البغي والزنا ، والعلاقات التي لا تتمشى مع الدين والأعراف الاجتماعية والنظم السائدة في المجتمع .</a:t>
            </a:r>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مفهوم المشكلة الاجتماعية </a:t>
            </a:r>
            <a:endParaRPr lang="ar-SA" dirty="0"/>
          </a:p>
        </p:txBody>
      </p:sp>
      <p:sp>
        <p:nvSpPr>
          <p:cNvPr id="3" name="عنصر نائب للمحتوى 2"/>
          <p:cNvSpPr>
            <a:spLocks noGrp="1"/>
          </p:cNvSpPr>
          <p:nvPr>
            <p:ph sz="quarter" idx="1"/>
          </p:nvPr>
        </p:nvSpPr>
        <p:spPr/>
        <p:txBody>
          <a:bodyPr/>
          <a:lstStyle/>
          <a:p>
            <a:r>
              <a:rPr lang="ar-SA" b="1" dirty="0" smtClean="0"/>
              <a:t>ويرى كل من </a:t>
            </a:r>
            <a:r>
              <a:rPr lang="ar-SA" b="1" dirty="0" err="1" smtClean="0"/>
              <a:t>هورتون</a:t>
            </a:r>
            <a:r>
              <a:rPr lang="ar-SA" b="1" dirty="0" smtClean="0"/>
              <a:t> </a:t>
            </a:r>
            <a:r>
              <a:rPr lang="ar-SA" b="1" dirty="0" err="1" smtClean="0"/>
              <a:t>وليزلي</a:t>
            </a:r>
            <a:r>
              <a:rPr lang="ar-SA" b="1" dirty="0" smtClean="0"/>
              <a:t> أن المشكلة الاجتماعية هي حالة تؤثر على عدد من الناس ويتم هذا التأثير بطرق وأساليب ينظر إليها على أنها مرفوضة وغير مرغوب فيها ، كما أنهم يشعرون برغبة شديد للقيام بفعل اجتماعي جمعي مضاد لهذه الأساليب والطرف التي يتم بها ظهور المشكلة . </a:t>
            </a:r>
          </a:p>
          <a:p>
            <a:endParaRPr lang="ar-SA" b="1" dirty="0" smtClean="0"/>
          </a:p>
          <a:p>
            <a:endParaRPr lang="ar-SA"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normAutofit fontScale="70000" lnSpcReduction="20000"/>
          </a:bodyPr>
          <a:lstStyle/>
          <a:p>
            <a:r>
              <a:rPr lang="ar-SA" b="1" dirty="0" smtClean="0"/>
              <a:t>ومن أهم المشكلات الزوجية والأسرية : </a:t>
            </a:r>
          </a:p>
          <a:p>
            <a:r>
              <a:rPr lang="ar-SA" b="1" dirty="0" smtClean="0"/>
              <a:t> 1- مشكلة الطلاق :</a:t>
            </a:r>
          </a:p>
          <a:p>
            <a:r>
              <a:rPr lang="ar-SA" b="1" dirty="0" smtClean="0"/>
              <a:t>ومن هذه الأسباب : </a:t>
            </a:r>
          </a:p>
          <a:p>
            <a:r>
              <a:rPr lang="ar-SA" b="1" dirty="0" smtClean="0"/>
              <a:t>عدم الانسجام بين الزوجين عاطفيا أو ثقافيا أو مادياً.</a:t>
            </a:r>
          </a:p>
          <a:p>
            <a:r>
              <a:rPr lang="ar-SA" b="1" dirty="0" smtClean="0"/>
              <a:t>تعاظم الخلاف إلى درجة الصراع بين كل من أسرتي الزوج والزوجة بسبب الأطفال ومسئولياتهم في الرعاية والمعيشة .</a:t>
            </a:r>
          </a:p>
          <a:p>
            <a:r>
              <a:rPr lang="ar-SA" b="1" dirty="0" smtClean="0"/>
              <a:t>كما تختلف معدلات الطلاق من مجتمع لآخر تبعاً لظروفه المجتمعية والسياسية والاقتصادية وتبعاً للقيم والمعايير التي يؤمن </a:t>
            </a:r>
            <a:r>
              <a:rPr lang="ar-SA" b="1" dirty="0" err="1" smtClean="0"/>
              <a:t>بها</a:t>
            </a:r>
            <a:r>
              <a:rPr lang="ar-SA" b="1" dirty="0" smtClean="0"/>
              <a:t> المجتمع والديانة التي يدين </a:t>
            </a:r>
            <a:r>
              <a:rPr lang="ar-SA" b="1" dirty="0" err="1" smtClean="0"/>
              <a:t>بها</a:t>
            </a:r>
            <a:r>
              <a:rPr lang="ar-SA" b="1" dirty="0" smtClean="0"/>
              <a:t> الأفراد .</a:t>
            </a:r>
          </a:p>
          <a:p>
            <a:r>
              <a:rPr lang="ar-SA" b="1" dirty="0" smtClean="0"/>
              <a:t>وترتفع نسبة الطلاق في الدول العربية بصفة عامة ويتحكم في ذلك عدم اعتبارات من أهمها :</a:t>
            </a:r>
          </a:p>
          <a:p>
            <a:r>
              <a:rPr lang="ar-SA" b="1" dirty="0" smtClean="0"/>
              <a:t>فترة الزواج الأولى ، والتي تتميز بخطورتها في العلاقة الزواجية نتيجة لاختلاف وتباين الزواج والزوجة وعدم القدرة على تقبل كل منهما للآخر ، وانعدام التوافق النفسي والتكيف مع الواقع الجديد .</a:t>
            </a:r>
          </a:p>
          <a:p>
            <a:endParaRPr lang="ar-SA"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normAutofit fontScale="92500"/>
          </a:bodyPr>
          <a:lstStyle/>
          <a:p>
            <a:r>
              <a:rPr lang="ar-SA" b="1" dirty="0" smtClean="0"/>
              <a:t>وغالبا ما تستمر هذه المرحلة في السنين الأولى من الزواج  وتنخفض حالات الطلاق كلما طالت العشرة حيث يزداد فهم كل من الزوجة والزوج للآخر ، وحيث تنجب الأسرة وتزداد مسئولياتهم ، وينصرف كل منهما إلى أداء واجباته وأدواره في رعاية أسرته .</a:t>
            </a:r>
          </a:p>
          <a:p>
            <a:r>
              <a:rPr lang="ar-SA" b="1" dirty="0" smtClean="0"/>
              <a:t>مما يزيد من قوة الرابطة الزوجية ، ويؤدي إلى إنخفاض نسب الطلاق ، وجود الأولاد وظهور ثمرات إيجابية للحياة الأسرية ، لأن عدم وجودهم غالبا ما يؤدي إلى البحث عن زوجة أخرى تعطي الزوج الشعور بالأمان والاطمئنان للحياة الزوجية .</a:t>
            </a:r>
          </a:p>
          <a:p>
            <a:endParaRPr lang="ar-SA"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normAutofit fontScale="85000" lnSpcReduction="20000"/>
          </a:bodyPr>
          <a:lstStyle/>
          <a:p>
            <a:r>
              <a:rPr lang="ar-SA" b="1" dirty="0" smtClean="0"/>
              <a:t>أسباب الطلاق : </a:t>
            </a:r>
          </a:p>
          <a:p>
            <a:r>
              <a:rPr lang="ar-SA" b="1" dirty="0" smtClean="0"/>
              <a:t>أسباب خاصة : وهي التي تتعلق بالزوج والزوجة من جهة الزوج ، وترجع الأسباب إلى عدة أمور من أهمها:</a:t>
            </a:r>
          </a:p>
          <a:p>
            <a:r>
              <a:rPr lang="ar-SA" b="1" dirty="0" smtClean="0"/>
              <a:t>الكراهية .   - تعدد الزوجات     - سوء معاملة الزوجة     - عدم القدرة على تحمل نفقات الأسرة </a:t>
            </a:r>
          </a:p>
          <a:p>
            <a:r>
              <a:rPr lang="ar-SA" b="1" dirty="0" smtClean="0"/>
              <a:t>الفروق في السن     - المرض    - الانحطاط الأخلاقي وسوء السلوك </a:t>
            </a:r>
          </a:p>
          <a:p>
            <a:r>
              <a:rPr lang="ar-SA" b="1" dirty="0" smtClean="0"/>
              <a:t>من جهة الزوجة ، وترجع الأسباب إلى عدة أمور أهمها : </a:t>
            </a:r>
          </a:p>
          <a:p>
            <a:r>
              <a:rPr lang="ar-SA" b="1" dirty="0" smtClean="0"/>
              <a:t>كراهية الرجل والنفور منه     - سوء الأخلاق ورعونة التصرف     - عدم قدرتها على الوفاء بواجباتها الزوجية المشروعة بسبب المرض مثلا    - خيانة الأمانة الزوجية   - إهمال شئون المنزل بسبب العمل</a:t>
            </a:r>
          </a:p>
          <a:p>
            <a:r>
              <a:rPr lang="ar-SA" b="1" dirty="0" smtClean="0"/>
              <a:t>فارق السن وعدم طاعة الزوج .</a:t>
            </a:r>
          </a:p>
          <a:p>
            <a:endParaRPr lang="ar-SA"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normAutofit fontScale="62500" lnSpcReduction="20000"/>
          </a:bodyPr>
          <a:lstStyle/>
          <a:p>
            <a:r>
              <a:rPr lang="ar-SA" b="1" dirty="0" smtClean="0"/>
              <a:t>أسباب عامة :</a:t>
            </a:r>
          </a:p>
          <a:p>
            <a:r>
              <a:rPr lang="ar-SA" b="1" dirty="0" smtClean="0"/>
              <a:t>وترجع في الوقت الحاضر إلى ما يأتي :</a:t>
            </a:r>
          </a:p>
          <a:p>
            <a:r>
              <a:rPr lang="ar-SA" b="1" dirty="0" smtClean="0"/>
              <a:t>العامل الاقتصادي ، وأثره في حياة الأسرة . </a:t>
            </a:r>
          </a:p>
          <a:p>
            <a:r>
              <a:rPr lang="ar-SA" b="1" dirty="0" smtClean="0"/>
              <a:t>تطور مركز المرأة الاجتماعية . </a:t>
            </a:r>
          </a:p>
          <a:p>
            <a:r>
              <a:rPr lang="ar-SA" b="1" dirty="0" smtClean="0"/>
              <a:t>عدم قيام الزواج على أسس واضحة .</a:t>
            </a:r>
          </a:p>
          <a:p>
            <a:r>
              <a:rPr lang="ar-SA" b="1" dirty="0" smtClean="0"/>
              <a:t>الاختلاف في المستوى الثقافي والوضع الاجتماعي والسن .</a:t>
            </a:r>
          </a:p>
          <a:p>
            <a:r>
              <a:rPr lang="ar-SA" b="1" dirty="0" smtClean="0"/>
              <a:t>ضعف الوازع الدين والأخلاقي .</a:t>
            </a:r>
          </a:p>
          <a:p>
            <a:r>
              <a:rPr lang="ar-SA" b="1" dirty="0" smtClean="0"/>
              <a:t>عدم وجود الانسجام اللازم لتدعيم الأسرة قبل وبعد الزواج .</a:t>
            </a:r>
          </a:p>
          <a:p>
            <a:r>
              <a:rPr lang="ar-SA" b="1" dirty="0" smtClean="0"/>
              <a:t>عدم الاستقرار العائلي .</a:t>
            </a:r>
          </a:p>
          <a:p>
            <a:r>
              <a:rPr lang="ar-SA" b="1" dirty="0" smtClean="0"/>
              <a:t>علاج مشكلة الطلاق :</a:t>
            </a:r>
          </a:p>
          <a:p>
            <a:r>
              <a:rPr lang="ar-SA" b="1" dirty="0" smtClean="0"/>
              <a:t>توسيع نطاق الرعاية والمساعدات الاجتماعية ، لتخفيف الأعباء على أرباب الأسر ، لعلاج الأسباب المادية والصحية المهددة لحياة الأسرة .</a:t>
            </a:r>
          </a:p>
          <a:p>
            <a:r>
              <a:rPr lang="ar-SA" b="1" dirty="0" smtClean="0"/>
              <a:t>يجب فحص طلبات الزواج أو الطلاق ، ودراستها من خلال المتخصصين نفسيا واجتماعيا وطبياً وإقامة ما يسمى بالعيادات الأسرية في محاولة لتحديد المشكلات وتقديم النصح والعمل على التوفيق بين الأطراف .</a:t>
            </a:r>
          </a:p>
          <a:p>
            <a:endParaRPr lang="ar-SA"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normAutofit fontScale="77500" lnSpcReduction="20000"/>
          </a:bodyPr>
          <a:lstStyle/>
          <a:p>
            <a:r>
              <a:rPr lang="ar-SA" b="1" dirty="0" smtClean="0"/>
              <a:t>التوعية بما يسببه تعدد الزوجات من مشاكل وأضرار ، حيث هي ضرورة فقط في حالات وظروف خاصة ، أما الزواج المتعدد لغرض المتعة فقط فيجب التوعية بأضراره وآثاره على الأسرة وأعضائها وعلى المجتمع . </a:t>
            </a:r>
          </a:p>
          <a:p>
            <a:r>
              <a:rPr lang="ar-SA" b="1" dirty="0" smtClean="0"/>
              <a:t>العناية بالنواحي الترويحية وتنظيم أوقات الفراغ للأسرة ومحاولة الارتقاء بمستوياتها الفنية والذوقية لتخفيف </a:t>
            </a:r>
            <a:r>
              <a:rPr lang="ar-SA" b="1" dirty="0" err="1" smtClean="0"/>
              <a:t>حدة</a:t>
            </a:r>
            <a:r>
              <a:rPr lang="ar-SA" b="1" dirty="0" smtClean="0"/>
              <a:t> التوتر العائلي الذي يؤدي إلى كثير من حالات الطلاق . </a:t>
            </a:r>
          </a:p>
          <a:p>
            <a:r>
              <a:rPr lang="ar-SA" b="1" dirty="0" smtClean="0"/>
              <a:t>إنشاء مكاتب صحية للكشف على الراغبين في الزواج قبل عقدة ، وبذلك تختفي حالات الطلاق بسبب المرض والعقم أو الشذوذ الجنسي .</a:t>
            </a:r>
          </a:p>
          <a:p>
            <a:r>
              <a:rPr lang="ar-SA" b="1" dirty="0" smtClean="0"/>
              <a:t>رفع سن الزواج بالنسبة للجنسين .</a:t>
            </a:r>
          </a:p>
          <a:p>
            <a:r>
              <a:rPr lang="ar-SA" b="1" dirty="0" smtClean="0"/>
              <a:t>نشرة الثقافة الأسرية في </a:t>
            </a:r>
            <a:r>
              <a:rPr lang="ar-SA" b="1" dirty="0" err="1" smtClean="0"/>
              <a:t>المدراس</a:t>
            </a:r>
            <a:r>
              <a:rPr lang="ar-SA" b="1" dirty="0" smtClean="0"/>
              <a:t> والجامعات .</a:t>
            </a:r>
          </a:p>
          <a:p>
            <a:r>
              <a:rPr lang="ar-SA" b="1" dirty="0" smtClean="0"/>
              <a:t>قيام أجهزة الإعلام بنشر الوعي </a:t>
            </a:r>
            <a:r>
              <a:rPr lang="ar-SA" b="1" dirty="0" err="1" smtClean="0"/>
              <a:t>الزواجي</a:t>
            </a:r>
            <a:r>
              <a:rPr lang="ar-SA" b="1" dirty="0" smtClean="0"/>
              <a:t> .</a:t>
            </a:r>
          </a:p>
          <a:p>
            <a:r>
              <a:rPr lang="ar-SA" b="1" dirty="0" smtClean="0"/>
              <a:t>يمكن التخفيف من </a:t>
            </a:r>
            <a:r>
              <a:rPr lang="ar-SA" b="1" dirty="0" err="1" smtClean="0"/>
              <a:t>حدة</a:t>
            </a:r>
            <a:r>
              <a:rPr lang="ar-SA" b="1" dirty="0" smtClean="0"/>
              <a:t> مشكلات التفكك الأسري عن طريق انتشار البرامج الدراسية الخاصة بالتعليم </a:t>
            </a:r>
            <a:r>
              <a:rPr lang="ar-SA" b="1" dirty="0" err="1" smtClean="0"/>
              <a:t>الزواجي</a:t>
            </a:r>
            <a:r>
              <a:rPr lang="ar-SA" b="1" dirty="0" smtClean="0"/>
              <a:t> في الكليات الجامعية والمدارس الثانوية .</a:t>
            </a:r>
          </a:p>
          <a:p>
            <a:endParaRPr lang="ar-SA"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lstStyle/>
          <a:p>
            <a:r>
              <a:rPr lang="ar-SA" b="1" dirty="0" smtClean="0"/>
              <a:t>مشكلة التفكك الأسري :</a:t>
            </a:r>
          </a:p>
          <a:p>
            <a:r>
              <a:rPr lang="ar-SA" b="1" dirty="0" smtClean="0"/>
              <a:t>تدل التجارب على أن حالات التوتر بين الزوجين ، لابد أن تنهي على حياة الأسرة أي بتفككها وانحلالها ، وقد يكون هذا التفكك داخلياً أو جزئيا مثل الانفصال المؤقت أو الهجر المتقطع </a:t>
            </a:r>
          </a:p>
          <a:p>
            <a:r>
              <a:rPr lang="ar-SA" b="1" dirty="0" smtClean="0"/>
              <a:t>والانفصال والهجر يعنيان ترك الحياة الزوجية والتفكير في إنهائها أو التهرب من مسئولياتها .</a:t>
            </a:r>
          </a:p>
          <a:p>
            <a:endParaRPr lang="ar-SA"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normAutofit fontScale="70000" lnSpcReduction="20000"/>
          </a:bodyPr>
          <a:lstStyle/>
          <a:p>
            <a:r>
              <a:rPr lang="ar-SA" b="1" dirty="0" smtClean="0"/>
              <a:t>غير أن هناك فرقاً دقيقاً في استعمال اللفظين ، فيدل الانفصال على ترك الزوج أو الزوجة الحياة المنزلية بناء على اتفاق سابق بين الزوجين على هذا الوضع .</a:t>
            </a:r>
          </a:p>
          <a:p>
            <a:r>
              <a:rPr lang="ar-SA" b="1" dirty="0" smtClean="0"/>
              <a:t>أما الهجر فيدل على ترك أحدهما هذه الحياة بدون اتفاق وبدون أن يبدي وجهة نظره في الإبقاء على العلاقات الزوجية أو إنهائها .</a:t>
            </a:r>
          </a:p>
          <a:p>
            <a:r>
              <a:rPr lang="ar-SA" b="1" dirty="0" smtClean="0"/>
              <a:t>والأسرة غير المتماسكة هي أيضا نتيجة للتوتر </a:t>
            </a:r>
            <a:r>
              <a:rPr lang="ar-SA" b="1" dirty="0" err="1" smtClean="0"/>
              <a:t>الزواجي</a:t>
            </a:r>
            <a:r>
              <a:rPr lang="ar-SA" b="1" dirty="0" smtClean="0"/>
              <a:t> ، فالزوجان لا يتمكنان من العيش سوياً ويستشعران الغربة إزاء بعضهما البعض ، ولا يشعر الزوجان بالتزام قوم نحو بعضهما ولكنها لأسباب عديدة لا يقدمان على الانفصال أو الطلاق .</a:t>
            </a:r>
          </a:p>
          <a:p>
            <a:r>
              <a:rPr lang="ar-SA" b="1" dirty="0" smtClean="0"/>
              <a:t>والملاحظ أن العنف والخلافات العلنية تسود هذا النمط من الأسرة ، فجو الأسرة يخلو عادة من الضحك والفكاهة ، بل وتسيطر عيه كآبة واضحة ولا يميل أفراد هذه الأسرة إلى مناقشة بعضهم فيما يتعلق بمشكلاتهم وخبراتهم مما يعني أن الاتصال بيهم محدود للغاية ، وهنا نجد أن الآباء والأبناء يؤدن التزاماتهم بطريقة آلية لا تعبيرية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normAutofit fontScale="85000" lnSpcReduction="20000"/>
          </a:bodyPr>
          <a:lstStyle/>
          <a:p>
            <a:r>
              <a:rPr lang="ar-SA" b="1" dirty="0" smtClean="0"/>
              <a:t>فالزوج يشغل وظيفة ويعول الأسرة ، والزوجة تهتم بشئون المنزل وإعداد الوجبات الغذائية ورعاية الأولاد ، والأولاد يذهبون لمدارسهم ويؤدون واجباتهم اليومية ، ويتم هذه كله بدون أي تعبير عاطفي من جانب أفراد الأسرة نحو بعضهم البعض. </a:t>
            </a:r>
          </a:p>
          <a:p>
            <a:r>
              <a:rPr lang="ar-SA" b="1" dirty="0" smtClean="0"/>
              <a:t>وفي هذه النمط من الأسر نجد أن أحد الزوجين أو كلاهما يتمتع بشخصية قوية وتجنبها الطلاق هو قرار رشيد من جانبهما .</a:t>
            </a:r>
          </a:p>
          <a:p>
            <a:r>
              <a:rPr lang="ar-SA" b="1" dirty="0" smtClean="0"/>
              <a:t>أما تبريرات ذلك ، فهي التضحية من أجل أطفالهما ، أو الحفاظ على احترام الآخرين لهما ، أو عدم الرغبة في انتهاء القواعد الأخلاقية .</a:t>
            </a:r>
          </a:p>
          <a:p>
            <a:r>
              <a:rPr lang="ar-SA" b="1" dirty="0" smtClean="0"/>
              <a:t>وفي هذا النمط من الأسر تسود العداوة بين الأفراد إلى حد بعيد كما أن المناقشات والخلافات غالبا ما تدور حول القضايا الصغرى ضئيلة الوزن ، كما أن علاقاتهم مع الآخرين غالبا ما تتأثر بخبراتهم داخل الأسرة</a:t>
            </a:r>
            <a:endParaRPr lang="ar-SA" dirty="0" smtClean="0"/>
          </a:p>
          <a:p>
            <a:endParaRPr lang="ar-SA"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normAutofit fontScale="77500" lnSpcReduction="20000"/>
          </a:bodyPr>
          <a:lstStyle/>
          <a:p>
            <a:r>
              <a:rPr lang="ar-SA" b="1" dirty="0" smtClean="0"/>
              <a:t>مشكلة وفاة أحد الزوجين :</a:t>
            </a:r>
          </a:p>
          <a:p>
            <a:r>
              <a:rPr lang="ar-SA" b="1" dirty="0" smtClean="0"/>
              <a:t>هناك أوجه تشابه عديدة بين الطلاق ووفاة أحد الزوجين ، وهذا يرتبط بطبيعة الحال بحقيقة سوسيولوجية أساسية هي أنهما يعنيان توقف أحد الزوجين عن أداء أدواره والتزاماته مما يتطلب تكيفا على مستوى الأسرة بأكملها .</a:t>
            </a:r>
          </a:p>
          <a:p>
            <a:r>
              <a:rPr lang="ar-SA" b="1" dirty="0" smtClean="0"/>
              <a:t>ويمكن تلخيص أوجه التشابه بين الموت والطلاق فيما يلي :</a:t>
            </a:r>
          </a:p>
          <a:p>
            <a:r>
              <a:rPr lang="ar-SA" b="1" dirty="0" smtClean="0"/>
              <a:t>توقف الإشباع الجنسي .</a:t>
            </a:r>
          </a:p>
          <a:p>
            <a:r>
              <a:rPr lang="ar-SA" b="1" dirty="0" smtClean="0"/>
              <a:t>فقدان الإحساس بالأمن والأمان .</a:t>
            </a:r>
          </a:p>
          <a:p>
            <a:r>
              <a:rPr lang="ar-SA" b="1" dirty="0" smtClean="0"/>
              <a:t>فقدان المثل الأعلى والنموذج والقدوة للأولاد .</a:t>
            </a:r>
          </a:p>
          <a:p>
            <a:r>
              <a:rPr lang="ar-SA" b="1" dirty="0" smtClean="0"/>
              <a:t>زيادة الأعباء على الطرف الموجود في مسئولية رعاية الأطفال.</a:t>
            </a:r>
          </a:p>
          <a:p>
            <a:r>
              <a:rPr lang="ar-SA" b="1" dirty="0" smtClean="0"/>
              <a:t>زيادة المشكلات المادية ( وخاصة في حالة رحيل الزوج) </a:t>
            </a:r>
          </a:p>
          <a:p>
            <a:r>
              <a:rPr lang="ar-SA" b="1" dirty="0" smtClean="0"/>
              <a:t>إعادة توزيع المهام والمسئوليات المنزلية </a:t>
            </a:r>
            <a:endParaRPr lang="ar-SA" dirty="0" smtClean="0"/>
          </a:p>
          <a:p>
            <a:endParaRPr lang="ar-SA"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lstStyle/>
          <a:p>
            <a:r>
              <a:rPr lang="ar-SA" b="1" dirty="0" smtClean="0"/>
              <a:t>وإذا كانت هذه هي أوجه التشابه ، فهناك اختلاف جوهري بين معنى الموت والطلاق ، فالزواج عندما ينتهي بموت أحد الشريكين فإن الاعتقاد السائد أنه لولا الوفاة لاستمر الزواج فإن الشريك الآخر ينظر إليه على أنه شخص لم يفقد إنساناً شريكا فحسب وإنما ينظر إليه على أن علاقة زواجية قد انتهت .</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b="1" dirty="0" smtClean="0"/>
              <a:t>خصائص المشكلة الاجتماعية</a:t>
            </a:r>
            <a:endParaRPr lang="ar-SA" dirty="0"/>
          </a:p>
        </p:txBody>
      </p:sp>
      <p:sp>
        <p:nvSpPr>
          <p:cNvPr id="3" name="عنصر نائب للمحتوى 2"/>
          <p:cNvSpPr>
            <a:spLocks noGrp="1"/>
          </p:cNvSpPr>
          <p:nvPr>
            <p:ph sz="quarter" idx="1"/>
          </p:nvPr>
        </p:nvSpPr>
        <p:spPr/>
        <p:txBody>
          <a:bodyPr>
            <a:normAutofit fontScale="92500" lnSpcReduction="20000"/>
          </a:bodyPr>
          <a:lstStyle/>
          <a:p>
            <a:r>
              <a:rPr lang="ar-SA" b="1" dirty="0" smtClean="0"/>
              <a:t>1- أنها تثير اهتمام وانتباه قد كبير من أفراد المجتمع ومؤسساته .</a:t>
            </a:r>
          </a:p>
          <a:p>
            <a:r>
              <a:rPr lang="ar-SA" b="1" dirty="0" smtClean="0"/>
              <a:t>2- الصعوبة النسبية ، لأنها تمس الفرد والمجتمع معاً .</a:t>
            </a:r>
          </a:p>
          <a:p>
            <a:r>
              <a:rPr lang="ar-SA" b="1" dirty="0" smtClean="0"/>
              <a:t>3- التدخل بين المشكلات الاجتماعية ، فهي عادة بعضها مع بعض كتداخل النظم الاجتماعية تماما ، فمشكلة الأحداث المتشردين متداخلة في النظم الاقتصادية والتربوية والأسرية وغيرها .</a:t>
            </a:r>
          </a:p>
          <a:p>
            <a:r>
              <a:rPr lang="ar-SA" b="1" dirty="0" smtClean="0"/>
              <a:t>4- للمشكلة الاجتماعية الواحدة أبعاد مختلفة تؤثر في مظاهرها ودرجتها ومدى أولويتها فهي ترتبط ببعد التاريخ والمكان والقانون والسياسة والاقتصاد والبعد الاجتماعي والثقافي والتربوي .</a:t>
            </a:r>
          </a:p>
          <a:p>
            <a:endParaRPr lang="ar-SA" b="1"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normAutofit fontScale="70000" lnSpcReduction="20000"/>
          </a:bodyPr>
          <a:lstStyle/>
          <a:p>
            <a:r>
              <a:rPr lang="ar-SA" b="1" dirty="0" smtClean="0"/>
              <a:t>2- المشكلات المجتمعية :</a:t>
            </a:r>
          </a:p>
          <a:p>
            <a:r>
              <a:rPr lang="ar-SA" b="1" dirty="0" smtClean="0"/>
              <a:t>مشكلة التسول : </a:t>
            </a:r>
          </a:p>
          <a:p>
            <a:r>
              <a:rPr lang="ar-SA" b="1" dirty="0" smtClean="0"/>
              <a:t>يعد التسول أحد الظواهر الاجتماعية التي تهدد الحياة الاجتماعية في الدول المتقدمة والنامية على حد سواء  </a:t>
            </a:r>
          </a:p>
          <a:p>
            <a:r>
              <a:rPr lang="ar-SA" b="1" dirty="0" smtClean="0"/>
              <a:t>وتدل هذه الظاهرة على سمات شخصية مرضية كالتواكل والسلبية ، ومن الناحية الاجتماعية يعد أحد أشكال التهديد الحقيقي للطبقة النشطة في المجتمع ودلالة واضحة على صعوبة التكيف مع الإطار العام للمجتمع </a:t>
            </a:r>
          </a:p>
          <a:p>
            <a:r>
              <a:rPr lang="ar-SA" b="1" dirty="0" smtClean="0"/>
              <a:t>والتسول ببساطة شديدة هو مد الأكف بطلب الإحسان من الغير أو التظاهر بالحاجة الشديدة إليه عن طريق ممارسة أشكال السلك الهامشي أو طرق قد تلفت الانتباه .</a:t>
            </a:r>
          </a:p>
          <a:p>
            <a:r>
              <a:rPr lang="ar-SA" b="1" dirty="0" smtClean="0"/>
              <a:t>ويعد نصيب المجتمعات الإسلامية كبيراً من حجم هذه الظاهرة ، وذلك لأن المتسول يحاول استثارة العطف ومشاعر الشفقة في الإنسان المسلم تحت دعوى فعل الخير ونصرة الملهوف والمحتاج وتوجد في كافة الفئات العمرية .</a:t>
            </a:r>
          </a:p>
          <a:p>
            <a:endParaRPr lang="ar-SA"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normAutofit fontScale="85000" lnSpcReduction="10000"/>
          </a:bodyPr>
          <a:lstStyle/>
          <a:p>
            <a:r>
              <a:rPr lang="ar-SA" b="1" dirty="0" smtClean="0"/>
              <a:t>وهناك العديد من العوامل التي تؤدي إلى التسول ، وربما تختلف مع مجتمع إلى آخر ومن فئة عمرية إلى أخرى ، إلا أن  هناك خصائص جسمية أو عقلية أو نفسية أو اجتماعية تدفع الشخص إلى التسول منها :</a:t>
            </a:r>
          </a:p>
          <a:p>
            <a:r>
              <a:rPr lang="ar-SA" b="1" dirty="0" smtClean="0"/>
              <a:t>التشوهات الخلقية .   - الضعف العقلي   - بعض الأمراض المزمنة  - الحرمان وعدم الإشباع المادي أو العاطفي   - اضطراب نمو الشخصية  - الفشل واليأس من تعدد مطالب الحياة .</a:t>
            </a:r>
          </a:p>
          <a:p>
            <a:r>
              <a:rPr lang="ar-SA" b="1" dirty="0" smtClean="0"/>
              <a:t>الفقر وانخفاض المكانية الاجتماعية لبعض الأسر   - ضعف الإمكانيات والقدرات الشخصية </a:t>
            </a:r>
          </a:p>
          <a:p>
            <a:r>
              <a:rPr lang="ar-SA" b="1" dirty="0" smtClean="0"/>
              <a:t>وللقضاء على هذه الظاهرة ينبغي تضافر جهود كافة مؤسسات الدولة .</a:t>
            </a:r>
          </a:p>
          <a:p>
            <a:endParaRPr lang="ar-SA"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normAutofit fontScale="62500" lnSpcReduction="20000"/>
          </a:bodyPr>
          <a:lstStyle/>
          <a:p>
            <a:r>
              <a:rPr lang="ar-SA" b="1" dirty="0" smtClean="0"/>
              <a:t>مشكلة البطالة :</a:t>
            </a:r>
          </a:p>
          <a:p>
            <a:r>
              <a:rPr lang="ar-SA" b="1" dirty="0" smtClean="0"/>
              <a:t>تعتبر مشكلة البطالة في مقدمة المشكلات التي يعاني منها العالم الثالث بشكل خاص ، وكل العالم على وجه العموم ، بيد أن حجمها وأبعادها تتفاوت حسب نظرة كل مجتمع للأفراد المتعطلين ، كما أن البطالة مرضا ينتج عنه أمراض كثيرة إذا تفشت في مجتمع ما فإن هذا المجتمع يصاب بأمراض اقتصادية واجتماعية خطيرة يمكن أن نجملها فيما يلي :</a:t>
            </a:r>
          </a:p>
          <a:p>
            <a:r>
              <a:rPr lang="ar-SA" b="1" dirty="0" smtClean="0"/>
              <a:t>النتائج الاقتصادية : وتتلخص الآثار الاقتصادية للبطالة في الفقر ، وانخفاض مستوى المعيشة ، مما يقود إلى الأوبئة والأمراض والعلل .</a:t>
            </a:r>
          </a:p>
          <a:p>
            <a:r>
              <a:rPr lang="ar-SA" b="1" dirty="0" smtClean="0"/>
              <a:t>النتائج الاجتماعية : حيث إن للبطالة أثرها السلبي في نمو السكان ، فهي تقود إلى تأخير سن الزواج ، والإجرام بأنواعه وخاصة السرقة ، فالمتعطل فاسد في نفسه مفسد لغيره ومنحرف في أخلاقه ، مؤذ لغيره ولوطنه .</a:t>
            </a:r>
          </a:p>
          <a:p>
            <a:r>
              <a:rPr lang="ar-SA" b="1" dirty="0" smtClean="0"/>
              <a:t>النتائج النفسية : للبطالة أيضا أثار نفسية ، فالمتعطل لا يشعر بالانتماء القومي ، ويتولد لديه شعور بعدم الأمان والاطمئنان واللامبالاة ، ويترتب على ذلك تصرفه بعنف في كل الأمور والمتعطل مرتبط التفكير والأحاسيس واتكالي .</a:t>
            </a:r>
          </a:p>
          <a:p>
            <a:r>
              <a:rPr lang="ar-SA" b="1" dirty="0" smtClean="0"/>
              <a:t>النتائج السياسية : وللبطالة أيضا آثارها السياسية ، فالمتعطلون من أكثر طبقات الشعب إثارة للشغب والفوضى ، وهم يتحينون الفرص للتخريب والتدمير .</a:t>
            </a:r>
          </a:p>
          <a:p>
            <a:endParaRPr lang="ar-SA"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normAutofit fontScale="92500" lnSpcReduction="20000"/>
          </a:bodyPr>
          <a:lstStyle/>
          <a:p>
            <a:r>
              <a:rPr lang="ar-SA" b="1" dirty="0" smtClean="0"/>
              <a:t>وأوضحت العديد من الدراسات ارتباط مشكلة البطالة بالجريمة ، وهناك عدة سمات يتميز بها العاطل يمكن تلخيصها فيما يلي :</a:t>
            </a:r>
          </a:p>
          <a:p>
            <a:r>
              <a:rPr lang="ar-SA" b="1" dirty="0" smtClean="0"/>
              <a:t>يميل العاطل إلى مخالطة جيران وأصدقاء يتسمون بالسلوك الإجرامي ومن أرباب السوابق الإجرامية.</a:t>
            </a:r>
          </a:p>
          <a:p>
            <a:r>
              <a:rPr lang="ar-SA" b="1" dirty="0" smtClean="0"/>
              <a:t>ينزع العاطل إلى الهجرة الداخلية بحثاً عن العمل ، إلا أنه سرعان ما يترك هذا العمل بمحض اختياره .</a:t>
            </a:r>
          </a:p>
          <a:p>
            <a:r>
              <a:rPr lang="ar-SA" b="1" dirty="0" smtClean="0"/>
              <a:t>يميل إلى العزلة الاجتماعية ومظاهر ذلك :</a:t>
            </a:r>
          </a:p>
          <a:p>
            <a:r>
              <a:rPr lang="ar-SA" b="1" dirty="0" smtClean="0"/>
              <a:t>مشاكله مع زملائه في أي عمل يلتحق </a:t>
            </a:r>
            <a:r>
              <a:rPr lang="ar-SA" b="1" dirty="0" err="1" smtClean="0"/>
              <a:t>به</a:t>
            </a:r>
            <a:r>
              <a:rPr lang="ar-SA" b="1" dirty="0" smtClean="0"/>
              <a:t> .</a:t>
            </a:r>
          </a:p>
          <a:p>
            <a:r>
              <a:rPr lang="ar-SA" b="1" dirty="0" smtClean="0"/>
              <a:t>لجوئه لترك العمل هروباً من هذه المشاكل .</a:t>
            </a:r>
          </a:p>
          <a:p>
            <a:r>
              <a:rPr lang="ar-SA" b="1" dirty="0" smtClean="0"/>
              <a:t>سوء علاقته بجيرانه في السكن .</a:t>
            </a:r>
          </a:p>
          <a:p>
            <a:endParaRPr lang="ar-SA"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normAutofit fontScale="70000" lnSpcReduction="20000"/>
          </a:bodyPr>
          <a:lstStyle/>
          <a:p>
            <a:r>
              <a:rPr lang="ar-SA" b="1" dirty="0" smtClean="0"/>
              <a:t>مشكلة البغاء :</a:t>
            </a:r>
          </a:p>
          <a:p>
            <a:r>
              <a:rPr lang="ar-SA" b="1" dirty="0" smtClean="0"/>
              <a:t>المبادئ الخلقية والعقائد الدينية باعتبارها ظاهرة لها خطرها على البشرية ونظمها والبغاء هو انحراف سلوكي غير مرغوب فيه مجتمعيا ، وهو نوع من الشذوذ في الاتصال الجنسي لقاء عوض مادي .</a:t>
            </a:r>
          </a:p>
          <a:p>
            <a:r>
              <a:rPr lang="ar-SA" b="1" dirty="0" smtClean="0"/>
              <a:t>وجد عدد من العوامل والظروف التي تؤدي إلى انتشار البغاء منها :</a:t>
            </a:r>
          </a:p>
          <a:p>
            <a:r>
              <a:rPr lang="ar-SA" b="1" dirty="0" smtClean="0"/>
              <a:t>التركيب السكاني ، سواء من ناحية الكثافة السكانية أو من ناحية التباين السكاني .</a:t>
            </a:r>
          </a:p>
          <a:p>
            <a:r>
              <a:rPr lang="ar-SA" b="1" dirty="0" smtClean="0"/>
              <a:t>انخفاض معدلات الزواج نتيجة لتغير الظروف الاقتصادية والتعليم وعمل المرأة .</a:t>
            </a:r>
          </a:p>
          <a:p>
            <a:r>
              <a:rPr lang="ar-SA" b="1" dirty="0" smtClean="0"/>
              <a:t>ضعف العلاقات الاجتماعية والتزاماتها .</a:t>
            </a:r>
          </a:p>
          <a:p>
            <a:r>
              <a:rPr lang="ar-SA" b="1" dirty="0" smtClean="0"/>
              <a:t>ضعف الوازع الديني ، والرقابة ، والضوابط الشخصية .</a:t>
            </a:r>
          </a:p>
          <a:p>
            <a:r>
              <a:rPr lang="ar-SA" b="1" dirty="0" smtClean="0"/>
              <a:t>انتشار الأحياء المتخلفة( العشوائية ) بما تتصف به من مستوى اجتماعي منحط وقدوة سيئة والمهن الهامشية وغير المشروعة ، والمخدرات ، والتسول </a:t>
            </a:r>
          </a:p>
          <a:p>
            <a:r>
              <a:rPr lang="ar-SA" b="1" dirty="0" smtClean="0"/>
              <a:t>التفكك الاجتماعي وما يؤدي إليه من وجود نساء لا يكفل لهم المجتمع وضعاً إنسانيا كريما أو وسيلة مشروعة للكسب .</a:t>
            </a:r>
          </a:p>
          <a:p>
            <a:endParaRPr lang="ar-SA"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مشكلة جناح وتشرد الأحداث : </a:t>
            </a:r>
          </a:p>
          <a:p>
            <a:r>
              <a:rPr lang="ar-SA" b="1" dirty="0" smtClean="0"/>
              <a:t>تأتي مشكلة تشرد الأحداث وجناحهم ، كنتيجة للتغيرات الاجتماعية التي صاحبت التطور في البيئة الاجتماعية ، نتيجة للتصنيع ، وتشغيل الأطفال وخروج المرأة للعمل ، وضعف الرقابة الأسرية ، خاصة في الأحياء المتخلفة ، والمدن الحضرية الصناعية .</a:t>
            </a:r>
          </a:p>
          <a:p>
            <a:r>
              <a:rPr lang="ar-SA" b="1" dirty="0" smtClean="0"/>
              <a:t>والحدث الجانح : هو كل شخص جاوز السابعة من عمره ولم يجاوز الخامسة عشرة من عمره ، ذلك الحدث غير متكيف ، يرتكب السلوك السيئ مما يستوجب مؤاخذته قانونا ويطلق هذا التعريف على الحدث المذنب فعلا ، والمعرض للإجرام ، والنوع الأخير ينشأ في بيئة ثقافية خاطئة تعرضه لارتكاب الجرائم بسبب ظروف معينة من بينها ما يأتي .</a:t>
            </a:r>
          </a:p>
          <a:p>
            <a:r>
              <a:rPr lang="ar-SA" b="1" dirty="0" smtClean="0"/>
              <a:t>تعرض ( الحدث ) لمخالطة القدوة السيئة كالمجرمين ، والمتسولين ، وتجار المخدرات وغير ذلك .</a:t>
            </a:r>
          </a:p>
          <a:p>
            <a:r>
              <a:rPr lang="ar-SA" b="1" dirty="0" smtClean="0"/>
              <a:t>الهروب من سلطة الوالدين وسيطرة الأهل على سلوك الحدث وأفعاله .</a:t>
            </a:r>
          </a:p>
          <a:p>
            <a:r>
              <a:rPr lang="ar-SA" b="1" dirty="0" smtClean="0"/>
              <a:t>القيام بأفعال لا أخلاقية تضر بالآخرين وتعرضهم للخطر .</a:t>
            </a:r>
          </a:p>
          <a:p>
            <a:r>
              <a:rPr lang="ar-SA" b="1" dirty="0" smtClean="0"/>
              <a:t>وقد حددت بعض الدول العربية الأحداث المشردين ( ذكورا كانوا أم إناثا ) فيمن تنطبق عليهم الحالات                الآتية :</a:t>
            </a:r>
          </a:p>
          <a:p>
            <a:r>
              <a:rPr lang="ar-SA" b="1" dirty="0" smtClean="0"/>
              <a:t>الذي يوجد منهم متسولا .      - الذي يجمع منهم أعقاب السجائر أو غيرها من الفضلات أو المهملات </a:t>
            </a:r>
          </a:p>
          <a:p>
            <a:r>
              <a:rPr lang="ar-SA" b="1" dirty="0" smtClean="0"/>
              <a:t>الذي يقوم منهم بأعمال الدعارة أو الفسق أو تولي خدمة من يقومون بهذا الأمر. </a:t>
            </a:r>
            <a:endParaRPr lang="ar-SA" dirty="0" smtClean="0"/>
          </a:p>
          <a:p>
            <a:endParaRPr lang="ar-SA"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الذي يكون سيئ السلوك ومارقا من سلطة أبيه أو وليه أو وصيه أو أمه ، إذا كان الولي متوفياً أو غائبا أو عديم الأهلية .</a:t>
            </a:r>
          </a:p>
          <a:p>
            <a:r>
              <a:rPr lang="ar-SA" b="1" dirty="0" smtClean="0"/>
              <a:t>الذي ليس له محل إقامة مستقر .</a:t>
            </a:r>
          </a:p>
          <a:p>
            <a:r>
              <a:rPr lang="ar-SA" b="1" dirty="0" smtClean="0"/>
              <a:t>الذي ليس له وسيلة مشروعة للتعيش ، ولا عائل يؤتمن ، وكان أبواه متوفين أو مسجونين أو غائبين .</a:t>
            </a:r>
          </a:p>
          <a:p>
            <a:r>
              <a:rPr lang="ar-SA" b="1" dirty="0" smtClean="0"/>
              <a:t>ونتساءل : ما هي العوامل المجتمعية والأسرية التي تؤدي إلى ظهور هذه المشكلة ؟ هناك آراء عدة تتناول الإجابة على هذا التساؤل منها :</a:t>
            </a:r>
          </a:p>
          <a:p>
            <a:r>
              <a:rPr lang="ar-SA" b="1" dirty="0" smtClean="0"/>
              <a:t>تفكك المجتمع بصفة عامة وتفكك الأسرة بصفة خاصة .</a:t>
            </a:r>
          </a:p>
          <a:p>
            <a:r>
              <a:rPr lang="ar-SA" b="1" dirty="0" smtClean="0"/>
              <a:t>تعدد الزوجات . </a:t>
            </a:r>
          </a:p>
          <a:p>
            <a:r>
              <a:rPr lang="ar-SA" b="1" dirty="0" smtClean="0"/>
              <a:t>أن الطفل الذي ينمو عاطفياً وروحياً نمواً سليما يبدأ رحلة التنشئة الاجتماعية داخل المنزل وخارجة بداية طيبة ، ويستمر متوافقا مع المجتمع يساعده على الانسجام مع التعاليم والقيم ، وفي حالة اختلاف توازن عملية التنشئة ، فإنه يكون محركا لعوامل تساعد على الانحراف في البيئة .</a:t>
            </a:r>
          </a:p>
          <a:p>
            <a:r>
              <a:rPr lang="ar-SA" b="1" dirty="0" smtClean="0"/>
              <a:t>يعد التحلل من الالتزامات الجمعية من العوامل المشجعة على تفشي التشرد والجناح في البيئة الاجتماعية ويدخل ضمن هذا التحلل ما يأتي :</a:t>
            </a:r>
          </a:p>
          <a:p>
            <a:r>
              <a:rPr lang="ar-SA" b="1" dirty="0" smtClean="0"/>
              <a:t>عدم الاهتمام من جانب المسئولين من رعاية الصغار بتوفير أساليب التربية الحديثة وكذلك المعاملة المتطرفة سواء كانت تدليلا أم قسوة .</a:t>
            </a:r>
          </a:p>
          <a:p>
            <a:r>
              <a:rPr lang="ar-SA" b="1" dirty="0" smtClean="0"/>
              <a:t>الظروف الاقتصادية . </a:t>
            </a:r>
          </a:p>
          <a:p>
            <a:endParaRPr lang="ar-SA"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normAutofit fontScale="70000" lnSpcReduction="20000"/>
          </a:bodyPr>
          <a:lstStyle/>
          <a:p>
            <a:r>
              <a:rPr lang="ar-SA" b="1" dirty="0" smtClean="0"/>
              <a:t>عدم توافر الظروف التربوية المناسبة .</a:t>
            </a:r>
          </a:p>
          <a:p>
            <a:r>
              <a:rPr lang="ar-SA" b="1" dirty="0" smtClean="0"/>
              <a:t>المستوى السلوكي </a:t>
            </a:r>
            <a:r>
              <a:rPr lang="ar-SA" b="1" dirty="0" err="1" smtClean="0"/>
              <a:t>السيء</a:t>
            </a:r>
            <a:r>
              <a:rPr lang="ar-SA" b="1" dirty="0" smtClean="0"/>
              <a:t> .</a:t>
            </a:r>
          </a:p>
          <a:p>
            <a:r>
              <a:rPr lang="ar-SA" b="1" dirty="0" smtClean="0"/>
              <a:t>افتقار البيئة إلى التدابير اللازمة لمنع انحراف الأحداث تشرداً كان انحرافهم أم جناحاً ومن بين ذلك ما يأتي :</a:t>
            </a:r>
          </a:p>
          <a:p>
            <a:r>
              <a:rPr lang="ar-SA" b="1" dirty="0" smtClean="0"/>
              <a:t>الحاجة إلى أجهزة متخصصة للعناية بالأحداث المشردين والجانحين.</a:t>
            </a:r>
          </a:p>
          <a:p>
            <a:r>
              <a:rPr lang="ar-SA" b="1" dirty="0" smtClean="0"/>
              <a:t>الحاجة إلى تدابير فعالة لمواجهة البطالة .</a:t>
            </a:r>
          </a:p>
          <a:p>
            <a:r>
              <a:rPr lang="ar-SA" b="1" dirty="0" smtClean="0"/>
              <a:t>ضرورة توفير فرص التأهيل المهني للأحداث المعوقين .</a:t>
            </a:r>
          </a:p>
          <a:p>
            <a:r>
              <a:rPr lang="ar-SA" b="1" dirty="0" smtClean="0"/>
              <a:t>توفير دور الحضانة لأطفال الأمهات العاملات .</a:t>
            </a:r>
          </a:p>
          <a:p>
            <a:r>
              <a:rPr lang="ar-SA" b="1" dirty="0" smtClean="0"/>
              <a:t>الحاجة إلى مزيد من التعاون بين وسائط التنشئة الاجتماعية وخاصة المدرسة والأسرة في مجال التربية والتثقيف ، والاهتمام بالمشاكل السلوكية التي تكشف عن نزعات عدوانية ضد المجتمع .</a:t>
            </a:r>
          </a:p>
          <a:p>
            <a:r>
              <a:rPr lang="ar-SA" b="1" dirty="0" smtClean="0"/>
              <a:t>حاجة البيئة الاجتماعية إلى تشريعات لحماية الطفولة وتنفيذ التشريعات القائمة لمواجهة الآثار المرتبة على الانحراف .</a:t>
            </a:r>
          </a:p>
          <a:p>
            <a:endParaRPr lang="ar-SA"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normAutofit fontScale="70000" lnSpcReduction="20000"/>
          </a:bodyPr>
          <a:lstStyle/>
          <a:p>
            <a:r>
              <a:rPr lang="ar-SA" b="1" dirty="0" smtClean="0"/>
              <a:t>مشكلة التلوث :</a:t>
            </a:r>
          </a:p>
          <a:p>
            <a:r>
              <a:rPr lang="ar-SA" b="1" dirty="0" smtClean="0"/>
              <a:t>التلوث في أكثر معانية ببساطة هو أي مظهر من مظاهر التدخل في مكون من مكونات البيئة بحيث يؤثر فيه ويغير من طبيعته ، ويؤدي هذا بالتالي إلى إلحاق الضرر بالإنسان وبغيره من الكائنات الحية .</a:t>
            </a:r>
          </a:p>
          <a:p>
            <a:r>
              <a:rPr lang="ar-SA" b="1" dirty="0" smtClean="0"/>
              <a:t>ولقد أدرت جميع الدول على اختلاف مستوياتها الاقتصادية وانتماءاتها السياسية خطورة التلوث بكل أشكاله وأنواعه ، وأدركت أنه يؤدي إلى الإضرار بكل الكائنات الحية على سطح الأرض ، بل وسيصبح مصدراً لعديد من الأمراض التي سيصعب علاجها على المدى البعيد ، وقد اهتمت منظمات عديدة بأمر التلوث.</a:t>
            </a:r>
          </a:p>
          <a:p>
            <a:r>
              <a:rPr lang="ar-SA" b="1" dirty="0" smtClean="0"/>
              <a:t>ويلخص مصطلح التلوث مختلف التهديدات البيئية التي يتعرض لها الأفراد وأصبحوا في كثير من الأحيان أكثر تعوداً عليها .</a:t>
            </a:r>
          </a:p>
          <a:p>
            <a:r>
              <a:rPr lang="ar-SA" b="1" dirty="0" smtClean="0"/>
              <a:t>أما العوامل التي تنتج حالة التلوث فتعرف بالملوثات والملوثات هي المواد أو الميكروبات التي تلحق الأذى بالإنسان أو تسبب له الأمراض أو تؤدي </a:t>
            </a:r>
            <a:r>
              <a:rPr lang="ar-SA" b="1" dirty="0" err="1" smtClean="0"/>
              <a:t>به</a:t>
            </a:r>
            <a:r>
              <a:rPr lang="ar-SA" b="1" dirty="0" smtClean="0"/>
              <a:t> إلى الهلاك .</a:t>
            </a:r>
          </a:p>
          <a:p>
            <a:endParaRPr lang="ar-SA"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normAutofit fontScale="77500" lnSpcReduction="20000"/>
          </a:bodyPr>
          <a:lstStyle/>
          <a:p>
            <a:r>
              <a:rPr lang="ar-SA" b="1" dirty="0" smtClean="0"/>
              <a:t>ويمكن تصنيف الملوثات إلى نوعين هما : </a:t>
            </a:r>
          </a:p>
          <a:p>
            <a:r>
              <a:rPr lang="ar-SA" b="1" dirty="0" smtClean="0"/>
              <a:t>ملوثات طبيعية : وهي الملوثات النابعة من مكونات البيئة ذاتها مثل مكوناتها من حشرات ضارة وميكروبات ونباتات وحيوانات سامة . </a:t>
            </a:r>
          </a:p>
          <a:p>
            <a:r>
              <a:rPr lang="ar-SA" b="1" dirty="0" smtClean="0"/>
              <a:t>ملوثات مستحدثة: وهي التي تتكون نتيجة لما استحدثه الإنسان في البيئة من تقنيات وما </a:t>
            </a:r>
            <a:r>
              <a:rPr lang="ar-SA" b="1" dirty="0" err="1" smtClean="0"/>
              <a:t>ابتكرة</a:t>
            </a:r>
            <a:r>
              <a:rPr lang="ar-SA" b="1" dirty="0" smtClean="0"/>
              <a:t> من اكتشافات ومشروعات كتلك الناتجة عن شتى الصناعات والتفجيرات الذرية ووسائل المواصلات وما سببته تلك الوسائل من غازات ونفايات وضوضاء .</a:t>
            </a:r>
          </a:p>
          <a:p>
            <a:r>
              <a:rPr lang="ar-SA" b="1" dirty="0" smtClean="0"/>
              <a:t>وقد أصبح التلوث ظاهرة حيث لم تعد البيئة قادرة على تجديد مواردها الطبيعية ، واختل التوازن بين العناصر المختلفة ، ولم تعد هذه العناصر قادرة على تحليل مخلفات الإنسان أو استهلاك النفايات الناتجة عن نشاطاته المختلفة ومن أهمها :</a:t>
            </a:r>
          </a:p>
          <a:p>
            <a:r>
              <a:rPr lang="ar-SA" b="1" dirty="0" smtClean="0"/>
              <a:t>- تلوث المدن بالدخان المتصاعد من عادم السيارات والغازات من مداخن المصانع ومحطات القوى .</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خصائص المشكلة الاجتماعية</a:t>
            </a:r>
            <a:endParaRPr lang="ar-SA" dirty="0"/>
          </a:p>
        </p:txBody>
      </p:sp>
      <p:sp>
        <p:nvSpPr>
          <p:cNvPr id="3" name="عنصر نائب للمحتوى 2"/>
          <p:cNvSpPr>
            <a:spLocks noGrp="1"/>
          </p:cNvSpPr>
          <p:nvPr>
            <p:ph sz="quarter" idx="1"/>
          </p:nvPr>
        </p:nvSpPr>
        <p:spPr/>
        <p:txBody>
          <a:bodyPr>
            <a:normAutofit fontScale="92500"/>
          </a:bodyPr>
          <a:lstStyle/>
          <a:p>
            <a:r>
              <a:rPr lang="ar-SA" b="1" dirty="0" smtClean="0"/>
              <a:t>5- النسبية ، بمعنى أن المشكلات الاجتماعية تختلف باختلاف المجتمعات والأزمان كما أن تحديد المشكلات يتأثر بحالة الفرد ، فقد تبرز المشكلة بسبب عامل السن أو اللون أو العرق .</a:t>
            </a:r>
          </a:p>
          <a:p>
            <a:r>
              <a:rPr lang="ar-SA" b="1" dirty="0" smtClean="0"/>
              <a:t>6- أنها تلقائية ليست من صنع الفرد أو بضعة أفراد ولكنها من صنع المجتمع كله .</a:t>
            </a:r>
          </a:p>
          <a:p>
            <a:r>
              <a:rPr lang="ar-SA" b="1" dirty="0" smtClean="0"/>
              <a:t>7- أنها مزودة بصفة الجبر والإلزام ، أي أنها تفرض نفسها على الأفراد ولا يسع هؤلاء أن يخالفوها .</a:t>
            </a:r>
          </a:p>
          <a:p>
            <a:r>
              <a:rPr lang="ar-SA" b="1" dirty="0" smtClean="0"/>
              <a:t>8- أنها عامة ومنتشرة ، كما أنها ظاهرة تاريخية أي عبارة عن لحظة في تاريخ جماعة من الناس .</a:t>
            </a:r>
            <a:endParaRPr lang="ar-SA"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أمثلة المشكلات الاجتماعية في الوطن العربي </a:t>
            </a:r>
            <a:endParaRPr lang="ar-SA" dirty="0"/>
          </a:p>
        </p:txBody>
      </p:sp>
      <p:sp>
        <p:nvSpPr>
          <p:cNvPr id="3" name="عنصر نائب للمحتوى 2"/>
          <p:cNvSpPr>
            <a:spLocks noGrp="1"/>
          </p:cNvSpPr>
          <p:nvPr>
            <p:ph sz="quarter" idx="1"/>
          </p:nvPr>
        </p:nvSpPr>
        <p:spPr/>
        <p:txBody>
          <a:bodyPr>
            <a:normAutofit fontScale="77500" lnSpcReduction="20000"/>
          </a:bodyPr>
          <a:lstStyle/>
          <a:p>
            <a:r>
              <a:rPr lang="ar-SA" b="1" dirty="0" smtClean="0"/>
              <a:t>تلوث التربة الزراعية نتيجة الاستعمال المكثف للمبيدات .</a:t>
            </a:r>
          </a:p>
          <a:p>
            <a:r>
              <a:rPr lang="ar-SA" b="1" dirty="0" smtClean="0"/>
              <a:t>تلوث المجاري المائية نتيجة ما يلقى فيها من مخلفات الصناعة وفضلات الإنسان .</a:t>
            </a:r>
          </a:p>
          <a:p>
            <a:r>
              <a:rPr lang="ar-SA" b="1" dirty="0" smtClean="0"/>
              <a:t>الضغط الهائل على الموارد الطبيعية نتيجة التقدم الصناعي خاصة الموارد غير المتجددة ( كالفحم – البترول – المياه الجوفية – الخامات المعدنية ) </a:t>
            </a:r>
          </a:p>
          <a:p>
            <a:r>
              <a:rPr lang="ar-SA" b="1" dirty="0" smtClean="0"/>
              <a:t>تجريد مساحات كبيرة من الأحراش والغابات وانقراض عدد كبير من الحيوانات .</a:t>
            </a:r>
          </a:p>
          <a:p>
            <a:r>
              <a:rPr lang="ar-SA" b="1" dirty="0" smtClean="0"/>
              <a:t>ارتفاع نسبة الفاقد من الكائنات البحرية وزيادة نسبة المستنقعات .</a:t>
            </a:r>
          </a:p>
          <a:p>
            <a:r>
              <a:rPr lang="ar-SA" b="1" dirty="0" smtClean="0"/>
              <a:t>المواد المشعة من مناطق التجارب النووية .</a:t>
            </a:r>
          </a:p>
          <a:p>
            <a:r>
              <a:rPr lang="ar-SA" b="1" dirty="0" smtClean="0"/>
              <a:t>الإسراف في استخدام التكنولوجيا دون مراعاة خطورتها على الإنسان والبيئة .</a:t>
            </a:r>
          </a:p>
          <a:p>
            <a:endParaRPr lang="ar-SA"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endParaRPr lang="ar-SA" sz="6600" dirty="0" smtClean="0">
              <a:effectLst>
                <a:outerShdw blurRad="50800" dist="38100" algn="tr" rotWithShape="0">
                  <a:prstClr val="black">
                    <a:alpha val="40000"/>
                  </a:prstClr>
                </a:outerShdw>
              </a:effectLst>
            </a:endParaRPr>
          </a:p>
          <a:p>
            <a:pPr algn="ctr"/>
            <a:r>
              <a:rPr lang="ar-SA" sz="6600" dirty="0" smtClean="0">
                <a:effectLst>
                  <a:outerShdw blurRad="50800" dist="38100" algn="tr" rotWithShape="0">
                    <a:prstClr val="black">
                      <a:alpha val="40000"/>
                    </a:prstClr>
                  </a:outerShdw>
                </a:effectLst>
              </a:rPr>
              <a:t>الفصل </a:t>
            </a:r>
            <a:r>
              <a:rPr lang="ar-SA" sz="6600" dirty="0" err="1" smtClean="0">
                <a:effectLst>
                  <a:outerShdw blurRad="50800" dist="38100" algn="tr" rotWithShape="0">
                    <a:prstClr val="black">
                      <a:alpha val="40000"/>
                    </a:prstClr>
                  </a:outerShdw>
                </a:effectLst>
              </a:rPr>
              <a:t>الثانى</a:t>
            </a:r>
            <a:endParaRPr lang="ar-SA" sz="6600" dirty="0" smtClean="0">
              <a:effectLst>
                <a:outerShdw blurRad="50800" dist="38100" algn="tr" rotWithShape="0">
                  <a:prstClr val="black">
                    <a:alpha val="40000"/>
                  </a:prstClr>
                </a:outerShdw>
              </a:effectLst>
            </a:endParaRPr>
          </a:p>
          <a:p>
            <a:pPr algn="ctr"/>
            <a:r>
              <a:rPr lang="ar-SA" sz="6600" dirty="0" smtClean="0">
                <a:effectLst>
                  <a:outerShdw blurRad="50800" dist="38100" algn="tr" rotWithShape="0">
                    <a:prstClr val="black">
                      <a:alpha val="40000"/>
                    </a:prstClr>
                  </a:outerShdw>
                </a:effectLst>
              </a:rPr>
              <a:t> مشكله </a:t>
            </a:r>
            <a:r>
              <a:rPr lang="ar-SA" sz="6600" dirty="0" err="1" smtClean="0">
                <a:effectLst>
                  <a:outerShdw blurRad="50800" dist="38100" algn="tr" rotWithShape="0">
                    <a:prstClr val="black">
                      <a:alpha val="40000"/>
                    </a:prstClr>
                  </a:outerShdw>
                </a:effectLst>
              </a:rPr>
              <a:t>الادمان</a:t>
            </a:r>
            <a:endParaRPr lang="ar-SA" sz="6600" dirty="0" smtClean="0"/>
          </a:p>
          <a:p>
            <a:endParaRPr lang="ar-SA"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lstStyle/>
          <a:p>
            <a:r>
              <a:rPr lang="ar-SA" b="1" dirty="0" smtClean="0"/>
              <a:t>الإدمان مشكلة اجتماعية ينظر إليها من الجوانب التالية :</a:t>
            </a:r>
          </a:p>
          <a:p>
            <a:r>
              <a:rPr lang="ar-SA" b="1" dirty="0" smtClean="0"/>
              <a:t>الإدمان مشكلة قانونية :</a:t>
            </a:r>
          </a:p>
          <a:p>
            <a:r>
              <a:rPr lang="ar-SA" b="1" dirty="0" smtClean="0"/>
              <a:t>إن إدمان المواد المخدرة يعتبر مشكلة قانونية ، لأن أفراد المشكلة ، سواء المتعاطين أو التجار ، يصطدمون بقوانين المجتمع ، وفي ذلك ضياع لقوى البشرية ، وتعطيل لها ، كما هو ضياع وتعطيل لقوى الدولة ، فالقانون ينظر إلى تعاطي المواد المخدرة والاتجار فيها باعتبارها جريمة في حق المجتمع .</a:t>
            </a:r>
          </a:p>
          <a:p>
            <a:endParaRPr lang="ar-SA" b="1" dirty="0" smtClean="0"/>
          </a:p>
          <a:p>
            <a:endParaRPr lang="ar-SA"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92500" lnSpcReduction="20000"/>
          </a:bodyPr>
          <a:lstStyle/>
          <a:p>
            <a:r>
              <a:rPr lang="ar-SA" b="1" dirty="0" smtClean="0"/>
              <a:t>الإدمان مشكلة نفسية وبدنية :</a:t>
            </a:r>
          </a:p>
          <a:p>
            <a:r>
              <a:rPr lang="ar-SA" b="1" dirty="0" smtClean="0"/>
              <a:t>تعاطي المواد المخدرة مشكلة صحية تتعلق بالجانب البدني من ناحية وبالجانب السيكولوجي من ناحية أخرى فالمخدر أيا كان نوعه لاشك أنه يؤثر على أجهزة البدن المختلفة ، وكذلك يؤثر على الجانب السيكولوجي ، فالبعض يرى أن الإدمان يؤدي إلى حالة من الاضطراب العقلي المؤقت يزول بالامتناع عن المخدر ، والبعض الآخر يرى أن الإدمان ما هو إلا عرض ودلالة على اضطراب نفسي موجود أصلا في الشخصية ، فالإدمان يؤثر على الوظائف العقلية للفرد ، من حيث الإدراك والتذكر والتخيل ، وما يترتب على ذلك من تكيف بالنسبة للفرد مع نفسه ، وبالنسبة له مع غيره من الناس .</a:t>
            </a:r>
          </a:p>
          <a:p>
            <a:endParaRPr lang="ar-SA"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92500" lnSpcReduction="10000"/>
          </a:bodyPr>
          <a:lstStyle/>
          <a:p>
            <a:r>
              <a:rPr lang="ar-SA" b="1" dirty="0" smtClean="0"/>
              <a:t>الإدمان مشكلة اقتصادية :</a:t>
            </a:r>
          </a:p>
          <a:p>
            <a:r>
              <a:rPr lang="ar-SA" b="1" dirty="0" smtClean="0"/>
              <a:t>ظاهرة الإدمان لها جانب اقتصادي بالنسبة للفرد من ناحية ،وبالنسبة للمجتمع من ناحية أخرى فالدولة تنفق أموالا في المكافحة والمحاكمة والعقاب ، ويمكن أن تستغل هذه الأموال لرفع المستوى الاقتصادي للشعب ، وكذلك الشخص المدمن ، من حيث هو قوة عاملة معطلة عن العمل والإنتاج فالمدمن يتأثر مستوى طموحه بطريقة مباشرة أو غير مباشرة على اعتبار أن عملية التخدير تستلزم الجهد والسهر ، وفي ذلك ما يستنفذ قدراته من طاقة وجهد ، وفي هذا أيضا خسارة لنفسه وللمجتمع وإعاقة لتقدمه.</a:t>
            </a:r>
          </a:p>
          <a:p>
            <a:endParaRPr lang="ar-SA"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lstStyle/>
          <a:p>
            <a:r>
              <a:rPr lang="ar-SA" b="1" dirty="0" smtClean="0"/>
              <a:t>الإدمان مشكلة اجتماعية :</a:t>
            </a:r>
          </a:p>
          <a:p>
            <a:r>
              <a:rPr lang="ar-SA" b="1" dirty="0" smtClean="0"/>
              <a:t> يعتبر الإدمان شكلا من أشكال التكيف </a:t>
            </a:r>
            <a:r>
              <a:rPr lang="ar-SA" b="1" dirty="0" err="1" smtClean="0"/>
              <a:t>الانسحابي</a:t>
            </a:r>
            <a:r>
              <a:rPr lang="ar-SA" b="1" dirty="0" smtClean="0"/>
              <a:t> غير المتوافق مع المعايير والقيم السائدة في المجتمع فهو عرضة نتيجة لاضطراب ما في شخصية المدمن ، كما أن له آثاره الضارة على الفرد والمجتمع وفي هذا يرى البعض أن الإدمان هو تناول المخدر بشكل يحول تماما دون قيام الفرد بوظائفه الاجتماعية على نحو عادي .</a:t>
            </a:r>
          </a:p>
          <a:p>
            <a:endParaRPr lang="ar-SA"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62500" lnSpcReduction="20000"/>
          </a:bodyPr>
          <a:lstStyle/>
          <a:p>
            <a:r>
              <a:rPr lang="ar-SA" b="1" dirty="0" smtClean="0"/>
              <a:t>وهكذا فإن كلمة إدمان تعني أشياء كثيرة مختلفة لأناس مختلفين فكل من رجال القانون ورجال الطب النفسي وعلماء الصيدلة وعلماء الاقتصاد ، وعلماء الاجتماع كل منهم ينظر إليها ويعرفها بطريقة مختلفة.</a:t>
            </a:r>
          </a:p>
          <a:p>
            <a:r>
              <a:rPr lang="ar-SA" b="1" dirty="0" smtClean="0"/>
              <a:t>فالإدمان بالنسبة للطبيب مشكلة صحة عامة من حيث أنه يؤدي إلى أمراض جسمية كثيرة بالكبد والجهاز المعوي والكلي والجهاز التنفسي والجهاز العصبي والجهاز التناسلي .</a:t>
            </a:r>
          </a:p>
          <a:p>
            <a:r>
              <a:rPr lang="ar-SA" b="1" dirty="0" smtClean="0"/>
              <a:t>وبالنسبة لرجال القانون يمثل مخالفة لقواعد وقواني وعرف ارتضاه المجتمع ، فالإدمان يعتبر خروجا عن القانون ويستوجب العلاج .</a:t>
            </a:r>
          </a:p>
          <a:p>
            <a:r>
              <a:rPr lang="ar-SA" b="1" dirty="0" err="1" smtClean="0"/>
              <a:t>وبالبسنبة</a:t>
            </a:r>
            <a:r>
              <a:rPr lang="ar-SA" b="1" dirty="0" smtClean="0"/>
              <a:t> لرجال الطب النفسي هو اعتماد قهري على سموم يستوجب العلاج للتخلص منها فالإدمان عبارة عن حالة عقلية تنتاب أنماطاً معينة من الناس لهم شخصية معتلة . </a:t>
            </a:r>
          </a:p>
          <a:p>
            <a:r>
              <a:rPr lang="ar-SA" b="1" dirty="0" smtClean="0"/>
              <a:t>وبالنسبة لرجال الطب النفسي هو اعتماد قهري على سموم يستوجب العلاج للتخلص منها فالإدمان عبارة عن حالة عقلية تنتاب أنماطا معينة من الناس لهم شخصية معتلة.</a:t>
            </a:r>
          </a:p>
          <a:p>
            <a:r>
              <a:rPr lang="ar-SA" b="1" dirty="0" smtClean="0"/>
              <a:t>وبالنسبة لرجال الاقتصاد فالإدمان عبارة عن نقص في الإنتاجية وسوء في توزيع الدخل وتعطيل للقوى البشرية المنتجة .</a:t>
            </a:r>
          </a:p>
          <a:p>
            <a:r>
              <a:rPr lang="ar-SA" b="1" dirty="0" smtClean="0"/>
              <a:t>وبالنسبة لعلماء الاجتماع الإدمان هو نتاج فقر وبيئات دنيا وضغوط اجتماعية ، ومسايرة قيم عدوانية تجاه المجتمع .</a:t>
            </a:r>
          </a:p>
          <a:p>
            <a:endParaRPr lang="ar-SA"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وحدوث الإدمان يحتاج إلى توافر عوامل ثلاثة هي :</a:t>
            </a:r>
          </a:p>
          <a:p>
            <a:r>
              <a:rPr lang="ar-SA" b="1" dirty="0" smtClean="0"/>
              <a:t>1- توافر المادة المدمنة : حيث يختلف حال الفرد ومظاهر الإدمان باختلاف المادة المستخدمة .</a:t>
            </a:r>
          </a:p>
          <a:p>
            <a:r>
              <a:rPr lang="ar-SA" b="1" dirty="0" smtClean="0"/>
              <a:t>2- الشخص المدمن : شخصية قابلة للاعتمادية ، أو لظروف خارجية خاصة تخضع لها .</a:t>
            </a:r>
          </a:p>
          <a:p>
            <a:r>
              <a:rPr lang="ar-SA" b="1" dirty="0" smtClean="0"/>
              <a:t>3-الظروف البيئية والاجتماعية : وكذلك اعتماد الفرد  على عقار أو عدم اعتماده عليه يرجع إلى تفاعل عوامل ثلاثة هي :</a:t>
            </a:r>
          </a:p>
          <a:p>
            <a:r>
              <a:rPr lang="ar-SA" b="1" dirty="0" smtClean="0"/>
              <a:t>1- السمات الشخصية وتجارب الفرد المتعاطي .</a:t>
            </a:r>
          </a:p>
          <a:p>
            <a:r>
              <a:rPr lang="ar-SA" b="1" dirty="0" smtClean="0"/>
              <a:t>2- طبيعة البيئة الاجتماعية والثقافية العامة للفرد .</a:t>
            </a:r>
          </a:p>
          <a:p>
            <a:r>
              <a:rPr lang="ar-SA" b="1" dirty="0" smtClean="0"/>
              <a:t>3- الخصائص </a:t>
            </a:r>
            <a:r>
              <a:rPr lang="ar-SA" b="1" dirty="0" err="1" smtClean="0"/>
              <a:t>الدينامة</a:t>
            </a:r>
            <a:r>
              <a:rPr lang="ar-SA" b="1" dirty="0" smtClean="0"/>
              <a:t> </a:t>
            </a:r>
            <a:r>
              <a:rPr lang="ar-SA" b="1" dirty="0" err="1" smtClean="0"/>
              <a:t>الفارماكولوجية</a:t>
            </a:r>
            <a:r>
              <a:rPr lang="ar-SA" b="1" dirty="0" smtClean="0"/>
              <a:t> للعقار المستخدم .</a:t>
            </a:r>
          </a:p>
          <a:p>
            <a:r>
              <a:rPr lang="ar-SA" b="1" dirty="0" smtClean="0"/>
              <a:t>وقد حاولت منظمة الصحة العالمية سنة 1957 وضع تعريف للإدمان وميزته عن الاعتياد فالإدمان هو حالة تسمم دورية أو مزمنة ناتجة عن الاستخدام المتكرر لعقار ما وتتصف بالآتي :</a:t>
            </a:r>
          </a:p>
          <a:p>
            <a:r>
              <a:rPr lang="ar-SA" b="1" dirty="0" smtClean="0"/>
              <a:t>1- رغبة غلابة أو حاجة قهرية تدفع الشخص إلى الاستمرار في تعاطي العقار والحصول عليه بأي وسيلة.</a:t>
            </a:r>
          </a:p>
          <a:p>
            <a:r>
              <a:rPr lang="ar-SA" b="1" dirty="0" smtClean="0"/>
              <a:t>2- ميل إلى زيادة الجرعة </a:t>
            </a:r>
            <a:r>
              <a:rPr lang="ar-SA" b="1" dirty="0" err="1" smtClean="0"/>
              <a:t>المتعاطاة</a:t>
            </a:r>
            <a:r>
              <a:rPr lang="ar-SA" b="1" dirty="0" smtClean="0"/>
              <a:t> من العقا .</a:t>
            </a:r>
          </a:p>
          <a:p>
            <a:r>
              <a:rPr lang="ar-SA" b="1" dirty="0" smtClean="0"/>
              <a:t>3- اعتماد جسمي بوجه عام ونفسي بوجه خاص على آثار العقار .</a:t>
            </a:r>
          </a:p>
          <a:p>
            <a:r>
              <a:rPr lang="ar-SA" b="1" dirty="0" smtClean="0"/>
              <a:t>4- تأثير ضار بالفرد والمجتمع .</a:t>
            </a:r>
          </a:p>
          <a:p>
            <a:endParaRPr lang="ar-SA"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47500" lnSpcReduction="20000"/>
          </a:bodyPr>
          <a:lstStyle/>
          <a:p>
            <a:r>
              <a:rPr lang="ar-SA" b="1" dirty="0" smtClean="0"/>
              <a:t>الاعتياد فهو حالة تنتج عن الاستهلاك المستر لعقار ما ويتصف بالآتي :</a:t>
            </a:r>
          </a:p>
          <a:p>
            <a:r>
              <a:rPr lang="ar-SA" b="1" dirty="0" smtClean="0"/>
              <a:t>أ- رغبة ليست قهرية في الاستمرار في تعاطي العقار ، وذلك للحصول على الإحساس بالسعادة .</a:t>
            </a:r>
          </a:p>
          <a:p>
            <a:r>
              <a:rPr lang="ar-SA" b="1" dirty="0" smtClean="0"/>
              <a:t>ب- ميل ضئيل وقد لا يكون هناك ميل على الإطلاق لزيادة الجرعة. </a:t>
            </a:r>
          </a:p>
          <a:p>
            <a:r>
              <a:rPr lang="ar-SA" b="1" dirty="0" smtClean="0"/>
              <a:t>ج) درجة ما من الاعتماد السيكولوجي على آثار العقار مع عدم وجود اعتماد فسيولوجي أو أعراض انسحاب.</a:t>
            </a:r>
          </a:p>
          <a:p>
            <a:r>
              <a:rPr lang="ar-SA" b="1" dirty="0" smtClean="0"/>
              <a:t>د) آثار ضارة بالفرد فقط .</a:t>
            </a:r>
          </a:p>
          <a:p>
            <a:r>
              <a:rPr lang="ar-SA" b="1" dirty="0" smtClean="0"/>
              <a:t>هناك نوعان من الإدمان هما :</a:t>
            </a:r>
          </a:p>
          <a:p>
            <a:r>
              <a:rPr lang="ar-SA" b="1" dirty="0" smtClean="0"/>
              <a:t>الإدمان النفسي أو السيكولوجي وهو عبارة عن رغبة للاستمرار في تعاطي العقال لتحقيق الشعور بالانتباه .</a:t>
            </a:r>
          </a:p>
          <a:p>
            <a:r>
              <a:rPr lang="ar-SA" b="1" dirty="0" smtClean="0"/>
              <a:t>2- الإدمان الفسيولوجي أو الجسمي : حيث تعتاد خلايا الجسم على المخدر ولا تعمل بدونه ويصبح الإنسان مقهور أمام إدمانه ويعاني الفرد من غربة عارمة أو قهر للاستمرار في التعاطي والرغبة في زيادة الجرعة مع التدهور المستمر والمتلاحق في شخصية المريض .</a:t>
            </a:r>
          </a:p>
          <a:p>
            <a:r>
              <a:rPr lang="ar-SA" b="1" dirty="0" smtClean="0"/>
              <a:t>ولكل من الإدمان النفسي والإدمان الجسمي مظاهر تتمثل في الأشكال الآتية :</a:t>
            </a:r>
          </a:p>
          <a:p>
            <a:r>
              <a:rPr lang="ar-SA" b="1" dirty="0" smtClean="0"/>
              <a:t>أ) نوبات من المرح والانبساط وهذا هو الشكل الأساسي للإدمان .</a:t>
            </a:r>
          </a:p>
          <a:p>
            <a:r>
              <a:rPr lang="ar-SA" b="1" dirty="0" smtClean="0"/>
              <a:t>ب) اضطراب جنسي أو نشاط جنسي مشوش أو غير واضح .</a:t>
            </a:r>
          </a:p>
          <a:p>
            <a:r>
              <a:rPr lang="ar-SA" b="1" dirty="0" smtClean="0"/>
              <a:t>ج) مظاهر </a:t>
            </a:r>
            <a:r>
              <a:rPr lang="ar-SA" b="1" dirty="0" err="1" smtClean="0"/>
              <a:t>بارانويا</a:t>
            </a:r>
            <a:r>
              <a:rPr lang="ar-SA" b="1" dirty="0" smtClean="0"/>
              <a:t> وتحدث في الحالات المتقدمة من الإدمان .</a:t>
            </a:r>
          </a:p>
          <a:p>
            <a:r>
              <a:rPr lang="ar-SA" b="1" dirty="0" smtClean="0"/>
              <a:t>د) تدهور عقلي .</a:t>
            </a:r>
          </a:p>
          <a:p>
            <a:r>
              <a:rPr lang="ar-SA" b="1" dirty="0" smtClean="0"/>
              <a:t>هـ) تدهور خلقي واجتماعي ومهني .</a:t>
            </a:r>
          </a:p>
          <a:p>
            <a:endParaRPr lang="ar-SA"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أولا : أنواع المواد المخدرة :</a:t>
            </a:r>
          </a:p>
          <a:p>
            <a:r>
              <a:rPr lang="ar-SA" b="1" dirty="0" smtClean="0"/>
              <a:t>1- الطباق ( التبغ ) ( النيكوتين ) </a:t>
            </a:r>
          </a:p>
          <a:p>
            <a:r>
              <a:rPr lang="ar-SA" b="1" dirty="0" smtClean="0"/>
              <a:t>وهو المادة الفعالة نفسيا في الدخان ( التدخين ) وهو من أهم العقاقير التي تؤدي تناولها إلى التعود عليها .</a:t>
            </a:r>
          </a:p>
          <a:p>
            <a:r>
              <a:rPr lang="ar-SA" b="1" dirty="0" smtClean="0"/>
              <a:t>وقد عرف العرب تدخين السجائر عن طريق الأتراك ، الذين تعرفوا عليه من الأوربيين ومن فرنسا بوجه خاص ، فيما بين عام 1503/1572 حيث كانت تربطها آنذاك بتركيا علاقات تجارية قوية جدا.</a:t>
            </a:r>
          </a:p>
          <a:p>
            <a:r>
              <a:rPr lang="ar-SA" b="1" dirty="0" smtClean="0"/>
              <a:t>ثم نقل الأتراك زراعة التبغ إلى مصر عام 1859 أي بعد الفتح العثماني لها .</a:t>
            </a:r>
          </a:p>
          <a:p>
            <a:r>
              <a:rPr lang="ar-SA" b="1" dirty="0" smtClean="0"/>
              <a:t>الكحوليات :</a:t>
            </a:r>
          </a:p>
          <a:p>
            <a:r>
              <a:rPr lang="ar-SA" b="1" dirty="0" smtClean="0"/>
              <a:t>وهي من أقدم المواد النفسية التي تعاطها الإنسان ، وتعتبر الصين من أسبق المجتمعات إلى معرفتها وتصنيعها منذ عصور ما قبل التاريخ . </a:t>
            </a:r>
          </a:p>
          <a:p>
            <a:r>
              <a:rPr lang="ar-SA" b="1" dirty="0" smtClean="0"/>
              <a:t>القنب ( الحشيش – البانجو – الماريجوانا ) </a:t>
            </a:r>
          </a:p>
          <a:p>
            <a:r>
              <a:rPr lang="ar-SA" b="1" dirty="0" smtClean="0"/>
              <a:t>تشير بعض المراجع التاريخية إلى أنه عرف منذ حوالي القرن العشرين قبل الميلاد واستخدم حينئذ في علاج بعض أمراض العيون . </a:t>
            </a:r>
          </a:p>
          <a:p>
            <a:r>
              <a:rPr lang="ar-SA" b="1" dirty="0" smtClean="0"/>
              <a:t>والحشيش هو أكثر أنواع المخدرات انتشاراً في دول الشرق الأول ، وكذلك ما سمى البانجو( نبات يجفف على حالته وتباع أجزاؤه كاملة ) وقد ساعد رخص ثمنه على سهولة انتشاره ورواجه بين قطاعات المتعاطين . </a:t>
            </a:r>
          </a:p>
          <a:p>
            <a:endParaRPr lang="ar-SA" b="1" dirty="0" smtClean="0"/>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b="1" dirty="0" smtClean="0">
                <a:solidFill>
                  <a:srgbClr val="FF0000"/>
                </a:solidFill>
              </a:rPr>
              <a:t>تصنيف المشكلات الاجتماعية </a:t>
            </a:r>
            <a:endParaRPr lang="ar-SA" dirty="0">
              <a:solidFill>
                <a:srgbClr val="FF0000"/>
              </a:solidFill>
            </a:endParaRPr>
          </a:p>
        </p:txBody>
      </p:sp>
      <p:sp>
        <p:nvSpPr>
          <p:cNvPr id="3" name="عنصر نائب للمحتوى 2"/>
          <p:cNvSpPr>
            <a:spLocks noGrp="1"/>
          </p:cNvSpPr>
          <p:nvPr>
            <p:ph sz="quarter" idx="1"/>
          </p:nvPr>
        </p:nvSpPr>
        <p:spPr/>
        <p:txBody>
          <a:bodyPr>
            <a:normAutofit fontScale="92500" lnSpcReduction="10000"/>
          </a:bodyPr>
          <a:lstStyle/>
          <a:p>
            <a:r>
              <a:rPr lang="ar-SA" b="1" dirty="0" smtClean="0"/>
              <a:t>توجد عدة أنواع للمشكلات الاجتماعية هي :</a:t>
            </a:r>
          </a:p>
          <a:p>
            <a:r>
              <a:rPr lang="ar-SA" b="1" dirty="0" smtClean="0"/>
              <a:t>1- مشكلات حياتية ( أساسية ) </a:t>
            </a:r>
          </a:p>
          <a:p>
            <a:r>
              <a:rPr lang="ar-SA" b="1" dirty="0" smtClean="0"/>
              <a:t>وهي التي تؤثر على أفراد المجتمع تأثيرا كبيراً مثل مشكلات ( الإسكان ، الغذاء ، التعليم ، الصحة ، الرعاية الاجتماعية ) ومثل هذه المشكلات إذا لم يتم مواجهتها تؤثر على بناء المجتمع ووظائفه ويترتب عليها مشكلات أخرى مثل ارتفاع معدلات الجريمة ، والأمية وانتشار الأوبئة والأمراض .</a:t>
            </a:r>
          </a:p>
          <a:p>
            <a:r>
              <a:rPr lang="ar-SA" b="1" dirty="0" smtClean="0"/>
              <a:t>فإذا لم تتم مواجهة المشكلات التعليمية زادت نسبة الأمية ، وإذا لم تكن هناك رعاية صحية مناسبة ( وقائية ، علاجية ) انتشرت الأوبئة والأمراض .</a:t>
            </a:r>
          </a:p>
          <a:p>
            <a:endParaRPr lang="ar-SA"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الأفيون ومشتقاته :</a:t>
            </a:r>
          </a:p>
          <a:p>
            <a:r>
              <a:rPr lang="ar-SA" b="1" dirty="0" smtClean="0"/>
              <a:t>تشير بعض المراجع إلى أن الاستخدام الطبي للأفيون عرف منذ ما يقرب من سبعة آلاف سنة قبل الميلاد إلى أنه كان يستخدم في علاج المغص عند الأطفال ، وكذلك ورد ذكره في ملاحم هوميروس باعتباره الدواء الذي يهدي الآلم والغضب ويمحو من الذاكرة كل أثر للأحزان .</a:t>
            </a:r>
          </a:p>
          <a:p>
            <a:r>
              <a:rPr lang="ar-SA" b="1" dirty="0" smtClean="0"/>
              <a:t>الكوكايين :</a:t>
            </a:r>
          </a:p>
          <a:p>
            <a:r>
              <a:rPr lang="ar-SA" b="1" dirty="0" smtClean="0"/>
              <a:t>وهو من المنشطات الطبيعية ، ويستخلص من أوراق نبات الكاكو الذي ينمو في أمريكا اللاتينية ولاسيما في حوض نهر الأمازون ، ويعد الكوكايين من أقوى العقاقير المنشطة ذات الأصل الطبيعي .</a:t>
            </a:r>
          </a:p>
          <a:p>
            <a:r>
              <a:rPr lang="ar-SA" b="1" dirty="0" smtClean="0"/>
              <a:t>القات :</a:t>
            </a:r>
          </a:p>
          <a:p>
            <a:r>
              <a:rPr lang="ar-SA" b="1" dirty="0" smtClean="0"/>
              <a:t>يوزع نبات القات في أفريقيا بكينيا والصومال وللقات مثل أغلب العقاقير المنشطة أضرار صحية كثيرة وله تأثير مزدوج على الجهاز العصبي . </a:t>
            </a:r>
          </a:p>
          <a:p>
            <a:r>
              <a:rPr lang="ar-SA" b="1" dirty="0" smtClean="0"/>
              <a:t>هذا ويمكن تصنيف المخدرات إلي :</a:t>
            </a:r>
          </a:p>
          <a:p>
            <a:r>
              <a:rPr lang="ar-SA" b="1" dirty="0" smtClean="0"/>
              <a:t>1- مخدرات طبيعية : وهي كل المواد التي من أصل نباتي . </a:t>
            </a:r>
          </a:p>
          <a:p>
            <a:r>
              <a:rPr lang="ar-SA" b="1" dirty="0" smtClean="0"/>
              <a:t>2- مخدرات </a:t>
            </a:r>
            <a:r>
              <a:rPr lang="ar-SA" b="1" dirty="0" err="1" smtClean="0"/>
              <a:t>تخليقية</a:t>
            </a:r>
            <a:r>
              <a:rPr lang="ar-SA" b="1" dirty="0" smtClean="0"/>
              <a:t> ، وهي المواد التي تصنع في المعامل أو المصانع كيميائيا ، وتشمل الحبوب بجميع أنواعها . </a:t>
            </a:r>
          </a:p>
          <a:p>
            <a:r>
              <a:rPr lang="ar-SA" b="1" dirty="0" smtClean="0"/>
              <a:t>كما يمكن تصنيفها وتقسيمها حسب تأثيرها على النشاط العقلي والناحية النفسية إلى :</a:t>
            </a:r>
          </a:p>
          <a:p>
            <a:r>
              <a:rPr lang="ar-SA" b="1" dirty="0" smtClean="0"/>
              <a:t>أ) المهبطات : وهي المواد التي تبطئ من النشاط الذهني ( الأفيون – المورفين – الهيرون – الكودايين)</a:t>
            </a:r>
          </a:p>
          <a:p>
            <a:endParaRPr lang="ar-SA"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وهذا ويمكن تصنيف المخدرات :</a:t>
            </a:r>
          </a:p>
          <a:p>
            <a:r>
              <a:rPr lang="ar-SA" b="1" dirty="0" smtClean="0"/>
              <a:t>1- مخدرات طبيعية : وهي كل المواد التي من أصل نباتي .</a:t>
            </a:r>
          </a:p>
          <a:p>
            <a:r>
              <a:rPr lang="ar-SA" b="1" dirty="0" smtClean="0"/>
              <a:t>2- مخدرات تصنيعية : وهي كل المواد التي يكون أساسها طبيعيا .</a:t>
            </a:r>
          </a:p>
          <a:p>
            <a:r>
              <a:rPr lang="ar-SA" b="1" dirty="0" smtClean="0"/>
              <a:t>3- مخدرات </a:t>
            </a:r>
            <a:r>
              <a:rPr lang="ar-SA" b="1" dirty="0" err="1" smtClean="0"/>
              <a:t>تخليقية</a:t>
            </a:r>
            <a:r>
              <a:rPr lang="ar-SA" b="1" dirty="0" smtClean="0"/>
              <a:t> : وهي المواد التي تصنع في المعامل أو المصانع كيميائيا ، وتشمل الحبوب بجميع أنواعها .</a:t>
            </a:r>
          </a:p>
          <a:p>
            <a:r>
              <a:rPr lang="ar-SA" b="1" dirty="0" smtClean="0"/>
              <a:t>كما يمكن تصنيفها وتقسيمها حسب تأثيرها على النشاط العقلي والناحية النفسية إلى :</a:t>
            </a:r>
          </a:p>
          <a:p>
            <a:r>
              <a:rPr lang="ar-SA" b="1" dirty="0" smtClean="0"/>
              <a:t>المهبطات : وهي المواد التي تبطئ من النشاط الذهني ( الأفيون – والمروفين – الهيروين – الكودايين)</a:t>
            </a:r>
          </a:p>
          <a:p>
            <a:r>
              <a:rPr lang="ar-SA" b="1" dirty="0" smtClean="0"/>
              <a:t>المنشطات : وهي المواد التي تؤثر في النشاط العقلي عن طريق التنبيه والإثارة مثل الكوكايين والقات ، وكذلك مجموعة الأمفيتامينات ، وهي المواد التي لها قدرة واسعة على مقاومة الإرهاق والنعاس . </a:t>
            </a:r>
          </a:p>
          <a:p>
            <a:r>
              <a:rPr lang="ar-SA" b="1" dirty="0" smtClean="0"/>
              <a:t>ج- </a:t>
            </a:r>
            <a:r>
              <a:rPr lang="ar-SA" b="1" dirty="0" err="1" smtClean="0"/>
              <a:t>المهلوسات</a:t>
            </a:r>
            <a:r>
              <a:rPr lang="ar-SA" b="1" dirty="0" smtClean="0"/>
              <a:t> : وهي المواد التي تسبب الهلوسة والأوهام والتخيلات . </a:t>
            </a:r>
          </a:p>
          <a:p>
            <a:r>
              <a:rPr lang="ar-SA" b="1" dirty="0" smtClean="0"/>
              <a:t>د- المستنشقات : وتسمى بالمذيبات الطيارة ، وهي مؤثرة بصفة عامة على الجهاز العصبي ، وتحدث أحياناً حالات من التهيج والانتعاش تتلوها أعراض من الهذيان ، ومن هذه المواد ( البنزين – مخفف الطلاء – مزيل طلاء الأظافر – سائل وقود – الولاعات – ولاصق الإطارات – الغراء ) </a:t>
            </a:r>
          </a:p>
          <a:p>
            <a:r>
              <a:rPr lang="ar-SA" b="1" dirty="0" smtClean="0"/>
              <a:t>هـ- الحشيش : هو عبارة عن عصام صمغية تفرز من الأجزاء العليا النامية من النبات والأزهار ، ويؤدي تناوله إلى عدم القدرة على التركيز والهلوسة .</a:t>
            </a:r>
          </a:p>
          <a:p>
            <a:endParaRPr lang="ar-SA"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ثانيا : مفهوم الإدمان :</a:t>
            </a:r>
          </a:p>
          <a:p>
            <a:r>
              <a:rPr lang="ar-SA" b="1" dirty="0" smtClean="0"/>
              <a:t>يقصد بالإدمان لغة المداومة على الشيء أو الاعتماد المطرد عليه ، ورجل مدمن خمراً أي مداوم شرابه ، ، وفلان يدمن كذا أي يديمه .</a:t>
            </a:r>
          </a:p>
          <a:p>
            <a:r>
              <a:rPr lang="ar-SA" b="1" dirty="0" smtClean="0"/>
              <a:t>وقد اتجه الرأي أخيراً إلى أن تأثير المادة المخدرة لا يتسبب عنه مجرد المداومة والاعتياد مع طول الوقت ، ولكن يترتب عليه اعتماد الجسم على تعاطي المادة المخدرة في أداء وظائفه بحيث تنتاب الجسم تغيرات وآلام إذا ما انقطع عنها ، وهو أمر لا يستطيع المتعاطي احتماله .</a:t>
            </a:r>
          </a:p>
          <a:p>
            <a:r>
              <a:rPr lang="ar-SA" b="1" dirty="0" smtClean="0"/>
              <a:t>وهناك تعريفات عديدة للإدمان منها :</a:t>
            </a:r>
          </a:p>
          <a:p>
            <a:r>
              <a:rPr lang="ar-SA" b="1" dirty="0" smtClean="0"/>
              <a:t>الإدمان هو حالة تسمم دورية أو مزمنة تلحق الضرر الشديد بالجسم ، وهي تنتج عن تعاطي عقار مخدر سواء كان طبيعيا أو مصنعا ، وأهم خصائص الإدمان أنه يؤدي إلى الحاجة القهرية للاستمرار في تعاطي هذا العقار والميل إلى زيادة جرعته .</a:t>
            </a:r>
          </a:p>
          <a:p>
            <a:r>
              <a:rPr lang="ar-SA" b="1" dirty="0" smtClean="0"/>
              <a:t>الإدمان هو حالة يعاني منها الفرد بعد تعاطي المخدر لفترة طويلة ، فيتعود الجسم عليها وتعرف بالاعتماد العضوي وبعد فترة يشعر المدمن أنه في حاجة إلى زيادة الكمية ليحصل على ذات التأثير .</a:t>
            </a:r>
          </a:p>
          <a:p>
            <a:r>
              <a:rPr lang="ar-SA" b="1" dirty="0" smtClean="0"/>
              <a:t>التحليل السوسيولوجي للإدمان :</a:t>
            </a:r>
          </a:p>
          <a:p>
            <a:r>
              <a:rPr lang="ar-SA" b="1" dirty="0" smtClean="0"/>
              <a:t>يرتبط الإدمان من وجهة النظر الاجتماعية ( السيوسيولوجية ) بالمعايير الاجتماعية والقيم فهو شكل من أشكال التكيف الانسحابي غير المتوافق مع المعايير والقيم السائدة في المجتمع .</a:t>
            </a:r>
          </a:p>
          <a:p>
            <a:r>
              <a:rPr lang="ar-SA" b="1" dirty="0" smtClean="0"/>
              <a:t>وعادة ما يفسر الإدمان من الوجهة الاجتماعية البحتة على أنه نتيجة ضغوط المجتمع الذي يعيش فيه الفرد كالفقر </a:t>
            </a:r>
            <a:r>
              <a:rPr lang="ar-SA" b="1" dirty="0" err="1" smtClean="0"/>
              <a:t>واحباطات</a:t>
            </a:r>
            <a:r>
              <a:rPr lang="ar-SA" b="1" dirty="0" smtClean="0"/>
              <a:t> الأقليات والقوى المدمرة التي قد تعمل مع الفقر على إظهار دوافع عدم الرضا لدى الشباب والأسر المفككة والفراغ الخالي من الأهداف. </a:t>
            </a:r>
          </a:p>
          <a:p>
            <a:endParaRPr lang="ar-SA"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ونستطيع أن نحدد أهم الاتجاهات الاجتماعية ( السوسيولوجية ) لتفسير الإدمان في الآتي :</a:t>
            </a:r>
          </a:p>
          <a:p>
            <a:r>
              <a:rPr lang="ar-SA" b="1" dirty="0" smtClean="0"/>
              <a:t>الدور الاجتماعي .      - الخلل الوظيفي    - العوامل الايكولوجية   - التعلم الاجتماعي </a:t>
            </a:r>
          </a:p>
          <a:p>
            <a:r>
              <a:rPr lang="ar-SA" b="1" dirty="0" smtClean="0"/>
              <a:t>السلوك محصلة للتفاعل بين الفرد والمجتمع وسوف نتناول كل منها بشيء من التفصيل .</a:t>
            </a:r>
          </a:p>
          <a:p>
            <a:r>
              <a:rPr lang="ar-SA" b="1" dirty="0" smtClean="0"/>
              <a:t>الدور الاجتماعي : </a:t>
            </a:r>
          </a:p>
          <a:p>
            <a:r>
              <a:rPr lang="ar-SA" b="1" dirty="0" smtClean="0"/>
              <a:t>يرى أصحاب هذا الاتجاه أن الانحرافات السلوكية بعامة ، وإدمان المخدرات والكحوليات بخاصة ناتجة عن مشاعر القلق المتزايدة التي تشيع لدى بعض الأفراد الذين يفشلون في أداء أدوارهم الاجتماعية بالطريقة التي يتوقعها منهم المجتمع ، فمن المعروف أن للدور الاجتماعي شأنا كبيراً في شعور الفرد بذاته وتقديره لها .</a:t>
            </a:r>
          </a:p>
          <a:p>
            <a:r>
              <a:rPr lang="ar-SA" b="1" dirty="0" smtClean="0"/>
              <a:t>وكلما أدى الفرد أدواره الاجتماعية بالطريقة التي يتوقعها منه المجتمع قلت كمية القلق لديه وبالتالي قل احتمال الانحرافات السلوكية لديه .</a:t>
            </a:r>
          </a:p>
          <a:p>
            <a:r>
              <a:rPr lang="ar-SA" b="1" dirty="0" smtClean="0"/>
              <a:t>الخلل الوظيفي : </a:t>
            </a:r>
          </a:p>
          <a:p>
            <a:r>
              <a:rPr lang="ar-SA" b="1" dirty="0" smtClean="0"/>
              <a:t>يرى أصحاب هذا الاتجاه أن وجود مشكلة اجتماعية في قطاع ما يعني بالضرورة وجود خلل وظيفي في النظام وعليه فإن كل اهتماماتهم تنصب نحو دراسة الآثار المترتبة على أي انحراف أو جناح أو خلل اجتماعي .</a:t>
            </a:r>
          </a:p>
          <a:p>
            <a:r>
              <a:rPr lang="ar-SA" b="1" dirty="0" smtClean="0"/>
              <a:t>فإذا كان ذلك يسبب خللاً وظيفيا للمجتمع فعلا ، فإنهم يعدونه مشكلة اجتماعية وهم لذلك يركزون في دراساتهم عن الإدمان على أعداد المدمنين ، وتوزيعهم الجغرافي ، وفئاتهم العمرية ، وإنتاجيتهم في العمل وتفشي البطالة بينهم .</a:t>
            </a:r>
          </a:p>
          <a:p>
            <a:endParaRPr lang="ar-SA"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70000" lnSpcReduction="20000"/>
          </a:bodyPr>
          <a:lstStyle/>
          <a:p>
            <a:r>
              <a:rPr lang="ar-SA" b="1" dirty="0" smtClean="0"/>
              <a:t>العوامل </a:t>
            </a:r>
            <a:r>
              <a:rPr lang="ar-SA" b="1" dirty="0" err="1" smtClean="0"/>
              <a:t>الأيكولوجية</a:t>
            </a:r>
            <a:r>
              <a:rPr lang="ar-SA" b="1" dirty="0" smtClean="0"/>
              <a:t> :</a:t>
            </a:r>
          </a:p>
          <a:p>
            <a:r>
              <a:rPr lang="ar-SA" b="1" dirty="0" smtClean="0"/>
              <a:t>يهتم أنصار هذا الاتجاه بالربط بين انحرافات السلوك المختلفة للفرد وبين البيئة الفيزيقية التي يحيا فيها والتي قد تتضمن ضغوطا مختلفة سيئة وأوضاعا قاصرة حضارياً بحيث تساعده على اكتساب أنواع شتى من السلوك المرضى أو المعادي للمجتمع والقانون .</a:t>
            </a:r>
          </a:p>
          <a:p>
            <a:r>
              <a:rPr lang="ar-SA" b="1" dirty="0" smtClean="0"/>
              <a:t>وتتميز هذه المناطق كما يتبين في العديد من الدراسات الاجتماعية المختلفة بالتالي :</a:t>
            </a:r>
          </a:p>
          <a:p>
            <a:r>
              <a:rPr lang="ar-SA" b="1" dirty="0" smtClean="0"/>
              <a:t>شيوع المساكن </a:t>
            </a:r>
            <a:r>
              <a:rPr lang="ar-SA" b="1" dirty="0" err="1" smtClean="0"/>
              <a:t>المنهدمة</a:t>
            </a:r>
            <a:r>
              <a:rPr lang="ar-SA" b="1" dirty="0" smtClean="0"/>
              <a:t> والضيقة والمزدحمة التي لا تتوافر فيها الشروط الصحية والتي عادة ما تكون في أطراف المدن .</a:t>
            </a:r>
          </a:p>
          <a:p>
            <a:r>
              <a:rPr lang="ar-SA" b="1" dirty="0" smtClean="0"/>
              <a:t>انتماء السكان إلى أنماط ثقافية مختلفة فمنهم النازحون إلى المدينة من الريف ومنهم المهاجرون الذين أغراهم رخص إيجارات هذه المناطق بالسكن فيها .</a:t>
            </a:r>
          </a:p>
          <a:p>
            <a:r>
              <a:rPr lang="ar-SA" b="1" dirty="0" smtClean="0"/>
              <a:t>ج- ارتفاع نسبة البطالة ، ومن ثم انخفاض المستوى الاجتماعي الاقتصادي .</a:t>
            </a:r>
          </a:p>
          <a:p>
            <a:r>
              <a:rPr lang="ar-SA" b="1" dirty="0" smtClean="0"/>
              <a:t>د- وجود صراع ثقافي بين هذه المناطق والمناطق التي تجاورها .</a:t>
            </a:r>
          </a:p>
          <a:p>
            <a:r>
              <a:rPr lang="ar-SA" b="1" dirty="0" smtClean="0"/>
              <a:t>هـ- عدم استقرار قواعد الضبط الاجتماعي فيها .</a:t>
            </a:r>
          </a:p>
          <a:p>
            <a:endParaRPr lang="ar-SA"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lnSpcReduction="10000"/>
          </a:bodyPr>
          <a:lstStyle/>
          <a:p>
            <a:r>
              <a:rPr lang="ar-SA" b="1" dirty="0" smtClean="0"/>
              <a:t>التعليم الاجتماعي :</a:t>
            </a:r>
          </a:p>
          <a:p>
            <a:r>
              <a:rPr lang="ar-SA" b="1" dirty="0" smtClean="0"/>
              <a:t>مؤدي هذا الاتجاه أن السلوك بعامة هو سلوك متعلم عن طريق التفاعل الاجتماعي بين الفرد والآخرين وأن معظم أنواع السلوك يتم تعلمها من خلال جماعة ما تكون الأسرة أو المدرسة أو جماعات الأتراب وأن الفرد يكتسب مجموعة من الاتجاهات والمعتقدات المؤيدة أو المعارضة حيال الموضوعات المختلفة ، وذلك طبقا لما تمليه البيئة المحيطة به ، كما أن سلوك المدمن يفسر بناء على التعلم الاجتماعي للسلوك.</a:t>
            </a:r>
          </a:p>
          <a:p>
            <a:endParaRPr lang="ar-SA"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lstStyle/>
          <a:p>
            <a:r>
              <a:rPr lang="ar-SA" b="1" dirty="0" smtClean="0"/>
              <a:t>فالإدمان يتم تعلمه في خطوات ثلاث هي :</a:t>
            </a:r>
          </a:p>
          <a:p>
            <a:r>
              <a:rPr lang="ar-SA" b="1" dirty="0" smtClean="0"/>
              <a:t>1- تعلم الطريقة الصحيحة للتعاطي .</a:t>
            </a:r>
          </a:p>
          <a:p>
            <a:r>
              <a:rPr lang="ar-SA" b="1" dirty="0" smtClean="0"/>
              <a:t>2- الخبرة التخديرية وربطها باستخدام المخدر .</a:t>
            </a:r>
          </a:p>
          <a:p>
            <a:r>
              <a:rPr lang="ar-SA" b="1" dirty="0" smtClean="0"/>
              <a:t>3- تعلم الاستمتاع بآثار المخدر .</a:t>
            </a:r>
          </a:p>
          <a:p>
            <a:r>
              <a:rPr lang="ar-SA" b="1" dirty="0" smtClean="0"/>
              <a:t> أي أن هذه الخطوات الثلاث تتم عن طريق التعلم الاجتماعي ، إذ من المتعذر على فرد ما أن يتعاطي مخدراً لم يسمع عنه من الجماعة ، كما أن ممارسة الخبرة التخديرية وتعلم الاستمتاع بها يتم وسط جماعة أيضا .</a:t>
            </a:r>
          </a:p>
          <a:p>
            <a:endParaRPr lang="ar-SA"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85000" lnSpcReduction="20000"/>
          </a:bodyPr>
          <a:lstStyle/>
          <a:p>
            <a:r>
              <a:rPr lang="ar-SA" b="1" dirty="0" smtClean="0"/>
              <a:t>السلوك محصلة للتفاعل بين الفرد والمجتمع :</a:t>
            </a:r>
          </a:p>
          <a:p>
            <a:r>
              <a:rPr lang="ar-SA" b="1" dirty="0" smtClean="0"/>
              <a:t>الشخصية تقوم في أساسها على تبادل العلاقات بين الفرد والجماعة سواء في طفولته أو في رشده فإن المجتمع المضطرب المفكك ينتج شخصيات مفككة مضطربة .</a:t>
            </a:r>
          </a:p>
          <a:p>
            <a:r>
              <a:rPr lang="ar-SA" b="1" dirty="0" smtClean="0"/>
              <a:t>وقوة العلاقات التي تتضمنها الجماعة التي ينتمي إليها ، فالعلاقات المتبادلة بين الفرد والمجتمع هي الأساس في سواء السلوك أو عدم سوائه ، ويفسر الاجتماعيون اضطراب هذه العلاقات على النحو التالي :</a:t>
            </a:r>
          </a:p>
          <a:p>
            <a:r>
              <a:rPr lang="ar-SA" b="1" dirty="0" smtClean="0"/>
              <a:t>فشل عملية التطبيع الاجتماعي .</a:t>
            </a:r>
          </a:p>
          <a:p>
            <a:r>
              <a:rPr lang="ar-SA" b="1" dirty="0" smtClean="0"/>
              <a:t>صراع الاتجاهات الفردية مع القيم الاجتماعية .</a:t>
            </a:r>
          </a:p>
          <a:p>
            <a:r>
              <a:rPr lang="ar-SA" b="1" dirty="0" smtClean="0"/>
              <a:t>ج- الفشل في أداء الدور الاجتماعي المتوقع من الفرد </a:t>
            </a:r>
          </a:p>
          <a:p>
            <a:endParaRPr lang="ar-SA"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92500" lnSpcReduction="10000"/>
          </a:bodyPr>
          <a:lstStyle/>
          <a:p>
            <a:r>
              <a:rPr lang="ar-SA" b="1" dirty="0" smtClean="0"/>
              <a:t>فعدم نجاح عملية التطبيع الاجتماعي يجعل العلاقات المتبادلة بين الفرد والمجتمع في صورة فجة ، كما أنه يساهم أيضا في خلق الصراع بين ما يعتنقه الفرد من قيم واتجاهات وبين ما هو موجود في المجتمع ، وذلك يؤدي بالتالي إلى فشل أداء الفرد لأدواره الاجتماعية . </a:t>
            </a:r>
          </a:p>
          <a:p>
            <a:r>
              <a:rPr lang="ar-SA" b="1" dirty="0" smtClean="0"/>
              <a:t>والسلوك الاجتماعي في حد ذاته لا يمكن أن يقال إنه سلوك منحرف أو غير منحرف سوى أو مرضى ، ولكن الذي يصفه بهذه الصفة أو تلك هو تقييم المجتمع له في ضوء مدى التزامه ، أو خروجه عن المعايير الاجتماعية للسلوك ، ويعتبر المنحرف مريضا اجتماعيا .</a:t>
            </a:r>
          </a:p>
          <a:p>
            <a:endParaRPr lang="ar-SA"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70000" lnSpcReduction="20000"/>
          </a:bodyPr>
          <a:lstStyle/>
          <a:p>
            <a:r>
              <a:rPr lang="ar-SA" b="1" dirty="0" smtClean="0"/>
              <a:t>الأسباب الاجتماعية التي تساعد على ظهور السلوك الشاذ والاضطراب الكامن في الشخصية ، ومن هذه الأسباب : </a:t>
            </a:r>
          </a:p>
          <a:p>
            <a:r>
              <a:rPr lang="ar-SA" b="1" dirty="0" smtClean="0"/>
              <a:t> 1- البيئة الاجتماعية .           2- العوامل الحضارية والثقافية   3- اضطراب التنشئة الاجتماعية </a:t>
            </a:r>
          </a:p>
          <a:p>
            <a:r>
              <a:rPr lang="ar-SA" b="1" dirty="0" smtClean="0"/>
              <a:t>ويرى </a:t>
            </a:r>
            <a:r>
              <a:rPr lang="ar-SA" b="1" dirty="0" err="1" smtClean="0"/>
              <a:t>ويلكر</a:t>
            </a:r>
            <a:r>
              <a:rPr lang="ar-SA" b="1" dirty="0" smtClean="0"/>
              <a:t> أن هناك عاملين مرتبطين ارتباطا جوهريا بإدمان المخدرات عند الأفراد عند وصولهم إلى سن المراهقة وهما :</a:t>
            </a:r>
          </a:p>
          <a:p>
            <a:r>
              <a:rPr lang="ar-SA" b="1" dirty="0" smtClean="0"/>
              <a:t>1 صراعات خاصة بالرغبة في </a:t>
            </a:r>
            <a:r>
              <a:rPr lang="ar-SA" b="1" dirty="0" err="1" smtClean="0"/>
              <a:t>الاتكالية</a:t>
            </a:r>
            <a:r>
              <a:rPr lang="ar-SA" b="1" dirty="0" smtClean="0"/>
              <a:t> وتتمثل في : </a:t>
            </a:r>
          </a:p>
          <a:p>
            <a:r>
              <a:rPr lang="ar-SA" b="1" dirty="0" smtClean="0"/>
              <a:t>تنافر الوالدين           </a:t>
            </a:r>
            <a:r>
              <a:rPr lang="ar-SA" b="1" dirty="0" err="1" smtClean="0"/>
              <a:t>ب</a:t>
            </a:r>
            <a:r>
              <a:rPr lang="ar-SA" b="1" dirty="0" smtClean="0"/>
              <a:t>- تذبذب الأم بين العطف والحنان من جهة ، والنبذ من جهة أخرى </a:t>
            </a:r>
          </a:p>
          <a:p>
            <a:r>
              <a:rPr lang="ar-SA" b="1" dirty="0" smtClean="0"/>
              <a:t>ج- انحراف الأم             </a:t>
            </a:r>
            <a:r>
              <a:rPr lang="ar-SA" b="1" dirty="0" err="1" smtClean="0"/>
              <a:t>د</a:t>
            </a:r>
            <a:r>
              <a:rPr lang="ar-SA" b="1" dirty="0" smtClean="0"/>
              <a:t>- إهانة الأب للابن </a:t>
            </a:r>
          </a:p>
          <a:p>
            <a:r>
              <a:rPr lang="ar-SA" b="1" dirty="0" smtClean="0"/>
              <a:t>2- عدم قدرة الطفل على إدراك دوره في المجتمع نتيجة للعديد من الأمور منها :</a:t>
            </a:r>
          </a:p>
          <a:p>
            <a:r>
              <a:rPr lang="ar-SA" b="1" dirty="0" smtClean="0"/>
              <a:t>أ- نبذ الوالدين للطفل   </a:t>
            </a:r>
            <a:r>
              <a:rPr lang="ar-SA" b="1" dirty="0" err="1" smtClean="0"/>
              <a:t>ب</a:t>
            </a:r>
            <a:r>
              <a:rPr lang="ar-SA" b="1" dirty="0" smtClean="0"/>
              <a:t>- انعدام طموحات الوالدين    </a:t>
            </a:r>
            <a:r>
              <a:rPr lang="ar-SA" b="1" dirty="0" err="1" smtClean="0"/>
              <a:t>ج</a:t>
            </a:r>
            <a:r>
              <a:rPr lang="ar-SA" b="1" dirty="0" smtClean="0"/>
              <a:t>- انعدام مراقبة الطفل   </a:t>
            </a:r>
            <a:r>
              <a:rPr lang="ar-SA" b="1" dirty="0" err="1" smtClean="0"/>
              <a:t>د</a:t>
            </a:r>
            <a:r>
              <a:rPr lang="ar-SA" b="1" dirty="0" smtClean="0"/>
              <a:t>- تهرب الأم من المسئولية </a:t>
            </a:r>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تصنيف المشكلات الاجتماعية </a:t>
            </a:r>
            <a:endParaRPr lang="ar-SA" dirty="0"/>
          </a:p>
        </p:txBody>
      </p:sp>
      <p:sp>
        <p:nvSpPr>
          <p:cNvPr id="3" name="عنصر نائب للمحتوى 2"/>
          <p:cNvSpPr>
            <a:spLocks noGrp="1"/>
          </p:cNvSpPr>
          <p:nvPr>
            <p:ph sz="quarter" idx="1"/>
          </p:nvPr>
        </p:nvSpPr>
        <p:spPr/>
        <p:txBody>
          <a:bodyPr/>
          <a:lstStyle/>
          <a:p>
            <a:r>
              <a:rPr lang="ar-SA" b="1" dirty="0" smtClean="0"/>
              <a:t>2- مشكلات اقتصادية :</a:t>
            </a:r>
          </a:p>
          <a:p>
            <a:r>
              <a:rPr lang="ar-SA" b="1" dirty="0" smtClean="0"/>
              <a:t>وتشمل انخفاض متوسط دخل الفرد ، وانخفاض الانتاجية لدى أفراد المجتمع ، وضعف المؤسسات الاقتصادية عن القيام بوظائفها الإنتاجية ، والاعتماد على الاستهلاك أكثر من الإنتاج ، وضعف المدخرات الخاصة بالمواطنين وعدم ميل المواطنين إلى إنشاء مشروعات اقتصادية .</a:t>
            </a:r>
          </a:p>
          <a:p>
            <a:endParaRPr lang="ar-SA"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التأثيرات الاجتماعية والنفسية للإدمان:</a:t>
            </a:r>
          </a:p>
          <a:p>
            <a:r>
              <a:rPr lang="ar-SA" b="1" dirty="0" smtClean="0"/>
              <a:t> النظرة الحديثة لوظيفة الإدمان السيكولوجية فلا تنكر دور الإشباع وتحقيق الرغبات كجانب من جوانب الإدمان ، ولكنها تؤكد أيضا على الإدمان كوسيلة للدفاع ، فالقول بان الإدمان هروب من المواقف الخارجية التي لا تحتمل قول له صدى لدى الجميع . </a:t>
            </a:r>
          </a:p>
          <a:p>
            <a:r>
              <a:rPr lang="ar-SA" b="1" dirty="0" smtClean="0"/>
              <a:t>سيكولوجية الإدمان تقوم على أساسيين هما : </a:t>
            </a:r>
          </a:p>
          <a:p>
            <a:r>
              <a:rPr lang="ar-SA" b="1" dirty="0" smtClean="0"/>
              <a:t>صراعات نفسية ترجع إلي :</a:t>
            </a:r>
          </a:p>
          <a:p>
            <a:r>
              <a:rPr lang="ar-SA" b="1" dirty="0" smtClean="0"/>
              <a:t>أ) الحاجة إلى الإشباع الجنسي النرجسي الذي يرجع أساساً إلى اضطرابات علاقات الحب والإشباع العضوي وبخاصة في المرحلة </a:t>
            </a:r>
            <a:r>
              <a:rPr lang="ar-SA" b="1" dirty="0" err="1" smtClean="0"/>
              <a:t>الفمية</a:t>
            </a:r>
            <a:r>
              <a:rPr lang="ar-SA" b="1" dirty="0" smtClean="0"/>
              <a:t> .</a:t>
            </a:r>
          </a:p>
          <a:p>
            <a:r>
              <a:rPr lang="ar-SA" b="1" dirty="0" smtClean="0"/>
              <a:t>ب) الحاجة إلى الأمن        </a:t>
            </a:r>
            <a:r>
              <a:rPr lang="ar-SA" b="1" dirty="0" err="1" smtClean="0"/>
              <a:t>ج</a:t>
            </a:r>
            <a:r>
              <a:rPr lang="ar-SA" b="1" dirty="0" smtClean="0"/>
              <a:t>) الحاجة إلى إثبات الذات وتأكيدها </a:t>
            </a:r>
          </a:p>
          <a:p>
            <a:r>
              <a:rPr lang="ar-SA" b="1" dirty="0" smtClean="0"/>
              <a:t>وتكرار التعاطي يعني الفشل في حل تلك الصراعات وإشباع هذه الحاجات .</a:t>
            </a:r>
          </a:p>
          <a:p>
            <a:r>
              <a:rPr lang="ar-SA" b="1" dirty="0" smtClean="0"/>
              <a:t>الثاني : الآثار الكيميائية للمخدر ، وهو الذي يميز مدمني المخدرات عن غيرهم ، وبذلك فإن الأصل في الإدمان وطبيعته يرجعان إلى التركيب النفسي للمريض الذي يحدث حالة الاستعداد ومن ثم يأتي الدور الذي تلعبه آثار المخدر الكيميائية وخواصه .</a:t>
            </a:r>
          </a:p>
          <a:p>
            <a:r>
              <a:rPr lang="ar-SA" b="1" dirty="0" smtClean="0"/>
              <a:t>صفات شخصية المدمن : </a:t>
            </a:r>
          </a:p>
          <a:p>
            <a:r>
              <a:rPr lang="ar-SA" b="1" dirty="0" smtClean="0"/>
              <a:t>اتفق الباحثون المهتمون بدراسة مشكلة الإدمان أن أهم خصائص شخصية المدمن هي : </a:t>
            </a:r>
          </a:p>
          <a:p>
            <a:r>
              <a:rPr lang="ar-SA" b="1" dirty="0" smtClean="0"/>
              <a:t>1- الانطوائية والانعزال عن الآخرين بصورة غير عادية .</a:t>
            </a:r>
          </a:p>
          <a:p>
            <a:endParaRPr lang="ar-SA"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62500" lnSpcReduction="20000"/>
          </a:bodyPr>
          <a:lstStyle/>
          <a:p>
            <a:r>
              <a:rPr lang="ar-SA" b="1" dirty="0" smtClean="0"/>
              <a:t>2- الإهمال وعدم الاهتمام أو العناية بالمظهر .</a:t>
            </a:r>
          </a:p>
          <a:p>
            <a:r>
              <a:rPr lang="ar-SA" b="1" dirty="0" smtClean="0"/>
              <a:t>3- الكسل الدائم والتثاؤب المستمر .</a:t>
            </a:r>
          </a:p>
          <a:p>
            <a:r>
              <a:rPr lang="ar-SA" b="1" dirty="0" smtClean="0"/>
              <a:t>4- شحوب الوجه وعرق  ورعشه في الأطراف . </a:t>
            </a:r>
          </a:p>
          <a:p>
            <a:r>
              <a:rPr lang="ar-SA" b="1" dirty="0" smtClean="0"/>
              <a:t>5- فقدان الشهية والهزال والإمساك .</a:t>
            </a:r>
          </a:p>
          <a:p>
            <a:r>
              <a:rPr lang="ar-SA" b="1" dirty="0" smtClean="0"/>
              <a:t>6- الهياج لأقل سبب مما يخالف طبيعة الشاب المعتادة ( العصبية ) </a:t>
            </a:r>
          </a:p>
          <a:p>
            <a:r>
              <a:rPr lang="ar-SA" b="1" dirty="0" smtClean="0"/>
              <a:t>7- الإهمال الواضح في الأمور الذاتية وعدم الانتظام في الدراسة أو العمل .</a:t>
            </a:r>
          </a:p>
          <a:p>
            <a:r>
              <a:rPr lang="ar-SA" b="1" dirty="0" smtClean="0"/>
              <a:t>8- إهمال الهوايات المختلفة .</a:t>
            </a:r>
          </a:p>
          <a:p>
            <a:r>
              <a:rPr lang="ar-SA" b="1" dirty="0" smtClean="0"/>
              <a:t>9- اللجوء إلى الكذب والحيل الخادعة للحصول على مزيد من المال .</a:t>
            </a:r>
          </a:p>
          <a:p>
            <a:r>
              <a:rPr lang="ar-SA" b="1" dirty="0" smtClean="0"/>
              <a:t>10- اللجوء إلى السرقة أحياناً من أجل الحصول على المال اللازم لشراء المادة التي يدمنها .</a:t>
            </a:r>
          </a:p>
          <a:p>
            <a:r>
              <a:rPr lang="ar-SA" b="1" dirty="0" smtClean="0"/>
              <a:t>كما أن هناك عدة أمور أو أعراض ظاهرة تشير إلى وجود ظاهرة </a:t>
            </a:r>
            <a:r>
              <a:rPr lang="ar-SA" b="1" dirty="0" err="1" smtClean="0"/>
              <a:t>إدمانية</a:t>
            </a:r>
            <a:r>
              <a:rPr lang="ar-SA" b="1" dirty="0" smtClean="0"/>
              <a:t> لدى الشخص أهمها :</a:t>
            </a:r>
          </a:p>
          <a:p>
            <a:r>
              <a:rPr lang="ar-SA" b="1" dirty="0" smtClean="0"/>
              <a:t>1- العصبية والعزلة عن الأسرة .</a:t>
            </a:r>
          </a:p>
          <a:p>
            <a:r>
              <a:rPr lang="ar-SA" b="1" dirty="0" smtClean="0"/>
              <a:t>2- تغيير الاهتمامات والأصدقاء .</a:t>
            </a:r>
          </a:p>
          <a:p>
            <a:r>
              <a:rPr lang="ar-SA" b="1" dirty="0" smtClean="0"/>
              <a:t>3- تدهور الصحة </a:t>
            </a:r>
          </a:p>
          <a:p>
            <a:r>
              <a:rPr lang="ar-SA" b="1" dirty="0" smtClean="0"/>
              <a:t>4- المراوغة والكذب         5- ظهور المخدر بالتحليل المعملي </a:t>
            </a:r>
          </a:p>
          <a:p>
            <a:endParaRPr lang="ar-SA"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70000" lnSpcReduction="20000"/>
          </a:bodyPr>
          <a:lstStyle/>
          <a:p>
            <a:r>
              <a:rPr lang="ar-SA" b="1" dirty="0" smtClean="0"/>
              <a:t>أسباب إدمان المخدرات لدى الشباب المعاصر : </a:t>
            </a:r>
          </a:p>
          <a:p>
            <a:r>
              <a:rPr lang="ar-SA" b="1" dirty="0" smtClean="0"/>
              <a:t>تتنوع أسباب لتشمل الجوانب النفسية ، والاجتماعية ، والدينية ، والتربوية ، فتعاطي المخدرات قد يدل على اضطراب الشخصية ، وجوهر هذه الاضطراب يتمركز في معاناة المتعاطي من مشاعر القلق ، والاكتئاب ، وعدم الثقة ، واليأس وفقدان القدرة على مواجهة الإحباط ، وفقدان الكيان والاعتبار للذات ، وغياب الهدف ، وهنا تقوم المخدرات بوظيفة مهمة للمدمن وهي إشباع حاجته للشعور بذاته وتحقيق كيانه والتخفيف من مشاعر النقص والضياع والاغتراب .</a:t>
            </a:r>
          </a:p>
          <a:p>
            <a:r>
              <a:rPr lang="ar-SA" b="1" dirty="0" smtClean="0"/>
              <a:t>وكذلك قد يدفع ضعف الوازع الديني العديد من الشباب للوقوع في هوة الإدمان ، فإذا أدرك البعض أن كلا من الإسلام والمسيحية قد حرما كل ما يذهب بالعقل ويهدد سلامة الإنسان لامتنعوا عن الإدمان .</a:t>
            </a:r>
          </a:p>
          <a:p>
            <a:r>
              <a:rPr lang="ar-SA" b="1" dirty="0" smtClean="0"/>
              <a:t>ويقول الحق تبارك وتعالى في هذا الصدد ( يا أيها الذين آمنوا إنما الخمر والميسر والأنصاب والأزلام رجس من عمل الشيطان فاجتنبوه لعلكم تفلحون ) المائدة 90</a:t>
            </a:r>
          </a:p>
          <a:p>
            <a:endParaRPr lang="ar-SA"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92500"/>
          </a:bodyPr>
          <a:lstStyle/>
          <a:p>
            <a:r>
              <a:rPr lang="ar-SA" b="1" dirty="0" smtClean="0"/>
              <a:t>أضرار الإدمان :</a:t>
            </a:r>
          </a:p>
          <a:p>
            <a:r>
              <a:rPr lang="ar-SA" b="1" dirty="0" err="1" smtClean="0"/>
              <a:t>يتعاطي</a:t>
            </a:r>
            <a:r>
              <a:rPr lang="ar-SA" b="1" dirty="0" smtClean="0"/>
              <a:t> البعض المخدرات متوهماً أنها قد تساعده على الهروب من الواقع الأليم أو على تقويته جنسيا ، أو قد تساعده في التغلب على الهموم والكآبة والضغوط ولكن كل ذلك وهم وزيف وسراب .</a:t>
            </a:r>
          </a:p>
          <a:p>
            <a:r>
              <a:rPr lang="ar-SA" b="1" dirty="0" smtClean="0"/>
              <a:t>وكذلك تتنوع الأضرار والآثار الناتجة عن التعاطي ، وتتفاوت ما بين أضرار تحدثها عموما المخدرات 0 بصرف النظر عن نوعها ) وما بين ضرر ينفرد به نوع دون آخر ، وبين ثالث يتخطى الأضرار البدنية إلى أضرار عصبية ونفسية .</a:t>
            </a:r>
          </a:p>
          <a:p>
            <a:endParaRPr lang="ar-SA" b="1" dirty="0" smtClean="0"/>
          </a:p>
          <a:p>
            <a:endParaRPr lang="ar-SA"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70000" lnSpcReduction="20000"/>
          </a:bodyPr>
          <a:lstStyle/>
          <a:p>
            <a:r>
              <a:rPr lang="ar-SA" b="1" dirty="0" smtClean="0"/>
              <a:t>الآثار النفسية والعقلية للإدمان :</a:t>
            </a:r>
          </a:p>
          <a:p>
            <a:r>
              <a:rPr lang="ar-SA" b="1" dirty="0" smtClean="0"/>
              <a:t>المخدرات تؤثر على كل من الوعي والسلوك وجهاز المناعة :</a:t>
            </a:r>
          </a:p>
          <a:p>
            <a:r>
              <a:rPr lang="ar-SA" b="1" dirty="0" smtClean="0"/>
              <a:t>الوعي : تسبب المخدرات تاثيرا واضحاً على الوعي بأكثر من شكل :</a:t>
            </a:r>
          </a:p>
          <a:p>
            <a:r>
              <a:rPr lang="ar-SA" b="1" dirty="0" smtClean="0"/>
              <a:t>تقليل الوعي أو تغييبه ( الأفيون – الهيروين ) </a:t>
            </a:r>
          </a:p>
          <a:p>
            <a:r>
              <a:rPr lang="ar-SA" b="1" dirty="0" smtClean="0"/>
              <a:t>تنبيه الوعي وتنشيطه ( الكوكايين – الأمفيتامينات ) </a:t>
            </a:r>
          </a:p>
          <a:p>
            <a:r>
              <a:rPr lang="ar-SA" b="1" dirty="0" smtClean="0"/>
              <a:t>اضطراب في إدراك الواقع وهلوسة ( البانجو – الحشيش ) </a:t>
            </a:r>
          </a:p>
          <a:p>
            <a:r>
              <a:rPr lang="ar-SA" b="1" dirty="0" smtClean="0"/>
              <a:t>السلوك : يصبح المدمن مشغولا بتعاطي المخدر وينسى مشاغل الحياة الآخرى ويتعرض في حالة سيئة ويتألم إذا لم يجد المادة المخدرة التي يتعاطاها ، ويزداد أمر المدمن سواء إذا اعتاد جسمه على المخدر ، فيقل تأثيره عليه ، وبالتالي تزداد الجرعة التي يتعاطاها فيسوء الأمر أكثر .</a:t>
            </a:r>
          </a:p>
          <a:p>
            <a:r>
              <a:rPr lang="ar-SA" b="1" dirty="0" smtClean="0"/>
              <a:t>ج) </a:t>
            </a:r>
            <a:r>
              <a:rPr lang="ar-SA" b="1" dirty="0" err="1" smtClean="0"/>
              <a:t>ج</a:t>
            </a:r>
            <a:r>
              <a:rPr lang="ar-SA" b="1" dirty="0" smtClean="0"/>
              <a:t>هاز المناعة : المواد المخدرة تضعف جهاز المناعة ويصبح المدمن عرضة للمرض وأكثر معاناة منه ، فالمخدرات بجميع أنواعها لها تأثير خطير على الجهاز العصبي ، كما أنها تهاجم مراكز المخ العليا ، ويظهر على المدمن الاختلال الحركي وتشوش الإدراك ، وتحدث ظاهرة انخفاض الإحساس بالآلم </a:t>
            </a:r>
            <a:endParaRPr lang="ar-SA" dirty="0" smtClean="0"/>
          </a:p>
          <a:p>
            <a:endParaRPr lang="ar-SA"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70000" lnSpcReduction="20000"/>
          </a:bodyPr>
          <a:lstStyle/>
          <a:p>
            <a:r>
              <a:rPr lang="ar-SA" b="1" dirty="0" smtClean="0"/>
              <a:t>الآثار الصحية والجسمية للإدمان :</a:t>
            </a:r>
          </a:p>
          <a:p>
            <a:r>
              <a:rPr lang="ar-SA" b="1" dirty="0" smtClean="0"/>
              <a:t>المدمون يعانون بصفة عامة من الضعف العام والتدهور في كافة جوانب حياتهم الصحية إلى الدرجة التي يعجزون فيها عن القيام بأي عمل مهني مهما كان سهلا ، بالإضافة إلى التسمم الناتج عن إدمان الكحوليات ، والتليف الكبدي الذي يودي في كثير من الأحيان بحياة المدمن ، كما يعمل الإدمان على تدمير الشخصية .</a:t>
            </a:r>
          </a:p>
          <a:p>
            <a:r>
              <a:rPr lang="ar-SA" b="1" dirty="0" smtClean="0"/>
              <a:t>الآثار الاجتماعية للإدمان :</a:t>
            </a:r>
          </a:p>
          <a:p>
            <a:r>
              <a:rPr lang="ar-SA" b="1" dirty="0" smtClean="0"/>
              <a:t>انتشار المخدر كارثة وإدمان تعاطيه آفة ومرض اجتماعي ، يذل الفرد ويحطمه ويؤثر على نفسيته ، وينعكس على شخصيته فيمحو منها الفضيلة ويدفعها إلى الرذيلة ويهدم المثل العليا ويقود الشخص في التبلد واللامبالاة ، ويفقده الشعور بالمسئولية ويبعده عن واقع الحياة ويؤثر في صحته وصحة حكمة على الأشياء ، وتصرفه غير طبيعي وتفكيره سقيم ، دائم الجلوس وقليل الحركة ولا يقبل عن العمل .</a:t>
            </a:r>
          </a:p>
          <a:p>
            <a:r>
              <a:rPr lang="ar-SA" b="1" dirty="0" smtClean="0"/>
              <a:t>ومن الناحية الاجتماعية فإن أغلب حالات تؤدي إلى التفكك الأسري ، وفقدان الروابط داخل الأسرة ، فالأب المدمن هو شخص غير قادر على تنشئة أولاده التنشئة الاجتماعية الصحيحة لأنه يكون غير مدرك لمشكلات أسرته ، علاوة على ذلك فهو يفقد احترام أبنائه له نتيجة لتشويه صورته أمام أبنائه مما يؤثر على نموذج القدوة لديهم . </a:t>
            </a:r>
          </a:p>
          <a:p>
            <a:endParaRPr lang="ar-SA"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77500" lnSpcReduction="20000"/>
          </a:bodyPr>
          <a:lstStyle/>
          <a:p>
            <a:r>
              <a:rPr lang="ar-SA" b="1" dirty="0" smtClean="0"/>
              <a:t>الآثار الاقتصادية للإدمان :</a:t>
            </a:r>
          </a:p>
          <a:p>
            <a:r>
              <a:rPr lang="ar-SA" b="1" dirty="0" smtClean="0"/>
              <a:t> بالنسبة للفرد فلها تأثير سلبي على الفرد حيث يوجه الجزء الأكبر من دخله إلى الإنفاق على المخدرات .</a:t>
            </a:r>
          </a:p>
          <a:p>
            <a:r>
              <a:rPr lang="ar-SA" b="1" dirty="0" smtClean="0"/>
              <a:t>وكذلك إنتاج الفرد في العمل يتأثر كما وكيفا بما يطرأ عليه من تغيرات كنتيجة مباشرة للتعاطي وبالتالي فهي لها دخل كبير في انتشار البطالة وقلة الإنتاج .</a:t>
            </a:r>
          </a:p>
          <a:p>
            <a:r>
              <a:rPr lang="ar-SA" b="1" dirty="0" smtClean="0"/>
              <a:t>فعلى مستوى الفرد مرض وانحلال وإجرام وتدهور في القيم الخلقية والدينية ، ثم انهيار للحالة الاقتصادية. </a:t>
            </a:r>
          </a:p>
          <a:p>
            <a:r>
              <a:rPr lang="ar-SA" b="1" dirty="0" smtClean="0"/>
              <a:t>وبالنسبة للمجتمع فإنها تنعكس على الإنتاج كماً وكيفاً وتضرب اقتصاديات المجتمع وتتأثر تبعا لذلك كل المشروعات الإنتاجية والاقتصادية ، كما تتكامل الآثار النفسية والاجتماعية والصحية مع الآثار الاقتصادية وتقضي على أفراد المجتمع وتضعفهم وتحطمهم وبذلك ينهار المجتمع من داخله .</a:t>
            </a:r>
          </a:p>
          <a:p>
            <a:endParaRPr lang="ar-SA"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علاج الإدمان : </a:t>
            </a:r>
          </a:p>
          <a:p>
            <a:r>
              <a:rPr lang="ar-SA" b="1" dirty="0" smtClean="0"/>
              <a:t>الاكتشاف المبكر : الصورة والتغير الواضح في عدة أمور أو أعراض أهمها ما يلي :</a:t>
            </a:r>
          </a:p>
          <a:p>
            <a:r>
              <a:rPr lang="ar-SA" b="1" dirty="0" smtClean="0"/>
              <a:t>العصبية والعزلة عن الأسرة .</a:t>
            </a:r>
          </a:p>
          <a:p>
            <a:r>
              <a:rPr lang="ar-SA" b="1" dirty="0" smtClean="0"/>
              <a:t>تغيير الاهتمامات والأصدقاء .</a:t>
            </a:r>
          </a:p>
          <a:p>
            <a:r>
              <a:rPr lang="ar-SA" b="1" dirty="0" smtClean="0"/>
              <a:t>ج- تدهور الصحة .</a:t>
            </a:r>
          </a:p>
          <a:p>
            <a:r>
              <a:rPr lang="ar-SA" b="1" dirty="0" smtClean="0"/>
              <a:t>د- المراوغة والكذب .</a:t>
            </a:r>
          </a:p>
          <a:p>
            <a:r>
              <a:rPr lang="ar-SA" b="1" dirty="0" smtClean="0"/>
              <a:t>هـ- ظهور المخدر بالتحليل المعملي .</a:t>
            </a:r>
          </a:p>
          <a:p>
            <a:r>
              <a:rPr lang="ar-SA" b="1" dirty="0" smtClean="0"/>
              <a:t>وهناك أبعاد مختلفة لعملية علاج الإدمان تتمثل في :</a:t>
            </a:r>
          </a:p>
          <a:p>
            <a:r>
              <a:rPr lang="ar-SA" b="1" dirty="0" smtClean="0"/>
              <a:t>1- الأسرة : فهي القادرة على اكتشاف حالات الإدمان مبكراً بين أفرادها وحثهم وتشجيعهم على العلاج .</a:t>
            </a:r>
          </a:p>
          <a:p>
            <a:r>
              <a:rPr lang="ar-SA" b="1" dirty="0" smtClean="0"/>
              <a:t>2- العيادات الخارجية : وهي تكون مناسبة لاستيعاب غير القادرين ماديا ولمن يملكون الإرادة ومدمني الصدفة والذين يكون إدمانهم ثانويا .</a:t>
            </a:r>
          </a:p>
          <a:p>
            <a:r>
              <a:rPr lang="ar-SA" b="1" dirty="0" smtClean="0"/>
              <a:t>3- الخدمة الاجتماعية : وهي أساسية في العلاج لأنها تدخل تعديلات شاملة على شخصية المدمن وأسرته وبيئته . </a:t>
            </a:r>
          </a:p>
          <a:p>
            <a:r>
              <a:rPr lang="ar-SA" b="1" dirty="0" smtClean="0"/>
              <a:t>4- أندية الدفاع الاجتماعي : وهي تؤدي الخدمة في سرية تامة ، والعلاج مجاني ، وتنفذ منهاجا تكامليا للعلاج ( اجتماعي – نفسي – ديني – مهني – ترويحي ) </a:t>
            </a:r>
          </a:p>
          <a:p>
            <a:endParaRPr lang="ar-SA"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5- العلاج الاجتماعي : وفيه تأكيد على دور منظمات المجتمع المختلفة وخاصة المؤسسات الاجتماعية في حماية الشباب من الانحراف ، وتوفير القادرة المهنيين الذين تتوافر فيهم عناصر القدوة الصالحة والتمسك بالقيم والأخلاق والدين والضمير الحي .</a:t>
            </a:r>
          </a:p>
          <a:p>
            <a:r>
              <a:rPr lang="ar-SA" b="1" dirty="0" smtClean="0"/>
              <a:t>6- التمريض النفسي : وهو يهدف إلى مساعدة الإنسان على أن يكون صورة إيجابية عن ذاته وأن يقدر على تكوين علاقات إنسانية سوية مع الآخرين ، وأن يكون له دور فعال في المجتمع . </a:t>
            </a:r>
          </a:p>
          <a:p>
            <a:r>
              <a:rPr lang="ar-SA" b="1" dirty="0" smtClean="0"/>
              <a:t>وكلما كان العلاج </a:t>
            </a:r>
            <a:r>
              <a:rPr lang="ar-SA" b="1" dirty="0" err="1" smtClean="0"/>
              <a:t>تكاميلياً</a:t>
            </a:r>
            <a:r>
              <a:rPr lang="ar-SA" b="1" dirty="0" smtClean="0"/>
              <a:t> بين هذه الجوانب ( الأبعاد ) كلما كانت أكثر فائدة وأشد فاعلية .</a:t>
            </a:r>
          </a:p>
          <a:p>
            <a:r>
              <a:rPr lang="ar-SA" b="1" dirty="0" smtClean="0"/>
              <a:t>فمرحلة التأهيل والرعاية اللاحقة هي مرحلة لازمة ومكملة وضرورية للعلاج الطبي والنفسي والاجتماعي .</a:t>
            </a:r>
          </a:p>
          <a:p>
            <a:r>
              <a:rPr lang="ar-SA" b="1" dirty="0" smtClean="0"/>
              <a:t>وتنقسم مرحلة التأهيل والرعاية إلى ثلاث مراحل أساسية هي :</a:t>
            </a:r>
          </a:p>
          <a:p>
            <a:r>
              <a:rPr lang="ar-SA" b="1" dirty="0" smtClean="0"/>
              <a:t>1- مرحلة التأهيل العملي : </a:t>
            </a:r>
          </a:p>
          <a:p>
            <a:r>
              <a:rPr lang="ar-SA" b="1" dirty="0" smtClean="0"/>
              <a:t>وتستهدف هذه العملية استعادة المدمن لقدراته وفاعليته في مجال عمله ، وعلاج المشكلات التي تمنع عودته إلى العمل .</a:t>
            </a:r>
          </a:p>
          <a:p>
            <a:r>
              <a:rPr lang="ar-SA" b="1" dirty="0" smtClean="0"/>
              <a:t>مرحلة التـأهيل الاجتماعي :</a:t>
            </a:r>
          </a:p>
          <a:p>
            <a:r>
              <a:rPr lang="ar-SA" b="1" dirty="0" smtClean="0"/>
              <a:t>وتستهدف هذه العملية إعادة دمج المدمن في الأسرة والمجتمع ، وذلك علاجاً لما يسمى بظاهرة الانخلاع حيث يؤدي الإدمان إلى انخلاع المدمن من شبكة العلاقات الأسرية والاجتماعية وتعتمد على تحسين العلاقة بين الطرفين ( المدمن من ناحية ، والأسرة والمجتمع من ناحية أخرى ) وتدريبهما على تقبل وتفهم كل منهما للآخر . </a:t>
            </a:r>
          </a:p>
          <a:p>
            <a:endParaRPr lang="ar-SA"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effectLst>
                  <a:outerShdw blurRad="50800" dist="38100" algn="tr" rotWithShape="0">
                    <a:prstClr val="black">
                      <a:alpha val="40000"/>
                    </a:prstClr>
                  </a:outerShdw>
                </a:effectLst>
              </a:rPr>
              <a:t> مشكله </a:t>
            </a:r>
            <a:r>
              <a:rPr lang="ar-SA" dirty="0" err="1" smtClean="0">
                <a:effectLst>
                  <a:outerShdw blurRad="50800" dist="38100" algn="tr" rotWithShape="0">
                    <a:prstClr val="black">
                      <a:alpha val="40000"/>
                    </a:prstClr>
                  </a:outerShdw>
                </a:effectLst>
              </a:rPr>
              <a:t>الادمان</a:t>
            </a:r>
            <a:endParaRPr lang="ar-SA" dirty="0"/>
          </a:p>
        </p:txBody>
      </p:sp>
      <p:sp>
        <p:nvSpPr>
          <p:cNvPr id="3" name="عنصر نائب للمحتوى 2"/>
          <p:cNvSpPr>
            <a:spLocks noGrp="1"/>
          </p:cNvSpPr>
          <p:nvPr>
            <p:ph sz="quarter" idx="1"/>
          </p:nvPr>
        </p:nvSpPr>
        <p:spPr/>
        <p:txBody>
          <a:bodyPr>
            <a:normAutofit fontScale="55000" lnSpcReduction="20000"/>
          </a:bodyPr>
          <a:lstStyle/>
          <a:p>
            <a:r>
              <a:rPr lang="ar-SA" b="1" dirty="0" smtClean="0"/>
              <a:t>مرحلة الوقاية من النكسات :</a:t>
            </a:r>
          </a:p>
          <a:p>
            <a:r>
              <a:rPr lang="ar-SA" b="1" dirty="0" smtClean="0"/>
              <a:t>وتستهدف هذه العملية المتابعة العلاجية لمن شفى لفترات تتراوح بين ستة أشهر وعامين من بداية العلاج ، مع تدريبه وأسرته على الاكتشاف المبكر للعلاقات المنذورة لاحتمال النكسة لسرعة التصرف الوقائي تجاهها . </a:t>
            </a:r>
          </a:p>
          <a:p>
            <a:r>
              <a:rPr lang="ar-SA" b="1" dirty="0" smtClean="0"/>
              <a:t>دور المجتمع بهيئاته المختلفة في علاج الإدمان :</a:t>
            </a:r>
          </a:p>
          <a:p>
            <a:r>
              <a:rPr lang="ar-SA" b="1" dirty="0" smtClean="0"/>
              <a:t>دور الإعلام : </a:t>
            </a:r>
          </a:p>
          <a:p>
            <a:r>
              <a:rPr lang="ar-SA" b="1" dirty="0" smtClean="0"/>
              <a:t>للإعلام دور مثمر وفعال في علاج مشكلة الإدمان ، يؤديه بطريقة هادفة وغير مباشرة ، وذلك بعرض مشكلة الإدمان من خلال استراتيجية موجهة من خلال وسائل الإعلام ( المرئية – المسموعة- المقروءة ) لما لها من قدرة على التأثير في الرأي العام بهدف خلق الوعي بخطر الإدمان ، وتكوين رأي عام مناهض له وهو تعبئة الرأي العام ضد خطر الإدمان ، وكذلك يمكن أن يمتد ليتضمن نوعية كل من المدرسين ورجال الدين والآباء والأمهات لينعكس ذلك على تربية الأبناء تربية سليمة بعيدة عن الإدمان ويتطلب ذلك خطة إعلامية متكاملة .</a:t>
            </a:r>
          </a:p>
          <a:p>
            <a:r>
              <a:rPr lang="ar-SA" b="1" dirty="0" smtClean="0"/>
              <a:t>دور المؤسسة الدينية :</a:t>
            </a:r>
          </a:p>
          <a:p>
            <a:r>
              <a:rPr lang="ar-SA" b="1" dirty="0" smtClean="0"/>
              <a:t>وذلك من خلال الدعوة إلى التمسك بالقيم والمبادئ الدينية والأخلاقية .</a:t>
            </a:r>
          </a:p>
          <a:p>
            <a:r>
              <a:rPr lang="ar-SA" b="1" dirty="0" smtClean="0"/>
              <a:t>ومن ثم ينبغي محاربة الإدمان بتقوية الوازع الديني لأبنائنا ، وذلك بالإكثار من الأحاديث الأسرية والحصص الدينية في المدار والخطب في المساجد ودور العبادة التي تدعوا إلى نشر الوعي الديني والقيم الدينية التي تنبه إلى أضرار الإدمان ونتائجه.</a:t>
            </a:r>
          </a:p>
          <a:p>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13820</Words>
  <Application>Microsoft Office PowerPoint</Application>
  <PresentationFormat>عرض على الشاشة (3:4)‏</PresentationFormat>
  <Paragraphs>740</Paragraphs>
  <Slides>114</Slides>
  <Notes>0</Notes>
  <HiddenSlides>0</HiddenSlides>
  <MMClips>0</MMClips>
  <ScaleCrop>false</ScaleCrop>
  <HeadingPairs>
    <vt:vector size="4" baseType="variant">
      <vt:variant>
        <vt:lpstr>نسق</vt:lpstr>
      </vt:variant>
      <vt:variant>
        <vt:i4>1</vt:i4>
      </vt:variant>
      <vt:variant>
        <vt:lpstr>عناوين الشرائح</vt:lpstr>
      </vt:variant>
      <vt:variant>
        <vt:i4>114</vt:i4>
      </vt:variant>
    </vt:vector>
  </HeadingPairs>
  <TitlesOfParts>
    <vt:vector size="115" baseType="lpstr">
      <vt:lpstr>سمة Office</vt:lpstr>
      <vt:lpstr>مشكلات اجتماعيه  </vt:lpstr>
      <vt:lpstr>عرض تقديمي في PowerPoint</vt:lpstr>
      <vt:lpstr>مفهوم المشكلة الاجتماعية </vt:lpstr>
      <vt:lpstr>مفهوم المشكلة الاجتماعية </vt:lpstr>
      <vt:lpstr>مفهوم المشكلة الاجتماعية </vt:lpstr>
      <vt:lpstr>خصائص المشكلة الاجتماعية</vt:lpstr>
      <vt:lpstr>خصائص المشكلة الاجتماعية</vt:lpstr>
      <vt:lpstr>تصنيف المشكلات الاجتماعية </vt:lpstr>
      <vt:lpstr>تصنيف المشكلات الاجتماعية </vt:lpstr>
      <vt:lpstr>تصنيف المشكلات الاجتماعية </vt:lpstr>
      <vt:lpstr>تصنيف المشكلات الاجتماعية </vt:lpstr>
      <vt:lpstr>أسباب المشكلات الاجتماعية </vt:lpstr>
      <vt:lpstr>أسباب المشكلات الاجتماعية </vt:lpstr>
      <vt:lpstr>أسباب المشكلات الاجتماعية </vt:lpstr>
      <vt:lpstr>أسباب المشكلات الاجتماعية </vt:lpstr>
      <vt:lpstr>أسباب المشكلات الاجتماعية </vt:lpstr>
      <vt:lpstr>أسباب المشكلات الاجتماعية </vt:lpstr>
      <vt:lpstr>أسباب المشكلات الاجتماعية </vt:lpstr>
      <vt:lpstr>أسباب المشكلات الاجتماعية </vt:lpstr>
      <vt:lpstr>أسباب المشكلات الاجتماعية </vt:lpstr>
      <vt:lpstr>نظريات تفسير المشكلات الاجتماعية </vt:lpstr>
      <vt:lpstr>عرض تقديمي في PowerPoint</vt:lpstr>
      <vt:lpstr>عرض تقديمي في PowerPoint</vt:lpstr>
      <vt:lpstr>عرض تقديمي في PowerPoint</vt:lpstr>
      <vt:lpstr>عرض تقديمي في PowerPoint</vt:lpstr>
      <vt:lpstr>نظريات تفسير المشكلات الاجتماعية </vt:lpstr>
      <vt:lpstr>نظريات تفسير المشكلات الاجتماعية </vt:lpstr>
      <vt:lpstr>عرض تقديمي في PowerPoint</vt:lpstr>
      <vt:lpstr>أمثلة للقيم</vt:lpstr>
      <vt:lpstr>نظريات تفسير المشكلات الاجتماعية </vt:lpstr>
      <vt:lpstr>عرض تقديمي في PowerPoint</vt:lpstr>
      <vt:lpstr>نظريات تفسير المشكلات الاجتماعية </vt:lpstr>
      <vt:lpstr>كيفية دراسة المشكلات الاجتماعية </vt:lpstr>
      <vt:lpstr>كيفية دراسة المشكلات الاجتماعية </vt:lpstr>
      <vt:lpstr>كيفية دراسة المشكلات الاجتماعية </vt:lpstr>
      <vt:lpstr>كيفية دراسة المشكلات الاجتماعية </vt:lpstr>
      <vt:lpstr>كيفية دراسة المشكلات الاجتماعية </vt:lpstr>
      <vt:lpstr>كيفية دراسة المشكلات الاجتماعية </vt:lpstr>
      <vt:lpstr>كيفية دراسة المشكلات الاجتماعية </vt:lpstr>
      <vt:lpstr>كيفية دراسة المشكلات الاجتماعية </vt:lpstr>
      <vt:lpstr>الصعوبات التي تعترض حل المشكلات الاجتماعية </vt:lpstr>
      <vt:lpstr>الصعوبات التي تعترض حل المشكلات الاجتماعية </vt:lpstr>
      <vt:lpstr>الصعوبات التي تعترض حل المشكلات الاجتماعية </vt:lpstr>
      <vt:lpstr>الصعوبات التي تعترض حل المشكلات الاجتماعية </vt:lpstr>
      <vt:lpstr>الصعوبات التي تعترض حل المشكلات الاجتماعية </vt:lpstr>
      <vt:lpstr>الصعوبات التي تعترض حل المشكلات الاجتماعية </vt:lpstr>
      <vt:lpstr>الصعوبات التي تعترض حل المشكلات الاجتماعية </vt:lpstr>
      <vt:lpstr>أمثلة المشكلات الاجتماعية في الوطن العربي </vt:lpstr>
      <vt:lpstr>أمثلة المشكلات الاجتماعية في الوطن العربي </vt:lpstr>
      <vt:lpstr>أمثلة المشكلات الاجتماعية في الوطن العربي </vt:lpstr>
      <vt:lpstr>أمثلة المشكلات الاجتماعية في الوطن العربي </vt:lpstr>
      <vt:lpstr>أمثلة المشكلات الاجتماعية في الوطن العربي </vt:lpstr>
      <vt:lpstr>أمثلة المشكلات الاجتماعية في الوطن العربي </vt:lpstr>
      <vt:lpstr>أمثلة المشكلات الاجتماعية في الوطن العربي </vt:lpstr>
      <vt:lpstr>أمثلة المشكلات الاجتماعية في الوطن العربي </vt:lpstr>
      <vt:lpstr>أمثلة المشكلات الاجتماعية في الوطن العربي </vt:lpstr>
      <vt:lpstr>أمثلة المشكلات الاجتماعية في الوطن العربي </vt:lpstr>
      <vt:lpstr>أمثلة المشكلات الاجتماعية في الوطن العربي </vt:lpstr>
      <vt:lpstr>أمثلة المشكلات الاجتماعية في الوطن العربي </vt:lpstr>
      <vt:lpstr>أمثلة المشكلات الاجتماعية في الوطن العربي </vt:lpstr>
      <vt:lpstr>أمثلة المشكلات الاجتماعية في الوطن العربي </vt:lpstr>
      <vt:lpstr>أمثلة المشكلات الاجتماعية في الوطن العربي </vt:lpstr>
      <vt:lpstr>أمثلة المشكلات الاجتماعية في الوطن العربي </vt:lpstr>
      <vt:lpstr>أمثلة المشكلات الاجتماعية في الوطن العربي </vt:lpstr>
      <vt:lpstr>أمثلة المشكلات الاجتماعية في الوطن العربي </vt:lpstr>
      <vt:lpstr>أمثلة المشكلات الاجتماعية في الوطن العربي </vt:lpstr>
      <vt:lpstr>أمثلة المشكلات الاجتماعية في الوطن العربي </vt:lpstr>
      <vt:lpstr>أمثلة المشكلات الاجتماعية في الوطن العربي </vt:lpstr>
      <vt:lpstr>أمثلة المشكلات الاجتماعية في الوطن العربي </vt:lpstr>
      <vt:lpstr>أمثلة المشكلات الاجتماعية في الوطن العربي </vt:lpstr>
      <vt:lpstr>عرض تقديمي في PowerPoint</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lpstr> مشكله الادمان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مشكلات اجتماعيه  </dc:title>
  <dc:creator>HP</dc:creator>
  <cp:lastModifiedBy>HP</cp:lastModifiedBy>
  <cp:revision>6</cp:revision>
  <dcterms:created xsi:type="dcterms:W3CDTF">2016-11-06T19:52:54Z</dcterms:created>
  <dcterms:modified xsi:type="dcterms:W3CDTF">2017-11-04T14:26:15Z</dcterms:modified>
</cp:coreProperties>
</file>