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bookmarkIdSeed="2">
  <p:sldMasterIdLst>
    <p:sldMasterId id="2147483876"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7" d="100"/>
          <a:sy n="107" d="100"/>
        </p:scale>
        <p:origin x="-39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BC9F4EE-CCDB-483E-92A2-0C9043EE2359}" type="datetimeFigureOut">
              <a:rPr lang="ar-SA" smtClean="0"/>
              <a:pPr/>
              <a:t>18/11/1428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E35166A-49D4-4177-AAC1-E4F4610CD5DB}"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E35166A-49D4-4177-AAC1-E4F4610CD5DB}" type="slidenum">
              <a:rPr lang="ar-SA" smtClean="0"/>
              <a:pPr/>
              <a:t>1</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6E35166A-49D4-4177-AAC1-E4F4610CD5DB}" type="slidenum">
              <a:rPr lang="ar-SA" smtClean="0"/>
              <a:pPr/>
              <a:t>4</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F025ABC-8F1E-4728-B2E6-11FC37F5DE06}" type="datetime1">
              <a:rPr lang="ar-SA" smtClean="0"/>
              <a:pPr/>
              <a:t>18/11/1428</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ar-SA" smtClean="0"/>
              <a:t>جميع الحقوق محفوظة للدكتور زياد القرشي ©  1428- 2007</a:t>
            </a:r>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52B9E22B-ABC2-41DE-931E-255EED9A7895}"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523B47-443F-4743-B006-FB1BEB825D42}" type="datetime1">
              <a:rPr lang="ar-SA" smtClean="0"/>
              <a:pPr/>
              <a:t>18/11/1428</a:t>
            </a:fld>
            <a:endParaRPr lang="ar-SA"/>
          </a:p>
        </p:txBody>
      </p:sp>
      <p:sp>
        <p:nvSpPr>
          <p:cNvPr id="5" name="عنصر نائب للتذييل 4"/>
          <p:cNvSpPr>
            <a:spLocks noGrp="1"/>
          </p:cNvSpPr>
          <p:nvPr>
            <p:ph type="ftr" sz="quarter" idx="11"/>
          </p:nvPr>
        </p:nvSpPr>
        <p:spPr/>
        <p:txBody>
          <a:bodyPr/>
          <a:lstStyle/>
          <a:p>
            <a:r>
              <a:rPr lang="ar-SA" smtClean="0"/>
              <a:t>جميع الحقوق محفوظة للدكتور زياد القرشي ©  1428- 2007</a:t>
            </a:r>
            <a:endParaRPr lang="ar-SA"/>
          </a:p>
        </p:txBody>
      </p:sp>
      <p:sp>
        <p:nvSpPr>
          <p:cNvPr id="6" name="عنصر نائب لرقم الشريحة 5"/>
          <p:cNvSpPr>
            <a:spLocks noGrp="1"/>
          </p:cNvSpPr>
          <p:nvPr>
            <p:ph type="sldNum" sz="quarter" idx="12"/>
          </p:nvPr>
        </p:nvSpPr>
        <p:spPr/>
        <p:txBody>
          <a:bodyPr/>
          <a:lstStyle/>
          <a:p>
            <a:fld id="{52B9E22B-ABC2-41DE-931E-255EED9A789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ECFDF008-D92F-4995-8F40-015FCA9CC0CF}" type="datetime1">
              <a:rPr lang="ar-SA" smtClean="0"/>
              <a:pPr/>
              <a:t>18/11/1428</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r>
              <a:rPr lang="ar-SA" smtClean="0"/>
              <a:t>جميع الحقوق محفوظة للدكتور زياد القرشي ©  1428- 2007</a:t>
            </a:r>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52B9E22B-ABC2-41DE-931E-255EED9A7895}"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DB552FC5-16CD-4217-9D82-F06A4E04ACDE}" type="datetime1">
              <a:rPr lang="ar-SA" smtClean="0"/>
              <a:pPr/>
              <a:t>18/11/1428</a:t>
            </a:fld>
            <a:endParaRPr lang="ar-SA"/>
          </a:p>
        </p:txBody>
      </p:sp>
      <p:sp>
        <p:nvSpPr>
          <p:cNvPr id="5" name="عنصر نائب للتذييل 4"/>
          <p:cNvSpPr>
            <a:spLocks noGrp="1"/>
          </p:cNvSpPr>
          <p:nvPr>
            <p:ph type="ftr" sz="quarter" idx="11"/>
          </p:nvPr>
        </p:nvSpPr>
        <p:spPr/>
        <p:txBody>
          <a:bodyPr/>
          <a:lstStyle/>
          <a:p>
            <a:r>
              <a:rPr lang="ar-SA" smtClean="0"/>
              <a:t>جميع الحقوق محفوظة للدكتور زياد القرشي ©  1428- 2007</a:t>
            </a:r>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52B9E22B-ABC2-41DE-931E-255EED9A7895}"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A5EF8371-9239-43D3-9D41-2E8D26671BF6}" type="datetime1">
              <a:rPr lang="ar-SA" smtClean="0"/>
              <a:pPr/>
              <a:t>18/11/1428</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2B9E22B-ABC2-41DE-931E-255EED9A7895}" type="slidenum">
              <a:rPr lang="ar-SA" smtClean="0"/>
              <a:pPr/>
              <a:t>‹#›</a:t>
            </a:fld>
            <a:endParaRPr lang="ar-SA"/>
          </a:p>
        </p:txBody>
      </p:sp>
      <p:sp>
        <p:nvSpPr>
          <p:cNvPr id="14" name="عنصر نائب للتذييل 13"/>
          <p:cNvSpPr>
            <a:spLocks noGrp="1"/>
          </p:cNvSpPr>
          <p:nvPr>
            <p:ph type="ftr" sz="quarter" idx="12"/>
          </p:nvPr>
        </p:nvSpPr>
        <p:spPr/>
        <p:txBody>
          <a:bodyPr/>
          <a:lstStyle/>
          <a:p>
            <a:r>
              <a:rPr lang="ar-SA" smtClean="0"/>
              <a:t>جميع الحقوق محفوظة للدكتور زياد القرشي ©  1428- 2007</a:t>
            </a:r>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E248A573-F93B-4C7F-BE91-F13C1993FB2D}" type="datetime1">
              <a:rPr lang="ar-SA" smtClean="0"/>
              <a:pPr/>
              <a:t>18/11/1428</a:t>
            </a:fld>
            <a:endParaRPr lang="ar-SA"/>
          </a:p>
        </p:txBody>
      </p:sp>
      <p:sp>
        <p:nvSpPr>
          <p:cNvPr id="10" name="عنصر نائب لرقم الشريحة 9"/>
          <p:cNvSpPr>
            <a:spLocks noGrp="1"/>
          </p:cNvSpPr>
          <p:nvPr>
            <p:ph type="sldNum" sz="quarter" idx="16"/>
          </p:nvPr>
        </p:nvSpPr>
        <p:spPr/>
        <p:txBody>
          <a:bodyPr rtlCol="0"/>
          <a:lstStyle/>
          <a:p>
            <a:fld id="{52B9E22B-ABC2-41DE-931E-255EED9A7895}" type="slidenum">
              <a:rPr lang="ar-SA" smtClean="0"/>
              <a:pPr/>
              <a:t>‹#›</a:t>
            </a:fld>
            <a:endParaRPr lang="ar-SA"/>
          </a:p>
        </p:txBody>
      </p:sp>
      <p:sp>
        <p:nvSpPr>
          <p:cNvPr id="12" name="عنصر نائب للتذييل 11"/>
          <p:cNvSpPr>
            <a:spLocks noGrp="1"/>
          </p:cNvSpPr>
          <p:nvPr>
            <p:ph type="ftr" sz="quarter" idx="17"/>
          </p:nvPr>
        </p:nvSpPr>
        <p:spPr/>
        <p:txBody>
          <a:bodyPr rtlCol="0"/>
          <a:lstStyle/>
          <a:p>
            <a:r>
              <a:rPr lang="ar-SA" smtClean="0"/>
              <a:t>جميع الحقوق محفوظة للدكتور زياد القرشي ©  1428- 2007</a:t>
            </a:r>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26C2B739-41CE-4D63-9444-D34C3421B9D7}" type="datetime1">
              <a:rPr lang="ar-SA" smtClean="0"/>
              <a:pPr/>
              <a:t>18/11/1428</a:t>
            </a:fld>
            <a:endParaRPr lang="ar-SA"/>
          </a:p>
        </p:txBody>
      </p:sp>
      <p:sp>
        <p:nvSpPr>
          <p:cNvPr id="12" name="عنصر نائب لرقم الشريحة 11"/>
          <p:cNvSpPr>
            <a:spLocks noGrp="1"/>
          </p:cNvSpPr>
          <p:nvPr>
            <p:ph type="sldNum" sz="quarter" idx="16"/>
          </p:nvPr>
        </p:nvSpPr>
        <p:spPr/>
        <p:txBody>
          <a:bodyPr rtlCol="0"/>
          <a:lstStyle/>
          <a:p>
            <a:fld id="{52B9E22B-ABC2-41DE-931E-255EED9A7895}" type="slidenum">
              <a:rPr lang="ar-SA" smtClean="0"/>
              <a:pPr/>
              <a:t>‹#›</a:t>
            </a:fld>
            <a:endParaRPr lang="ar-SA"/>
          </a:p>
        </p:txBody>
      </p:sp>
      <p:sp>
        <p:nvSpPr>
          <p:cNvPr id="14" name="عنصر نائب للتذييل 13"/>
          <p:cNvSpPr>
            <a:spLocks noGrp="1"/>
          </p:cNvSpPr>
          <p:nvPr>
            <p:ph type="ftr" sz="quarter" idx="17"/>
          </p:nvPr>
        </p:nvSpPr>
        <p:spPr/>
        <p:txBody>
          <a:bodyPr rtlCol="0"/>
          <a:lstStyle/>
          <a:p>
            <a:r>
              <a:rPr lang="ar-SA" smtClean="0"/>
              <a:t>جميع الحقوق محفوظة للدكتور زياد القرشي ©  1428- 2007</a:t>
            </a:r>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D92E6B1-EDAF-44DF-B44A-C49C9A9E456D}" type="datetime1">
              <a:rPr lang="ar-SA" smtClean="0"/>
              <a:pPr/>
              <a:t>18/11/1428</a:t>
            </a:fld>
            <a:endParaRPr lang="ar-SA"/>
          </a:p>
        </p:txBody>
      </p:sp>
      <p:sp>
        <p:nvSpPr>
          <p:cNvPr id="4" name="عنصر نائب للتذييل 3"/>
          <p:cNvSpPr>
            <a:spLocks noGrp="1"/>
          </p:cNvSpPr>
          <p:nvPr>
            <p:ph type="ftr" sz="quarter" idx="11"/>
          </p:nvPr>
        </p:nvSpPr>
        <p:spPr/>
        <p:txBody>
          <a:bodyPr/>
          <a:lstStyle/>
          <a:p>
            <a:r>
              <a:rPr lang="ar-SA" smtClean="0"/>
              <a:t>جميع الحقوق محفوظة للدكتور زياد القرشي ©  1428- 2007</a:t>
            </a:r>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52B9E22B-ABC2-41DE-931E-255EED9A789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D277DA2-45B0-4C2C-8C54-C04ACA6D1690}" type="datetime1">
              <a:rPr lang="ar-SA" smtClean="0"/>
              <a:pPr/>
              <a:t>18/11/1428</a:t>
            </a:fld>
            <a:endParaRPr lang="ar-SA"/>
          </a:p>
        </p:txBody>
      </p:sp>
      <p:sp>
        <p:nvSpPr>
          <p:cNvPr id="3" name="عنصر نائب للتذييل 2"/>
          <p:cNvSpPr>
            <a:spLocks noGrp="1"/>
          </p:cNvSpPr>
          <p:nvPr>
            <p:ph type="ftr" sz="quarter" idx="11"/>
          </p:nvPr>
        </p:nvSpPr>
        <p:spPr/>
        <p:txBody>
          <a:bodyPr/>
          <a:lstStyle/>
          <a:p>
            <a:r>
              <a:rPr lang="ar-SA" smtClean="0"/>
              <a:t>جميع الحقوق محفوظة للدكتور زياد القرشي ©  1428- 2007</a:t>
            </a:r>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52B9E22B-ABC2-41DE-931E-255EED9A789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C685E1DD-1A33-4CE6-8FC7-0009775111D1}" type="datetime1">
              <a:rPr lang="ar-SA" smtClean="0"/>
              <a:pPr/>
              <a:t>18/11/1428</a:t>
            </a:fld>
            <a:endParaRPr lang="ar-SA"/>
          </a:p>
        </p:txBody>
      </p:sp>
      <p:sp>
        <p:nvSpPr>
          <p:cNvPr id="6" name="عنصر نائب للتذييل 5"/>
          <p:cNvSpPr>
            <a:spLocks noGrp="1"/>
          </p:cNvSpPr>
          <p:nvPr>
            <p:ph type="ftr" sz="quarter" idx="11"/>
          </p:nvPr>
        </p:nvSpPr>
        <p:spPr/>
        <p:txBody>
          <a:bodyPr/>
          <a:lstStyle/>
          <a:p>
            <a:r>
              <a:rPr lang="ar-SA" smtClean="0"/>
              <a:t>جميع الحقوق محفوظة للدكتور زياد القرشي ©  1428- 2007</a:t>
            </a:r>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52B9E22B-ABC2-41DE-931E-255EED9A7895}"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60005AA5-3918-49A1-8CF0-F758968DB1C1}" type="datetime1">
              <a:rPr lang="ar-SA" smtClean="0"/>
              <a:pPr/>
              <a:t>18/11/1428</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52B9E22B-ABC2-41DE-931E-255EED9A7895}"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r>
              <a:rPr lang="ar-SA" smtClean="0"/>
              <a:t>جميع الحقوق محفوظة للدكتور زياد القرشي ©  1428- 2007</a:t>
            </a:r>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3D073BD-62CE-42B7-8950-486476056DC2}" type="datetime1">
              <a:rPr lang="ar-SA" smtClean="0"/>
              <a:pPr/>
              <a:t>18/11/1428</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ar-SA" smtClean="0"/>
              <a:t>جميع الحقوق محفوظة للدكتور زياد القرشي ©  1428- 2007</a:t>
            </a:r>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2B9E22B-ABC2-41DE-931E-255EED9A789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dt="0"/>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dirty="0" smtClean="0"/>
              <a:t>القانون التجاري السعودي</a:t>
            </a:r>
            <a:br>
              <a:rPr lang="ar-SA" dirty="0" smtClean="0"/>
            </a:br>
            <a:r>
              <a:rPr lang="ar-SA" dirty="0" smtClean="0"/>
              <a:t/>
            </a:r>
            <a:br>
              <a:rPr lang="ar-SA" dirty="0" smtClean="0"/>
            </a:br>
            <a:r>
              <a:rPr lang="ar-SA" dirty="0" smtClean="0"/>
              <a:t>محاضرة تمهيدية</a:t>
            </a:r>
            <a:endParaRPr lang="ar-SA" dirty="0"/>
          </a:p>
        </p:txBody>
      </p:sp>
      <p:sp>
        <p:nvSpPr>
          <p:cNvPr id="3" name="عنوان فرعي 2"/>
          <p:cNvSpPr>
            <a:spLocks noGrp="1"/>
          </p:cNvSpPr>
          <p:nvPr>
            <p:ph type="subTitle" idx="1"/>
          </p:nvPr>
        </p:nvSpPr>
        <p:spPr/>
        <p:txBody>
          <a:bodyPr/>
          <a:lstStyle/>
          <a:p>
            <a:r>
              <a:rPr lang="ar-SA" dirty="0" smtClean="0"/>
              <a:t>د. زياد بن أحمد القرشي</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3" name="عنصر نائب للتذييل 2"/>
          <p:cNvSpPr>
            <a:spLocks noGrp="1"/>
          </p:cNvSpPr>
          <p:nvPr>
            <p:ph type="ftr" sz="quarter" idx="11"/>
          </p:nvPr>
        </p:nvSpPr>
        <p:spPr/>
        <p:txBody>
          <a:bodyPr/>
          <a:lstStyle/>
          <a:p>
            <a:r>
              <a:rPr lang="ar-SA" smtClean="0"/>
              <a:t>جميع الحقوق محفوظة للدكتور زياد القرشي ©  1428- 2007</a:t>
            </a:r>
            <a:endParaRPr lang="ar-SA"/>
          </a:p>
        </p:txBody>
      </p:sp>
      <p:sp>
        <p:nvSpPr>
          <p:cNvPr id="4" name="عنصر نائب لرقم الشريحة 3"/>
          <p:cNvSpPr>
            <a:spLocks noGrp="1"/>
          </p:cNvSpPr>
          <p:nvPr>
            <p:ph type="sldNum" sz="quarter" idx="12"/>
          </p:nvPr>
        </p:nvSpPr>
        <p:spPr/>
        <p:txBody>
          <a:bodyPr>
            <a:normAutofit fontScale="85000" lnSpcReduction="20000"/>
          </a:bodyPr>
          <a:lstStyle/>
          <a:p>
            <a:fld id="{52B9E22B-ABC2-41DE-931E-255EED9A7895}" type="slidenum">
              <a:rPr lang="ar-SA" smtClean="0"/>
              <a:pPr/>
              <a:t>2</a:t>
            </a:fld>
            <a:endParaRPr lang="ar-SA"/>
          </a:p>
        </p:txBody>
      </p:sp>
      <p:sp>
        <p:nvSpPr>
          <p:cNvPr id="5" name="عنصر نائب للمحتوى 4"/>
          <p:cNvSpPr>
            <a:spLocks noGrp="1"/>
          </p:cNvSpPr>
          <p:nvPr>
            <p:ph sz="quarter" idx="1"/>
          </p:nvPr>
        </p:nvSpPr>
        <p:spPr/>
        <p:txBody>
          <a:bodyPr>
            <a:normAutofit/>
          </a:bodyPr>
          <a:lstStyle/>
          <a:p>
            <a:pPr>
              <a:buNone/>
            </a:pPr>
            <a:r>
              <a:rPr lang="ar-SA" dirty="0" smtClean="0"/>
              <a:t>الكتاب المقرر:</a:t>
            </a:r>
          </a:p>
          <a:p>
            <a:pPr algn="ctr">
              <a:buNone/>
            </a:pPr>
            <a:r>
              <a:rPr lang="ar-SA" b="1" dirty="0" smtClean="0"/>
              <a:t>القـانون التجـاري </a:t>
            </a:r>
            <a:endParaRPr lang="en-US" dirty="0" smtClean="0"/>
          </a:p>
          <a:p>
            <a:pPr algn="ctr">
              <a:buNone/>
            </a:pPr>
            <a:r>
              <a:rPr lang="ar-SA" b="1" dirty="0" smtClean="0"/>
              <a:t>الأعمال التجارية – التاجر </a:t>
            </a:r>
            <a:endParaRPr lang="en-US" dirty="0" smtClean="0"/>
          </a:p>
          <a:p>
            <a:pPr algn="ctr">
              <a:buNone/>
            </a:pPr>
            <a:r>
              <a:rPr lang="ar-SA" b="1" dirty="0" smtClean="0"/>
              <a:t>الشركات التجارية</a:t>
            </a:r>
            <a:endParaRPr lang="en-US" dirty="0" smtClean="0"/>
          </a:p>
          <a:p>
            <a:pPr algn="ctr">
              <a:buNone/>
            </a:pPr>
            <a:r>
              <a:rPr lang="ar-SA" b="1" dirty="0" smtClean="0">
                <a:latin typeface="+mj-lt"/>
                <a:cs typeface="+mj-cs"/>
              </a:rPr>
              <a:t> وفقاً لأحدث تعديلات نظام الشركات ونظام السوق المالية ولوائحه</a:t>
            </a:r>
          </a:p>
          <a:p>
            <a:pPr algn="ctr">
              <a:buNone/>
            </a:pPr>
            <a:endParaRPr lang="ar-SA" b="1" dirty="0" smtClean="0"/>
          </a:p>
          <a:p>
            <a:pPr algn="ctr">
              <a:buNone/>
            </a:pPr>
            <a:r>
              <a:rPr lang="ar-SA" b="1" dirty="0" smtClean="0"/>
              <a:t>الدكتور/ </a:t>
            </a:r>
            <a:r>
              <a:rPr lang="ar-SA" b="1" dirty="0" err="1" smtClean="0"/>
              <a:t>نايف</a:t>
            </a:r>
            <a:r>
              <a:rPr lang="ar-SA" b="1" dirty="0" smtClean="0"/>
              <a:t> الشريف		الدكتور/ زياد القرشي</a:t>
            </a:r>
          </a:p>
          <a:p>
            <a:pPr algn="ctr">
              <a:buNone/>
            </a:pPr>
            <a:r>
              <a:rPr lang="ar-SA" b="1" dirty="0" smtClean="0"/>
              <a:t>الموزع: دار حافظ للنشر والتوزيع</a:t>
            </a:r>
            <a:endParaRPr lang="ar-SA" dirty="0" smtClean="0"/>
          </a:p>
          <a:p>
            <a:pPr algn="ct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4" name="عنصر نائب للتذييل 3"/>
          <p:cNvSpPr>
            <a:spLocks noGrp="1"/>
          </p:cNvSpPr>
          <p:nvPr>
            <p:ph type="ftr" sz="quarter" idx="11"/>
          </p:nvPr>
        </p:nvSpPr>
        <p:spPr>
          <a:xfrm>
            <a:off x="4214810" y="6305550"/>
            <a:ext cx="4395790" cy="476250"/>
          </a:xfrm>
        </p:spPr>
        <p:txBody>
          <a:bodyPr/>
          <a:lstStyle/>
          <a:p>
            <a:r>
              <a:rPr lang="ar-SA" smtClean="0"/>
              <a:t>جميع الحقوق محفوظة للدكتور زياد القرشي ©  1428- 2007</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F9C4B9FA-A769-464E-85B6-A8A190397420}" type="slidenum">
              <a:rPr lang="ar-SA" smtClean="0"/>
              <a:pPr/>
              <a:t>3</a:t>
            </a:fld>
            <a:endParaRPr lang="ar-SA" dirty="0"/>
          </a:p>
        </p:txBody>
      </p:sp>
      <p:sp>
        <p:nvSpPr>
          <p:cNvPr id="3" name="عنصر نائب للمحتوى 2"/>
          <p:cNvSpPr>
            <a:spLocks noGrp="1"/>
          </p:cNvSpPr>
          <p:nvPr>
            <p:ph sz="quarter" idx="1"/>
          </p:nvPr>
        </p:nvSpPr>
        <p:spPr/>
        <p:txBody>
          <a:bodyPr/>
          <a:lstStyle/>
          <a:p>
            <a:pPr algn="just">
              <a:buNone/>
            </a:pPr>
            <a:r>
              <a:rPr lang="ar-SA" dirty="0" smtClean="0"/>
              <a:t>الموضوعات التي يتناولها مقرر القانون التجاري السعودي:</a:t>
            </a:r>
          </a:p>
          <a:p>
            <a:r>
              <a:rPr lang="ar-SA" dirty="0" smtClean="0"/>
              <a:t>الأعمال التجارية</a:t>
            </a:r>
          </a:p>
          <a:p>
            <a:r>
              <a:rPr lang="ar-SA" dirty="0" smtClean="0"/>
              <a:t>التاجر</a:t>
            </a:r>
          </a:p>
          <a:p>
            <a:r>
              <a:rPr lang="ar-SA" dirty="0" smtClean="0"/>
              <a:t>الشركات التجارية</a:t>
            </a:r>
            <a:endParaRPr lang="ar-SA" dirty="0"/>
          </a:p>
        </p:txBody>
      </p:sp>
      <p:sp>
        <p:nvSpPr>
          <p:cNvPr id="2049" name="Rectangle 1"/>
          <p:cNvSpPr>
            <a:spLocks noChangeArrowheads="1"/>
          </p:cNvSpPr>
          <p:nvPr/>
        </p:nvSpPr>
        <p:spPr bwMode="auto">
          <a:xfrm>
            <a:off x="0" y="0"/>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4" name="عنصر نائب للتذييل 3"/>
          <p:cNvSpPr>
            <a:spLocks noGrp="1"/>
          </p:cNvSpPr>
          <p:nvPr>
            <p:ph type="ftr" sz="quarter" idx="11"/>
          </p:nvPr>
        </p:nvSpPr>
        <p:spPr>
          <a:xfrm>
            <a:off x="4357686" y="6305550"/>
            <a:ext cx="4252914" cy="476250"/>
          </a:xfrm>
        </p:spPr>
        <p:txBody>
          <a:bodyPr/>
          <a:lstStyle/>
          <a:p>
            <a:r>
              <a:rPr lang="ar-SA" smtClean="0"/>
              <a:t>جميع الحقوق محفوظة للدكتور زياد القرشي ©  1428- 2007</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52B9E22B-ABC2-41DE-931E-255EED9A7895}" type="slidenum">
              <a:rPr lang="ar-SA" smtClean="0"/>
              <a:pPr/>
              <a:t>4</a:t>
            </a:fld>
            <a:endParaRPr lang="ar-SA"/>
          </a:p>
        </p:txBody>
      </p:sp>
      <p:sp>
        <p:nvSpPr>
          <p:cNvPr id="3" name="عنصر نائب للمحتوى 2"/>
          <p:cNvSpPr>
            <a:spLocks noGrp="1"/>
          </p:cNvSpPr>
          <p:nvPr>
            <p:ph sz="quarter" idx="1"/>
          </p:nvPr>
        </p:nvSpPr>
        <p:spPr/>
        <p:txBody>
          <a:bodyPr>
            <a:normAutofit fontScale="70000" lnSpcReduction="20000"/>
          </a:bodyPr>
          <a:lstStyle/>
          <a:p>
            <a:pPr>
              <a:buNone/>
            </a:pPr>
            <a:r>
              <a:rPr lang="ar-SA" u="sng" dirty="0">
                <a:effectLst>
                  <a:outerShdw blurRad="38100" dist="38100" dir="2700000" algn="tl">
                    <a:srgbClr val="000000">
                      <a:alpha val="43137"/>
                    </a:srgbClr>
                  </a:outerShdw>
                </a:effectLst>
              </a:rPr>
              <a:t>متطلبات </a:t>
            </a:r>
            <a:r>
              <a:rPr lang="ar-SA" u="sng" dirty="0" smtClean="0">
                <a:effectLst>
                  <a:outerShdw blurRad="38100" dist="38100" dir="2700000" algn="tl">
                    <a:srgbClr val="000000">
                      <a:alpha val="43137"/>
                    </a:srgbClr>
                  </a:outerShdw>
                </a:effectLst>
              </a:rPr>
              <a:t>النجاح </a:t>
            </a:r>
            <a:r>
              <a:rPr lang="ar-SA" u="sng" dirty="0">
                <a:effectLst>
                  <a:outerShdw blurRad="38100" dist="38100" dir="2700000" algn="tl">
                    <a:srgbClr val="000000">
                      <a:alpha val="43137"/>
                    </a:srgbClr>
                  </a:outerShdw>
                </a:effectLst>
              </a:rPr>
              <a:t>في مقررات مواد </a:t>
            </a:r>
            <a:r>
              <a:rPr lang="ar-SA" u="sng" dirty="0" smtClean="0">
                <a:effectLst>
                  <a:outerShdw blurRad="38100" dist="38100" dir="2700000" algn="tl">
                    <a:srgbClr val="000000">
                      <a:alpha val="43137"/>
                    </a:srgbClr>
                  </a:outerShdw>
                </a:effectLst>
              </a:rPr>
              <a:t>القانون</a:t>
            </a:r>
          </a:p>
          <a:p>
            <a:r>
              <a:rPr lang="ar-SA" dirty="0" smtClean="0"/>
              <a:t>فهم </a:t>
            </a:r>
            <a:r>
              <a:rPr lang="ar-SA" dirty="0"/>
              <a:t>المبادئ </a:t>
            </a:r>
            <a:r>
              <a:rPr lang="ar-SA" dirty="0" smtClean="0"/>
              <a:t>القانونية التي يتناولها المقرر</a:t>
            </a:r>
          </a:p>
          <a:p>
            <a:r>
              <a:rPr lang="ar-SA" dirty="0" smtClean="0"/>
              <a:t>التكييف </a:t>
            </a:r>
            <a:r>
              <a:rPr lang="ar-SA" dirty="0"/>
              <a:t>القانوني </a:t>
            </a:r>
            <a:r>
              <a:rPr lang="ar-SA" dirty="0" smtClean="0"/>
              <a:t>السليم للوقائع المادية</a:t>
            </a:r>
          </a:p>
          <a:p>
            <a:r>
              <a:rPr lang="ar-SA" dirty="0" smtClean="0"/>
              <a:t>وتوافر </a:t>
            </a:r>
            <a:r>
              <a:rPr lang="ar-SA" dirty="0"/>
              <a:t>مهارات تطبيق المبادئ القانونية </a:t>
            </a:r>
            <a:r>
              <a:rPr lang="ar-SA" dirty="0" smtClean="0"/>
              <a:t>على </a:t>
            </a:r>
            <a:r>
              <a:rPr lang="ar-SA" dirty="0"/>
              <a:t>أسئلة </a:t>
            </a:r>
            <a:r>
              <a:rPr lang="ar-SA" dirty="0" smtClean="0"/>
              <a:t>الامتحان</a:t>
            </a:r>
            <a:endParaRPr lang="en-US" dirty="0"/>
          </a:p>
          <a:p>
            <a:pPr>
              <a:buNone/>
            </a:pPr>
            <a:r>
              <a:rPr lang="ar-SA" u="sng" dirty="0">
                <a:effectLst>
                  <a:outerShdw blurRad="38100" dist="38100" dir="2700000" algn="tl">
                    <a:srgbClr val="000000">
                      <a:alpha val="43137"/>
                    </a:srgbClr>
                  </a:outerShdw>
                </a:effectLst>
              </a:rPr>
              <a:t>مصادر المقرر </a:t>
            </a:r>
            <a:endParaRPr lang="ar-SA" u="sng" dirty="0" smtClean="0">
              <a:effectLst>
                <a:outerShdw blurRad="38100" dist="38100" dir="2700000" algn="tl">
                  <a:srgbClr val="000000">
                    <a:alpha val="43137"/>
                  </a:srgbClr>
                </a:outerShdw>
              </a:effectLst>
            </a:endParaRPr>
          </a:p>
          <a:p>
            <a:r>
              <a:rPr lang="ar-SA" dirty="0"/>
              <a:t>المصادر هي المراجع التي تساعد الطلاب على فهم موضوعات المقرر</a:t>
            </a:r>
            <a:r>
              <a:rPr lang="ar-SA" dirty="0" smtClean="0"/>
              <a:t>.</a:t>
            </a:r>
          </a:p>
          <a:p>
            <a:r>
              <a:rPr lang="ar-SA" dirty="0" smtClean="0"/>
              <a:t> </a:t>
            </a:r>
            <a:r>
              <a:rPr lang="ar-SA" dirty="0"/>
              <a:t>من المصادر التي يجب على الطلاب العناية </a:t>
            </a:r>
            <a:r>
              <a:rPr lang="ar-SA" dirty="0" err="1"/>
              <a:t>بها</a:t>
            </a:r>
            <a:r>
              <a:rPr lang="ar-SA" dirty="0"/>
              <a:t> </a:t>
            </a:r>
            <a:r>
              <a:rPr lang="ar-SA" dirty="0" smtClean="0"/>
              <a:t>الآتي:</a:t>
            </a:r>
          </a:p>
          <a:p>
            <a:pPr lvl="1"/>
            <a:r>
              <a:rPr lang="ar-SA" dirty="0" smtClean="0"/>
              <a:t>نصوص </a:t>
            </a:r>
            <a:r>
              <a:rPr lang="ar-SA" dirty="0"/>
              <a:t>القوانين (الأنظمة) واللوائح ذات العلاقة بموضوعات المقرر</a:t>
            </a:r>
            <a:r>
              <a:rPr lang="ar-SA" dirty="0" smtClean="0"/>
              <a:t>،</a:t>
            </a:r>
          </a:p>
          <a:p>
            <a:pPr lvl="1"/>
            <a:r>
              <a:rPr lang="ar-SA" dirty="0" smtClean="0"/>
              <a:t>ملخص المحاضرة</a:t>
            </a:r>
          </a:p>
          <a:p>
            <a:pPr lvl="1"/>
            <a:r>
              <a:rPr lang="ar-SA" dirty="0" smtClean="0"/>
              <a:t>الكتب المنهجية</a:t>
            </a:r>
          </a:p>
          <a:p>
            <a:pPr lvl="1"/>
            <a:r>
              <a:rPr lang="ar-SA" dirty="0" smtClean="0"/>
              <a:t>البحوث </a:t>
            </a:r>
            <a:r>
              <a:rPr lang="ar-SA" dirty="0"/>
              <a:t>والمقالات المنشورة في الصحف والمجلات الدورية ومواقع شبكة المعلومات الالكترونية</a:t>
            </a:r>
            <a:r>
              <a:rPr lang="ar-SA" dirty="0" smtClean="0"/>
              <a:t>،</a:t>
            </a:r>
          </a:p>
          <a:p>
            <a:pPr lvl="1"/>
            <a:r>
              <a:rPr lang="ar-SA" dirty="0" smtClean="0"/>
              <a:t>قرارات </a:t>
            </a:r>
            <a:r>
              <a:rPr lang="ar-SA" dirty="0"/>
              <a:t>المحاكم، </a:t>
            </a:r>
            <a:endParaRPr lang="ar-SA" dirty="0" smtClean="0"/>
          </a:p>
          <a:p>
            <a:pPr lvl="1"/>
            <a:r>
              <a:rPr lang="ar-SA" dirty="0" smtClean="0"/>
              <a:t>أسئلة </a:t>
            </a:r>
            <a:r>
              <a:rPr lang="ar-SA" dirty="0"/>
              <a:t>الامتحانات </a:t>
            </a:r>
            <a:r>
              <a:rPr lang="ar-SA" dirty="0" smtClean="0"/>
              <a:t>السابقة</a:t>
            </a:r>
          </a:p>
          <a:p>
            <a:pPr lvl="1"/>
            <a:r>
              <a:rPr lang="ar-SA" dirty="0" smtClean="0"/>
              <a:t>مناقشة </a:t>
            </a:r>
            <a:r>
              <a:rPr lang="ar-SA" dirty="0"/>
              <a:t>مواضيع المقرر مع </a:t>
            </a:r>
            <a:r>
              <a:rPr lang="ar-SA" dirty="0" smtClean="0"/>
              <a:t>الزملاء</a:t>
            </a:r>
            <a:endParaRPr lang="en-US" b="1" dirty="0"/>
          </a:p>
          <a:p>
            <a:pPr>
              <a:buNone/>
            </a:pPr>
            <a:endParaRPr lang="ar-SA" u="sng" dirty="0" smtClean="0">
              <a:effectLst>
                <a:outerShdw blurRad="38100" dist="38100" dir="2700000" algn="tl">
                  <a:srgbClr val="000000">
                    <a:alpha val="43137"/>
                  </a:srgbClr>
                </a:outerShdw>
              </a:effectLst>
            </a:endParaRPr>
          </a:p>
          <a:p>
            <a:pPr>
              <a:buNone/>
            </a:pPr>
            <a:endParaRPr lang="ar-SA" u="sng"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4" name="عنصر نائب للتذييل 3"/>
          <p:cNvSpPr>
            <a:spLocks noGrp="1"/>
          </p:cNvSpPr>
          <p:nvPr>
            <p:ph type="ftr" sz="quarter" idx="11"/>
          </p:nvPr>
        </p:nvSpPr>
        <p:spPr>
          <a:xfrm>
            <a:off x="4286248" y="6215082"/>
            <a:ext cx="4500594" cy="398249"/>
          </a:xfrm>
        </p:spPr>
        <p:txBody>
          <a:bodyPr/>
          <a:lstStyle/>
          <a:p>
            <a:r>
              <a:rPr lang="ar-SA" smtClean="0"/>
              <a:t>جميع الحقوق محفوظة للدكتور زياد القرشي ©  1428- 2007</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52B9E22B-ABC2-41DE-931E-255EED9A7895}" type="slidenum">
              <a:rPr lang="ar-SA" smtClean="0"/>
              <a:pPr/>
              <a:t>5</a:t>
            </a:fld>
            <a:endParaRPr lang="ar-SA"/>
          </a:p>
        </p:txBody>
      </p:sp>
      <p:sp>
        <p:nvSpPr>
          <p:cNvPr id="3" name="عنصر نائب للمحتوى 2"/>
          <p:cNvSpPr>
            <a:spLocks noGrp="1"/>
          </p:cNvSpPr>
          <p:nvPr>
            <p:ph sz="quarter" idx="1"/>
          </p:nvPr>
        </p:nvSpPr>
        <p:spPr>
          <a:xfrm>
            <a:off x="457200" y="1600200"/>
            <a:ext cx="8229600" cy="4400568"/>
          </a:xfrm>
        </p:spPr>
        <p:txBody>
          <a:bodyPr>
            <a:noAutofit/>
          </a:bodyPr>
          <a:lstStyle/>
          <a:p>
            <a:pPr>
              <a:buNone/>
            </a:pPr>
            <a:r>
              <a:rPr lang="ar-SA" sz="1800" b="1" u="sng" dirty="0">
                <a:effectLst>
                  <a:outerShdw blurRad="50800" dist="50800" dir="5400000" algn="ctr" rotWithShape="0">
                    <a:srgbClr val="000000">
                      <a:alpha val="43000"/>
                    </a:srgbClr>
                  </a:outerShdw>
                </a:effectLst>
              </a:rPr>
              <a:t>اللغة </a:t>
            </a:r>
            <a:r>
              <a:rPr lang="ar-SA" sz="1800" b="1" u="sng" dirty="0" smtClean="0">
                <a:effectLst>
                  <a:outerShdw blurRad="50800" dist="50800" dir="5400000" algn="ctr" rotWithShape="0">
                    <a:srgbClr val="000000">
                      <a:alpha val="43000"/>
                    </a:srgbClr>
                  </a:outerShdw>
                </a:effectLst>
              </a:rPr>
              <a:t>القانونية</a:t>
            </a:r>
          </a:p>
          <a:p>
            <a:r>
              <a:rPr lang="ar-SA" sz="1800" dirty="0"/>
              <a:t>يولي أساتذة القانون أهمية قصوى لاستخدام اللغة القانونية. لذلك يُنصح الطلاب عند الإجابة على أسئلة مقررات القانون بإتباع الآتي: </a:t>
            </a:r>
            <a:endParaRPr lang="ar-SA" sz="1800" dirty="0" smtClean="0"/>
          </a:p>
          <a:p>
            <a:pPr>
              <a:buNone/>
            </a:pPr>
            <a:r>
              <a:rPr lang="ar-SA" sz="1800" dirty="0" smtClean="0"/>
              <a:t>أولاً: تفادي استخدام اللغة </a:t>
            </a:r>
            <a:r>
              <a:rPr lang="ar-SA" sz="1800" dirty="0"/>
              <a:t>العامية </a:t>
            </a:r>
            <a:endParaRPr lang="ar-SA" sz="1800" dirty="0" smtClean="0"/>
          </a:p>
          <a:p>
            <a:pPr>
              <a:buNone/>
            </a:pPr>
            <a:r>
              <a:rPr lang="ar-SA" sz="1800" dirty="0" smtClean="0"/>
              <a:t>ثانياً:  </a:t>
            </a:r>
            <a:r>
              <a:rPr lang="ar-SA" sz="1800" dirty="0"/>
              <a:t>فهم السؤال وإجابته بشكل </a:t>
            </a:r>
            <a:r>
              <a:rPr lang="ar-SA" sz="1800" dirty="0" smtClean="0"/>
              <a:t>مباشر</a:t>
            </a:r>
          </a:p>
          <a:p>
            <a:pPr>
              <a:buNone/>
            </a:pPr>
            <a:r>
              <a:rPr lang="ar-SA" sz="1800" dirty="0" smtClean="0"/>
              <a:t>ثالثاً: تنظيم </a:t>
            </a:r>
            <a:r>
              <a:rPr lang="ar-SA" sz="1800" dirty="0"/>
              <a:t>الإجابة </a:t>
            </a:r>
            <a:r>
              <a:rPr lang="ar-SA" sz="1800" dirty="0" smtClean="0"/>
              <a:t>وتجنب البدء </a:t>
            </a:r>
            <a:r>
              <a:rPr lang="ar-SA" sz="1800" dirty="0"/>
              <a:t>بالنتيجة دون توضيح الأسباب القانونية المؤدية لها. </a:t>
            </a:r>
            <a:endParaRPr lang="ar-SA" sz="1800" dirty="0" smtClean="0"/>
          </a:p>
          <a:p>
            <a:pPr>
              <a:buNone/>
            </a:pPr>
            <a:r>
              <a:rPr lang="ar-SA" sz="1800" b="1" dirty="0" smtClean="0"/>
              <a:t>مثال توضيحي</a:t>
            </a:r>
            <a:r>
              <a:rPr lang="ar-SA" sz="1800" dirty="0" smtClean="0"/>
              <a:t>: </a:t>
            </a:r>
            <a:r>
              <a:rPr lang="ar-SA" sz="1800" dirty="0"/>
              <a:t>لو افترضنا أن السؤال </a:t>
            </a:r>
            <a:r>
              <a:rPr lang="ar-SA" sz="1800" dirty="0" smtClean="0"/>
              <a:t>المطروح في الامتحان يتطلب </a:t>
            </a:r>
            <a:r>
              <a:rPr lang="ar-SA" sz="1800" dirty="0"/>
              <a:t>توضيح ما إذا كانت الحالة المعروضة في السؤال هي عمل تجاري أصلي أو عمل تجاري بالتبعية. </a:t>
            </a:r>
            <a:r>
              <a:rPr lang="ar-SA" sz="1800" dirty="0" smtClean="0"/>
              <a:t>لو كانت إجابة </a:t>
            </a:r>
            <a:r>
              <a:rPr lang="ar-SA" sz="1800" dirty="0"/>
              <a:t>الممتحن تضمنت </a:t>
            </a:r>
            <a:r>
              <a:rPr lang="ar-SA" sz="1800" dirty="0" smtClean="0"/>
              <a:t>أن "العمل </a:t>
            </a:r>
            <a:r>
              <a:rPr lang="ar-SA" sz="1800" dirty="0"/>
              <a:t>في الحالة الماثلة يعد تجاري بالتبعية". هذه ليست إجابة نموذجية لأنها مجرد نتيجة لذا، يجب أن تأتي الإجابة بعد توضيح </a:t>
            </a:r>
            <a:r>
              <a:rPr lang="ar-SA" sz="1800" dirty="0" smtClean="0"/>
              <a:t>المبررات أي تحديد </a:t>
            </a:r>
            <a:r>
              <a:rPr lang="ar-SA" sz="1800" dirty="0"/>
              <a:t>النشاط الرئيسي للمقاولة، تحديد العمل الفرعي، وتطبيق قاعدة الفرع يتبع الأصل على الحالة. </a:t>
            </a:r>
            <a:endParaRPr lang="ar-SA" sz="1800" dirty="0" smtClean="0"/>
          </a:p>
          <a:p>
            <a:pPr>
              <a:buNone/>
            </a:pPr>
            <a:r>
              <a:rPr lang="ar-SA" sz="1800" dirty="0" smtClean="0"/>
              <a:t>رابعاً: </a:t>
            </a:r>
            <a:r>
              <a:rPr lang="ar-SA" sz="1800" dirty="0"/>
              <a:t>يجب تلافي تكرار السؤال عند الإجابة لأن هذا من شأنه تضييع الوقت وتشويه نمط الإجابة كما أنه لا يمنح الطالب أو الطالبة أي درجة. </a:t>
            </a:r>
            <a:endParaRPr lang="ar-SA" sz="1800" dirty="0" smtClean="0"/>
          </a:p>
          <a:p>
            <a:pPr>
              <a:buNone/>
            </a:pPr>
            <a:endParaRPr lang="ar-SA" sz="1800" dirty="0" smtClean="0"/>
          </a:p>
          <a:p>
            <a:pPr>
              <a:buNone/>
            </a:pP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4" name="عنصر نائب للتذييل 3"/>
          <p:cNvSpPr>
            <a:spLocks noGrp="1"/>
          </p:cNvSpPr>
          <p:nvPr>
            <p:ph type="ftr" sz="quarter" idx="11"/>
          </p:nvPr>
        </p:nvSpPr>
        <p:spPr>
          <a:xfrm>
            <a:off x="4214810" y="6305550"/>
            <a:ext cx="4395790" cy="476250"/>
          </a:xfrm>
        </p:spPr>
        <p:txBody>
          <a:bodyPr/>
          <a:lstStyle/>
          <a:p>
            <a:r>
              <a:rPr lang="ar-SA" smtClean="0"/>
              <a:t>جميع الحقوق محفوظة للدكتور زياد القرشي ©  1428- 2007</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52B9E22B-ABC2-41DE-931E-255EED9A7895}" type="slidenum">
              <a:rPr lang="ar-SA" smtClean="0"/>
              <a:pPr/>
              <a:t>6</a:t>
            </a:fld>
            <a:endParaRPr lang="ar-SA"/>
          </a:p>
        </p:txBody>
      </p:sp>
      <p:sp>
        <p:nvSpPr>
          <p:cNvPr id="3" name="عنصر نائب للمحتوى 2"/>
          <p:cNvSpPr>
            <a:spLocks noGrp="1"/>
          </p:cNvSpPr>
          <p:nvPr>
            <p:ph sz="quarter" idx="1"/>
          </p:nvPr>
        </p:nvSpPr>
        <p:spPr/>
        <p:txBody>
          <a:bodyPr>
            <a:normAutofit fontScale="77500" lnSpcReduction="20000"/>
          </a:bodyPr>
          <a:lstStyle/>
          <a:p>
            <a:pPr>
              <a:buNone/>
            </a:pPr>
            <a:r>
              <a:rPr lang="ar-SA" dirty="0" smtClean="0"/>
              <a:t>خامساً: معظم الطلاب يواجهون مشكلة في توضيح ما يرغبون قوله بشكل مباشر وواضح. </a:t>
            </a:r>
          </a:p>
          <a:p>
            <a:pPr>
              <a:buNone/>
            </a:pPr>
            <a:r>
              <a:rPr lang="ar-SA" b="1" dirty="0" smtClean="0"/>
              <a:t>مثال توضيحي: </a:t>
            </a:r>
            <a:r>
              <a:rPr lang="ar-SA" dirty="0" smtClean="0"/>
              <a:t>لو  كان هناك سؤالٌ ذا علاقة بموضوع مخالفة التاجر لأحكام نظام الدفاتر التجارية صيغته كالتالي:</a:t>
            </a:r>
          </a:p>
          <a:p>
            <a:pPr>
              <a:buNone/>
            </a:pPr>
            <a:r>
              <a:rPr lang="ar-SA" dirty="0" smtClean="0"/>
              <a:t>”قام تاجر بكتابة قيود في دفتر اليومية الأصلي في الهوامش، ما هو الجزاء الذي يمكن توقيعه عليه في هذه الحالة؟“ </a:t>
            </a:r>
            <a:endParaRPr lang="en-US" b="1" dirty="0" smtClean="0"/>
          </a:p>
          <a:p>
            <a:pPr>
              <a:buNone/>
            </a:pPr>
            <a:r>
              <a:rPr lang="ar-SA" dirty="0" smtClean="0"/>
              <a:t>الهدف من وراء السؤال هو "معرفة عقوبة الكتابة في الهوامش". لو كانت إجابة الممتحن أنه " في هذه الحالة هناك مخالفة لنظام الدفاتر التجارية." هذه إجابة لا تنبئ عن إلمام الممتحن بموضوع مخالفات نظام الدفاتر التجارية. لذلك يجب على الممتحن التركيز على ماهية المخالفة وعقوبتها وبالتالي فإن الإجابة النموذجية على السؤال ينبغي أن تتضمن الآتي: </a:t>
            </a:r>
            <a:endParaRPr lang="en-US" b="1" dirty="0" smtClean="0"/>
          </a:p>
          <a:p>
            <a:r>
              <a:rPr lang="ar-SA" dirty="0" smtClean="0"/>
              <a:t>"بما أن التاجر قام بالكتابة في هوامش الصفحات ولما كان هذا الفعل يعد مخالفاً لنظام الدفاتر التجارية. لذا فإن التاجر يكون عرضة لتوقيع الغرامة التي تتراوح بين خمسة ألاف ريال وخمسين ألف ريال. علماً أن مقدار الغرامة يجب أن يتناسب مع حجم المخالفة وهو الأمر الذي يخضع للسلطة التقديرية للقاضي." </a:t>
            </a:r>
            <a:endParaRPr lang="en-US" b="1" dirty="0" smtClean="0"/>
          </a:p>
          <a:p>
            <a:pPr>
              <a:buNone/>
            </a:pP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4" name="عنصر نائب للتذييل 3"/>
          <p:cNvSpPr>
            <a:spLocks noGrp="1"/>
          </p:cNvSpPr>
          <p:nvPr>
            <p:ph type="ftr" sz="quarter" idx="11"/>
          </p:nvPr>
        </p:nvSpPr>
        <p:spPr>
          <a:xfrm>
            <a:off x="4643438" y="6305550"/>
            <a:ext cx="3967162" cy="476250"/>
          </a:xfrm>
        </p:spPr>
        <p:txBody>
          <a:bodyPr/>
          <a:lstStyle/>
          <a:p>
            <a:r>
              <a:rPr lang="ar-SA" smtClean="0"/>
              <a:t>جميع الحقوق محفوظة للدكتور زياد القرشي ©  1428- 2007</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52B9E22B-ABC2-41DE-931E-255EED9A7895}" type="slidenum">
              <a:rPr lang="ar-SA" smtClean="0"/>
              <a:pPr/>
              <a:t>7</a:t>
            </a:fld>
            <a:endParaRPr lang="ar-SA"/>
          </a:p>
        </p:txBody>
      </p:sp>
      <p:sp>
        <p:nvSpPr>
          <p:cNvPr id="3" name="عنصر نائب للمحتوى 2"/>
          <p:cNvSpPr>
            <a:spLocks noGrp="1"/>
          </p:cNvSpPr>
          <p:nvPr>
            <p:ph sz="quarter" idx="1"/>
          </p:nvPr>
        </p:nvSpPr>
        <p:spPr/>
        <p:txBody>
          <a:bodyPr>
            <a:normAutofit fontScale="77500" lnSpcReduction="20000"/>
          </a:bodyPr>
          <a:lstStyle/>
          <a:p>
            <a:pPr>
              <a:buNone/>
            </a:pPr>
            <a:r>
              <a:rPr lang="ar-SA" b="1" u="sng" dirty="0" smtClean="0">
                <a:effectLst>
                  <a:outerShdw blurRad="50800" dist="50800" dir="5400000" algn="ctr" rotWithShape="0">
                    <a:srgbClr val="000000">
                      <a:alpha val="43000"/>
                    </a:srgbClr>
                  </a:outerShdw>
                </a:effectLst>
              </a:rPr>
              <a:t>أهداف المقرر</a:t>
            </a:r>
            <a:endParaRPr lang="en-US" b="1" u="sng" dirty="0" smtClean="0">
              <a:effectLst>
                <a:outerShdw blurRad="50800" dist="50800" dir="5400000" algn="ctr" rotWithShape="0">
                  <a:srgbClr val="000000">
                    <a:alpha val="43000"/>
                  </a:srgbClr>
                </a:outerShdw>
              </a:effectLst>
            </a:endParaRPr>
          </a:p>
          <a:p>
            <a:pPr algn="just">
              <a:buNone/>
            </a:pPr>
            <a:r>
              <a:rPr lang="ar-SA" dirty="0" smtClean="0"/>
              <a:t>يهدف المقرر بشكل عام إلى تمكين الطلاب من معرفة البيئة القانونية التي تحيط بنشاط التجار الطبيعيين والمعنويين والأعمال التجارية. يهدف المقرر بشكل خاص إلى تزويد الطلاب بالأمور الآتية:</a:t>
            </a:r>
            <a:endParaRPr lang="en-US" b="1" dirty="0" smtClean="0"/>
          </a:p>
          <a:p>
            <a:pPr lvl="0"/>
            <a:r>
              <a:rPr lang="ar-SA" dirty="0" smtClean="0"/>
              <a:t>المبادئ الأساسية لماهية القانون التجاري ومبرراته ومصادره.</a:t>
            </a:r>
            <a:endParaRPr lang="en-US" b="1" dirty="0" smtClean="0"/>
          </a:p>
          <a:p>
            <a:pPr lvl="0"/>
            <a:r>
              <a:rPr lang="ar-SA" dirty="0" smtClean="0"/>
              <a:t>أنواع الأعمال التجارية والفرق بينها وبين والأعمال المدنية.</a:t>
            </a:r>
            <a:endParaRPr lang="en-US" b="1" dirty="0" smtClean="0"/>
          </a:p>
          <a:p>
            <a:pPr lvl="0"/>
            <a:r>
              <a:rPr lang="ar-SA" dirty="0" smtClean="0"/>
              <a:t>الشروط اللازمة لاكتساب الشخص صفة التاجر.</a:t>
            </a:r>
            <a:endParaRPr lang="en-US" b="1" dirty="0" smtClean="0"/>
          </a:p>
          <a:p>
            <a:pPr lvl="0"/>
            <a:r>
              <a:rPr lang="ar-SA" dirty="0" smtClean="0"/>
              <a:t>الالتزامات القانونية الملقاة على عاتق التاجر.</a:t>
            </a:r>
            <a:endParaRPr lang="en-US" b="1" dirty="0" smtClean="0"/>
          </a:p>
          <a:p>
            <a:pPr lvl="0"/>
            <a:r>
              <a:rPr lang="ar-SA" dirty="0" smtClean="0"/>
              <a:t>الآثار المترتبة على مخالفة الالتزامات التجارية وطبيعة هذه المخالفات.</a:t>
            </a:r>
            <a:endParaRPr lang="en-US" b="1" dirty="0" smtClean="0"/>
          </a:p>
          <a:p>
            <a:pPr lvl="0"/>
            <a:r>
              <a:rPr lang="ar-SA" dirty="0" smtClean="0"/>
              <a:t> الجهات القضائية المناط </a:t>
            </a:r>
            <a:r>
              <a:rPr lang="ar-SA" dirty="0" err="1" smtClean="0"/>
              <a:t>بها</a:t>
            </a:r>
            <a:r>
              <a:rPr lang="ar-SA" dirty="0" smtClean="0"/>
              <a:t> توقيع المخالفات على التجار.</a:t>
            </a:r>
            <a:endParaRPr lang="en-US" b="1" dirty="0" smtClean="0"/>
          </a:p>
          <a:p>
            <a:pPr lvl="0"/>
            <a:r>
              <a:rPr lang="ar-SA" dirty="0" smtClean="0"/>
              <a:t>طرق انقضاء وتصفية الشركات التجارية.</a:t>
            </a:r>
            <a:endParaRPr lang="en-US" b="1" dirty="0" smtClean="0"/>
          </a:p>
          <a:p>
            <a:pPr lvl="0"/>
            <a:r>
              <a:rPr lang="ar-SA" dirty="0" smtClean="0"/>
              <a:t>إجراءات تكوين الشركات التجارية وأنواعها وخصائصها.</a:t>
            </a:r>
            <a:endParaRPr lang="en-US" b="1" dirty="0" smtClean="0"/>
          </a:p>
          <a:p>
            <a:pPr>
              <a:buNone/>
            </a:pPr>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4" name="عنصر نائب للتذييل 3"/>
          <p:cNvSpPr>
            <a:spLocks noGrp="1"/>
          </p:cNvSpPr>
          <p:nvPr>
            <p:ph type="ftr" sz="quarter" idx="11"/>
          </p:nvPr>
        </p:nvSpPr>
        <p:spPr>
          <a:xfrm>
            <a:off x="4643438" y="6305550"/>
            <a:ext cx="3967162" cy="476250"/>
          </a:xfrm>
        </p:spPr>
        <p:txBody>
          <a:bodyPr/>
          <a:lstStyle/>
          <a:p>
            <a:r>
              <a:rPr lang="ar-SA" smtClean="0"/>
              <a:t>جميع الحقوق محفوظة للدكتور زياد القرشي ©  1428- 2007</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52B9E22B-ABC2-41DE-931E-255EED9A7895}" type="slidenum">
              <a:rPr lang="ar-SA" smtClean="0"/>
              <a:pPr/>
              <a:t>8</a:t>
            </a:fld>
            <a:endParaRPr lang="ar-SA"/>
          </a:p>
        </p:txBody>
      </p:sp>
      <p:sp>
        <p:nvSpPr>
          <p:cNvPr id="3" name="عنصر نائب للمحتوى 2"/>
          <p:cNvSpPr>
            <a:spLocks noGrp="1"/>
          </p:cNvSpPr>
          <p:nvPr>
            <p:ph sz="quarter" idx="1"/>
          </p:nvPr>
        </p:nvSpPr>
        <p:spPr/>
        <p:txBody>
          <a:bodyPr>
            <a:normAutofit lnSpcReduction="10000"/>
            <a:scene3d>
              <a:camera prst="orthographicFront">
                <a:rot lat="0" lon="0" rev="0"/>
              </a:camera>
              <a:lightRig rig="threePt" dir="t"/>
            </a:scene3d>
          </a:bodyPr>
          <a:lstStyle/>
          <a:p>
            <a:pPr>
              <a:buNone/>
            </a:pPr>
            <a:r>
              <a:rPr lang="ar-SA" b="1" u="sng" dirty="0" smtClean="0">
                <a:effectLst>
                  <a:outerShdw blurRad="50800" dist="50800" dir="5400000" algn="ctr" rotWithShape="0">
                    <a:srgbClr val="000000">
                      <a:alpha val="43000"/>
                    </a:srgbClr>
                  </a:outerShdw>
                </a:effectLst>
              </a:rPr>
              <a:t>أهمية الكتاب</a:t>
            </a:r>
            <a:endParaRPr lang="en-US" b="1" u="sng" dirty="0" smtClean="0">
              <a:effectLst>
                <a:outerShdw blurRad="50800" dist="50800" dir="5400000" algn="ctr" rotWithShape="0">
                  <a:srgbClr val="000000">
                    <a:alpha val="43000"/>
                  </a:srgbClr>
                </a:outerShdw>
              </a:effectLst>
            </a:endParaRPr>
          </a:p>
          <a:p>
            <a:pPr algn="just"/>
            <a:r>
              <a:rPr lang="ar-SA" dirty="0" smtClean="0">
                <a:effectLst>
                  <a:outerShdw blurRad="50800" dist="50800" dir="5400000" sx="2000" sy="2000" algn="ctr" rotWithShape="0">
                    <a:srgbClr val="000000"/>
                  </a:outerShdw>
                </a:effectLst>
              </a:rPr>
              <a:t>رغم أن الكتاب موجة بشكل رئيسي لفئة الطلاب إلا أن المعلومات المتوفرة بين جنباته تفيد المشتغلين بالمحاماة والقضاء والتجارة. </a:t>
            </a:r>
          </a:p>
          <a:p>
            <a:pPr algn="just"/>
            <a:r>
              <a:rPr lang="ar-SA" dirty="0" smtClean="0">
                <a:effectLst>
                  <a:outerShdw blurRad="50800" dist="50800" dir="5400000" sx="2000" sy="2000" algn="ctr" rotWithShape="0">
                    <a:srgbClr val="000000"/>
                  </a:outerShdw>
                </a:effectLst>
              </a:rPr>
              <a:t>يقدم الكتاب المعلومات المشار إليها بوضوح واختصار</a:t>
            </a:r>
          </a:p>
          <a:p>
            <a:pPr algn="just"/>
            <a:r>
              <a:rPr lang="ar-SA" dirty="0" smtClean="0">
                <a:effectLst>
                  <a:outerShdw blurRad="50800" dist="50800" dir="5400000" sx="2000" sy="2000" algn="ctr" rotWithShape="0">
                    <a:srgbClr val="000000"/>
                  </a:outerShdw>
                </a:effectLst>
              </a:rPr>
              <a:t>يبين الكتاب موقف قوانين الدول الأخرى وخاصة في النقاط التي يوجد فيها فجوات تشريعية في النظام السعودي. لذا، تنبع أهمية الكتاب من تسليطه الضوء على المسائل القانونية التي ينبغي على المشرع السعودي إعادة النظر فيها إما بتحديث الأنظمة التجارية كي تتوافق مع الانفتاح الاقتصادي للبلاد ومواءمتها مع الاتفاقيات الدولية خاصة تلك المتعلقة بمنظمة التجارة العالمية.</a:t>
            </a:r>
            <a:endParaRPr lang="ar-SA" dirty="0">
              <a:effectLst>
                <a:outerShdw blurRad="50800" dist="50800" dir="5400000" sx="2000" sy="2000" algn="ctr" rotWithShape="0">
                  <a:srgbClr val="000000"/>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محاضرة تمهيدية</a:t>
            </a:r>
            <a:endParaRPr lang="ar-SA" dirty="0"/>
          </a:p>
        </p:txBody>
      </p:sp>
      <p:sp>
        <p:nvSpPr>
          <p:cNvPr id="3" name="عنصر نائب للتذييل 2"/>
          <p:cNvSpPr>
            <a:spLocks noGrp="1"/>
          </p:cNvSpPr>
          <p:nvPr>
            <p:ph type="ftr" sz="quarter" idx="11"/>
          </p:nvPr>
        </p:nvSpPr>
        <p:spPr>
          <a:xfrm>
            <a:off x="4572000" y="6286520"/>
            <a:ext cx="4143404" cy="326811"/>
          </a:xfrm>
        </p:spPr>
        <p:txBody>
          <a:bodyPr/>
          <a:lstStyle/>
          <a:p>
            <a:r>
              <a:rPr lang="ar-SA" dirty="0" smtClean="0"/>
              <a:t>جميع الحقوق محفوظة للدكتور زياد القرشي ©  1428- 2007</a:t>
            </a:r>
            <a:endParaRPr lang="ar-SA" dirty="0"/>
          </a:p>
        </p:txBody>
      </p:sp>
      <p:sp>
        <p:nvSpPr>
          <p:cNvPr id="4" name="عنصر نائب لرقم الشريحة 3"/>
          <p:cNvSpPr>
            <a:spLocks noGrp="1"/>
          </p:cNvSpPr>
          <p:nvPr>
            <p:ph type="sldNum" sz="quarter" idx="12"/>
          </p:nvPr>
        </p:nvSpPr>
        <p:spPr/>
        <p:txBody>
          <a:bodyPr>
            <a:normAutofit fontScale="85000" lnSpcReduction="20000"/>
          </a:bodyPr>
          <a:lstStyle/>
          <a:p>
            <a:fld id="{52B9E22B-ABC2-41DE-931E-255EED9A7895}" type="slidenum">
              <a:rPr lang="ar-SA" smtClean="0"/>
              <a:pPr/>
              <a:t>9</a:t>
            </a:fld>
            <a:endParaRPr lang="ar-SA"/>
          </a:p>
        </p:txBody>
      </p:sp>
      <p:sp>
        <p:nvSpPr>
          <p:cNvPr id="5" name="عنصر نائب للمحتوى 4"/>
          <p:cNvSpPr>
            <a:spLocks noGrp="1"/>
          </p:cNvSpPr>
          <p:nvPr>
            <p:ph sz="quarter" idx="1"/>
          </p:nvPr>
        </p:nvSpPr>
        <p:spPr/>
        <p:txBody>
          <a:bodyPr/>
          <a:lstStyle/>
          <a:p>
            <a:pPr>
              <a:buNone/>
            </a:pPr>
            <a:r>
              <a:rPr lang="ar-SA" b="1" u="sng" dirty="0" smtClean="0">
                <a:effectLst>
                  <a:outerShdw blurRad="50800" dist="50800" dir="5400000" algn="ctr" rotWithShape="0">
                    <a:srgbClr val="000000">
                      <a:alpha val="43000"/>
                    </a:srgbClr>
                  </a:outerShdw>
                </a:effectLst>
              </a:rPr>
              <a:t>توزيع الدرجات</a:t>
            </a:r>
          </a:p>
          <a:p>
            <a:pPr marL="514350" indent="-514350">
              <a:buNone/>
            </a:pPr>
            <a:r>
              <a:rPr lang="ar-SA" b="1" dirty="0" smtClean="0">
                <a:effectLst>
                  <a:outerShdw blurRad="50800" dist="50800" dir="5400000" algn="ctr" rotWithShape="0">
                    <a:srgbClr val="000000">
                      <a:alpha val="43000"/>
                    </a:srgbClr>
                  </a:outerShdw>
                </a:effectLst>
              </a:rPr>
              <a:t>الامتحان النصفي</a:t>
            </a:r>
            <a:r>
              <a:rPr lang="ar-SA" b="1" dirty="0" smtClean="0">
                <a:effectLst>
                  <a:outerShdw blurRad="50800" dist="50800" dir="5400000" algn="ctr" rotWithShape="0">
                    <a:srgbClr val="000000">
                      <a:alpha val="43000"/>
                    </a:srgbClr>
                  </a:outerShdw>
                </a:effectLst>
              </a:rPr>
              <a:t>	</a:t>
            </a:r>
            <a:r>
              <a:rPr lang="ar-SA" b="1" dirty="0" smtClean="0">
                <a:effectLst>
                  <a:outerShdw blurRad="50800" dist="50800" dir="5400000" algn="ctr" rotWithShape="0">
                    <a:srgbClr val="000000">
                      <a:alpha val="43000"/>
                    </a:srgbClr>
                  </a:outerShdw>
                </a:effectLst>
              </a:rPr>
              <a:t>	20 </a:t>
            </a:r>
            <a:r>
              <a:rPr lang="ar-SA" b="1" dirty="0" smtClean="0">
                <a:effectLst>
                  <a:outerShdw blurRad="50800" dist="50800" dir="5400000" algn="ctr" rotWithShape="0">
                    <a:srgbClr val="000000">
                      <a:alpha val="43000"/>
                    </a:srgbClr>
                  </a:outerShdw>
                </a:effectLst>
              </a:rPr>
              <a:t>درجة</a:t>
            </a:r>
          </a:p>
          <a:p>
            <a:pPr marL="514350" indent="-514350">
              <a:buNone/>
            </a:pPr>
            <a:r>
              <a:rPr lang="ar-SA" b="1" dirty="0" smtClean="0">
                <a:effectLst>
                  <a:outerShdw blurRad="50800" dist="50800" dir="5400000" algn="ctr" rotWithShape="0">
                    <a:srgbClr val="000000">
                      <a:alpha val="43000"/>
                    </a:srgbClr>
                  </a:outerShdw>
                </a:effectLst>
              </a:rPr>
              <a:t>الامتحان الثاني</a:t>
            </a:r>
            <a:r>
              <a:rPr lang="ar-SA" b="1" dirty="0" smtClean="0">
                <a:effectLst>
                  <a:outerShdw blurRad="50800" dist="50800" dir="5400000" algn="ctr" rotWithShape="0">
                    <a:srgbClr val="000000">
                      <a:alpha val="43000"/>
                    </a:srgbClr>
                  </a:outerShdw>
                </a:effectLst>
              </a:rPr>
              <a:t>			</a:t>
            </a:r>
            <a:r>
              <a:rPr lang="ar-SA" b="1" dirty="0" smtClean="0">
                <a:effectLst>
                  <a:outerShdw blurRad="50800" dist="50800" dir="5400000" algn="ctr" rotWithShape="0">
                    <a:srgbClr val="000000">
                      <a:alpha val="43000"/>
                    </a:srgbClr>
                  </a:outerShdw>
                </a:effectLst>
              </a:rPr>
              <a:t>30 </a:t>
            </a:r>
            <a:r>
              <a:rPr lang="ar-SA" b="1" dirty="0" smtClean="0">
                <a:effectLst>
                  <a:outerShdw blurRad="50800" dist="50800" dir="5400000" algn="ctr" rotWithShape="0">
                    <a:srgbClr val="000000">
                      <a:alpha val="43000"/>
                    </a:srgbClr>
                  </a:outerShdw>
                </a:effectLst>
              </a:rPr>
              <a:t>درجة</a:t>
            </a:r>
            <a:endParaRPr lang="en-GB" b="1" dirty="0" smtClean="0">
              <a:effectLst>
                <a:outerShdw blurRad="50800" dist="50800" dir="5400000" algn="ctr" rotWithShape="0">
                  <a:srgbClr val="000000">
                    <a:alpha val="43000"/>
                  </a:srgbClr>
                </a:outerShdw>
              </a:effectLst>
            </a:endParaRPr>
          </a:p>
          <a:p>
            <a:pPr marL="514350" indent="-514350">
              <a:buNone/>
            </a:pPr>
            <a:r>
              <a:rPr lang="ar-SA" b="1" dirty="0" smtClean="0">
                <a:effectLst>
                  <a:outerShdw blurRad="50800" dist="50800" dir="5400000" algn="ctr" rotWithShape="0">
                    <a:srgbClr val="000000">
                      <a:alpha val="43000"/>
                    </a:srgbClr>
                  </a:outerShdw>
                </a:effectLst>
              </a:rPr>
              <a:t>امتحان </a:t>
            </a:r>
            <a:r>
              <a:rPr lang="ar-SA" b="1" dirty="0" smtClean="0">
                <a:effectLst>
                  <a:outerShdw blurRad="50800" dist="50800" dir="5400000" algn="ctr" rotWithShape="0">
                    <a:srgbClr val="000000">
                      <a:alpha val="43000"/>
                    </a:srgbClr>
                  </a:outerShdw>
                </a:effectLst>
              </a:rPr>
              <a:t>نهائي 			</a:t>
            </a:r>
            <a:r>
              <a:rPr lang="ar-SA" b="1" dirty="0" smtClean="0">
                <a:effectLst>
                  <a:outerShdw blurRad="50800" dist="50800" dir="5400000" algn="ctr" rotWithShape="0">
                    <a:srgbClr val="000000">
                      <a:alpha val="43000"/>
                    </a:srgbClr>
                  </a:outerShdw>
                </a:effectLst>
              </a:rPr>
              <a:t>50 </a:t>
            </a:r>
            <a:r>
              <a:rPr lang="ar-SA" b="1" dirty="0" smtClean="0">
                <a:effectLst>
                  <a:outerShdw blurRad="50800" dist="50800" dir="5400000" algn="ctr" rotWithShape="0">
                    <a:srgbClr val="000000">
                      <a:alpha val="43000"/>
                    </a:srgbClr>
                  </a:outerShdw>
                </a:effectLst>
              </a:rPr>
              <a:t>درجة</a:t>
            </a:r>
          </a:p>
          <a:p>
            <a:pPr marL="514350" indent="-514350">
              <a:buNone/>
            </a:pPr>
            <a:endParaRPr lang="ar-SA" b="1" dirty="0" smtClean="0">
              <a:effectLst>
                <a:outerShdw blurRad="50800" dist="50800" dir="5400000" algn="ctr" rotWithShape="0">
                  <a:srgbClr val="000000">
                    <a:alpha val="43000"/>
                  </a:srgbClr>
                </a:outerShdw>
              </a:effectLst>
            </a:endParaRPr>
          </a:p>
          <a:p>
            <a:pPr marL="514350" indent="-514350">
              <a:buNone/>
            </a:pPr>
            <a:r>
              <a:rPr lang="ar-SA" b="1" dirty="0" smtClean="0">
                <a:effectLst>
                  <a:outerShdw blurRad="50800" dist="50800" dir="5400000" algn="ctr" rotWithShape="0">
                    <a:srgbClr val="000000">
                      <a:alpha val="43000"/>
                    </a:srgbClr>
                  </a:outerShdw>
                </a:effectLst>
              </a:rPr>
              <a:t>المجموع      			100 درجة                    </a:t>
            </a:r>
            <a:endParaRPr lang="ar-SA" b="1" dirty="0">
              <a:effectLst>
                <a:outerShdw blurRad="50800" dist="50800" dir="5400000" algn="ctr" rotWithShape="0">
                  <a:srgbClr val="000000">
                    <a:alpha val="43000"/>
                  </a:srgbClr>
                </a:outerShdw>
              </a:effectLst>
            </a:endParaRPr>
          </a:p>
        </p:txBody>
      </p:sp>
      <p:cxnSp>
        <p:nvCxnSpPr>
          <p:cNvPr id="7" name="رابط مستقيم 6"/>
          <p:cNvCxnSpPr/>
          <p:nvPr/>
        </p:nvCxnSpPr>
        <p:spPr>
          <a:xfrm rot="10800000">
            <a:off x="4572000" y="4000504"/>
            <a:ext cx="285752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128</TotalTime>
  <Words>730</Words>
  <Application>Microsoft Office PowerPoint</Application>
  <PresentationFormat>On-screen Show (4:3)</PresentationFormat>
  <Paragraphs>87</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ألوان متوسطة</vt:lpstr>
      <vt:lpstr>القانون التجاري السعودي  محاضرة تمهيدية</vt:lpstr>
      <vt:lpstr>محاضرة تمهيدية</vt:lpstr>
      <vt:lpstr>محاضرة تمهيدية</vt:lpstr>
      <vt:lpstr>محاضرة تمهيدية</vt:lpstr>
      <vt:lpstr>محاضرة تمهيدية</vt:lpstr>
      <vt:lpstr>محاضرة تمهيدية</vt:lpstr>
      <vt:lpstr>محاضرة تمهيدية</vt:lpstr>
      <vt:lpstr>محاضرة تمهيدية</vt:lpstr>
      <vt:lpstr>محاضرة تمهيدية</vt:lpstr>
    </vt:vector>
  </TitlesOfParts>
  <Company>FEA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القانون التجاري السعودي</dc:title>
  <dc:creator>IT_Laptop</dc:creator>
  <cp:lastModifiedBy> </cp:lastModifiedBy>
  <cp:revision>20</cp:revision>
  <dcterms:created xsi:type="dcterms:W3CDTF">2007-07-24T23:52:56Z</dcterms:created>
  <dcterms:modified xsi:type="dcterms:W3CDTF">2007-11-27T20:15:11Z</dcterms:modified>
</cp:coreProperties>
</file>