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sldIdLst>
    <p:sldId id="256" r:id="rId2"/>
    <p:sldId id="257" r:id="rId3"/>
    <p:sldId id="262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4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F6EE3F-9A10-443A-9B0F-9FF5AF82AA23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4940BB-400C-449D-9293-BB91C73015F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140E7DD-4852-4F22-9573-3CACBA913544}" type="datetime1">
              <a:rPr lang="en-US" smtClean="0"/>
              <a:t>4/8/2013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r>
              <a:rPr lang="en-US" smtClean="0"/>
              <a:t>rathath sultan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95A745A-F6CC-4DE1-90C4-14A35C21B38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DDC35D-5925-486B-BA7E-AB332F9FBEB7}" type="datetime1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rathath sultan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5A745A-F6CC-4DE1-90C4-14A35C21B3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7642BF-769E-4984-834E-0FC89BC21514}" type="datetime1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r>
              <a:rPr lang="en-US" smtClean="0"/>
              <a:t>rathath sultan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395A745A-F6CC-4DE1-90C4-14A35C21B38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C31D23-6E41-4B26-B320-D7A2D1377161}" type="datetime1">
              <a:rPr lang="en-US" smtClean="0"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rathath sultan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5A745A-F6CC-4DE1-90C4-14A35C21B3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6D6AF3-A39B-47BC-A8EC-F11696F0229C}" type="datetime1">
              <a:rPr lang="en-US" smtClean="0"/>
              <a:t>4/8/2013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rathath sultan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5A745A-F6CC-4DE1-90C4-14A35C21B3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42427F-8608-4C56-AEEA-C0BB67A04642}" type="datetime1">
              <a:rPr lang="en-US" smtClean="0"/>
              <a:t>4/8/2013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rathath sultan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5A745A-F6CC-4DE1-90C4-14A35C21B3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B1A4AF5-611F-4259-9D86-5E5DE59F3002}" type="datetime1">
              <a:rPr lang="en-US" smtClean="0"/>
              <a:t>4/8/2013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r>
              <a:rPr lang="en-US" smtClean="0"/>
              <a:t>rathath sultan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5A745A-F6CC-4DE1-90C4-14A35C21B3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CAB357-443F-44EF-9F8A-B18E1DB57B96}" type="datetime1">
              <a:rPr lang="en-US" smtClean="0"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rathath sultan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5A745A-F6CC-4DE1-90C4-14A35C21B3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D1B37D-1770-4EC3-B009-31F1CCD2F8C9}" type="datetime1">
              <a:rPr lang="en-US" smtClean="0"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rathath sultan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5A745A-F6CC-4DE1-90C4-14A35C21B38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71EAB7-81CF-4E18-9F11-DCF07F8E2087}" type="datetime1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rathath sultan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5A745A-F6CC-4DE1-90C4-14A35C21B3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20F259DD-949C-4815-93DA-E973192398CA}" type="datetime1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r>
              <a:rPr lang="en-US" smtClean="0"/>
              <a:t>rathath sultan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95A745A-F6CC-4DE1-90C4-14A35C21B3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719D7E8-4A83-46A0-AAD6-1C9588A7ED09}" type="datetime1">
              <a:rPr lang="en-US" smtClean="0"/>
              <a:t>4/8/2013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r>
              <a:rPr lang="en-US" smtClean="0"/>
              <a:t>rathath sultan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95A745A-F6CC-4DE1-90C4-14A35C21B38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r>
              <a:rPr lang="ar-SA" b="0" dirty="0" smtClean="0">
                <a:cs typeface="PT Bold Heading" pitchFamily="2" charset="-78"/>
              </a:rPr>
              <a:t>الرحلات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057400"/>
            <a:ext cx="6400800" cy="1752600"/>
          </a:xfrm>
        </p:spPr>
        <p:txBody>
          <a:bodyPr>
            <a:normAutofit fontScale="92500" lnSpcReduction="10000"/>
          </a:bodyPr>
          <a:lstStyle/>
          <a:p>
            <a:r>
              <a:rPr lang="ar-SA" dirty="0" smtClean="0">
                <a:cs typeface="AL-Mohanad" pitchFamily="2" charset="-78"/>
              </a:rPr>
              <a:t>زيارات ميدانية بهدف التعليم </a:t>
            </a:r>
            <a:r>
              <a:rPr lang="ar-SA" dirty="0" err="1" smtClean="0">
                <a:cs typeface="AL-Mohanad" pitchFamily="2" charset="-78"/>
              </a:rPr>
              <a:t>والاطلاع</a:t>
            </a:r>
            <a:r>
              <a:rPr lang="ar-SA" dirty="0" smtClean="0">
                <a:cs typeface="AL-Mohanad" pitchFamily="2" charset="-78"/>
              </a:rPr>
              <a:t> أو الترفيه والتسلية</a:t>
            </a:r>
          </a:p>
          <a:p>
            <a:r>
              <a:rPr lang="ar-SA" dirty="0" smtClean="0">
                <a:cs typeface="AL-Mohanad" pitchFamily="2" charset="-78"/>
              </a:rPr>
              <a:t>المعايشة من أفضل أنواع الوسائل</a:t>
            </a:r>
          </a:p>
          <a:p>
            <a:r>
              <a:rPr lang="ar-SA" dirty="0" smtClean="0">
                <a:cs typeface="AL-Mohanad" pitchFamily="2" charset="-78"/>
              </a:rPr>
              <a:t>وفرة المعلومات والخبرات</a:t>
            </a:r>
          </a:p>
          <a:p>
            <a:r>
              <a:rPr lang="ar-SA" dirty="0" smtClean="0">
                <a:cs typeface="AL-Mohanad" pitchFamily="2" charset="-78"/>
              </a:rPr>
              <a:t>إتاحة الفرصة للتفاعل وتحمل المسئولية</a:t>
            </a:r>
          </a:p>
          <a:p>
            <a:r>
              <a:rPr lang="ar-SA" dirty="0" smtClean="0">
                <a:cs typeface="AL-Mohanad" pitchFamily="2" charset="-78"/>
              </a:rPr>
              <a:t>تعزز العلاقات الاجتماعية والتخلص من الخجل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rathath sultan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0" dirty="0" smtClean="0">
                <a:cs typeface="PT Bold Heading" pitchFamily="2" charset="-78"/>
              </a:rPr>
              <a:t>أنواع الرحلات</a:t>
            </a:r>
            <a:endParaRPr lang="en-US" dirty="0"/>
          </a:p>
        </p:txBody>
      </p:sp>
      <p:pic>
        <p:nvPicPr>
          <p:cNvPr id="4" name="Picture 2" descr="http://www.aljsad.net/members/4187-albums474-picture45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38287" y="2128044"/>
            <a:ext cx="5076825" cy="3810000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rathath sultan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ar-SA" b="0" dirty="0" smtClean="0">
                <a:cs typeface="PT Bold Heading" pitchFamily="2" charset="-78"/>
              </a:rPr>
              <a:t>أنواع الرحلات</a:t>
            </a:r>
            <a:endParaRPr lang="ar-SA" b="0" dirty="0">
              <a:cs typeface="PT Bold Heading" pitchFamily="2" charset="-78"/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142844" y="6429396"/>
            <a:ext cx="3071834" cy="394316"/>
          </a:xfrm>
          <a:prstGeom prst="rect">
            <a:avLst/>
          </a:prstGeom>
        </p:spPr>
        <p:txBody>
          <a:bodyPr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85000"/>
                    <a:satMod val="150000"/>
                  </a:schemeClr>
                </a:solidFill>
                <a:effectLst/>
                <a:uLnTx/>
                <a:uFillTx/>
                <a:latin typeface="+mj-lt"/>
                <a:ea typeface="+mj-lt"/>
                <a:cs typeface="AGA Battouta Regular" pitchFamily="2" charset="-78"/>
              </a:rPr>
              <a:t>الوسائل التعليمية في رياض الأطفال</a:t>
            </a:r>
          </a:p>
        </p:txBody>
      </p:sp>
      <p:pic>
        <p:nvPicPr>
          <p:cNvPr id="74754" name="Picture 2" descr="http://www.qassimedu.gov.sa/edu/uploaded/13673_312048047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500174"/>
            <a:ext cx="6286505" cy="4714878"/>
          </a:xfrm>
          <a:prstGeom prst="rect">
            <a:avLst/>
          </a:prstGeom>
          <a:noFill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rathath sultan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ar-SA" b="0" dirty="0" smtClean="0">
                <a:cs typeface="PT Bold Heading" pitchFamily="2" charset="-78"/>
              </a:rPr>
              <a:t>أنواع الرحلات</a:t>
            </a:r>
            <a:endParaRPr lang="ar-SA" b="0" dirty="0">
              <a:cs typeface="PT Bold Heading" pitchFamily="2" charset="-78"/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142844" y="6429396"/>
            <a:ext cx="3071834" cy="394316"/>
          </a:xfrm>
          <a:prstGeom prst="rect">
            <a:avLst/>
          </a:prstGeom>
        </p:spPr>
        <p:txBody>
          <a:bodyPr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85000"/>
                    <a:satMod val="150000"/>
                  </a:schemeClr>
                </a:solidFill>
                <a:effectLst/>
                <a:uLnTx/>
                <a:uFillTx/>
                <a:latin typeface="+mj-lt"/>
                <a:ea typeface="+mj-lt"/>
                <a:cs typeface="AGA Battouta Regular" pitchFamily="2" charset="-78"/>
              </a:rPr>
              <a:t>الوسائل التعليمية في رياض الأطفال</a:t>
            </a:r>
          </a:p>
        </p:txBody>
      </p:sp>
      <p:pic>
        <p:nvPicPr>
          <p:cNvPr id="75778" name="Picture 2" descr="http://affordablesolarpanels.com/wp-content/uploads/2007/11/15plant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643050"/>
            <a:ext cx="8301054" cy="4579414"/>
          </a:xfrm>
          <a:prstGeom prst="rect">
            <a:avLst/>
          </a:prstGeom>
          <a:noFill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rathath sultan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ar-SA" b="0" dirty="0" smtClean="0">
                <a:cs typeface="PT Bold Heading" pitchFamily="2" charset="-78"/>
              </a:rPr>
              <a:t>أنواع الرحلات</a:t>
            </a:r>
            <a:endParaRPr lang="ar-SA" b="0" dirty="0">
              <a:cs typeface="PT Bold Heading" pitchFamily="2" charset="-78"/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142844" y="6429396"/>
            <a:ext cx="3071834" cy="394316"/>
          </a:xfrm>
          <a:prstGeom prst="rect">
            <a:avLst/>
          </a:prstGeom>
        </p:spPr>
        <p:txBody>
          <a:bodyPr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85000"/>
                    <a:satMod val="150000"/>
                  </a:schemeClr>
                </a:solidFill>
                <a:effectLst/>
                <a:uLnTx/>
                <a:uFillTx/>
                <a:latin typeface="+mj-lt"/>
                <a:ea typeface="+mj-lt"/>
                <a:cs typeface="AGA Battouta Regular" pitchFamily="2" charset="-78"/>
              </a:rPr>
              <a:t>الوسائل التعليمية في رياض الأطفال</a:t>
            </a:r>
          </a:p>
        </p:txBody>
      </p:sp>
      <p:pic>
        <p:nvPicPr>
          <p:cNvPr id="76804" name="Picture 4" descr="http://7bna.com/up/uploads/d3e7053c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1135" y="1553778"/>
            <a:ext cx="6405575" cy="4804180"/>
          </a:xfrm>
          <a:prstGeom prst="rect">
            <a:avLst/>
          </a:prstGeom>
          <a:noFill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rathath sultan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ar-SA" b="0" dirty="0" smtClean="0">
                <a:cs typeface="PT Bold Heading" pitchFamily="2" charset="-78"/>
              </a:rPr>
              <a:t>أنواع الرحلات</a:t>
            </a:r>
            <a:endParaRPr lang="ar-SA" b="0" dirty="0">
              <a:cs typeface="PT Bold Heading" pitchFamily="2" charset="-78"/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142844" y="6429396"/>
            <a:ext cx="3071834" cy="394316"/>
          </a:xfrm>
          <a:prstGeom prst="rect">
            <a:avLst/>
          </a:prstGeom>
        </p:spPr>
        <p:txBody>
          <a:bodyPr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85000"/>
                    <a:satMod val="150000"/>
                  </a:schemeClr>
                </a:solidFill>
                <a:effectLst/>
                <a:uLnTx/>
                <a:uFillTx/>
                <a:latin typeface="+mj-lt"/>
                <a:ea typeface="+mj-lt"/>
                <a:cs typeface="AGA Battouta Regular" pitchFamily="2" charset="-78"/>
              </a:rPr>
              <a:t>الوسائل التعليمية في رياض الأطفال</a:t>
            </a:r>
          </a:p>
        </p:txBody>
      </p:sp>
      <p:pic>
        <p:nvPicPr>
          <p:cNvPr id="77826" name="Picture 2" descr="http://elkowmeya.ucoz.com/_bl/0/779107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589473"/>
            <a:ext cx="6357982" cy="4768485"/>
          </a:xfrm>
          <a:prstGeom prst="rect">
            <a:avLst/>
          </a:prstGeom>
          <a:noFill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rathath sultan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legends.maktoobblog.com/userFiles/a/n/aneenalsamt/images/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4914" y="1500174"/>
            <a:ext cx="6381796" cy="4786346"/>
          </a:xfrm>
          <a:prstGeom prst="rect">
            <a:avLst/>
          </a:prstGeom>
          <a:noFill/>
        </p:spPr>
      </p:pic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ar-SA" b="0" dirty="0" smtClean="0">
                <a:cs typeface="PT Bold Heading" pitchFamily="2" charset="-78"/>
              </a:rPr>
              <a:t>أنواع الرحلات</a:t>
            </a:r>
            <a:endParaRPr lang="ar-SA" b="0" dirty="0">
              <a:cs typeface="PT Bold Heading" pitchFamily="2" charset="-78"/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142844" y="6429396"/>
            <a:ext cx="3071834" cy="394316"/>
          </a:xfrm>
          <a:prstGeom prst="rect">
            <a:avLst/>
          </a:prstGeom>
        </p:spPr>
        <p:txBody>
          <a:bodyPr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85000"/>
                    <a:satMod val="150000"/>
                  </a:schemeClr>
                </a:solidFill>
                <a:effectLst/>
                <a:uLnTx/>
                <a:uFillTx/>
                <a:latin typeface="+mj-lt"/>
                <a:ea typeface="+mj-lt"/>
                <a:cs typeface="AGA Battouta Regular" pitchFamily="2" charset="-78"/>
              </a:rPr>
              <a:t>الوسائل التعليمية في رياض الأطفال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rathath sultan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ar-SA" b="0" dirty="0" smtClean="0">
                <a:cs typeface="PT Bold Heading" pitchFamily="2" charset="-78"/>
              </a:rPr>
              <a:t>أنواع الرحلات</a:t>
            </a:r>
            <a:endParaRPr lang="ar-SA" b="0" dirty="0">
              <a:cs typeface="PT Bold Heading" pitchFamily="2" charset="-78"/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142844" y="6429396"/>
            <a:ext cx="3071834" cy="394316"/>
          </a:xfrm>
          <a:prstGeom prst="rect">
            <a:avLst/>
          </a:prstGeom>
        </p:spPr>
        <p:txBody>
          <a:bodyPr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85000"/>
                    <a:satMod val="150000"/>
                  </a:schemeClr>
                </a:solidFill>
                <a:effectLst/>
                <a:uLnTx/>
                <a:uFillTx/>
                <a:latin typeface="+mj-lt"/>
                <a:ea typeface="+mj-lt"/>
                <a:cs typeface="AGA Battouta Regular" pitchFamily="2" charset="-78"/>
              </a:rPr>
              <a:t>الوسائل التعليمية في رياض الأطفال</a:t>
            </a:r>
          </a:p>
        </p:txBody>
      </p:sp>
      <p:pic>
        <p:nvPicPr>
          <p:cNvPr id="82946" name="Picture 2" descr="http://blogs-static.maktoob.com/wp-content/blogs.dir/145992/files/2009/12/d985d983d8aad8a8d8a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571612"/>
            <a:ext cx="7065977" cy="4730411"/>
          </a:xfrm>
          <a:prstGeom prst="rect">
            <a:avLst/>
          </a:prstGeom>
          <a:noFill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rathath sultan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ar-SA" b="0" dirty="0" smtClean="0">
                <a:cs typeface="PT Bold Heading" pitchFamily="2" charset="-78"/>
              </a:rPr>
              <a:t>أنواع الرحلات</a:t>
            </a:r>
            <a:endParaRPr lang="ar-SA" b="0" dirty="0">
              <a:cs typeface="PT Bold Heading" pitchFamily="2" charset="-78"/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142844" y="6429396"/>
            <a:ext cx="3071834" cy="394316"/>
          </a:xfrm>
          <a:prstGeom prst="rect">
            <a:avLst/>
          </a:prstGeom>
        </p:spPr>
        <p:txBody>
          <a:bodyPr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85000"/>
                    <a:satMod val="150000"/>
                  </a:schemeClr>
                </a:solidFill>
                <a:effectLst/>
                <a:uLnTx/>
                <a:uFillTx/>
                <a:latin typeface="+mj-lt"/>
                <a:ea typeface="+mj-lt"/>
                <a:cs typeface="AGA Battouta Regular" pitchFamily="2" charset="-78"/>
              </a:rPr>
              <a:t>الوسائل التعليمية في رياض الأطفال</a:t>
            </a:r>
          </a:p>
        </p:txBody>
      </p:sp>
      <p:pic>
        <p:nvPicPr>
          <p:cNvPr id="80898" name="Picture 2" descr="http://www.alkhaleej.ae/uploads/gallery/2009/11/28/722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500174"/>
            <a:ext cx="6238895" cy="4889943"/>
          </a:xfrm>
          <a:prstGeom prst="rect">
            <a:avLst/>
          </a:prstGeom>
          <a:noFill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rathath sultan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ar-SA" b="0" dirty="0" smtClean="0">
                <a:cs typeface="PT Bold Heading" pitchFamily="2" charset="-78"/>
              </a:rPr>
              <a:t>أنواع الرحلات</a:t>
            </a:r>
            <a:endParaRPr lang="ar-SA" b="0" dirty="0">
              <a:cs typeface="PT Bold Heading" pitchFamily="2" charset="-78"/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142844" y="6429396"/>
            <a:ext cx="3071834" cy="394316"/>
          </a:xfrm>
          <a:prstGeom prst="rect">
            <a:avLst/>
          </a:prstGeom>
        </p:spPr>
        <p:txBody>
          <a:bodyPr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85000"/>
                    <a:satMod val="150000"/>
                  </a:schemeClr>
                </a:solidFill>
                <a:effectLst/>
                <a:uLnTx/>
                <a:uFillTx/>
                <a:latin typeface="+mj-lt"/>
                <a:ea typeface="+mj-lt"/>
                <a:cs typeface="AGA Battouta Regular" pitchFamily="2" charset="-78"/>
              </a:rPr>
              <a:t>الوسائل التعليمية في رياض الأطفال</a:t>
            </a:r>
          </a:p>
        </p:txBody>
      </p:sp>
      <p:pic>
        <p:nvPicPr>
          <p:cNvPr id="82946" name="Picture 2" descr="http://blogs-static.maktoob.com/wp-content/blogs.dir/145992/files/2009/12/d985d983d8aad8a8d8a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571612"/>
            <a:ext cx="7065977" cy="4730411"/>
          </a:xfrm>
          <a:prstGeom prst="rect">
            <a:avLst/>
          </a:prstGeom>
          <a:noFill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rathath sultan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ar-SA" b="0" dirty="0" smtClean="0">
                <a:cs typeface="PT Bold Heading" pitchFamily="2" charset="-78"/>
              </a:rPr>
              <a:t>في الرحلات .. يجب مراعاة الآتي</a:t>
            </a:r>
            <a:endParaRPr lang="ar-SA" b="0" dirty="0">
              <a:cs typeface="PT Bold Heading" pitchFamily="2" charset="-78"/>
            </a:endParaRPr>
          </a:p>
        </p:txBody>
      </p:sp>
      <p:sp>
        <p:nvSpPr>
          <p:cNvPr id="7" name="عنصر نائب للمحتوى 3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1900238"/>
          </a:xfrm>
        </p:spPr>
        <p:txBody>
          <a:bodyPr>
            <a:normAutofit/>
          </a:bodyPr>
          <a:lstStyle/>
          <a:p>
            <a:pPr algn="ctr"/>
            <a:r>
              <a:rPr lang="ar-SA" sz="4000" dirty="0" smtClean="0">
                <a:cs typeface="AL-Mohanad" pitchFamily="2" charset="-78"/>
              </a:rPr>
              <a:t>مدى تحقيق الرحلة للأهداف التعليمية </a:t>
            </a:r>
          </a:p>
          <a:p>
            <a:pPr algn="ctr"/>
            <a:r>
              <a:rPr lang="ar-SA" sz="4000" dirty="0" smtClean="0">
                <a:cs typeface="AL-Mohanad" pitchFamily="2" charset="-78"/>
              </a:rPr>
              <a:t>مدى ارتباط الزيارة بمفاهيم الوحدة</a:t>
            </a:r>
          </a:p>
          <a:p>
            <a:pPr>
              <a:buNone/>
            </a:pPr>
            <a:endParaRPr lang="ar-SA" dirty="0" smtClean="0"/>
          </a:p>
          <a:p>
            <a:endParaRPr lang="ar-SA" dirty="0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142844" y="6429396"/>
            <a:ext cx="3071834" cy="394316"/>
          </a:xfrm>
          <a:prstGeom prst="rect">
            <a:avLst/>
          </a:prstGeom>
        </p:spPr>
        <p:txBody>
          <a:bodyPr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85000"/>
                    <a:satMod val="150000"/>
                  </a:schemeClr>
                </a:solidFill>
                <a:effectLst/>
                <a:uLnTx/>
                <a:uFillTx/>
                <a:latin typeface="+mj-lt"/>
                <a:ea typeface="+mj-lt"/>
                <a:cs typeface="AGA Battouta Regular" pitchFamily="2" charset="-78"/>
              </a:rPr>
              <a:t>الوسائل التعليمية في رياض الأطفال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rathath sultan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ar-SA" b="0" dirty="0" smtClean="0">
                <a:cs typeface="PT Bold Heading" pitchFamily="2" charset="-78"/>
              </a:rPr>
              <a:t>تفقد المكان</a:t>
            </a:r>
            <a:endParaRPr lang="ar-SA" b="0" dirty="0">
              <a:cs typeface="PT Bold Heading" pitchFamily="2" charset="-78"/>
            </a:endParaRPr>
          </a:p>
        </p:txBody>
      </p:sp>
      <p:sp>
        <p:nvSpPr>
          <p:cNvPr id="7" name="عنصر نائب للمحتوى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4000" dirty="0" smtClean="0">
                <a:cs typeface="AL-Mohanad" pitchFamily="2" charset="-78"/>
              </a:rPr>
              <a:t>مدى مناسبة المكان للأطفال</a:t>
            </a:r>
          </a:p>
          <a:p>
            <a:r>
              <a:rPr lang="ar-SA" sz="4000" dirty="0" smtClean="0">
                <a:cs typeface="AL-Mohanad" pitchFamily="2" charset="-78"/>
              </a:rPr>
              <a:t>التخطيط قبل الرحلة</a:t>
            </a:r>
          </a:p>
          <a:p>
            <a:r>
              <a:rPr lang="ar-SA" sz="4000" dirty="0" smtClean="0">
                <a:cs typeface="AL-Mohanad" pitchFamily="2" charset="-78"/>
              </a:rPr>
              <a:t>الذهاب لمكان الرحلة</a:t>
            </a:r>
          </a:p>
          <a:p>
            <a:r>
              <a:rPr lang="ar-SA" sz="4000" dirty="0" smtClean="0">
                <a:cs typeface="AL-Mohanad" pitchFamily="2" charset="-78"/>
              </a:rPr>
              <a:t>تحديد المواقع التي ستتم زيارتها</a:t>
            </a:r>
          </a:p>
          <a:p>
            <a:r>
              <a:rPr lang="ar-SA" sz="4000" dirty="0" smtClean="0">
                <a:cs typeface="AL-Mohanad" pitchFamily="2" charset="-78"/>
              </a:rPr>
              <a:t>الترتيب المسبق مع المسئولين</a:t>
            </a:r>
          </a:p>
          <a:p>
            <a:r>
              <a:rPr lang="ar-SA" sz="4000" dirty="0" smtClean="0">
                <a:cs typeface="AL-Mohanad" pitchFamily="2" charset="-78"/>
              </a:rPr>
              <a:t>الاتفاق مع المسئول المتحدث مع الأطفال</a:t>
            </a:r>
          </a:p>
          <a:p>
            <a:pPr>
              <a:buNone/>
            </a:pPr>
            <a:endParaRPr lang="ar-SA" dirty="0" smtClean="0"/>
          </a:p>
          <a:p>
            <a:endParaRPr lang="ar-SA" dirty="0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142844" y="6429396"/>
            <a:ext cx="3071834" cy="394316"/>
          </a:xfrm>
          <a:prstGeom prst="rect">
            <a:avLst/>
          </a:prstGeom>
        </p:spPr>
        <p:txBody>
          <a:bodyPr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85000"/>
                    <a:satMod val="150000"/>
                  </a:schemeClr>
                </a:solidFill>
                <a:effectLst/>
                <a:uLnTx/>
                <a:uFillTx/>
                <a:latin typeface="+mj-lt"/>
                <a:ea typeface="+mj-lt"/>
                <a:cs typeface="AGA Battouta Regular" pitchFamily="2" charset="-78"/>
              </a:rPr>
              <a:t>الوسائل التعليمية في رياض الأطفال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rathath sultan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ar-SA" b="0" dirty="0" smtClean="0">
                <a:cs typeface="PT Bold Heading" pitchFamily="2" charset="-78"/>
              </a:rPr>
              <a:t>الإعداد للرحلة</a:t>
            </a:r>
            <a:endParaRPr lang="ar-SA" b="0" dirty="0">
              <a:cs typeface="PT Bold Heading" pitchFamily="2" charset="-78"/>
            </a:endParaRPr>
          </a:p>
        </p:txBody>
      </p:sp>
      <p:sp>
        <p:nvSpPr>
          <p:cNvPr id="7" name="عنصر نائب للمحتوى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sz="4000" dirty="0" smtClean="0">
                <a:cs typeface="AL-Mohanad" pitchFamily="2" charset="-78"/>
              </a:rPr>
              <a:t>موافقة أولياء الأمور</a:t>
            </a:r>
          </a:p>
          <a:p>
            <a:r>
              <a:rPr lang="ar-SA" sz="4000" dirty="0" smtClean="0">
                <a:cs typeface="AL-Mohanad" pitchFamily="2" charset="-78"/>
              </a:rPr>
              <a:t>الأمان والسلامة</a:t>
            </a:r>
          </a:p>
          <a:p>
            <a:r>
              <a:rPr lang="ar-SA" sz="4000" dirty="0" smtClean="0">
                <a:cs typeface="AL-Mohanad" pitchFamily="2" charset="-78"/>
              </a:rPr>
              <a:t>مجموعات الأطفال </a:t>
            </a:r>
          </a:p>
          <a:p>
            <a:r>
              <a:rPr lang="ar-SA" sz="4000" dirty="0" smtClean="0">
                <a:cs typeface="AL-Mohanad" pitchFamily="2" charset="-78"/>
              </a:rPr>
              <a:t>تعريف كل طفل بملصق عليه معلومات</a:t>
            </a:r>
          </a:p>
          <a:p>
            <a:r>
              <a:rPr lang="ar-SA" sz="4000" dirty="0" smtClean="0">
                <a:cs typeface="AL-Mohanad" pitchFamily="2" charset="-78"/>
              </a:rPr>
              <a:t>خريطة مبسطة</a:t>
            </a:r>
          </a:p>
          <a:p>
            <a:r>
              <a:rPr lang="ar-SA" sz="4000" dirty="0" smtClean="0">
                <a:cs typeface="AL-Mohanad" pitchFamily="2" charset="-78"/>
              </a:rPr>
              <a:t>قائمة بالأسئلة</a:t>
            </a:r>
          </a:p>
          <a:p>
            <a:r>
              <a:rPr lang="ar-SA" sz="4000" dirty="0" smtClean="0">
                <a:cs typeface="AL-Mohanad" pitchFamily="2" charset="-78"/>
              </a:rPr>
              <a:t>وسائل النقل</a:t>
            </a:r>
          </a:p>
          <a:p>
            <a:r>
              <a:rPr lang="ar-SA" sz="4000" dirty="0" smtClean="0">
                <a:cs typeface="AL-Mohanad" pitchFamily="2" charset="-78"/>
              </a:rPr>
              <a:t>حقيبة الإسعافات الأولية</a:t>
            </a:r>
          </a:p>
          <a:p>
            <a:pPr>
              <a:buNone/>
            </a:pPr>
            <a:endParaRPr lang="ar-SA" dirty="0" smtClean="0"/>
          </a:p>
          <a:p>
            <a:endParaRPr lang="ar-SA" dirty="0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142844" y="6429396"/>
            <a:ext cx="3071834" cy="394316"/>
          </a:xfrm>
          <a:prstGeom prst="rect">
            <a:avLst/>
          </a:prstGeom>
        </p:spPr>
        <p:txBody>
          <a:bodyPr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85000"/>
                    <a:satMod val="150000"/>
                  </a:schemeClr>
                </a:solidFill>
                <a:effectLst/>
                <a:uLnTx/>
                <a:uFillTx/>
                <a:latin typeface="+mj-lt"/>
                <a:ea typeface="+mj-lt"/>
                <a:cs typeface="AGA Battouta Regular" pitchFamily="2" charset="-78"/>
              </a:rPr>
              <a:t>الوسائل التعليمية في رياض الأطفال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rathath sultan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ar-SA" b="0" dirty="0" smtClean="0">
                <a:cs typeface="PT Bold Heading" pitchFamily="2" charset="-78"/>
              </a:rPr>
              <a:t>أثناء الرحلة</a:t>
            </a:r>
            <a:endParaRPr lang="ar-SA" b="0" dirty="0">
              <a:cs typeface="PT Bold Heading" pitchFamily="2" charset="-78"/>
            </a:endParaRPr>
          </a:p>
        </p:txBody>
      </p:sp>
      <p:sp>
        <p:nvSpPr>
          <p:cNvPr id="7" name="عنصر نائب للمحتوى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4000" dirty="0" smtClean="0">
                <a:cs typeface="AL-Mohanad" pitchFamily="2" charset="-78"/>
              </a:rPr>
              <a:t>الحرص الشديد على النظام</a:t>
            </a:r>
          </a:p>
          <a:p>
            <a:r>
              <a:rPr lang="ar-SA" sz="4000" dirty="0" smtClean="0">
                <a:cs typeface="AL-Mohanad" pitchFamily="2" charset="-78"/>
              </a:rPr>
              <a:t>تعيين مشرف لكل مجموعة من الأطفال</a:t>
            </a:r>
          </a:p>
          <a:p>
            <a:r>
              <a:rPr lang="ar-SA" sz="4000" dirty="0" smtClean="0">
                <a:cs typeface="AL-Mohanad" pitchFamily="2" charset="-78"/>
              </a:rPr>
              <a:t>تفقد الأطفال كل فترة زمنية محددة</a:t>
            </a:r>
          </a:p>
          <a:p>
            <a:r>
              <a:rPr lang="ar-SA" sz="4000" dirty="0" smtClean="0">
                <a:cs typeface="AL-Mohanad" pitchFamily="2" charset="-78"/>
              </a:rPr>
              <a:t>تذكير الأطفال بقوانين الرحلة في </a:t>
            </a:r>
            <a:r>
              <a:rPr lang="ar-SA" sz="4000" dirty="0" err="1" smtClean="0">
                <a:cs typeface="AL-Mohanad" pitchFamily="2" charset="-78"/>
              </a:rPr>
              <a:t>الباص</a:t>
            </a:r>
            <a:endParaRPr lang="ar-SA" sz="4000" dirty="0" smtClean="0">
              <a:cs typeface="AL-Mohanad" pitchFamily="2" charset="-78"/>
            </a:endParaRPr>
          </a:p>
          <a:p>
            <a:r>
              <a:rPr lang="ar-SA" sz="4000" dirty="0" smtClean="0">
                <a:cs typeface="AL-Mohanad" pitchFamily="2" charset="-78"/>
              </a:rPr>
              <a:t>التأكيد على المفاهيم المطلوبة</a:t>
            </a:r>
          </a:p>
          <a:p>
            <a:r>
              <a:rPr lang="ar-SA" sz="4000" dirty="0" smtClean="0">
                <a:cs typeface="AL-Mohanad" pitchFamily="2" charset="-78"/>
              </a:rPr>
              <a:t>تقديم سلامة الأطفال على أي شيء آخر</a:t>
            </a:r>
          </a:p>
          <a:p>
            <a:r>
              <a:rPr lang="ar-SA" sz="4000" dirty="0" smtClean="0">
                <a:cs typeface="AL-Mohanad" pitchFamily="2" charset="-78"/>
              </a:rPr>
              <a:t>تصوير الأطفال في الرحلة</a:t>
            </a:r>
          </a:p>
          <a:p>
            <a:endParaRPr lang="ar-SA" sz="4000" dirty="0" smtClean="0">
              <a:cs typeface="AL-Mohanad" pitchFamily="2" charset="-78"/>
            </a:endParaRPr>
          </a:p>
          <a:p>
            <a:pPr>
              <a:buNone/>
            </a:pPr>
            <a:endParaRPr lang="ar-SA" dirty="0" smtClean="0"/>
          </a:p>
          <a:p>
            <a:endParaRPr lang="ar-SA" dirty="0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142844" y="6429396"/>
            <a:ext cx="3071834" cy="394316"/>
          </a:xfrm>
          <a:prstGeom prst="rect">
            <a:avLst/>
          </a:prstGeom>
        </p:spPr>
        <p:txBody>
          <a:bodyPr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85000"/>
                    <a:satMod val="150000"/>
                  </a:schemeClr>
                </a:solidFill>
                <a:effectLst/>
                <a:uLnTx/>
                <a:uFillTx/>
                <a:latin typeface="+mj-lt"/>
                <a:ea typeface="+mj-lt"/>
                <a:cs typeface="AGA Battouta Regular" pitchFamily="2" charset="-78"/>
              </a:rPr>
              <a:t>الوسائل التعليمية في رياض الأطفال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rathath sultan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ar-SA" b="0" dirty="0" smtClean="0">
                <a:cs typeface="PT Bold Heading" pitchFamily="2" charset="-78"/>
              </a:rPr>
              <a:t>بعد الرحلة</a:t>
            </a:r>
            <a:endParaRPr lang="ar-SA" b="0" dirty="0">
              <a:cs typeface="PT Bold Heading" pitchFamily="2" charset="-78"/>
            </a:endParaRPr>
          </a:p>
        </p:txBody>
      </p:sp>
      <p:sp>
        <p:nvSpPr>
          <p:cNvPr id="7" name="عنصر نائب للمحتوى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4000" dirty="0" smtClean="0">
                <a:cs typeface="AL-Mohanad" pitchFamily="2" charset="-78"/>
              </a:rPr>
              <a:t>مراجعة المفاهيم والـتأكيد عليها</a:t>
            </a:r>
          </a:p>
          <a:p>
            <a:r>
              <a:rPr lang="ar-SA" sz="4000" dirty="0" smtClean="0">
                <a:cs typeface="AL-Mohanad" pitchFamily="2" charset="-78"/>
              </a:rPr>
              <a:t>جمع الصور في ألبوم خاص بالرحلة</a:t>
            </a:r>
          </a:p>
          <a:p>
            <a:r>
              <a:rPr lang="ar-SA" sz="4000" dirty="0" smtClean="0">
                <a:cs typeface="AL-Mohanad" pitchFamily="2" charset="-78"/>
              </a:rPr>
              <a:t>رسالة شكر للجهة التي تمت زيارتها</a:t>
            </a:r>
          </a:p>
          <a:p>
            <a:r>
              <a:rPr lang="ar-SA" sz="4000" dirty="0" smtClean="0">
                <a:cs typeface="AL-Mohanad" pitchFamily="2" charset="-78"/>
              </a:rPr>
              <a:t>عمل تقرير للرحلة</a:t>
            </a:r>
          </a:p>
          <a:p>
            <a:endParaRPr lang="ar-SA" sz="4000" dirty="0" smtClean="0">
              <a:cs typeface="AL-Mohanad" pitchFamily="2" charset="-78"/>
            </a:endParaRPr>
          </a:p>
          <a:p>
            <a:pPr>
              <a:buNone/>
            </a:pPr>
            <a:endParaRPr lang="ar-SA" dirty="0" smtClean="0"/>
          </a:p>
          <a:p>
            <a:endParaRPr lang="ar-SA" dirty="0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142844" y="6429396"/>
            <a:ext cx="3071834" cy="394316"/>
          </a:xfrm>
          <a:prstGeom prst="rect">
            <a:avLst/>
          </a:prstGeom>
        </p:spPr>
        <p:txBody>
          <a:bodyPr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85000"/>
                    <a:satMod val="150000"/>
                  </a:schemeClr>
                </a:solidFill>
                <a:effectLst/>
                <a:uLnTx/>
                <a:uFillTx/>
                <a:latin typeface="+mj-lt"/>
                <a:ea typeface="+mj-lt"/>
                <a:cs typeface="AGA Battouta Regular" pitchFamily="2" charset="-78"/>
              </a:rPr>
              <a:t>الوسائل التعليمية في رياض الأطفال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rathath sultan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395536" y="-5715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ar-SA" b="0" dirty="0" smtClean="0">
                <a:cs typeface="PT Bold Heading" pitchFamily="2" charset="-78"/>
              </a:rPr>
              <a:t>الواجب</a:t>
            </a:r>
            <a:endParaRPr lang="ar-SA" b="0" dirty="0">
              <a:cs typeface="PT Bold Heading" pitchFamily="2" charset="-78"/>
            </a:endParaRPr>
          </a:p>
        </p:txBody>
      </p:sp>
      <p:sp>
        <p:nvSpPr>
          <p:cNvPr id="6" name="عنصر نائب للمحتوى 3"/>
          <p:cNvSpPr>
            <a:spLocks noGrp="1"/>
          </p:cNvSpPr>
          <p:nvPr>
            <p:ph idx="1"/>
          </p:nvPr>
        </p:nvSpPr>
        <p:spPr>
          <a:xfrm>
            <a:off x="179512" y="548680"/>
            <a:ext cx="8507288" cy="6840760"/>
          </a:xfrm>
        </p:spPr>
        <p:txBody>
          <a:bodyPr>
            <a:normAutofit fontScale="85000" lnSpcReduction="20000"/>
          </a:bodyPr>
          <a:lstStyle/>
          <a:p>
            <a:r>
              <a:rPr lang="ar-SA" sz="3200" dirty="0" smtClean="0">
                <a:cs typeface="AL-Mohanad" pitchFamily="2" charset="-78"/>
              </a:rPr>
              <a:t>الوحدة</a:t>
            </a:r>
          </a:p>
          <a:p>
            <a:r>
              <a:rPr lang="ar-SA" sz="3200" dirty="0" smtClean="0">
                <a:cs typeface="AL-Mohanad" pitchFamily="2" charset="-78"/>
              </a:rPr>
              <a:t>مكان الرحلة</a:t>
            </a:r>
          </a:p>
          <a:p>
            <a:r>
              <a:rPr lang="ar-SA" sz="3200" dirty="0" smtClean="0">
                <a:cs typeface="AL-Mohanad" pitchFamily="2" charset="-78"/>
              </a:rPr>
              <a:t>المفاهيم المتعلقة بالرحلة </a:t>
            </a:r>
          </a:p>
          <a:p>
            <a:r>
              <a:rPr lang="ar-SA" sz="3200" dirty="0" smtClean="0">
                <a:cs typeface="AL-Mohanad" pitchFamily="2" charset="-78"/>
              </a:rPr>
              <a:t>الحلقة التخطيطية للرحلة</a:t>
            </a:r>
          </a:p>
          <a:p>
            <a:r>
              <a:rPr lang="ar-SA" sz="3200" dirty="0" smtClean="0">
                <a:cs typeface="AL-Mohanad" pitchFamily="2" charset="-78"/>
              </a:rPr>
              <a:t>الإعداد للرحلة : </a:t>
            </a:r>
          </a:p>
          <a:p>
            <a:pPr>
              <a:buNone/>
            </a:pPr>
            <a:r>
              <a:rPr lang="ar-SA" sz="3200" dirty="0" smtClean="0">
                <a:cs typeface="AL-Mohanad" pitchFamily="2" charset="-78"/>
              </a:rPr>
              <a:t>		مجموعات الأطفال : عدد الأطفال وكيفية تقسيمهم وطريقة متابعتهم </a:t>
            </a:r>
          </a:p>
          <a:p>
            <a:pPr>
              <a:buNone/>
            </a:pPr>
            <a:r>
              <a:rPr lang="ar-SA" sz="3200" dirty="0" smtClean="0">
                <a:cs typeface="AL-Mohanad" pitchFamily="2" charset="-78"/>
              </a:rPr>
              <a:t>		قائمة بالأسئلة والمعلومات التي سوف يتم التركيز عليها</a:t>
            </a:r>
          </a:p>
          <a:p>
            <a:pPr>
              <a:buNone/>
            </a:pPr>
            <a:r>
              <a:rPr lang="ar-SA" sz="3200" dirty="0" smtClean="0">
                <a:cs typeface="AL-Mohanad" pitchFamily="2" charset="-78"/>
              </a:rPr>
              <a:t>		المعلومات التي سوف يلقيها المسئول المتحدث ( إذا وجد )</a:t>
            </a:r>
          </a:p>
          <a:p>
            <a:pPr>
              <a:buNone/>
            </a:pPr>
            <a:r>
              <a:rPr lang="ar-SA" sz="3200" dirty="0" smtClean="0">
                <a:cs typeface="AL-Mohanad" pitchFamily="2" charset="-78"/>
              </a:rPr>
              <a:t>		حقيبة الإسعافات الأولية ( الأدوات الأساسية )</a:t>
            </a:r>
          </a:p>
          <a:p>
            <a:pPr>
              <a:buNone/>
            </a:pPr>
            <a:r>
              <a:rPr lang="ar-SA" sz="3200" dirty="0" smtClean="0">
                <a:cs typeface="AL-Mohanad" pitchFamily="2" charset="-78"/>
              </a:rPr>
              <a:t>		وسيلة النقل التي تحتاجيها لنقل الأطفال وكيفية تنظيمها</a:t>
            </a:r>
          </a:p>
          <a:p>
            <a:pPr>
              <a:buNone/>
            </a:pPr>
            <a:r>
              <a:rPr lang="ar-SA" sz="3200" dirty="0" smtClean="0">
                <a:cs typeface="AL-Mohanad" pitchFamily="2" charset="-78"/>
              </a:rPr>
              <a:t>		القوانين التي سوف يتم تذكير الأطفال </a:t>
            </a:r>
            <a:r>
              <a:rPr lang="ar-SA" sz="3200" dirty="0" err="1" smtClean="0">
                <a:cs typeface="AL-Mohanad" pitchFamily="2" charset="-78"/>
              </a:rPr>
              <a:t>بها</a:t>
            </a:r>
            <a:endParaRPr lang="ar-SA" sz="3200" dirty="0" smtClean="0">
              <a:cs typeface="AL-Mohanad" pitchFamily="2" charset="-78"/>
            </a:endParaRPr>
          </a:p>
          <a:p>
            <a:r>
              <a:rPr lang="ar-SA" sz="3200" dirty="0" smtClean="0">
                <a:cs typeface="AL-Mohanad" pitchFamily="2" charset="-78"/>
              </a:rPr>
              <a:t>أثناء الرحلة :</a:t>
            </a:r>
          </a:p>
          <a:p>
            <a:pPr>
              <a:buNone/>
            </a:pPr>
            <a:r>
              <a:rPr lang="ar-SA" sz="3200" dirty="0" smtClean="0">
                <a:cs typeface="AL-Mohanad" pitchFamily="2" charset="-78"/>
              </a:rPr>
              <a:t>		كيفية سير الرحلة من البداية إلى النهاية </a:t>
            </a:r>
          </a:p>
          <a:p>
            <a:pPr>
              <a:buNone/>
            </a:pPr>
            <a:r>
              <a:rPr lang="ar-SA" sz="3200" dirty="0" smtClean="0">
                <a:cs typeface="AL-Mohanad" pitchFamily="2" charset="-78"/>
              </a:rPr>
              <a:t>		كيف سوف يتم التأكيد على المفاهيم المطلوبة ومتى ؟</a:t>
            </a:r>
          </a:p>
          <a:p>
            <a:r>
              <a:rPr lang="ar-SA" sz="3200" dirty="0" smtClean="0">
                <a:cs typeface="AL-Mohanad" pitchFamily="2" charset="-78"/>
              </a:rPr>
              <a:t>بعد </a:t>
            </a:r>
            <a:r>
              <a:rPr lang="ar-SA" sz="3200" dirty="0" err="1" smtClean="0">
                <a:cs typeface="AL-Mohanad" pitchFamily="2" charset="-78"/>
              </a:rPr>
              <a:t>الرحلة </a:t>
            </a:r>
            <a:r>
              <a:rPr lang="ar-SA" sz="3200" dirty="0" err="1" smtClean="0">
                <a:cs typeface="AL-Mohanad" pitchFamily="2" charset="-78"/>
              </a:rPr>
              <a:t>:</a:t>
            </a:r>
            <a:endParaRPr lang="ar-SA" sz="3200" dirty="0" smtClean="0">
              <a:cs typeface="AL-Mohanad" pitchFamily="2" charset="-78"/>
            </a:endParaRPr>
          </a:p>
          <a:p>
            <a:pPr>
              <a:buNone/>
            </a:pPr>
            <a:r>
              <a:rPr lang="ar-SA" sz="3200" dirty="0" smtClean="0">
                <a:cs typeface="AL-Mohanad" pitchFamily="2" charset="-78"/>
              </a:rPr>
              <a:t>		مراجعة المفاهيم والتأكيد عليها ( أنشطة ما بعد الرحلة )</a:t>
            </a:r>
          </a:p>
          <a:p>
            <a:endParaRPr lang="ar-SA" sz="4000" dirty="0" smtClean="0">
              <a:cs typeface="AL-Mohanad" pitchFamily="2" charset="-78"/>
            </a:endParaRPr>
          </a:p>
          <a:p>
            <a:endParaRPr lang="ar-SA" sz="4000" dirty="0" smtClean="0">
              <a:cs typeface="AL-Mohanad" pitchFamily="2" charset="-78"/>
            </a:endParaRPr>
          </a:p>
          <a:p>
            <a:pPr>
              <a:buNone/>
            </a:pPr>
            <a:endParaRPr lang="ar-SA" dirty="0" smtClean="0"/>
          </a:p>
          <a:p>
            <a:endParaRPr lang="ar-SA" dirty="0"/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142844" y="6429396"/>
            <a:ext cx="3071834" cy="394316"/>
          </a:xfrm>
          <a:prstGeom prst="rect">
            <a:avLst/>
          </a:prstGeom>
        </p:spPr>
        <p:txBody>
          <a:bodyPr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85000"/>
                    <a:satMod val="150000"/>
                  </a:schemeClr>
                </a:solidFill>
                <a:effectLst/>
                <a:uLnTx/>
                <a:uFillTx/>
                <a:latin typeface="+mj-lt"/>
                <a:ea typeface="+mj-lt"/>
                <a:cs typeface="AGA Battouta Regular" pitchFamily="2" charset="-78"/>
              </a:rPr>
              <a:t>الوسائل التعليمية في رياض الأطفال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rathath sultan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12</TotalTime>
  <Words>288</Words>
  <Application>Microsoft Office PowerPoint</Application>
  <PresentationFormat>On-screen Show (4:3)</PresentationFormat>
  <Paragraphs>99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Opulent</vt:lpstr>
      <vt:lpstr>الرحلات</vt:lpstr>
      <vt:lpstr>أنواع الرحلات</vt:lpstr>
      <vt:lpstr>أنواع الرحلات</vt:lpstr>
      <vt:lpstr>أنواع الرحلات</vt:lpstr>
      <vt:lpstr>أنواع الرحلات</vt:lpstr>
      <vt:lpstr>أنواع الرحلات</vt:lpstr>
      <vt:lpstr>أنواع الرحلات</vt:lpstr>
      <vt:lpstr>أنواع الرحلات</vt:lpstr>
      <vt:lpstr>أنواع الرحلات</vt:lpstr>
      <vt:lpstr>أنواع الرحلات</vt:lpstr>
      <vt:lpstr>في الرحلات .. يجب مراعاة الآتي</vt:lpstr>
      <vt:lpstr>تفقد المكان</vt:lpstr>
      <vt:lpstr>الإعداد للرحلة</vt:lpstr>
      <vt:lpstr>أثناء الرحلة</vt:lpstr>
      <vt:lpstr>بعد الرحلة</vt:lpstr>
      <vt:lpstr>الواجب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الرحلات</dc:title>
  <dc:creator>00015431</dc:creator>
  <cp:lastModifiedBy>00015431</cp:lastModifiedBy>
  <cp:revision>2</cp:revision>
  <dcterms:created xsi:type="dcterms:W3CDTF">2013-04-08T06:23:53Z</dcterms:created>
  <dcterms:modified xsi:type="dcterms:W3CDTF">2013-04-08T06:36:14Z</dcterms:modified>
</cp:coreProperties>
</file>