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9" r:id="rId2"/>
    <p:sldId id="256" r:id="rId3"/>
    <p:sldId id="258" r:id="rId4"/>
    <p:sldId id="289" r:id="rId5"/>
    <p:sldId id="267" r:id="rId6"/>
    <p:sldId id="266" r:id="rId7"/>
    <p:sldId id="265" r:id="rId8"/>
    <p:sldId id="264" r:id="rId9"/>
    <p:sldId id="268" r:id="rId10"/>
    <p:sldId id="263" r:id="rId11"/>
    <p:sldId id="286" r:id="rId12"/>
    <p:sldId id="261" r:id="rId13"/>
    <p:sldId id="262" r:id="rId14"/>
    <p:sldId id="287" r:id="rId15"/>
    <p:sldId id="271" r:id="rId16"/>
    <p:sldId id="269" r:id="rId17"/>
    <p:sldId id="270" r:id="rId18"/>
    <p:sldId id="260" r:id="rId19"/>
    <p:sldId id="272" r:id="rId20"/>
    <p:sldId id="284" r:id="rId21"/>
    <p:sldId id="285" r:id="rId22"/>
    <p:sldId id="273" r:id="rId23"/>
    <p:sldId id="274" r:id="rId24"/>
    <p:sldId id="275" r:id="rId25"/>
    <p:sldId id="276" r:id="rId26"/>
    <p:sldId id="277" r:id="rId27"/>
    <p:sldId id="278" r:id="rId28"/>
    <p:sldId id="279" r:id="rId29"/>
    <p:sldId id="280" r:id="rId30"/>
    <p:sldId id="281" r:id="rId31"/>
    <p:sldId id="288" r:id="rId32"/>
    <p:sldId id="282"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CF4D"/>
    <a:srgbClr val="E3B32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1" d="100"/>
          <a:sy n="71" d="100"/>
        </p:scale>
        <p:origin x="-5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2454610-0185-47BF-9D68-8410FCA848B9}" type="datetimeFigureOut">
              <a:rPr lang="ar-SA" smtClean="0"/>
              <a:pPr/>
              <a:t>19/05/1430</a:t>
            </a:fld>
            <a:endParaRPr lang="ar-S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B454264-6570-41FD-95E2-FB0C8FC72AA6}"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454610-0185-47BF-9D68-8410FCA848B9}" type="datetimeFigureOut">
              <a:rPr lang="ar-SA" smtClean="0"/>
              <a:pPr/>
              <a:t>19/05/1430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7B454264-6570-41FD-95E2-FB0C8FC72AA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2454610-0185-47BF-9D68-8410FCA848B9}" type="datetimeFigureOut">
              <a:rPr lang="ar-SA" smtClean="0"/>
              <a:pPr/>
              <a:t>19/05/1430</a:t>
            </a:fld>
            <a:endParaRPr lang="ar-S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S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B454264-6570-41FD-95E2-FB0C8FC72AA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2454610-0185-47BF-9D68-8410FCA848B9}" type="datetimeFigureOut">
              <a:rPr lang="ar-SA" smtClean="0"/>
              <a:pPr/>
              <a:t>19/05/1430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7B454264-6570-41FD-95E2-FB0C8FC72AA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2454610-0185-47BF-9D68-8410FCA848B9}" type="datetimeFigureOut">
              <a:rPr lang="ar-SA" smtClean="0"/>
              <a:pPr/>
              <a:t>19/05/1430</a:t>
            </a:fld>
            <a:endParaRPr lang="ar-S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B454264-6570-41FD-95E2-FB0C8FC72AA6}"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454610-0185-47BF-9D68-8410FCA848B9}" type="datetimeFigureOut">
              <a:rPr lang="ar-SA" smtClean="0"/>
              <a:pPr/>
              <a:t>19/05/1430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7B454264-6570-41FD-95E2-FB0C8FC72AA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2454610-0185-47BF-9D68-8410FCA848B9}" type="datetimeFigureOut">
              <a:rPr lang="ar-SA" smtClean="0"/>
              <a:pPr/>
              <a:t>19/05/1430</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7B454264-6570-41FD-95E2-FB0C8FC72AA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2454610-0185-47BF-9D68-8410FCA848B9}" type="datetimeFigureOut">
              <a:rPr lang="ar-SA" smtClean="0"/>
              <a:pPr/>
              <a:t>19/05/1430</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7B454264-6570-41FD-95E2-FB0C8FC72AA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2454610-0185-47BF-9D68-8410FCA848B9}" type="datetimeFigureOut">
              <a:rPr lang="ar-SA" smtClean="0"/>
              <a:pPr/>
              <a:t>19/05/1430</a:t>
            </a:fld>
            <a:endParaRPr lang="ar-S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SA"/>
          </a:p>
        </p:txBody>
      </p:sp>
      <p:sp>
        <p:nvSpPr>
          <p:cNvPr id="4" name="Slide Number Placeholder 3"/>
          <p:cNvSpPr>
            <a:spLocks noGrp="1"/>
          </p:cNvSpPr>
          <p:nvPr>
            <p:ph type="sldNum" sz="quarter" idx="12"/>
          </p:nvPr>
        </p:nvSpPr>
        <p:spPr/>
        <p:txBody>
          <a:bodyPr/>
          <a:lstStyle>
            <a:extLst/>
          </a:lstStyle>
          <a:p>
            <a:fld id="{7B454264-6570-41FD-95E2-FB0C8FC72AA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2454610-0185-47BF-9D68-8410FCA848B9}" type="datetimeFigureOut">
              <a:rPr lang="ar-SA" smtClean="0"/>
              <a:pPr/>
              <a:t>19/05/1430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7B454264-6570-41FD-95E2-FB0C8FC72AA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2454610-0185-47BF-9D68-8410FCA848B9}" type="datetimeFigureOut">
              <a:rPr lang="ar-SA" smtClean="0"/>
              <a:pPr/>
              <a:t>19/05/1430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7B454264-6570-41FD-95E2-FB0C8FC72AA6}" type="slidenum">
              <a:rPr lang="ar-SA" smtClean="0"/>
              <a:pPr/>
              <a:t>‹#›</a:t>
            </a:fld>
            <a:endParaRPr lang="ar-S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2454610-0185-47BF-9D68-8410FCA848B9}" type="datetimeFigureOut">
              <a:rPr lang="ar-SA" smtClean="0"/>
              <a:pPr/>
              <a:t>19/05/1430</a:t>
            </a:fld>
            <a:endParaRPr lang="ar-S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B454264-6570-41FD-95E2-FB0C8FC72AA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god"/>
          <p:cNvPicPr>
            <a:picLocks noChangeAspect="1" noChangeArrowheads="1"/>
          </p:cNvPicPr>
          <p:nvPr/>
        </p:nvPicPr>
        <p:blipFill>
          <a:blip r:embed="rId2"/>
          <a:srcRect/>
          <a:stretch>
            <a:fillRect/>
          </a:stretch>
        </p:blipFill>
        <p:spPr bwMode="auto">
          <a:xfrm>
            <a:off x="500034" y="785794"/>
            <a:ext cx="8215370" cy="5000660"/>
          </a:xfrm>
          <a:prstGeom prst="rect">
            <a:avLst/>
          </a:prstGeom>
          <a:noFill/>
          <a:ln w="9525">
            <a:noFill/>
            <a:miter lim="800000"/>
            <a:headEnd/>
            <a:tailEnd/>
          </a:ln>
          <a:effectLst/>
        </p:spPr>
      </p:pic>
      <p:sp>
        <p:nvSpPr>
          <p:cNvPr id="5" name="Title 4"/>
          <p:cNvSpPr>
            <a:spLocks noGrp="1"/>
          </p:cNvSpPr>
          <p:nvPr>
            <p:ph type="ctrTitle"/>
          </p:nvPr>
        </p:nvSpPr>
        <p:spPr/>
        <p:txBody>
          <a:bodyPr/>
          <a:lstStyle/>
          <a:p>
            <a:endParaRPr lang="ar-SA"/>
          </a:p>
        </p:txBody>
      </p:sp>
      <p:sp>
        <p:nvSpPr>
          <p:cNvPr id="6" name="Subtitle 5"/>
          <p:cNvSpPr>
            <a:spLocks noGrp="1"/>
          </p:cNvSpPr>
          <p:nvPr>
            <p:ph type="subTitle" idx="1"/>
          </p:nvPr>
        </p:nvSpPr>
        <p:spPr/>
        <p:txBody>
          <a:bodyPr/>
          <a:lstStyle/>
          <a:p>
            <a:endParaRPr lang="ar-S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7972452" cy="1143000"/>
          </a:xfrm>
        </p:spPr>
        <p:txBody>
          <a:bodyPr>
            <a:normAutofit fontScale="90000"/>
          </a:bodyPr>
          <a:lstStyle/>
          <a:p>
            <a:r>
              <a:rPr lang="en-US" dirty="0" smtClean="0"/>
              <a:t>DISTURBANCES OF HORIZONTAL GAZE </a:t>
            </a:r>
            <a:endParaRPr lang="ar-SA" dirty="0"/>
          </a:p>
        </p:txBody>
      </p:sp>
      <p:sp>
        <p:nvSpPr>
          <p:cNvPr id="3" name="Content Placeholder 2"/>
          <p:cNvSpPr>
            <a:spLocks noGrp="1"/>
          </p:cNvSpPr>
          <p:nvPr>
            <p:ph idx="1"/>
          </p:nvPr>
        </p:nvSpPr>
        <p:spPr/>
        <p:txBody>
          <a:bodyPr>
            <a:normAutofit fontScale="92500" lnSpcReduction="10000"/>
          </a:bodyPr>
          <a:lstStyle/>
          <a:p>
            <a:pPr lvl="1" algn="l" rtl="0"/>
            <a:r>
              <a:rPr lang="en-US" dirty="0" smtClean="0"/>
              <a:t>The signal for horizontal gaze originates in the </a:t>
            </a:r>
            <a:r>
              <a:rPr lang="en-US" dirty="0" err="1" smtClean="0"/>
              <a:t>contralateral</a:t>
            </a:r>
            <a:r>
              <a:rPr lang="en-US" dirty="0" smtClean="0"/>
              <a:t> frontal lobe for fast eye movements (saccades) and in the </a:t>
            </a:r>
            <a:r>
              <a:rPr lang="en-US" dirty="0" err="1" smtClean="0"/>
              <a:t>ipsilateral</a:t>
            </a:r>
            <a:r>
              <a:rPr lang="en-US" dirty="0" smtClean="0"/>
              <a:t> </a:t>
            </a:r>
            <a:r>
              <a:rPr lang="en-US" dirty="0" err="1" smtClean="0"/>
              <a:t>parieto-occipito</a:t>
            </a:r>
            <a:r>
              <a:rPr lang="en-US" dirty="0" smtClean="0"/>
              <a:t>- temporal region for smooth pursuit</a:t>
            </a:r>
          </a:p>
          <a:p>
            <a:pPr lvl="1" algn="l" rtl="0"/>
            <a:endParaRPr lang="en-US" dirty="0" smtClean="0"/>
          </a:p>
          <a:p>
            <a:pPr lvl="1" algn="l" rtl="0"/>
            <a:r>
              <a:rPr lang="en-US" dirty="0" smtClean="0"/>
              <a:t>For Horizontal gaze, impulses passes through the </a:t>
            </a:r>
            <a:r>
              <a:rPr lang="en-US" dirty="0" err="1" smtClean="0"/>
              <a:t>pontine</a:t>
            </a:r>
            <a:r>
              <a:rPr lang="en-US" dirty="0" smtClean="0"/>
              <a:t> </a:t>
            </a:r>
            <a:r>
              <a:rPr lang="en-US" dirty="0" err="1" smtClean="0"/>
              <a:t>paramedian</a:t>
            </a:r>
            <a:r>
              <a:rPr lang="en-US" dirty="0" smtClean="0"/>
              <a:t> reticular formation (PPRF), adjacent to 6</a:t>
            </a:r>
            <a:r>
              <a:rPr lang="en-US" baseline="30000" dirty="0" smtClean="0"/>
              <a:t>th</a:t>
            </a:r>
            <a:r>
              <a:rPr lang="en-US" dirty="0" smtClean="0"/>
              <a:t> nerve </a:t>
            </a:r>
            <a:r>
              <a:rPr lang="en-US" dirty="0" err="1" smtClean="0"/>
              <a:t>nuclues</a:t>
            </a:r>
            <a:r>
              <a:rPr lang="en-US" dirty="0" smtClean="0"/>
              <a:t>.</a:t>
            </a:r>
          </a:p>
          <a:p>
            <a:pPr lvl="1" algn="l" rtl="0"/>
            <a:endParaRPr lang="en-US" dirty="0" smtClean="0"/>
          </a:p>
          <a:p>
            <a:pPr lvl="1" algn="l" rtl="0"/>
            <a:r>
              <a:rPr lang="en-US" dirty="0" smtClean="0"/>
              <a:t>The (PPRT) activates the </a:t>
            </a:r>
            <a:r>
              <a:rPr lang="en-US" dirty="0" err="1" smtClean="0"/>
              <a:t>ipsilateral</a:t>
            </a:r>
            <a:r>
              <a:rPr lang="en-US" dirty="0" smtClean="0"/>
              <a:t> 6</a:t>
            </a:r>
            <a:r>
              <a:rPr lang="en-US" baseline="30000" dirty="0" smtClean="0"/>
              <a:t>th</a:t>
            </a:r>
            <a:r>
              <a:rPr lang="en-US" dirty="0" smtClean="0"/>
              <a:t> nerve nucleus and </a:t>
            </a:r>
            <a:r>
              <a:rPr lang="en-US" dirty="0" err="1" smtClean="0"/>
              <a:t>therby</a:t>
            </a:r>
            <a:r>
              <a:rPr lang="en-US" dirty="0" smtClean="0"/>
              <a:t> innervates the lateral rectus.</a:t>
            </a:r>
          </a:p>
          <a:p>
            <a:pPr lvl="1" algn="l" rtl="0"/>
            <a:endParaRPr lang="en-US" dirty="0" smtClean="0"/>
          </a:p>
          <a:p>
            <a:pPr lvl="1" algn="l" rtl="0"/>
            <a:r>
              <a:rPr lang="en-US" dirty="0" smtClean="0"/>
              <a:t>The 6</a:t>
            </a:r>
            <a:r>
              <a:rPr lang="en-US" baseline="30000" dirty="0" smtClean="0"/>
              <a:t>th</a:t>
            </a:r>
            <a:r>
              <a:rPr lang="en-US" dirty="0" smtClean="0"/>
              <a:t> nerve nucleus also communicate with the </a:t>
            </a:r>
            <a:r>
              <a:rPr lang="en-US" dirty="0" err="1" smtClean="0"/>
              <a:t>contralateral</a:t>
            </a:r>
            <a:r>
              <a:rPr lang="en-US" dirty="0" smtClean="0"/>
              <a:t> medial rectus (</a:t>
            </a:r>
            <a:r>
              <a:rPr lang="en-US" dirty="0" err="1" smtClean="0"/>
              <a:t>occulomotor</a:t>
            </a:r>
            <a:r>
              <a:rPr lang="en-US" dirty="0" smtClean="0"/>
              <a:t>) </a:t>
            </a:r>
            <a:r>
              <a:rPr lang="en-US" dirty="0" err="1" smtClean="0"/>
              <a:t>subnucleus</a:t>
            </a:r>
            <a:r>
              <a:rPr lang="en-US" dirty="0" smtClean="0"/>
              <a:t> via the medial longitudinal </a:t>
            </a:r>
            <a:r>
              <a:rPr lang="en-US" dirty="0" err="1" smtClean="0"/>
              <a:t>fasiculus</a:t>
            </a:r>
            <a:r>
              <a:rPr lang="en-US" dirty="0" smtClean="0"/>
              <a:t> (MLF).</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2050" name="Picture 2"/>
          <p:cNvPicPr>
            <a:picLocks noChangeAspect="1" noChangeArrowheads="1"/>
          </p:cNvPicPr>
          <p:nvPr/>
        </p:nvPicPr>
        <p:blipFill>
          <a:blip r:embed="rId2"/>
          <a:srcRect b="1613"/>
          <a:stretch>
            <a:fillRect/>
          </a:stretch>
        </p:blipFill>
        <p:spPr bwMode="auto">
          <a:xfrm>
            <a:off x="1071538" y="1142984"/>
            <a:ext cx="6286544" cy="4357718"/>
          </a:xfrm>
          <a:prstGeom prst="rect">
            <a:avLst/>
          </a:prstGeom>
          <a:noFill/>
          <a:ln w="9525">
            <a:noFill/>
            <a:miter lim="800000"/>
            <a:headEnd/>
            <a:tailEnd/>
          </a:ln>
          <a:effectLst/>
        </p:spPr>
      </p:pic>
      <p:sp>
        <p:nvSpPr>
          <p:cNvPr id="5" name="TextBox 4"/>
          <p:cNvSpPr txBox="1"/>
          <p:nvPr/>
        </p:nvSpPr>
        <p:spPr>
          <a:xfrm>
            <a:off x="71406" y="5786454"/>
            <a:ext cx="8072494" cy="861774"/>
          </a:xfrm>
          <a:prstGeom prst="rect">
            <a:avLst/>
          </a:prstGeom>
          <a:noFill/>
        </p:spPr>
        <p:txBody>
          <a:bodyPr wrap="square" rtlCol="1">
            <a:spAutoFit/>
          </a:bodyPr>
          <a:lstStyle/>
          <a:p>
            <a:pPr algn="ctr"/>
            <a:r>
              <a:rPr lang="en-US" sz="2000" b="1" dirty="0" smtClean="0"/>
              <a:t>Schematic representation of control of </a:t>
            </a:r>
            <a:r>
              <a:rPr lang="en-US" sz="2000" b="1" dirty="0" err="1" smtClean="0"/>
              <a:t>horozontal</a:t>
            </a:r>
            <a:r>
              <a:rPr lang="en-US" sz="2000" b="1" dirty="0" smtClean="0"/>
              <a:t> eye </a:t>
            </a:r>
            <a:r>
              <a:rPr lang="en-US" sz="2000" b="1" dirty="0" err="1" smtClean="0"/>
              <a:t>movment</a:t>
            </a:r>
            <a:r>
              <a:rPr lang="en-US" sz="2000" b="1" dirty="0" smtClean="0"/>
              <a:t>; </a:t>
            </a:r>
            <a:r>
              <a:rPr lang="en-US" sz="1500" dirty="0" err="1" smtClean="0"/>
              <a:t>PPRF;pontine</a:t>
            </a:r>
            <a:r>
              <a:rPr lang="en-US" sz="1500" dirty="0" smtClean="0"/>
              <a:t> </a:t>
            </a:r>
            <a:r>
              <a:rPr lang="en-US" sz="1500" dirty="0" err="1" smtClean="0"/>
              <a:t>paramedial</a:t>
            </a:r>
            <a:r>
              <a:rPr lang="en-US" sz="1500" dirty="0" smtClean="0"/>
              <a:t> reticular formation, </a:t>
            </a:r>
            <a:r>
              <a:rPr lang="en-US" sz="1500" dirty="0" err="1" smtClean="0"/>
              <a:t>MLF;medial</a:t>
            </a:r>
            <a:r>
              <a:rPr lang="en-US" sz="1500" dirty="0" smtClean="0"/>
              <a:t> longitudinal </a:t>
            </a:r>
            <a:r>
              <a:rPr lang="en-US" sz="1500" dirty="0" err="1" smtClean="0"/>
              <a:t>fasiculus</a:t>
            </a:r>
            <a:r>
              <a:rPr lang="en-US" sz="1500" dirty="0" smtClean="0"/>
              <a:t> VN: vestibular nucleus</a:t>
            </a:r>
            <a:endParaRPr lang="ar-SA"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7472386" cy="4884124"/>
          </a:xfrm>
        </p:spPr>
        <p:txBody>
          <a:bodyPr>
            <a:normAutofit/>
          </a:bodyPr>
          <a:lstStyle/>
          <a:p>
            <a:pPr algn="l" rtl="0">
              <a:buNone/>
            </a:pPr>
            <a:r>
              <a:rPr lang="en-US" dirty="0" smtClean="0"/>
              <a:t>(Horizontal gaze palsy usually is caused by </a:t>
            </a:r>
            <a:r>
              <a:rPr lang="en-US" dirty="0" err="1" smtClean="0"/>
              <a:t>contralateral</a:t>
            </a:r>
            <a:r>
              <a:rPr lang="en-US" dirty="0" smtClean="0"/>
              <a:t> frontal or </a:t>
            </a:r>
            <a:r>
              <a:rPr lang="en-US" dirty="0" err="1" smtClean="0"/>
              <a:t>ipsilateral</a:t>
            </a:r>
            <a:r>
              <a:rPr lang="en-US" dirty="0" smtClean="0"/>
              <a:t> </a:t>
            </a:r>
            <a:r>
              <a:rPr lang="en-US" dirty="0" err="1" smtClean="0"/>
              <a:t>pontine</a:t>
            </a:r>
            <a:r>
              <a:rPr lang="en-US" dirty="0" smtClean="0"/>
              <a:t> lesion ). </a:t>
            </a:r>
          </a:p>
          <a:p>
            <a:pPr algn="l" rtl="0"/>
            <a:r>
              <a:rPr lang="en-US" dirty="0" smtClean="0"/>
              <a:t>A horizontal gaze palsy to the </a:t>
            </a:r>
            <a:r>
              <a:rPr lang="en-US" dirty="0" err="1" smtClean="0"/>
              <a:t>ipsilateral</a:t>
            </a:r>
            <a:r>
              <a:rPr lang="en-US" dirty="0" smtClean="0"/>
              <a:t> side occurs in </a:t>
            </a:r>
            <a:r>
              <a:rPr lang="en-US" b="1" dirty="0" err="1" smtClean="0"/>
              <a:t>pontine</a:t>
            </a:r>
            <a:r>
              <a:rPr lang="en-US" b="1" dirty="0" smtClean="0"/>
              <a:t> lesions </a:t>
            </a:r>
            <a:r>
              <a:rPr lang="en-US" dirty="0" smtClean="0"/>
              <a:t>affecting the </a:t>
            </a:r>
            <a:r>
              <a:rPr lang="en-US" dirty="0" err="1" smtClean="0"/>
              <a:t>abducens</a:t>
            </a:r>
            <a:r>
              <a:rPr lang="en-US" dirty="0" smtClean="0"/>
              <a:t> nucleus and/or the PPRF.</a:t>
            </a:r>
          </a:p>
          <a:p>
            <a:pPr algn="l" rtl="0"/>
            <a:r>
              <a:rPr lang="en-US" dirty="0" smtClean="0"/>
              <a:t> Lesions of the </a:t>
            </a:r>
            <a:r>
              <a:rPr lang="en-US" b="1" dirty="0" smtClean="0"/>
              <a:t>MLF</a:t>
            </a:r>
            <a:r>
              <a:rPr lang="en-US" dirty="0" smtClean="0"/>
              <a:t> result in </a:t>
            </a:r>
            <a:r>
              <a:rPr lang="en-US" dirty="0" err="1" smtClean="0"/>
              <a:t>internuclear</a:t>
            </a:r>
            <a:r>
              <a:rPr lang="en-US" dirty="0" smtClean="0"/>
              <a:t> </a:t>
            </a:r>
            <a:r>
              <a:rPr lang="en-US" dirty="0" err="1" smtClean="0"/>
              <a:t>ophthalmoplegia</a:t>
            </a:r>
            <a:r>
              <a:rPr lang="en-US" dirty="0" smtClean="0"/>
              <a:t> (INO)</a:t>
            </a:r>
          </a:p>
          <a:p>
            <a:pPr algn="l" rtl="0"/>
            <a:r>
              <a:rPr lang="en-US" dirty="0" smtClean="0"/>
              <a:t>Lesions of the </a:t>
            </a:r>
            <a:r>
              <a:rPr lang="en-US" b="1" dirty="0" smtClean="0"/>
              <a:t>MLF plus the </a:t>
            </a:r>
            <a:r>
              <a:rPr lang="en-US" b="1" dirty="0" err="1" smtClean="0"/>
              <a:t>ipsilateral</a:t>
            </a:r>
            <a:r>
              <a:rPr lang="en-US" b="1" dirty="0" smtClean="0"/>
              <a:t> </a:t>
            </a:r>
            <a:r>
              <a:rPr lang="en-US" b="1" dirty="0" err="1" smtClean="0"/>
              <a:t>abducens</a:t>
            </a:r>
            <a:r>
              <a:rPr lang="en-US" b="1" dirty="0" smtClean="0"/>
              <a:t> nucleus and/or PPRF </a:t>
            </a:r>
            <a:r>
              <a:rPr lang="en-US" dirty="0" smtClean="0"/>
              <a:t>result in the one-and-a-half syndrome.</a:t>
            </a:r>
          </a:p>
          <a:p>
            <a:pPr lvl="1" algn="l" rtl="0"/>
            <a:endParaRPr lang="ar-SA" dirty="0"/>
          </a:p>
        </p:txBody>
      </p:sp>
      <p:sp>
        <p:nvSpPr>
          <p:cNvPr id="5" name="Title 1"/>
          <p:cNvSpPr>
            <a:spLocks noGrp="1"/>
          </p:cNvSpPr>
          <p:nvPr>
            <p:ph type="title"/>
          </p:nvPr>
        </p:nvSpPr>
        <p:spPr>
          <a:xfrm>
            <a:off x="457200" y="320040"/>
            <a:ext cx="7239000" cy="1143000"/>
          </a:xfrm>
        </p:spPr>
        <p:txBody>
          <a:bodyPr>
            <a:normAutofit fontScale="90000"/>
          </a:bodyPr>
          <a:lstStyle/>
          <a:p>
            <a:r>
              <a:rPr lang="en-US" dirty="0" smtClean="0"/>
              <a:t>Localization of lesions causing horizontal gaze palsy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57190"/>
            <a:ext cx="7972452" cy="6500810"/>
          </a:xfrm>
        </p:spPr>
        <p:txBody>
          <a:bodyPr>
            <a:normAutofit fontScale="70000" lnSpcReduction="20000"/>
          </a:bodyPr>
          <a:lstStyle/>
          <a:p>
            <a:pPr algn="l" rtl="0"/>
            <a:r>
              <a:rPr lang="en-US" dirty="0" smtClean="0"/>
              <a:t>Frontal lobe lesions </a:t>
            </a:r>
          </a:p>
          <a:p>
            <a:pPr lvl="2" algn="l" rtl="0"/>
            <a:r>
              <a:rPr lang="en-US" dirty="0" smtClean="0"/>
              <a:t>Defect in generating voluntary saccades </a:t>
            </a:r>
          </a:p>
          <a:p>
            <a:pPr lvl="2" algn="l" rtl="0"/>
            <a:r>
              <a:rPr lang="en-US" dirty="0" smtClean="0"/>
              <a:t>Transient </a:t>
            </a:r>
            <a:r>
              <a:rPr lang="en-US" dirty="0" err="1" smtClean="0"/>
              <a:t>ipsilateral</a:t>
            </a:r>
            <a:r>
              <a:rPr lang="en-US" dirty="0" smtClean="0"/>
              <a:t> horizontal gaze deviation acutely</a:t>
            </a:r>
          </a:p>
          <a:p>
            <a:pPr lvl="2" algn="l" rtl="0"/>
            <a:r>
              <a:rPr lang="en-US" dirty="0" smtClean="0"/>
              <a:t> Gaze palsy overcome with the </a:t>
            </a:r>
            <a:r>
              <a:rPr lang="en-US" dirty="0" err="1" smtClean="0"/>
              <a:t>oculocephalic</a:t>
            </a:r>
            <a:r>
              <a:rPr lang="en-US" dirty="0" smtClean="0"/>
              <a:t> (doll's eye) maneuver or caloric stimulation</a:t>
            </a:r>
          </a:p>
          <a:p>
            <a:pPr algn="l" rtl="0"/>
            <a:r>
              <a:rPr lang="en-US" dirty="0" smtClean="0"/>
              <a:t> </a:t>
            </a:r>
            <a:r>
              <a:rPr lang="en-US" dirty="0" err="1" smtClean="0"/>
              <a:t>Epileptogenic</a:t>
            </a:r>
            <a:r>
              <a:rPr lang="en-US" dirty="0" smtClean="0"/>
              <a:t> lesions in the frontal eye fields</a:t>
            </a:r>
          </a:p>
          <a:p>
            <a:pPr lvl="2" algn="l" rtl="0"/>
            <a:r>
              <a:rPr lang="en-US" dirty="0" smtClean="0"/>
              <a:t> Transient deviation of the eyes and head to the </a:t>
            </a:r>
            <a:r>
              <a:rPr lang="en-US" dirty="0" err="1" smtClean="0"/>
              <a:t>contralateral</a:t>
            </a:r>
            <a:r>
              <a:rPr lang="en-US" dirty="0" smtClean="0"/>
              <a:t> side H</a:t>
            </a:r>
          </a:p>
          <a:p>
            <a:pPr lvl="2" algn="l" rtl="0"/>
            <a:r>
              <a:rPr lang="en-US" dirty="0" err="1" smtClean="0"/>
              <a:t>ead</a:t>
            </a:r>
            <a:r>
              <a:rPr lang="en-US" dirty="0" smtClean="0"/>
              <a:t> and eye movements toward the same side during a seizure</a:t>
            </a:r>
          </a:p>
          <a:p>
            <a:pPr algn="l" rtl="0"/>
            <a:r>
              <a:rPr lang="en-US" dirty="0" smtClean="0"/>
              <a:t> Unilateral parietal lesions</a:t>
            </a:r>
          </a:p>
          <a:p>
            <a:pPr lvl="2" algn="l" rtl="0"/>
            <a:r>
              <a:rPr lang="en-US" dirty="0" smtClean="0"/>
              <a:t> Unilateral or bilateral increased saccade latencies </a:t>
            </a:r>
          </a:p>
          <a:p>
            <a:pPr lvl="2" algn="l" rtl="0"/>
            <a:r>
              <a:rPr lang="en-US" dirty="0" err="1" smtClean="0"/>
              <a:t>Hypometria</a:t>
            </a:r>
            <a:r>
              <a:rPr lang="en-US" dirty="0" smtClean="0"/>
              <a:t> (shortened range) for </a:t>
            </a:r>
            <a:r>
              <a:rPr lang="en-US" dirty="0" err="1" smtClean="0"/>
              <a:t>contralateral</a:t>
            </a:r>
            <a:r>
              <a:rPr lang="en-US" dirty="0" smtClean="0"/>
              <a:t> saccades</a:t>
            </a:r>
          </a:p>
          <a:p>
            <a:pPr lvl="2" algn="l" rtl="0"/>
            <a:r>
              <a:rPr lang="en-US" dirty="0" smtClean="0"/>
              <a:t> Saccadic slowing </a:t>
            </a:r>
          </a:p>
          <a:p>
            <a:pPr algn="l" rtl="0"/>
            <a:r>
              <a:rPr lang="en-US" dirty="0" smtClean="0"/>
              <a:t>Bilateral parietal lesions</a:t>
            </a:r>
          </a:p>
          <a:p>
            <a:pPr lvl="2" algn="l" rtl="0"/>
            <a:r>
              <a:rPr lang="en-US" dirty="0" smtClean="0"/>
              <a:t> Acquired ocular motor </a:t>
            </a:r>
            <a:r>
              <a:rPr lang="en-US" dirty="0" err="1" smtClean="0"/>
              <a:t>apraxia</a:t>
            </a:r>
            <a:r>
              <a:rPr lang="en-US" dirty="0" smtClean="0"/>
              <a:t> (inability to generate voluntary movements)</a:t>
            </a:r>
          </a:p>
          <a:p>
            <a:pPr algn="l" rtl="0"/>
            <a:r>
              <a:rPr lang="en-US" dirty="0" smtClean="0"/>
              <a:t> Lesions in the corona </a:t>
            </a:r>
            <a:r>
              <a:rPr lang="en-US" dirty="0" err="1" smtClean="0"/>
              <a:t>radiata</a:t>
            </a:r>
            <a:r>
              <a:rPr lang="en-US" dirty="0" smtClean="0"/>
              <a:t> adjacent to the </a:t>
            </a:r>
            <a:r>
              <a:rPr lang="en-US" dirty="0" err="1" smtClean="0"/>
              <a:t>genu</a:t>
            </a:r>
            <a:r>
              <a:rPr lang="en-US" dirty="0" smtClean="0"/>
              <a:t> of the internal capsule</a:t>
            </a:r>
          </a:p>
          <a:p>
            <a:pPr lvl="2" algn="l" rtl="0"/>
            <a:r>
              <a:rPr lang="en-US" dirty="0" smtClean="0"/>
              <a:t> </a:t>
            </a:r>
            <a:r>
              <a:rPr lang="en-US" dirty="0" err="1" smtClean="0"/>
              <a:t>Contralateral</a:t>
            </a:r>
            <a:r>
              <a:rPr lang="en-US" dirty="0" smtClean="0"/>
              <a:t> selective saccadic palsy</a:t>
            </a:r>
          </a:p>
          <a:p>
            <a:pPr algn="l" rtl="0"/>
            <a:r>
              <a:rPr lang="en-US" dirty="0" smtClean="0"/>
              <a:t> Hemorrhages deep in a cerebral hemisphere, particularly the thalamus </a:t>
            </a:r>
          </a:p>
          <a:p>
            <a:pPr lvl="2" algn="l" rtl="0"/>
            <a:r>
              <a:rPr lang="en-US" dirty="0" smtClean="0"/>
              <a:t>Eye deviation to the side of the </a:t>
            </a:r>
            <a:r>
              <a:rPr lang="en-US" dirty="0" err="1" smtClean="0"/>
              <a:t>hemiparesis</a:t>
            </a:r>
            <a:r>
              <a:rPr lang="en-US" dirty="0" smtClean="0"/>
              <a:t> ("wrong way eyes") </a:t>
            </a:r>
          </a:p>
          <a:p>
            <a:pPr algn="l" rtl="0"/>
            <a:r>
              <a:rPr lang="en-US" dirty="0" err="1" smtClean="0"/>
              <a:t>Mesencephalic</a:t>
            </a:r>
            <a:r>
              <a:rPr lang="en-US" dirty="0" smtClean="0"/>
              <a:t> lesions </a:t>
            </a:r>
          </a:p>
          <a:p>
            <a:pPr lvl="2" algn="l" rtl="0"/>
            <a:r>
              <a:rPr lang="en-US" dirty="0" smtClean="0"/>
              <a:t>Paresis of </a:t>
            </a:r>
            <a:r>
              <a:rPr lang="en-US" dirty="0" err="1" smtClean="0"/>
              <a:t>contralateral</a:t>
            </a:r>
            <a:r>
              <a:rPr lang="en-US" dirty="0" smtClean="0"/>
              <a:t> saccades </a:t>
            </a:r>
          </a:p>
          <a:p>
            <a:pPr lvl="2" algn="l" rtl="0"/>
            <a:r>
              <a:rPr lang="en-US" dirty="0" err="1" smtClean="0"/>
              <a:t>Supranuclear</a:t>
            </a:r>
            <a:r>
              <a:rPr lang="en-US" dirty="0" smtClean="0"/>
              <a:t> </a:t>
            </a:r>
            <a:r>
              <a:rPr lang="en-US" dirty="0" err="1" smtClean="0"/>
              <a:t>contralateral</a:t>
            </a:r>
            <a:r>
              <a:rPr lang="en-US" dirty="0" smtClean="0"/>
              <a:t> gaze palsies associated with </a:t>
            </a:r>
            <a:r>
              <a:rPr lang="en-US" dirty="0" err="1" smtClean="0"/>
              <a:t>ipsilateral</a:t>
            </a:r>
            <a:r>
              <a:rPr lang="en-US" dirty="0" smtClean="0"/>
              <a:t> </a:t>
            </a:r>
            <a:r>
              <a:rPr lang="en-US" dirty="0" err="1" smtClean="0"/>
              <a:t>oculomotor</a:t>
            </a:r>
            <a:r>
              <a:rPr lang="en-US" dirty="0" smtClean="0"/>
              <a:t> palsies </a:t>
            </a:r>
          </a:p>
          <a:p>
            <a:pPr algn="l" rtl="0"/>
            <a:r>
              <a:rPr lang="en-US" dirty="0" smtClean="0"/>
              <a:t>Pontine lesions affecting the </a:t>
            </a:r>
            <a:r>
              <a:rPr lang="en-US" dirty="0" err="1" smtClean="0"/>
              <a:t>abducens</a:t>
            </a:r>
            <a:r>
              <a:rPr lang="en-US" dirty="0" smtClean="0"/>
              <a:t> nucleus and/or the PPRF</a:t>
            </a:r>
          </a:p>
          <a:p>
            <a:pPr lvl="2" algn="l" rtl="0"/>
            <a:r>
              <a:rPr lang="en-US" dirty="0" smtClean="0"/>
              <a:t> </a:t>
            </a:r>
            <a:r>
              <a:rPr lang="en-US" dirty="0" err="1" smtClean="0"/>
              <a:t>Ipsilateral</a:t>
            </a:r>
            <a:r>
              <a:rPr lang="en-US" dirty="0" smtClean="0"/>
              <a:t> conjugate gaze palsy </a:t>
            </a:r>
          </a:p>
          <a:p>
            <a:pPr lvl="2" algn="l" rtl="0"/>
            <a:r>
              <a:rPr lang="en-US" dirty="0" smtClean="0"/>
              <a:t>Doll's eye maneuver or cold caloric stimulation usually does not overcome gaze palsy</a:t>
            </a:r>
          </a:p>
          <a:p>
            <a:pPr lvl="2" algn="l" rtl="0"/>
            <a:r>
              <a:rPr lang="en-US" dirty="0" smtClean="0"/>
              <a:t> Bilateral horizontal gaze palsies with bilateral lesions</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a:xfrm>
            <a:off x="457200" y="5000636"/>
            <a:ext cx="7239000" cy="1455100"/>
          </a:xfrm>
        </p:spPr>
        <p:txBody>
          <a:bodyPr>
            <a:normAutofit fontScale="77500" lnSpcReduction="20000"/>
          </a:bodyPr>
          <a:lstStyle/>
          <a:p>
            <a:pPr algn="l" rtl="0"/>
            <a:r>
              <a:rPr lang="en-US" dirty="0" smtClean="0"/>
              <a:t>Patient with Lt gaze palsy and Lt 7</a:t>
            </a:r>
            <a:r>
              <a:rPr lang="en-US" baseline="30000" dirty="0" smtClean="0"/>
              <a:t>th</a:t>
            </a:r>
            <a:r>
              <a:rPr lang="en-US" dirty="0" smtClean="0"/>
              <a:t> n palsy due to acute </a:t>
            </a:r>
            <a:r>
              <a:rPr lang="en-US" dirty="0" err="1" smtClean="0"/>
              <a:t>pontine</a:t>
            </a:r>
            <a:r>
              <a:rPr lang="en-US" dirty="0" smtClean="0"/>
              <a:t> </a:t>
            </a:r>
            <a:r>
              <a:rPr lang="en-US" dirty="0" err="1" smtClean="0"/>
              <a:t>heamorrhage</a:t>
            </a:r>
            <a:endParaRPr lang="en-US" dirty="0" smtClean="0"/>
          </a:p>
          <a:p>
            <a:pPr algn="l" rtl="0"/>
            <a:r>
              <a:rPr lang="en-US" dirty="0" smtClean="0"/>
              <a:t>he was able to minimally abduct the </a:t>
            </a:r>
            <a:r>
              <a:rPr lang="en-US" dirty="0" err="1" smtClean="0"/>
              <a:t>Rt</a:t>
            </a:r>
            <a:r>
              <a:rPr lang="en-US" dirty="0" smtClean="0"/>
              <a:t> eye but otherwise was unable to look to the left because of </a:t>
            </a:r>
            <a:r>
              <a:rPr lang="en-US" dirty="0" err="1" smtClean="0"/>
              <a:t>involvment</a:t>
            </a:r>
            <a:r>
              <a:rPr lang="en-US" dirty="0" smtClean="0"/>
              <a:t> of </a:t>
            </a:r>
            <a:r>
              <a:rPr lang="en-US" dirty="0" err="1" smtClean="0"/>
              <a:t>abducent</a:t>
            </a:r>
            <a:r>
              <a:rPr lang="en-US" dirty="0" smtClean="0"/>
              <a:t> nucleus on the left side . </a:t>
            </a:r>
            <a:endParaRPr lang="ar-SA" dirty="0"/>
          </a:p>
        </p:txBody>
      </p:sp>
      <p:pic>
        <p:nvPicPr>
          <p:cNvPr id="3074" name="Picture 2"/>
          <p:cNvPicPr>
            <a:picLocks noChangeAspect="1" noChangeArrowheads="1"/>
          </p:cNvPicPr>
          <p:nvPr/>
        </p:nvPicPr>
        <p:blipFill>
          <a:blip r:embed="rId2"/>
          <a:srcRect/>
          <a:stretch>
            <a:fillRect/>
          </a:stretch>
        </p:blipFill>
        <p:spPr bwMode="auto">
          <a:xfrm>
            <a:off x="500034" y="714356"/>
            <a:ext cx="7143800" cy="360046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algn="l" rtl="0"/>
            <a:r>
              <a:rPr lang="en-US" dirty="0" smtClean="0"/>
              <a:t>In patients with </a:t>
            </a:r>
            <a:r>
              <a:rPr lang="en-US" dirty="0" err="1" smtClean="0"/>
              <a:t>pontine</a:t>
            </a:r>
            <a:r>
              <a:rPr lang="en-US" dirty="0" smtClean="0"/>
              <a:t> lesions involving the PPRF or sixth nerve nucleus, the eyes may be deviated away from the side of the lesion. Thus, patients who are unable to move either eye beyond the midline to the left may have a left </a:t>
            </a:r>
            <a:r>
              <a:rPr lang="en-US" dirty="0" err="1" smtClean="0"/>
              <a:t>pontine</a:t>
            </a:r>
            <a:r>
              <a:rPr lang="en-US" dirty="0" smtClean="0"/>
              <a:t> lesion, and the eyes are deviated to the right.</a:t>
            </a:r>
          </a:p>
          <a:p>
            <a:pPr algn="l" rtl="0"/>
            <a:endParaRPr lang="en-US" dirty="0" smtClean="0"/>
          </a:p>
          <a:p>
            <a:pPr algn="l" rtl="0"/>
            <a:r>
              <a:rPr lang="en-US" dirty="0" smtClean="0"/>
              <a:t> The patient may have partial horizontal gaze movement if the damage to the </a:t>
            </a:r>
            <a:r>
              <a:rPr lang="en-US" dirty="0" err="1" smtClean="0"/>
              <a:t>pontine</a:t>
            </a:r>
            <a:r>
              <a:rPr lang="en-US" dirty="0" smtClean="0"/>
              <a:t> structures is only partial</a:t>
            </a:r>
          </a:p>
          <a:p>
            <a:pPr algn="l" rtl="0"/>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a:xfrm>
            <a:off x="285720" y="1609416"/>
            <a:ext cx="7786742" cy="4846320"/>
          </a:xfrm>
        </p:spPr>
        <p:txBody>
          <a:bodyPr>
            <a:normAutofit/>
          </a:bodyPr>
          <a:lstStyle/>
          <a:p>
            <a:pPr algn="l" rtl="0"/>
            <a:r>
              <a:rPr lang="en-US" dirty="0" err="1" smtClean="0"/>
              <a:t>pontine</a:t>
            </a:r>
            <a:r>
              <a:rPr lang="en-US" dirty="0" smtClean="0"/>
              <a:t> lesions usually can be differentiated from </a:t>
            </a:r>
            <a:r>
              <a:rPr lang="en-US" dirty="0" err="1" smtClean="0"/>
              <a:t>supranuclear</a:t>
            </a:r>
            <a:r>
              <a:rPr lang="en-US" dirty="0" smtClean="0"/>
              <a:t> lesions in the frontal lobe by the </a:t>
            </a:r>
            <a:r>
              <a:rPr lang="en-US" b="1" dirty="0" err="1" smtClean="0"/>
              <a:t>oculocephalic</a:t>
            </a:r>
            <a:r>
              <a:rPr lang="en-US" b="1" dirty="0" smtClean="0"/>
              <a:t> or doll's eyes maneuver</a:t>
            </a:r>
            <a:r>
              <a:rPr lang="en-US" dirty="0" smtClean="0"/>
              <a:t>. </a:t>
            </a:r>
          </a:p>
          <a:p>
            <a:pPr algn="l" rtl="0"/>
            <a:endParaRPr lang="en-US" dirty="0" smtClean="0"/>
          </a:p>
          <a:p>
            <a:pPr algn="l" rtl="0"/>
            <a:r>
              <a:rPr lang="en-US" dirty="0" smtClean="0"/>
              <a:t>Passive horizontal rotation of the head directly stimulates the sixth nerve nucleus via the </a:t>
            </a:r>
            <a:r>
              <a:rPr lang="en-US" dirty="0" err="1" smtClean="0"/>
              <a:t>vestibulo</a:t>
            </a:r>
            <a:r>
              <a:rPr lang="en-US" dirty="0" smtClean="0"/>
              <a:t>-ocular reflex and will </a:t>
            </a:r>
            <a:r>
              <a:rPr lang="en-US" u="sng" dirty="0" smtClean="0"/>
              <a:t>overcome gaze palsies induced by frontal lobe lesions </a:t>
            </a:r>
            <a:r>
              <a:rPr lang="en-US" dirty="0" smtClean="0"/>
              <a:t>but will not overcome gaze palsies caused by </a:t>
            </a:r>
            <a:r>
              <a:rPr lang="en-US" dirty="0" err="1" smtClean="0"/>
              <a:t>pontine</a:t>
            </a:r>
            <a:r>
              <a:rPr lang="en-US" dirty="0" smtClean="0"/>
              <a:t> nuclear and </a:t>
            </a:r>
            <a:r>
              <a:rPr lang="en-US" dirty="0" err="1" smtClean="0"/>
              <a:t>infranuclear</a:t>
            </a:r>
            <a:r>
              <a:rPr lang="en-US" dirty="0" smtClean="0"/>
              <a:t> lesions</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CaUSES</a:t>
            </a:r>
            <a:endParaRPr lang="ar-SA" dirty="0"/>
          </a:p>
        </p:txBody>
      </p:sp>
      <p:sp>
        <p:nvSpPr>
          <p:cNvPr id="3" name="Content Placeholder 2"/>
          <p:cNvSpPr>
            <a:spLocks noGrp="1"/>
          </p:cNvSpPr>
          <p:nvPr>
            <p:ph idx="1"/>
          </p:nvPr>
        </p:nvSpPr>
        <p:spPr/>
        <p:txBody>
          <a:bodyPr/>
          <a:lstStyle/>
          <a:p>
            <a:pPr algn="l" rtl="0"/>
            <a:r>
              <a:rPr lang="en-US" dirty="0" smtClean="0"/>
              <a:t>Horizontal gaze palsies are caused by ischemia and infarction, hemorrhage, vascular malformations, tumors, </a:t>
            </a:r>
            <a:r>
              <a:rPr lang="en-US" dirty="0" err="1" smtClean="0"/>
              <a:t>demyelination</a:t>
            </a:r>
            <a:r>
              <a:rPr lang="en-US" dirty="0" smtClean="0"/>
              <a:t>, trauma, or infections </a:t>
            </a:r>
          </a:p>
          <a:p>
            <a:pPr algn="l" rtl="0"/>
            <a:endParaRPr lang="en-US" dirty="0" smtClean="0"/>
          </a:p>
          <a:p>
            <a:pPr algn="l" rtl="0"/>
            <a:r>
              <a:rPr lang="en-US" dirty="0" smtClean="0"/>
              <a:t>MRI should be performed with attention given to the dorsal </a:t>
            </a:r>
            <a:r>
              <a:rPr lang="en-US" dirty="0" err="1" smtClean="0"/>
              <a:t>pons</a:t>
            </a:r>
            <a:r>
              <a:rPr lang="en-US" dirty="0" smtClean="0"/>
              <a:t>.</a:t>
            </a:r>
          </a:p>
          <a:p>
            <a:pPr algn="l" rtl="0"/>
            <a:r>
              <a:rPr lang="en-US" dirty="0" smtClean="0"/>
              <a:t>EEG should be performed if </a:t>
            </a:r>
            <a:r>
              <a:rPr lang="en-US" dirty="0" err="1" smtClean="0"/>
              <a:t>sezuire</a:t>
            </a:r>
            <a:r>
              <a:rPr lang="en-US" dirty="0" smtClean="0"/>
              <a:t> disorder is suspected</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Internuclear</a:t>
            </a:r>
            <a:r>
              <a:rPr lang="en-US" dirty="0" smtClean="0"/>
              <a:t> </a:t>
            </a:r>
            <a:r>
              <a:rPr lang="en-US" dirty="0" err="1" smtClean="0"/>
              <a:t>ophthalmoplegia</a:t>
            </a:r>
            <a:r>
              <a:rPr lang="en-US" dirty="0" smtClean="0"/>
              <a:t>  (INO)</a:t>
            </a:r>
            <a:endParaRPr lang="ar-SA" dirty="0"/>
          </a:p>
        </p:txBody>
      </p:sp>
      <p:sp>
        <p:nvSpPr>
          <p:cNvPr id="3" name="Content Placeholder 2"/>
          <p:cNvSpPr>
            <a:spLocks noGrp="1"/>
          </p:cNvSpPr>
          <p:nvPr>
            <p:ph idx="1"/>
          </p:nvPr>
        </p:nvSpPr>
        <p:spPr/>
        <p:txBody>
          <a:bodyPr/>
          <a:lstStyle/>
          <a:p>
            <a:pPr algn="l" rtl="0"/>
            <a:r>
              <a:rPr lang="en-US" dirty="0" smtClean="0"/>
              <a:t>INO (medial longitudinal fasciculus syndrome) is caused by MLF lesions (</a:t>
            </a:r>
            <a:r>
              <a:rPr lang="en-US" dirty="0" err="1" smtClean="0"/>
              <a:t>demylination</a:t>
            </a:r>
            <a:r>
              <a:rPr lang="en-US" dirty="0" smtClean="0"/>
              <a:t>, vascular disease, trauma or brainstem tumors )</a:t>
            </a:r>
          </a:p>
          <a:p>
            <a:pPr algn="l" rtl="0"/>
            <a:endParaRPr lang="en-US" dirty="0" smtClean="0"/>
          </a:p>
          <a:p>
            <a:pPr algn="l" rtl="0"/>
            <a:r>
              <a:rPr lang="en-US" dirty="0" smtClean="0"/>
              <a:t>Such lesions permit the horizontal gaze center to communicate with the sixth nerve nucleus but not the </a:t>
            </a:r>
            <a:r>
              <a:rPr lang="en-US" dirty="0" err="1" smtClean="0"/>
              <a:t>contralateral</a:t>
            </a:r>
            <a:r>
              <a:rPr lang="en-US" dirty="0" smtClean="0"/>
              <a:t> third nerve nucleus.</a:t>
            </a: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Internuclear</a:t>
            </a:r>
            <a:r>
              <a:rPr lang="en-US" dirty="0" smtClean="0"/>
              <a:t> </a:t>
            </a:r>
            <a:r>
              <a:rPr lang="en-US" dirty="0" err="1" smtClean="0"/>
              <a:t>ophthalmoplegia</a:t>
            </a:r>
            <a:r>
              <a:rPr lang="en-US" dirty="0" smtClean="0"/>
              <a:t>  (INO)</a:t>
            </a:r>
            <a:endParaRPr lang="ar-SA" dirty="0"/>
          </a:p>
        </p:txBody>
      </p:sp>
      <p:sp>
        <p:nvSpPr>
          <p:cNvPr id="3" name="Content Placeholder 2"/>
          <p:cNvSpPr>
            <a:spLocks noGrp="1"/>
          </p:cNvSpPr>
          <p:nvPr>
            <p:ph idx="1"/>
          </p:nvPr>
        </p:nvSpPr>
        <p:spPr/>
        <p:txBody>
          <a:bodyPr/>
          <a:lstStyle/>
          <a:p>
            <a:pPr algn="l" rtl="0"/>
            <a:r>
              <a:rPr lang="en-US" dirty="0" smtClean="0"/>
              <a:t>The features of right INO include:</a:t>
            </a:r>
          </a:p>
          <a:p>
            <a:pPr lvl="1" algn="l" rtl="0"/>
            <a:r>
              <a:rPr lang="en-US" dirty="0" smtClean="0"/>
              <a:t>Adduction deficit of </a:t>
            </a:r>
            <a:r>
              <a:rPr lang="en-US" dirty="0" err="1" smtClean="0"/>
              <a:t>Rt</a:t>
            </a:r>
            <a:r>
              <a:rPr lang="en-US" dirty="0" smtClean="0"/>
              <a:t> eye on attempted Lt gaze</a:t>
            </a:r>
          </a:p>
          <a:p>
            <a:pPr lvl="1" algn="l" rtl="0"/>
            <a:r>
              <a:rPr lang="en-US" dirty="0" err="1" smtClean="0"/>
              <a:t>Horozontal</a:t>
            </a:r>
            <a:r>
              <a:rPr lang="en-US" dirty="0" smtClean="0"/>
              <a:t> jerk </a:t>
            </a:r>
            <a:r>
              <a:rPr lang="en-US" dirty="0" err="1" smtClean="0"/>
              <a:t>nystagmus</a:t>
            </a:r>
            <a:r>
              <a:rPr lang="en-US" dirty="0" smtClean="0"/>
              <a:t> of abducting Lt eye</a:t>
            </a:r>
          </a:p>
          <a:p>
            <a:pPr lvl="1" algn="l" rtl="0"/>
            <a:r>
              <a:rPr lang="en-US" dirty="0" smtClean="0"/>
              <a:t>Normal </a:t>
            </a:r>
            <a:r>
              <a:rPr lang="en-US" dirty="0" err="1" smtClean="0"/>
              <a:t>Rt</a:t>
            </a:r>
            <a:r>
              <a:rPr lang="en-US" dirty="0" smtClean="0"/>
              <a:t> gaze</a:t>
            </a:r>
          </a:p>
          <a:p>
            <a:pPr lvl="1" algn="l" rtl="0"/>
            <a:r>
              <a:rPr lang="en-US" dirty="0" smtClean="0"/>
              <a:t>Upbeat &amp; </a:t>
            </a:r>
            <a:r>
              <a:rPr lang="en-US" dirty="0" err="1" smtClean="0"/>
              <a:t>tortional</a:t>
            </a:r>
            <a:r>
              <a:rPr lang="en-US" dirty="0" smtClean="0"/>
              <a:t> </a:t>
            </a:r>
            <a:r>
              <a:rPr lang="en-US" dirty="0" err="1" smtClean="0"/>
              <a:t>nystagmus</a:t>
            </a:r>
            <a:r>
              <a:rPr lang="en-US" dirty="0" smtClean="0"/>
              <a:t> “may be present”</a:t>
            </a:r>
          </a:p>
          <a:p>
            <a:pPr lvl="1" algn="l" rtl="0"/>
            <a:r>
              <a:rPr lang="en-US" dirty="0" smtClean="0"/>
              <a:t>Convergence preserved</a:t>
            </a:r>
          </a:p>
          <a:p>
            <a:pPr lvl="1" algn="l" rtl="0"/>
            <a:endParaRPr lang="en-US" dirty="0" smtClean="0"/>
          </a:p>
        </p:txBody>
      </p:sp>
      <p:pic>
        <p:nvPicPr>
          <p:cNvPr id="1027" name="Picture 3"/>
          <p:cNvPicPr>
            <a:picLocks noChangeAspect="1" noChangeArrowheads="1"/>
          </p:cNvPicPr>
          <p:nvPr/>
        </p:nvPicPr>
        <p:blipFill>
          <a:blip r:embed="rId2"/>
          <a:srcRect/>
          <a:stretch>
            <a:fillRect/>
          </a:stretch>
        </p:blipFill>
        <p:spPr bwMode="auto">
          <a:xfrm>
            <a:off x="1785918" y="4429132"/>
            <a:ext cx="4572032" cy="202407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fade">
                                      <p:cBhvr>
                                        <p:cTn id="17" dur="2000"/>
                                        <p:tgtEl>
                                          <p:spTgt spid="10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08" y="1142984"/>
            <a:ext cx="7000892" cy="1752600"/>
          </a:xfrm>
        </p:spPr>
        <p:txBody>
          <a:bodyPr>
            <a:normAutofit/>
          </a:bodyPr>
          <a:lstStyle/>
          <a:p>
            <a:pPr algn="ctr"/>
            <a:r>
              <a:rPr lang="en-US" sz="6500" cap="none"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Gaze  palsy</a:t>
            </a:r>
            <a:endParaRPr lang="ar-SA" sz="6500" cap="none"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endParaRPr>
          </a:p>
        </p:txBody>
      </p:sp>
      <p:sp>
        <p:nvSpPr>
          <p:cNvPr id="3" name="Subtitle 2"/>
          <p:cNvSpPr>
            <a:spLocks noGrp="1"/>
          </p:cNvSpPr>
          <p:nvPr>
            <p:ph type="subTitle" idx="1"/>
          </p:nvPr>
        </p:nvSpPr>
        <p:spPr>
          <a:xfrm>
            <a:off x="1428728" y="3500438"/>
            <a:ext cx="6400800" cy="1752600"/>
          </a:xfrm>
        </p:spPr>
        <p:txBody>
          <a:bodyPr/>
          <a:lstStyle/>
          <a:p>
            <a:r>
              <a:rPr lang="en-US" dirty="0" err="1" smtClean="0">
                <a:latin typeface="Lucida Handwriting" pitchFamily="66" charset="0"/>
              </a:rPr>
              <a:t>Mahmood</a:t>
            </a:r>
            <a:r>
              <a:rPr lang="en-US" dirty="0" smtClean="0">
                <a:latin typeface="Lucida Handwriting" pitchFamily="66" charset="0"/>
              </a:rPr>
              <a:t> J </a:t>
            </a:r>
            <a:r>
              <a:rPr lang="en-US" dirty="0" err="1" smtClean="0">
                <a:latin typeface="Lucida Handwriting" pitchFamily="66" charset="0"/>
              </a:rPr>
              <a:t>Showail</a:t>
            </a:r>
            <a:endParaRPr lang="ar-SA" dirty="0" smtClean="0">
              <a:latin typeface="Lucida Handwriting" pitchFamily="66" charset="0"/>
            </a:endParaRPr>
          </a:p>
          <a:p>
            <a:endParaRPr lang="ar-SA" dirty="0">
              <a:latin typeface="Lucida Handwriting"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7239000" cy="5884256"/>
          </a:xfrm>
        </p:spPr>
        <p:txBody>
          <a:bodyPr>
            <a:normAutofit/>
          </a:bodyPr>
          <a:lstStyle/>
          <a:p>
            <a:pPr algn="l" rtl="0"/>
            <a:r>
              <a:rPr lang="en-US" dirty="0" err="1" smtClean="0"/>
              <a:t>Bilatral</a:t>
            </a:r>
            <a:r>
              <a:rPr lang="en-US" dirty="0" smtClean="0"/>
              <a:t> INO is usually due to </a:t>
            </a:r>
            <a:r>
              <a:rPr lang="en-US" dirty="0" err="1" smtClean="0"/>
              <a:t>demylination</a:t>
            </a:r>
            <a:r>
              <a:rPr lang="en-US" dirty="0" smtClean="0"/>
              <a:t>, with upbeat </a:t>
            </a:r>
            <a:r>
              <a:rPr lang="en-US" dirty="0" err="1" smtClean="0"/>
              <a:t>nystagmus</a:t>
            </a:r>
            <a:r>
              <a:rPr lang="en-US" dirty="0" smtClean="0"/>
              <a:t> on </a:t>
            </a:r>
            <a:r>
              <a:rPr lang="en-US" dirty="0" err="1" smtClean="0"/>
              <a:t>upgaze</a:t>
            </a:r>
            <a:r>
              <a:rPr lang="en-US" dirty="0" smtClean="0"/>
              <a:t> and down beat </a:t>
            </a:r>
            <a:r>
              <a:rPr lang="en-US" dirty="0" err="1" smtClean="0"/>
              <a:t>nystagmus</a:t>
            </a:r>
            <a:r>
              <a:rPr lang="en-US" dirty="0" smtClean="0"/>
              <a:t> on down gaze a constant feature.</a:t>
            </a:r>
          </a:p>
          <a:p>
            <a:pPr algn="l" rtl="0"/>
            <a:endParaRPr lang="ar-SA" dirty="0"/>
          </a:p>
        </p:txBody>
      </p:sp>
      <p:pic>
        <p:nvPicPr>
          <p:cNvPr id="4" name="Picture 2"/>
          <p:cNvPicPr>
            <a:picLocks noChangeAspect="1" noChangeArrowheads="1"/>
          </p:cNvPicPr>
          <p:nvPr/>
        </p:nvPicPr>
        <p:blipFill>
          <a:blip r:embed="rId2"/>
          <a:srcRect/>
          <a:stretch>
            <a:fillRect/>
          </a:stretch>
        </p:blipFill>
        <p:spPr bwMode="auto">
          <a:xfrm>
            <a:off x="1785918" y="2285992"/>
            <a:ext cx="4572032" cy="1928826"/>
          </a:xfrm>
          <a:prstGeom prst="rect">
            <a:avLst/>
          </a:prstGeom>
          <a:noFill/>
          <a:ln w="9525">
            <a:noFill/>
            <a:miter lim="800000"/>
            <a:headEnd/>
            <a:tailEnd/>
          </a:ln>
          <a:effectLst/>
        </p:spPr>
      </p:pic>
      <p:pic>
        <p:nvPicPr>
          <p:cNvPr id="6" name="Picture 3"/>
          <p:cNvPicPr>
            <a:picLocks noChangeAspect="1" noChangeArrowheads="1"/>
          </p:cNvPicPr>
          <p:nvPr/>
        </p:nvPicPr>
        <p:blipFill>
          <a:blip r:embed="rId3"/>
          <a:srcRect/>
          <a:stretch>
            <a:fillRect/>
          </a:stretch>
        </p:blipFill>
        <p:spPr bwMode="auto">
          <a:xfrm>
            <a:off x="1785918" y="4500570"/>
            <a:ext cx="4572032" cy="2024073"/>
          </a:xfrm>
          <a:prstGeom prst="rect">
            <a:avLst/>
          </a:prstGeom>
          <a:noFill/>
          <a:ln w="9525">
            <a:noFill/>
            <a:miter lim="800000"/>
            <a:headEnd/>
            <a:tailEnd/>
          </a:ln>
          <a:effectLst/>
        </p:spPr>
      </p:pic>
      <p:sp>
        <p:nvSpPr>
          <p:cNvPr id="7" name="TextBox 6"/>
          <p:cNvSpPr txBox="1"/>
          <p:nvPr/>
        </p:nvSpPr>
        <p:spPr>
          <a:xfrm>
            <a:off x="0" y="2357430"/>
            <a:ext cx="1643074" cy="2585323"/>
          </a:xfrm>
          <a:prstGeom prst="rect">
            <a:avLst/>
          </a:prstGeom>
          <a:noFill/>
        </p:spPr>
        <p:txBody>
          <a:bodyPr wrap="square" rtlCol="1">
            <a:spAutoFit/>
          </a:bodyPr>
          <a:lstStyle/>
          <a:p>
            <a:r>
              <a:rPr lang="en-US" dirty="0" smtClean="0"/>
              <a:t>Bilateral INO </a:t>
            </a:r>
          </a:p>
          <a:p>
            <a:endParaRPr lang="en-US" dirty="0"/>
          </a:p>
          <a:p>
            <a:r>
              <a:rPr lang="en-US" dirty="0" err="1" smtClean="0"/>
              <a:t>a.Right</a:t>
            </a:r>
            <a:r>
              <a:rPr lang="en-US" dirty="0" smtClean="0"/>
              <a:t> gaze</a:t>
            </a:r>
          </a:p>
          <a:p>
            <a:endParaRPr lang="en-US" dirty="0"/>
          </a:p>
          <a:p>
            <a:endParaRPr lang="en-US" dirty="0" smtClean="0"/>
          </a:p>
          <a:p>
            <a:endParaRPr lang="en-US" dirty="0"/>
          </a:p>
          <a:p>
            <a:endParaRPr lang="en-US" dirty="0" smtClean="0"/>
          </a:p>
          <a:p>
            <a:endParaRPr lang="en-US" dirty="0"/>
          </a:p>
          <a:p>
            <a:r>
              <a:rPr lang="en-US" dirty="0" err="1" smtClean="0"/>
              <a:t>b.Left</a:t>
            </a:r>
            <a:r>
              <a:rPr lang="en-US" dirty="0" smtClean="0"/>
              <a:t> gaze </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rtl="0">
              <a:buNone/>
            </a:pPr>
            <a:endParaRPr lang="en-US" dirty="0" smtClean="0"/>
          </a:p>
          <a:p>
            <a:pPr algn="l" rtl="0"/>
            <a:r>
              <a:rPr lang="en-US" dirty="0" smtClean="0"/>
              <a:t>MRI may help in the diagnosis of INO .</a:t>
            </a:r>
          </a:p>
          <a:p>
            <a:pPr algn="l" rtl="0"/>
            <a:endParaRPr lang="en-US" dirty="0" smtClean="0"/>
          </a:p>
          <a:p>
            <a:pPr algn="l" rtl="0"/>
            <a:r>
              <a:rPr lang="en-US" dirty="0" smtClean="0"/>
              <a:t> It may show abnormal high-signal intensity in the mid </a:t>
            </a:r>
            <a:r>
              <a:rPr lang="en-US" dirty="0" err="1" smtClean="0"/>
              <a:t>pons</a:t>
            </a:r>
            <a:r>
              <a:rPr lang="en-US" dirty="0" smtClean="0"/>
              <a:t> corresponding to the right medial longitudinal fasciculus.</a:t>
            </a:r>
          </a:p>
          <a:p>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DDx</a:t>
            </a:r>
            <a:endParaRPr lang="ar-SA" dirty="0"/>
          </a:p>
        </p:txBody>
      </p:sp>
      <p:sp>
        <p:nvSpPr>
          <p:cNvPr id="3" name="Content Placeholder 2"/>
          <p:cNvSpPr>
            <a:spLocks noGrp="1"/>
          </p:cNvSpPr>
          <p:nvPr>
            <p:ph idx="1"/>
          </p:nvPr>
        </p:nvSpPr>
        <p:spPr/>
        <p:txBody>
          <a:bodyPr/>
          <a:lstStyle/>
          <a:p>
            <a:pPr algn="l" rtl="0"/>
            <a:r>
              <a:rPr lang="en-US" b="1" dirty="0" smtClean="0"/>
              <a:t>Myasthenia gravis and a partial third nerve palsy</a:t>
            </a:r>
            <a:r>
              <a:rPr lang="en-US" dirty="0" smtClean="0"/>
              <a:t> involving the medial rectus muscle </a:t>
            </a:r>
            <a:r>
              <a:rPr lang="en-US" b="1" dirty="0" smtClean="0"/>
              <a:t>both can be mistaken for INO.</a:t>
            </a:r>
          </a:p>
          <a:p>
            <a:pPr algn="l" rtl="0"/>
            <a:endParaRPr lang="en-US" dirty="0" smtClean="0"/>
          </a:p>
          <a:p>
            <a:pPr algn="l" rtl="0"/>
            <a:r>
              <a:rPr lang="en-US" dirty="0" smtClean="0"/>
              <a:t> Patients with </a:t>
            </a:r>
            <a:r>
              <a:rPr lang="en-US" dirty="0" err="1" smtClean="0"/>
              <a:t>ptosis</a:t>
            </a:r>
            <a:r>
              <a:rPr lang="en-US" dirty="0" smtClean="0"/>
              <a:t>, variability, or fatigue should be evaluated for </a:t>
            </a:r>
            <a:r>
              <a:rPr lang="en-US" u="sng" dirty="0" smtClean="0"/>
              <a:t>myasthenia gravis </a:t>
            </a:r>
          </a:p>
          <a:p>
            <a:pPr algn="l" rtl="0"/>
            <a:endParaRPr lang="en-US" dirty="0" smtClean="0"/>
          </a:p>
          <a:p>
            <a:pPr algn="l" rtl="0"/>
            <a:r>
              <a:rPr lang="en-US" dirty="0" err="1" smtClean="0"/>
              <a:t>Ptosis</a:t>
            </a:r>
            <a:r>
              <a:rPr lang="en-US" dirty="0" smtClean="0"/>
              <a:t>, pupil involvement, involvement of other </a:t>
            </a:r>
            <a:r>
              <a:rPr lang="en-US" dirty="0" err="1" smtClean="0"/>
              <a:t>extraocular</a:t>
            </a:r>
            <a:r>
              <a:rPr lang="en-US" dirty="0" smtClean="0"/>
              <a:t> muscles, and absence of </a:t>
            </a:r>
            <a:r>
              <a:rPr lang="en-US" dirty="0" err="1" smtClean="0"/>
              <a:t>nystagmus</a:t>
            </a:r>
            <a:r>
              <a:rPr lang="en-US" dirty="0" smtClean="0"/>
              <a:t> in the abducting eye should suggest the diagnosis of</a:t>
            </a:r>
            <a:r>
              <a:rPr lang="en-US" u="sng" dirty="0" smtClean="0"/>
              <a:t> third nerve palsy</a:t>
            </a:r>
            <a:endParaRPr lang="ar-SA" u="sn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One-and-a-half syndrome </a:t>
            </a:r>
            <a:endParaRPr lang="ar-SA" dirty="0"/>
          </a:p>
        </p:txBody>
      </p:sp>
      <p:sp>
        <p:nvSpPr>
          <p:cNvPr id="3" name="Content Placeholder 2"/>
          <p:cNvSpPr>
            <a:spLocks noGrp="1"/>
          </p:cNvSpPr>
          <p:nvPr>
            <p:ph idx="1"/>
          </p:nvPr>
        </p:nvSpPr>
        <p:spPr/>
        <p:txBody>
          <a:bodyPr/>
          <a:lstStyle/>
          <a:p>
            <a:pPr algn="l" rtl="0"/>
            <a:r>
              <a:rPr lang="en-US" dirty="0" smtClean="0"/>
              <a:t>Patients with the one-and-a-half syndrome have horizontal gaze palsy when looking to one side (the "one") and impaired adduction (INO) when looking to the other (the "and-a-half")</a:t>
            </a:r>
          </a:p>
          <a:p>
            <a:pPr algn="l" rtl="0">
              <a:buNone/>
            </a:pPr>
            <a:endParaRPr lang="en-US" dirty="0" smtClean="0"/>
          </a:p>
          <a:p>
            <a:pPr algn="l" rtl="0"/>
            <a:r>
              <a:rPr lang="en-US" dirty="0" smtClean="0"/>
              <a:t>It is caused by </a:t>
            </a:r>
            <a:r>
              <a:rPr lang="en-US" dirty="0" err="1" smtClean="0"/>
              <a:t>pontine</a:t>
            </a:r>
            <a:r>
              <a:rPr lang="en-US" dirty="0" smtClean="0"/>
              <a:t> </a:t>
            </a:r>
            <a:r>
              <a:rPr lang="en-US" dirty="0" err="1" smtClean="0"/>
              <a:t>paramedian</a:t>
            </a:r>
            <a:r>
              <a:rPr lang="en-US" dirty="0" smtClean="0"/>
              <a:t> reticular formation (PPRF) lesion extending to the medial longitudinal </a:t>
            </a:r>
            <a:r>
              <a:rPr lang="en-US" dirty="0" err="1" smtClean="0"/>
              <a:t>fasiculus</a:t>
            </a:r>
            <a:r>
              <a:rPr lang="en-US" dirty="0" smtClean="0"/>
              <a:t> (MLF).</a:t>
            </a:r>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One-and-a-half syndrome </a:t>
            </a:r>
            <a:endParaRPr lang="ar-SA" dirty="0"/>
          </a:p>
        </p:txBody>
      </p:sp>
      <p:sp>
        <p:nvSpPr>
          <p:cNvPr id="3" name="Content Placeholder 2"/>
          <p:cNvSpPr>
            <a:spLocks noGrp="1"/>
          </p:cNvSpPr>
          <p:nvPr>
            <p:ph idx="1"/>
          </p:nvPr>
        </p:nvSpPr>
        <p:spPr/>
        <p:txBody>
          <a:bodyPr/>
          <a:lstStyle/>
          <a:p>
            <a:pPr algn="l" rtl="0"/>
            <a:r>
              <a:rPr lang="en-US" dirty="0" smtClean="0"/>
              <a:t>Features of right sided one-and-a-half syndrome include:</a:t>
            </a:r>
          </a:p>
          <a:p>
            <a:pPr lvl="1" algn="l" rtl="0"/>
            <a:r>
              <a:rPr lang="en-US" dirty="0" smtClean="0"/>
              <a:t>Gaze palsy on attempted </a:t>
            </a:r>
            <a:r>
              <a:rPr lang="en-US" dirty="0" err="1" smtClean="0"/>
              <a:t>Rt</a:t>
            </a:r>
            <a:r>
              <a:rPr lang="en-US" dirty="0" smtClean="0"/>
              <a:t> gaze</a:t>
            </a:r>
          </a:p>
          <a:p>
            <a:pPr lvl="1" algn="l" rtl="0"/>
            <a:r>
              <a:rPr lang="en-US" dirty="0" smtClean="0"/>
              <a:t>Adduction deficit on attempted Lt gaze</a:t>
            </a:r>
          </a:p>
          <a:p>
            <a:pPr lvl="1" algn="l" rtl="0"/>
            <a:r>
              <a:rPr lang="en-US" dirty="0" smtClean="0"/>
              <a:t>Abduction of the Lt eye is the only normal horizontal </a:t>
            </a:r>
            <a:r>
              <a:rPr lang="en-US" dirty="0" err="1" smtClean="0"/>
              <a:t>movment</a:t>
            </a:r>
            <a:endParaRPr lang="en-US" dirty="0" smtClean="0"/>
          </a:p>
          <a:p>
            <a:pPr lvl="1" algn="l" rtl="0"/>
            <a:endParaRPr lang="en-US" dirty="0" smtClean="0"/>
          </a:p>
          <a:p>
            <a:pPr algn="l" rtl="0"/>
            <a:r>
              <a:rPr lang="en-US" dirty="0" smtClean="0"/>
              <a:t>Stroke and multiple sclerosis are the main causes of this rare syndrome, but it can be caused by any structural lesion in the dorsal </a:t>
            </a:r>
            <a:r>
              <a:rPr lang="en-US" dirty="0" err="1" smtClean="0"/>
              <a:t>pons</a:t>
            </a:r>
            <a:r>
              <a:rPr lang="en-US" dirty="0" smtClean="0"/>
              <a:t>.</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Vertical gaze palsy </a:t>
            </a:r>
            <a:endParaRPr lang="ar-SA" dirty="0"/>
          </a:p>
        </p:txBody>
      </p:sp>
      <p:sp>
        <p:nvSpPr>
          <p:cNvPr id="3" name="Content Placeholder 2"/>
          <p:cNvSpPr>
            <a:spLocks noGrp="1"/>
          </p:cNvSpPr>
          <p:nvPr>
            <p:ph idx="1"/>
          </p:nvPr>
        </p:nvSpPr>
        <p:spPr/>
        <p:txBody>
          <a:bodyPr/>
          <a:lstStyle/>
          <a:p>
            <a:pPr algn="l" rtl="0"/>
            <a:r>
              <a:rPr lang="en-US" dirty="0" smtClean="0"/>
              <a:t>Vertical eye </a:t>
            </a:r>
            <a:r>
              <a:rPr lang="en-US" dirty="0" err="1" smtClean="0"/>
              <a:t>movment</a:t>
            </a:r>
            <a:r>
              <a:rPr lang="en-US" dirty="0" smtClean="0"/>
              <a:t> are generated in the </a:t>
            </a:r>
            <a:r>
              <a:rPr lang="en-US" dirty="0" err="1" smtClean="0"/>
              <a:t>rostral</a:t>
            </a:r>
            <a:r>
              <a:rPr lang="en-US" dirty="0" smtClean="0"/>
              <a:t> interstitial nucleus of the medial longitudinal </a:t>
            </a:r>
            <a:r>
              <a:rPr lang="en-US" dirty="0" err="1" smtClean="0"/>
              <a:t>fasiculus</a:t>
            </a:r>
            <a:r>
              <a:rPr lang="en-US" dirty="0" smtClean="0"/>
              <a:t>(MLF) which consist of paired nuclei</a:t>
            </a:r>
          </a:p>
          <a:p>
            <a:pPr lvl="1" algn="l" rtl="0"/>
            <a:r>
              <a:rPr lang="en-US" dirty="0" smtClean="0"/>
              <a:t>With lateral portion of each initiating </a:t>
            </a:r>
            <a:r>
              <a:rPr lang="en-US" dirty="0" err="1" smtClean="0"/>
              <a:t>upgaze</a:t>
            </a:r>
            <a:r>
              <a:rPr lang="en-US" dirty="0" smtClean="0"/>
              <a:t> </a:t>
            </a:r>
          </a:p>
          <a:p>
            <a:pPr lvl="1" algn="l" rtl="0"/>
            <a:r>
              <a:rPr lang="en-US" dirty="0" smtClean="0"/>
              <a:t>The medial portion initiating </a:t>
            </a:r>
            <a:r>
              <a:rPr lang="en-US" dirty="0" err="1" smtClean="0"/>
              <a:t>downgaze</a:t>
            </a:r>
            <a:endParaRPr lang="en-US" dirty="0" smtClean="0"/>
          </a:p>
          <a:p>
            <a:pPr lvl="1" algn="l" rtl="0"/>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Vertical gaze palsy </a:t>
            </a:r>
            <a:endParaRPr lang="ar-SA" dirty="0"/>
          </a:p>
        </p:txBody>
      </p:sp>
      <p:sp>
        <p:nvSpPr>
          <p:cNvPr id="3" name="Content Placeholder 2"/>
          <p:cNvSpPr>
            <a:spLocks noGrp="1"/>
          </p:cNvSpPr>
          <p:nvPr>
            <p:ph idx="1"/>
          </p:nvPr>
        </p:nvSpPr>
        <p:spPr/>
        <p:txBody>
          <a:bodyPr/>
          <a:lstStyle/>
          <a:p>
            <a:pPr algn="l" rtl="0"/>
            <a:r>
              <a:rPr lang="en-US" dirty="0" err="1" smtClean="0"/>
              <a:t>Vrtical</a:t>
            </a:r>
            <a:r>
              <a:rPr lang="en-US" dirty="0" smtClean="0"/>
              <a:t> gaze palsy include the </a:t>
            </a:r>
            <a:r>
              <a:rPr lang="en-US" dirty="0" err="1" smtClean="0"/>
              <a:t>follwing</a:t>
            </a:r>
            <a:r>
              <a:rPr lang="en-US" dirty="0" smtClean="0"/>
              <a:t>:</a:t>
            </a:r>
          </a:p>
          <a:p>
            <a:pPr lvl="1" algn="l" rtl="0"/>
            <a:r>
              <a:rPr lang="en-US" dirty="0" err="1" smtClean="0"/>
              <a:t>Parinaud</a:t>
            </a:r>
            <a:r>
              <a:rPr lang="en-US" dirty="0" smtClean="0"/>
              <a:t> syndrome </a:t>
            </a:r>
          </a:p>
          <a:p>
            <a:pPr lvl="1" algn="l" rtl="0"/>
            <a:r>
              <a:rPr lang="en-US" dirty="0" smtClean="0"/>
              <a:t>Progressive </a:t>
            </a:r>
            <a:r>
              <a:rPr lang="en-US" dirty="0" err="1" smtClean="0"/>
              <a:t>supranuclear</a:t>
            </a:r>
            <a:r>
              <a:rPr lang="en-US" dirty="0" smtClean="0"/>
              <a:t> palsy</a:t>
            </a:r>
          </a:p>
          <a:p>
            <a:pPr lvl="1" algn="l" rtl="0"/>
            <a:r>
              <a:rPr lang="en-US" dirty="0" smtClean="0"/>
              <a:t>Skew deviation </a:t>
            </a:r>
          </a:p>
          <a:p>
            <a:pPr lvl="1" algn="l" rtl="0"/>
            <a:endParaRPr lang="en-US" dirty="0" smtClean="0"/>
          </a:p>
          <a:p>
            <a:pPr lvl="1" algn="l" rtl="0"/>
            <a:endParaRPr lang="en-US" dirty="0" smtClean="0"/>
          </a:p>
          <a:p>
            <a:pPr algn="l" rtl="0"/>
            <a:r>
              <a:rPr lang="en-US" dirty="0" smtClean="0"/>
              <a:t>Paralysis of upward vertical gaze is the most common vertical gaze palsy, followed by paralysis of both upward and downward gaze, and finally paralysis of downward gaze alone</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Parinaud’s</a:t>
            </a:r>
            <a:r>
              <a:rPr lang="en-US" dirty="0" smtClean="0"/>
              <a:t> dorsal midbrain syndrome</a:t>
            </a:r>
            <a:endParaRPr lang="ar-SA" dirty="0"/>
          </a:p>
        </p:txBody>
      </p:sp>
      <p:sp>
        <p:nvSpPr>
          <p:cNvPr id="3" name="Content Placeholder 2"/>
          <p:cNvSpPr>
            <a:spLocks noGrp="1"/>
          </p:cNvSpPr>
          <p:nvPr>
            <p:ph idx="1"/>
          </p:nvPr>
        </p:nvSpPr>
        <p:spPr/>
        <p:txBody>
          <a:bodyPr/>
          <a:lstStyle/>
          <a:p>
            <a:pPr algn="l" rtl="0"/>
            <a:r>
              <a:rPr lang="en-US" dirty="0" smtClean="0"/>
              <a:t>This syndrome </a:t>
            </a:r>
            <a:r>
              <a:rPr lang="en-US" dirty="0" err="1" smtClean="0"/>
              <a:t>occures</a:t>
            </a:r>
            <a:r>
              <a:rPr lang="en-US" dirty="0" smtClean="0"/>
              <a:t> in dorsal midbrain lesion that involve </a:t>
            </a:r>
            <a:r>
              <a:rPr lang="en-US" dirty="0" err="1" smtClean="0"/>
              <a:t>rostral</a:t>
            </a:r>
            <a:r>
              <a:rPr lang="en-US" dirty="0" smtClean="0"/>
              <a:t> interstitial nucleus of the MLF &amp; the 3ed nuclear complex.</a:t>
            </a:r>
          </a:p>
          <a:p>
            <a:pPr algn="l" rtl="0"/>
            <a:endParaRPr lang="en-US" dirty="0" smtClean="0"/>
          </a:p>
          <a:p>
            <a:pPr algn="l" rtl="0"/>
            <a:r>
              <a:rPr lang="en-US" dirty="0" smtClean="0"/>
              <a:t>Causes :</a:t>
            </a:r>
          </a:p>
          <a:p>
            <a:pPr lvl="1" algn="l" rtl="0"/>
            <a:r>
              <a:rPr lang="en-US" dirty="0" err="1" smtClean="0"/>
              <a:t>Demylination</a:t>
            </a:r>
            <a:endParaRPr lang="en-US" dirty="0" smtClean="0"/>
          </a:p>
          <a:p>
            <a:pPr lvl="1" algn="l" rtl="0"/>
            <a:r>
              <a:rPr lang="en-US" dirty="0" smtClean="0"/>
              <a:t>Vascular disease</a:t>
            </a:r>
          </a:p>
          <a:p>
            <a:pPr lvl="1" algn="l" rtl="0"/>
            <a:r>
              <a:rPr lang="en-US" dirty="0" smtClean="0"/>
              <a:t>Aqueduct </a:t>
            </a:r>
            <a:r>
              <a:rPr lang="en-US" dirty="0" err="1" smtClean="0"/>
              <a:t>stenosis</a:t>
            </a:r>
            <a:r>
              <a:rPr lang="en-US" dirty="0" smtClean="0"/>
              <a:t> (hydrocephalus)</a:t>
            </a:r>
          </a:p>
          <a:p>
            <a:pPr lvl="1" algn="l" rtl="0"/>
            <a:r>
              <a:rPr lang="en-US" dirty="0" err="1" smtClean="0"/>
              <a:t>Arteriovenous</a:t>
            </a:r>
            <a:r>
              <a:rPr lang="en-US" dirty="0" smtClean="0"/>
              <a:t> malformation</a:t>
            </a:r>
          </a:p>
          <a:p>
            <a:pPr lvl="1" algn="l" rtl="0"/>
            <a:r>
              <a:rPr lang="en-US" dirty="0" smtClean="0"/>
              <a:t>tumors</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smtClean="0"/>
              <a:t>Features:</a:t>
            </a:r>
          </a:p>
          <a:p>
            <a:pPr lvl="1" algn="l" rtl="0"/>
            <a:r>
              <a:rPr lang="en-US" dirty="0" err="1" smtClean="0"/>
              <a:t>Upgaze</a:t>
            </a:r>
            <a:r>
              <a:rPr lang="en-US" dirty="0" smtClean="0"/>
              <a:t> disturbance</a:t>
            </a:r>
          </a:p>
          <a:p>
            <a:pPr lvl="1" algn="l" rtl="0"/>
            <a:r>
              <a:rPr lang="en-US" dirty="0" smtClean="0"/>
              <a:t>Convergence-retraction </a:t>
            </a:r>
            <a:r>
              <a:rPr lang="en-US" dirty="0" err="1" smtClean="0"/>
              <a:t>nystagmus</a:t>
            </a:r>
            <a:endParaRPr lang="en-US" dirty="0" smtClean="0"/>
          </a:p>
          <a:p>
            <a:pPr lvl="1" algn="l" rtl="0"/>
            <a:r>
              <a:rPr lang="en-US" dirty="0" smtClean="0"/>
              <a:t>Light-near dissociation</a:t>
            </a:r>
          </a:p>
          <a:p>
            <a:pPr lvl="1" algn="l" rtl="0"/>
            <a:r>
              <a:rPr lang="en-US" dirty="0" smtClean="0"/>
              <a:t>Lid retraction</a:t>
            </a:r>
          </a:p>
          <a:p>
            <a:pPr lvl="1" algn="l" rtl="0"/>
            <a:r>
              <a:rPr lang="en-US" dirty="0" smtClean="0"/>
              <a:t>Convergence paralysis</a:t>
            </a:r>
            <a:endParaRPr lang="ar-SA" dirty="0"/>
          </a:p>
        </p:txBody>
      </p:sp>
      <p:sp>
        <p:nvSpPr>
          <p:cNvPr id="4" name="Title 1"/>
          <p:cNvSpPr txBox="1">
            <a:spLocks/>
          </p:cNvSpPr>
          <p:nvPr/>
        </p:nvSpPr>
        <p:spPr>
          <a:xfrm>
            <a:off x="500034" y="357166"/>
            <a:ext cx="7239000" cy="1143000"/>
          </a:xfrm>
          <a:prstGeom prst="rect">
            <a:avLst/>
          </a:prstGeom>
        </p:spPr>
        <p:txBody>
          <a:bodyPr vert="horz" lIns="45720" tIns="0" rIns="45720" bIns="0" anchor="b" anchorCtr="0">
            <a:normAutofit fontScale="97500"/>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en-US" sz="3800" b="1" i="0" u="none" strike="noStrike" kern="1200" cap="all" spc="0" normalizeH="0" baseline="0" noProof="0" dirty="0" err="1"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Parinaud’s</a:t>
            </a:r>
            <a:r>
              <a:rPr kumimoji="0" lang="en-US"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dorsal midbrain syndrome</a:t>
            </a:r>
            <a:endParaRPr kumimoji="0" lang="ar-SA"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Progressive </a:t>
            </a:r>
            <a:r>
              <a:rPr lang="en-US" dirty="0" err="1" smtClean="0"/>
              <a:t>supranuclear</a:t>
            </a:r>
            <a:r>
              <a:rPr lang="en-US" dirty="0" smtClean="0"/>
              <a:t> palsy</a:t>
            </a:r>
            <a:endParaRPr lang="ar-SA" dirty="0"/>
          </a:p>
        </p:txBody>
      </p:sp>
      <p:sp>
        <p:nvSpPr>
          <p:cNvPr id="3" name="Content Placeholder 2"/>
          <p:cNvSpPr>
            <a:spLocks noGrp="1"/>
          </p:cNvSpPr>
          <p:nvPr>
            <p:ph idx="1"/>
          </p:nvPr>
        </p:nvSpPr>
        <p:spPr/>
        <p:txBody>
          <a:bodyPr/>
          <a:lstStyle/>
          <a:p>
            <a:pPr algn="l" rtl="0"/>
            <a:r>
              <a:rPr lang="en-US" dirty="0" smtClean="0"/>
              <a:t>This is a progressive neurodegenerative condition which affects the elderly.</a:t>
            </a:r>
          </a:p>
          <a:p>
            <a:pPr algn="l" rtl="0"/>
            <a:endParaRPr lang="en-US" dirty="0" smtClean="0"/>
          </a:p>
          <a:p>
            <a:pPr algn="l" rtl="0"/>
            <a:r>
              <a:rPr lang="en-US" dirty="0" smtClean="0"/>
              <a:t>It initially impairs </a:t>
            </a:r>
            <a:r>
              <a:rPr lang="en-US" dirty="0" err="1" smtClean="0"/>
              <a:t>downgaze</a:t>
            </a:r>
            <a:r>
              <a:rPr lang="en-US" dirty="0" smtClean="0"/>
              <a:t>, subsequently </a:t>
            </a:r>
            <a:r>
              <a:rPr lang="en-US" dirty="0" err="1" smtClean="0"/>
              <a:t>upgaze</a:t>
            </a:r>
            <a:r>
              <a:rPr lang="en-US" dirty="0" smtClean="0"/>
              <a:t> become affected , followed by loss of </a:t>
            </a:r>
            <a:r>
              <a:rPr lang="en-US" dirty="0" err="1" smtClean="0"/>
              <a:t>horozontal</a:t>
            </a:r>
            <a:r>
              <a:rPr lang="en-US" dirty="0" smtClean="0"/>
              <a:t>, then saccadic and pursuit eye movements.</a:t>
            </a:r>
          </a:p>
          <a:p>
            <a:pPr algn="l" rtl="0"/>
            <a:endParaRPr lang="en-US" dirty="0" smtClean="0"/>
          </a:p>
          <a:p>
            <a:pPr algn="l" rtl="0"/>
            <a:r>
              <a:rPr lang="en-US" dirty="0" smtClean="0"/>
              <a:t>Patients may also develop </a:t>
            </a:r>
            <a:r>
              <a:rPr lang="en-US" dirty="0" err="1" smtClean="0"/>
              <a:t>pseudobulbar</a:t>
            </a:r>
            <a:r>
              <a:rPr lang="en-US" dirty="0" smtClean="0"/>
              <a:t> palsy, parkinsonism and dementia.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ar-SA" dirty="0"/>
          </a:p>
        </p:txBody>
      </p:sp>
      <p:sp>
        <p:nvSpPr>
          <p:cNvPr id="3" name="Content Placeholder 2"/>
          <p:cNvSpPr>
            <a:spLocks noGrp="1"/>
          </p:cNvSpPr>
          <p:nvPr>
            <p:ph idx="1"/>
          </p:nvPr>
        </p:nvSpPr>
        <p:spPr/>
        <p:txBody>
          <a:bodyPr/>
          <a:lstStyle/>
          <a:p>
            <a:pPr algn="l" rtl="0"/>
            <a:r>
              <a:rPr lang="en-US" dirty="0" smtClean="0"/>
              <a:t>The control of eye movement has three components</a:t>
            </a:r>
          </a:p>
          <a:p>
            <a:pPr lvl="1" algn="l" rtl="0"/>
            <a:endParaRPr lang="en-US" dirty="0" smtClean="0"/>
          </a:p>
          <a:p>
            <a:pPr lvl="1" algn="l" rtl="0"/>
            <a:r>
              <a:rPr lang="en-US" b="1" dirty="0" smtClean="0"/>
              <a:t>The </a:t>
            </a:r>
            <a:r>
              <a:rPr lang="en-US" b="1" dirty="0" err="1" smtClean="0"/>
              <a:t>supranuclear</a:t>
            </a:r>
            <a:r>
              <a:rPr lang="en-US" b="1" dirty="0" smtClean="0"/>
              <a:t> pathway </a:t>
            </a:r>
            <a:r>
              <a:rPr lang="en-US" dirty="0" smtClean="0"/>
              <a:t>(from the cortex and other control centers in the brain to the ocular motor nuclei in the brainstem) </a:t>
            </a:r>
          </a:p>
          <a:p>
            <a:pPr lvl="1" algn="l" rtl="0">
              <a:buNone/>
            </a:pPr>
            <a:endParaRPr lang="en-US" dirty="0" smtClean="0"/>
          </a:p>
          <a:p>
            <a:pPr lvl="1" algn="l" rtl="0"/>
            <a:r>
              <a:rPr lang="en-US" b="1" dirty="0" smtClean="0"/>
              <a:t>The ocular motor nuclei </a:t>
            </a:r>
          </a:p>
          <a:p>
            <a:pPr lvl="1" algn="l" rtl="0">
              <a:buNone/>
            </a:pPr>
            <a:endParaRPr lang="en-US" b="1" dirty="0" smtClean="0"/>
          </a:p>
          <a:p>
            <a:pPr lvl="1" algn="l" rtl="0"/>
            <a:r>
              <a:rPr lang="en-US" b="1" dirty="0" smtClean="0"/>
              <a:t>The </a:t>
            </a:r>
            <a:r>
              <a:rPr lang="en-US" b="1" dirty="0" err="1" smtClean="0"/>
              <a:t>infranuclear</a:t>
            </a:r>
            <a:r>
              <a:rPr lang="en-US" b="1" dirty="0" smtClean="0"/>
              <a:t> pathway </a:t>
            </a:r>
            <a:r>
              <a:rPr lang="en-US" dirty="0" smtClean="0"/>
              <a:t>from the ocular motor nuclei to the peripheral nerve, neuromuscular junction, and </a:t>
            </a:r>
            <a:r>
              <a:rPr lang="en-US" dirty="0" err="1" smtClean="0"/>
              <a:t>extraocular</a:t>
            </a:r>
            <a:r>
              <a:rPr lang="en-US" dirty="0" smtClean="0"/>
              <a:t> muscles </a:t>
            </a:r>
          </a:p>
          <a:p>
            <a:pPr lvl="1" algn="l" rtl="0"/>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Skew deviation</a:t>
            </a:r>
            <a:endParaRPr lang="ar-SA" dirty="0"/>
          </a:p>
        </p:txBody>
      </p:sp>
      <p:sp>
        <p:nvSpPr>
          <p:cNvPr id="3" name="Content Placeholder 2"/>
          <p:cNvSpPr>
            <a:spLocks noGrp="1"/>
          </p:cNvSpPr>
          <p:nvPr>
            <p:ph idx="1"/>
          </p:nvPr>
        </p:nvSpPr>
        <p:spPr/>
        <p:txBody>
          <a:bodyPr/>
          <a:lstStyle/>
          <a:p>
            <a:pPr algn="l" rtl="0"/>
            <a:r>
              <a:rPr lang="en-US" dirty="0" smtClean="0"/>
              <a:t>These are usually small vertical </a:t>
            </a:r>
            <a:r>
              <a:rPr lang="en-US" dirty="0" err="1" smtClean="0"/>
              <a:t>tropias</a:t>
            </a:r>
            <a:r>
              <a:rPr lang="en-US" dirty="0" smtClean="0"/>
              <a:t> that can occur following brainstem or </a:t>
            </a:r>
            <a:r>
              <a:rPr lang="en-US" dirty="0" err="1" smtClean="0"/>
              <a:t>cerebellar</a:t>
            </a:r>
            <a:r>
              <a:rPr lang="en-US" dirty="0" smtClean="0"/>
              <a:t> lesion.</a:t>
            </a:r>
          </a:p>
          <a:p>
            <a:pPr algn="l" rtl="0">
              <a:buNone/>
            </a:pPr>
            <a:endParaRPr lang="en-US" dirty="0" smtClean="0"/>
          </a:p>
          <a:p>
            <a:pPr algn="l" rtl="0"/>
            <a:r>
              <a:rPr lang="en-US" dirty="0" smtClean="0"/>
              <a:t>The vertical deviation is usually </a:t>
            </a:r>
            <a:r>
              <a:rPr lang="en-US" dirty="0" err="1" smtClean="0"/>
              <a:t>concomitent</a:t>
            </a:r>
            <a:r>
              <a:rPr lang="en-US" dirty="0" smtClean="0"/>
              <a:t> and </a:t>
            </a:r>
            <a:r>
              <a:rPr lang="en-US" dirty="0" err="1" smtClean="0"/>
              <a:t>ipsilateral</a:t>
            </a:r>
            <a:r>
              <a:rPr lang="en-US" dirty="0" smtClean="0"/>
              <a:t> to the side of the lesion.</a:t>
            </a:r>
          </a:p>
          <a:p>
            <a:pPr algn="l" rtl="0">
              <a:buNone/>
            </a:pPr>
            <a:endParaRPr lang="en-US" dirty="0" smtClean="0"/>
          </a:p>
          <a:p>
            <a:pPr algn="l" rtl="0"/>
            <a:r>
              <a:rPr lang="en-US" dirty="0" smtClean="0"/>
              <a:t>They are usually </a:t>
            </a:r>
            <a:r>
              <a:rPr lang="en-US" dirty="0" err="1" smtClean="0"/>
              <a:t>assocaiated</a:t>
            </a:r>
            <a:r>
              <a:rPr lang="en-US" dirty="0" smtClean="0"/>
              <a:t> with other features that allow localization as</a:t>
            </a:r>
          </a:p>
          <a:p>
            <a:pPr lvl="1" algn="l" rtl="0"/>
            <a:r>
              <a:rPr lang="en-US" dirty="0" smtClean="0"/>
              <a:t>Unilateral INO “in </a:t>
            </a:r>
            <a:r>
              <a:rPr lang="en-US" dirty="0" err="1" smtClean="0"/>
              <a:t>pontine</a:t>
            </a:r>
            <a:r>
              <a:rPr lang="en-US" dirty="0" smtClean="0"/>
              <a:t> lesion”</a:t>
            </a:r>
          </a:p>
          <a:p>
            <a:pPr lvl="1" algn="l" rtl="0"/>
            <a:r>
              <a:rPr lang="en-US" dirty="0" smtClean="0"/>
              <a:t>Horner syndrome “”in </a:t>
            </a:r>
            <a:r>
              <a:rPr lang="en-US" dirty="0" err="1" smtClean="0"/>
              <a:t>medullary</a:t>
            </a:r>
            <a:r>
              <a:rPr lang="en-US" dirty="0" smtClean="0"/>
              <a:t> lesion”</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endParaRPr lang="ar-SA" dirty="0"/>
          </a:p>
        </p:txBody>
      </p:sp>
      <p:sp>
        <p:nvSpPr>
          <p:cNvPr id="3" name="Content Placeholder 2"/>
          <p:cNvSpPr>
            <a:spLocks noGrp="1"/>
          </p:cNvSpPr>
          <p:nvPr>
            <p:ph idx="1"/>
          </p:nvPr>
        </p:nvSpPr>
        <p:spPr/>
        <p:txBody>
          <a:bodyPr/>
          <a:lstStyle/>
          <a:p>
            <a:pPr algn="l" rtl="0"/>
            <a:r>
              <a:rPr lang="en-US" dirty="0" smtClean="0"/>
              <a:t>BCSC, American Academy of Ophthalmology 2004-2005</a:t>
            </a:r>
          </a:p>
          <a:p>
            <a:pPr algn="l" rtl="0"/>
            <a:endParaRPr lang="en-US" dirty="0" smtClean="0"/>
          </a:p>
          <a:p>
            <a:pPr algn="l" rtl="0"/>
            <a:r>
              <a:rPr lang="en-US" dirty="0" smtClean="0"/>
              <a:t>Training in Ophthalmology- the essential clinical curriculum,2009</a:t>
            </a:r>
          </a:p>
          <a:p>
            <a:pPr algn="l" rtl="0"/>
            <a:endParaRPr lang="en-US" dirty="0" smtClean="0"/>
          </a:p>
          <a:p>
            <a:pPr algn="l" rtl="0"/>
            <a:r>
              <a:rPr lang="en-US" dirty="0" smtClean="0"/>
              <a:t>Up to Date, Database</a:t>
            </a:r>
          </a:p>
          <a:p>
            <a:pPr algn="l" rtl="0"/>
            <a:endParaRPr lang="en-US" dirty="0" smtClean="0"/>
          </a:p>
          <a:p>
            <a:pPr algn="l" rtl="0"/>
            <a:r>
              <a:rPr lang="en-US" dirty="0" smtClean="0"/>
              <a:t>www.emedicine.com</a:t>
            </a:r>
            <a:endParaRPr lang="ar-S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929198"/>
            <a:ext cx="7239000" cy="1143000"/>
          </a:xfrm>
        </p:spPr>
        <p:txBody>
          <a:bodyPr>
            <a:noAutofit/>
          </a:bodyPr>
          <a:lstStyle/>
          <a:p>
            <a:pPr algn="ctr"/>
            <a:r>
              <a:rPr lang="en-US" sz="8000" dirty="0" smtClean="0">
                <a:latin typeface="Goudy Stout" pitchFamily="18" charset="0"/>
              </a:rPr>
              <a:t>Thank You</a:t>
            </a:r>
            <a:br>
              <a:rPr lang="en-US" sz="8000" dirty="0" smtClean="0">
                <a:latin typeface="Goudy Stout" pitchFamily="18" charset="0"/>
              </a:rPr>
            </a:br>
            <a:r>
              <a:rPr lang="en-US" sz="8000" dirty="0" smtClean="0">
                <a:latin typeface="Goudy Stout" pitchFamily="18" charset="0"/>
              </a:rPr>
              <a:t>..</a:t>
            </a:r>
            <a:br>
              <a:rPr lang="en-US" sz="8000" dirty="0" smtClean="0">
                <a:latin typeface="Goudy Stout" pitchFamily="18" charset="0"/>
              </a:rPr>
            </a:br>
            <a:endParaRPr lang="ar-SA" sz="8000" dirty="0">
              <a:latin typeface="Goudy Stout" pitchFamily="18" charset="0"/>
            </a:endParaRPr>
          </a:p>
        </p:txBody>
      </p:sp>
      <p:sp>
        <p:nvSpPr>
          <p:cNvPr id="5" name="Arc 4"/>
          <p:cNvSpPr/>
          <p:nvPr/>
        </p:nvSpPr>
        <p:spPr>
          <a:xfrm rot="8755242">
            <a:off x="3585325" y="4494887"/>
            <a:ext cx="642942" cy="500066"/>
          </a:xfrm>
          <a:prstGeom prst="arc">
            <a:avLst/>
          </a:prstGeom>
          <a:noFill/>
          <a:ln w="101600" cap="flat">
            <a:gradFill>
              <a:gsLst>
                <a:gs pos="100000">
                  <a:schemeClr val="accent4">
                    <a:lumMod val="60000"/>
                    <a:lumOff val="40000"/>
                    <a:alpha val="0"/>
                  </a:schemeClr>
                </a:gs>
                <a:gs pos="24000">
                  <a:schemeClr val="accent4">
                    <a:lumMod val="60000"/>
                    <a:lumOff val="40000"/>
                  </a:schemeClr>
                </a:gs>
                <a:gs pos="100000">
                  <a:schemeClr val="accent1">
                    <a:tint val="23500"/>
                    <a:satMod val="160000"/>
                  </a:schemeClr>
                </a:gs>
              </a:gsLst>
              <a:lin ang="5400000" scaled="0"/>
            </a:gradFill>
          </a:ln>
          <a:effectLst>
            <a:innerShdw blurRad="1028700" dist="1739900" dir="13680000">
              <a:srgbClr val="FFC000">
                <a:alpha val="50000"/>
              </a:srgbClr>
            </a:innerShdw>
          </a:effectLst>
        </p:spPr>
        <p:style>
          <a:lnRef idx="1">
            <a:schemeClr val="accent2"/>
          </a:lnRef>
          <a:fillRef idx="0">
            <a:schemeClr val="accent2"/>
          </a:fillRef>
          <a:effectRef idx="0">
            <a:schemeClr val="accent2"/>
          </a:effectRef>
          <a:fontRef idx="minor">
            <a:schemeClr val="tx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pic>
        <p:nvPicPr>
          <p:cNvPr id="4" name="Picture 2"/>
          <p:cNvPicPr>
            <a:picLocks noChangeAspect="1" noChangeArrowheads="1"/>
          </p:cNvPicPr>
          <p:nvPr/>
        </p:nvPicPr>
        <p:blipFill>
          <a:blip r:embed="rId2"/>
          <a:srcRect b="1613"/>
          <a:stretch>
            <a:fillRect/>
          </a:stretch>
        </p:blipFill>
        <p:spPr bwMode="auto">
          <a:xfrm>
            <a:off x="1142976" y="1357298"/>
            <a:ext cx="6286544" cy="43577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err="1" smtClean="0"/>
              <a:t>Supranuclear</a:t>
            </a:r>
            <a:r>
              <a:rPr lang="en-US" dirty="0" smtClean="0"/>
              <a:t> structures coordinate the action of </a:t>
            </a:r>
            <a:r>
              <a:rPr lang="en-US" dirty="0" err="1" smtClean="0"/>
              <a:t>extraocular</a:t>
            </a:r>
            <a:r>
              <a:rPr lang="en-US" dirty="0" smtClean="0"/>
              <a:t> muscles and muscle groups and control two types of eye movements: </a:t>
            </a:r>
          </a:p>
          <a:p>
            <a:pPr algn="l" rtl="0">
              <a:buNone/>
            </a:pPr>
            <a:endParaRPr lang="en-US" dirty="0" smtClean="0"/>
          </a:p>
          <a:p>
            <a:pPr lvl="1" algn="l" rtl="0"/>
            <a:r>
              <a:rPr lang="en-US" b="1" dirty="0" smtClean="0"/>
              <a:t>conjugate version movements</a:t>
            </a:r>
            <a:r>
              <a:rPr lang="en-US" dirty="0" smtClean="0"/>
              <a:t>, in which both eyes move in the same direction </a:t>
            </a:r>
          </a:p>
          <a:p>
            <a:pPr lvl="1" algn="l" rtl="0"/>
            <a:r>
              <a:rPr lang="en-US" b="1" dirty="0" err="1" smtClean="0"/>
              <a:t>vergence</a:t>
            </a:r>
            <a:r>
              <a:rPr lang="en-US" b="1" dirty="0" smtClean="0"/>
              <a:t> movements</a:t>
            </a:r>
            <a:r>
              <a:rPr lang="en-US" dirty="0" smtClean="0"/>
              <a:t>, in which both eyes move in opposite directions, turning either in (convergence) or out (divergence).</a:t>
            </a:r>
          </a:p>
          <a:p>
            <a:pPr lvl="1" algn="l" rtl="0"/>
            <a:endParaRPr lang="ar-SA" dirty="0"/>
          </a:p>
        </p:txBody>
      </p:sp>
      <p:sp>
        <p:nvSpPr>
          <p:cNvPr id="4" name="Title 3"/>
          <p:cNvSpPr>
            <a:spLocks noGrp="1"/>
          </p:cNvSpPr>
          <p:nvPr>
            <p:ph type="title"/>
          </p:nvPr>
        </p:nvSpPr>
        <p:spPr/>
        <p:txBody>
          <a:bodyPr/>
          <a:lstStyle/>
          <a:p>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ar-SA" dirty="0"/>
          </a:p>
        </p:txBody>
      </p:sp>
      <p:sp>
        <p:nvSpPr>
          <p:cNvPr id="3" name="Content Placeholder 2"/>
          <p:cNvSpPr>
            <a:spLocks noGrp="1"/>
          </p:cNvSpPr>
          <p:nvPr>
            <p:ph idx="1"/>
          </p:nvPr>
        </p:nvSpPr>
        <p:spPr>
          <a:xfrm>
            <a:off x="457200" y="1609416"/>
            <a:ext cx="7472386" cy="4846320"/>
          </a:xfrm>
        </p:spPr>
        <p:txBody>
          <a:bodyPr/>
          <a:lstStyle/>
          <a:p>
            <a:pPr algn="l" rtl="0"/>
            <a:r>
              <a:rPr lang="en-US" dirty="0" smtClean="0"/>
              <a:t>What does “Gaze Palsy” mean ??</a:t>
            </a:r>
          </a:p>
          <a:p>
            <a:pPr lvl="1" algn="l" rtl="0"/>
            <a:endParaRPr lang="en-US" dirty="0" smtClean="0"/>
          </a:p>
          <a:p>
            <a:pPr algn="l" rtl="0"/>
            <a:r>
              <a:rPr lang="en-US" b="1" dirty="0" smtClean="0"/>
              <a:t>A gaze palsy </a:t>
            </a:r>
            <a:r>
              <a:rPr lang="en-US" dirty="0" smtClean="0"/>
              <a:t>is an eye movement abnormality in which the two eyes move together but have limited movement in one direction</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638" y="357166"/>
            <a:ext cx="7615262" cy="6098570"/>
          </a:xfrm>
        </p:spPr>
        <p:txBody>
          <a:bodyPr>
            <a:normAutofit/>
          </a:bodyPr>
          <a:lstStyle/>
          <a:p>
            <a:pPr algn="l" rtl="0">
              <a:buNone/>
            </a:pPr>
            <a:r>
              <a:rPr lang="en-US" b="1" dirty="0" smtClean="0"/>
              <a:t>Gaze palsies are caused by</a:t>
            </a:r>
          </a:p>
          <a:p>
            <a:pPr algn="l" rtl="0">
              <a:buNone/>
            </a:pPr>
            <a:endParaRPr lang="en-US" b="1" dirty="0" smtClean="0"/>
          </a:p>
          <a:p>
            <a:pPr algn="l" rtl="0"/>
            <a:r>
              <a:rPr lang="en-US" dirty="0" smtClean="0"/>
              <a:t> malfunction of one of the "gaze centers" (cortical and brainstem regions responsible for conjugate gaze) </a:t>
            </a:r>
          </a:p>
          <a:p>
            <a:pPr lvl="2" algn="l" rtl="0"/>
            <a:r>
              <a:rPr lang="en-US" dirty="0" smtClean="0"/>
              <a:t>cortical gaze center                  </a:t>
            </a:r>
            <a:r>
              <a:rPr lang="en-US" dirty="0" err="1" smtClean="0"/>
              <a:t>Supranuclear</a:t>
            </a:r>
            <a:r>
              <a:rPr lang="en-US" dirty="0" smtClean="0"/>
              <a:t> gaze palsy</a:t>
            </a:r>
          </a:p>
          <a:p>
            <a:pPr lvl="2" algn="l" rtl="0"/>
            <a:r>
              <a:rPr lang="en-US" dirty="0" smtClean="0"/>
              <a:t>Brainstem gaze center                 nuclear gaze palsy  </a:t>
            </a:r>
          </a:p>
          <a:p>
            <a:pPr lvl="2" algn="l" rtl="0">
              <a:buNone/>
            </a:pPr>
            <a:endParaRPr lang="en-US" dirty="0" smtClean="0"/>
          </a:p>
          <a:p>
            <a:pPr lvl="2" algn="l" rtl="0">
              <a:buNone/>
            </a:pPr>
            <a:endParaRPr lang="en-US" dirty="0" smtClean="0"/>
          </a:p>
          <a:p>
            <a:pPr algn="l" rtl="0"/>
            <a:r>
              <a:rPr lang="en-US" dirty="0" smtClean="0"/>
              <a:t>interruption of the pathways leading from them.</a:t>
            </a:r>
          </a:p>
          <a:p>
            <a:pPr lvl="2" algn="l" rtl="0"/>
            <a:r>
              <a:rPr lang="en-US" dirty="0" smtClean="0"/>
              <a:t>(  </a:t>
            </a:r>
            <a:r>
              <a:rPr lang="en-US" dirty="0" err="1" smtClean="0"/>
              <a:t>e.g</a:t>
            </a:r>
            <a:r>
              <a:rPr lang="en-US" dirty="0" smtClean="0"/>
              <a:t> isolated nerve palsy)</a:t>
            </a:r>
          </a:p>
          <a:p>
            <a:pPr algn="l" rtl="0"/>
            <a:endParaRPr lang="en-US" dirty="0" smtClean="0"/>
          </a:p>
        </p:txBody>
      </p:sp>
      <p:cxnSp>
        <p:nvCxnSpPr>
          <p:cNvPr id="5" name="Straight Arrow Connector 4"/>
          <p:cNvCxnSpPr/>
          <p:nvPr/>
        </p:nvCxnSpPr>
        <p:spPr>
          <a:xfrm>
            <a:off x="3786182" y="2786058"/>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071934" y="3141660"/>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supranuclear</a:t>
            </a:r>
            <a:r>
              <a:rPr lang="en-US" dirty="0" smtClean="0"/>
              <a:t> GAZE palsy</a:t>
            </a:r>
            <a:endParaRPr lang="ar-SA" dirty="0"/>
          </a:p>
        </p:txBody>
      </p:sp>
      <p:sp>
        <p:nvSpPr>
          <p:cNvPr id="3" name="Content Placeholder 2"/>
          <p:cNvSpPr>
            <a:spLocks noGrp="1"/>
          </p:cNvSpPr>
          <p:nvPr>
            <p:ph idx="1"/>
          </p:nvPr>
        </p:nvSpPr>
        <p:spPr>
          <a:xfrm>
            <a:off x="500034" y="1357298"/>
            <a:ext cx="7239000" cy="4846320"/>
          </a:xfrm>
        </p:spPr>
        <p:txBody>
          <a:bodyPr>
            <a:normAutofit/>
          </a:bodyPr>
          <a:lstStyle/>
          <a:p>
            <a:pPr algn="l" rtl="0">
              <a:buNone/>
            </a:pPr>
            <a:endParaRPr lang="en-US" dirty="0" smtClean="0"/>
          </a:p>
          <a:p>
            <a:pPr algn="l" rtl="0"/>
            <a:r>
              <a:rPr lang="en-US" dirty="0" smtClean="0"/>
              <a:t>The patient with </a:t>
            </a:r>
            <a:r>
              <a:rPr lang="en-US" dirty="0" err="1" smtClean="0"/>
              <a:t>supranuclear</a:t>
            </a:r>
            <a:r>
              <a:rPr lang="en-US" dirty="0" smtClean="0"/>
              <a:t> palsy </a:t>
            </a:r>
            <a:r>
              <a:rPr lang="en-US" u="sng" dirty="0" smtClean="0"/>
              <a:t>is unable to move both eyes past the midline in one direction</a:t>
            </a:r>
            <a:r>
              <a:rPr lang="en-US" dirty="0" smtClean="0"/>
              <a:t>, and the eyes usually are held fixed and turned toward the opposite side by the opposing </a:t>
            </a:r>
            <a:r>
              <a:rPr lang="en-US" dirty="0" err="1" smtClean="0"/>
              <a:t>extraocular</a:t>
            </a:r>
            <a:r>
              <a:rPr lang="en-US" dirty="0" smtClean="0"/>
              <a:t> muscles.</a:t>
            </a:r>
          </a:p>
          <a:p>
            <a:pPr algn="l" rtl="0"/>
            <a:endParaRPr lang="en-US" dirty="0" smtClean="0"/>
          </a:p>
          <a:p>
            <a:pPr algn="l" rtl="0">
              <a:buNone/>
            </a:pPr>
            <a:endParaRPr lang="en-US" dirty="0" smtClean="0"/>
          </a:p>
          <a:p>
            <a:pPr algn="l" rtl="0"/>
            <a:r>
              <a:rPr lang="en-US" b="1" dirty="0" smtClean="0"/>
              <a:t>It involves gaze centers for the control of </a:t>
            </a:r>
          </a:p>
          <a:p>
            <a:pPr lvl="1" algn="l" rtl="0"/>
            <a:r>
              <a:rPr lang="en-US" dirty="0" smtClean="0"/>
              <a:t>Horizontal </a:t>
            </a:r>
            <a:r>
              <a:rPr lang="en-US" dirty="0" err="1" smtClean="0"/>
              <a:t>movments</a:t>
            </a:r>
            <a:endParaRPr lang="en-US" dirty="0" smtClean="0"/>
          </a:p>
          <a:p>
            <a:pPr lvl="1" algn="l" rtl="0"/>
            <a:r>
              <a:rPr lang="en-US" dirty="0" smtClean="0"/>
              <a:t>Vertical </a:t>
            </a:r>
            <a:r>
              <a:rPr lang="en-US" dirty="0" err="1" smtClean="0"/>
              <a:t>movments</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gaze palsy</a:t>
            </a:r>
            <a:endParaRPr lang="ar-SA" dirty="0"/>
          </a:p>
        </p:txBody>
      </p:sp>
      <p:sp>
        <p:nvSpPr>
          <p:cNvPr id="3" name="Content Placeholder 2"/>
          <p:cNvSpPr>
            <a:spLocks noGrp="1"/>
          </p:cNvSpPr>
          <p:nvPr>
            <p:ph idx="1"/>
          </p:nvPr>
        </p:nvSpPr>
        <p:spPr/>
        <p:txBody>
          <a:bodyPr/>
          <a:lstStyle/>
          <a:p>
            <a:pPr algn="l" rtl="0"/>
            <a:r>
              <a:rPr lang="en-US" dirty="0" smtClean="0"/>
              <a:t>The patient with horizontal gaze palsy typically is </a:t>
            </a:r>
            <a:r>
              <a:rPr lang="en-US" u="sng" dirty="0" smtClean="0"/>
              <a:t>unable to move either eye beyond the midline in one direction. </a:t>
            </a:r>
          </a:p>
          <a:p>
            <a:pPr algn="l" rtl="0"/>
            <a:endParaRPr lang="ar-SA" dirty="0" smtClean="0"/>
          </a:p>
          <a:p>
            <a:pPr algn="l" rtl="0"/>
            <a:r>
              <a:rPr lang="en-US" dirty="0" smtClean="0"/>
              <a:t>The eyes are deviated constantly to the opposite side, and </a:t>
            </a:r>
            <a:r>
              <a:rPr lang="en-US" u="sng" dirty="0" smtClean="0"/>
              <a:t>the patient must turn his or her head toward the side with the gaze palsy </a:t>
            </a:r>
            <a:r>
              <a:rPr lang="en-US" dirty="0" smtClean="0"/>
              <a:t>to fixate an object that is directly in front of him or her</a:t>
            </a: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251</TotalTime>
  <Words>1468</Words>
  <Application>Microsoft Office PowerPoint</Application>
  <PresentationFormat>On-screen Show (4:3)</PresentationFormat>
  <Paragraphs>183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Opulent</vt:lpstr>
      <vt:lpstr>Slide 1</vt:lpstr>
      <vt:lpstr>Gaze  palsy</vt:lpstr>
      <vt:lpstr>INTRODUCTION</vt:lpstr>
      <vt:lpstr>Slide 4</vt:lpstr>
      <vt:lpstr>Slide 5</vt:lpstr>
      <vt:lpstr>Definition</vt:lpstr>
      <vt:lpstr>Slide 7</vt:lpstr>
      <vt:lpstr>supranuclear GAZE palsy</vt:lpstr>
      <vt:lpstr>Horizontal gaze palsy</vt:lpstr>
      <vt:lpstr>DISTURBANCES OF HORIZONTAL GAZE </vt:lpstr>
      <vt:lpstr>Slide 11</vt:lpstr>
      <vt:lpstr>Localization of lesions causing horizontal gaze palsy </vt:lpstr>
      <vt:lpstr>Slide 13</vt:lpstr>
      <vt:lpstr>Slide 14</vt:lpstr>
      <vt:lpstr>Slide 15</vt:lpstr>
      <vt:lpstr>Slide 16</vt:lpstr>
      <vt:lpstr>CaUSES</vt:lpstr>
      <vt:lpstr>Internuclear ophthalmoplegia  (INO)</vt:lpstr>
      <vt:lpstr>Internuclear ophthalmoplegia  (INO)</vt:lpstr>
      <vt:lpstr>Slide 20</vt:lpstr>
      <vt:lpstr>Slide 21</vt:lpstr>
      <vt:lpstr>DDx</vt:lpstr>
      <vt:lpstr>One-and-a-half syndrome </vt:lpstr>
      <vt:lpstr>One-and-a-half syndrome </vt:lpstr>
      <vt:lpstr>Vertical gaze palsy </vt:lpstr>
      <vt:lpstr>Vertical gaze palsy </vt:lpstr>
      <vt:lpstr>Parinaud’s dorsal midbrain syndrome</vt:lpstr>
      <vt:lpstr>Slide 28</vt:lpstr>
      <vt:lpstr>Progressive supranuclear palsy</vt:lpstr>
      <vt:lpstr>Skew deviation</vt:lpstr>
      <vt:lpstr>Refrences</vt:lpstr>
      <vt:lpstr>Thank You ..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28</cp:revision>
  <dcterms:created xsi:type="dcterms:W3CDTF">2009-05-12T19:17:54Z</dcterms:created>
  <dcterms:modified xsi:type="dcterms:W3CDTF">2009-05-13T05:19:46Z</dcterms:modified>
</cp:coreProperties>
</file>