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A1F7F-E3AB-4598-A29D-8A7CDC406D0E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8205-2FB1-4A80-9D45-8669A6EB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69E96-5B0B-4802-92E3-68202BB68950}" type="slidenum">
              <a:rPr lang="en-US"/>
              <a:pPr/>
              <a:t>18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92E99-69FF-4816-93A7-0B8161881208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D83A6-7242-402B-935F-6A1EDBD5C56F}" type="slidenum">
              <a:rPr lang="en-US"/>
              <a:pPr/>
              <a:t>20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DC725-C190-4402-B5F1-72A4B14339BE}" type="slidenum">
              <a:rPr lang="en-US"/>
              <a:pPr/>
              <a:t>21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55035-8E6E-4556-AD3C-1F37923B04AB}" type="slidenum">
              <a:rPr lang="en-US"/>
              <a:pPr/>
              <a:t>22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066A3-2C49-4222-B834-75920C1D5DF7}" type="slidenum">
              <a:rPr lang="en-US"/>
              <a:pPr/>
              <a:t>23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DA009-B5AC-4DA2-B8A1-C201A56E5863}" type="slidenum">
              <a:rPr lang="en-US"/>
              <a:pPr/>
              <a:t>24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Third nerve palsy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8205-2FB1-4A80-9D45-8669A6EB64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EED2-E501-4DA9-9BFF-CD56CB15E35A}" type="datetimeFigureOut">
              <a:rPr lang="en-US" smtClean="0"/>
              <a:pPr/>
              <a:t>3/21/2009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174E-05FE-40EC-818B-4C18978E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69441"/>
          </a:xfr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</a:rPr>
              <a:t>Neuro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-Ophthalmology for GP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84775"/>
          </a:xfrm>
        </p:spPr>
        <p:txBody>
          <a:bodyPr>
            <a:spAutoFit/>
          </a:bodyPr>
          <a:lstStyle/>
          <a:p>
            <a:endParaRPr lang="en-US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5th CN 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079"/>
            <a:ext cx="8229600" cy="1348061"/>
          </a:xfrm>
        </p:spPr>
        <p:txBody>
          <a:bodyPr>
            <a:spAutoFit/>
          </a:bodyPr>
          <a:lstStyle/>
          <a:p>
            <a:r>
              <a:rPr lang="en-US" sz="2400" smtClean="0">
                <a:latin typeface="Arial"/>
              </a:rPr>
              <a:t>Hyperasthesia</a:t>
            </a:r>
          </a:p>
          <a:p>
            <a:r>
              <a:rPr lang="en-US" sz="2400" smtClean="0">
                <a:latin typeface="Arial"/>
              </a:rPr>
              <a:t>Hypoasthesia</a:t>
            </a:r>
          </a:p>
          <a:p>
            <a:r>
              <a:rPr lang="en-US" sz="2400" smtClean="0">
                <a:latin typeface="Arial"/>
              </a:rPr>
              <a:t>Change in Appearance</a:t>
            </a:r>
            <a:endParaRPr lang="en-US" sz="240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7th CN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079"/>
            <a:ext cx="8229600" cy="461665"/>
          </a:xfrm>
        </p:spPr>
        <p:txBody>
          <a:bodyPr>
            <a:spAutoFit/>
          </a:bodyPr>
          <a:lstStyle/>
          <a:p>
            <a:r>
              <a:rPr lang="en-US" sz="2400" smtClean="0">
                <a:latin typeface="Arial"/>
              </a:rPr>
              <a:t>Lagophthlmos</a:t>
            </a:r>
            <a:endParaRPr lang="en-US" sz="240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8th Cranial Nerve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$3$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581"/>
            <a:ext cx="8229600" cy="4521200"/>
          </a:xfrm>
          <a:prstGeom prst="rect">
            <a:avLst/>
          </a:prstGeom>
          <a:solidFill>
            <a:scrgbClr r="0" g="0" b="0"/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7th Cranial Nerve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$4$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581"/>
            <a:ext cx="8229600" cy="4521200"/>
          </a:xfrm>
          <a:prstGeom prst="rect">
            <a:avLst/>
          </a:prstGeom>
          <a:solidFill>
            <a:scrgbClr r="0" g="0" b="0"/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5th CN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$5$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581"/>
            <a:ext cx="8229600" cy="4521200"/>
          </a:xfrm>
          <a:prstGeom prst="rect">
            <a:avLst/>
          </a:prstGeom>
          <a:solidFill>
            <a:scrgbClr r="0" g="0" b="0"/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3rd, 4th, 6th Cranial Nerve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$6$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581"/>
            <a:ext cx="8229600" cy="4521200"/>
          </a:xfrm>
          <a:prstGeom prst="rect">
            <a:avLst/>
          </a:prstGeom>
          <a:solidFill>
            <a:scrgbClr r="0" g="0" b="0"/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2nd Cranial Nerve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$7$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581"/>
            <a:ext cx="8229600" cy="4521200"/>
          </a:xfrm>
          <a:prstGeom prst="rect">
            <a:avLst/>
          </a:prstGeom>
          <a:solidFill>
            <a:scrgbClr r="0" g="0" b="0"/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</a:rPr>
              <a:t>Neuro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-Ophthalmology for GP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4" name="Picture 3" descr="$8$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581"/>
            <a:ext cx="8229600" cy="4521200"/>
          </a:xfrm>
          <a:prstGeom prst="rect">
            <a:avLst/>
          </a:prstGeom>
          <a:solidFill>
            <a:scrgbClr r="0" g="0" b="0"/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Neuro-Ophthalmology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Samir Jamal M.D, FRCSC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Neuro-Ophthalmology</a:t>
            </a:r>
          </a:p>
        </p:txBody>
      </p:sp>
      <p:pic>
        <p:nvPicPr>
          <p:cNvPr id="4102" name="Picture 6" descr="7_iih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47900" y="1600200"/>
            <a:ext cx="4646613" cy="4525963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Arial"/>
              </a:rPr>
              <a:t>Neuro-Ophthalmology for GP</a:t>
            </a:r>
            <a:endParaRPr lang="en-US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4" name="Picture 3" descr="$0$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581"/>
            <a:ext cx="8229600" cy="4521200"/>
          </a:xfrm>
          <a:prstGeom prst="rect">
            <a:avLst/>
          </a:prstGeom>
          <a:solidFill>
            <a:scrgbClr r="0" g="0" b="0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Cupping</a:t>
            </a:r>
          </a:p>
        </p:txBody>
      </p:sp>
      <p:pic>
        <p:nvPicPr>
          <p:cNvPr id="8198" name="Picture 6" descr="glaucom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67000" y="1752600"/>
            <a:ext cx="4127500" cy="41132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AHD</a:t>
            </a:r>
          </a:p>
        </p:txBody>
      </p:sp>
      <p:pic>
        <p:nvPicPr>
          <p:cNvPr id="15366" name="Picture 6" descr="DSC0737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AHD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524000"/>
            <a:ext cx="2916238" cy="4525963"/>
            <a:chOff x="641" y="1008"/>
            <a:chExt cx="1837" cy="2851"/>
          </a:xfrm>
        </p:grpSpPr>
        <p:pic>
          <p:nvPicPr>
            <p:cNvPr id="18439" name="Picture 7" descr="012800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1" y="2481"/>
              <a:ext cx="1837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8" descr="DSC070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" y="1008"/>
              <a:ext cx="1836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4" name="Picture 8" descr="DSC07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413" y="3938588"/>
            <a:ext cx="29162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DSC07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600200"/>
            <a:ext cx="29146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228600"/>
            <a:ext cx="8477250" cy="6378575"/>
            <a:chOff x="192" y="144"/>
            <a:chExt cx="5340" cy="401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2" y="1488"/>
              <a:ext cx="5340" cy="1378"/>
              <a:chOff x="192" y="1104"/>
              <a:chExt cx="5340" cy="1378"/>
            </a:xfrm>
          </p:grpSpPr>
          <p:pic>
            <p:nvPicPr>
              <p:cNvPr id="30724" name="Picture 4" descr="DSC071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" y="1104"/>
                <a:ext cx="1837" cy="13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725" name="Picture 5" descr="DSC0710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96" y="1104"/>
                <a:ext cx="1836" cy="13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726" name="Picture 6" descr="DSC071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68" y="1104"/>
                <a:ext cx="1837" cy="13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727" name="Picture 7" descr="DSC0710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68" y="144"/>
              <a:ext cx="1836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8" descr="DSC0710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2784"/>
              <a:ext cx="1837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9" name="Text Box 9"/>
          <p:cNvSpPr txBox="1">
            <a:spLocks noChangeArrowheads="1"/>
          </p:cNvSpPr>
          <p:nvPr/>
        </p:nvSpPr>
        <p:spPr bwMode="auto">
          <a:xfrm flipV="1">
            <a:off x="381000" y="396875"/>
            <a:ext cx="2438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 marL="342900" indent="-342900" rtl="1">
              <a:spcBef>
                <a:spcPct val="50000"/>
              </a:spcBef>
            </a:pPr>
            <a:r>
              <a:rPr lang="en-US" sz="2400" b="1"/>
              <a:t>Describe the abnormal signs you can see in this slide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127125" y="4659313"/>
            <a:ext cx="176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/>
            <a:endParaRPr lang="en-US" sz="2000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400" b="1"/>
              <a:t>What is the differential diagnosis?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400800" y="53340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400" b="1"/>
              <a:t>How do you manage?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Objectives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$1$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581"/>
            <a:ext cx="8229600" cy="4521200"/>
          </a:xfrm>
          <a:prstGeom prst="rect">
            <a:avLst/>
          </a:prstGeom>
          <a:solidFill>
            <a:scrgbClr r="0" g="0" b="0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Stress on importance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079"/>
            <a:ext cx="8229600" cy="1348061"/>
          </a:xfrm>
        </p:spPr>
        <p:txBody>
          <a:bodyPr>
            <a:spAutoFit/>
          </a:bodyPr>
          <a:lstStyle/>
          <a:p>
            <a:r>
              <a:rPr lang="en-US" sz="2400" smtClean="0">
                <a:latin typeface="Arial"/>
              </a:rPr>
              <a:t>Visual pathway</a:t>
            </a:r>
          </a:p>
          <a:p>
            <a:r>
              <a:rPr lang="en-US" sz="2400" smtClean="0">
                <a:latin typeface="Arial"/>
              </a:rPr>
              <a:t>Pupil pathway</a:t>
            </a:r>
          </a:p>
          <a:p>
            <a:r>
              <a:rPr lang="en-US" sz="2400" smtClean="0">
                <a:latin typeface="Arial"/>
              </a:rPr>
              <a:t>Clinical Entities</a:t>
            </a:r>
            <a:endParaRPr lang="en-US" sz="240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Clinical Entities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079"/>
            <a:ext cx="8229600" cy="4525963"/>
          </a:xfrm>
        </p:spPr>
        <p:txBody>
          <a:bodyPr>
            <a:spAutoFit/>
          </a:bodyPr>
          <a:lstStyle/>
          <a:p>
            <a:r>
              <a:rPr lang="en-US" sz="1500" smtClean="0">
                <a:latin typeface="Arial"/>
              </a:rPr>
              <a:t>ON Swelling</a:t>
            </a:r>
          </a:p>
          <a:p>
            <a:r>
              <a:rPr lang="en-US" sz="1500" smtClean="0">
                <a:latin typeface="Arial"/>
              </a:rPr>
              <a:t>Anisocoria</a:t>
            </a:r>
          </a:p>
          <a:p>
            <a:r>
              <a:rPr lang="en-US" sz="1500" smtClean="0">
                <a:latin typeface="Arial"/>
              </a:rPr>
              <a:t>CN Palsy</a:t>
            </a:r>
          </a:p>
          <a:p>
            <a:pPr lvl="1"/>
            <a:r>
              <a:rPr lang="en-US" sz="1500" smtClean="0">
                <a:latin typeface="Arial"/>
              </a:rPr>
              <a:t>3rd N Palsy</a:t>
            </a:r>
          </a:p>
          <a:p>
            <a:pPr lvl="2"/>
            <a:r>
              <a:rPr lang="en-US" sz="1500" smtClean="0">
                <a:latin typeface="Arial"/>
              </a:rPr>
              <a:t>Aneurysm</a:t>
            </a:r>
          </a:p>
          <a:p>
            <a:pPr lvl="1"/>
            <a:r>
              <a:rPr lang="en-US" sz="1500" smtClean="0">
                <a:latin typeface="Arial"/>
              </a:rPr>
              <a:t>4th N Palsy</a:t>
            </a:r>
          </a:p>
          <a:p>
            <a:pPr lvl="2"/>
            <a:r>
              <a:rPr lang="en-US" sz="1500" smtClean="0">
                <a:latin typeface="Arial"/>
              </a:rPr>
              <a:t>Congenital</a:t>
            </a:r>
          </a:p>
          <a:p>
            <a:pPr lvl="1"/>
            <a:r>
              <a:rPr lang="en-US" sz="1500" smtClean="0">
                <a:latin typeface="Arial"/>
              </a:rPr>
              <a:t>6th Nerve Palsy</a:t>
            </a:r>
          </a:p>
          <a:p>
            <a:pPr lvl="2"/>
            <a:r>
              <a:rPr lang="en-US" sz="1500" smtClean="0">
                <a:latin typeface="Arial"/>
              </a:rPr>
              <a:t>Increased ICP</a:t>
            </a:r>
          </a:p>
          <a:p>
            <a:r>
              <a:rPr lang="en-US" sz="1500" smtClean="0">
                <a:latin typeface="Arial"/>
              </a:rPr>
              <a:t>Ptosis</a:t>
            </a:r>
          </a:p>
          <a:p>
            <a:pPr lvl="1"/>
            <a:r>
              <a:rPr lang="en-US" sz="1500" smtClean="0">
                <a:latin typeface="Arial"/>
              </a:rPr>
              <a:t>Congenital</a:t>
            </a:r>
          </a:p>
          <a:p>
            <a:pPr lvl="1"/>
            <a:r>
              <a:rPr lang="en-US" sz="1500" smtClean="0">
                <a:latin typeface="Arial"/>
              </a:rPr>
              <a:t>Aquired</a:t>
            </a:r>
          </a:p>
          <a:p>
            <a:pPr lvl="2"/>
            <a:r>
              <a:rPr lang="en-US" sz="1500" smtClean="0">
                <a:latin typeface="Arial"/>
              </a:rPr>
              <a:t>Neurogenic</a:t>
            </a:r>
          </a:p>
          <a:p>
            <a:pPr lvl="2"/>
            <a:r>
              <a:rPr lang="en-US" sz="1500" smtClean="0">
                <a:latin typeface="Arial"/>
              </a:rPr>
              <a:t>Muscular</a:t>
            </a:r>
          </a:p>
          <a:p>
            <a:pPr lvl="2"/>
            <a:r>
              <a:rPr lang="en-US" sz="1500" smtClean="0">
                <a:latin typeface="Arial"/>
              </a:rPr>
              <a:t>N-Muscular</a:t>
            </a:r>
          </a:p>
          <a:p>
            <a:pPr lvl="2"/>
            <a:r>
              <a:rPr lang="en-US" sz="1500" smtClean="0">
                <a:latin typeface="Arial"/>
              </a:rPr>
              <a:t>Aponeurotic</a:t>
            </a:r>
            <a:endParaRPr lang="en-US" sz="150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Signs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$2$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581"/>
            <a:ext cx="8229600" cy="4521200"/>
          </a:xfrm>
          <a:prstGeom prst="rect">
            <a:avLst/>
          </a:prstGeom>
          <a:solidFill>
            <a:scrgbClr r="0" g="0" b="0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2nd CN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079"/>
            <a:ext cx="8229600" cy="2234458"/>
          </a:xfrm>
        </p:spPr>
        <p:txBody>
          <a:bodyPr>
            <a:spAutoFit/>
          </a:bodyPr>
          <a:lstStyle/>
          <a:p>
            <a:r>
              <a:rPr lang="en-US" sz="2400" smtClean="0">
                <a:latin typeface="Arial"/>
              </a:rPr>
              <a:t>Optic Nerve Swelling</a:t>
            </a:r>
          </a:p>
          <a:p>
            <a:r>
              <a:rPr lang="en-US" sz="2400" smtClean="0">
                <a:latin typeface="Arial"/>
              </a:rPr>
              <a:t>Optic Nerve Atrophy</a:t>
            </a:r>
          </a:p>
          <a:p>
            <a:r>
              <a:rPr lang="en-US" sz="2400" smtClean="0">
                <a:latin typeface="Arial"/>
              </a:rPr>
              <a:t>Optic Nerve Cupping</a:t>
            </a:r>
          </a:p>
          <a:p>
            <a:r>
              <a:rPr lang="en-US" sz="2400" smtClean="0">
                <a:latin typeface="Arial"/>
              </a:rPr>
              <a:t>RAPD</a:t>
            </a:r>
          </a:p>
          <a:p>
            <a:r>
              <a:rPr lang="en-US" sz="2400" smtClean="0">
                <a:latin typeface="Arial"/>
              </a:rPr>
              <a:t>VA&amp; VF Changes</a:t>
            </a:r>
            <a:endParaRPr lang="en-US" sz="240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3rd CN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079"/>
            <a:ext cx="8229600" cy="2234458"/>
          </a:xfrm>
        </p:spPr>
        <p:txBody>
          <a:bodyPr>
            <a:spAutoFit/>
          </a:bodyPr>
          <a:lstStyle/>
          <a:p>
            <a:r>
              <a:rPr lang="en-US" sz="2400" smtClean="0">
                <a:latin typeface="Arial"/>
              </a:rPr>
              <a:t>Anisocoria</a:t>
            </a:r>
          </a:p>
          <a:p>
            <a:r>
              <a:rPr lang="en-US" sz="2400" smtClean="0">
                <a:latin typeface="Arial"/>
              </a:rPr>
              <a:t>Hypotropia</a:t>
            </a:r>
          </a:p>
          <a:p>
            <a:r>
              <a:rPr lang="en-US" sz="2400" smtClean="0">
                <a:latin typeface="Arial"/>
              </a:rPr>
              <a:t>Ptosis</a:t>
            </a:r>
          </a:p>
          <a:p>
            <a:r>
              <a:rPr lang="en-US" sz="2400" smtClean="0">
                <a:latin typeface="Arial"/>
              </a:rPr>
              <a:t>Exotropia</a:t>
            </a:r>
          </a:p>
          <a:p>
            <a:r>
              <a:rPr lang="en-US" sz="2400" smtClean="0">
                <a:latin typeface="Arial"/>
              </a:rPr>
              <a:t>Limitation of EOM</a:t>
            </a:r>
            <a:endParaRPr lang="en-US" sz="240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4th CN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079"/>
            <a:ext cx="8229600" cy="461665"/>
          </a:xfrm>
        </p:spPr>
        <p:txBody>
          <a:bodyPr>
            <a:spAutoFit/>
          </a:bodyPr>
          <a:lstStyle/>
          <a:p>
            <a:r>
              <a:rPr lang="en-US" sz="2400" smtClean="0">
                <a:latin typeface="Arial"/>
              </a:rPr>
              <a:t>Hypertropia</a:t>
            </a:r>
            <a:endParaRPr lang="en-US" sz="240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161</Words>
  <Application>Microsoft Office PowerPoint</Application>
  <PresentationFormat>On-screen Show (4:3)</PresentationFormat>
  <Paragraphs>85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Neuro-Ophthalmology for GP</vt:lpstr>
      <vt:lpstr>Neuro-Ophthalmology for GP</vt:lpstr>
      <vt:lpstr>Objectives</vt:lpstr>
      <vt:lpstr>Stress on importance</vt:lpstr>
      <vt:lpstr>Clinical Entities</vt:lpstr>
      <vt:lpstr>Signs</vt:lpstr>
      <vt:lpstr>2nd CN</vt:lpstr>
      <vt:lpstr>3rd CN</vt:lpstr>
      <vt:lpstr>4th CN</vt:lpstr>
      <vt:lpstr>5th CN </vt:lpstr>
      <vt:lpstr>7th CN</vt:lpstr>
      <vt:lpstr>8th Cranial Nerve</vt:lpstr>
      <vt:lpstr>7th Cranial Nerve</vt:lpstr>
      <vt:lpstr>5th CN</vt:lpstr>
      <vt:lpstr>3rd, 4th, 6th Cranial Nerve</vt:lpstr>
      <vt:lpstr>2nd Cranial Nerve</vt:lpstr>
      <vt:lpstr>Neuro-Ophthalmology for GP</vt:lpstr>
      <vt:lpstr>Neuro-Ophthalmology</vt:lpstr>
      <vt:lpstr>Neuro-Ophthalmology</vt:lpstr>
      <vt:lpstr>Cupping</vt:lpstr>
      <vt:lpstr>AHD</vt:lpstr>
      <vt:lpstr>AHD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Neuro-Ophthalmology for GP</dc:title>
  <dc:creator>DrSameer</dc:creator>
  <cp:lastModifiedBy>user</cp:lastModifiedBy>
  <cp:revision>2</cp:revision>
  <dcterms:created xsi:type="dcterms:W3CDTF">2008-08-17T09:03:19Z</dcterms:created>
  <dcterms:modified xsi:type="dcterms:W3CDTF">2009-03-21T11:30:54Z</dcterms:modified>
</cp:coreProperties>
</file>