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3" r:id="rId3"/>
    <p:sldId id="264" r:id="rId4"/>
    <p:sldId id="268" r:id="rId5"/>
    <p:sldId id="269" r:id="rId6"/>
    <p:sldId id="270" r:id="rId7"/>
    <p:sldId id="294" r:id="rId8"/>
    <p:sldId id="295" r:id="rId9"/>
    <p:sldId id="272" r:id="rId10"/>
    <p:sldId id="275" r:id="rId11"/>
    <p:sldId id="276" r:id="rId12"/>
    <p:sldId id="277" r:id="rId13"/>
    <p:sldId id="298" r:id="rId14"/>
    <p:sldId id="296" r:id="rId15"/>
    <p:sldId id="29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</p:sldIdLst>
  <p:sldSz cx="9144000" cy="6858000" type="screen4x3"/>
  <p:notesSz cx="6805613" cy="99393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4D0111"/>
    <a:srgbClr val="4D0144"/>
    <a:srgbClr val="0000FF"/>
    <a:srgbClr val="339933"/>
    <a:srgbClr val="333300"/>
    <a:srgbClr val="F6161B"/>
    <a:srgbClr val="4B0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60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CA3A87B-AE89-45E0-AE8E-88ED08943A2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A3A486-C5F7-4BE1-97FD-664CDE734C8D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9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AU"/>
              <a:t>Database Design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AU"/>
              <a:t>Mohammad Yamin</a:t>
            </a:r>
          </a:p>
          <a:p>
            <a:r>
              <a:rPr lang="en-AU"/>
              <a:t>Lecturer Information Systems</a:t>
            </a:r>
          </a:p>
          <a:p>
            <a:r>
              <a:rPr lang="en-AU"/>
              <a:t>Faculty of Information Science 7 Engineering</a:t>
            </a:r>
          </a:p>
          <a:p>
            <a:r>
              <a:rPr lang="en-AU"/>
              <a:t>Univerity of Canberra</a:t>
            </a:r>
          </a:p>
          <a:p>
            <a:r>
              <a:rPr lang="en-AU"/>
              <a:t>Office: 11A13</a:t>
            </a:r>
          </a:p>
          <a:p>
            <a:r>
              <a:rPr lang="en-AU"/>
              <a:t>Phone: 62012436</a:t>
            </a:r>
          </a:p>
          <a:p>
            <a:r>
              <a:rPr lang="en-AU"/>
              <a:t>Email: mohammad.yamin@canberra.edu.au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108575" y="6570663"/>
            <a:ext cx="38846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753" tIns="30376" rIns="60753" bIns="30376">
            <a:spAutoFit/>
          </a:bodyPr>
          <a:lstStyle/>
          <a:p>
            <a:pPr algn="r" defTabSz="608013"/>
            <a:r>
              <a:rPr lang="en-AU" sz="1900" baseline="30000">
                <a:solidFill>
                  <a:schemeClr val="bg1"/>
                </a:solidFill>
              </a:rPr>
              <a:t>CRICOS #00212K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108575" y="6570663"/>
            <a:ext cx="38846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753" tIns="30376" rIns="60753" bIns="30376">
            <a:spAutoFit/>
          </a:bodyPr>
          <a:lstStyle/>
          <a:p>
            <a:pPr algn="r" defTabSz="608013"/>
            <a:r>
              <a:rPr lang="en-AU" sz="1900" baseline="30000"/>
              <a:t>CRICOS #00212K</a:t>
            </a: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78038" cy="56356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11163" y="381000"/>
            <a:ext cx="6084887" cy="56356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11163" y="1524000"/>
            <a:ext cx="408146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08146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8" name="Picture 1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3733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524000"/>
            <a:ext cx="831532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108575" y="6570663"/>
            <a:ext cx="38846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753" tIns="30376" rIns="60753" bIns="30376">
            <a:spAutoFit/>
          </a:bodyPr>
          <a:lstStyle/>
          <a:p>
            <a:pPr algn="r" defTabSz="608013"/>
            <a:r>
              <a:rPr lang="en-AU" sz="1900" baseline="30000">
                <a:solidFill>
                  <a:schemeClr val="bg1"/>
                </a:solidFill>
              </a:rPr>
              <a:t>CRICOS #00212K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108575" y="6570663"/>
            <a:ext cx="38846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753" tIns="30376" rIns="60753" bIns="30376">
            <a:spAutoFit/>
          </a:bodyPr>
          <a:lstStyle/>
          <a:p>
            <a:pPr algn="r" defTabSz="608013"/>
            <a:r>
              <a:rPr lang="en-AU" sz="1900" baseline="30000"/>
              <a:t>CRICOS #00212K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sndAc>
      <p:endSnd/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GillSans Light" charset="0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3018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3018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3018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3018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Database Design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1400"/>
              <a:t>Mohammad Yamin</a:t>
            </a:r>
          </a:p>
          <a:p>
            <a:pPr>
              <a:lnSpc>
                <a:spcPct val="80000"/>
              </a:lnSpc>
            </a:pPr>
            <a:r>
              <a:rPr lang="en-AU" sz="1400"/>
              <a:t>Lecturer Information Systems</a:t>
            </a:r>
          </a:p>
          <a:p>
            <a:pPr>
              <a:lnSpc>
                <a:spcPct val="80000"/>
              </a:lnSpc>
            </a:pPr>
            <a:r>
              <a:rPr lang="en-AU" sz="1400"/>
              <a:t>Faculty of Information Science &amp; Engineering</a:t>
            </a:r>
          </a:p>
          <a:p>
            <a:pPr>
              <a:lnSpc>
                <a:spcPct val="80000"/>
              </a:lnSpc>
            </a:pPr>
            <a:r>
              <a:rPr lang="en-AU" sz="1400"/>
              <a:t>University of Canberra</a:t>
            </a:r>
          </a:p>
          <a:p>
            <a:pPr>
              <a:lnSpc>
                <a:spcPct val="80000"/>
              </a:lnSpc>
            </a:pPr>
            <a:r>
              <a:rPr lang="en-AU" sz="1400"/>
              <a:t>Office: 11A13</a:t>
            </a:r>
          </a:p>
          <a:p>
            <a:pPr>
              <a:lnSpc>
                <a:spcPct val="80000"/>
              </a:lnSpc>
            </a:pPr>
            <a:r>
              <a:rPr lang="en-AU" sz="1400"/>
              <a:t>Phone: 62012436</a:t>
            </a:r>
          </a:p>
          <a:p>
            <a:pPr>
              <a:lnSpc>
                <a:spcPct val="80000"/>
              </a:lnSpc>
            </a:pPr>
            <a:r>
              <a:rPr lang="en-AU" sz="1400"/>
              <a:t>Email: mohammad.yamin@canberra.edu.au</a:t>
            </a:r>
          </a:p>
          <a:p>
            <a:pPr>
              <a:lnSpc>
                <a:spcPct val="80000"/>
              </a:lnSpc>
            </a:pPr>
            <a:endParaRPr lang="en-US" sz="140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Benefits of Databases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r>
              <a:rPr lang="en-GB" sz="2400" b="1">
                <a:latin typeface="Times" pitchFamily="1" charset="0"/>
              </a:rPr>
              <a:t>Control of data redundancy</a:t>
            </a:r>
          </a:p>
          <a:p>
            <a:r>
              <a:rPr lang="en-GB" sz="2400" b="1">
                <a:latin typeface="Times" pitchFamily="1" charset="0"/>
              </a:rPr>
              <a:t>Sharing of data </a:t>
            </a:r>
          </a:p>
          <a:p>
            <a:r>
              <a:rPr lang="en-GB" sz="2400" b="1">
                <a:latin typeface="Times" pitchFamily="1" charset="0"/>
              </a:rPr>
              <a:t>Data consistency</a:t>
            </a:r>
          </a:p>
          <a:p>
            <a:r>
              <a:rPr lang="en-GB" sz="2400" b="1">
                <a:latin typeface="Times" pitchFamily="1" charset="0"/>
              </a:rPr>
              <a:t>Data integrity</a:t>
            </a:r>
          </a:p>
          <a:p>
            <a:r>
              <a:rPr lang="en-GB" sz="2400" b="1">
                <a:latin typeface="Times" pitchFamily="1" charset="0"/>
              </a:rPr>
              <a:t>Concurrency</a:t>
            </a:r>
          </a:p>
          <a:p>
            <a:r>
              <a:rPr lang="en-GB" sz="2400" b="1">
                <a:latin typeface="Times" pitchFamily="1" charset="0"/>
              </a:rPr>
              <a:t>Improved security </a:t>
            </a:r>
          </a:p>
          <a:p>
            <a:pPr>
              <a:buFontTx/>
              <a:buNone/>
            </a:pPr>
            <a:endParaRPr lang="en-GB" sz="2400" b="1">
              <a:latin typeface="Times" pitchFamily="1" charset="0"/>
            </a:endParaRPr>
          </a:p>
          <a:p>
            <a:pPr>
              <a:buFontTx/>
              <a:buNone/>
            </a:pPr>
            <a:r>
              <a:rPr lang="en-GB" sz="1800" b="1">
                <a:solidFill>
                  <a:srgbClr val="BA2212"/>
                </a:solidFill>
                <a:latin typeface="Times" pitchFamily="1" charset="0"/>
              </a:rPr>
              <a:t>Who provides these facilities for databases?</a:t>
            </a:r>
          </a:p>
          <a:p>
            <a:endParaRPr lang="en-GB" sz="1800" b="1">
              <a:solidFill>
                <a:srgbClr val="BA2212"/>
              </a:solidFill>
              <a:latin typeface="Times" pitchFamily="1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DBMS - functions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r>
              <a:rPr lang="en-GB" b="1">
                <a:latin typeface="Times" pitchFamily="1" charset="0"/>
              </a:rPr>
              <a:t>Data Storage, Retrieval, and Update.</a:t>
            </a:r>
          </a:p>
          <a:p>
            <a:r>
              <a:rPr lang="en-GB" b="1">
                <a:latin typeface="Times" pitchFamily="1" charset="0"/>
              </a:rPr>
              <a:t>Transaction Support.</a:t>
            </a:r>
          </a:p>
          <a:p>
            <a:pPr algn="just"/>
            <a:r>
              <a:rPr lang="en-GB" b="1">
                <a:latin typeface="Times" pitchFamily="1" charset="0"/>
              </a:rPr>
              <a:t>Concurrency Control Services.</a:t>
            </a:r>
          </a:p>
          <a:p>
            <a:pPr algn="just"/>
            <a:r>
              <a:rPr lang="en-GB" b="1">
                <a:latin typeface="Times" pitchFamily="1" charset="0"/>
              </a:rPr>
              <a:t>Recovery Services.</a:t>
            </a:r>
          </a:p>
          <a:p>
            <a:pPr algn="just"/>
            <a:r>
              <a:rPr lang="en-GB" b="1">
                <a:latin typeface="Times" pitchFamily="1" charset="0"/>
              </a:rPr>
              <a:t>Authorization Services.</a:t>
            </a:r>
          </a:p>
          <a:p>
            <a:pPr algn="just"/>
            <a:r>
              <a:rPr lang="en-GB" b="1">
                <a:latin typeface="Times" pitchFamily="1" charset="0"/>
              </a:rPr>
              <a:t>Services to Promote Data Independence.</a:t>
            </a:r>
          </a:p>
          <a:p>
            <a:pPr algn="just"/>
            <a:r>
              <a:rPr lang="en-GB" b="1">
                <a:latin typeface="Times" pitchFamily="1" charset="0"/>
              </a:rPr>
              <a:t>A User-Accessible Catalog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DBMS: Constraints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27950" cy="4114800"/>
          </a:xfrm>
        </p:spPr>
        <p:txBody>
          <a:bodyPr/>
          <a:lstStyle/>
          <a:p>
            <a:r>
              <a:rPr lang="en-GB" b="1">
                <a:latin typeface="Times" pitchFamily="1" charset="0"/>
              </a:rPr>
              <a:t>Complexity and Size</a:t>
            </a:r>
          </a:p>
          <a:p>
            <a:r>
              <a:rPr lang="en-GB" b="1">
                <a:latin typeface="Times" pitchFamily="1" charset="0"/>
              </a:rPr>
              <a:t>Cost of DBMS</a:t>
            </a:r>
          </a:p>
          <a:p>
            <a:r>
              <a:rPr lang="en-GB" b="1">
                <a:latin typeface="Times" pitchFamily="1" charset="0"/>
              </a:rPr>
              <a:t>Additional hardware costs</a:t>
            </a:r>
          </a:p>
          <a:p>
            <a:r>
              <a:rPr lang="en-GB" b="1">
                <a:latin typeface="Times" pitchFamily="1" charset="0"/>
              </a:rPr>
              <a:t>Cost of conversion when changing to new DBMS</a:t>
            </a:r>
          </a:p>
          <a:p>
            <a:r>
              <a:rPr lang="en-GB" b="1">
                <a:latin typeface="Times" pitchFamily="1" charset="0"/>
              </a:rPr>
              <a:t>Performance</a:t>
            </a:r>
          </a:p>
          <a:p>
            <a:r>
              <a:rPr lang="en-GB" b="1">
                <a:latin typeface="Times" pitchFamily="1" charset="0"/>
              </a:rPr>
              <a:t>Higher impact of a failure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Views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27950" cy="4114800"/>
          </a:xfrm>
        </p:spPr>
        <p:txBody>
          <a:bodyPr/>
          <a:lstStyle/>
          <a:p>
            <a:r>
              <a:rPr lang="en-GB" b="1">
                <a:latin typeface="Times" pitchFamily="1" charset="0"/>
              </a:rPr>
              <a:t>Do all people have the same view about a database?</a:t>
            </a:r>
          </a:p>
          <a:p>
            <a:endParaRPr lang="en-GB" b="1">
              <a:latin typeface="Times" pitchFamily="1" charset="0"/>
            </a:endParaRPr>
          </a:p>
          <a:p>
            <a:endParaRPr lang="en-GB" b="1">
              <a:latin typeface="Times" pitchFamily="1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89063"/>
            <a:ext cx="7345362" cy="4900612"/>
          </a:xfrm>
          <a:prstGeom prst="rect">
            <a:avLst/>
          </a:prstGeom>
          <a:noFill/>
        </p:spPr>
      </p:pic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203575" y="476250"/>
            <a:ext cx="1079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latin typeface="Times" pitchFamily="1" charset="0"/>
              </a:rPr>
              <a:t>View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-387350"/>
            <a:ext cx="5553075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9" name="Rectangle 5"/>
          <p:cNvSpPr>
            <a:spLocks noChangeArrowheads="1"/>
          </p:cNvSpPr>
          <p:nvPr/>
        </p:nvSpPr>
        <p:spPr bwMode="auto">
          <a:xfrm rot="2028734">
            <a:off x="611188" y="1557338"/>
            <a:ext cx="1079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4D0111"/>
                </a:solidFill>
                <a:latin typeface="Times" pitchFamily="1" charset="0"/>
              </a:rPr>
              <a:t>View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Three-Level Architecture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27950" cy="4114800"/>
          </a:xfrm>
        </p:spPr>
        <p:txBody>
          <a:bodyPr/>
          <a:lstStyle/>
          <a:p>
            <a:r>
              <a:rPr lang="en-GB" b="1">
                <a:latin typeface="Times" pitchFamily="1" charset="0"/>
              </a:rPr>
              <a:t>View</a:t>
            </a:r>
          </a:p>
          <a:p>
            <a:r>
              <a:rPr lang="en-GB" b="1">
                <a:latin typeface="Times" pitchFamily="1" charset="0"/>
              </a:rPr>
              <a:t>Should all users be able to access same data?</a:t>
            </a:r>
          </a:p>
          <a:p>
            <a:r>
              <a:rPr lang="en-GB" b="1">
                <a:latin typeface="Times" pitchFamily="1" charset="0"/>
              </a:rPr>
              <a:t>Should a user's view be immune to changes made in other views?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Three-Level Architecture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114800"/>
          </a:xfrm>
        </p:spPr>
        <p:txBody>
          <a:bodyPr/>
          <a:lstStyle/>
          <a:p>
            <a:r>
              <a:rPr lang="en-GB" b="1">
                <a:latin typeface="Times" pitchFamily="1" charset="0"/>
              </a:rPr>
              <a:t>Should DBA be able to change database storage structures without affecting the users' views?</a:t>
            </a:r>
          </a:p>
          <a:p>
            <a:r>
              <a:rPr lang="en-GB" b="1">
                <a:latin typeface="Times" pitchFamily="1" charset="0"/>
              </a:rPr>
              <a:t>Do the users need to know physical database storage details?</a:t>
            </a:r>
          </a:p>
          <a:p>
            <a:endParaRPr lang="en-GB" b="1">
              <a:latin typeface="Times" pitchFamily="1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Three-level Architecture</a:t>
            </a:r>
            <a:br>
              <a:rPr lang="en-GB" b="1">
                <a:latin typeface="Times" pitchFamily="1" charset="0"/>
              </a:rPr>
            </a:br>
            <a:r>
              <a:rPr lang="en-GB" sz="1000" b="1">
                <a:latin typeface="Times" pitchFamily="1" charset="0"/>
              </a:rPr>
              <a:t>(ANSI-SPARC)</a:t>
            </a:r>
          </a:p>
        </p:txBody>
      </p:sp>
      <p:pic>
        <p:nvPicPr>
          <p:cNvPr id="156675" name="Picture 3" descr="DS3-Figure 02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5867400" cy="4654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Three-level Architecture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8750" cy="427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>
                <a:latin typeface="Times" pitchFamily="1" charset="0"/>
              </a:rPr>
              <a:t>External Level</a:t>
            </a:r>
          </a:p>
          <a:p>
            <a:pPr lvl="1">
              <a:lnSpc>
                <a:spcPct val="90000"/>
              </a:lnSpc>
            </a:pPr>
            <a:r>
              <a:rPr lang="en-GB" sz="1800" b="1">
                <a:latin typeface="Times" pitchFamily="1" charset="0"/>
              </a:rPr>
              <a:t>Users' view of the database. </a:t>
            </a:r>
          </a:p>
          <a:p>
            <a:pPr lvl="1">
              <a:lnSpc>
                <a:spcPct val="90000"/>
              </a:lnSpc>
            </a:pPr>
            <a:r>
              <a:rPr lang="en-GB" sz="1800" b="1">
                <a:latin typeface="Times" pitchFamily="1" charset="0"/>
              </a:rPr>
              <a:t>Describes that part of database that is relevant to a particular user.</a:t>
            </a:r>
          </a:p>
          <a:p>
            <a:pPr>
              <a:lnSpc>
                <a:spcPct val="90000"/>
              </a:lnSpc>
            </a:pPr>
            <a:r>
              <a:rPr lang="en-GB" sz="2000" b="1">
                <a:latin typeface="Times" pitchFamily="1" charset="0"/>
              </a:rPr>
              <a:t>Conceptual Level</a:t>
            </a:r>
          </a:p>
          <a:p>
            <a:pPr lvl="1">
              <a:lnSpc>
                <a:spcPct val="90000"/>
              </a:lnSpc>
            </a:pPr>
            <a:r>
              <a:rPr lang="en-GB" sz="1800" b="1">
                <a:latin typeface="Times" pitchFamily="1" charset="0"/>
              </a:rPr>
              <a:t>Community view of the database.  </a:t>
            </a:r>
          </a:p>
          <a:p>
            <a:pPr lvl="1">
              <a:lnSpc>
                <a:spcPct val="90000"/>
              </a:lnSpc>
            </a:pPr>
            <a:r>
              <a:rPr lang="en-GB" sz="1800" b="1">
                <a:latin typeface="Times" pitchFamily="1" charset="0"/>
              </a:rPr>
              <a:t>Describes what data is stored in database and relationships among the data. Internal Level</a:t>
            </a:r>
          </a:p>
          <a:p>
            <a:pPr>
              <a:lnSpc>
                <a:spcPct val="90000"/>
              </a:lnSpc>
            </a:pPr>
            <a:r>
              <a:rPr lang="en-GB" sz="2000" b="1">
                <a:latin typeface="Times" pitchFamily="1" charset="0"/>
              </a:rPr>
              <a:t>Internal Level</a:t>
            </a:r>
          </a:p>
          <a:p>
            <a:pPr lvl="1">
              <a:lnSpc>
                <a:spcPct val="90000"/>
              </a:lnSpc>
            </a:pPr>
            <a:r>
              <a:rPr lang="en-GB" sz="1800" b="1">
                <a:latin typeface="Times" pitchFamily="1" charset="0"/>
              </a:rPr>
              <a:t>Physical representation of the database on the computer.  </a:t>
            </a:r>
          </a:p>
          <a:p>
            <a:pPr lvl="1">
              <a:lnSpc>
                <a:spcPct val="90000"/>
              </a:lnSpc>
            </a:pPr>
            <a:r>
              <a:rPr lang="en-GB" sz="1800" b="1">
                <a:latin typeface="Times" pitchFamily="1" charset="0"/>
              </a:rPr>
              <a:t>Describes how the data is stored in the database. </a:t>
            </a:r>
          </a:p>
          <a:p>
            <a:pPr lvl="1">
              <a:lnSpc>
                <a:spcPct val="90000"/>
              </a:lnSpc>
            </a:pPr>
            <a:endParaRPr lang="en-GB" sz="1800" b="1">
              <a:latin typeface="Times" pitchFamily="1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GB" sz="1800" b="1">
                <a:latin typeface="Times" pitchFamily="1" charset="0"/>
              </a:rPr>
              <a:t>Today</a:t>
            </a:r>
          </a:p>
        </p:txBody>
      </p:sp>
      <p:sp>
        <p:nvSpPr>
          <p:cNvPr id="13824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b="1" dirty="0" smtClean="0">
                <a:solidFill>
                  <a:srgbClr val="0000FF"/>
                </a:solidFill>
              </a:rPr>
              <a:t>Databases </a:t>
            </a:r>
            <a:r>
              <a:rPr lang="en-US" sz="2600" b="1" dirty="0">
                <a:solidFill>
                  <a:srgbClr val="0000FF"/>
                </a:solidFill>
              </a:rPr>
              <a:t>and the Business </a:t>
            </a:r>
            <a:r>
              <a:rPr lang="en-US" sz="2600" b="1" dirty="0" smtClean="0">
                <a:solidFill>
                  <a:srgbClr val="0000FF"/>
                </a:solidFill>
              </a:rPr>
              <a:t>Organizations</a:t>
            </a:r>
            <a:endParaRPr lang="en-US" sz="26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dirty="0">
              <a:latin typeface="Times" pitchFamily="1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400" b="1">
                <a:latin typeface="Times" pitchFamily="1" charset="0"/>
              </a:rPr>
              <a:t>Differences between Three Levels</a:t>
            </a:r>
          </a:p>
        </p:txBody>
      </p:sp>
      <p:pic>
        <p:nvPicPr>
          <p:cNvPr id="158723" name="Picture 3" descr="DS3-Figure 02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239000" cy="4179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Data Independence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>
                <a:latin typeface="Times" pitchFamily="1" charset="0"/>
              </a:rPr>
              <a:t>Logical Data Independence</a:t>
            </a:r>
          </a:p>
          <a:p>
            <a:pPr lvl="1">
              <a:lnSpc>
                <a:spcPct val="90000"/>
              </a:lnSpc>
            </a:pPr>
            <a:r>
              <a:rPr lang="en-GB" b="1">
                <a:latin typeface="Times" pitchFamily="1" charset="0"/>
              </a:rPr>
              <a:t>Refers to immunity of external schemas to changes in conceptual schema. Conceptual schema changes means addition or removal of entities.</a:t>
            </a:r>
          </a:p>
          <a:p>
            <a:pPr lvl="1">
              <a:lnSpc>
                <a:spcPct val="90000"/>
              </a:lnSpc>
            </a:pPr>
            <a:r>
              <a:rPr lang="en-GB" b="1">
                <a:latin typeface="Times" pitchFamily="1" charset="0"/>
              </a:rPr>
              <a:t>Should not require changes to external schema </a:t>
            </a:r>
          </a:p>
          <a:p>
            <a:pPr lvl="1">
              <a:lnSpc>
                <a:spcPct val="90000"/>
              </a:lnSpc>
            </a:pPr>
            <a:r>
              <a:rPr lang="en-GB" b="1">
                <a:latin typeface="Times" pitchFamily="1" charset="0"/>
              </a:rPr>
              <a:t>Should not require rewriting of application programs.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Data Independence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114800"/>
          </a:xfrm>
        </p:spPr>
        <p:txBody>
          <a:bodyPr/>
          <a:lstStyle/>
          <a:p>
            <a:r>
              <a:rPr lang="en-GB" b="1">
                <a:latin typeface="Times" pitchFamily="1" charset="0"/>
              </a:rPr>
              <a:t>Physical Data Independence</a:t>
            </a:r>
          </a:p>
          <a:p>
            <a:pPr lvl="1"/>
            <a:r>
              <a:rPr lang="en-GB" b="1">
                <a:latin typeface="Times" pitchFamily="1" charset="0"/>
              </a:rPr>
              <a:t>Refers to immunity of conceptual schema to changes in the internal schema. Internal schema changes means using different file organizations, storage structures/devices.</a:t>
            </a:r>
          </a:p>
          <a:p>
            <a:pPr lvl="1"/>
            <a:r>
              <a:rPr lang="en-GB" b="1">
                <a:latin typeface="Times" pitchFamily="1" charset="0"/>
              </a:rPr>
              <a:t>Should not require change to conceptual or external schemas.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497888" cy="820738"/>
          </a:xfrm>
        </p:spPr>
        <p:txBody>
          <a:bodyPr/>
          <a:lstStyle/>
          <a:p>
            <a:r>
              <a:rPr lang="en-GB" sz="1000" b="1">
                <a:latin typeface="Times" pitchFamily="1" charset="0"/>
              </a:rPr>
              <a:t>		Data Independence and the Three-level Architecture</a:t>
            </a:r>
          </a:p>
        </p:txBody>
      </p:sp>
      <p:pic>
        <p:nvPicPr>
          <p:cNvPr id="161795" name="Picture 3" descr="DS3-Figure 02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848600" cy="3854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497888" cy="820738"/>
          </a:xfrm>
        </p:spPr>
        <p:txBody>
          <a:bodyPr/>
          <a:lstStyle/>
          <a:p>
            <a:r>
              <a:rPr lang="en-GB" sz="1200" b="1">
                <a:latin typeface="Times" pitchFamily="1" charset="0"/>
              </a:rPr>
              <a:t>		Three-level Architecture &amp; DBMS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900113" y="1557338"/>
            <a:ext cx="7704137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GB" b="1">
                <a:solidFill>
                  <a:srgbClr val="6600CC"/>
                </a:solidFill>
              </a:rPr>
              <a:t>A DBMS does the following</a:t>
            </a:r>
            <a:r>
              <a:rPr lang="en-GB" sz="2000" b="1"/>
              <a:t>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000" b="1"/>
              <a:t>Data Storage, Retrieval, and Update.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000" b="1"/>
              <a:t>Transaction Support.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000" b="1"/>
              <a:t>Concurrency Control Services.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000" b="1"/>
              <a:t>Recovery Services.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000" b="1"/>
              <a:t>Authorization Services</a:t>
            </a:r>
            <a:r>
              <a:rPr lang="en-GB" sz="3200" b="1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800" b="1">
                <a:solidFill>
                  <a:srgbClr val="6600CC"/>
                </a:solidFill>
              </a:rPr>
              <a:t>Services to Promote Data Independence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000" b="1"/>
              <a:t>A User-Accessible Catalog</a:t>
            </a:r>
            <a:endParaRPr lang="en-AU" sz="2000" b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1600" b="1">
                <a:latin typeface="Times" pitchFamily="1" charset="0"/>
              </a:rPr>
              <a:t>Multi-User DBMS Architectures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 algn="just"/>
            <a:r>
              <a:rPr lang="en-GB" b="1">
                <a:latin typeface="Times" pitchFamily="1" charset="0"/>
              </a:rPr>
              <a:t>File-server</a:t>
            </a:r>
          </a:p>
          <a:p>
            <a:pPr algn="just"/>
            <a:endParaRPr lang="en-GB" b="1">
              <a:latin typeface="Times" pitchFamily="1" charset="0"/>
            </a:endParaRPr>
          </a:p>
          <a:p>
            <a:pPr algn="just"/>
            <a:r>
              <a:rPr lang="en-GB" b="1">
                <a:latin typeface="Times" pitchFamily="1" charset="0"/>
              </a:rPr>
              <a:t>Client-server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>
                <a:latin typeface="Times" pitchFamily="1" charset="0"/>
              </a:rPr>
              <a:t>File-Server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>
                <a:latin typeface="Times" pitchFamily="1" charset="0"/>
              </a:rPr>
              <a:t>File-server is connected to several workstations across a network.</a:t>
            </a:r>
          </a:p>
          <a:p>
            <a:pPr>
              <a:lnSpc>
                <a:spcPct val="0"/>
              </a:lnSpc>
            </a:pPr>
            <a:endParaRPr lang="en-GB" sz="2400" b="1">
              <a:latin typeface="Times" pitchFamily="1" charset="0"/>
            </a:endParaRPr>
          </a:p>
          <a:p>
            <a:pPr>
              <a:lnSpc>
                <a:spcPct val="90000"/>
              </a:lnSpc>
            </a:pPr>
            <a:r>
              <a:rPr lang="en-GB" sz="2400" b="1">
                <a:latin typeface="Times" pitchFamily="1" charset="0"/>
              </a:rPr>
              <a:t>Database resides on file-server.</a:t>
            </a:r>
          </a:p>
          <a:p>
            <a:pPr lvl="1">
              <a:lnSpc>
                <a:spcPct val="0"/>
              </a:lnSpc>
            </a:pPr>
            <a:endParaRPr lang="en-GB" sz="2000" b="1">
              <a:latin typeface="Times" pitchFamily="1" charset="0"/>
            </a:endParaRPr>
          </a:p>
          <a:p>
            <a:pPr>
              <a:lnSpc>
                <a:spcPct val="90000"/>
              </a:lnSpc>
            </a:pPr>
            <a:r>
              <a:rPr lang="en-GB" sz="2400" b="1">
                <a:latin typeface="Times" pitchFamily="1" charset="0"/>
              </a:rPr>
              <a:t>DBMS and applications run on each workstation.</a:t>
            </a:r>
          </a:p>
          <a:p>
            <a:pPr>
              <a:lnSpc>
                <a:spcPct val="0"/>
              </a:lnSpc>
            </a:pPr>
            <a:endParaRPr lang="en-GB" sz="2400" b="1">
              <a:latin typeface="Times" pitchFamily="1" charset="0"/>
            </a:endParaRPr>
          </a:p>
          <a:p>
            <a:pPr>
              <a:lnSpc>
                <a:spcPct val="90000"/>
              </a:lnSpc>
            </a:pPr>
            <a:r>
              <a:rPr lang="en-GB" sz="2400" b="1">
                <a:latin typeface="Times" pitchFamily="1" charset="0"/>
              </a:rPr>
              <a:t>Disadvantages include:</a:t>
            </a:r>
          </a:p>
          <a:p>
            <a:pPr lvl="1">
              <a:lnSpc>
                <a:spcPct val="90000"/>
              </a:lnSpc>
            </a:pPr>
            <a:r>
              <a:rPr lang="en-GB" sz="1800" b="1">
                <a:latin typeface="Times" pitchFamily="1" charset="0"/>
              </a:rPr>
              <a:t>Significant network traffic.</a:t>
            </a:r>
          </a:p>
          <a:p>
            <a:pPr lvl="1">
              <a:lnSpc>
                <a:spcPct val="90000"/>
              </a:lnSpc>
            </a:pPr>
            <a:r>
              <a:rPr lang="en-GB" sz="1800" b="1">
                <a:latin typeface="Times" pitchFamily="1" charset="0"/>
              </a:rPr>
              <a:t>Copy of DBMS on each workstation.</a:t>
            </a:r>
          </a:p>
          <a:p>
            <a:pPr lvl="1">
              <a:lnSpc>
                <a:spcPct val="90000"/>
              </a:lnSpc>
            </a:pPr>
            <a:r>
              <a:rPr lang="en-GB" sz="1800" b="1">
                <a:latin typeface="Times" pitchFamily="1" charset="0"/>
              </a:rPr>
              <a:t>Concurrency, recovery and integrity control more complex.</a:t>
            </a:r>
          </a:p>
          <a:p>
            <a:pPr>
              <a:lnSpc>
                <a:spcPct val="90000"/>
              </a:lnSpc>
            </a:pPr>
            <a:endParaRPr lang="en-GB" sz="2000" b="1">
              <a:latin typeface="Times" pitchFamily="1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>
                <a:latin typeface="Times" pitchFamily="1" charset="0"/>
              </a:rPr>
              <a:t>File-server Architecture</a:t>
            </a:r>
          </a:p>
        </p:txBody>
      </p:sp>
      <p:pic>
        <p:nvPicPr>
          <p:cNvPr id="166915" name="Picture 3" descr="DS3-Figure 02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45339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Client-server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b="1">
                <a:latin typeface="Times" pitchFamily="1" charset="0"/>
              </a:rPr>
              <a:t>Server holds the database and the DBMS.</a:t>
            </a:r>
          </a:p>
          <a:p>
            <a:pPr algn="just">
              <a:lnSpc>
                <a:spcPct val="0"/>
              </a:lnSpc>
            </a:pPr>
            <a:endParaRPr lang="en-GB" b="1">
              <a:latin typeface="Times" pitchFamily="1" charset="0"/>
            </a:endParaRPr>
          </a:p>
          <a:p>
            <a:pPr>
              <a:lnSpc>
                <a:spcPct val="90000"/>
              </a:lnSpc>
            </a:pPr>
            <a:r>
              <a:rPr lang="en-GB" b="1">
                <a:latin typeface="Times" pitchFamily="1" charset="0"/>
              </a:rPr>
              <a:t>Client manages user interface and runs applications.</a:t>
            </a:r>
          </a:p>
          <a:p>
            <a:pPr algn="just">
              <a:lnSpc>
                <a:spcPct val="90000"/>
              </a:lnSpc>
            </a:pPr>
            <a:r>
              <a:rPr lang="en-GB" b="1">
                <a:latin typeface="Times" pitchFamily="1" charset="0"/>
              </a:rPr>
              <a:t>Advantages include:</a:t>
            </a:r>
          </a:p>
          <a:p>
            <a:pPr lvl="1" algn="just">
              <a:lnSpc>
                <a:spcPct val="90000"/>
              </a:lnSpc>
            </a:pPr>
            <a:r>
              <a:rPr lang="en-GB" sz="2000" b="1">
                <a:latin typeface="Times" pitchFamily="1" charset="0"/>
              </a:rPr>
              <a:t>wider access to existing databases</a:t>
            </a:r>
          </a:p>
          <a:p>
            <a:pPr lvl="1" algn="just">
              <a:lnSpc>
                <a:spcPct val="90000"/>
              </a:lnSpc>
            </a:pPr>
            <a:r>
              <a:rPr lang="en-GB" sz="2000" b="1">
                <a:latin typeface="Times" pitchFamily="1" charset="0"/>
              </a:rPr>
              <a:t>increased performance</a:t>
            </a:r>
          </a:p>
          <a:p>
            <a:pPr lvl="1" algn="just">
              <a:lnSpc>
                <a:spcPct val="90000"/>
              </a:lnSpc>
            </a:pPr>
            <a:r>
              <a:rPr lang="en-GB" sz="2000" b="1">
                <a:latin typeface="Times" pitchFamily="1" charset="0"/>
              </a:rPr>
              <a:t>possible reduction in hardware costs</a:t>
            </a:r>
          </a:p>
          <a:p>
            <a:pPr lvl="1" algn="just">
              <a:lnSpc>
                <a:spcPct val="90000"/>
              </a:lnSpc>
            </a:pPr>
            <a:r>
              <a:rPr lang="en-GB" sz="2000" b="1">
                <a:latin typeface="Times" pitchFamily="1" charset="0"/>
              </a:rPr>
              <a:t>reduction in communication costs</a:t>
            </a:r>
          </a:p>
          <a:p>
            <a:pPr lvl="1" algn="just">
              <a:lnSpc>
                <a:spcPct val="90000"/>
              </a:lnSpc>
            </a:pPr>
            <a:r>
              <a:rPr lang="en-GB" sz="2000" b="1">
                <a:latin typeface="Times" pitchFamily="1" charset="0"/>
              </a:rPr>
              <a:t>increased consistency.</a:t>
            </a:r>
          </a:p>
          <a:p>
            <a:pPr>
              <a:lnSpc>
                <a:spcPct val="90000"/>
              </a:lnSpc>
            </a:pPr>
            <a:endParaRPr lang="en-GB" sz="2400" b="1">
              <a:latin typeface="Times" pitchFamily="1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>
                <a:latin typeface="Times" pitchFamily="1" charset="0"/>
              </a:rPr>
              <a:t>Client-server Architecture</a:t>
            </a:r>
          </a:p>
        </p:txBody>
      </p:sp>
      <p:pic>
        <p:nvPicPr>
          <p:cNvPr id="168963" name="Picture 3" descr="DS3-Figure 02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404495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11188" y="1484313"/>
            <a:ext cx="633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GB" sz="1800" b="1">
                <a:solidFill>
                  <a:srgbClr val="9900FF"/>
                </a:solidFill>
                <a:latin typeface="Times" pitchFamily="1" charset="0"/>
              </a:rPr>
              <a:t>Database Design: </a:t>
            </a:r>
            <a:r>
              <a:rPr lang="en-US" sz="1600" b="1">
                <a:solidFill>
                  <a:srgbClr val="9900FF"/>
                </a:solidFill>
              </a:rPr>
              <a:t>Databases and the Business Organisations</a:t>
            </a:r>
            <a:endParaRPr lang="en-GB" sz="1600" b="1">
              <a:solidFill>
                <a:srgbClr val="9900FF"/>
              </a:solidFill>
            </a:endParaRPr>
          </a:p>
        </p:txBody>
      </p:sp>
      <p:sp>
        <p:nvSpPr>
          <p:cNvPr id="13926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9750" y="2276475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Have you worked with a database?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Have you seen a database in action?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What can you do with the help of a database?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Times" pitchFamily="1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3733800" cy="504825"/>
          </a:xfrm>
        </p:spPr>
        <p:txBody>
          <a:bodyPr/>
          <a:lstStyle/>
          <a:p>
            <a:r>
              <a:rPr lang="en-GB" b="1">
                <a:solidFill>
                  <a:srgbClr val="4D0144"/>
                </a:solidFill>
                <a:latin typeface="Times" pitchFamily="1" charset="0"/>
              </a:rPr>
              <a:t>Database Design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Can databases be useful in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Crisis Management:</a:t>
            </a:r>
          </a:p>
          <a:p>
            <a:pPr lvl="2">
              <a:lnSpc>
                <a:spcPct val="90000"/>
              </a:lnSpc>
            </a:pPr>
            <a:r>
              <a:rPr lang="en-US" sz="1900" b="1"/>
              <a:t>Fires (e.g. Victorian Bush Fires), Earthquakes, Tsunami, Terror Attack, Drought, Floods, 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Matching:</a:t>
            </a:r>
          </a:p>
          <a:p>
            <a:pPr lvl="2">
              <a:lnSpc>
                <a:spcPct val="90000"/>
              </a:lnSpc>
            </a:pPr>
            <a:r>
              <a:rPr lang="en-US" sz="1900" b="1"/>
              <a:t>Passports Management, Criminal Investigation, Visitor Identification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Businesses:</a:t>
            </a:r>
          </a:p>
          <a:p>
            <a:pPr lvl="2">
              <a:lnSpc>
                <a:spcPct val="90000"/>
              </a:lnSpc>
            </a:pPr>
            <a:r>
              <a:rPr lang="en-US" sz="1900" b="1"/>
              <a:t>University, Library, Super Market, Financial Institution (e.g. Banks), Travel, Holiday, Factories, Sports, Expo,, Census, Personal Finance, Small Business, Household Matters etc?</a:t>
            </a:r>
          </a:p>
          <a:p>
            <a:pPr lvl="2">
              <a:lnSpc>
                <a:spcPct val="90000"/>
              </a:lnSpc>
            </a:pPr>
            <a:endParaRPr lang="en-US" sz="1900" b="1"/>
          </a:p>
          <a:p>
            <a:pPr>
              <a:lnSpc>
                <a:spcPct val="90000"/>
              </a:lnSpc>
              <a:buFontTx/>
              <a:buNone/>
            </a:pPr>
            <a:endParaRPr lang="en-GB" sz="2000">
              <a:latin typeface="Times" pitchFamily="1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" charset="0"/>
              </a:rPr>
              <a:t>Database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r>
              <a:rPr lang="en-GB" b="1">
                <a:latin typeface="Times" pitchFamily="1" charset="0"/>
              </a:rPr>
              <a:t>A database system or in short a database is a shared collection of </a:t>
            </a:r>
            <a:r>
              <a:rPr lang="en-GB" b="1">
                <a:solidFill>
                  <a:srgbClr val="BA2212"/>
                </a:solidFill>
                <a:latin typeface="Times" pitchFamily="1" charset="0"/>
              </a:rPr>
              <a:t>logically related data</a:t>
            </a:r>
            <a:r>
              <a:rPr lang="en-GB" b="1">
                <a:latin typeface="Times" pitchFamily="1" charset="0"/>
              </a:rPr>
              <a:t> (and a description of this data), designed to meet the information needs of an organisation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400" b="1">
                <a:latin typeface="Times" pitchFamily="1" charset="0"/>
              </a:rPr>
              <a:t>Database Management System (DBMS)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r>
              <a:rPr lang="en-GB" b="1">
                <a:latin typeface="Times" pitchFamily="1" charset="0"/>
              </a:rPr>
              <a:t>A software system that enables users to define, create, and maintain the database and which provides controlled access to the database.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76475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7694612" cy="57705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>
                <a:latin typeface="Times" pitchFamily="1" charset="0"/>
              </a:rPr>
              <a:t>DBMS Environment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>
                <a:latin typeface="Times" pitchFamily="1" charset="0"/>
              </a:rPr>
              <a:t>Hardware</a:t>
            </a:r>
          </a:p>
          <a:p>
            <a:pPr lvl="1">
              <a:lnSpc>
                <a:spcPct val="80000"/>
              </a:lnSpc>
            </a:pPr>
            <a:r>
              <a:rPr lang="en-GB" sz="1500" b="1">
                <a:latin typeface="Times" pitchFamily="1" charset="0"/>
              </a:rPr>
              <a:t>Can range from a PC to a network of computers.</a:t>
            </a:r>
            <a:endParaRPr lang="en-GB" sz="1600" b="1">
              <a:latin typeface="Times" pitchFamily="1" charset="0"/>
            </a:endParaRPr>
          </a:p>
          <a:p>
            <a:pPr>
              <a:lnSpc>
                <a:spcPct val="80000"/>
              </a:lnSpc>
            </a:pPr>
            <a:r>
              <a:rPr lang="en-GB" sz="1800" b="1">
                <a:latin typeface="Times" pitchFamily="1" charset="0"/>
              </a:rPr>
              <a:t>Software</a:t>
            </a:r>
          </a:p>
          <a:p>
            <a:pPr lvl="1">
              <a:lnSpc>
                <a:spcPct val="80000"/>
              </a:lnSpc>
            </a:pPr>
            <a:r>
              <a:rPr lang="en-GB" sz="1500" b="1">
                <a:latin typeface="Times" pitchFamily="1" charset="0"/>
              </a:rPr>
              <a:t>DBMS, operating system, network software (if necessary) and also the application programs.</a:t>
            </a:r>
          </a:p>
          <a:p>
            <a:pPr>
              <a:lnSpc>
                <a:spcPct val="80000"/>
              </a:lnSpc>
            </a:pPr>
            <a:r>
              <a:rPr lang="en-GB" sz="1800" b="1">
                <a:latin typeface="Times" pitchFamily="1" charset="0"/>
              </a:rPr>
              <a:t>Data</a:t>
            </a:r>
          </a:p>
          <a:p>
            <a:pPr lvl="1">
              <a:lnSpc>
                <a:spcPct val="80000"/>
              </a:lnSpc>
            </a:pPr>
            <a:r>
              <a:rPr lang="en-GB" sz="1600" b="1">
                <a:latin typeface="Times" pitchFamily="1" charset="0"/>
              </a:rPr>
              <a:t>Used by the organization (e.g. data dictionary) and a description of this data called the schema.</a:t>
            </a:r>
          </a:p>
          <a:p>
            <a:pPr>
              <a:lnSpc>
                <a:spcPct val="80000"/>
              </a:lnSpc>
            </a:pPr>
            <a:r>
              <a:rPr lang="en-GB" sz="1800" b="1">
                <a:latin typeface="Times" pitchFamily="1" charset="0"/>
              </a:rPr>
              <a:t>Procedures</a:t>
            </a:r>
          </a:p>
          <a:p>
            <a:pPr lvl="1">
              <a:lnSpc>
                <a:spcPct val="80000"/>
              </a:lnSpc>
            </a:pPr>
            <a:r>
              <a:rPr lang="en-GB" sz="1500" b="1">
                <a:latin typeface="Times" pitchFamily="1" charset="0"/>
              </a:rPr>
              <a:t>Instructions and rules that should be applied to the design and use of the database and DBMS.</a:t>
            </a:r>
          </a:p>
          <a:p>
            <a:pPr>
              <a:lnSpc>
                <a:spcPct val="80000"/>
              </a:lnSpc>
            </a:pPr>
            <a:r>
              <a:rPr lang="en-GB" sz="1800" b="1">
                <a:latin typeface="Times" pitchFamily="1" charset="0"/>
              </a:rPr>
              <a:t>People</a:t>
            </a:r>
          </a:p>
          <a:p>
            <a:pPr lvl="1" algn="just">
              <a:lnSpc>
                <a:spcPct val="80000"/>
              </a:lnSpc>
            </a:pPr>
            <a:r>
              <a:rPr lang="en-GB" sz="1400" b="1">
                <a:latin typeface="Times" pitchFamily="1" charset="0"/>
              </a:rPr>
              <a:t>Data Administrator</a:t>
            </a:r>
            <a:r>
              <a:rPr lang="en-GB" sz="1400">
                <a:latin typeface="Times" pitchFamily="1" charset="0"/>
              </a:rPr>
              <a:t> (</a:t>
            </a:r>
            <a:r>
              <a:rPr lang="en-GB" sz="1400" b="1">
                <a:latin typeface="Times" pitchFamily="1" charset="0"/>
              </a:rPr>
              <a:t>DA</a:t>
            </a:r>
            <a:r>
              <a:rPr lang="en-GB" sz="1400">
                <a:latin typeface="Times" pitchFamily="1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GB" sz="1400" b="1">
                <a:latin typeface="Times" pitchFamily="1" charset="0"/>
              </a:rPr>
              <a:t>Database Administrator (DBA)</a:t>
            </a:r>
          </a:p>
          <a:p>
            <a:pPr lvl="1">
              <a:lnSpc>
                <a:spcPct val="80000"/>
              </a:lnSpc>
            </a:pPr>
            <a:r>
              <a:rPr lang="en-GB" sz="1400" b="1">
                <a:latin typeface="Times" pitchFamily="1" charset="0"/>
              </a:rPr>
              <a:t>Database Designers (Logical and Physical)</a:t>
            </a:r>
          </a:p>
          <a:p>
            <a:pPr lvl="1">
              <a:lnSpc>
                <a:spcPct val="80000"/>
              </a:lnSpc>
            </a:pPr>
            <a:r>
              <a:rPr lang="en-GB" sz="1400" b="1">
                <a:latin typeface="Times" pitchFamily="1" charset="0"/>
              </a:rPr>
              <a:t>Application Programmers</a:t>
            </a:r>
          </a:p>
          <a:p>
            <a:pPr lvl="1">
              <a:lnSpc>
                <a:spcPct val="80000"/>
              </a:lnSpc>
            </a:pPr>
            <a:r>
              <a:rPr lang="en-GB" sz="1400" b="1">
                <a:latin typeface="Times" pitchFamily="1" charset="0"/>
              </a:rPr>
              <a:t>End Users (naive and sophisticated</a:t>
            </a:r>
            <a:r>
              <a:rPr lang="en-GB" sz="1600" b="1">
                <a:latin typeface="Times" pitchFamily="1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en-GB" sz="1600" b="1">
              <a:latin typeface="Times" pitchFamily="1" charset="0"/>
            </a:endParaRPr>
          </a:p>
          <a:p>
            <a:pPr lvl="1">
              <a:lnSpc>
                <a:spcPct val="80000"/>
              </a:lnSpc>
            </a:pPr>
            <a:endParaRPr lang="en-GB" sz="1600" b="1">
              <a:latin typeface="Times" pitchFamily="1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theme/theme1.xml><?xml version="1.0" encoding="utf-8"?>
<a:theme xmlns:a="http://schemas.openxmlformats.org/drawingml/2006/main" name="New UC Template">
  <a:themeElements>
    <a:clrScheme name="">
      <a:dk1>
        <a:srgbClr val="262727"/>
      </a:dk1>
      <a:lt1>
        <a:srgbClr val="FFFFFF"/>
      </a:lt1>
      <a:dk2>
        <a:srgbClr val="000000"/>
      </a:dk2>
      <a:lt2>
        <a:srgbClr val="808080"/>
      </a:lt2>
      <a:accent1>
        <a:srgbClr val="1E417A"/>
      </a:accent1>
      <a:accent2>
        <a:srgbClr val="C67E14"/>
      </a:accent2>
      <a:accent3>
        <a:srgbClr val="FFFFFF"/>
      </a:accent3>
      <a:accent4>
        <a:srgbClr val="1F2020"/>
      </a:accent4>
      <a:accent5>
        <a:srgbClr val="ABB0BE"/>
      </a:accent5>
      <a:accent6>
        <a:srgbClr val="B37211"/>
      </a:accent6>
      <a:hlink>
        <a:srgbClr val="698AE0"/>
      </a:hlink>
      <a:folHlink>
        <a:srgbClr val="B2B2B2"/>
      </a:folHlink>
    </a:clrScheme>
    <a:fontScheme name="New U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w U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UC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UC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UC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UC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UC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UC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UC_PP</Template>
  <TotalTime>5649</TotalTime>
  <Words>743</Words>
  <Application>Microsoft PowerPoint</Application>
  <PresentationFormat>On-screen Show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New UC Template</vt:lpstr>
      <vt:lpstr>Database Design</vt:lpstr>
      <vt:lpstr>Slide 2</vt:lpstr>
      <vt:lpstr>Slide 3</vt:lpstr>
      <vt:lpstr>Database Design</vt:lpstr>
      <vt:lpstr>Database</vt:lpstr>
      <vt:lpstr>Database Management System (DBMS)</vt:lpstr>
      <vt:lpstr>Slide 7</vt:lpstr>
      <vt:lpstr>Slide 8</vt:lpstr>
      <vt:lpstr>DBMS Environment</vt:lpstr>
      <vt:lpstr>Benefits of Databases</vt:lpstr>
      <vt:lpstr>DBMS - functions</vt:lpstr>
      <vt:lpstr>DBMS: Constraints</vt:lpstr>
      <vt:lpstr>Views</vt:lpstr>
      <vt:lpstr>Slide 14</vt:lpstr>
      <vt:lpstr>Slide 15</vt:lpstr>
      <vt:lpstr>Three-Level Architecture</vt:lpstr>
      <vt:lpstr>Three-Level Architecture</vt:lpstr>
      <vt:lpstr>Three-level Architecture (ANSI-SPARC)</vt:lpstr>
      <vt:lpstr>Three-level Architecture</vt:lpstr>
      <vt:lpstr>Differences between Three Levels</vt:lpstr>
      <vt:lpstr>Data Independence</vt:lpstr>
      <vt:lpstr>Data Independence</vt:lpstr>
      <vt:lpstr>  Data Independence and the Three-level Architecture</vt:lpstr>
      <vt:lpstr>  Three-level Architecture &amp; DBMS</vt:lpstr>
      <vt:lpstr>Multi-User DBMS Architectures</vt:lpstr>
      <vt:lpstr>File-Server</vt:lpstr>
      <vt:lpstr>File-server Architecture</vt:lpstr>
      <vt:lpstr>Client-server</vt:lpstr>
      <vt:lpstr>Client-server Architecture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quality assurance and quality improvement systems at the University of Canberra</dc:title>
  <dc:creator>John Michael Dearn</dc:creator>
  <cp:lastModifiedBy> </cp:lastModifiedBy>
  <cp:revision>54</cp:revision>
  <dcterms:created xsi:type="dcterms:W3CDTF">2007-06-19T11:10:55Z</dcterms:created>
  <dcterms:modified xsi:type="dcterms:W3CDTF">2010-03-13T12:29:56Z</dcterms:modified>
</cp:coreProperties>
</file>