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05.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xls" ContentType="application/vnd.ms-exce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51" r:id="rId1"/>
  </p:sldMasterIdLst>
  <p:notesMasterIdLst>
    <p:notesMasterId r:id="rId110"/>
  </p:notesMasterIdLst>
  <p:sldIdLst>
    <p:sldId id="307" r:id="rId2"/>
    <p:sldId id="475" r:id="rId3"/>
    <p:sldId id="473" r:id="rId4"/>
    <p:sldId id="474" r:id="rId5"/>
    <p:sldId id="319" r:id="rId6"/>
    <p:sldId id="328" r:id="rId7"/>
    <p:sldId id="330" r:id="rId8"/>
    <p:sldId id="331" r:id="rId9"/>
    <p:sldId id="320" r:id="rId10"/>
    <p:sldId id="323" r:id="rId11"/>
    <p:sldId id="325" r:id="rId12"/>
    <p:sldId id="326" r:id="rId13"/>
    <p:sldId id="455" r:id="rId14"/>
    <p:sldId id="335" r:id="rId15"/>
    <p:sldId id="336" r:id="rId16"/>
    <p:sldId id="337" r:id="rId17"/>
    <p:sldId id="338" r:id="rId18"/>
    <p:sldId id="339" r:id="rId19"/>
    <p:sldId id="340" r:id="rId20"/>
    <p:sldId id="341" r:id="rId21"/>
    <p:sldId id="342" r:id="rId22"/>
    <p:sldId id="343" r:id="rId23"/>
    <p:sldId id="344" r:id="rId24"/>
    <p:sldId id="345" r:id="rId25"/>
    <p:sldId id="471" r:id="rId26"/>
    <p:sldId id="472" r:id="rId27"/>
    <p:sldId id="346" r:id="rId28"/>
    <p:sldId id="347" r:id="rId29"/>
    <p:sldId id="348" r:id="rId30"/>
    <p:sldId id="349" r:id="rId31"/>
    <p:sldId id="350" r:id="rId32"/>
    <p:sldId id="351" r:id="rId33"/>
    <p:sldId id="352" r:id="rId34"/>
    <p:sldId id="353" r:id="rId35"/>
    <p:sldId id="354" r:id="rId36"/>
    <p:sldId id="355" r:id="rId37"/>
    <p:sldId id="430" r:id="rId38"/>
    <p:sldId id="357" r:id="rId39"/>
    <p:sldId id="358" r:id="rId40"/>
    <p:sldId id="359" r:id="rId41"/>
    <p:sldId id="360" r:id="rId42"/>
    <p:sldId id="361" r:id="rId43"/>
    <p:sldId id="362" r:id="rId44"/>
    <p:sldId id="363" r:id="rId45"/>
    <p:sldId id="364" r:id="rId46"/>
    <p:sldId id="433" r:id="rId47"/>
    <p:sldId id="457" r:id="rId48"/>
    <p:sldId id="458" r:id="rId49"/>
    <p:sldId id="459" r:id="rId50"/>
    <p:sldId id="434" r:id="rId51"/>
    <p:sldId id="435" r:id="rId52"/>
    <p:sldId id="436" r:id="rId53"/>
    <p:sldId id="437" r:id="rId54"/>
    <p:sldId id="438" r:id="rId55"/>
    <p:sldId id="439" r:id="rId56"/>
    <p:sldId id="440" r:id="rId57"/>
    <p:sldId id="441" r:id="rId58"/>
    <p:sldId id="442" r:id="rId59"/>
    <p:sldId id="443" r:id="rId60"/>
    <p:sldId id="444" r:id="rId61"/>
    <p:sldId id="445" r:id="rId62"/>
    <p:sldId id="446" r:id="rId63"/>
    <p:sldId id="447" r:id="rId64"/>
    <p:sldId id="448" r:id="rId65"/>
    <p:sldId id="449" r:id="rId66"/>
    <p:sldId id="450" r:id="rId67"/>
    <p:sldId id="451" r:id="rId68"/>
    <p:sldId id="452" r:id="rId69"/>
    <p:sldId id="453" r:id="rId70"/>
    <p:sldId id="365" r:id="rId71"/>
    <p:sldId id="366" r:id="rId72"/>
    <p:sldId id="367" r:id="rId73"/>
    <p:sldId id="368" r:id="rId74"/>
    <p:sldId id="369" r:id="rId75"/>
    <p:sldId id="370" r:id="rId76"/>
    <p:sldId id="371" r:id="rId77"/>
    <p:sldId id="372" r:id="rId78"/>
    <p:sldId id="373" r:id="rId79"/>
    <p:sldId id="374" r:id="rId80"/>
    <p:sldId id="375" r:id="rId81"/>
    <p:sldId id="376" r:id="rId82"/>
    <p:sldId id="377" r:id="rId83"/>
    <p:sldId id="378" r:id="rId84"/>
    <p:sldId id="380" r:id="rId85"/>
    <p:sldId id="381" r:id="rId86"/>
    <p:sldId id="382" r:id="rId87"/>
    <p:sldId id="383" r:id="rId88"/>
    <p:sldId id="384" r:id="rId89"/>
    <p:sldId id="385" r:id="rId90"/>
    <p:sldId id="386" r:id="rId91"/>
    <p:sldId id="456" r:id="rId92"/>
    <p:sldId id="387" r:id="rId93"/>
    <p:sldId id="388" r:id="rId94"/>
    <p:sldId id="389" r:id="rId95"/>
    <p:sldId id="390" r:id="rId96"/>
    <p:sldId id="391" r:id="rId97"/>
    <p:sldId id="392" r:id="rId98"/>
    <p:sldId id="393" r:id="rId99"/>
    <p:sldId id="394" r:id="rId100"/>
    <p:sldId id="396" r:id="rId101"/>
    <p:sldId id="395" r:id="rId102"/>
    <p:sldId id="397" r:id="rId103"/>
    <p:sldId id="398" r:id="rId104"/>
    <p:sldId id="399" r:id="rId105"/>
    <p:sldId id="454" r:id="rId106"/>
    <p:sldId id="402" r:id="rId107"/>
    <p:sldId id="400" r:id="rId108"/>
    <p:sldId id="401" r:id="rId109"/>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774" autoAdjust="0"/>
    <p:restoredTop sz="93827" autoAdjust="0"/>
  </p:normalViewPr>
  <p:slideViewPr>
    <p:cSldViewPr>
      <p:cViewPr varScale="1">
        <p:scale>
          <a:sx n="70" d="100"/>
          <a:sy n="70" d="100"/>
        </p:scale>
        <p:origin x="-52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7196"/>
    </p:cViewPr>
  </p:sorter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0818"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290819" name="Rectangle 3"/>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11366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908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ar-SA" noProof="0" smtClean="0"/>
              <a:t>انقر لتحرير أنماط النص الرئيسي</a:t>
            </a:r>
          </a:p>
          <a:p>
            <a:pPr lvl="1"/>
            <a:r>
              <a:rPr lang="ar-SA" noProof="0" smtClean="0"/>
              <a:t>المستوى الثاني</a:t>
            </a:r>
          </a:p>
          <a:p>
            <a:pPr lvl="2"/>
            <a:r>
              <a:rPr lang="ar-SA" noProof="0" smtClean="0"/>
              <a:t>المستوى الثالث</a:t>
            </a:r>
          </a:p>
          <a:p>
            <a:pPr lvl="3"/>
            <a:r>
              <a:rPr lang="ar-SA" noProof="0" smtClean="0"/>
              <a:t>المستوى الرابع</a:t>
            </a:r>
          </a:p>
          <a:p>
            <a:pPr lvl="4"/>
            <a:r>
              <a:rPr lang="ar-SA" noProof="0" smtClean="0"/>
              <a:t>المستوى الخامس</a:t>
            </a:r>
          </a:p>
        </p:txBody>
      </p:sp>
      <p:sp>
        <p:nvSpPr>
          <p:cNvPr id="290822" name="Rectangle 6"/>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290823" name="Rectangle 7"/>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fld id="{0263FDC6-73D7-463C-8421-0E3F07F92A4C}" type="slidenum">
              <a:rPr lang="ar-SA"/>
              <a:pPr>
                <a:defRPr/>
              </a:pPr>
              <a:t>‹#›</a:t>
            </a:fld>
            <a:endParaRPr lang="en-US"/>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58F55DCA-B5AC-444C-BFD2-33F6E6C2BD61}" type="datetime1">
              <a:rPr lang="en-US" smtClean="0"/>
              <a:pPr>
                <a:defRPr/>
              </a:pPr>
              <a:t>11/13/2009</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ar-SA" smtClean="0"/>
              <a:t>د/ كاسر نصر المنصور- كلية الاقتصاد والادارة </a:t>
            </a:r>
            <a:r>
              <a:rPr lang="en-US" smtClean="0"/>
              <a:t>KAU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DCBC4EE-EE42-4D11-9BBB-9F5242FDFF25}" type="slidenum">
              <a:rPr lang="ar-SA"/>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D97D2AD5-5F4C-4B90-B05E-D070A871C399}" type="datetime1">
              <a:rPr lang="en-US" smtClean="0"/>
              <a:pPr>
                <a:defRPr/>
              </a:pPr>
              <a:t>11/13/2009</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ar-SA" smtClean="0"/>
              <a:t>د/ كاسر نصر المنصور- كلية الاقتصاد والادارة </a:t>
            </a:r>
            <a:r>
              <a:rPr lang="en-US" smtClean="0"/>
              <a:t>KAU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36648A1-7990-4DD7-AD8E-DAA6D6A2DE00}" type="slidenum">
              <a:rPr lang="ar-SA"/>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21F40783-EA29-48A0-9F03-0A972019A044}" type="datetime1">
              <a:rPr lang="en-US" smtClean="0"/>
              <a:pPr>
                <a:defRPr/>
              </a:pPr>
              <a:t>11/13/2009</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ar-SA" smtClean="0"/>
              <a:t>د/ كاسر نصر المنصور- كلية الاقتصاد والادارة </a:t>
            </a:r>
            <a:r>
              <a:rPr lang="en-US" smtClean="0"/>
              <a:t>KAU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B5CD36C-EE16-47F1-B369-8A64C8E24963}" type="slidenum">
              <a:rPr lang="ar-SA"/>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D42BB2DA-6C4A-4C55-AAF6-F379FDA62A8F}" type="datetime1">
              <a:rPr lang="en-US" smtClean="0"/>
              <a:pPr>
                <a:defRPr/>
              </a:pPr>
              <a:t>11/13/2009</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ar-SA" smtClean="0"/>
              <a:t>د/ كاسر نصر المنصور- كلية الاقتصاد والادارة </a:t>
            </a:r>
            <a:r>
              <a:rPr lang="en-US" smtClean="0"/>
              <a:t>KAU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F6F9982-2880-4083-9FA5-9B50550AF024}" type="slidenum">
              <a:rPr lang="ar-SA"/>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8A1E36A5-8294-4C93-BFCC-6E4063DC95A0}" type="datetime1">
              <a:rPr lang="en-US" smtClean="0"/>
              <a:pPr>
                <a:defRPr/>
              </a:pPr>
              <a:t>11/13/2009</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ar-SA" smtClean="0"/>
              <a:t>د/ كاسر نصر المنصور- كلية الاقتصاد والادارة </a:t>
            </a:r>
            <a:r>
              <a:rPr lang="en-US" smtClean="0"/>
              <a:t>KAU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22D1DE4-8845-4EAE-BD95-FE9600D44C8E}" type="slidenum">
              <a:rPr lang="ar-SA"/>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EAEA3C8D-203F-4224-920E-5589E8256015}" type="datetime1">
              <a:rPr lang="en-US" smtClean="0"/>
              <a:pPr>
                <a:defRPr/>
              </a:pPr>
              <a:t>11/13/2009</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ar-SA" smtClean="0"/>
              <a:t>د/ كاسر نصر المنصور- كلية الاقتصاد والادارة </a:t>
            </a:r>
            <a:r>
              <a:rPr lang="en-US" smtClean="0"/>
              <a:t>KAU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7085AD-3BFA-443E-B156-C02B4002D48C}" type="slidenum">
              <a:rPr lang="ar-SA"/>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7BE24511-1A8E-4975-96B7-D10B88B2314B}" type="datetime1">
              <a:rPr lang="en-US" smtClean="0"/>
              <a:pPr>
                <a:defRPr/>
              </a:pPr>
              <a:t>11/13/2009</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ar-SA" smtClean="0"/>
              <a:t>د/ كاسر نصر المنصور- كلية الاقتصاد والادارة </a:t>
            </a:r>
            <a:r>
              <a:rPr lang="en-US" smtClean="0"/>
              <a:t>KAU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9D45500-60D5-4C48-88E6-BD051F1904FC}" type="slidenum">
              <a:rPr lang="ar-SA"/>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23C7D0CA-7DC7-4014-B914-561C0A630CCB}" type="datetime1">
              <a:rPr lang="en-US" smtClean="0"/>
              <a:pPr>
                <a:defRPr/>
              </a:pPr>
              <a:t>11/13/2009</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ar-SA" smtClean="0"/>
              <a:t>د/ كاسر نصر المنصور- كلية الاقتصاد والادارة </a:t>
            </a:r>
            <a:r>
              <a:rPr lang="en-US" smtClean="0"/>
              <a:t>KAU</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AA907DB-AE34-42B7-B51B-1BEB2CF0A737}" type="slidenum">
              <a:rPr lang="ar-SA"/>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AE92F169-306A-4813-B45A-17746C6DC83A}" type="datetime1">
              <a:rPr lang="en-US" smtClean="0"/>
              <a:pPr>
                <a:defRPr/>
              </a:pPr>
              <a:t>11/13/2009</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ar-SA" smtClean="0"/>
              <a:t>د/ كاسر نصر المنصور- كلية الاقتصاد والادارة </a:t>
            </a:r>
            <a:r>
              <a:rPr lang="en-US" smtClean="0"/>
              <a:t>KAU</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43D99F6-62DD-4D1E-8F71-4A406E0BBFDD}" type="slidenum">
              <a:rPr lang="ar-SA"/>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AB4F6A14-FA6C-4BC3-B593-3D5E4FE76DD6}" type="datetime1">
              <a:rPr lang="en-US" smtClean="0"/>
              <a:pPr>
                <a:defRPr/>
              </a:pPr>
              <a:t>11/13/2009</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ar-SA" smtClean="0"/>
              <a:t>د/ كاسر نصر المنصور- كلية الاقتصاد والادارة </a:t>
            </a:r>
            <a:r>
              <a:rPr lang="en-US" smtClean="0"/>
              <a:t>KAU</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546A599-71E1-4D4B-84BD-3883B4865B4E}" type="slidenum">
              <a:rPr lang="ar-SA"/>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B4D0F346-4BA4-44A9-A00A-836EE1D22692}" type="datetime1">
              <a:rPr lang="en-US" smtClean="0"/>
              <a:pPr>
                <a:defRPr/>
              </a:pPr>
              <a:t>11/13/2009</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ar-SA" smtClean="0"/>
              <a:t>د/ كاسر نصر المنصور- كلية الاقتصاد والادارة </a:t>
            </a:r>
            <a:r>
              <a:rPr lang="en-US" smtClean="0"/>
              <a:t>KAU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1B12A98-979C-4D41-89F9-7B5C0ACBB209}" type="slidenum">
              <a:rPr lang="ar-SA"/>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C995C849-158B-49AD-8854-2A605FB3DBDD}" type="datetime1">
              <a:rPr lang="en-US" smtClean="0"/>
              <a:pPr>
                <a:defRPr/>
              </a:pPr>
              <a:t>11/13/2009</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ar-SA" smtClean="0"/>
              <a:t>د/ كاسر نصر المنصور- كلية الاقتصاد والادارة </a:t>
            </a:r>
            <a:r>
              <a:rPr lang="en-US" smtClean="0"/>
              <a:t>KAU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02DEADD-1F9C-4343-A499-5AAC4424D66E}" type="slidenum">
              <a:rPr lang="ar-SA"/>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29700" name="Rectangle 4"/>
          <p:cNvSpPr>
            <a:spLocks noGrp="1" noChangeArrowheads="1"/>
          </p:cNvSpPr>
          <p:nvPr>
            <p:ph type="dt" sz="half" idx="2"/>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fld id="{4E7A181A-8157-4730-A260-822C721B15D4}" type="datetime1">
              <a:rPr lang="en-US" smtClean="0"/>
              <a:pPr>
                <a:defRPr/>
              </a:pPr>
              <a:t>11/13/2009</a:t>
            </a:fld>
            <a:endParaRPr lang="en-US"/>
          </a:p>
        </p:txBody>
      </p:sp>
      <p:sp>
        <p:nvSpPr>
          <p:cNvPr id="2970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r>
              <a:rPr lang="ar-SA" smtClean="0"/>
              <a:t>د/ كاسر نصر المنصور- كلية الاقتصاد والادارة </a:t>
            </a:r>
            <a:r>
              <a:rPr lang="en-US" smtClean="0"/>
              <a:t>KAU</a:t>
            </a:r>
            <a:endParaRPr lang="en-US"/>
          </a:p>
        </p:txBody>
      </p:sp>
      <p:sp>
        <p:nvSpPr>
          <p:cNvPr id="29702" name="Rectangle 6"/>
          <p:cNvSpPr>
            <a:spLocks noGrp="1" noChangeArrowheads="1"/>
          </p:cNvSpPr>
          <p:nvPr>
            <p:ph type="sldNum" sz="quarter" idx="4"/>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smtClean="0"/>
            </a:lvl1pPr>
          </a:lstStyle>
          <a:p>
            <a:pPr>
              <a:defRPr/>
            </a:pPr>
            <a:fld id="{45D671AA-D424-484C-AA87-B39632CB56D1}" type="slidenum">
              <a:rPr lang="ar-SA"/>
              <a:pPr>
                <a:defRPr/>
              </a:pPr>
              <a:t>‹#›</a:t>
            </a:fld>
            <a:endParaRPr 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hf hdr="0"/>
  <p:txStyles>
    <p:title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pitchFamily="34" charset="0"/>
          <a:cs typeface="Arial" pitchFamily="34" charset="0"/>
        </a:defRPr>
      </a:lvl2pPr>
      <a:lvl3pPr algn="ctr" rtl="1" eaLnBrk="0" fontAlgn="base" hangingPunct="0">
        <a:spcBef>
          <a:spcPct val="0"/>
        </a:spcBef>
        <a:spcAft>
          <a:spcPct val="0"/>
        </a:spcAft>
        <a:defRPr sz="4400">
          <a:solidFill>
            <a:schemeClr val="tx2"/>
          </a:solidFill>
          <a:latin typeface="Arial" pitchFamily="34" charset="0"/>
          <a:cs typeface="Arial" pitchFamily="34" charset="0"/>
        </a:defRPr>
      </a:lvl3pPr>
      <a:lvl4pPr algn="ctr" rtl="1" eaLnBrk="0" fontAlgn="base" hangingPunct="0">
        <a:spcBef>
          <a:spcPct val="0"/>
        </a:spcBef>
        <a:spcAft>
          <a:spcPct val="0"/>
        </a:spcAft>
        <a:defRPr sz="4400">
          <a:solidFill>
            <a:schemeClr val="tx2"/>
          </a:solidFill>
          <a:latin typeface="Arial" pitchFamily="34" charset="0"/>
          <a:cs typeface="Arial" pitchFamily="34" charset="0"/>
        </a:defRPr>
      </a:lvl4pPr>
      <a:lvl5pPr algn="ctr" rtl="1"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1" fontAlgn="base">
        <a:spcBef>
          <a:spcPct val="0"/>
        </a:spcBef>
        <a:spcAft>
          <a:spcPct val="0"/>
        </a:spcAft>
        <a:defRPr sz="4400">
          <a:solidFill>
            <a:schemeClr val="tx2"/>
          </a:solidFill>
          <a:latin typeface="Arial" pitchFamily="34" charset="0"/>
          <a:cs typeface="Arial" pitchFamily="34" charset="0"/>
        </a:defRPr>
      </a:lvl6pPr>
      <a:lvl7pPr marL="914400" algn="ctr" rtl="1" fontAlgn="base">
        <a:spcBef>
          <a:spcPct val="0"/>
        </a:spcBef>
        <a:spcAft>
          <a:spcPct val="0"/>
        </a:spcAft>
        <a:defRPr sz="4400">
          <a:solidFill>
            <a:schemeClr val="tx2"/>
          </a:solidFill>
          <a:latin typeface="Arial" pitchFamily="34" charset="0"/>
          <a:cs typeface="Arial" pitchFamily="34" charset="0"/>
        </a:defRPr>
      </a:lvl7pPr>
      <a:lvl8pPr marL="1371600" algn="ctr" rtl="1" fontAlgn="base">
        <a:spcBef>
          <a:spcPct val="0"/>
        </a:spcBef>
        <a:spcAft>
          <a:spcPct val="0"/>
        </a:spcAft>
        <a:defRPr sz="4400">
          <a:solidFill>
            <a:schemeClr val="tx2"/>
          </a:solidFill>
          <a:latin typeface="Arial" pitchFamily="34" charset="0"/>
          <a:cs typeface="Arial" pitchFamily="34" charset="0"/>
        </a:defRPr>
      </a:lvl8pPr>
      <a:lvl9pPr marL="1828800" algn="ctr" rtl="1"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_rels/slide106.xml.rels><?xml version="1.0" encoding="UTF-8" standalone="yes"?>
<Relationships xmlns="http://schemas.openxmlformats.org/package/2006/relationships"><Relationship Id="rId3" Type="http://schemas.openxmlformats.org/officeDocument/2006/relationships/hyperlink" Target="http://www.wto.org/" TargetMode="External"/><Relationship Id="rId2" Type="http://schemas.openxmlformats.org/officeDocument/2006/relationships/hyperlink" Target="http://www.wtoarab/" TargetMode="External"/><Relationship Id="rId1" Type="http://schemas.openxmlformats.org/officeDocument/2006/relationships/slideLayout" Target="../slideLayouts/slideLayout1.xml"/><Relationship Id="rId5" Type="http://schemas.openxmlformats.org/officeDocument/2006/relationships/hyperlink" Target="http://www.imf.org/" TargetMode="External"/><Relationship Id="rId4" Type="http://schemas.openxmlformats.org/officeDocument/2006/relationships/hyperlink" Target="http://www.itc.org/" TargetMode="Externa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ChangeArrowheads="1"/>
          </p:cNvSpPr>
          <p:nvPr/>
        </p:nvSpPr>
        <p:spPr bwMode="auto">
          <a:xfrm>
            <a:off x="3071802" y="1214422"/>
            <a:ext cx="4970462" cy="1190625"/>
          </a:xfrm>
          <a:prstGeom prst="rect">
            <a:avLst/>
          </a:prstGeom>
          <a:noFill/>
          <a:ln w="9525">
            <a:noFill/>
            <a:miter lim="800000"/>
            <a:headEnd/>
            <a:tailEnd/>
          </a:ln>
        </p:spPr>
        <p:txBody>
          <a:bodyPr>
            <a:spAutoFit/>
          </a:bodyPr>
          <a:lstStyle/>
          <a:p>
            <a:pPr algn="ctr"/>
            <a:r>
              <a:rPr lang="ar-SA" altLang="zh-TW" b="1" dirty="0">
                <a:solidFill>
                  <a:srgbClr val="FF0000"/>
                </a:solidFill>
              </a:rPr>
              <a:t> </a:t>
            </a:r>
            <a:r>
              <a:rPr lang="ar-SA" altLang="zh-TW" sz="3600" b="1" dirty="0">
                <a:solidFill>
                  <a:srgbClr val="FF0000"/>
                </a:solidFill>
                <a:cs typeface="Andalus" pitchFamily="2" charset="-78"/>
              </a:rPr>
              <a:t>منظمة التجارة العالمية</a:t>
            </a:r>
          </a:p>
          <a:p>
            <a:pPr algn="ctr"/>
            <a:r>
              <a:rPr lang="ar-SA" altLang="zh-TW" sz="3600" b="1" dirty="0">
                <a:solidFill>
                  <a:srgbClr val="FF0000"/>
                </a:solidFill>
                <a:cs typeface="Andalus" pitchFamily="2" charset="-78"/>
              </a:rPr>
              <a:t>نشاءتها و مبدائها و إتفاقياتها</a:t>
            </a:r>
          </a:p>
        </p:txBody>
      </p:sp>
      <p:sp>
        <p:nvSpPr>
          <p:cNvPr id="3076" name="Rectangle 5"/>
          <p:cNvSpPr>
            <a:spLocks noGrp="1" noChangeArrowheads="1"/>
          </p:cNvSpPr>
          <p:nvPr>
            <p:ph type="subTitle" idx="1"/>
          </p:nvPr>
        </p:nvSpPr>
        <p:spPr>
          <a:xfrm>
            <a:off x="1142976" y="3929066"/>
            <a:ext cx="6400800" cy="1201738"/>
          </a:xfrm>
        </p:spPr>
        <p:txBody>
          <a:bodyPr/>
          <a:lstStyle/>
          <a:p>
            <a:pPr eaLnBrk="1" hangingPunct="1"/>
            <a:r>
              <a:rPr lang="ar-SA" sz="2400" b="1" dirty="0" smtClean="0">
                <a:solidFill>
                  <a:schemeClr val="accent2"/>
                </a:solidFill>
              </a:rPr>
              <a:t>الدكتور كاسر نصر المنصور</a:t>
            </a:r>
          </a:p>
          <a:p>
            <a:pPr eaLnBrk="1" hangingPunct="1"/>
            <a:r>
              <a:rPr lang="ar-SA" sz="2400" b="1" dirty="0" smtClean="0">
                <a:solidFill>
                  <a:schemeClr val="accent2"/>
                </a:solidFill>
              </a:rPr>
              <a:t>قسم إدارة الأعمال</a:t>
            </a:r>
          </a:p>
          <a:p>
            <a:pPr eaLnBrk="1" hangingPunct="1"/>
            <a:r>
              <a:rPr lang="ar-SA" sz="2400" b="1" dirty="0" smtClean="0">
                <a:solidFill>
                  <a:schemeClr val="accent2"/>
                </a:solidFill>
              </a:rPr>
              <a:t>كلية الاقتصاد والادارة</a:t>
            </a:r>
          </a:p>
          <a:p>
            <a:pPr eaLnBrk="1" hangingPunct="1"/>
            <a:r>
              <a:rPr lang="ar-SA" sz="2400" b="1" dirty="0" smtClean="0">
                <a:solidFill>
                  <a:schemeClr val="accent2"/>
                </a:solidFill>
              </a:rPr>
              <a:t>جامعة الملك عبد العزيز</a:t>
            </a:r>
            <a:endParaRPr lang="en-US" sz="2400" b="1" dirty="0" smtClean="0">
              <a:solidFill>
                <a:schemeClr val="accent2"/>
              </a:solidFill>
            </a:endParaRPr>
          </a:p>
        </p:txBody>
      </p:sp>
      <p:sp>
        <p:nvSpPr>
          <p:cNvPr id="4" name="Date Placeholder 3"/>
          <p:cNvSpPr>
            <a:spLocks noGrp="1"/>
          </p:cNvSpPr>
          <p:nvPr>
            <p:ph type="dt" sz="half" idx="10"/>
          </p:nvPr>
        </p:nvSpPr>
        <p:spPr/>
        <p:txBody>
          <a:bodyPr/>
          <a:lstStyle/>
          <a:p>
            <a:pPr>
              <a:defRPr/>
            </a:pPr>
            <a:fld id="{47916ACB-67E5-4B62-9121-491353FC8A16}"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DCBC4EE-EE42-4D11-9BBB-9F5242FDFF25}" type="slidenum">
              <a:rPr lang="ar-SA" smtClean="0"/>
              <a:pPr>
                <a:defRPr/>
              </a:pPr>
              <a:t>1</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5"/>
          <p:cNvSpPr>
            <a:spLocks noGrp="1" noChangeArrowheads="1"/>
          </p:cNvSpPr>
          <p:nvPr>
            <p:ph type="title"/>
          </p:nvPr>
        </p:nvSpPr>
        <p:spPr>
          <a:xfrm>
            <a:off x="323850" y="1052513"/>
            <a:ext cx="8218488" cy="935037"/>
          </a:xfrm>
        </p:spPr>
        <p:txBody>
          <a:bodyPr/>
          <a:lstStyle/>
          <a:p>
            <a:pPr eaLnBrk="1" hangingPunct="1"/>
            <a:r>
              <a:rPr lang="ar-SA" sz="4000" smtClean="0">
                <a:solidFill>
                  <a:srgbClr val="003399"/>
                </a:solidFill>
              </a:rPr>
              <a:t>العولمة الإقتصادية  بعض المؤشرات </a:t>
            </a:r>
            <a:r>
              <a:rPr lang="en-US" sz="4000" smtClean="0">
                <a:solidFill>
                  <a:srgbClr val="003399"/>
                </a:solidFill>
              </a:rPr>
              <a:t/>
            </a:r>
            <a:br>
              <a:rPr lang="en-US" sz="4000" smtClean="0">
                <a:solidFill>
                  <a:srgbClr val="003399"/>
                </a:solidFill>
              </a:rPr>
            </a:br>
            <a:endParaRPr lang="en-US" sz="4000" smtClean="0">
              <a:solidFill>
                <a:srgbClr val="003399"/>
              </a:solidFill>
            </a:endParaRPr>
          </a:p>
        </p:txBody>
      </p:sp>
      <p:sp>
        <p:nvSpPr>
          <p:cNvPr id="13316" name="Rectangle 6"/>
          <p:cNvSpPr>
            <a:spLocks noGrp="1" noChangeArrowheads="1"/>
          </p:cNvSpPr>
          <p:nvPr>
            <p:ph type="body" idx="1"/>
          </p:nvPr>
        </p:nvSpPr>
        <p:spPr>
          <a:xfrm>
            <a:off x="457200" y="1700213"/>
            <a:ext cx="8229600" cy="4425950"/>
          </a:xfrm>
        </p:spPr>
        <p:txBody>
          <a:bodyPr/>
          <a:lstStyle/>
          <a:p>
            <a:pPr marL="609600" indent="-609600" algn="just">
              <a:spcBef>
                <a:spcPct val="0"/>
              </a:spcBef>
              <a:buClr>
                <a:schemeClr val="tx1"/>
              </a:buClr>
            </a:pPr>
            <a:r>
              <a:rPr lang="ar-SA" b="1" smtClean="0"/>
              <a:t>من بين أكبر 100 اقتصاد في العالم توجد 51 شركة     و 49 دولة!</a:t>
            </a:r>
          </a:p>
          <a:p>
            <a:pPr marL="609600" indent="-609600" algn="just">
              <a:spcBef>
                <a:spcPct val="0"/>
              </a:spcBef>
              <a:buClr>
                <a:schemeClr val="tx1"/>
              </a:buClr>
            </a:pPr>
            <a:endParaRPr lang="ar-SA" b="1" smtClean="0"/>
          </a:p>
          <a:p>
            <a:pPr marL="609600" indent="-609600" algn="just">
              <a:spcBef>
                <a:spcPct val="0"/>
              </a:spcBef>
              <a:buClr>
                <a:schemeClr val="tx1"/>
              </a:buClr>
            </a:pPr>
            <a:r>
              <a:rPr lang="ar-SA" b="1" smtClean="0"/>
              <a:t>مثلاً جنرال موترز </a:t>
            </a:r>
            <a:r>
              <a:rPr lang="en-US" b="1" smtClean="0"/>
              <a:t>GM</a:t>
            </a:r>
            <a:r>
              <a:rPr lang="ar-SA" b="1" smtClean="0"/>
              <a:t> أكبر من الدنمارك (الأولى مبيعاتها 176 مليار دولار والناتج المحلي الإجمالي 174 مليار دولار)</a:t>
            </a:r>
            <a:endParaRPr lang="en-US" b="1" smtClean="0"/>
          </a:p>
        </p:txBody>
      </p:sp>
      <p:sp>
        <p:nvSpPr>
          <p:cNvPr id="4" name="Date Placeholder 3"/>
          <p:cNvSpPr>
            <a:spLocks noGrp="1"/>
          </p:cNvSpPr>
          <p:nvPr>
            <p:ph type="dt" sz="half" idx="10"/>
          </p:nvPr>
        </p:nvSpPr>
        <p:spPr/>
        <p:txBody>
          <a:bodyPr/>
          <a:lstStyle/>
          <a:p>
            <a:pPr>
              <a:defRPr/>
            </a:pPr>
            <a:fld id="{EB49E590-38DC-4CE6-BCCE-4EEEB0F5B794}"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10</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5" name="Rectangle 6"/>
          <p:cNvSpPr>
            <a:spLocks noGrp="1" noChangeArrowheads="1"/>
          </p:cNvSpPr>
          <p:nvPr>
            <p:ph type="body" idx="1"/>
          </p:nvPr>
        </p:nvSpPr>
        <p:spPr/>
        <p:txBody>
          <a:bodyPr/>
          <a:lstStyle/>
          <a:p>
            <a:pPr lvl="1" eaLnBrk="1" hangingPunct="1">
              <a:buFontTx/>
              <a:buChar char="•"/>
            </a:pPr>
            <a:r>
              <a:rPr lang="ar-SA" smtClean="0"/>
              <a:t>	حماية السلع والخدمات الوطنية من الإجراءات 	التعسفية التي قد تفرضها بعض الدول.</a:t>
            </a:r>
            <a:endParaRPr lang="en-US" smtClean="0"/>
          </a:p>
          <a:p>
            <a:pPr lvl="1" eaLnBrk="1" hangingPunct="1">
              <a:buFontTx/>
              <a:buChar char="•"/>
            </a:pPr>
            <a:r>
              <a:rPr lang="ar-SA" smtClean="0"/>
              <a:t>تعزيز القدرة التنافسية للمنتجات الوطنية في الأسواق الدولية وتنمية الصادرات السعودية</a:t>
            </a:r>
          </a:p>
          <a:p>
            <a:pPr lvl="1" eaLnBrk="1" hangingPunct="1">
              <a:buFontTx/>
              <a:buChar char="•"/>
            </a:pPr>
            <a:r>
              <a:rPr lang="ar-SA" smtClean="0"/>
              <a:t>	ضمان عدم التمييز ضد الصادرات السعودية</a:t>
            </a:r>
          </a:p>
          <a:p>
            <a:pPr lvl="1" eaLnBrk="1" hangingPunct="1">
              <a:buFontTx/>
              <a:buChar char="•"/>
            </a:pPr>
            <a:r>
              <a:rPr lang="ar-SA" smtClean="0"/>
              <a:t>	تهيئة الظروف المناسبة للإستثمارات الجديدة والتوسع الاستثماري</a:t>
            </a:r>
          </a:p>
          <a:p>
            <a:pPr lvl="1" eaLnBrk="1" hangingPunct="1">
              <a:buFontTx/>
              <a:buChar char="•"/>
            </a:pPr>
            <a:r>
              <a:rPr lang="ar-SA" smtClean="0"/>
              <a:t>رفاهة المواطن السعودي من خلال تحسين الجودة وانخفاض تكلفة الإنتاج بسبب توفر بدائل عديدة من السلع والخدمات.</a:t>
            </a:r>
            <a:endParaRPr lang="en-US" smtClean="0"/>
          </a:p>
          <a:p>
            <a:pPr eaLnBrk="1" hangingPunct="1"/>
            <a:endParaRPr lang="en-US" smtClean="0"/>
          </a:p>
        </p:txBody>
      </p:sp>
      <p:sp>
        <p:nvSpPr>
          <p:cNvPr id="3" name="Date Placeholder 2"/>
          <p:cNvSpPr>
            <a:spLocks noGrp="1"/>
          </p:cNvSpPr>
          <p:nvPr>
            <p:ph type="dt" sz="half" idx="10"/>
          </p:nvPr>
        </p:nvSpPr>
        <p:spPr/>
        <p:txBody>
          <a:bodyPr/>
          <a:lstStyle/>
          <a:p>
            <a:pPr>
              <a:defRPr/>
            </a:pPr>
            <a:fld id="{9D67A10B-6541-48AC-A1E4-9519385010F3}" type="datetime1">
              <a:rPr lang="en-US" smtClean="0"/>
              <a:pPr>
                <a:defRPr/>
              </a:pPr>
              <a:t>11/13/2009</a:t>
            </a:fld>
            <a:endParaRPr lang="en-US"/>
          </a:p>
        </p:txBody>
      </p:sp>
      <p:sp>
        <p:nvSpPr>
          <p:cNvPr id="4" name="Slide Number Placeholder 3"/>
          <p:cNvSpPr>
            <a:spLocks noGrp="1"/>
          </p:cNvSpPr>
          <p:nvPr>
            <p:ph type="sldNum" sz="quarter" idx="12"/>
          </p:nvPr>
        </p:nvSpPr>
        <p:spPr/>
        <p:txBody>
          <a:bodyPr/>
          <a:lstStyle/>
          <a:p>
            <a:pPr>
              <a:defRPr/>
            </a:pPr>
            <a:fld id="{C22D1DE4-8845-4EAE-BD95-FE9600D44C8E}" type="slidenum">
              <a:rPr lang="ar-SA" smtClean="0"/>
              <a:pPr>
                <a:defRPr/>
              </a:pPr>
              <a:t>100</a:t>
            </a:fld>
            <a:endParaRPr lang="en-US"/>
          </a:p>
        </p:txBody>
      </p:sp>
      <p:sp>
        <p:nvSpPr>
          <p:cNvPr id="5" name="Footer Placeholder 4"/>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9" name="Rectangle 5"/>
          <p:cNvSpPr>
            <a:spLocks noGrp="1" noChangeArrowheads="1"/>
          </p:cNvSpPr>
          <p:nvPr>
            <p:ph type="title"/>
          </p:nvPr>
        </p:nvSpPr>
        <p:spPr>
          <a:xfrm>
            <a:off x="457200" y="981075"/>
            <a:ext cx="8229600" cy="436563"/>
          </a:xfrm>
        </p:spPr>
        <p:txBody>
          <a:bodyPr/>
          <a:lstStyle/>
          <a:p>
            <a:pPr eaLnBrk="1" hangingPunct="1"/>
            <a:r>
              <a:rPr lang="ar-SA" sz="4000" b="1" smtClean="0">
                <a:solidFill>
                  <a:schemeClr val="tx1"/>
                </a:solidFill>
              </a:rPr>
              <a:t>اعداء المنظمة من وجهة نظر محلية</a:t>
            </a:r>
            <a:endParaRPr lang="en-US" sz="4000" b="1" smtClean="0">
              <a:solidFill>
                <a:schemeClr val="tx1"/>
              </a:solidFill>
            </a:endParaRPr>
          </a:p>
        </p:txBody>
      </p:sp>
      <p:sp>
        <p:nvSpPr>
          <p:cNvPr id="106500" name="Rectangle 6"/>
          <p:cNvSpPr>
            <a:spLocks noGrp="1" noChangeArrowheads="1"/>
          </p:cNvSpPr>
          <p:nvPr>
            <p:ph type="body" idx="1"/>
          </p:nvPr>
        </p:nvSpPr>
        <p:spPr/>
        <p:txBody>
          <a:bodyPr/>
          <a:lstStyle/>
          <a:p>
            <a:pPr lvl="1" algn="just">
              <a:spcBef>
                <a:spcPct val="0"/>
              </a:spcBef>
              <a:buFontTx/>
              <a:buChar char="•"/>
            </a:pPr>
            <a:r>
              <a:rPr lang="ar-SA" b="1" smtClean="0"/>
              <a:t>عدم جاهزية بعض القطاعات الإقتصادية للمنافسة العالمية من جهة، وفي ظل عدم اكتمال صدور جميع الأنظمة والتشريعات القانونية اللازمة لحماية كامل المصالح الوطنية في إطار منظمة التجارة العالمية من جهة أخرى.</a:t>
            </a:r>
            <a:endParaRPr lang="en-US" b="1" smtClean="0"/>
          </a:p>
          <a:p>
            <a:pPr lvl="1" algn="just">
              <a:spcBef>
                <a:spcPct val="0"/>
              </a:spcBef>
              <a:buFontTx/>
              <a:buChar char="•"/>
            </a:pPr>
            <a:r>
              <a:rPr lang="ar-SA" b="1" smtClean="0"/>
              <a:t>أن المملكة تمتلك النفط كثروة طبيعية وسلعة إستراتجية قابلة للتبادل التجاري في أي زمان ومكان وتمثل ما نسبته حوالي 75% من صادرات المملكة إلى العالم الخارجي، وأن البترول كسلعة لا يزال خارج نطاق اتفاقيات منظمة التجارة العالمية إذن فليس هناك جدى اقتصادية حقيقية في الوقت الراهن من الانضمام إلى عضوية المنظمة.</a:t>
            </a:r>
            <a:endParaRPr lang="en-US" b="1" smtClean="0"/>
          </a:p>
          <a:p>
            <a:pPr eaLnBrk="1" hangingPunct="1"/>
            <a:endParaRPr lang="en-US" smtClean="0"/>
          </a:p>
        </p:txBody>
      </p:sp>
      <p:sp>
        <p:nvSpPr>
          <p:cNvPr id="4" name="Date Placeholder 3"/>
          <p:cNvSpPr>
            <a:spLocks noGrp="1"/>
          </p:cNvSpPr>
          <p:nvPr>
            <p:ph type="dt" sz="half" idx="10"/>
          </p:nvPr>
        </p:nvSpPr>
        <p:spPr/>
        <p:txBody>
          <a:bodyPr/>
          <a:lstStyle/>
          <a:p>
            <a:pPr>
              <a:defRPr/>
            </a:pPr>
            <a:fld id="{286B08F4-2D3F-4097-88B8-41BCAF2B170F}"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101</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7522" name="Picture 4" descr="innner"/>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07523" name="Rectangle 6"/>
          <p:cNvSpPr>
            <a:spLocks noGrp="1" noChangeArrowheads="1"/>
          </p:cNvSpPr>
          <p:nvPr>
            <p:ph type="body" idx="1"/>
          </p:nvPr>
        </p:nvSpPr>
        <p:spPr/>
        <p:txBody>
          <a:bodyPr/>
          <a:lstStyle/>
          <a:p>
            <a:pPr marL="990600" lvl="1" indent="-533400" algn="just">
              <a:spcBef>
                <a:spcPct val="0"/>
              </a:spcBef>
              <a:buFontTx/>
              <a:buChar char="•"/>
            </a:pPr>
            <a:r>
              <a:rPr lang="ar-SA" sz="2400" b="1" smtClean="0"/>
              <a:t>أن المملكة لازالت دولة تعتمد في الكثير من سلعها وخدماتها الأساسية على الإستيراد من الدول الأخرى في الوقت الحالي، ومتى تستطيع المملكة أن تنمي صادراتها من السلع والخدمات ضمن الخطط التنموية الموضوعة والتي تمكنها من الإستفادة من أحد أهم مبادئ المنظمة وهو مبدأ النفاذ إلى الأسواق فليس هناك من نتائج ترجى في هذا الصدد حالياً.</a:t>
            </a:r>
          </a:p>
          <a:p>
            <a:pPr marL="990600" lvl="1" indent="-533400" algn="just">
              <a:spcBef>
                <a:spcPct val="0"/>
              </a:spcBef>
              <a:buFontTx/>
              <a:buChar char="•"/>
            </a:pPr>
            <a:endParaRPr lang="ar-SA" sz="2400" b="1" smtClean="0"/>
          </a:p>
          <a:p>
            <a:pPr marL="990600" lvl="1" indent="-533400" algn="just">
              <a:spcBef>
                <a:spcPct val="0"/>
              </a:spcBef>
              <a:buFontTx/>
              <a:buChar char="•"/>
            </a:pPr>
            <a:r>
              <a:rPr lang="ar-SA" sz="2400" b="1" smtClean="0"/>
              <a:t>هناك خيارات مفتوحة للمملكة للتبادل التجاري العالمي خارج إطار منظمة التجارة العالمية وأنها لن تكون بمعزل اقتصادي عن بوتقة النظام الإقتصادي العالمي في ظل مايعرف بالإتفاقيات التجارية والإقتصادية الثنائية وفي ظل كونها عضو في بعض التكتلات الإقتصادية الإقليمية مثل مجلس التعاون الخليجي وجامعة الدول العربية</a:t>
            </a:r>
            <a:endParaRPr lang="en-US" sz="2400" b="1" smtClean="0"/>
          </a:p>
          <a:p>
            <a:pPr marL="609600" indent="-609600" eaLnBrk="1" hangingPunct="1"/>
            <a:endParaRPr lang="en-US" sz="2800" smtClean="0"/>
          </a:p>
        </p:txBody>
      </p:sp>
      <p:sp>
        <p:nvSpPr>
          <p:cNvPr id="4" name="Date Placeholder 3"/>
          <p:cNvSpPr>
            <a:spLocks noGrp="1"/>
          </p:cNvSpPr>
          <p:nvPr>
            <p:ph type="dt" sz="half" idx="10"/>
          </p:nvPr>
        </p:nvSpPr>
        <p:spPr/>
        <p:txBody>
          <a:bodyPr/>
          <a:lstStyle/>
          <a:p>
            <a:pPr>
              <a:defRPr/>
            </a:pPr>
            <a:fld id="{53B37A37-58B3-4676-B511-50CCEEA07D98}"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102</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7" name="Rectangle 6"/>
          <p:cNvSpPr>
            <a:spLocks noGrp="1" noChangeArrowheads="1"/>
          </p:cNvSpPr>
          <p:nvPr>
            <p:ph type="body" idx="1"/>
          </p:nvPr>
        </p:nvSpPr>
        <p:spPr/>
        <p:txBody>
          <a:bodyPr/>
          <a:lstStyle/>
          <a:p>
            <a:pPr lvl="1">
              <a:spcBef>
                <a:spcPct val="0"/>
              </a:spcBef>
              <a:buFontTx/>
              <a:buChar char="•"/>
            </a:pPr>
            <a:r>
              <a:rPr lang="ar-SA" b="1" dirty="0" smtClean="0"/>
              <a:t>أن هذه المنظمة قد لا تراعي أن للمملكة العربية السعودية ظروفها الإقتصادية وخصوصيتها الدينية والاجتماعية والثقافية وأنها قد 	تعرض مطالب مفرطة أو مرهقة أو غير واقعية قد تتعارض مع أحكام الشريعة الإسلامية والتي تمثل جوهر الدستور العام للمملكة العربية السعودية.</a:t>
            </a:r>
          </a:p>
          <a:p>
            <a:pPr lvl="1" algn="just">
              <a:spcBef>
                <a:spcPct val="0"/>
              </a:spcBef>
              <a:buFontTx/>
              <a:buNone/>
            </a:pPr>
            <a:r>
              <a:rPr lang="ar-SA" b="1" dirty="0" smtClean="0"/>
              <a:t>أن هذه المنظمة تفتقر إلى أسس ومعايير واضحة 	لتطبيق بعض موادها وخصوصاً ما يتعلق بالمادة (12) من اتفاقية إنشاء المنظمة حول متطلبات 	الحصول على العضوية مما قد يجعلها تكيل بمكيالين بين الدول الأعضاء فيها والدول 	الراغبة للإنضمام إليها</a:t>
            </a:r>
            <a:r>
              <a:rPr lang="ar-SA" dirty="0" smtClean="0"/>
              <a:t>.</a:t>
            </a:r>
            <a:endParaRPr lang="en-US" dirty="0" smtClean="0"/>
          </a:p>
          <a:p>
            <a:pPr lvl="1">
              <a:spcBef>
                <a:spcPct val="0"/>
              </a:spcBef>
              <a:buFontTx/>
              <a:buChar char="•"/>
            </a:pPr>
            <a:endParaRPr lang="en-US" b="1" dirty="0" smtClean="0"/>
          </a:p>
        </p:txBody>
      </p:sp>
      <p:sp>
        <p:nvSpPr>
          <p:cNvPr id="3" name="Date Placeholder 2"/>
          <p:cNvSpPr>
            <a:spLocks noGrp="1"/>
          </p:cNvSpPr>
          <p:nvPr>
            <p:ph type="dt" sz="half" idx="10"/>
          </p:nvPr>
        </p:nvSpPr>
        <p:spPr/>
        <p:txBody>
          <a:bodyPr/>
          <a:lstStyle/>
          <a:p>
            <a:pPr>
              <a:defRPr/>
            </a:pPr>
            <a:fld id="{317A7081-064B-4E37-BDCB-F5CD42B2DD67}" type="datetime1">
              <a:rPr lang="en-US" smtClean="0"/>
              <a:pPr>
                <a:defRPr/>
              </a:pPr>
              <a:t>11/13/2009</a:t>
            </a:fld>
            <a:endParaRPr lang="en-US"/>
          </a:p>
        </p:txBody>
      </p:sp>
      <p:sp>
        <p:nvSpPr>
          <p:cNvPr id="4" name="Slide Number Placeholder 3"/>
          <p:cNvSpPr>
            <a:spLocks noGrp="1"/>
          </p:cNvSpPr>
          <p:nvPr>
            <p:ph type="sldNum" sz="quarter" idx="12"/>
          </p:nvPr>
        </p:nvSpPr>
        <p:spPr/>
        <p:txBody>
          <a:bodyPr/>
          <a:lstStyle/>
          <a:p>
            <a:pPr>
              <a:defRPr/>
            </a:pPr>
            <a:fld id="{C22D1DE4-8845-4EAE-BD95-FE9600D44C8E}" type="slidenum">
              <a:rPr lang="ar-SA" smtClean="0"/>
              <a:pPr>
                <a:defRPr/>
              </a:pPr>
              <a:t>103</a:t>
            </a:fld>
            <a:endParaRPr lang="en-US"/>
          </a:p>
        </p:txBody>
      </p:sp>
      <p:sp>
        <p:nvSpPr>
          <p:cNvPr id="5" name="Footer Placeholder 4"/>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1" name="Rectangle 6"/>
          <p:cNvSpPr>
            <a:spLocks noGrp="1" noChangeArrowheads="1"/>
          </p:cNvSpPr>
          <p:nvPr>
            <p:ph type="body" idx="1"/>
          </p:nvPr>
        </p:nvSpPr>
        <p:spPr>
          <a:xfrm>
            <a:off x="457200" y="981075"/>
            <a:ext cx="8229600" cy="5145088"/>
          </a:xfrm>
        </p:spPr>
        <p:txBody>
          <a:bodyPr/>
          <a:lstStyle/>
          <a:p>
            <a:pPr lvl="1" algn="just">
              <a:lnSpc>
                <a:spcPct val="90000"/>
              </a:lnSpc>
              <a:spcBef>
                <a:spcPct val="0"/>
              </a:spcBef>
              <a:buFontTx/>
              <a:buChar char="•"/>
            </a:pPr>
            <a:r>
              <a:rPr lang="ar-SA" b="1" smtClean="0"/>
              <a:t>أن نتائج التجارب السابقة لمعظم الدول النامية الأعضاء في المنظمة على مدى العقدين الماضيين لا تعطي أي مؤشرات إيجابية عن جدوى انضمام المملكة لهذه المنظمة العالمية فلا زالت اقتصاديات هذه الدول وصناعاتها تعاني الكثير من المنافسة الشرسة التي تفرضها اقتصاديات وصناعات الدول المتقدمة في ظل عدم التواصل إلى مواقف موحدة تجاه العديد من القضايا المطروحة على أجندة المفاوضات الشاملة في إطار المنظمة.</a:t>
            </a:r>
          </a:p>
          <a:p>
            <a:pPr lvl="1" algn="just">
              <a:lnSpc>
                <a:spcPct val="90000"/>
              </a:lnSpc>
              <a:spcBef>
                <a:spcPct val="0"/>
              </a:spcBef>
              <a:buFontTx/>
              <a:buChar char="•"/>
            </a:pPr>
            <a:r>
              <a:rPr lang="ar-SA" b="1" smtClean="0"/>
              <a:t>أن فشل معظم المؤتمرات الوزارية للمنظمة لا يعطي أى مؤشرات ايجابيه حول رؤية مستقبليه جيده لنظام تجاري عالمي عادل و متعدد الأطراف.</a:t>
            </a:r>
          </a:p>
          <a:p>
            <a:pPr lvl="1" algn="just">
              <a:lnSpc>
                <a:spcPct val="90000"/>
              </a:lnSpc>
              <a:spcBef>
                <a:spcPct val="0"/>
              </a:spcBef>
              <a:buFontTx/>
              <a:buChar char="•"/>
            </a:pPr>
            <a:r>
              <a:rPr lang="ar-SA" b="1" smtClean="0"/>
              <a:t>ازدياد الفجوة الرقميه في مستويات التنمية بين الدول النامية و الدول المتقدمه</a:t>
            </a:r>
            <a:endParaRPr lang="en-US" b="1" smtClean="0"/>
          </a:p>
          <a:p>
            <a:pPr eaLnBrk="1" hangingPunct="1">
              <a:lnSpc>
                <a:spcPct val="90000"/>
              </a:lnSpc>
            </a:pPr>
            <a:endParaRPr lang="en-US" smtClean="0"/>
          </a:p>
        </p:txBody>
      </p:sp>
      <p:sp>
        <p:nvSpPr>
          <p:cNvPr id="3" name="Date Placeholder 2"/>
          <p:cNvSpPr>
            <a:spLocks noGrp="1"/>
          </p:cNvSpPr>
          <p:nvPr>
            <p:ph type="dt" sz="half" idx="10"/>
          </p:nvPr>
        </p:nvSpPr>
        <p:spPr/>
        <p:txBody>
          <a:bodyPr/>
          <a:lstStyle/>
          <a:p>
            <a:pPr>
              <a:defRPr/>
            </a:pPr>
            <a:fld id="{DB16CDE3-35AF-494B-B3B5-4A633FFFD400}" type="datetime1">
              <a:rPr lang="en-US" smtClean="0"/>
              <a:pPr>
                <a:defRPr/>
              </a:pPr>
              <a:t>11/13/2009</a:t>
            </a:fld>
            <a:endParaRPr lang="en-US"/>
          </a:p>
        </p:txBody>
      </p:sp>
      <p:sp>
        <p:nvSpPr>
          <p:cNvPr id="4" name="Slide Number Placeholder 3"/>
          <p:cNvSpPr>
            <a:spLocks noGrp="1"/>
          </p:cNvSpPr>
          <p:nvPr>
            <p:ph type="sldNum" sz="quarter" idx="12"/>
          </p:nvPr>
        </p:nvSpPr>
        <p:spPr/>
        <p:txBody>
          <a:bodyPr/>
          <a:lstStyle/>
          <a:p>
            <a:pPr>
              <a:defRPr/>
            </a:pPr>
            <a:fld id="{C22D1DE4-8845-4EAE-BD95-FE9600D44C8E}" type="slidenum">
              <a:rPr lang="ar-SA" smtClean="0"/>
              <a:pPr>
                <a:defRPr/>
              </a:pPr>
              <a:t>104</a:t>
            </a:fld>
            <a:endParaRPr lang="en-US"/>
          </a:p>
        </p:txBody>
      </p:sp>
      <p:sp>
        <p:nvSpPr>
          <p:cNvPr id="5" name="Footer Placeholder 4"/>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3"/>
          <p:cNvSpPr>
            <a:spLocks noGrp="1" noChangeArrowheads="1"/>
          </p:cNvSpPr>
          <p:nvPr>
            <p:ph type="title"/>
          </p:nvPr>
        </p:nvSpPr>
        <p:spPr>
          <a:xfrm>
            <a:off x="457200" y="836613"/>
            <a:ext cx="8229600" cy="792162"/>
          </a:xfrm>
        </p:spPr>
        <p:txBody>
          <a:bodyPr/>
          <a:lstStyle/>
          <a:p>
            <a:pPr marL="838200" indent="-838200" eaLnBrk="1" hangingPunct="1"/>
            <a:r>
              <a:rPr lang="ar-SA" b="1" smtClean="0">
                <a:solidFill>
                  <a:schemeClr val="tx1"/>
                </a:solidFill>
              </a:rPr>
              <a:t>مؤشرات أخرى تعكس اوجه الخلل</a:t>
            </a:r>
            <a:endParaRPr lang="en-US" b="1" smtClean="0">
              <a:solidFill>
                <a:schemeClr val="tx1"/>
              </a:solidFill>
            </a:endParaRPr>
          </a:p>
        </p:txBody>
      </p:sp>
      <p:sp>
        <p:nvSpPr>
          <p:cNvPr id="1029" name="Rectangle 4"/>
          <p:cNvSpPr>
            <a:spLocks noGrp="1" noChangeArrowheads="1"/>
          </p:cNvSpPr>
          <p:nvPr>
            <p:ph type="body" sz="half" idx="1"/>
          </p:nvPr>
        </p:nvSpPr>
        <p:spPr>
          <a:xfrm>
            <a:off x="0" y="1600200"/>
            <a:ext cx="3348038" cy="4525963"/>
          </a:xfrm>
        </p:spPr>
        <p:txBody>
          <a:bodyPr/>
          <a:lstStyle/>
          <a:p>
            <a:pPr marL="609600" indent="-609600" algn="ctr" eaLnBrk="1" hangingPunct="1">
              <a:buFontTx/>
              <a:buNone/>
            </a:pPr>
            <a:r>
              <a:rPr lang="ar-SA" sz="2400" b="1" smtClean="0">
                <a:solidFill>
                  <a:schemeClr val="accent2"/>
                </a:solidFill>
              </a:rPr>
              <a:t>مؤشرات هامة ذات معزى</a:t>
            </a:r>
          </a:p>
          <a:p>
            <a:pPr marL="609600" indent="-609600" algn="ctr" eaLnBrk="1" hangingPunct="1">
              <a:buFontTx/>
              <a:buNone/>
            </a:pPr>
            <a:endParaRPr lang="ar-SA" sz="2400" b="1" smtClean="0">
              <a:solidFill>
                <a:schemeClr val="accent2"/>
              </a:solidFill>
            </a:endParaRPr>
          </a:p>
          <a:p>
            <a:pPr marL="609600" indent="-609600" algn="ctr" eaLnBrk="1" hangingPunct="1">
              <a:buFontTx/>
              <a:buNone/>
            </a:pPr>
            <a:endParaRPr lang="ar-SA" sz="2400" b="1" smtClean="0">
              <a:solidFill>
                <a:schemeClr val="accent2"/>
              </a:solidFill>
            </a:endParaRPr>
          </a:p>
          <a:p>
            <a:pPr marL="609600" indent="-609600" algn="ctr" eaLnBrk="1" hangingPunct="1">
              <a:buFontTx/>
              <a:buNone/>
            </a:pPr>
            <a:endParaRPr lang="ar-SA" sz="2400" b="1" smtClean="0">
              <a:solidFill>
                <a:schemeClr val="accent2"/>
              </a:solidFill>
            </a:endParaRPr>
          </a:p>
          <a:p>
            <a:pPr marL="609600" indent="-609600" algn="ctr" eaLnBrk="1" hangingPunct="1">
              <a:buFontTx/>
              <a:buNone/>
            </a:pPr>
            <a:endParaRPr lang="ar-SA" sz="2400" b="1" smtClean="0">
              <a:solidFill>
                <a:schemeClr val="accent2"/>
              </a:solidFill>
            </a:endParaRPr>
          </a:p>
          <a:p>
            <a:pPr marL="609600" indent="-609600" algn="ctr" eaLnBrk="1" hangingPunct="1">
              <a:buFontTx/>
              <a:buNone/>
            </a:pPr>
            <a:endParaRPr lang="ar-SA" sz="2400" b="1" smtClean="0">
              <a:solidFill>
                <a:schemeClr val="accent2"/>
              </a:solidFill>
            </a:endParaRPr>
          </a:p>
          <a:p>
            <a:pPr marL="609600" indent="-609600" algn="ctr" eaLnBrk="1" hangingPunct="1">
              <a:buFontTx/>
              <a:buNone/>
            </a:pPr>
            <a:endParaRPr lang="ar-SA" sz="2400" b="1" smtClean="0">
              <a:solidFill>
                <a:schemeClr val="accent2"/>
              </a:solidFill>
            </a:endParaRPr>
          </a:p>
          <a:p>
            <a:pPr marL="609600" indent="-609600" algn="ctr" eaLnBrk="1" hangingPunct="1">
              <a:buFontTx/>
              <a:buNone/>
            </a:pPr>
            <a:endParaRPr lang="ar-SA" sz="2400" b="1" smtClean="0">
              <a:solidFill>
                <a:schemeClr val="accent2"/>
              </a:solidFill>
            </a:endParaRPr>
          </a:p>
          <a:p>
            <a:pPr marL="609600" indent="-609600" algn="ctr" eaLnBrk="1" hangingPunct="1">
              <a:buFontTx/>
              <a:buNone/>
            </a:pPr>
            <a:r>
              <a:rPr lang="ar-SA" sz="2400" b="1" smtClean="0"/>
              <a:t>ملاحظة: استراليا واليابان لاتدخل ضمن دول الجنوب</a:t>
            </a:r>
            <a:endParaRPr lang="en-US" sz="2400" b="1" smtClean="0"/>
          </a:p>
        </p:txBody>
      </p:sp>
      <p:graphicFrame>
        <p:nvGraphicFramePr>
          <p:cNvPr id="1026" name="Object 5"/>
          <p:cNvGraphicFramePr>
            <a:graphicFrameLocks noChangeAspect="1"/>
          </p:cNvGraphicFramePr>
          <p:nvPr>
            <p:ph sz="half" idx="2"/>
          </p:nvPr>
        </p:nvGraphicFramePr>
        <p:xfrm>
          <a:off x="3419475" y="1700213"/>
          <a:ext cx="5545138" cy="4537075"/>
        </p:xfrm>
        <a:graphic>
          <a:graphicData uri="http://schemas.openxmlformats.org/presentationml/2006/ole">
            <p:oleObj spid="_x0000_s1026" name="Worksheet" r:id="rId3" imgW="6581775" imgH="3057525" progId="Excel.Sheet.8">
              <p:embed/>
            </p:oleObj>
          </a:graphicData>
        </a:graphic>
      </p:graphicFrame>
      <p:sp>
        <p:nvSpPr>
          <p:cNvPr id="5" name="Date Placeholder 4"/>
          <p:cNvSpPr>
            <a:spLocks noGrp="1"/>
          </p:cNvSpPr>
          <p:nvPr>
            <p:ph type="dt" sz="half" idx="10"/>
          </p:nvPr>
        </p:nvSpPr>
        <p:spPr/>
        <p:txBody>
          <a:bodyPr/>
          <a:lstStyle/>
          <a:p>
            <a:pPr>
              <a:defRPr/>
            </a:pPr>
            <a:fld id="{876E01CC-46A5-4FA2-9880-0A210103BF97}" type="datetime1">
              <a:rPr lang="en-US" smtClean="0"/>
              <a:pPr>
                <a:defRPr/>
              </a:pPr>
              <a:t>11/13/2009</a:t>
            </a:fld>
            <a:endParaRPr lang="en-US"/>
          </a:p>
        </p:txBody>
      </p:sp>
      <p:sp>
        <p:nvSpPr>
          <p:cNvPr id="6" name="Slide Number Placeholder 5"/>
          <p:cNvSpPr>
            <a:spLocks noGrp="1"/>
          </p:cNvSpPr>
          <p:nvPr>
            <p:ph type="sldNum" sz="quarter" idx="12"/>
          </p:nvPr>
        </p:nvSpPr>
        <p:spPr/>
        <p:txBody>
          <a:bodyPr/>
          <a:lstStyle/>
          <a:p>
            <a:pPr>
              <a:defRPr/>
            </a:pPr>
            <a:fld id="{2F6F9982-2880-4083-9FA5-9B50550AF024}" type="slidenum">
              <a:rPr lang="ar-SA" smtClean="0"/>
              <a:pPr>
                <a:defRPr/>
              </a:pPr>
              <a:t>105</a:t>
            </a:fld>
            <a:endParaRPr lang="en-US"/>
          </a:p>
        </p:txBody>
      </p:sp>
      <p:sp>
        <p:nvSpPr>
          <p:cNvPr id="7" name="Footer Placeholder 6"/>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5" name="Rectangle 5"/>
          <p:cNvSpPr>
            <a:spLocks noGrp="1" noChangeArrowheads="1"/>
          </p:cNvSpPr>
          <p:nvPr>
            <p:ph type="ctrTitle"/>
          </p:nvPr>
        </p:nvSpPr>
        <p:spPr>
          <a:xfrm>
            <a:off x="685800" y="981075"/>
            <a:ext cx="7772400" cy="935038"/>
          </a:xfrm>
        </p:spPr>
        <p:txBody>
          <a:bodyPr/>
          <a:lstStyle/>
          <a:p>
            <a:pPr eaLnBrk="1" hangingPunct="1"/>
            <a:r>
              <a:rPr lang="ar-SA" smtClean="0"/>
              <a:t>عناوين هامة</a:t>
            </a:r>
            <a:endParaRPr lang="en-US" smtClean="0"/>
          </a:p>
        </p:txBody>
      </p:sp>
      <p:sp>
        <p:nvSpPr>
          <p:cNvPr id="110596" name="Rectangle 6"/>
          <p:cNvSpPr>
            <a:spLocks noGrp="1" noChangeArrowheads="1"/>
          </p:cNvSpPr>
          <p:nvPr>
            <p:ph type="subTitle" idx="1"/>
          </p:nvPr>
        </p:nvSpPr>
        <p:spPr>
          <a:xfrm>
            <a:off x="1371600" y="2205038"/>
            <a:ext cx="6400800" cy="3433762"/>
          </a:xfrm>
        </p:spPr>
        <p:txBody>
          <a:bodyPr/>
          <a:lstStyle/>
          <a:p>
            <a:pPr marL="609600" indent="-609600" algn="r" eaLnBrk="1" hangingPunct="1">
              <a:buFontTx/>
              <a:buAutoNum type="arabicPeriod"/>
            </a:pPr>
            <a:r>
              <a:rPr lang="en-US" smtClean="0">
                <a:hlinkClick r:id="rId2"/>
              </a:rPr>
              <a:t>WWW.WTOARAB</a:t>
            </a:r>
            <a:r>
              <a:rPr lang="en-US" smtClean="0"/>
              <a:t> .ORG</a:t>
            </a:r>
          </a:p>
          <a:p>
            <a:pPr marL="609600" indent="-609600" algn="r" eaLnBrk="1" hangingPunct="1">
              <a:buFontTx/>
              <a:buAutoNum type="arabicPeriod"/>
            </a:pPr>
            <a:r>
              <a:rPr lang="en-US" smtClean="0">
                <a:hlinkClick r:id="rId3"/>
              </a:rPr>
              <a:t>WWW.WTO.ORG</a:t>
            </a:r>
            <a:endParaRPr lang="en-US" smtClean="0"/>
          </a:p>
          <a:p>
            <a:pPr marL="609600" indent="-609600" algn="r" eaLnBrk="1" hangingPunct="1">
              <a:buFontTx/>
              <a:buAutoNum type="arabicPeriod"/>
            </a:pPr>
            <a:r>
              <a:rPr lang="en-US" smtClean="0">
                <a:hlinkClick r:id="rId4"/>
              </a:rPr>
              <a:t>WWW.ITC.ORG</a:t>
            </a:r>
            <a:endParaRPr lang="en-US" smtClean="0"/>
          </a:p>
          <a:p>
            <a:pPr marL="609600" indent="-609600" algn="r" eaLnBrk="1" hangingPunct="1">
              <a:buFontTx/>
              <a:buAutoNum type="arabicPeriod"/>
            </a:pPr>
            <a:r>
              <a:rPr lang="en-US" smtClean="0">
                <a:hlinkClick r:id="rId5"/>
              </a:rPr>
              <a:t>WWW.IMF.ORG</a:t>
            </a:r>
            <a:endParaRPr lang="en-US" smtClean="0"/>
          </a:p>
          <a:p>
            <a:pPr marL="609600" indent="-609600" algn="l" eaLnBrk="1" hangingPunct="1"/>
            <a:endParaRPr lang="en-US" smtClean="0"/>
          </a:p>
        </p:txBody>
      </p:sp>
      <p:sp>
        <p:nvSpPr>
          <p:cNvPr id="4" name="Date Placeholder 3"/>
          <p:cNvSpPr>
            <a:spLocks noGrp="1"/>
          </p:cNvSpPr>
          <p:nvPr>
            <p:ph type="dt" sz="half" idx="10"/>
          </p:nvPr>
        </p:nvSpPr>
        <p:spPr/>
        <p:txBody>
          <a:bodyPr/>
          <a:lstStyle/>
          <a:p>
            <a:pPr>
              <a:defRPr/>
            </a:pPr>
            <a:fld id="{E80050E0-E9DD-47F7-953F-D5C395CC99E1}"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DCBC4EE-EE42-4D11-9BBB-9F5242FDFF25}" type="slidenum">
              <a:rPr lang="ar-SA" smtClean="0"/>
              <a:pPr>
                <a:defRPr/>
              </a:pPr>
              <a:t>106</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9" name="Rectangle 5"/>
          <p:cNvSpPr>
            <a:spLocks noGrp="1" noChangeArrowheads="1"/>
          </p:cNvSpPr>
          <p:nvPr>
            <p:ph type="ctrTitle"/>
          </p:nvPr>
        </p:nvSpPr>
        <p:spPr/>
        <p:txBody>
          <a:bodyPr/>
          <a:lstStyle/>
          <a:p>
            <a:pPr eaLnBrk="1" hangingPunct="1"/>
            <a:r>
              <a:rPr lang="ar-SA" smtClean="0"/>
              <a:t>شكرا لحسن الاستماع</a:t>
            </a:r>
            <a:endParaRPr lang="en-US" smtClean="0"/>
          </a:p>
        </p:txBody>
      </p:sp>
      <p:sp>
        <p:nvSpPr>
          <p:cNvPr id="111620" name="Rectangle 6"/>
          <p:cNvSpPr>
            <a:spLocks noGrp="1" noChangeArrowheads="1"/>
          </p:cNvSpPr>
          <p:nvPr>
            <p:ph type="subTitle" idx="1"/>
          </p:nvPr>
        </p:nvSpPr>
        <p:spPr/>
        <p:txBody>
          <a:bodyPr/>
          <a:lstStyle/>
          <a:p>
            <a:pPr eaLnBrk="1" hangingPunct="1"/>
            <a:endParaRPr lang="en-US" smtClean="0"/>
          </a:p>
        </p:txBody>
      </p:sp>
      <p:sp>
        <p:nvSpPr>
          <p:cNvPr id="4" name="Date Placeholder 3"/>
          <p:cNvSpPr>
            <a:spLocks noGrp="1"/>
          </p:cNvSpPr>
          <p:nvPr>
            <p:ph type="dt" sz="half" idx="10"/>
          </p:nvPr>
        </p:nvSpPr>
        <p:spPr/>
        <p:txBody>
          <a:bodyPr/>
          <a:lstStyle/>
          <a:p>
            <a:pPr>
              <a:defRPr/>
            </a:pPr>
            <a:fld id="{7E78B2B9-A2D9-41E1-B24E-3B59523E3E38}"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DCBC4EE-EE42-4D11-9BBB-9F5242FDFF25}" type="slidenum">
              <a:rPr lang="ar-SA" smtClean="0"/>
              <a:pPr>
                <a:defRPr/>
              </a:pPr>
              <a:t>107</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3" name="Rectangle 5"/>
          <p:cNvSpPr>
            <a:spLocks noGrp="1" noChangeArrowheads="1"/>
          </p:cNvSpPr>
          <p:nvPr>
            <p:ph type="ctrTitle"/>
          </p:nvPr>
        </p:nvSpPr>
        <p:spPr>
          <a:xfrm>
            <a:off x="685800" y="2130425"/>
            <a:ext cx="7772400" cy="3027363"/>
          </a:xfrm>
        </p:spPr>
        <p:txBody>
          <a:bodyPr/>
          <a:lstStyle/>
          <a:p>
            <a:pPr eaLnBrk="1" hangingPunct="1"/>
            <a:r>
              <a:rPr lang="ar-SA" sz="5400" smtClean="0"/>
              <a:t>؟؟؟الأسئــــــلة؟؟؟</a:t>
            </a:r>
            <a:endParaRPr lang="en-US" sz="5400" smtClean="0"/>
          </a:p>
        </p:txBody>
      </p:sp>
      <p:sp>
        <p:nvSpPr>
          <p:cNvPr id="3" name="Date Placeholder 2"/>
          <p:cNvSpPr>
            <a:spLocks noGrp="1"/>
          </p:cNvSpPr>
          <p:nvPr>
            <p:ph type="dt" sz="half" idx="10"/>
          </p:nvPr>
        </p:nvSpPr>
        <p:spPr/>
        <p:txBody>
          <a:bodyPr/>
          <a:lstStyle/>
          <a:p>
            <a:pPr>
              <a:defRPr/>
            </a:pPr>
            <a:fld id="{D11C2962-2CCB-441C-9BA4-9EC393A15437}" type="datetime1">
              <a:rPr lang="en-US" smtClean="0"/>
              <a:pPr>
                <a:defRPr/>
              </a:pPr>
              <a:t>11/13/2009</a:t>
            </a:fld>
            <a:endParaRPr lang="en-US"/>
          </a:p>
        </p:txBody>
      </p:sp>
      <p:sp>
        <p:nvSpPr>
          <p:cNvPr id="4" name="Slide Number Placeholder 3"/>
          <p:cNvSpPr>
            <a:spLocks noGrp="1"/>
          </p:cNvSpPr>
          <p:nvPr>
            <p:ph type="sldNum" sz="quarter" idx="12"/>
          </p:nvPr>
        </p:nvSpPr>
        <p:spPr/>
        <p:txBody>
          <a:bodyPr/>
          <a:lstStyle/>
          <a:p>
            <a:pPr>
              <a:defRPr/>
            </a:pPr>
            <a:fld id="{CDCBC4EE-EE42-4D11-9BBB-9F5242FDFF25}" type="slidenum">
              <a:rPr lang="ar-SA" smtClean="0"/>
              <a:pPr>
                <a:defRPr/>
              </a:pPr>
              <a:t>108</a:t>
            </a:fld>
            <a:endParaRPr lang="en-US"/>
          </a:p>
        </p:txBody>
      </p:sp>
      <p:sp>
        <p:nvSpPr>
          <p:cNvPr id="5" name="Footer Placeholder 4"/>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6"/>
          <p:cNvSpPr>
            <a:spLocks noGrp="1" noChangeArrowheads="1"/>
          </p:cNvSpPr>
          <p:nvPr>
            <p:ph type="body" idx="1"/>
          </p:nvPr>
        </p:nvSpPr>
        <p:spPr>
          <a:xfrm>
            <a:off x="457200" y="1773238"/>
            <a:ext cx="8229600" cy="4352925"/>
          </a:xfrm>
        </p:spPr>
        <p:txBody>
          <a:bodyPr/>
          <a:lstStyle/>
          <a:p>
            <a:pPr marL="609600" indent="-609600" eaLnBrk="1" hangingPunct="1"/>
            <a:r>
              <a:rPr lang="ar-SA" b="1" smtClean="0"/>
              <a:t>تعتبر شركة وول مارت </a:t>
            </a:r>
            <a:r>
              <a:rPr lang="en-US" b="1" smtClean="0"/>
              <a:t>Wall Mart</a:t>
            </a:r>
            <a:r>
              <a:rPr lang="ar-SA" b="1" smtClean="0"/>
              <a:t> الأمريكية أكبر من 161 دولة في العالم !!</a:t>
            </a:r>
          </a:p>
          <a:p>
            <a:pPr marL="609600" indent="-609600" eaLnBrk="1" hangingPunct="1"/>
            <a:r>
              <a:rPr lang="ar-SA" b="1" smtClean="0"/>
              <a:t>تعتبر شركة ميتسوبيشي اليابانية أكبر من اندونيسيا وهي رابع دولة في العالم من حيث عدد السكان!!</a:t>
            </a:r>
          </a:p>
          <a:p>
            <a:pPr marL="609600" indent="-609600" eaLnBrk="1" hangingPunct="1"/>
            <a:endParaRPr lang="en-US" smtClean="0"/>
          </a:p>
        </p:txBody>
      </p:sp>
      <p:sp>
        <p:nvSpPr>
          <p:cNvPr id="3" name="Date Placeholder 2"/>
          <p:cNvSpPr>
            <a:spLocks noGrp="1"/>
          </p:cNvSpPr>
          <p:nvPr>
            <p:ph type="dt" sz="half" idx="10"/>
          </p:nvPr>
        </p:nvSpPr>
        <p:spPr/>
        <p:txBody>
          <a:bodyPr/>
          <a:lstStyle/>
          <a:p>
            <a:pPr>
              <a:defRPr/>
            </a:pPr>
            <a:fld id="{3EF76231-C89A-4687-BA83-D9BD947A1900}" type="datetime1">
              <a:rPr lang="en-US" smtClean="0"/>
              <a:pPr>
                <a:defRPr/>
              </a:pPr>
              <a:t>11/13/2009</a:t>
            </a:fld>
            <a:endParaRPr lang="en-US"/>
          </a:p>
        </p:txBody>
      </p:sp>
      <p:sp>
        <p:nvSpPr>
          <p:cNvPr id="4" name="Slide Number Placeholder 3"/>
          <p:cNvSpPr>
            <a:spLocks noGrp="1"/>
          </p:cNvSpPr>
          <p:nvPr>
            <p:ph type="sldNum" sz="quarter" idx="12"/>
          </p:nvPr>
        </p:nvSpPr>
        <p:spPr/>
        <p:txBody>
          <a:bodyPr/>
          <a:lstStyle/>
          <a:p>
            <a:pPr>
              <a:defRPr/>
            </a:pPr>
            <a:fld id="{C22D1DE4-8845-4EAE-BD95-FE9600D44C8E}" type="slidenum">
              <a:rPr lang="ar-SA" smtClean="0"/>
              <a:pPr>
                <a:defRPr/>
              </a:pPr>
              <a:t>11</a:t>
            </a:fld>
            <a:endParaRPr lang="en-US"/>
          </a:p>
        </p:txBody>
      </p:sp>
      <p:sp>
        <p:nvSpPr>
          <p:cNvPr id="5" name="Footer Placeholder 4"/>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6"/>
          <p:cNvSpPr>
            <a:spLocks noGrp="1" noChangeArrowheads="1"/>
          </p:cNvSpPr>
          <p:nvPr>
            <p:ph type="body" idx="1"/>
          </p:nvPr>
        </p:nvSpPr>
        <p:spPr>
          <a:xfrm>
            <a:off x="457200" y="1916113"/>
            <a:ext cx="8229600" cy="4210050"/>
          </a:xfrm>
        </p:spPr>
        <p:txBody>
          <a:bodyPr/>
          <a:lstStyle/>
          <a:p>
            <a:pPr marL="609600" indent="-609600" eaLnBrk="1" hangingPunct="1"/>
            <a:r>
              <a:rPr lang="ar-SA" b="1" dirty="0" smtClean="0"/>
              <a:t>بلغت مبيعات كل واحدة من الشركات الخمس الكبرى في العالم (جنرال موتورز، وول مارت، إكسون موبيل، فورد، وديلمبر كرايزلر) قيماً أكبر من الناتج المحلي الإجمالي لحوالي 182 دولة في العالم.</a:t>
            </a:r>
          </a:p>
          <a:p>
            <a:pPr marL="609600" indent="-609600" eaLnBrk="1" hangingPunct="1"/>
            <a:endParaRPr lang="ar-SA" b="1" dirty="0" smtClean="0"/>
          </a:p>
          <a:p>
            <a:pPr marL="609600" indent="-609600" eaLnBrk="1" hangingPunct="1"/>
            <a:endParaRPr lang="ar-SA" b="1" dirty="0" smtClean="0"/>
          </a:p>
          <a:p>
            <a:pPr marL="609600" indent="-609600" algn="l" rtl="0" eaLnBrk="1" hangingPunct="1">
              <a:buClr>
                <a:schemeClr val="tx1"/>
              </a:buClr>
              <a:buNone/>
            </a:pPr>
            <a:r>
              <a:rPr lang="en-US" sz="1400" b="1" dirty="0" smtClean="0">
                <a:solidFill>
                  <a:schemeClr val="tx2"/>
                </a:solidFill>
              </a:rPr>
              <a:t>Top 200: The Rise of corporate Global Power</a:t>
            </a:r>
            <a:r>
              <a:rPr lang="en-US" sz="1400" b="1" dirty="0" smtClean="0"/>
              <a:t> </a:t>
            </a:r>
            <a:r>
              <a:rPr lang="ar-SA" sz="1400" b="1" dirty="0" smtClean="0"/>
              <a:t>المصدر:</a:t>
            </a:r>
            <a:endParaRPr lang="en-US" sz="1400" b="1" dirty="0" smtClean="0"/>
          </a:p>
          <a:p>
            <a:pPr marL="609600" indent="-609600" algn="l" eaLnBrk="1" hangingPunct="1">
              <a:buClr>
                <a:schemeClr val="tx1"/>
              </a:buClr>
              <a:buFontTx/>
              <a:buNone/>
            </a:pPr>
            <a:r>
              <a:rPr lang="en-US" sz="1400" b="1" dirty="0" smtClean="0"/>
              <a:t>		</a:t>
            </a:r>
            <a:r>
              <a:rPr lang="en-US" sz="1400" b="1" dirty="0" smtClean="0">
                <a:solidFill>
                  <a:schemeClr val="tx2"/>
                </a:solidFill>
              </a:rPr>
              <a:t>By: Sarah </a:t>
            </a:r>
            <a:r>
              <a:rPr lang="en-US" sz="1400" b="1" dirty="0" err="1" smtClean="0">
                <a:solidFill>
                  <a:schemeClr val="tx2"/>
                </a:solidFill>
              </a:rPr>
              <a:t>Anerson</a:t>
            </a:r>
            <a:r>
              <a:rPr lang="en-US" sz="1400" b="1" dirty="0" smtClean="0">
                <a:solidFill>
                  <a:schemeClr val="tx2"/>
                </a:solidFill>
              </a:rPr>
              <a:t> &amp; John  </a:t>
            </a:r>
            <a:r>
              <a:rPr lang="en-US" sz="1400" b="1" dirty="0" err="1" smtClean="0">
                <a:solidFill>
                  <a:schemeClr val="tx2"/>
                </a:solidFill>
              </a:rPr>
              <a:t>Kafana</a:t>
            </a:r>
            <a:r>
              <a:rPr lang="en-US" sz="1400" b="1" dirty="0" smtClean="0">
                <a:solidFill>
                  <a:schemeClr val="tx2"/>
                </a:solidFill>
              </a:rPr>
              <a:t>, 2001</a:t>
            </a:r>
            <a:endParaRPr lang="en-US" sz="1800" b="1" dirty="0" smtClean="0">
              <a:solidFill>
                <a:schemeClr val="tx2"/>
              </a:solidFill>
            </a:endParaRPr>
          </a:p>
        </p:txBody>
      </p:sp>
      <p:sp>
        <p:nvSpPr>
          <p:cNvPr id="3" name="Date Placeholder 2"/>
          <p:cNvSpPr>
            <a:spLocks noGrp="1"/>
          </p:cNvSpPr>
          <p:nvPr>
            <p:ph type="dt" sz="half" idx="10"/>
          </p:nvPr>
        </p:nvSpPr>
        <p:spPr/>
        <p:txBody>
          <a:bodyPr/>
          <a:lstStyle/>
          <a:p>
            <a:pPr>
              <a:defRPr/>
            </a:pPr>
            <a:fld id="{B309BA26-EE48-4892-90C8-7192889D0346}" type="datetime1">
              <a:rPr lang="en-US" smtClean="0"/>
              <a:pPr>
                <a:defRPr/>
              </a:pPr>
              <a:t>11/13/2009</a:t>
            </a:fld>
            <a:endParaRPr lang="en-US"/>
          </a:p>
        </p:txBody>
      </p:sp>
      <p:sp>
        <p:nvSpPr>
          <p:cNvPr id="4" name="Slide Number Placeholder 3"/>
          <p:cNvSpPr>
            <a:spLocks noGrp="1"/>
          </p:cNvSpPr>
          <p:nvPr>
            <p:ph type="sldNum" sz="quarter" idx="12"/>
          </p:nvPr>
        </p:nvSpPr>
        <p:spPr/>
        <p:txBody>
          <a:bodyPr/>
          <a:lstStyle/>
          <a:p>
            <a:pPr>
              <a:defRPr/>
            </a:pPr>
            <a:fld id="{C22D1DE4-8845-4EAE-BD95-FE9600D44C8E}" type="slidenum">
              <a:rPr lang="ar-SA" smtClean="0"/>
              <a:pPr>
                <a:defRPr/>
              </a:pPr>
              <a:t>12</a:t>
            </a:fld>
            <a:endParaRPr lang="en-US"/>
          </a:p>
        </p:txBody>
      </p:sp>
      <p:sp>
        <p:nvSpPr>
          <p:cNvPr id="5" name="Footer Placeholder 4"/>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5"/>
          <p:cNvSpPr>
            <a:spLocks noGrp="1" noChangeArrowheads="1"/>
          </p:cNvSpPr>
          <p:nvPr>
            <p:ph type="ctrTitle"/>
          </p:nvPr>
        </p:nvSpPr>
        <p:spPr>
          <a:xfrm>
            <a:off x="611188" y="2130425"/>
            <a:ext cx="7847012" cy="2882900"/>
          </a:xfrm>
        </p:spPr>
        <p:txBody>
          <a:bodyPr/>
          <a:lstStyle/>
          <a:p>
            <a:pPr eaLnBrk="1" hangingPunct="1"/>
            <a:r>
              <a:rPr lang="ar-SA" dirty="0" smtClean="0">
                <a:solidFill>
                  <a:schemeClr val="accent2"/>
                </a:solidFill>
              </a:rPr>
              <a:t>من إتفاقية عامة الى منظمة عالمية</a:t>
            </a:r>
            <a:br>
              <a:rPr lang="ar-SA" dirty="0" smtClean="0">
                <a:solidFill>
                  <a:schemeClr val="accent2"/>
                </a:solidFill>
              </a:rPr>
            </a:br>
            <a:r>
              <a:rPr lang="ar-SA" dirty="0" smtClean="0">
                <a:solidFill>
                  <a:schemeClr val="accent2"/>
                </a:solidFill>
              </a:rPr>
              <a:t/>
            </a:r>
            <a:br>
              <a:rPr lang="ar-SA" dirty="0" smtClean="0">
                <a:solidFill>
                  <a:schemeClr val="accent2"/>
                </a:solidFill>
              </a:rPr>
            </a:br>
            <a:r>
              <a:rPr lang="ar-SA" dirty="0" smtClean="0">
                <a:solidFill>
                  <a:schemeClr val="accent2"/>
                </a:solidFill>
              </a:rPr>
              <a:t>نبذة تاريخية</a:t>
            </a:r>
            <a:endParaRPr lang="en-US" dirty="0" smtClean="0">
              <a:solidFill>
                <a:schemeClr val="accent2"/>
              </a:solidFill>
            </a:endParaRPr>
          </a:p>
        </p:txBody>
      </p:sp>
      <p:sp>
        <p:nvSpPr>
          <p:cNvPr id="3" name="Date Placeholder 2"/>
          <p:cNvSpPr>
            <a:spLocks noGrp="1"/>
          </p:cNvSpPr>
          <p:nvPr>
            <p:ph type="dt" sz="half" idx="10"/>
          </p:nvPr>
        </p:nvSpPr>
        <p:spPr/>
        <p:txBody>
          <a:bodyPr/>
          <a:lstStyle/>
          <a:p>
            <a:pPr>
              <a:defRPr/>
            </a:pPr>
            <a:fld id="{ABAA1E5E-36A8-4495-9B7E-D2BB890D691C}" type="datetime1">
              <a:rPr lang="en-US" smtClean="0"/>
              <a:pPr>
                <a:defRPr/>
              </a:pPr>
              <a:t>11/13/2009</a:t>
            </a:fld>
            <a:endParaRPr lang="en-US"/>
          </a:p>
        </p:txBody>
      </p:sp>
      <p:sp>
        <p:nvSpPr>
          <p:cNvPr id="4" name="Slide Number Placeholder 3"/>
          <p:cNvSpPr>
            <a:spLocks noGrp="1"/>
          </p:cNvSpPr>
          <p:nvPr>
            <p:ph type="sldNum" sz="quarter" idx="12"/>
          </p:nvPr>
        </p:nvSpPr>
        <p:spPr/>
        <p:txBody>
          <a:bodyPr/>
          <a:lstStyle/>
          <a:p>
            <a:pPr>
              <a:defRPr/>
            </a:pPr>
            <a:fld id="{CDCBC4EE-EE42-4D11-9BBB-9F5242FDFF25}" type="slidenum">
              <a:rPr lang="ar-SA" smtClean="0"/>
              <a:pPr>
                <a:defRPr/>
              </a:pPr>
              <a:t>13</a:t>
            </a:fld>
            <a:endParaRPr lang="en-US"/>
          </a:p>
        </p:txBody>
      </p:sp>
      <p:sp>
        <p:nvSpPr>
          <p:cNvPr id="5" name="Footer Placeholder 4"/>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6"/>
          <p:cNvSpPr>
            <a:spLocks noGrp="1" noChangeArrowheads="1"/>
          </p:cNvSpPr>
          <p:nvPr>
            <p:ph type="body" idx="1"/>
          </p:nvPr>
        </p:nvSpPr>
        <p:spPr>
          <a:xfrm>
            <a:off x="457200" y="1844675"/>
            <a:ext cx="8229600" cy="4281488"/>
          </a:xfrm>
        </p:spPr>
        <p:txBody>
          <a:bodyPr/>
          <a:lstStyle/>
          <a:p>
            <a:pPr eaLnBrk="1" hangingPunct="1"/>
            <a:r>
              <a:rPr lang="ar-SA" b="1" dirty="0" smtClean="0"/>
              <a:t>تأسست الجات عام 1947 م ودخلت حيز التنفيذ في يناير عام 1948 م.</a:t>
            </a:r>
          </a:p>
          <a:p>
            <a:pPr eaLnBrk="1" hangingPunct="1"/>
            <a:r>
              <a:rPr lang="ar-SA" b="1" dirty="0" smtClean="0"/>
              <a:t>كان عدد أعضائها 23 دولة ويسمون”الأعضاء المتعاقدين</a:t>
            </a:r>
            <a:r>
              <a:rPr lang="en-US" b="1" dirty="0" smtClean="0"/>
              <a:t>"Contracting Parties"</a:t>
            </a:r>
            <a:r>
              <a:rPr lang="ar-SA" b="1" dirty="0" smtClean="0"/>
              <a:t> .</a:t>
            </a:r>
          </a:p>
          <a:p>
            <a:pPr eaLnBrk="1" hangingPunct="1"/>
            <a:r>
              <a:rPr lang="ar-SA" b="1" dirty="0" smtClean="0"/>
              <a:t>اتخذت مـن مدينة جنيف في سويسرا مقراً لها</a:t>
            </a:r>
            <a:r>
              <a:rPr lang="en-US" b="1" dirty="0" smtClean="0"/>
              <a:t> .</a:t>
            </a:r>
          </a:p>
          <a:p>
            <a:pPr eaLnBrk="1" hangingPunct="1"/>
            <a:endParaRPr lang="en-US" b="1" dirty="0" smtClean="0"/>
          </a:p>
          <a:p>
            <a:pPr eaLnBrk="1" hangingPunct="1"/>
            <a:endParaRPr lang="en-US" dirty="0" smtClean="0"/>
          </a:p>
        </p:txBody>
      </p:sp>
      <p:sp>
        <p:nvSpPr>
          <p:cNvPr id="17412" name="Rectangle 7"/>
          <p:cNvSpPr>
            <a:spLocks noGrp="1" noChangeArrowheads="1"/>
          </p:cNvSpPr>
          <p:nvPr>
            <p:ph type="title"/>
          </p:nvPr>
        </p:nvSpPr>
        <p:spPr>
          <a:xfrm>
            <a:off x="457200" y="1052513"/>
            <a:ext cx="8229600" cy="792162"/>
          </a:xfrm>
        </p:spPr>
        <p:txBody>
          <a:bodyPr/>
          <a:lstStyle/>
          <a:p>
            <a:pPr eaLnBrk="1" hangingPunct="1"/>
            <a:r>
              <a:rPr lang="ar-SA" dirty="0" smtClean="0">
                <a:solidFill>
                  <a:schemeClr val="accent2"/>
                </a:solidFill>
              </a:rPr>
              <a:t>اتفاقي</a:t>
            </a:r>
            <a:r>
              <a:rPr lang="ar-SA" dirty="0" smtClean="0">
                <a:solidFill>
                  <a:schemeClr val="accent2"/>
                </a:solidFill>
              </a:rPr>
              <a:t>ة</a:t>
            </a:r>
            <a:r>
              <a:rPr lang="ar-SA" dirty="0" smtClean="0">
                <a:solidFill>
                  <a:schemeClr val="accent2"/>
                </a:solidFill>
              </a:rPr>
              <a:t> عامة </a:t>
            </a:r>
            <a:r>
              <a:rPr lang="ar-SA" dirty="0" smtClean="0">
                <a:solidFill>
                  <a:schemeClr val="accent2"/>
                </a:solidFill>
              </a:rPr>
              <a:t>لتحرير </a:t>
            </a:r>
            <a:r>
              <a:rPr lang="ar-SA" dirty="0" smtClean="0">
                <a:solidFill>
                  <a:schemeClr val="accent2"/>
                </a:solidFill>
              </a:rPr>
              <a:t>التجارة</a:t>
            </a:r>
            <a:endParaRPr lang="en-US" dirty="0" smtClean="0">
              <a:solidFill>
                <a:schemeClr val="accent2"/>
              </a:solidFill>
            </a:endParaRPr>
          </a:p>
        </p:txBody>
      </p:sp>
      <p:sp>
        <p:nvSpPr>
          <p:cNvPr id="4" name="Date Placeholder 3"/>
          <p:cNvSpPr>
            <a:spLocks noGrp="1"/>
          </p:cNvSpPr>
          <p:nvPr>
            <p:ph type="dt" sz="half" idx="10"/>
          </p:nvPr>
        </p:nvSpPr>
        <p:spPr/>
        <p:txBody>
          <a:bodyPr/>
          <a:lstStyle/>
          <a:p>
            <a:pPr>
              <a:defRPr/>
            </a:pPr>
            <a:fld id="{CAA4C9D3-8A56-4CC5-9480-67E595367A14}"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14</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5"/>
          <p:cNvSpPr>
            <a:spLocks noGrp="1" noChangeArrowheads="1"/>
          </p:cNvSpPr>
          <p:nvPr>
            <p:ph type="title"/>
          </p:nvPr>
        </p:nvSpPr>
        <p:spPr>
          <a:xfrm>
            <a:off x="457200" y="1196975"/>
            <a:ext cx="8229600" cy="1368425"/>
          </a:xfrm>
        </p:spPr>
        <p:txBody>
          <a:bodyPr/>
          <a:lstStyle/>
          <a:p>
            <a:pPr marL="838200" indent="-838200" eaLnBrk="1" hangingPunct="1"/>
            <a:r>
              <a:rPr lang="ar-SA" altLang="zh-TW" sz="4000" b="1" dirty="0" smtClean="0">
                <a:solidFill>
                  <a:srgbClr val="C00000"/>
                </a:solidFill>
                <a:cs typeface="Monotype Koufi" pitchFamily="2" charset="-78"/>
              </a:rPr>
              <a:t>مفهوم الجات</a:t>
            </a:r>
            <a:endParaRPr lang="en-US" sz="4000" b="1" dirty="0" smtClean="0">
              <a:solidFill>
                <a:srgbClr val="C00000"/>
              </a:solidFill>
              <a:cs typeface="Monotype Koufi" pitchFamily="2" charset="-78"/>
            </a:endParaRPr>
          </a:p>
        </p:txBody>
      </p:sp>
      <p:sp>
        <p:nvSpPr>
          <p:cNvPr id="18436" name="Rectangle 6"/>
          <p:cNvSpPr>
            <a:spLocks noGrp="1" noChangeArrowheads="1"/>
          </p:cNvSpPr>
          <p:nvPr>
            <p:ph type="body" idx="1"/>
          </p:nvPr>
        </p:nvSpPr>
        <p:spPr>
          <a:xfrm>
            <a:off x="457200" y="2852738"/>
            <a:ext cx="8229600" cy="3273425"/>
          </a:xfrm>
        </p:spPr>
        <p:txBody>
          <a:bodyPr/>
          <a:lstStyle/>
          <a:p>
            <a:pPr algn="just">
              <a:spcBef>
                <a:spcPct val="50000"/>
              </a:spcBef>
              <a:buFontTx/>
              <a:buNone/>
            </a:pPr>
            <a:r>
              <a:rPr lang="ar-SA" altLang="zh-TW" b="1" dirty="0" smtClean="0"/>
              <a:t>الجات اختصار لعبارة باللغة الإنجليزية هي: </a:t>
            </a:r>
            <a:r>
              <a:rPr lang="en-US" altLang="zh-TW" b="1" dirty="0" smtClean="0">
                <a:ea typeface="PMingLiU" pitchFamily="18" charset="-120"/>
              </a:rPr>
              <a:t>General Agreement on Tariffs and Trade</a:t>
            </a:r>
            <a:r>
              <a:rPr lang="ar-SA" altLang="zh-TW" b="1" dirty="0" smtClean="0"/>
              <a:t> (</a:t>
            </a:r>
            <a:r>
              <a:rPr lang="en-US" altLang="zh-TW" b="1" dirty="0" smtClean="0">
                <a:ea typeface="PMingLiU" pitchFamily="18" charset="-120"/>
              </a:rPr>
              <a:t>GATT</a:t>
            </a:r>
            <a:r>
              <a:rPr lang="ar-SA" altLang="zh-TW" b="1" dirty="0" smtClean="0"/>
              <a:t>)، وتعني "الإتفاق العام للتعريفات والتجارة"</a:t>
            </a:r>
            <a:endParaRPr lang="en-US" b="1" dirty="0" smtClean="0"/>
          </a:p>
          <a:p>
            <a:pPr eaLnBrk="1" hangingPunct="1"/>
            <a:endParaRPr lang="en-US" dirty="0" smtClean="0"/>
          </a:p>
        </p:txBody>
      </p:sp>
      <p:sp>
        <p:nvSpPr>
          <p:cNvPr id="4" name="Date Placeholder 3"/>
          <p:cNvSpPr>
            <a:spLocks noGrp="1"/>
          </p:cNvSpPr>
          <p:nvPr>
            <p:ph type="dt" sz="half" idx="10"/>
          </p:nvPr>
        </p:nvSpPr>
        <p:spPr/>
        <p:txBody>
          <a:bodyPr/>
          <a:lstStyle/>
          <a:p>
            <a:pPr>
              <a:defRPr/>
            </a:pPr>
            <a:fld id="{C0CB218A-0823-4B8F-8CE2-0E8F0B802123}"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15</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5"/>
          <p:cNvSpPr>
            <a:spLocks noGrp="1" noChangeArrowheads="1"/>
          </p:cNvSpPr>
          <p:nvPr>
            <p:ph type="title"/>
          </p:nvPr>
        </p:nvSpPr>
        <p:spPr>
          <a:xfrm>
            <a:off x="457200" y="274638"/>
            <a:ext cx="8229600" cy="2074862"/>
          </a:xfrm>
        </p:spPr>
        <p:txBody>
          <a:bodyPr/>
          <a:lstStyle/>
          <a:p>
            <a:pPr marL="838200" indent="-838200" eaLnBrk="1" hangingPunct="1"/>
            <a:r>
              <a:rPr lang="ar-SA" dirty="0" smtClean="0">
                <a:solidFill>
                  <a:srgbClr val="003399"/>
                </a:solidFill>
              </a:rPr>
              <a:t>أهم أهداف إتفاقية الجات</a:t>
            </a:r>
            <a:endParaRPr lang="en-US" dirty="0" smtClean="0">
              <a:solidFill>
                <a:srgbClr val="003399"/>
              </a:solidFill>
            </a:endParaRPr>
          </a:p>
        </p:txBody>
      </p:sp>
      <p:sp>
        <p:nvSpPr>
          <p:cNvPr id="19460" name="Rectangle 6"/>
          <p:cNvSpPr>
            <a:spLocks noGrp="1" noChangeArrowheads="1"/>
          </p:cNvSpPr>
          <p:nvPr>
            <p:ph type="body" idx="1"/>
          </p:nvPr>
        </p:nvSpPr>
        <p:spPr>
          <a:xfrm>
            <a:off x="457200" y="2060575"/>
            <a:ext cx="8229600" cy="4065588"/>
          </a:xfrm>
        </p:spPr>
        <p:txBody>
          <a:bodyPr/>
          <a:lstStyle/>
          <a:p>
            <a:pPr marL="609600" indent="-609600" eaLnBrk="1" hangingPunct="1"/>
            <a:r>
              <a:rPr lang="ar-SA" b="1" dirty="0" smtClean="0"/>
              <a:t>العمل على تحرير التجارة الدولية</a:t>
            </a:r>
          </a:p>
          <a:p>
            <a:pPr marL="609600" indent="-609600" eaLnBrk="1" hangingPunct="1"/>
            <a:r>
              <a:rPr lang="ar-SA" b="1" dirty="0" smtClean="0"/>
              <a:t>إزالة العوائق أمام التبادل التجاري بين الدول</a:t>
            </a:r>
          </a:p>
          <a:p>
            <a:pPr marL="609600" indent="-609600" eaLnBrk="1" hangingPunct="1"/>
            <a:r>
              <a:rPr lang="ar-SA" b="1" dirty="0" smtClean="0"/>
              <a:t>حل المنازعات التجاريه الدوليه عن طريق المفاوضات</a:t>
            </a:r>
          </a:p>
          <a:p>
            <a:pPr marL="609600" indent="-609600" eaLnBrk="1" hangingPunct="1"/>
            <a:r>
              <a:rPr lang="ar-SA" b="1" dirty="0" smtClean="0"/>
              <a:t>تهيئة المناخ الدولي والإعداد لإنشاء منظمة التجارة العالميه</a:t>
            </a:r>
            <a:endParaRPr lang="en-US" b="1" dirty="0" smtClean="0"/>
          </a:p>
        </p:txBody>
      </p:sp>
      <p:sp>
        <p:nvSpPr>
          <p:cNvPr id="4" name="Date Placeholder 3"/>
          <p:cNvSpPr>
            <a:spLocks noGrp="1"/>
          </p:cNvSpPr>
          <p:nvPr>
            <p:ph type="dt" sz="half" idx="10"/>
          </p:nvPr>
        </p:nvSpPr>
        <p:spPr/>
        <p:txBody>
          <a:bodyPr/>
          <a:lstStyle/>
          <a:p>
            <a:pPr>
              <a:defRPr/>
            </a:pPr>
            <a:fld id="{AF5C18BE-930B-4D3E-877F-A984CF09B72D}"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16</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5"/>
          <p:cNvSpPr>
            <a:spLocks noGrp="1" noChangeArrowheads="1"/>
          </p:cNvSpPr>
          <p:nvPr>
            <p:ph type="title"/>
          </p:nvPr>
        </p:nvSpPr>
        <p:spPr>
          <a:xfrm>
            <a:off x="457200" y="620713"/>
            <a:ext cx="8229600" cy="1223962"/>
          </a:xfrm>
        </p:spPr>
        <p:txBody>
          <a:bodyPr/>
          <a:lstStyle/>
          <a:p>
            <a:pPr marL="838200" indent="-838200" eaLnBrk="1" hangingPunct="1"/>
            <a:r>
              <a:rPr lang="ar-SA" b="1" dirty="0" smtClean="0">
                <a:solidFill>
                  <a:schemeClr val="tx1"/>
                </a:solidFill>
              </a:rPr>
              <a:t>جولات الجات التفاوضية</a:t>
            </a:r>
            <a:endParaRPr lang="en-US" b="1" dirty="0" smtClean="0">
              <a:solidFill>
                <a:schemeClr val="tx1"/>
              </a:solidFill>
            </a:endParaRPr>
          </a:p>
        </p:txBody>
      </p:sp>
      <p:graphicFrame>
        <p:nvGraphicFramePr>
          <p:cNvPr id="372743" name="Group 7"/>
          <p:cNvGraphicFramePr>
            <a:graphicFrameLocks noGrp="1"/>
          </p:cNvGraphicFramePr>
          <p:nvPr>
            <p:ph idx="1"/>
          </p:nvPr>
        </p:nvGraphicFramePr>
        <p:xfrm>
          <a:off x="457200" y="1557338"/>
          <a:ext cx="8229600" cy="4568826"/>
        </p:xfrm>
        <a:graphic>
          <a:graphicData uri="http://schemas.openxmlformats.org/drawingml/2006/table">
            <a:tbl>
              <a:tblPr rtl="1"/>
              <a:tblGrid>
                <a:gridCol w="1177925"/>
                <a:gridCol w="1390650"/>
                <a:gridCol w="2082800"/>
                <a:gridCol w="3578225"/>
              </a:tblGrid>
              <a:tr h="109061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smtClean="0">
                          <a:ln>
                            <a:noFill/>
                          </a:ln>
                          <a:solidFill>
                            <a:srgbClr val="000000"/>
                          </a:solidFill>
                          <a:effectLst/>
                          <a:latin typeface="Arial" pitchFamily="34" charset="0"/>
                          <a:ea typeface="PMingLiU" pitchFamily="18" charset="-120"/>
                          <a:cs typeface="Arabic Transparent" pitchFamily="2" charset="-78"/>
                        </a:rPr>
                        <a:t>السنة</a:t>
                      </a:r>
                      <a:endParaRPr kumimoji="0" lang="ar-SA" sz="4400" b="1" i="0" u="none" strike="noStrike" cap="none" normalizeH="0" baseline="0" smtClean="0">
                        <a:ln>
                          <a:noFill/>
                        </a:ln>
                        <a:solidFill>
                          <a:srgbClr val="000000"/>
                        </a:solidFill>
                        <a:effectLst/>
                        <a:latin typeface="Arial" pitchFamily="34" charset="0"/>
                        <a:ea typeface="PMingLiU" pitchFamily="18" charset="-120"/>
                        <a:cs typeface="Arabic Transparent" pitchFamily="2" charset="-78"/>
                      </a:endParaRPr>
                    </a:p>
                  </a:txBody>
                  <a:tcPr anchor="ctr" horzOverflow="overflow">
                    <a:lnL w="38100" cap="flat" cmpd="sng" algn="ctr">
                      <a:solidFill>
                        <a:schemeClr val="tx2"/>
                      </a:solidFill>
                      <a:prstDash val="solid"/>
                      <a:round/>
                      <a:headEnd type="none" w="sm" len="sm"/>
                      <a:tailEnd type="none" w="sm" len="sm"/>
                    </a:lnL>
                    <a:lnR w="19050" cap="flat" cmpd="sng" algn="ctr">
                      <a:solidFill>
                        <a:schemeClr val="tx2"/>
                      </a:solidFill>
                      <a:prstDash val="solid"/>
                      <a:round/>
                      <a:headEnd type="none" w="sm" len="sm"/>
                      <a:tailEnd type="none" w="sm" len="sm"/>
                    </a:lnR>
                    <a:lnT w="38100" cap="flat" cmpd="sng" algn="ctr">
                      <a:solidFill>
                        <a:schemeClr val="tx2"/>
                      </a:solidFill>
                      <a:prstDash val="solid"/>
                      <a:round/>
                      <a:headEnd type="none" w="sm" len="sm"/>
                      <a:tailEnd type="none" w="sm" len="sm"/>
                    </a:lnT>
                    <a:lnB w="38100" cap="flat" cmpd="sng" algn="ctr">
                      <a:solidFill>
                        <a:schemeClr val="tx2"/>
                      </a:solidFill>
                      <a:prstDash val="solid"/>
                      <a:round/>
                      <a:headEnd type="none" w="sm" len="sm"/>
                      <a:tailEnd type="none" w="sm" len="sm"/>
                    </a:lnB>
                    <a:lnTlToBr>
                      <a:noFill/>
                    </a:lnTlToBr>
                    <a:lnBlToTr>
                      <a:noFill/>
                    </a:lnBlToTr>
                    <a:solidFill>
                      <a:srgbClr val="00CCCC"/>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smtClean="0">
                          <a:ln>
                            <a:noFill/>
                          </a:ln>
                          <a:solidFill>
                            <a:srgbClr val="000000"/>
                          </a:solidFill>
                          <a:effectLst/>
                          <a:latin typeface="Arial" pitchFamily="34" charset="0"/>
                          <a:ea typeface="PMingLiU" pitchFamily="18" charset="-120"/>
                          <a:cs typeface="Arabic Transparent" pitchFamily="2" charset="-78"/>
                        </a:rPr>
                        <a:t>إسم الجولة</a:t>
                      </a:r>
                      <a:endParaRPr kumimoji="0" lang="ar-SA" sz="4400" b="1" i="0" u="none" strike="noStrike" cap="none" normalizeH="0" baseline="0" smtClean="0">
                        <a:ln>
                          <a:noFill/>
                        </a:ln>
                        <a:solidFill>
                          <a:srgbClr val="000000"/>
                        </a:solidFill>
                        <a:effectLst/>
                        <a:latin typeface="Arial" pitchFamily="34" charset="0"/>
                        <a:ea typeface="PMingLiU" pitchFamily="18" charset="-120"/>
                        <a:cs typeface="Arabic Transparent" pitchFamily="2" charset="-78"/>
                      </a:endParaRPr>
                    </a:p>
                  </a:txBody>
                  <a:tcPr anchor="ctr" horzOverflow="overflow">
                    <a:lnL w="19050" cap="flat" cmpd="sng" algn="ctr">
                      <a:solidFill>
                        <a:schemeClr val="tx2"/>
                      </a:solidFill>
                      <a:prstDash val="solid"/>
                      <a:round/>
                      <a:headEnd type="none" w="sm" len="sm"/>
                      <a:tailEnd type="none" w="sm" len="sm"/>
                    </a:lnL>
                    <a:lnR w="19050" cap="flat" cmpd="sng" algn="ctr">
                      <a:solidFill>
                        <a:schemeClr val="tx2"/>
                      </a:solidFill>
                      <a:prstDash val="solid"/>
                      <a:round/>
                      <a:headEnd type="none" w="sm" len="sm"/>
                      <a:tailEnd type="none" w="sm" len="sm"/>
                    </a:lnR>
                    <a:lnT w="38100" cap="flat" cmpd="sng" algn="ctr">
                      <a:solidFill>
                        <a:schemeClr val="tx2"/>
                      </a:solidFill>
                      <a:prstDash val="solid"/>
                      <a:round/>
                      <a:headEnd type="none" w="sm" len="sm"/>
                      <a:tailEnd type="none" w="sm" len="sm"/>
                    </a:lnT>
                    <a:lnB w="38100" cap="flat" cmpd="sng" algn="ctr">
                      <a:solidFill>
                        <a:schemeClr val="tx2"/>
                      </a:solidFill>
                      <a:prstDash val="solid"/>
                      <a:round/>
                      <a:headEnd type="none" w="sm" len="sm"/>
                      <a:tailEnd type="none" w="sm" len="sm"/>
                    </a:lnB>
                    <a:lnTlToBr>
                      <a:noFill/>
                    </a:lnTlToBr>
                    <a:lnBlToTr>
                      <a:noFill/>
                    </a:lnBlToTr>
                    <a:solidFill>
                      <a:srgbClr val="00CCCC"/>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smtClean="0">
                          <a:ln>
                            <a:noFill/>
                          </a:ln>
                          <a:solidFill>
                            <a:srgbClr val="000000"/>
                          </a:solidFill>
                          <a:effectLst/>
                          <a:latin typeface="Arial" pitchFamily="34" charset="0"/>
                          <a:ea typeface="PMingLiU" pitchFamily="18" charset="-120"/>
                          <a:cs typeface="Arabic Transparent" pitchFamily="2" charset="-78"/>
                        </a:rPr>
                        <a:t>عدد الدول المشاركة</a:t>
                      </a:r>
                      <a:endParaRPr kumimoji="0" lang="ar-SA" sz="4400" b="1" i="0" u="none" strike="noStrike" cap="none" normalizeH="0" baseline="0" smtClean="0">
                        <a:ln>
                          <a:noFill/>
                        </a:ln>
                        <a:solidFill>
                          <a:srgbClr val="000000"/>
                        </a:solidFill>
                        <a:effectLst/>
                        <a:latin typeface="Arial" pitchFamily="34" charset="0"/>
                        <a:ea typeface="PMingLiU" pitchFamily="18" charset="-120"/>
                        <a:cs typeface="Arabic Transparent" pitchFamily="2" charset="-78"/>
                      </a:endParaRPr>
                    </a:p>
                  </a:txBody>
                  <a:tcPr anchor="ctr" horzOverflow="overflow">
                    <a:lnL w="19050" cap="flat" cmpd="sng" algn="ctr">
                      <a:solidFill>
                        <a:schemeClr val="tx2"/>
                      </a:solidFill>
                      <a:prstDash val="solid"/>
                      <a:round/>
                      <a:headEnd type="none" w="sm" len="sm"/>
                      <a:tailEnd type="none" w="sm" len="sm"/>
                    </a:lnL>
                    <a:lnR w="19050" cap="flat" cmpd="sng" algn="ctr">
                      <a:solidFill>
                        <a:schemeClr val="tx2"/>
                      </a:solidFill>
                      <a:prstDash val="solid"/>
                      <a:round/>
                      <a:headEnd type="none" w="sm" len="sm"/>
                      <a:tailEnd type="none" w="sm" len="sm"/>
                    </a:lnR>
                    <a:lnT w="38100" cap="flat" cmpd="sng" algn="ctr">
                      <a:solidFill>
                        <a:schemeClr val="tx2"/>
                      </a:solidFill>
                      <a:prstDash val="solid"/>
                      <a:round/>
                      <a:headEnd type="none" w="sm" len="sm"/>
                      <a:tailEnd type="none" w="sm" len="sm"/>
                    </a:lnT>
                    <a:lnB w="38100" cap="flat" cmpd="sng" algn="ctr">
                      <a:solidFill>
                        <a:schemeClr val="tx2"/>
                      </a:solidFill>
                      <a:prstDash val="solid"/>
                      <a:round/>
                      <a:headEnd type="none" w="sm" len="sm"/>
                      <a:tailEnd type="none" w="sm" len="sm"/>
                    </a:lnB>
                    <a:lnTlToBr>
                      <a:noFill/>
                    </a:lnTlToBr>
                    <a:lnBlToTr>
                      <a:noFill/>
                    </a:lnBlToTr>
                    <a:solidFill>
                      <a:srgbClr val="00CCCC"/>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smtClean="0">
                          <a:ln>
                            <a:noFill/>
                          </a:ln>
                          <a:solidFill>
                            <a:srgbClr val="000000"/>
                          </a:solidFill>
                          <a:effectLst/>
                          <a:latin typeface="Arial" pitchFamily="34" charset="0"/>
                          <a:ea typeface="PMingLiU" pitchFamily="18" charset="-120"/>
                          <a:cs typeface="Arabic Transparent" pitchFamily="2" charset="-78"/>
                        </a:rPr>
                        <a:t>موضوع الجولة</a:t>
                      </a:r>
                      <a:endParaRPr kumimoji="0" lang="ar-SA" sz="4400" b="1" i="0" u="none" strike="noStrike" cap="none" normalizeH="0" baseline="0" smtClean="0">
                        <a:ln>
                          <a:noFill/>
                        </a:ln>
                        <a:solidFill>
                          <a:srgbClr val="000000"/>
                        </a:solidFill>
                        <a:effectLst/>
                        <a:latin typeface="Arial" pitchFamily="34" charset="0"/>
                        <a:ea typeface="PMingLiU" pitchFamily="18" charset="-120"/>
                        <a:cs typeface="Arabic Transparent" pitchFamily="2" charset="-78"/>
                      </a:endParaRPr>
                    </a:p>
                  </a:txBody>
                  <a:tcPr anchor="ctr" horzOverflow="overflow">
                    <a:lnL w="19050" cap="flat" cmpd="sng" algn="ctr">
                      <a:solidFill>
                        <a:schemeClr val="tx2"/>
                      </a:solidFill>
                      <a:prstDash val="solid"/>
                      <a:round/>
                      <a:headEnd type="none" w="sm" len="sm"/>
                      <a:tailEnd type="none" w="sm" len="sm"/>
                    </a:lnL>
                    <a:lnR w="38100" cap="flat" cmpd="sng" algn="ctr">
                      <a:solidFill>
                        <a:schemeClr val="tx2"/>
                      </a:solidFill>
                      <a:prstDash val="solid"/>
                      <a:round/>
                      <a:headEnd type="none" w="sm" len="sm"/>
                      <a:tailEnd type="none" w="sm" len="sm"/>
                    </a:lnR>
                    <a:lnT w="38100" cap="flat" cmpd="sng" algn="ctr">
                      <a:solidFill>
                        <a:schemeClr val="tx2"/>
                      </a:solidFill>
                      <a:prstDash val="solid"/>
                      <a:round/>
                      <a:headEnd type="none" w="sm" len="sm"/>
                      <a:tailEnd type="none" w="sm" len="sm"/>
                    </a:lnT>
                    <a:lnB w="38100" cap="flat" cmpd="sng" algn="ctr">
                      <a:solidFill>
                        <a:schemeClr val="tx2"/>
                      </a:solidFill>
                      <a:prstDash val="solid"/>
                      <a:round/>
                      <a:headEnd type="none" w="sm" len="sm"/>
                      <a:tailEnd type="none" w="sm" len="sm"/>
                    </a:lnB>
                    <a:lnTlToBr>
                      <a:noFill/>
                    </a:lnTlToBr>
                    <a:lnBlToTr>
                      <a:noFill/>
                    </a:lnBlToTr>
                    <a:solidFill>
                      <a:srgbClr val="00CCCC"/>
                    </a:solidFill>
                  </a:tcPr>
                </a:tc>
              </a:tr>
              <a:tr h="59690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rPr>
                        <a:t>1947</a:t>
                      </a:r>
                      <a:endParaRPr kumimoji="0" lang="ar-SA" sz="44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endParaRPr>
                    </a:p>
                  </a:txBody>
                  <a:tcPr anchor="ctr" horzOverflow="overflow">
                    <a:lnL w="38100" cap="flat" cmpd="sng" algn="ctr">
                      <a:solidFill>
                        <a:schemeClr val="tx2"/>
                      </a:solidFill>
                      <a:prstDash val="solid"/>
                      <a:round/>
                      <a:headEnd type="none" w="sm" len="sm"/>
                      <a:tailEnd type="none" w="sm" len="sm"/>
                    </a:lnL>
                    <a:lnR w="19050" cap="flat" cmpd="sng" algn="ctr">
                      <a:solidFill>
                        <a:schemeClr val="tx2"/>
                      </a:solidFill>
                      <a:prstDash val="solid"/>
                      <a:round/>
                      <a:headEnd type="none" w="sm" len="sm"/>
                      <a:tailEnd type="none" w="sm" len="sm"/>
                    </a:lnR>
                    <a:lnT w="38100" cap="flat" cmpd="sng" algn="ctr">
                      <a:solidFill>
                        <a:schemeClr val="tx2"/>
                      </a:solidFill>
                      <a:prstDash val="solid"/>
                      <a:round/>
                      <a:headEnd type="none" w="sm" len="sm"/>
                      <a:tailEnd type="none" w="sm" len="sm"/>
                    </a:lnT>
                    <a:lnB w="19050" cap="flat" cmpd="sng" algn="ctr">
                      <a:solidFill>
                        <a:schemeClr val="tx2"/>
                      </a:solidFill>
                      <a:prstDash val="solid"/>
                      <a:round/>
                      <a:headEnd type="none" w="sm" len="sm"/>
                      <a:tailEnd type="none" w="sm" len="sm"/>
                    </a:lnB>
                    <a:lnTlToBr>
                      <a:noFill/>
                    </a:lnTlToBr>
                    <a:lnBlToTr>
                      <a:noFill/>
                    </a:lnBlToTr>
                    <a:solidFill>
                      <a:srgbClr val="DDDDDD">
                        <a:alpha val="50000"/>
                      </a:srgbClr>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rPr>
                        <a:t>جنيف</a:t>
                      </a:r>
                      <a:endParaRPr kumimoji="0" lang="ar-SA" sz="44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endParaRPr>
                    </a:p>
                  </a:txBody>
                  <a:tcPr anchor="ctr" horzOverflow="overflow">
                    <a:lnL w="19050" cap="flat" cmpd="sng" algn="ctr">
                      <a:solidFill>
                        <a:schemeClr val="tx2"/>
                      </a:solidFill>
                      <a:prstDash val="solid"/>
                      <a:round/>
                      <a:headEnd type="none" w="sm" len="sm"/>
                      <a:tailEnd type="none" w="sm" len="sm"/>
                    </a:lnL>
                    <a:lnR w="19050" cap="flat" cmpd="sng" algn="ctr">
                      <a:solidFill>
                        <a:schemeClr val="tx2"/>
                      </a:solidFill>
                      <a:prstDash val="solid"/>
                      <a:round/>
                      <a:headEnd type="none" w="sm" len="sm"/>
                      <a:tailEnd type="none" w="sm" len="sm"/>
                    </a:lnR>
                    <a:lnT w="38100" cap="flat" cmpd="sng" algn="ctr">
                      <a:solidFill>
                        <a:schemeClr val="tx2"/>
                      </a:solidFill>
                      <a:prstDash val="solid"/>
                      <a:round/>
                      <a:headEnd type="none" w="sm" len="sm"/>
                      <a:tailEnd type="none" w="sm" len="sm"/>
                    </a:lnT>
                    <a:lnB w="19050" cap="flat" cmpd="sng" algn="ctr">
                      <a:solidFill>
                        <a:schemeClr val="tx2"/>
                      </a:solidFill>
                      <a:prstDash val="solid"/>
                      <a:round/>
                      <a:headEnd type="none" w="sm" len="sm"/>
                      <a:tailEnd type="none" w="sm" len="sm"/>
                    </a:lnB>
                    <a:lnTlToBr>
                      <a:noFill/>
                    </a:lnTlToBr>
                    <a:lnBlToTr>
                      <a:noFill/>
                    </a:lnBlToTr>
                    <a:solidFill>
                      <a:srgbClr val="DDDDDD">
                        <a:alpha val="50000"/>
                      </a:srgbClr>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rPr>
                        <a:t>23</a:t>
                      </a:r>
                      <a:endParaRPr kumimoji="0" lang="ar-SA" sz="44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endParaRPr>
                    </a:p>
                  </a:txBody>
                  <a:tcPr anchor="ctr" horzOverflow="overflow">
                    <a:lnL w="19050" cap="flat" cmpd="sng" algn="ctr">
                      <a:solidFill>
                        <a:schemeClr val="tx2"/>
                      </a:solidFill>
                      <a:prstDash val="solid"/>
                      <a:round/>
                      <a:headEnd type="none" w="sm" len="sm"/>
                      <a:tailEnd type="none" w="sm" len="sm"/>
                    </a:lnL>
                    <a:lnR w="19050" cap="flat" cmpd="sng" algn="ctr">
                      <a:solidFill>
                        <a:schemeClr val="tx2"/>
                      </a:solidFill>
                      <a:prstDash val="solid"/>
                      <a:round/>
                      <a:headEnd type="none" w="sm" len="sm"/>
                      <a:tailEnd type="none" w="sm" len="sm"/>
                    </a:lnR>
                    <a:lnT w="38100" cap="flat" cmpd="sng" algn="ctr">
                      <a:solidFill>
                        <a:schemeClr val="tx2"/>
                      </a:solidFill>
                      <a:prstDash val="solid"/>
                      <a:round/>
                      <a:headEnd type="none" w="sm" len="sm"/>
                      <a:tailEnd type="none" w="sm" len="sm"/>
                    </a:lnT>
                    <a:lnB w="19050" cap="flat" cmpd="sng" algn="ctr">
                      <a:solidFill>
                        <a:schemeClr val="tx2"/>
                      </a:solidFill>
                      <a:prstDash val="solid"/>
                      <a:round/>
                      <a:headEnd type="none" w="sm" len="sm"/>
                      <a:tailEnd type="none" w="sm" len="sm"/>
                    </a:lnB>
                    <a:lnTlToBr>
                      <a:noFill/>
                    </a:lnTlToBr>
                    <a:lnBlToTr>
                      <a:noFill/>
                    </a:lnBlToTr>
                    <a:solidFill>
                      <a:srgbClr val="DDDDDD">
                        <a:alpha val="50000"/>
                      </a:srgbClr>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rPr>
                        <a:t>التعريفات الجمركية</a:t>
                      </a:r>
                      <a:endParaRPr kumimoji="0" lang="ar-SA" sz="44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endParaRPr>
                    </a:p>
                  </a:txBody>
                  <a:tcPr anchor="ctr" horzOverflow="overflow">
                    <a:lnL w="19050" cap="flat" cmpd="sng" algn="ctr">
                      <a:solidFill>
                        <a:schemeClr val="tx2"/>
                      </a:solidFill>
                      <a:prstDash val="solid"/>
                      <a:round/>
                      <a:headEnd type="none" w="sm" len="sm"/>
                      <a:tailEnd type="none" w="sm" len="sm"/>
                    </a:lnL>
                    <a:lnR w="38100" cap="flat" cmpd="sng" algn="ctr">
                      <a:solidFill>
                        <a:schemeClr val="tx2"/>
                      </a:solidFill>
                      <a:prstDash val="solid"/>
                      <a:round/>
                      <a:headEnd type="none" w="sm" len="sm"/>
                      <a:tailEnd type="none" w="sm" len="sm"/>
                    </a:lnR>
                    <a:lnT w="38100" cap="flat" cmpd="sng" algn="ctr">
                      <a:solidFill>
                        <a:schemeClr val="tx2"/>
                      </a:solidFill>
                      <a:prstDash val="solid"/>
                      <a:round/>
                      <a:headEnd type="none" w="sm" len="sm"/>
                      <a:tailEnd type="none" w="sm" len="sm"/>
                    </a:lnT>
                    <a:lnB w="19050" cap="flat" cmpd="sng" algn="ctr">
                      <a:solidFill>
                        <a:schemeClr val="tx2"/>
                      </a:solidFill>
                      <a:prstDash val="solid"/>
                      <a:round/>
                      <a:headEnd type="none" w="sm" len="sm"/>
                      <a:tailEnd type="none" w="sm" len="sm"/>
                    </a:lnB>
                    <a:lnTlToBr>
                      <a:noFill/>
                    </a:lnTlToBr>
                    <a:lnBlToTr>
                      <a:noFill/>
                    </a:lnBlToTr>
                    <a:solidFill>
                      <a:srgbClr val="DDDDDD">
                        <a:alpha val="50000"/>
                      </a:srgbClr>
                    </a:solidFill>
                  </a:tcPr>
                </a:tc>
              </a:tr>
              <a:tr h="59690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rPr>
                        <a:t>1949</a:t>
                      </a:r>
                      <a:endParaRPr kumimoji="0" lang="ar-SA" sz="44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endParaRPr>
                    </a:p>
                  </a:txBody>
                  <a:tcPr anchor="ctr" horzOverflow="overflow">
                    <a:lnL w="38100" cap="flat" cmpd="sng" algn="ctr">
                      <a:solidFill>
                        <a:schemeClr val="tx2"/>
                      </a:solidFill>
                      <a:prstDash val="solid"/>
                      <a:round/>
                      <a:headEnd type="none" w="sm" len="sm"/>
                      <a:tailEnd type="none" w="sm" len="sm"/>
                    </a:lnL>
                    <a:lnR w="19050" cap="flat" cmpd="sng" algn="ctr">
                      <a:solidFill>
                        <a:schemeClr val="tx2"/>
                      </a:solidFill>
                      <a:prstDash val="solid"/>
                      <a:round/>
                      <a:headEnd type="none" w="sm" len="sm"/>
                      <a:tailEnd type="none" w="sm" len="sm"/>
                    </a:lnR>
                    <a:lnT w="19050" cap="flat" cmpd="sng" algn="ctr">
                      <a:solidFill>
                        <a:schemeClr val="tx2"/>
                      </a:solidFill>
                      <a:prstDash val="solid"/>
                      <a:round/>
                      <a:headEnd type="none" w="sm" len="sm"/>
                      <a:tailEnd type="none" w="sm" len="sm"/>
                    </a:lnT>
                    <a:lnB w="19050" cap="flat" cmpd="sng" algn="ctr">
                      <a:solidFill>
                        <a:schemeClr val="tx2"/>
                      </a:solidFill>
                      <a:prstDash val="solid"/>
                      <a:round/>
                      <a:headEnd type="none" w="sm" len="sm"/>
                      <a:tailEnd type="none" w="sm" len="sm"/>
                    </a:lnB>
                    <a:lnTlToBr>
                      <a:noFill/>
                    </a:lnTlToBr>
                    <a:lnBlToTr>
                      <a:noFill/>
                    </a:lnBlToTr>
                    <a:solidFill>
                      <a:srgbClr val="DDDDDD">
                        <a:alpha val="50000"/>
                      </a:srgbClr>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rPr>
                        <a:t>آنسي</a:t>
                      </a:r>
                      <a:endParaRPr kumimoji="0" lang="ar-SA" sz="44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endParaRPr>
                    </a:p>
                  </a:txBody>
                  <a:tcPr anchor="ctr" horzOverflow="overflow">
                    <a:lnL w="19050" cap="flat" cmpd="sng" algn="ctr">
                      <a:solidFill>
                        <a:schemeClr val="tx2"/>
                      </a:solidFill>
                      <a:prstDash val="solid"/>
                      <a:round/>
                      <a:headEnd type="none" w="sm" len="sm"/>
                      <a:tailEnd type="none" w="sm" len="sm"/>
                    </a:lnL>
                    <a:lnR w="19050" cap="flat" cmpd="sng" algn="ctr">
                      <a:solidFill>
                        <a:schemeClr val="tx2"/>
                      </a:solidFill>
                      <a:prstDash val="solid"/>
                      <a:round/>
                      <a:headEnd type="none" w="sm" len="sm"/>
                      <a:tailEnd type="none" w="sm" len="sm"/>
                    </a:lnR>
                    <a:lnT w="19050" cap="flat" cmpd="sng" algn="ctr">
                      <a:solidFill>
                        <a:schemeClr val="tx2"/>
                      </a:solidFill>
                      <a:prstDash val="solid"/>
                      <a:round/>
                      <a:headEnd type="none" w="sm" len="sm"/>
                      <a:tailEnd type="none" w="sm" len="sm"/>
                    </a:lnT>
                    <a:lnB w="19050" cap="flat" cmpd="sng" algn="ctr">
                      <a:solidFill>
                        <a:schemeClr val="tx2"/>
                      </a:solidFill>
                      <a:prstDash val="solid"/>
                      <a:round/>
                      <a:headEnd type="none" w="sm" len="sm"/>
                      <a:tailEnd type="none" w="sm" len="sm"/>
                    </a:lnB>
                    <a:lnTlToBr>
                      <a:noFill/>
                    </a:lnTlToBr>
                    <a:lnBlToTr>
                      <a:noFill/>
                    </a:lnBlToTr>
                    <a:solidFill>
                      <a:srgbClr val="DDDDDD">
                        <a:alpha val="50000"/>
                      </a:srgbClr>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rPr>
                        <a:t>13</a:t>
                      </a:r>
                      <a:endParaRPr kumimoji="0" lang="ar-SA" sz="44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endParaRPr>
                    </a:p>
                  </a:txBody>
                  <a:tcPr anchor="ctr" horzOverflow="overflow">
                    <a:lnL w="19050" cap="flat" cmpd="sng" algn="ctr">
                      <a:solidFill>
                        <a:schemeClr val="tx2"/>
                      </a:solidFill>
                      <a:prstDash val="solid"/>
                      <a:round/>
                      <a:headEnd type="none" w="sm" len="sm"/>
                      <a:tailEnd type="none" w="sm" len="sm"/>
                    </a:lnL>
                    <a:lnR w="19050" cap="flat" cmpd="sng" algn="ctr">
                      <a:solidFill>
                        <a:schemeClr val="tx2"/>
                      </a:solidFill>
                      <a:prstDash val="solid"/>
                      <a:round/>
                      <a:headEnd type="none" w="sm" len="sm"/>
                      <a:tailEnd type="none" w="sm" len="sm"/>
                    </a:lnR>
                    <a:lnT w="19050" cap="flat" cmpd="sng" algn="ctr">
                      <a:solidFill>
                        <a:schemeClr val="tx2"/>
                      </a:solidFill>
                      <a:prstDash val="solid"/>
                      <a:round/>
                      <a:headEnd type="none" w="sm" len="sm"/>
                      <a:tailEnd type="none" w="sm" len="sm"/>
                    </a:lnT>
                    <a:lnB w="19050" cap="flat" cmpd="sng" algn="ctr">
                      <a:solidFill>
                        <a:schemeClr val="tx2"/>
                      </a:solidFill>
                      <a:prstDash val="solid"/>
                      <a:round/>
                      <a:headEnd type="none" w="sm" len="sm"/>
                      <a:tailEnd type="none" w="sm" len="sm"/>
                    </a:lnB>
                    <a:lnTlToBr>
                      <a:noFill/>
                    </a:lnTlToBr>
                    <a:lnBlToTr>
                      <a:noFill/>
                    </a:lnBlToTr>
                    <a:solidFill>
                      <a:srgbClr val="DDDDDD">
                        <a:alpha val="50000"/>
                      </a:srgbClr>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rPr>
                        <a:t>التعريفات الجمركية</a:t>
                      </a:r>
                      <a:endParaRPr kumimoji="0" lang="ar-SA" sz="44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endParaRPr>
                    </a:p>
                  </a:txBody>
                  <a:tcPr anchor="ctr" horzOverflow="overflow">
                    <a:lnL w="19050" cap="flat" cmpd="sng" algn="ctr">
                      <a:solidFill>
                        <a:schemeClr val="tx2"/>
                      </a:solidFill>
                      <a:prstDash val="solid"/>
                      <a:round/>
                      <a:headEnd type="none" w="sm" len="sm"/>
                      <a:tailEnd type="none" w="sm" len="sm"/>
                    </a:lnL>
                    <a:lnR w="38100" cap="flat" cmpd="sng" algn="ctr">
                      <a:solidFill>
                        <a:schemeClr val="tx2"/>
                      </a:solidFill>
                      <a:prstDash val="solid"/>
                      <a:round/>
                      <a:headEnd type="none" w="sm" len="sm"/>
                      <a:tailEnd type="none" w="sm" len="sm"/>
                    </a:lnR>
                    <a:lnT w="19050" cap="flat" cmpd="sng" algn="ctr">
                      <a:solidFill>
                        <a:schemeClr val="tx2"/>
                      </a:solidFill>
                      <a:prstDash val="solid"/>
                      <a:round/>
                      <a:headEnd type="none" w="sm" len="sm"/>
                      <a:tailEnd type="none" w="sm" len="sm"/>
                    </a:lnT>
                    <a:lnB w="19050" cap="flat" cmpd="sng" algn="ctr">
                      <a:solidFill>
                        <a:schemeClr val="tx2"/>
                      </a:solidFill>
                      <a:prstDash val="solid"/>
                      <a:round/>
                      <a:headEnd type="none" w="sm" len="sm"/>
                      <a:tailEnd type="none" w="sm" len="sm"/>
                    </a:lnB>
                    <a:lnTlToBr>
                      <a:noFill/>
                    </a:lnTlToBr>
                    <a:lnBlToTr>
                      <a:noFill/>
                    </a:lnBlToTr>
                    <a:solidFill>
                      <a:srgbClr val="DDDDDD">
                        <a:alpha val="50000"/>
                      </a:srgbClr>
                    </a:solidFill>
                  </a:tcPr>
                </a:tc>
              </a:tr>
              <a:tr h="59690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rPr>
                        <a:t>1951</a:t>
                      </a:r>
                      <a:endParaRPr kumimoji="0" lang="ar-SA" sz="44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endParaRPr>
                    </a:p>
                  </a:txBody>
                  <a:tcPr anchor="ctr" horzOverflow="overflow">
                    <a:lnL w="38100" cap="flat" cmpd="sng" algn="ctr">
                      <a:solidFill>
                        <a:schemeClr val="tx2"/>
                      </a:solidFill>
                      <a:prstDash val="solid"/>
                      <a:round/>
                      <a:headEnd type="none" w="sm" len="sm"/>
                      <a:tailEnd type="none" w="sm" len="sm"/>
                    </a:lnL>
                    <a:lnR w="19050" cap="flat" cmpd="sng" algn="ctr">
                      <a:solidFill>
                        <a:schemeClr val="tx2"/>
                      </a:solidFill>
                      <a:prstDash val="solid"/>
                      <a:round/>
                      <a:headEnd type="none" w="sm" len="sm"/>
                      <a:tailEnd type="none" w="sm" len="sm"/>
                    </a:lnR>
                    <a:lnT w="19050" cap="flat" cmpd="sng" algn="ctr">
                      <a:solidFill>
                        <a:schemeClr val="tx2"/>
                      </a:solidFill>
                      <a:prstDash val="solid"/>
                      <a:round/>
                      <a:headEnd type="none" w="sm" len="sm"/>
                      <a:tailEnd type="none" w="sm" len="sm"/>
                    </a:lnT>
                    <a:lnB w="19050" cap="flat" cmpd="sng" algn="ctr">
                      <a:solidFill>
                        <a:schemeClr val="tx2"/>
                      </a:solidFill>
                      <a:prstDash val="solid"/>
                      <a:round/>
                      <a:headEnd type="none" w="sm" len="sm"/>
                      <a:tailEnd type="none" w="sm" len="sm"/>
                    </a:lnB>
                    <a:lnTlToBr>
                      <a:noFill/>
                    </a:lnTlToBr>
                    <a:lnBlToTr>
                      <a:noFill/>
                    </a:lnBlToTr>
                    <a:solidFill>
                      <a:srgbClr val="DDDDDD">
                        <a:alpha val="50000"/>
                      </a:srgbClr>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rPr>
                        <a:t>توركاي</a:t>
                      </a:r>
                      <a:endParaRPr kumimoji="0" lang="ar-SA" sz="44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endParaRPr>
                    </a:p>
                  </a:txBody>
                  <a:tcPr anchor="ctr" horzOverflow="overflow">
                    <a:lnL w="19050" cap="flat" cmpd="sng" algn="ctr">
                      <a:solidFill>
                        <a:schemeClr val="tx2"/>
                      </a:solidFill>
                      <a:prstDash val="solid"/>
                      <a:round/>
                      <a:headEnd type="none" w="sm" len="sm"/>
                      <a:tailEnd type="none" w="sm" len="sm"/>
                    </a:lnL>
                    <a:lnR w="19050" cap="flat" cmpd="sng" algn="ctr">
                      <a:solidFill>
                        <a:schemeClr val="tx2"/>
                      </a:solidFill>
                      <a:prstDash val="solid"/>
                      <a:round/>
                      <a:headEnd type="none" w="sm" len="sm"/>
                      <a:tailEnd type="none" w="sm" len="sm"/>
                    </a:lnR>
                    <a:lnT w="19050" cap="flat" cmpd="sng" algn="ctr">
                      <a:solidFill>
                        <a:schemeClr val="tx2"/>
                      </a:solidFill>
                      <a:prstDash val="solid"/>
                      <a:round/>
                      <a:headEnd type="none" w="sm" len="sm"/>
                      <a:tailEnd type="none" w="sm" len="sm"/>
                    </a:lnT>
                    <a:lnB w="19050" cap="flat" cmpd="sng" algn="ctr">
                      <a:solidFill>
                        <a:schemeClr val="tx2"/>
                      </a:solidFill>
                      <a:prstDash val="solid"/>
                      <a:round/>
                      <a:headEnd type="none" w="sm" len="sm"/>
                      <a:tailEnd type="none" w="sm" len="sm"/>
                    </a:lnB>
                    <a:lnTlToBr>
                      <a:noFill/>
                    </a:lnTlToBr>
                    <a:lnBlToTr>
                      <a:noFill/>
                    </a:lnBlToTr>
                    <a:solidFill>
                      <a:srgbClr val="DDDDDD">
                        <a:alpha val="50000"/>
                      </a:srgbClr>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rPr>
                        <a:t>38</a:t>
                      </a:r>
                      <a:endParaRPr kumimoji="0" lang="ar-SA" sz="44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endParaRPr>
                    </a:p>
                  </a:txBody>
                  <a:tcPr anchor="ctr" horzOverflow="overflow">
                    <a:lnL w="19050" cap="flat" cmpd="sng" algn="ctr">
                      <a:solidFill>
                        <a:schemeClr val="tx2"/>
                      </a:solidFill>
                      <a:prstDash val="solid"/>
                      <a:round/>
                      <a:headEnd type="none" w="sm" len="sm"/>
                      <a:tailEnd type="none" w="sm" len="sm"/>
                    </a:lnL>
                    <a:lnR w="19050" cap="flat" cmpd="sng" algn="ctr">
                      <a:solidFill>
                        <a:schemeClr val="tx2"/>
                      </a:solidFill>
                      <a:prstDash val="solid"/>
                      <a:round/>
                      <a:headEnd type="none" w="sm" len="sm"/>
                      <a:tailEnd type="none" w="sm" len="sm"/>
                    </a:lnR>
                    <a:lnT w="19050" cap="flat" cmpd="sng" algn="ctr">
                      <a:solidFill>
                        <a:schemeClr val="tx2"/>
                      </a:solidFill>
                      <a:prstDash val="solid"/>
                      <a:round/>
                      <a:headEnd type="none" w="sm" len="sm"/>
                      <a:tailEnd type="none" w="sm" len="sm"/>
                    </a:lnT>
                    <a:lnB w="19050" cap="flat" cmpd="sng" algn="ctr">
                      <a:solidFill>
                        <a:schemeClr val="tx2"/>
                      </a:solidFill>
                      <a:prstDash val="solid"/>
                      <a:round/>
                      <a:headEnd type="none" w="sm" len="sm"/>
                      <a:tailEnd type="none" w="sm" len="sm"/>
                    </a:lnB>
                    <a:lnTlToBr>
                      <a:noFill/>
                    </a:lnTlToBr>
                    <a:lnBlToTr>
                      <a:noFill/>
                    </a:lnBlToTr>
                    <a:solidFill>
                      <a:srgbClr val="DDDDDD">
                        <a:alpha val="50000"/>
                      </a:srgbClr>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rPr>
                        <a:t>التعريفات الجمركية</a:t>
                      </a:r>
                      <a:endParaRPr kumimoji="0" lang="ar-SA" sz="44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endParaRPr>
                    </a:p>
                  </a:txBody>
                  <a:tcPr anchor="ctr" horzOverflow="overflow">
                    <a:lnL w="19050" cap="flat" cmpd="sng" algn="ctr">
                      <a:solidFill>
                        <a:schemeClr val="tx2"/>
                      </a:solidFill>
                      <a:prstDash val="solid"/>
                      <a:round/>
                      <a:headEnd type="none" w="sm" len="sm"/>
                      <a:tailEnd type="none" w="sm" len="sm"/>
                    </a:lnL>
                    <a:lnR w="38100" cap="flat" cmpd="sng" algn="ctr">
                      <a:solidFill>
                        <a:schemeClr val="tx2"/>
                      </a:solidFill>
                      <a:prstDash val="solid"/>
                      <a:round/>
                      <a:headEnd type="none" w="sm" len="sm"/>
                      <a:tailEnd type="none" w="sm" len="sm"/>
                    </a:lnR>
                    <a:lnT w="19050" cap="flat" cmpd="sng" algn="ctr">
                      <a:solidFill>
                        <a:schemeClr val="tx2"/>
                      </a:solidFill>
                      <a:prstDash val="solid"/>
                      <a:round/>
                      <a:headEnd type="none" w="sm" len="sm"/>
                      <a:tailEnd type="none" w="sm" len="sm"/>
                    </a:lnT>
                    <a:lnB w="19050" cap="flat" cmpd="sng" algn="ctr">
                      <a:solidFill>
                        <a:schemeClr val="tx2"/>
                      </a:solidFill>
                      <a:prstDash val="solid"/>
                      <a:round/>
                      <a:headEnd type="none" w="sm" len="sm"/>
                      <a:tailEnd type="none" w="sm" len="sm"/>
                    </a:lnB>
                    <a:lnTlToBr>
                      <a:noFill/>
                    </a:lnTlToBr>
                    <a:lnBlToTr>
                      <a:noFill/>
                    </a:lnBlToTr>
                    <a:solidFill>
                      <a:srgbClr val="DDDDDD">
                        <a:alpha val="50000"/>
                      </a:srgbClr>
                    </a:solidFill>
                  </a:tcPr>
                </a:tc>
              </a:tr>
              <a:tr h="59690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rPr>
                        <a:t>1956</a:t>
                      </a:r>
                      <a:endParaRPr kumimoji="0" lang="ar-SA" sz="44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endParaRPr>
                    </a:p>
                  </a:txBody>
                  <a:tcPr anchor="ctr" horzOverflow="overflow">
                    <a:lnL w="38100" cap="flat" cmpd="sng" algn="ctr">
                      <a:solidFill>
                        <a:schemeClr val="tx2"/>
                      </a:solidFill>
                      <a:prstDash val="solid"/>
                      <a:round/>
                      <a:headEnd type="none" w="sm" len="sm"/>
                      <a:tailEnd type="none" w="sm" len="sm"/>
                    </a:lnL>
                    <a:lnR w="19050" cap="flat" cmpd="sng" algn="ctr">
                      <a:solidFill>
                        <a:schemeClr val="tx2"/>
                      </a:solidFill>
                      <a:prstDash val="solid"/>
                      <a:round/>
                      <a:headEnd type="none" w="sm" len="sm"/>
                      <a:tailEnd type="none" w="sm" len="sm"/>
                    </a:lnR>
                    <a:lnT w="19050" cap="flat" cmpd="sng" algn="ctr">
                      <a:solidFill>
                        <a:schemeClr val="tx2"/>
                      </a:solidFill>
                      <a:prstDash val="solid"/>
                      <a:round/>
                      <a:headEnd type="none" w="sm" len="sm"/>
                      <a:tailEnd type="none" w="sm" len="sm"/>
                    </a:lnT>
                    <a:lnB w="19050" cap="flat" cmpd="sng" algn="ctr">
                      <a:solidFill>
                        <a:schemeClr val="tx2"/>
                      </a:solidFill>
                      <a:prstDash val="solid"/>
                      <a:round/>
                      <a:headEnd type="none" w="sm" len="sm"/>
                      <a:tailEnd type="none" w="sm" len="sm"/>
                    </a:lnB>
                    <a:lnTlToBr>
                      <a:noFill/>
                    </a:lnTlToBr>
                    <a:lnBlToTr>
                      <a:noFill/>
                    </a:lnBlToTr>
                    <a:solidFill>
                      <a:srgbClr val="DDDDDD">
                        <a:alpha val="50000"/>
                      </a:srgbClr>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rPr>
                        <a:t>جنيف</a:t>
                      </a:r>
                      <a:endParaRPr kumimoji="0" lang="ar-SA" sz="44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endParaRPr>
                    </a:p>
                  </a:txBody>
                  <a:tcPr anchor="ctr" horzOverflow="overflow">
                    <a:lnL w="19050" cap="flat" cmpd="sng" algn="ctr">
                      <a:solidFill>
                        <a:schemeClr val="tx2"/>
                      </a:solidFill>
                      <a:prstDash val="solid"/>
                      <a:round/>
                      <a:headEnd type="none" w="sm" len="sm"/>
                      <a:tailEnd type="none" w="sm" len="sm"/>
                    </a:lnL>
                    <a:lnR w="19050" cap="flat" cmpd="sng" algn="ctr">
                      <a:solidFill>
                        <a:schemeClr val="tx2"/>
                      </a:solidFill>
                      <a:prstDash val="solid"/>
                      <a:round/>
                      <a:headEnd type="none" w="sm" len="sm"/>
                      <a:tailEnd type="none" w="sm" len="sm"/>
                    </a:lnR>
                    <a:lnT w="19050" cap="flat" cmpd="sng" algn="ctr">
                      <a:solidFill>
                        <a:schemeClr val="tx2"/>
                      </a:solidFill>
                      <a:prstDash val="solid"/>
                      <a:round/>
                      <a:headEnd type="none" w="sm" len="sm"/>
                      <a:tailEnd type="none" w="sm" len="sm"/>
                    </a:lnT>
                    <a:lnB w="19050" cap="flat" cmpd="sng" algn="ctr">
                      <a:solidFill>
                        <a:schemeClr val="tx2"/>
                      </a:solidFill>
                      <a:prstDash val="solid"/>
                      <a:round/>
                      <a:headEnd type="none" w="sm" len="sm"/>
                      <a:tailEnd type="none" w="sm" len="sm"/>
                    </a:lnB>
                    <a:lnTlToBr>
                      <a:noFill/>
                    </a:lnTlToBr>
                    <a:lnBlToTr>
                      <a:noFill/>
                    </a:lnBlToTr>
                    <a:solidFill>
                      <a:srgbClr val="DDDDDD">
                        <a:alpha val="50000"/>
                      </a:srgbClr>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rPr>
                        <a:t>26</a:t>
                      </a:r>
                      <a:endParaRPr kumimoji="0" lang="ar-SA" sz="44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endParaRPr>
                    </a:p>
                  </a:txBody>
                  <a:tcPr anchor="ctr" horzOverflow="overflow">
                    <a:lnL w="19050" cap="flat" cmpd="sng" algn="ctr">
                      <a:solidFill>
                        <a:schemeClr val="tx2"/>
                      </a:solidFill>
                      <a:prstDash val="solid"/>
                      <a:round/>
                      <a:headEnd type="none" w="sm" len="sm"/>
                      <a:tailEnd type="none" w="sm" len="sm"/>
                    </a:lnL>
                    <a:lnR w="19050" cap="flat" cmpd="sng" algn="ctr">
                      <a:solidFill>
                        <a:schemeClr val="tx2"/>
                      </a:solidFill>
                      <a:prstDash val="solid"/>
                      <a:round/>
                      <a:headEnd type="none" w="sm" len="sm"/>
                      <a:tailEnd type="none" w="sm" len="sm"/>
                    </a:lnR>
                    <a:lnT w="19050" cap="flat" cmpd="sng" algn="ctr">
                      <a:solidFill>
                        <a:schemeClr val="tx2"/>
                      </a:solidFill>
                      <a:prstDash val="solid"/>
                      <a:round/>
                      <a:headEnd type="none" w="sm" len="sm"/>
                      <a:tailEnd type="none" w="sm" len="sm"/>
                    </a:lnT>
                    <a:lnB w="19050" cap="flat" cmpd="sng" algn="ctr">
                      <a:solidFill>
                        <a:schemeClr val="tx2"/>
                      </a:solidFill>
                      <a:prstDash val="solid"/>
                      <a:round/>
                      <a:headEnd type="none" w="sm" len="sm"/>
                      <a:tailEnd type="none" w="sm" len="sm"/>
                    </a:lnB>
                    <a:lnTlToBr>
                      <a:noFill/>
                    </a:lnTlToBr>
                    <a:lnBlToTr>
                      <a:noFill/>
                    </a:lnBlToTr>
                    <a:solidFill>
                      <a:srgbClr val="DDDDDD">
                        <a:alpha val="50000"/>
                      </a:srgbClr>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rPr>
                        <a:t>التعريفات الجمركية</a:t>
                      </a:r>
                      <a:endParaRPr kumimoji="0" lang="ar-SA" sz="44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endParaRPr>
                    </a:p>
                  </a:txBody>
                  <a:tcPr anchor="ctr" horzOverflow="overflow">
                    <a:lnL w="19050" cap="flat" cmpd="sng" algn="ctr">
                      <a:solidFill>
                        <a:schemeClr val="tx2"/>
                      </a:solidFill>
                      <a:prstDash val="solid"/>
                      <a:round/>
                      <a:headEnd type="none" w="sm" len="sm"/>
                      <a:tailEnd type="none" w="sm" len="sm"/>
                    </a:lnL>
                    <a:lnR w="38100" cap="flat" cmpd="sng" algn="ctr">
                      <a:solidFill>
                        <a:schemeClr val="tx2"/>
                      </a:solidFill>
                      <a:prstDash val="solid"/>
                      <a:round/>
                      <a:headEnd type="none" w="sm" len="sm"/>
                      <a:tailEnd type="none" w="sm" len="sm"/>
                    </a:lnR>
                    <a:lnT w="19050" cap="flat" cmpd="sng" algn="ctr">
                      <a:solidFill>
                        <a:schemeClr val="tx2"/>
                      </a:solidFill>
                      <a:prstDash val="solid"/>
                      <a:round/>
                      <a:headEnd type="none" w="sm" len="sm"/>
                      <a:tailEnd type="none" w="sm" len="sm"/>
                    </a:lnT>
                    <a:lnB w="19050" cap="flat" cmpd="sng" algn="ctr">
                      <a:solidFill>
                        <a:schemeClr val="tx2"/>
                      </a:solidFill>
                      <a:prstDash val="solid"/>
                      <a:round/>
                      <a:headEnd type="none" w="sm" len="sm"/>
                      <a:tailEnd type="none" w="sm" len="sm"/>
                    </a:lnB>
                    <a:lnTlToBr>
                      <a:noFill/>
                    </a:lnTlToBr>
                    <a:lnBlToTr>
                      <a:noFill/>
                    </a:lnBlToTr>
                    <a:solidFill>
                      <a:srgbClr val="DDDDDD">
                        <a:alpha val="50000"/>
                      </a:srgbClr>
                    </a:solidFill>
                  </a:tcPr>
                </a:tc>
              </a:tr>
              <a:tr h="109061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rPr>
                        <a:t>1960-1961</a:t>
                      </a:r>
                      <a:endParaRPr kumimoji="0" lang="ar-SA" sz="44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endParaRPr>
                    </a:p>
                  </a:txBody>
                  <a:tcPr anchor="ctr" horzOverflow="overflow">
                    <a:lnL w="38100" cap="flat" cmpd="sng" algn="ctr">
                      <a:solidFill>
                        <a:schemeClr val="tx2"/>
                      </a:solidFill>
                      <a:prstDash val="solid"/>
                      <a:round/>
                      <a:headEnd type="none" w="sm" len="sm"/>
                      <a:tailEnd type="none" w="sm" len="sm"/>
                    </a:lnL>
                    <a:lnR w="19050" cap="flat" cmpd="sng" algn="ctr">
                      <a:solidFill>
                        <a:schemeClr val="tx2"/>
                      </a:solidFill>
                      <a:prstDash val="solid"/>
                      <a:round/>
                      <a:headEnd type="none" w="sm" len="sm"/>
                      <a:tailEnd type="none" w="sm" len="sm"/>
                    </a:lnR>
                    <a:lnT w="19050" cap="flat" cmpd="sng" algn="ctr">
                      <a:solidFill>
                        <a:schemeClr val="tx2"/>
                      </a:solidFill>
                      <a:prstDash val="solid"/>
                      <a:round/>
                      <a:headEnd type="none" w="sm" len="sm"/>
                      <a:tailEnd type="none" w="sm" len="sm"/>
                    </a:lnT>
                    <a:lnB w="38100" cap="flat" cmpd="sng" algn="ctr">
                      <a:solidFill>
                        <a:schemeClr val="tx2"/>
                      </a:solidFill>
                      <a:prstDash val="solid"/>
                      <a:round/>
                      <a:headEnd type="none" w="sm" len="sm"/>
                      <a:tailEnd type="none" w="sm" len="sm"/>
                    </a:lnB>
                    <a:lnTlToBr>
                      <a:noFill/>
                    </a:lnTlToBr>
                    <a:lnBlToTr>
                      <a:noFill/>
                    </a:lnBlToTr>
                    <a:solidFill>
                      <a:srgbClr val="DDDDDD">
                        <a:alpha val="50000"/>
                      </a:srgbClr>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rPr>
                        <a:t>ديلون</a:t>
                      </a:r>
                      <a:endParaRPr kumimoji="0" lang="ar-SA" sz="44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endParaRPr>
                    </a:p>
                  </a:txBody>
                  <a:tcPr anchor="ctr" horzOverflow="overflow">
                    <a:lnL w="19050" cap="flat" cmpd="sng" algn="ctr">
                      <a:solidFill>
                        <a:schemeClr val="tx2"/>
                      </a:solidFill>
                      <a:prstDash val="solid"/>
                      <a:round/>
                      <a:headEnd type="none" w="sm" len="sm"/>
                      <a:tailEnd type="none" w="sm" len="sm"/>
                    </a:lnL>
                    <a:lnR w="19050" cap="flat" cmpd="sng" algn="ctr">
                      <a:solidFill>
                        <a:schemeClr val="tx2"/>
                      </a:solidFill>
                      <a:prstDash val="solid"/>
                      <a:round/>
                      <a:headEnd type="none" w="sm" len="sm"/>
                      <a:tailEnd type="none" w="sm" len="sm"/>
                    </a:lnR>
                    <a:lnT w="19050" cap="flat" cmpd="sng" algn="ctr">
                      <a:solidFill>
                        <a:schemeClr val="tx2"/>
                      </a:solidFill>
                      <a:prstDash val="solid"/>
                      <a:round/>
                      <a:headEnd type="none" w="sm" len="sm"/>
                      <a:tailEnd type="none" w="sm" len="sm"/>
                    </a:lnT>
                    <a:lnB w="38100" cap="flat" cmpd="sng" algn="ctr">
                      <a:solidFill>
                        <a:schemeClr val="tx2"/>
                      </a:solidFill>
                      <a:prstDash val="solid"/>
                      <a:round/>
                      <a:headEnd type="none" w="sm" len="sm"/>
                      <a:tailEnd type="none" w="sm" len="sm"/>
                    </a:lnB>
                    <a:lnTlToBr>
                      <a:noFill/>
                    </a:lnTlToBr>
                    <a:lnBlToTr>
                      <a:noFill/>
                    </a:lnBlToTr>
                    <a:solidFill>
                      <a:srgbClr val="DDDDDD">
                        <a:alpha val="50000"/>
                      </a:srgbClr>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rPr>
                        <a:t>26</a:t>
                      </a:r>
                      <a:endParaRPr kumimoji="0" lang="ar-SA" sz="44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endParaRPr>
                    </a:p>
                  </a:txBody>
                  <a:tcPr anchor="ctr" horzOverflow="overflow">
                    <a:lnL w="19050" cap="flat" cmpd="sng" algn="ctr">
                      <a:solidFill>
                        <a:schemeClr val="tx2"/>
                      </a:solidFill>
                      <a:prstDash val="solid"/>
                      <a:round/>
                      <a:headEnd type="none" w="sm" len="sm"/>
                      <a:tailEnd type="none" w="sm" len="sm"/>
                    </a:lnL>
                    <a:lnR w="19050" cap="flat" cmpd="sng" algn="ctr">
                      <a:solidFill>
                        <a:schemeClr val="tx2"/>
                      </a:solidFill>
                      <a:prstDash val="solid"/>
                      <a:round/>
                      <a:headEnd type="none" w="sm" len="sm"/>
                      <a:tailEnd type="none" w="sm" len="sm"/>
                    </a:lnR>
                    <a:lnT w="19050" cap="flat" cmpd="sng" algn="ctr">
                      <a:solidFill>
                        <a:schemeClr val="tx2"/>
                      </a:solidFill>
                      <a:prstDash val="solid"/>
                      <a:round/>
                      <a:headEnd type="none" w="sm" len="sm"/>
                      <a:tailEnd type="none" w="sm" len="sm"/>
                    </a:lnT>
                    <a:lnB w="38100" cap="flat" cmpd="sng" algn="ctr">
                      <a:solidFill>
                        <a:schemeClr val="tx2"/>
                      </a:solidFill>
                      <a:prstDash val="solid"/>
                      <a:round/>
                      <a:headEnd type="none" w="sm" len="sm"/>
                      <a:tailEnd type="none" w="sm" len="sm"/>
                    </a:lnB>
                    <a:lnTlToBr>
                      <a:noFill/>
                    </a:lnTlToBr>
                    <a:lnBlToTr>
                      <a:noFill/>
                    </a:lnBlToTr>
                    <a:solidFill>
                      <a:srgbClr val="DDDDDD">
                        <a:alpha val="50000"/>
                      </a:srgbClr>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rPr>
                        <a:t>التعريفات الجمركية</a:t>
                      </a:r>
                      <a:endParaRPr kumimoji="0" lang="ar-SA" sz="44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endParaRPr>
                    </a:p>
                  </a:txBody>
                  <a:tcPr anchor="ctr" horzOverflow="overflow">
                    <a:lnL w="19050" cap="flat" cmpd="sng" algn="ctr">
                      <a:solidFill>
                        <a:schemeClr val="tx2"/>
                      </a:solidFill>
                      <a:prstDash val="solid"/>
                      <a:round/>
                      <a:headEnd type="none" w="sm" len="sm"/>
                      <a:tailEnd type="none" w="sm" len="sm"/>
                    </a:lnL>
                    <a:lnR w="38100" cap="flat" cmpd="sng" algn="ctr">
                      <a:solidFill>
                        <a:schemeClr val="tx2"/>
                      </a:solidFill>
                      <a:prstDash val="solid"/>
                      <a:round/>
                      <a:headEnd type="none" w="sm" len="sm"/>
                      <a:tailEnd type="none" w="sm" len="sm"/>
                    </a:lnR>
                    <a:lnT w="19050" cap="flat" cmpd="sng" algn="ctr">
                      <a:solidFill>
                        <a:schemeClr val="tx2"/>
                      </a:solidFill>
                      <a:prstDash val="solid"/>
                      <a:round/>
                      <a:headEnd type="none" w="sm" len="sm"/>
                      <a:tailEnd type="none" w="sm" len="sm"/>
                    </a:lnT>
                    <a:lnB w="38100" cap="flat" cmpd="sng" algn="ctr">
                      <a:solidFill>
                        <a:schemeClr val="tx2"/>
                      </a:solidFill>
                      <a:prstDash val="solid"/>
                      <a:round/>
                      <a:headEnd type="none" w="sm" len="sm"/>
                      <a:tailEnd type="none" w="sm" len="sm"/>
                    </a:lnB>
                    <a:lnTlToBr>
                      <a:noFill/>
                    </a:lnTlToBr>
                    <a:lnBlToTr>
                      <a:noFill/>
                    </a:lnBlToTr>
                    <a:solidFill>
                      <a:srgbClr val="DDDDDD">
                        <a:alpha val="50000"/>
                      </a:srgbClr>
                    </a:solidFill>
                  </a:tcPr>
                </a:tc>
              </a:tr>
            </a:tbl>
          </a:graphicData>
        </a:graphic>
      </p:graphicFrame>
      <p:sp>
        <p:nvSpPr>
          <p:cNvPr id="4" name="Date Placeholder 3"/>
          <p:cNvSpPr>
            <a:spLocks noGrp="1"/>
          </p:cNvSpPr>
          <p:nvPr>
            <p:ph type="dt" sz="half" idx="10"/>
          </p:nvPr>
        </p:nvSpPr>
        <p:spPr/>
        <p:txBody>
          <a:bodyPr/>
          <a:lstStyle/>
          <a:p>
            <a:pPr>
              <a:defRPr/>
            </a:pPr>
            <a:fld id="{36C1F882-9634-47BE-A1DA-7F68ED75ED22}"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17</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3727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5"/>
          <p:cNvSpPr>
            <a:spLocks noGrp="1" noChangeArrowheads="1"/>
          </p:cNvSpPr>
          <p:nvPr>
            <p:ph type="title"/>
          </p:nvPr>
        </p:nvSpPr>
        <p:spPr>
          <a:xfrm>
            <a:off x="457200" y="836613"/>
            <a:ext cx="8229600" cy="581025"/>
          </a:xfrm>
        </p:spPr>
        <p:txBody>
          <a:bodyPr/>
          <a:lstStyle/>
          <a:p>
            <a:pPr marL="838200" indent="-838200" eaLnBrk="1" hangingPunct="1"/>
            <a:r>
              <a:rPr lang="ar-SA" sz="4000" b="1" smtClean="0">
                <a:solidFill>
                  <a:schemeClr val="tx1"/>
                </a:solidFill>
              </a:rPr>
              <a:t>جولات الجات التفاوضية</a:t>
            </a:r>
            <a:endParaRPr lang="en-US" sz="4000" b="1" smtClean="0">
              <a:solidFill>
                <a:schemeClr val="tx1"/>
              </a:solidFill>
            </a:endParaRPr>
          </a:p>
        </p:txBody>
      </p:sp>
      <p:graphicFrame>
        <p:nvGraphicFramePr>
          <p:cNvPr id="373980" name="Group 220"/>
          <p:cNvGraphicFramePr>
            <a:graphicFrameLocks noGrp="1"/>
          </p:cNvGraphicFramePr>
          <p:nvPr>
            <p:ph sz="half" idx="1"/>
          </p:nvPr>
        </p:nvGraphicFramePr>
        <p:xfrm>
          <a:off x="179388" y="1557338"/>
          <a:ext cx="8785225" cy="987425"/>
        </p:xfrm>
        <a:graphic>
          <a:graphicData uri="http://schemas.openxmlformats.org/drawingml/2006/table">
            <a:tbl>
              <a:tblPr rtl="1"/>
              <a:tblGrid>
                <a:gridCol w="1255713"/>
                <a:gridCol w="1485900"/>
                <a:gridCol w="1628775"/>
                <a:gridCol w="4414837"/>
              </a:tblGrid>
              <a:tr h="98742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smtClean="0">
                          <a:ln>
                            <a:noFill/>
                          </a:ln>
                          <a:solidFill>
                            <a:srgbClr val="000000"/>
                          </a:solidFill>
                          <a:effectLst/>
                          <a:latin typeface="Arial" pitchFamily="34" charset="0"/>
                          <a:ea typeface="PMingLiU" pitchFamily="18" charset="-120"/>
                          <a:cs typeface="Arabic Transparent" pitchFamily="2" charset="-78"/>
                        </a:rPr>
                        <a:t>السنة</a:t>
                      </a:r>
                      <a:endParaRPr kumimoji="0" lang="ar-SA" sz="4400" b="1" i="0" u="none" strike="noStrike" cap="none" normalizeH="0" baseline="0" smtClean="0">
                        <a:ln>
                          <a:noFill/>
                        </a:ln>
                        <a:solidFill>
                          <a:srgbClr val="000000"/>
                        </a:solidFill>
                        <a:effectLst/>
                        <a:latin typeface="Arial" pitchFamily="34" charset="0"/>
                        <a:ea typeface="PMingLiU" pitchFamily="18" charset="-120"/>
                        <a:cs typeface="Arabic Transparent"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ar-SA" sz="2800" b="1" i="0" u="none" strike="noStrike" cap="none" normalizeH="0" baseline="0" smtClean="0">
                        <a:ln>
                          <a:noFill/>
                        </a:ln>
                        <a:solidFill>
                          <a:srgbClr val="000000"/>
                        </a:solidFill>
                        <a:effectLst/>
                        <a:latin typeface="Arial" pitchFamily="34" charset="0"/>
                        <a:ea typeface="PMingLiU" pitchFamily="18" charset="-120"/>
                        <a:cs typeface="Arabic Transparent" pitchFamily="2" charset="-78"/>
                      </a:endParaRPr>
                    </a:p>
                  </a:txBody>
                  <a:tcPr anchor="ctr" horzOverflow="overflow">
                    <a:lnL w="19050" cap="flat" cmpd="sng" algn="ctr">
                      <a:solidFill>
                        <a:schemeClr val="tx2"/>
                      </a:solidFill>
                      <a:prstDash val="solid"/>
                      <a:round/>
                      <a:headEnd type="none" w="med" len="med"/>
                      <a:tailEnd type="none" w="med" len="med"/>
                    </a:lnL>
                    <a:lnR w="19050" cap="flat" cmpd="sng" algn="ctr">
                      <a:solidFill>
                        <a:schemeClr val="tx2"/>
                      </a:solidFill>
                      <a:prstDash val="solid"/>
                      <a:round/>
                      <a:headEnd type="none" w="med" len="med"/>
                      <a:tailEnd type="none" w="med" len="med"/>
                    </a:lnR>
                    <a:lnT w="38100" cap="flat" cmpd="sng" algn="ctr">
                      <a:solidFill>
                        <a:schemeClr val="tx2"/>
                      </a:solidFill>
                      <a:prstDash val="solid"/>
                      <a:round/>
                      <a:headEnd type="none" w="med" len="med"/>
                      <a:tailEnd type="none" w="med" len="med"/>
                    </a:lnT>
                    <a:lnB w="38100" cap="flat" cmpd="sng" algn="ctr">
                      <a:solidFill>
                        <a:schemeClr val="tx2"/>
                      </a:solidFill>
                      <a:prstDash val="solid"/>
                      <a:round/>
                      <a:headEnd type="none" w="med" len="med"/>
                      <a:tailEnd type="none" w="med" len="med"/>
                    </a:lnB>
                    <a:lnTlToBr>
                      <a:noFill/>
                    </a:lnTlToBr>
                    <a:lnBlToTr>
                      <a:noFill/>
                    </a:lnBlToTr>
                    <a:solidFill>
                      <a:srgbClr val="00CCCC"/>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smtClean="0">
                          <a:ln>
                            <a:noFill/>
                          </a:ln>
                          <a:solidFill>
                            <a:srgbClr val="000000"/>
                          </a:solidFill>
                          <a:effectLst/>
                          <a:latin typeface="Arial" pitchFamily="34" charset="0"/>
                          <a:ea typeface="PMingLiU" pitchFamily="18" charset="-120"/>
                          <a:cs typeface="Arabic Transparent" pitchFamily="2" charset="-78"/>
                        </a:rPr>
                        <a:t>إسم الجولة</a:t>
                      </a:r>
                    </a:p>
                  </a:txBody>
                  <a:tcPr anchor="ctr" horzOverflow="overflow">
                    <a:lnL w="19050" cap="flat" cmpd="sng" algn="ctr">
                      <a:solidFill>
                        <a:schemeClr val="tx2"/>
                      </a:solidFill>
                      <a:prstDash val="solid"/>
                      <a:round/>
                      <a:headEnd type="none" w="med" len="med"/>
                      <a:tailEnd type="none" w="med" len="med"/>
                    </a:lnL>
                    <a:lnR w="19050" cap="flat" cmpd="sng" algn="ctr">
                      <a:solidFill>
                        <a:schemeClr val="tx2"/>
                      </a:solidFill>
                      <a:prstDash val="solid"/>
                      <a:round/>
                      <a:headEnd type="none" w="med" len="med"/>
                      <a:tailEnd type="none" w="med" len="med"/>
                    </a:lnR>
                    <a:lnT w="38100" cap="flat" cmpd="sng" algn="ctr">
                      <a:solidFill>
                        <a:schemeClr val="tx2"/>
                      </a:solidFill>
                      <a:prstDash val="solid"/>
                      <a:round/>
                      <a:headEnd type="none" w="med" len="med"/>
                      <a:tailEnd type="none" w="med" len="med"/>
                    </a:lnT>
                    <a:lnB w="38100" cap="flat" cmpd="sng" algn="ctr">
                      <a:solidFill>
                        <a:schemeClr val="tx2"/>
                      </a:solidFill>
                      <a:prstDash val="solid"/>
                      <a:round/>
                      <a:headEnd type="none" w="med" len="med"/>
                      <a:tailEnd type="none" w="med" len="med"/>
                    </a:lnB>
                    <a:lnTlToBr>
                      <a:noFill/>
                    </a:lnTlToBr>
                    <a:lnBlToTr>
                      <a:noFill/>
                    </a:lnBlToTr>
                    <a:solidFill>
                      <a:srgbClr val="00CCCC"/>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smtClean="0">
                          <a:ln>
                            <a:noFill/>
                          </a:ln>
                          <a:solidFill>
                            <a:srgbClr val="000000"/>
                          </a:solidFill>
                          <a:effectLst/>
                          <a:latin typeface="Arial" pitchFamily="34" charset="0"/>
                          <a:ea typeface="PMingLiU" pitchFamily="18" charset="-120"/>
                          <a:cs typeface="Arabic Transparent" pitchFamily="2" charset="-78"/>
                        </a:rPr>
                        <a:t>عدد الدول المشاركة</a:t>
                      </a:r>
                    </a:p>
                  </a:txBody>
                  <a:tcPr anchor="ctr" horzOverflow="overflow">
                    <a:lnL w="19050" cap="flat" cmpd="sng" algn="ctr">
                      <a:solidFill>
                        <a:schemeClr val="tx2"/>
                      </a:solidFill>
                      <a:prstDash val="solid"/>
                      <a:round/>
                      <a:headEnd type="none" w="med" len="med"/>
                      <a:tailEnd type="none" w="med" len="med"/>
                    </a:lnL>
                    <a:lnR w="38100" cap="flat" cmpd="sng" algn="ctr">
                      <a:solidFill>
                        <a:schemeClr val="tx2"/>
                      </a:solidFill>
                      <a:prstDash val="solid"/>
                      <a:round/>
                      <a:headEnd type="none" w="med" len="med"/>
                      <a:tailEnd type="none" w="med" len="med"/>
                    </a:lnR>
                    <a:lnT w="38100" cap="flat" cmpd="sng" algn="ctr">
                      <a:solidFill>
                        <a:schemeClr val="tx2"/>
                      </a:solidFill>
                      <a:prstDash val="solid"/>
                      <a:round/>
                      <a:headEnd type="none" w="med" len="med"/>
                      <a:tailEnd type="none" w="med" len="med"/>
                    </a:lnT>
                    <a:lnB w="38100" cap="flat" cmpd="sng" algn="ctr">
                      <a:solidFill>
                        <a:schemeClr val="tx2"/>
                      </a:solidFill>
                      <a:prstDash val="solid"/>
                      <a:round/>
                      <a:headEnd type="none" w="med" len="med"/>
                      <a:tailEnd type="none" w="med" len="med"/>
                    </a:lnB>
                    <a:lnTlToBr>
                      <a:noFill/>
                    </a:lnTlToBr>
                    <a:lnBlToTr>
                      <a:noFill/>
                    </a:lnBlToTr>
                    <a:solidFill>
                      <a:srgbClr val="00CCCC"/>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smtClean="0">
                          <a:ln>
                            <a:noFill/>
                          </a:ln>
                          <a:solidFill>
                            <a:srgbClr val="000000"/>
                          </a:solidFill>
                          <a:effectLst/>
                          <a:latin typeface="Arial" pitchFamily="34" charset="0"/>
                          <a:ea typeface="PMingLiU" pitchFamily="18" charset="-120"/>
                          <a:cs typeface="Arabic Transparent" pitchFamily="2" charset="-78"/>
                        </a:rPr>
                        <a:t>موضوع الجولة</a:t>
                      </a:r>
                    </a:p>
                  </a:txBody>
                  <a:tcPr anchor="ctr" horzOverflow="overflow">
                    <a:lnL w="38100" cap="flat" cmpd="sng" algn="ctr">
                      <a:solidFill>
                        <a:schemeClr val="tx2"/>
                      </a:solidFill>
                      <a:prstDash val="solid"/>
                      <a:round/>
                      <a:headEnd type="none" w="med" len="med"/>
                      <a:tailEnd type="none" w="med" len="med"/>
                    </a:lnL>
                    <a:lnR w="19050" cap="flat" cmpd="sng" algn="ctr">
                      <a:solidFill>
                        <a:schemeClr val="tx2"/>
                      </a:solidFill>
                      <a:prstDash val="solid"/>
                      <a:round/>
                      <a:headEnd type="none" w="med" len="med"/>
                      <a:tailEnd type="none" w="med" len="med"/>
                    </a:lnR>
                    <a:lnT w="38100" cap="flat" cmpd="sng" algn="ctr">
                      <a:solidFill>
                        <a:schemeClr val="tx2"/>
                      </a:solidFill>
                      <a:prstDash val="solid"/>
                      <a:round/>
                      <a:headEnd type="none" w="med" len="med"/>
                      <a:tailEnd type="none" w="med" len="med"/>
                    </a:lnT>
                    <a:lnB w="38100" cap="flat" cmpd="sng" algn="ctr">
                      <a:solidFill>
                        <a:schemeClr val="tx2"/>
                      </a:solidFill>
                      <a:prstDash val="solid"/>
                      <a:round/>
                      <a:headEnd type="none" w="med" len="med"/>
                      <a:tailEnd type="none" w="med" len="med"/>
                    </a:lnB>
                    <a:lnTlToBr>
                      <a:noFill/>
                    </a:lnTlToBr>
                    <a:lnBlToTr>
                      <a:noFill/>
                    </a:lnBlToTr>
                    <a:solidFill>
                      <a:srgbClr val="00CCCC"/>
                    </a:solidFill>
                  </a:tcPr>
                </a:tc>
              </a:tr>
            </a:tbl>
          </a:graphicData>
        </a:graphic>
      </p:graphicFrame>
      <p:graphicFrame>
        <p:nvGraphicFramePr>
          <p:cNvPr id="373976" name="Group 216"/>
          <p:cNvGraphicFramePr>
            <a:graphicFrameLocks noGrp="1"/>
          </p:cNvGraphicFramePr>
          <p:nvPr>
            <p:ph sz="half" idx="2"/>
          </p:nvPr>
        </p:nvGraphicFramePr>
        <p:xfrm>
          <a:off x="179388" y="2492375"/>
          <a:ext cx="8785225" cy="4011614"/>
        </p:xfrm>
        <a:graphic>
          <a:graphicData uri="http://schemas.openxmlformats.org/drawingml/2006/table">
            <a:tbl>
              <a:tblPr rtl="1"/>
              <a:tblGrid>
                <a:gridCol w="1231900"/>
                <a:gridCol w="1527175"/>
                <a:gridCol w="1671638"/>
                <a:gridCol w="4354512"/>
              </a:tblGrid>
              <a:tr h="979488">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rPr>
                        <a:t>1964-1976</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alpha val="50000"/>
                      </a:srgbClr>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rPr>
                        <a:t>كينيدي</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alpha val="50000"/>
                      </a:srgbClr>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rPr>
                        <a:t>62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alpha val="50000"/>
                      </a:srgbClr>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rPr>
                        <a:t>التعريفات الجمركية، مكافحة الإغراق</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alpha val="50000"/>
                      </a:srgbClr>
                    </a:solidFill>
                  </a:tcPr>
                </a:tc>
              </a:tr>
              <a:tr h="1423988">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rPr>
                        <a:t>1973-1979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alpha val="50000"/>
                      </a:srgbClr>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rPr>
                        <a:t>طوكيو</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alpha val="50000"/>
                      </a:srgbClr>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rPr>
                        <a:t>102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alpha val="50000"/>
                      </a:srgbClr>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rPr>
                        <a:t>التعريفات الجمركية، الإجراءات غير الجمركية، إطار للعلاقات التجارية</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alpha val="50000"/>
                      </a:srgbClr>
                    </a:solidFill>
                  </a:tcPr>
                </a:tc>
              </a:tr>
              <a:tr h="1608138">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rPr>
                        <a:t>1986-1993</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533400" marR="0" lvl="0" indent="-533400" algn="ctr" defTabSz="914400" rtl="1" eaLnBrk="1" fontAlgn="base" latinLnBrk="0" hangingPunct="1">
                        <a:lnSpc>
                          <a:spcPct val="100000"/>
                        </a:lnSpc>
                        <a:spcBef>
                          <a:spcPct val="20000"/>
                        </a:spcBef>
                        <a:spcAft>
                          <a:spcPct val="0"/>
                        </a:spcAft>
                        <a:buClrTx/>
                        <a:buSzTx/>
                        <a:buFontTx/>
                        <a:buNone/>
                        <a:tabLst/>
                      </a:pPr>
                      <a:r>
                        <a:rPr kumimoji="0" lang="ar-SA" sz="28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rPr>
                        <a:t>أورجواي</a:t>
                      </a:r>
                      <a:endParaRPr kumimoji="0" lang="en-US" sz="28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800" b="0" i="0" u="none" strike="noStrike" cap="none" normalizeH="0" baseline="0" smtClean="0">
                          <a:ln>
                            <a:noFill/>
                          </a:ln>
                          <a:solidFill>
                            <a:schemeClr val="tx1"/>
                          </a:solidFill>
                          <a:effectLst/>
                          <a:latin typeface="Arial" pitchFamily="34" charset="0"/>
                          <a:cs typeface="Arial" pitchFamily="34" charset="0"/>
                        </a:rPr>
                        <a:t>123</a:t>
                      </a: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400" b="0" i="0" u="none" strike="noStrike" cap="none" normalizeH="0" baseline="0" smtClean="0">
                          <a:ln>
                            <a:noFill/>
                          </a:ln>
                          <a:solidFill>
                            <a:schemeClr val="tx1"/>
                          </a:solidFill>
                          <a:effectLst/>
                          <a:latin typeface="Arial" pitchFamily="34" charset="0"/>
                          <a:cs typeface="Arial" pitchFamily="34" charset="0"/>
                        </a:rPr>
                        <a:t>التعريفات الجمركيه، </a:t>
                      </a:r>
                      <a:r>
                        <a:rPr kumimoji="0" lang="ar-SA" sz="2400" b="0" i="0" u="none" strike="noStrike" cap="none" normalizeH="0" baseline="0" smtClean="0">
                          <a:ln>
                            <a:noFill/>
                          </a:ln>
                          <a:solidFill>
                            <a:schemeClr val="tx1"/>
                          </a:solidFill>
                          <a:effectLst/>
                          <a:latin typeface="Arial" pitchFamily="34" charset="0"/>
                          <a:ea typeface="PMingLiU" pitchFamily="18" charset="-120"/>
                          <a:cs typeface="Arabic Transparent" pitchFamily="2" charset="-78"/>
                        </a:rPr>
                        <a:t>الإجراءات غير الجمركية، الخدمات، الزراعه، المنسوجات، حقوق الملكيه الفكريه، تسوية المنازعات، انشاء منظمة التجاره العالميه</a:t>
                      </a:r>
                      <a:r>
                        <a:rPr kumimoji="0" lang="ar-SA" sz="2400" b="0" i="0" u="none" strike="noStrike" cap="none" normalizeH="0" baseline="0" smtClean="0">
                          <a:ln>
                            <a:noFill/>
                          </a:ln>
                          <a:solidFill>
                            <a:schemeClr val="tx1"/>
                          </a:solidFill>
                          <a:effectLst/>
                          <a:latin typeface="Arial" pitchFamily="34" charset="0"/>
                          <a:cs typeface="Arial" pitchFamily="34"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Date Placeholder 4"/>
          <p:cNvSpPr>
            <a:spLocks noGrp="1"/>
          </p:cNvSpPr>
          <p:nvPr>
            <p:ph type="dt" sz="half" idx="10"/>
          </p:nvPr>
        </p:nvSpPr>
        <p:spPr/>
        <p:txBody>
          <a:bodyPr/>
          <a:lstStyle/>
          <a:p>
            <a:pPr>
              <a:defRPr/>
            </a:pPr>
            <a:fld id="{62E9F45C-91F4-4A1B-9E18-B85DD1C8C91F}" type="datetime1">
              <a:rPr lang="en-US" smtClean="0"/>
              <a:pPr>
                <a:defRPr/>
              </a:pPr>
              <a:t>11/13/2009</a:t>
            </a:fld>
            <a:endParaRPr lang="en-US"/>
          </a:p>
        </p:txBody>
      </p:sp>
      <p:sp>
        <p:nvSpPr>
          <p:cNvPr id="6" name="Slide Number Placeholder 5"/>
          <p:cNvSpPr>
            <a:spLocks noGrp="1"/>
          </p:cNvSpPr>
          <p:nvPr>
            <p:ph type="sldNum" sz="quarter" idx="12"/>
          </p:nvPr>
        </p:nvSpPr>
        <p:spPr/>
        <p:txBody>
          <a:bodyPr/>
          <a:lstStyle/>
          <a:p>
            <a:pPr>
              <a:defRPr/>
            </a:pPr>
            <a:fld id="{29D45500-60D5-4C48-88E6-BD051F1904FC}" type="slidenum">
              <a:rPr lang="ar-SA" smtClean="0"/>
              <a:pPr>
                <a:defRPr/>
              </a:pPr>
              <a:t>18</a:t>
            </a:fld>
            <a:endParaRPr lang="en-US"/>
          </a:p>
        </p:txBody>
      </p:sp>
      <p:sp>
        <p:nvSpPr>
          <p:cNvPr id="7" name="Footer Placeholder 6"/>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5"/>
          <p:cNvSpPr>
            <a:spLocks noGrp="1" noChangeArrowheads="1"/>
          </p:cNvSpPr>
          <p:nvPr>
            <p:ph type="title"/>
          </p:nvPr>
        </p:nvSpPr>
        <p:spPr>
          <a:xfrm>
            <a:off x="457200" y="836613"/>
            <a:ext cx="8229600" cy="792162"/>
          </a:xfrm>
        </p:spPr>
        <p:txBody>
          <a:bodyPr/>
          <a:lstStyle/>
          <a:p>
            <a:pPr marL="838200" indent="-838200" eaLnBrk="1" hangingPunct="1"/>
            <a:r>
              <a:rPr lang="ar-SA" altLang="zh-TW" sz="3600" dirty="0" smtClean="0">
                <a:cs typeface="Monotype Koufi" pitchFamily="2" charset="-78"/>
              </a:rPr>
              <a:t>وتم التوصل إلى العديد من الاتفاقيات منها:</a:t>
            </a:r>
            <a:endParaRPr lang="en-US" sz="3600" dirty="0" smtClean="0">
              <a:cs typeface="Monotype Koufi" pitchFamily="2" charset="-78"/>
            </a:endParaRPr>
          </a:p>
        </p:txBody>
      </p:sp>
      <p:sp>
        <p:nvSpPr>
          <p:cNvPr id="374790" name="Rectangle 6"/>
          <p:cNvSpPr>
            <a:spLocks noGrp="1" noChangeArrowheads="1"/>
          </p:cNvSpPr>
          <p:nvPr>
            <p:ph type="body" idx="1"/>
          </p:nvPr>
        </p:nvSpPr>
        <p:spPr/>
        <p:txBody>
          <a:bodyPr/>
          <a:lstStyle/>
          <a:p>
            <a:pPr marL="609600" indent="-609600" eaLnBrk="1" hangingPunct="1">
              <a:lnSpc>
                <a:spcPct val="90000"/>
              </a:lnSpc>
              <a:defRPr/>
            </a:pPr>
            <a:r>
              <a:rPr lang="ar-SA" altLang="zh-TW" sz="2400" b="1" dirty="0" smtClean="0"/>
              <a:t>التجارة فى السلع</a:t>
            </a:r>
          </a:p>
          <a:p>
            <a:pPr marL="609600" indent="-609600" eaLnBrk="1" hangingPunct="1">
              <a:lnSpc>
                <a:spcPct val="90000"/>
              </a:lnSpc>
              <a:defRPr/>
            </a:pPr>
            <a:r>
              <a:rPr lang="ar-SA" altLang="zh-TW" sz="2400" b="1" dirty="0" smtClean="0"/>
              <a:t>التجارة فى الخدمات</a:t>
            </a:r>
          </a:p>
          <a:p>
            <a:pPr marL="609600" indent="-609600" eaLnBrk="1" hangingPunct="1">
              <a:lnSpc>
                <a:spcPct val="90000"/>
              </a:lnSpc>
              <a:defRPr/>
            </a:pPr>
            <a:r>
              <a:rPr lang="ar-SA" altLang="zh-TW" sz="2400" b="1" dirty="0" smtClean="0"/>
              <a:t>العوائق الفنية أمام التجارة</a:t>
            </a:r>
            <a:r>
              <a:rPr lang="ar-SA" altLang="zh-TW" sz="2400" b="1" dirty="0" smtClean="0">
                <a:effectLst>
                  <a:outerShdw blurRad="38100" dist="38100" dir="2700000" algn="tl">
                    <a:srgbClr val="C0C0C0"/>
                  </a:outerShdw>
                </a:effectLst>
                <a:ea typeface="PMingLiU" pitchFamily="18" charset="-120"/>
              </a:rPr>
              <a:t> </a:t>
            </a:r>
            <a:endParaRPr lang="ar-SA" altLang="zh-TW" sz="2400" b="1" dirty="0" smtClean="0">
              <a:effectLst>
                <a:outerShdw blurRad="38100" dist="38100" dir="2700000" algn="tl">
                  <a:srgbClr val="C0C0C0"/>
                </a:outerShdw>
              </a:effectLst>
            </a:endParaRPr>
          </a:p>
          <a:p>
            <a:pPr marL="609600" indent="-609600" eaLnBrk="1" hangingPunct="1">
              <a:lnSpc>
                <a:spcPct val="90000"/>
              </a:lnSpc>
              <a:defRPr/>
            </a:pPr>
            <a:r>
              <a:rPr lang="ar-SA" altLang="zh-TW" sz="2400" b="1" dirty="0" smtClean="0"/>
              <a:t>قواعد التقييم الجمركي</a:t>
            </a:r>
            <a:r>
              <a:rPr lang="ar-SA" altLang="zh-TW" sz="2400" b="1" dirty="0" smtClean="0">
                <a:ea typeface="PMingLiU" pitchFamily="18" charset="-120"/>
              </a:rPr>
              <a:t> </a:t>
            </a:r>
            <a:endParaRPr lang="ar-SA" altLang="zh-TW" sz="2400" b="1" dirty="0" smtClean="0"/>
          </a:p>
          <a:p>
            <a:pPr marL="609600" indent="-609600" eaLnBrk="1" hangingPunct="1">
              <a:lnSpc>
                <a:spcPct val="90000"/>
              </a:lnSpc>
              <a:defRPr/>
            </a:pPr>
            <a:r>
              <a:rPr lang="ar-SA" altLang="zh-TW" sz="2400" b="1" dirty="0" smtClean="0"/>
              <a:t>الإجراءات الخاصة بتراخيص الإستيراد</a:t>
            </a:r>
            <a:r>
              <a:rPr lang="ar-SA" altLang="zh-TW" sz="2400" b="1" dirty="0" smtClean="0">
                <a:ea typeface="PMingLiU" pitchFamily="18" charset="-120"/>
              </a:rPr>
              <a:t> </a:t>
            </a:r>
            <a:endParaRPr lang="ar-SA" altLang="zh-TW" sz="2400" b="1" dirty="0" smtClean="0"/>
          </a:p>
          <a:p>
            <a:pPr marL="609600" indent="-609600" eaLnBrk="1" hangingPunct="1">
              <a:lnSpc>
                <a:spcPct val="90000"/>
              </a:lnSpc>
              <a:defRPr/>
            </a:pPr>
            <a:r>
              <a:rPr lang="ar-SA" altLang="zh-TW" sz="2400" b="1" dirty="0" smtClean="0"/>
              <a:t>إجراءات مواجهة الإغراق</a:t>
            </a:r>
            <a:r>
              <a:rPr lang="ar-SA" altLang="zh-TW" sz="2400" b="1" dirty="0" smtClean="0">
                <a:ea typeface="PMingLiU" pitchFamily="18" charset="-120"/>
              </a:rPr>
              <a:t> </a:t>
            </a:r>
            <a:endParaRPr lang="ar-SA" altLang="zh-TW" sz="2400" b="1" dirty="0" smtClean="0"/>
          </a:p>
          <a:p>
            <a:pPr marL="609600" indent="-609600" eaLnBrk="1" hangingPunct="1">
              <a:lnSpc>
                <a:spcPct val="90000"/>
              </a:lnSpc>
              <a:defRPr/>
            </a:pPr>
            <a:r>
              <a:rPr lang="ar-SA" altLang="zh-TW" sz="2400" b="1" dirty="0" smtClean="0"/>
              <a:t>الدعم والإجراءات المضادة</a:t>
            </a:r>
            <a:r>
              <a:rPr lang="ar-SA" altLang="zh-TW" sz="2400" b="1" dirty="0" smtClean="0">
                <a:ea typeface="PMingLiU" pitchFamily="18" charset="-120"/>
              </a:rPr>
              <a:t> </a:t>
            </a:r>
            <a:endParaRPr lang="ar-SA" altLang="zh-TW" sz="2400" b="1" dirty="0" smtClean="0"/>
          </a:p>
          <a:p>
            <a:pPr marL="609600" indent="-609600" eaLnBrk="1" hangingPunct="1">
              <a:lnSpc>
                <a:spcPct val="90000"/>
              </a:lnSpc>
              <a:defRPr/>
            </a:pPr>
            <a:r>
              <a:rPr lang="ar-SA" altLang="zh-TW" sz="2400" b="1" dirty="0" smtClean="0"/>
              <a:t>المشتريات الحكومية</a:t>
            </a:r>
            <a:r>
              <a:rPr lang="ar-SA" altLang="zh-TW" sz="2400" b="1" dirty="0" smtClean="0">
                <a:ea typeface="PMingLiU" pitchFamily="18" charset="-120"/>
              </a:rPr>
              <a:t> </a:t>
            </a:r>
            <a:endParaRPr lang="ar-SA" altLang="zh-TW" sz="2400" b="1" dirty="0" smtClean="0"/>
          </a:p>
          <a:p>
            <a:pPr marL="609600" indent="-609600" eaLnBrk="1" hangingPunct="1">
              <a:lnSpc>
                <a:spcPct val="90000"/>
              </a:lnSpc>
              <a:defRPr/>
            </a:pPr>
            <a:r>
              <a:rPr lang="ar-SA" altLang="zh-TW" sz="2400" b="1" dirty="0" smtClean="0"/>
              <a:t>التجارة في اللحوم البقرية</a:t>
            </a:r>
            <a:r>
              <a:rPr lang="ar-SA" altLang="zh-TW" sz="2400" b="1" dirty="0" smtClean="0">
                <a:ea typeface="PMingLiU" pitchFamily="18" charset="-120"/>
              </a:rPr>
              <a:t> </a:t>
            </a:r>
            <a:endParaRPr lang="ar-SA" altLang="zh-TW" sz="2400" b="1" dirty="0" smtClean="0"/>
          </a:p>
          <a:p>
            <a:pPr marL="609600" indent="-609600" eaLnBrk="1" hangingPunct="1">
              <a:lnSpc>
                <a:spcPct val="90000"/>
              </a:lnSpc>
              <a:defRPr/>
            </a:pPr>
            <a:r>
              <a:rPr lang="ar-SA" altLang="zh-TW" sz="2400" b="1" dirty="0" smtClean="0"/>
              <a:t>التجارة في منتجات الألبان</a:t>
            </a:r>
          </a:p>
          <a:p>
            <a:pPr marL="609600" indent="-609600" eaLnBrk="1" hangingPunct="1">
              <a:lnSpc>
                <a:spcPct val="90000"/>
              </a:lnSpc>
              <a:defRPr/>
            </a:pPr>
            <a:r>
              <a:rPr lang="ar-SA" altLang="zh-TW" sz="2400" b="1" dirty="0" smtClean="0"/>
              <a:t>التجارة في الطائرات المدنية</a:t>
            </a:r>
            <a:endParaRPr lang="en-US" sz="2400" b="1" dirty="0" smtClean="0"/>
          </a:p>
        </p:txBody>
      </p:sp>
      <p:sp>
        <p:nvSpPr>
          <p:cNvPr id="4" name="Date Placeholder 3"/>
          <p:cNvSpPr>
            <a:spLocks noGrp="1"/>
          </p:cNvSpPr>
          <p:nvPr>
            <p:ph type="dt" sz="half" idx="10"/>
          </p:nvPr>
        </p:nvSpPr>
        <p:spPr/>
        <p:txBody>
          <a:bodyPr/>
          <a:lstStyle/>
          <a:p>
            <a:pPr>
              <a:defRPr/>
            </a:pPr>
            <a:fld id="{C647AC76-C4F9-42D0-A7E0-06F7F4033FA0}"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19</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685800" y="981075"/>
            <a:ext cx="7772400" cy="1295400"/>
          </a:xfrm>
        </p:spPr>
        <p:txBody>
          <a:bodyPr/>
          <a:lstStyle/>
          <a:p>
            <a:pPr marL="838200" indent="-838200" eaLnBrk="1" hangingPunct="1"/>
            <a:r>
              <a:rPr lang="ar-SA" sz="4000" b="1" dirty="0" smtClean="0">
                <a:solidFill>
                  <a:srgbClr val="003399"/>
                </a:solidFill>
              </a:rPr>
              <a:t>أصـل العولمة</a:t>
            </a:r>
            <a:endParaRPr lang="en-US" sz="4000" b="1" dirty="0" smtClean="0">
              <a:solidFill>
                <a:srgbClr val="003399"/>
              </a:solidFill>
            </a:endParaRPr>
          </a:p>
        </p:txBody>
      </p:sp>
      <p:sp>
        <p:nvSpPr>
          <p:cNvPr id="4100" name="Rectangle 4"/>
          <p:cNvSpPr>
            <a:spLocks noGrp="1" noChangeArrowheads="1"/>
          </p:cNvSpPr>
          <p:nvPr>
            <p:ph type="subTitle" idx="1"/>
          </p:nvPr>
        </p:nvSpPr>
        <p:spPr>
          <a:xfrm>
            <a:off x="755650" y="2349500"/>
            <a:ext cx="7561263" cy="3289300"/>
          </a:xfrm>
        </p:spPr>
        <p:txBody>
          <a:bodyPr/>
          <a:lstStyle/>
          <a:p>
            <a:pPr marL="609600" lvl="1" indent="-609600" algn="just" eaLnBrk="1" hangingPunct="1"/>
            <a:r>
              <a:rPr lang="ar-SA" sz="2400" b="1" dirty="0" smtClean="0">
                <a:solidFill>
                  <a:srgbClr val="C00000"/>
                </a:solidFill>
              </a:rPr>
              <a:t>العولمة بمفهومها الاقتصادي لها تعريفات عديدة إحداها الآتي:</a:t>
            </a:r>
            <a:endParaRPr lang="en-US" sz="2400" b="1" dirty="0" smtClean="0">
              <a:solidFill>
                <a:srgbClr val="C00000"/>
              </a:solidFill>
            </a:endParaRPr>
          </a:p>
          <a:p>
            <a:pPr marL="609600" indent="-609600" eaLnBrk="1" hangingPunct="1"/>
            <a:r>
              <a:rPr lang="ar-SA" sz="2800" b="1" dirty="0" smtClean="0">
                <a:solidFill>
                  <a:srgbClr val="FF0000"/>
                </a:solidFill>
              </a:rPr>
              <a:t>العولمة هي إزالة الحدود الاقتصادية والعلمية والمعرفية بين</a:t>
            </a:r>
            <a:r>
              <a:rPr lang="en-US" sz="2800" b="1" dirty="0" smtClean="0">
                <a:solidFill>
                  <a:srgbClr val="FF0000"/>
                </a:solidFill>
              </a:rPr>
              <a:t> </a:t>
            </a:r>
            <a:r>
              <a:rPr lang="ar-SA" sz="2800" b="1" dirty="0" smtClean="0">
                <a:solidFill>
                  <a:srgbClr val="FF0000"/>
                </a:solidFill>
              </a:rPr>
              <a:t>الدول ليكون العالم أشبه بسوق موحدة كبيرة</a:t>
            </a:r>
            <a:r>
              <a:rPr lang="en-US" sz="2800" b="1" dirty="0" smtClean="0">
                <a:solidFill>
                  <a:srgbClr val="FF0000"/>
                </a:solidFill>
              </a:rPr>
              <a:t> </a:t>
            </a:r>
          </a:p>
          <a:p>
            <a:pPr marL="609600" indent="-609600" algn="just" eaLnBrk="1" hangingPunct="1"/>
            <a:r>
              <a:rPr lang="ar-SA" sz="2800" b="1" dirty="0" smtClean="0"/>
              <a:t>ويعود أصل العولمة الى :</a:t>
            </a:r>
            <a:endParaRPr lang="en-US" sz="2800" b="1" dirty="0" smtClean="0">
              <a:solidFill>
                <a:srgbClr val="C00000"/>
              </a:solidFill>
            </a:endParaRPr>
          </a:p>
          <a:p>
            <a:pPr marL="1066800" lvl="1" indent="-609600" algn="just" eaLnBrk="1" hangingPunct="1">
              <a:buFont typeface="+mj-lt"/>
              <a:buAutoNum type="arabicPeriod"/>
            </a:pPr>
            <a:r>
              <a:rPr lang="ar-SA" sz="2400" b="1" dirty="0" smtClean="0">
                <a:solidFill>
                  <a:srgbClr val="C00000"/>
                </a:solidFill>
              </a:rPr>
              <a:t>علم الاجتماع بشكل عام </a:t>
            </a:r>
          </a:p>
          <a:p>
            <a:pPr marL="1066800" lvl="1" indent="-609600" algn="just" eaLnBrk="1" hangingPunct="1">
              <a:buFont typeface="+mj-lt"/>
              <a:buAutoNum type="arabicPeriod"/>
            </a:pPr>
            <a:r>
              <a:rPr lang="ar-SA" sz="2400" b="1" dirty="0" smtClean="0">
                <a:solidFill>
                  <a:srgbClr val="C00000"/>
                </a:solidFill>
              </a:rPr>
              <a:t>ووسائل</a:t>
            </a:r>
            <a:r>
              <a:rPr lang="en-US" sz="2400" b="1" dirty="0" smtClean="0">
                <a:solidFill>
                  <a:srgbClr val="C00000"/>
                </a:solidFill>
              </a:rPr>
              <a:t>  </a:t>
            </a:r>
            <a:r>
              <a:rPr lang="ar-SA" sz="2400" b="1" dirty="0" smtClean="0">
                <a:solidFill>
                  <a:srgbClr val="C00000"/>
                </a:solidFill>
              </a:rPr>
              <a:t>الاعلام بشكل خاص</a:t>
            </a:r>
            <a:endParaRPr lang="en-US" sz="2400" b="1" dirty="0" smtClean="0">
              <a:solidFill>
                <a:srgbClr val="C00000"/>
              </a:solidFill>
            </a:endParaRPr>
          </a:p>
          <a:p>
            <a:pPr marL="609600" indent="-609600" eaLnBrk="1" hangingPunct="1"/>
            <a:endParaRPr lang="en-US" sz="2800" b="1" dirty="0" smtClean="0">
              <a:solidFill>
                <a:schemeClr val="tx2"/>
              </a:solidFill>
            </a:endParaRPr>
          </a:p>
          <a:p>
            <a:pPr marL="609600" indent="-609600" eaLnBrk="1" hangingPunct="1"/>
            <a:endParaRPr lang="en-US" sz="2800" dirty="0" smtClean="0"/>
          </a:p>
        </p:txBody>
      </p:sp>
      <p:sp>
        <p:nvSpPr>
          <p:cNvPr id="4" name="Date Placeholder 3"/>
          <p:cNvSpPr>
            <a:spLocks noGrp="1"/>
          </p:cNvSpPr>
          <p:nvPr>
            <p:ph type="dt" sz="half" idx="10"/>
          </p:nvPr>
        </p:nvSpPr>
        <p:spPr/>
        <p:txBody>
          <a:bodyPr/>
          <a:lstStyle/>
          <a:p>
            <a:pPr>
              <a:defRPr/>
            </a:pPr>
            <a:fld id="{56D82587-DFAE-4787-A2D6-C86E82D25F9D}"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DCBC4EE-EE42-4D11-9BBB-9F5242FDFF25}" type="slidenum">
              <a:rPr lang="ar-SA" smtClean="0"/>
              <a:pPr>
                <a:defRPr/>
              </a:pPr>
              <a:t>2</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5"/>
          <p:cNvSpPr>
            <a:spLocks noGrp="1" noChangeArrowheads="1"/>
          </p:cNvSpPr>
          <p:nvPr>
            <p:ph type="title"/>
          </p:nvPr>
        </p:nvSpPr>
        <p:spPr>
          <a:xfrm>
            <a:off x="457200" y="476250"/>
            <a:ext cx="8229600" cy="1512888"/>
          </a:xfrm>
        </p:spPr>
        <p:txBody>
          <a:bodyPr/>
          <a:lstStyle/>
          <a:p>
            <a:pPr marL="838200" indent="-838200" eaLnBrk="1" hangingPunct="1"/>
            <a:r>
              <a:rPr lang="ar-SA" altLang="zh-TW" sz="3200" smtClean="0">
                <a:solidFill>
                  <a:srgbClr val="003399"/>
                </a:solidFill>
                <a:cs typeface="Monotype Koufi" pitchFamily="2" charset="-78"/>
              </a:rPr>
              <a:t>تنفيذ الجات (1947-1979) قبل جولة أوروجواي</a:t>
            </a:r>
            <a:endParaRPr lang="en-US" sz="3200" smtClean="0">
              <a:solidFill>
                <a:srgbClr val="003399"/>
              </a:solidFill>
              <a:cs typeface="Monotype Koufi" pitchFamily="2" charset="-78"/>
            </a:endParaRPr>
          </a:p>
        </p:txBody>
      </p:sp>
      <p:sp>
        <p:nvSpPr>
          <p:cNvPr id="23556" name="Rectangle 6"/>
          <p:cNvSpPr>
            <a:spLocks noGrp="1" noChangeArrowheads="1"/>
          </p:cNvSpPr>
          <p:nvPr>
            <p:ph type="body" idx="1"/>
          </p:nvPr>
        </p:nvSpPr>
        <p:spPr/>
        <p:txBody>
          <a:bodyPr/>
          <a:lstStyle/>
          <a:p>
            <a:pPr algn="just">
              <a:spcBef>
                <a:spcPct val="50000"/>
              </a:spcBef>
              <a:buFontTx/>
              <a:buNone/>
            </a:pPr>
            <a:r>
              <a:rPr lang="ar-SA" altLang="zh-TW" b="1" smtClean="0"/>
              <a:t>إن اتفاق الجات كان يهتم – في فحواه القانوني- بتحرير التجارة في كافة السلع، ولكن في التطبيق الفعلي، لم ينطبق ذلك إلا على السلع الصناعية، فتركت خارج هذا الإتفاق السلع الزراعية والمنسوجات والملابس، وهي السلع التي يملك العديد من الدول النامية ميزة نسبية في إنتاجها</a:t>
            </a:r>
            <a:r>
              <a:rPr lang="ar-SA" altLang="zh-TW" b="1" smtClean="0">
                <a:ea typeface="PMingLiU" pitchFamily="18" charset="-120"/>
              </a:rPr>
              <a:t> </a:t>
            </a:r>
            <a:endParaRPr lang="en-US" b="1" smtClean="0"/>
          </a:p>
          <a:p>
            <a:pPr eaLnBrk="1" hangingPunct="1"/>
            <a:endParaRPr lang="en-US" smtClean="0"/>
          </a:p>
        </p:txBody>
      </p:sp>
      <p:sp>
        <p:nvSpPr>
          <p:cNvPr id="4" name="Date Placeholder 3"/>
          <p:cNvSpPr>
            <a:spLocks noGrp="1"/>
          </p:cNvSpPr>
          <p:nvPr>
            <p:ph type="dt" sz="half" idx="10"/>
          </p:nvPr>
        </p:nvSpPr>
        <p:spPr/>
        <p:txBody>
          <a:bodyPr/>
          <a:lstStyle/>
          <a:p>
            <a:pPr>
              <a:defRPr/>
            </a:pPr>
            <a:fld id="{B391D04C-91D6-41DF-8529-26155AA03CCE}"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20</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5"/>
          <p:cNvSpPr>
            <a:spLocks noGrp="1" noChangeArrowheads="1"/>
          </p:cNvSpPr>
          <p:nvPr>
            <p:ph type="title"/>
          </p:nvPr>
        </p:nvSpPr>
        <p:spPr>
          <a:xfrm>
            <a:off x="457200" y="692150"/>
            <a:ext cx="8229600" cy="1368425"/>
          </a:xfrm>
        </p:spPr>
        <p:txBody>
          <a:bodyPr/>
          <a:lstStyle/>
          <a:p>
            <a:pPr marL="838200" indent="-838200" eaLnBrk="1" hangingPunct="1"/>
            <a:r>
              <a:rPr lang="ar-SA" altLang="zh-TW" sz="3200" smtClean="0">
                <a:solidFill>
                  <a:srgbClr val="003399"/>
                </a:solidFill>
                <a:cs typeface="Monotype Koufi" pitchFamily="2" charset="-78"/>
              </a:rPr>
              <a:t>تنفيذ الجات (1947-1979) قبل جولة أوروجواي</a:t>
            </a:r>
            <a:endParaRPr lang="en-US" sz="3200" smtClean="0">
              <a:solidFill>
                <a:srgbClr val="003399"/>
              </a:solidFill>
              <a:cs typeface="Monotype Koufi" pitchFamily="2" charset="-78"/>
            </a:endParaRPr>
          </a:p>
        </p:txBody>
      </p:sp>
      <p:sp>
        <p:nvSpPr>
          <p:cNvPr id="24580" name="Rectangle 6"/>
          <p:cNvSpPr>
            <a:spLocks noGrp="1" noChangeArrowheads="1"/>
          </p:cNvSpPr>
          <p:nvPr>
            <p:ph type="body" idx="1"/>
          </p:nvPr>
        </p:nvSpPr>
        <p:spPr>
          <a:xfrm>
            <a:off x="457200" y="1773238"/>
            <a:ext cx="8229600" cy="4352925"/>
          </a:xfrm>
        </p:spPr>
        <p:txBody>
          <a:bodyPr/>
          <a:lstStyle/>
          <a:p>
            <a:pPr lvl="1" eaLnBrk="1" hangingPunct="1">
              <a:buFontTx/>
              <a:buNone/>
            </a:pPr>
            <a:r>
              <a:rPr lang="ar-SA" b="1" smtClean="0"/>
              <a:t>وبعد الثمان جولات التفاوضية السابق ذكرها جرى الإعلان عن </a:t>
            </a:r>
          </a:p>
          <a:p>
            <a:pPr lvl="1" eaLnBrk="1" hangingPunct="1">
              <a:buFontTx/>
              <a:buNone/>
            </a:pPr>
            <a:r>
              <a:rPr lang="ar-SA" b="1" smtClean="0"/>
              <a:t>تأسيس منظمة التجارة العالمية وبدأت فعلياً</a:t>
            </a:r>
            <a:r>
              <a:rPr lang="en-US" b="1" smtClean="0"/>
              <a:t> </a:t>
            </a:r>
            <a:r>
              <a:rPr lang="ar-SA" b="1" smtClean="0"/>
              <a:t>في يناير 1995 م</a:t>
            </a:r>
            <a:endParaRPr lang="en-US" b="1" smtClean="0"/>
          </a:p>
          <a:p>
            <a:pPr eaLnBrk="1" hangingPunct="1"/>
            <a:endParaRPr lang="en-US" b="1" smtClean="0"/>
          </a:p>
          <a:p>
            <a:pPr eaLnBrk="1" hangingPunct="1"/>
            <a:endParaRPr lang="en-US" smtClean="0"/>
          </a:p>
        </p:txBody>
      </p:sp>
      <p:sp>
        <p:nvSpPr>
          <p:cNvPr id="4" name="Date Placeholder 3"/>
          <p:cNvSpPr>
            <a:spLocks noGrp="1"/>
          </p:cNvSpPr>
          <p:nvPr>
            <p:ph type="dt" sz="half" idx="10"/>
          </p:nvPr>
        </p:nvSpPr>
        <p:spPr/>
        <p:txBody>
          <a:bodyPr/>
          <a:lstStyle/>
          <a:p>
            <a:pPr>
              <a:defRPr/>
            </a:pPr>
            <a:fld id="{9C593BE9-923A-477F-8D87-D59C84288381}"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21</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5"/>
          <p:cNvSpPr>
            <a:spLocks noGrp="1" noChangeArrowheads="1"/>
          </p:cNvSpPr>
          <p:nvPr>
            <p:ph type="ctrTitle"/>
          </p:nvPr>
        </p:nvSpPr>
        <p:spPr>
          <a:xfrm>
            <a:off x="685800" y="2130425"/>
            <a:ext cx="7772400" cy="1874838"/>
          </a:xfrm>
        </p:spPr>
        <p:txBody>
          <a:bodyPr/>
          <a:lstStyle/>
          <a:p>
            <a:pPr marL="838200" indent="-838200" eaLnBrk="1" hangingPunct="1"/>
            <a:r>
              <a:rPr lang="ar-SA" altLang="zh-TW" sz="3200" smtClean="0">
                <a:solidFill>
                  <a:srgbClr val="003399"/>
                </a:solidFill>
                <a:cs typeface="Monotype Koufi" pitchFamily="2" charset="-78"/>
              </a:rPr>
              <a:t>تشكيل النظام التجاري العالمي الجديد</a:t>
            </a:r>
            <a:br>
              <a:rPr lang="ar-SA" altLang="zh-TW" sz="3200" smtClean="0">
                <a:solidFill>
                  <a:srgbClr val="003399"/>
                </a:solidFill>
                <a:cs typeface="Monotype Koufi" pitchFamily="2" charset="-78"/>
              </a:rPr>
            </a:br>
            <a:r>
              <a:rPr lang="ar-SA" altLang="zh-TW" sz="3200" smtClean="0">
                <a:solidFill>
                  <a:srgbClr val="003399"/>
                </a:solidFill>
                <a:cs typeface="Monotype Koufi" pitchFamily="2" charset="-78"/>
              </a:rPr>
              <a:t/>
            </a:r>
            <a:br>
              <a:rPr lang="ar-SA" altLang="zh-TW" sz="3200" smtClean="0">
                <a:solidFill>
                  <a:srgbClr val="003399"/>
                </a:solidFill>
                <a:cs typeface="Monotype Koufi" pitchFamily="2" charset="-78"/>
              </a:rPr>
            </a:br>
            <a:r>
              <a:rPr lang="ar-SA" altLang="zh-TW" sz="3200" smtClean="0">
                <a:solidFill>
                  <a:srgbClr val="003399"/>
                </a:solidFill>
                <a:cs typeface="Monotype Koufi" pitchFamily="2" charset="-78"/>
              </a:rPr>
              <a:t/>
            </a:r>
            <a:br>
              <a:rPr lang="ar-SA" altLang="zh-TW" sz="3200" smtClean="0">
                <a:solidFill>
                  <a:srgbClr val="003399"/>
                </a:solidFill>
                <a:cs typeface="Monotype Koufi" pitchFamily="2" charset="-78"/>
              </a:rPr>
            </a:br>
            <a:r>
              <a:rPr lang="ar-SA" altLang="zh-TW" sz="3200" smtClean="0">
                <a:solidFill>
                  <a:srgbClr val="003399"/>
                </a:solidFill>
                <a:cs typeface="Monotype Koufi" pitchFamily="2" charset="-78"/>
              </a:rPr>
              <a:t>حرية التجاره أم تحرير التجاره</a:t>
            </a:r>
            <a:br>
              <a:rPr lang="ar-SA" altLang="zh-TW" sz="3200" smtClean="0">
                <a:solidFill>
                  <a:srgbClr val="003399"/>
                </a:solidFill>
                <a:cs typeface="Monotype Koufi" pitchFamily="2" charset="-78"/>
              </a:rPr>
            </a:br>
            <a:r>
              <a:rPr lang="ar-SA" altLang="zh-TW" sz="3200" smtClean="0">
                <a:solidFill>
                  <a:srgbClr val="003399"/>
                </a:solidFill>
                <a:cs typeface="Monotype Koufi" pitchFamily="2" charset="-78"/>
              </a:rPr>
              <a:t>؟</a:t>
            </a:r>
            <a:endParaRPr lang="en-US" sz="3200" smtClean="0">
              <a:solidFill>
                <a:srgbClr val="003399"/>
              </a:solidFill>
              <a:cs typeface="Monotype Koufi" pitchFamily="2" charset="-78"/>
            </a:endParaRPr>
          </a:p>
        </p:txBody>
      </p:sp>
      <p:sp>
        <p:nvSpPr>
          <p:cNvPr id="3" name="Date Placeholder 2"/>
          <p:cNvSpPr>
            <a:spLocks noGrp="1"/>
          </p:cNvSpPr>
          <p:nvPr>
            <p:ph type="dt" sz="half" idx="10"/>
          </p:nvPr>
        </p:nvSpPr>
        <p:spPr/>
        <p:txBody>
          <a:bodyPr/>
          <a:lstStyle/>
          <a:p>
            <a:pPr>
              <a:defRPr/>
            </a:pPr>
            <a:fld id="{F2948ADB-9164-41CC-9DB1-340724BA104E}" type="datetime1">
              <a:rPr lang="en-US" smtClean="0"/>
              <a:pPr>
                <a:defRPr/>
              </a:pPr>
              <a:t>11/13/2009</a:t>
            </a:fld>
            <a:endParaRPr lang="en-US"/>
          </a:p>
        </p:txBody>
      </p:sp>
      <p:sp>
        <p:nvSpPr>
          <p:cNvPr id="4" name="Slide Number Placeholder 3"/>
          <p:cNvSpPr>
            <a:spLocks noGrp="1"/>
          </p:cNvSpPr>
          <p:nvPr>
            <p:ph type="sldNum" sz="quarter" idx="12"/>
          </p:nvPr>
        </p:nvSpPr>
        <p:spPr/>
        <p:txBody>
          <a:bodyPr/>
          <a:lstStyle/>
          <a:p>
            <a:pPr>
              <a:defRPr/>
            </a:pPr>
            <a:fld id="{CDCBC4EE-EE42-4D11-9BBB-9F5242FDFF25}" type="slidenum">
              <a:rPr lang="ar-SA" smtClean="0"/>
              <a:pPr>
                <a:defRPr/>
              </a:pPr>
              <a:t>22</a:t>
            </a:fld>
            <a:endParaRPr lang="en-US"/>
          </a:p>
        </p:txBody>
      </p:sp>
      <p:sp>
        <p:nvSpPr>
          <p:cNvPr id="5" name="Footer Placeholder 4"/>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5"/>
          <p:cNvSpPr>
            <a:spLocks noGrp="1" noChangeArrowheads="1"/>
          </p:cNvSpPr>
          <p:nvPr>
            <p:ph type="title"/>
          </p:nvPr>
        </p:nvSpPr>
        <p:spPr>
          <a:xfrm>
            <a:off x="457200" y="908050"/>
            <a:ext cx="8229600" cy="1008063"/>
          </a:xfrm>
        </p:spPr>
        <p:txBody>
          <a:bodyPr/>
          <a:lstStyle/>
          <a:p>
            <a:pPr marL="838200" indent="-838200" eaLnBrk="1" hangingPunct="1"/>
            <a:r>
              <a:rPr lang="ar-SA" sz="2800" dirty="0" smtClean="0">
                <a:cs typeface="Monotype Koufi" pitchFamily="2" charset="-78"/>
              </a:rPr>
              <a:t>الظروف الدولية التي هيأت لنشأة النظام التجارى العالمى الجديد</a:t>
            </a:r>
            <a:endParaRPr lang="en-US" sz="2800" dirty="0" smtClean="0">
              <a:cs typeface="Monotype Koufi" pitchFamily="2" charset="-78"/>
            </a:endParaRPr>
          </a:p>
        </p:txBody>
      </p:sp>
      <p:sp>
        <p:nvSpPr>
          <p:cNvPr id="26628" name="Rectangle 6"/>
          <p:cNvSpPr>
            <a:spLocks noGrp="1" noChangeArrowheads="1"/>
          </p:cNvSpPr>
          <p:nvPr>
            <p:ph type="body" idx="1"/>
          </p:nvPr>
        </p:nvSpPr>
        <p:spPr>
          <a:xfrm>
            <a:off x="457200" y="1916113"/>
            <a:ext cx="8229600" cy="4210050"/>
          </a:xfrm>
        </p:spPr>
        <p:txBody>
          <a:bodyPr/>
          <a:lstStyle/>
          <a:p>
            <a:pPr marL="812800" indent="-812800" eaLnBrk="1" hangingPunct="1">
              <a:lnSpc>
                <a:spcPct val="90000"/>
              </a:lnSpc>
            </a:pPr>
            <a:r>
              <a:rPr lang="ar-SA" altLang="zh-TW" sz="2800" b="1" dirty="0" smtClean="0"/>
              <a:t>زيادة حدة المنافسة على الأسواق الخارجية</a:t>
            </a:r>
          </a:p>
          <a:p>
            <a:pPr marL="812800" indent="-812800" eaLnBrk="1" hangingPunct="1">
              <a:lnSpc>
                <a:spcPct val="90000"/>
              </a:lnSpc>
            </a:pPr>
            <a:r>
              <a:rPr lang="ar-SA" altLang="zh-TW" sz="2800" b="1" dirty="0" smtClean="0"/>
              <a:t>ارتفاع أسعار النفط عالمياً، وتراجع الأداء الإقتصادي في الدول الصناعية المتقدمة</a:t>
            </a:r>
            <a:r>
              <a:rPr lang="ar-SA" altLang="zh-TW" sz="2800" b="1" dirty="0" smtClean="0">
                <a:ea typeface="PMingLiU" pitchFamily="18" charset="-120"/>
              </a:rPr>
              <a:t> </a:t>
            </a:r>
            <a:endParaRPr lang="ar-SA" altLang="zh-TW" sz="2800" b="1" dirty="0" smtClean="0"/>
          </a:p>
          <a:p>
            <a:pPr marL="812800" indent="-812800" eaLnBrk="1" hangingPunct="1">
              <a:lnSpc>
                <a:spcPct val="90000"/>
              </a:lnSpc>
            </a:pPr>
            <a:r>
              <a:rPr lang="ar-SA" altLang="zh-TW" sz="2800" b="1" dirty="0" smtClean="0"/>
              <a:t>ظهور أهمية ومكانة الخدمات وحقوق الملكية الفكرية في الدول الصناعية المتقدمة</a:t>
            </a:r>
            <a:r>
              <a:rPr lang="ar-SA" altLang="zh-TW" sz="2800" b="1" dirty="0" smtClean="0">
                <a:ea typeface="PMingLiU" pitchFamily="18" charset="-120"/>
              </a:rPr>
              <a:t> </a:t>
            </a:r>
            <a:endParaRPr lang="ar-SA" altLang="zh-TW" sz="2800" b="1" dirty="0" smtClean="0"/>
          </a:p>
          <a:p>
            <a:pPr marL="812800" indent="-812800" eaLnBrk="1" hangingPunct="1">
              <a:lnSpc>
                <a:spcPct val="90000"/>
              </a:lnSpc>
            </a:pPr>
            <a:r>
              <a:rPr lang="ar-SA" altLang="zh-TW" sz="2800" b="1" dirty="0" smtClean="0"/>
              <a:t>ما أدت إليه زيادة دعم القطاع الزراعي في الإتحاد الأوروبي</a:t>
            </a:r>
            <a:r>
              <a:rPr lang="ar-SA" altLang="zh-TW" sz="2800" b="1" dirty="0" smtClean="0">
                <a:ea typeface="PMingLiU" pitchFamily="18" charset="-120"/>
              </a:rPr>
              <a:t> </a:t>
            </a:r>
            <a:endParaRPr lang="ar-SA" altLang="zh-TW" sz="2800" b="1" dirty="0" smtClean="0"/>
          </a:p>
          <a:p>
            <a:pPr marL="812800" indent="-812800" eaLnBrk="1" hangingPunct="1">
              <a:lnSpc>
                <a:spcPct val="90000"/>
              </a:lnSpc>
            </a:pPr>
            <a:r>
              <a:rPr lang="ar-SA" altLang="zh-TW" sz="2800" b="1" dirty="0" smtClean="0"/>
              <a:t>ما أدى إليه ضعف آلية تسوية المنازعات في الجات 1947 </a:t>
            </a:r>
          </a:p>
          <a:p>
            <a:pPr marL="812800" indent="-812800" eaLnBrk="1" hangingPunct="1">
              <a:lnSpc>
                <a:spcPct val="90000"/>
              </a:lnSpc>
            </a:pPr>
            <a:r>
              <a:rPr lang="ar-SA" sz="2800" b="1" dirty="0" smtClean="0"/>
              <a:t>إنهيار النظام الشيوعى ( النظام الاشتراكى للاعمال)</a:t>
            </a:r>
            <a:endParaRPr lang="en-US" sz="2800" b="1" dirty="0" smtClean="0"/>
          </a:p>
          <a:p>
            <a:pPr marL="812800" indent="-812800" eaLnBrk="1" hangingPunct="1">
              <a:lnSpc>
                <a:spcPct val="90000"/>
              </a:lnSpc>
            </a:pPr>
            <a:endParaRPr lang="en-US" sz="2800" b="1" dirty="0" smtClean="0"/>
          </a:p>
          <a:p>
            <a:pPr marL="812800" indent="-812800" eaLnBrk="1" hangingPunct="1">
              <a:lnSpc>
                <a:spcPct val="90000"/>
              </a:lnSpc>
            </a:pPr>
            <a:endParaRPr lang="en-US" sz="2800" dirty="0" smtClean="0"/>
          </a:p>
        </p:txBody>
      </p:sp>
      <p:sp>
        <p:nvSpPr>
          <p:cNvPr id="4" name="Date Placeholder 3"/>
          <p:cNvSpPr>
            <a:spLocks noGrp="1"/>
          </p:cNvSpPr>
          <p:nvPr>
            <p:ph type="dt" sz="half" idx="10"/>
          </p:nvPr>
        </p:nvSpPr>
        <p:spPr/>
        <p:txBody>
          <a:bodyPr/>
          <a:lstStyle/>
          <a:p>
            <a:pPr>
              <a:defRPr/>
            </a:pPr>
            <a:fld id="{B49E182F-822B-401F-8D05-82424A927E50}"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23</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5"/>
          <p:cNvSpPr>
            <a:spLocks noGrp="1" noChangeArrowheads="1"/>
          </p:cNvSpPr>
          <p:nvPr>
            <p:ph type="ctrTitle"/>
          </p:nvPr>
        </p:nvSpPr>
        <p:spPr>
          <a:xfrm>
            <a:off x="827088" y="1052513"/>
            <a:ext cx="7772400" cy="1439862"/>
          </a:xfrm>
        </p:spPr>
        <p:txBody>
          <a:bodyPr/>
          <a:lstStyle/>
          <a:p>
            <a:pPr marL="838200" indent="-838200" eaLnBrk="1" hangingPunct="1"/>
            <a:r>
              <a:rPr lang="ar-SA" sz="2800" b="1" dirty="0" smtClean="0">
                <a:solidFill>
                  <a:schemeClr val="tx1"/>
                </a:solidFill>
              </a:rPr>
              <a:t>أهم جوانب الاختلاف بين منظمة التجارة العالمية وإتفاقية الجــات</a:t>
            </a:r>
            <a:r>
              <a:rPr lang="en-US" sz="2800" b="1" dirty="0" smtClean="0">
                <a:solidFill>
                  <a:srgbClr val="006600"/>
                </a:solidFill>
              </a:rPr>
              <a:t/>
            </a:r>
            <a:br>
              <a:rPr lang="en-US" sz="2800" b="1" dirty="0" smtClean="0">
                <a:solidFill>
                  <a:srgbClr val="006600"/>
                </a:solidFill>
              </a:rPr>
            </a:br>
            <a:endParaRPr lang="en-US" sz="2800" b="1" dirty="0" smtClean="0">
              <a:solidFill>
                <a:srgbClr val="006600"/>
              </a:solidFill>
            </a:endParaRPr>
          </a:p>
        </p:txBody>
      </p:sp>
      <p:sp>
        <p:nvSpPr>
          <p:cNvPr id="27652" name="Rectangle 7"/>
          <p:cNvSpPr>
            <a:spLocks noGrp="1" noChangeArrowheads="1"/>
          </p:cNvSpPr>
          <p:nvPr>
            <p:ph type="subTitle" idx="1"/>
          </p:nvPr>
        </p:nvSpPr>
        <p:spPr>
          <a:xfrm>
            <a:off x="468313" y="2205038"/>
            <a:ext cx="8280400" cy="3960812"/>
          </a:xfrm>
        </p:spPr>
        <p:txBody>
          <a:bodyPr/>
          <a:lstStyle/>
          <a:p>
            <a:pPr lvl="1" algn="r" eaLnBrk="1" hangingPunct="1"/>
            <a:r>
              <a:rPr lang="ar-SA" b="1" dirty="0" smtClean="0"/>
              <a:t>لقد كانت الجات عبارة عن إتفاقية متـعـددة الأطـراف ولـكن</a:t>
            </a:r>
            <a:r>
              <a:rPr lang="en-US" b="1" dirty="0" smtClean="0"/>
              <a:t> </a:t>
            </a:r>
            <a:r>
              <a:rPr lang="ar-SA" b="1" dirty="0" smtClean="0"/>
              <a:t>ليس لها قاعـدة مؤسـسية بـل تدار بـواسطة سـكرتـارية</a:t>
            </a:r>
            <a:r>
              <a:rPr lang="en-US" b="1" dirty="0" smtClean="0"/>
              <a:t> </a:t>
            </a:r>
            <a:r>
              <a:rPr lang="ar-SA" b="1" dirty="0" smtClean="0"/>
              <a:t>صغيـرة الحجـم .  أما  م . ت . ع . فإنها مؤسسة دائمة وذات</a:t>
            </a:r>
            <a:r>
              <a:rPr lang="en-US" b="1" dirty="0" smtClean="0"/>
              <a:t> </a:t>
            </a:r>
            <a:r>
              <a:rPr lang="ar-SA" b="1" dirty="0" smtClean="0"/>
              <a:t>سكرتارية خاصة</a:t>
            </a:r>
            <a:r>
              <a:rPr lang="en-US" b="1" dirty="0" smtClean="0"/>
              <a:t> .</a:t>
            </a:r>
          </a:p>
          <a:p>
            <a:pPr lvl="1" eaLnBrk="1" hangingPunct="1"/>
            <a:endParaRPr lang="en-US" b="1" dirty="0" smtClean="0"/>
          </a:p>
          <a:p>
            <a:pPr lvl="1" algn="r" eaLnBrk="1" hangingPunct="1"/>
            <a:r>
              <a:rPr lang="ar-SA" b="1" dirty="0" smtClean="0"/>
              <a:t>ـ طبقت الجات على أساس مشروط حتى وإن كانت الحـكومـات</a:t>
            </a:r>
            <a:r>
              <a:rPr lang="en-US" b="1" dirty="0" smtClean="0"/>
              <a:t>    </a:t>
            </a:r>
            <a:r>
              <a:rPr lang="ar-SA" b="1" dirty="0" smtClean="0"/>
              <a:t>بعد أكثر من أربعين عاماً تُعاملها وكأنها التزام دائم أما التزامات</a:t>
            </a:r>
            <a:r>
              <a:rPr lang="en-US" b="1" dirty="0" smtClean="0"/>
              <a:t> </a:t>
            </a:r>
          </a:p>
          <a:p>
            <a:pPr lvl="1" algn="r" eaLnBrk="1" hangingPunct="1"/>
            <a:r>
              <a:rPr lang="en-US" b="1" dirty="0" smtClean="0"/>
              <a:t>    </a:t>
            </a:r>
            <a:r>
              <a:rPr lang="ar-SA" b="1" dirty="0" smtClean="0"/>
              <a:t>م . ت . ع . فهي نهائية</a:t>
            </a:r>
            <a:r>
              <a:rPr lang="en-US" b="1" dirty="0" smtClean="0"/>
              <a:t> .</a:t>
            </a:r>
          </a:p>
          <a:p>
            <a:pPr algn="r" eaLnBrk="1" hangingPunct="1"/>
            <a:endParaRPr lang="en-US" dirty="0" smtClean="0"/>
          </a:p>
        </p:txBody>
      </p:sp>
      <p:sp>
        <p:nvSpPr>
          <p:cNvPr id="4" name="Date Placeholder 3"/>
          <p:cNvSpPr>
            <a:spLocks noGrp="1"/>
          </p:cNvSpPr>
          <p:nvPr>
            <p:ph type="dt" sz="half" idx="10"/>
          </p:nvPr>
        </p:nvSpPr>
        <p:spPr/>
        <p:txBody>
          <a:bodyPr/>
          <a:lstStyle/>
          <a:p>
            <a:pPr>
              <a:defRPr/>
            </a:pPr>
            <a:fld id="{F32C127A-A450-4691-B82F-E39D828E316F}"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DCBC4EE-EE42-4D11-9BBB-9F5242FDFF25}" type="slidenum">
              <a:rPr lang="ar-SA" smtClean="0"/>
              <a:pPr>
                <a:defRPr/>
              </a:pPr>
              <a:t>24</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type="ctrTitle"/>
          </p:nvPr>
        </p:nvSpPr>
        <p:spPr>
          <a:xfrm>
            <a:off x="395288" y="1268413"/>
            <a:ext cx="8204200" cy="1368425"/>
          </a:xfrm>
        </p:spPr>
        <p:txBody>
          <a:bodyPr/>
          <a:lstStyle/>
          <a:p>
            <a:pPr marL="838200" indent="-838200" eaLnBrk="1" hangingPunct="1"/>
            <a:r>
              <a:rPr lang="ar-SA" sz="2800" b="1" dirty="0" smtClean="0">
                <a:solidFill>
                  <a:schemeClr val="tx1"/>
                </a:solidFill>
              </a:rPr>
              <a:t>أهم جوانب الاختلاف بين منظمة التجارة العالمية وإتفاقية الجــات </a:t>
            </a:r>
            <a:r>
              <a:rPr lang="en-US" sz="2800" b="1" dirty="0" smtClean="0">
                <a:solidFill>
                  <a:srgbClr val="006600"/>
                </a:solidFill>
              </a:rPr>
              <a:t/>
            </a:r>
            <a:br>
              <a:rPr lang="en-US" sz="2800" b="1" dirty="0" smtClean="0">
                <a:solidFill>
                  <a:srgbClr val="006600"/>
                </a:solidFill>
              </a:rPr>
            </a:br>
            <a:endParaRPr lang="en-US" sz="2800" b="1" dirty="0" smtClean="0">
              <a:solidFill>
                <a:srgbClr val="006600"/>
              </a:solidFill>
            </a:endParaRPr>
          </a:p>
        </p:txBody>
      </p:sp>
      <p:sp>
        <p:nvSpPr>
          <p:cNvPr id="28676" name="Rectangle 4"/>
          <p:cNvSpPr>
            <a:spLocks noGrp="1" noChangeArrowheads="1"/>
          </p:cNvSpPr>
          <p:nvPr>
            <p:ph type="subTitle" idx="1"/>
          </p:nvPr>
        </p:nvSpPr>
        <p:spPr>
          <a:xfrm>
            <a:off x="323850" y="2636838"/>
            <a:ext cx="8280400" cy="3529012"/>
          </a:xfrm>
        </p:spPr>
        <p:txBody>
          <a:bodyPr/>
          <a:lstStyle/>
          <a:p>
            <a:pPr lvl="1" algn="r" eaLnBrk="1" hangingPunct="1"/>
            <a:r>
              <a:rPr lang="ar-SA" b="1" dirty="0" smtClean="0"/>
              <a:t>ركـزت إتفـاقيـة الجـات على جـانب السلـع فقط ، بينما</a:t>
            </a:r>
            <a:r>
              <a:rPr lang="en-US" b="1" dirty="0" smtClean="0"/>
              <a:t> </a:t>
            </a:r>
            <a:r>
              <a:rPr lang="ar-SA" b="1" dirty="0" smtClean="0"/>
              <a:t>وسعت م . ت . ع . المجال فشملت أشيـاء إضافية أخرى منهـا</a:t>
            </a:r>
            <a:r>
              <a:rPr lang="en-US" b="1" dirty="0" smtClean="0"/>
              <a:t> </a:t>
            </a:r>
            <a:r>
              <a:rPr lang="ar-SA" b="1" dirty="0" smtClean="0"/>
              <a:t>تجـارة الخدمات ( مثل الخدمات المالية المختلفة والخـدمات</a:t>
            </a:r>
            <a:r>
              <a:rPr lang="en-US" b="1" dirty="0" smtClean="0"/>
              <a:t> </a:t>
            </a:r>
            <a:r>
              <a:rPr lang="ar-SA" b="1" dirty="0" smtClean="0"/>
              <a:t>السياحية وخدمات النقل و الإتـصالات ) وحـقوق الملـكية</a:t>
            </a:r>
            <a:r>
              <a:rPr lang="en-US" b="1" dirty="0" smtClean="0"/>
              <a:t> </a:t>
            </a:r>
            <a:r>
              <a:rPr lang="ar-SA" b="1" dirty="0" smtClean="0"/>
              <a:t>الفكـرية المرتبطة بالتجارة ( مثل براءة الإخـتراع وحـقوق</a:t>
            </a:r>
            <a:r>
              <a:rPr lang="en-US" b="1" dirty="0" smtClean="0"/>
              <a:t> </a:t>
            </a:r>
            <a:r>
              <a:rPr lang="ar-SA" b="1" dirty="0" smtClean="0"/>
              <a:t>المعرفة الفنية</a:t>
            </a:r>
            <a:r>
              <a:rPr lang="en-US" b="1" dirty="0" smtClean="0"/>
              <a:t> .</a:t>
            </a:r>
          </a:p>
        </p:txBody>
      </p:sp>
      <p:sp>
        <p:nvSpPr>
          <p:cNvPr id="4" name="Date Placeholder 3"/>
          <p:cNvSpPr>
            <a:spLocks noGrp="1"/>
          </p:cNvSpPr>
          <p:nvPr>
            <p:ph type="dt" sz="half" idx="10"/>
          </p:nvPr>
        </p:nvSpPr>
        <p:spPr/>
        <p:txBody>
          <a:bodyPr/>
          <a:lstStyle/>
          <a:p>
            <a:pPr>
              <a:defRPr/>
            </a:pPr>
            <a:fld id="{9B47416C-D635-4BA8-854B-99A513F56A6E}"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DCBC4EE-EE42-4D11-9BBB-9F5242FDFF25}" type="slidenum">
              <a:rPr lang="ar-SA" smtClean="0"/>
              <a:pPr>
                <a:defRPr/>
              </a:pPr>
              <a:t>25</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ctrTitle"/>
          </p:nvPr>
        </p:nvSpPr>
        <p:spPr>
          <a:xfrm>
            <a:off x="827088" y="1268413"/>
            <a:ext cx="7772400" cy="1296987"/>
          </a:xfrm>
        </p:spPr>
        <p:txBody>
          <a:bodyPr/>
          <a:lstStyle/>
          <a:p>
            <a:pPr marL="838200" indent="-838200" eaLnBrk="1" hangingPunct="1"/>
            <a:r>
              <a:rPr lang="ar-SA" sz="2800" b="1" smtClean="0">
                <a:solidFill>
                  <a:schemeClr val="tx1"/>
                </a:solidFill>
              </a:rPr>
              <a:t>أهم جوانب الاختلاف بين منظمة التجارة العالمية وإتفاقية الجــات </a:t>
            </a:r>
            <a:r>
              <a:rPr lang="en-US" sz="2800" b="1" smtClean="0">
                <a:solidFill>
                  <a:srgbClr val="006600"/>
                </a:solidFill>
              </a:rPr>
              <a:t/>
            </a:r>
            <a:br>
              <a:rPr lang="en-US" sz="2800" b="1" smtClean="0">
                <a:solidFill>
                  <a:srgbClr val="006600"/>
                </a:solidFill>
              </a:rPr>
            </a:br>
            <a:endParaRPr lang="en-US" sz="2800" b="1" smtClean="0">
              <a:solidFill>
                <a:srgbClr val="006600"/>
              </a:solidFill>
            </a:endParaRPr>
          </a:p>
        </p:txBody>
      </p:sp>
      <p:sp>
        <p:nvSpPr>
          <p:cNvPr id="29700" name="Rectangle 4"/>
          <p:cNvSpPr>
            <a:spLocks noGrp="1" noChangeArrowheads="1"/>
          </p:cNvSpPr>
          <p:nvPr>
            <p:ph type="subTitle" idx="1"/>
          </p:nvPr>
        </p:nvSpPr>
        <p:spPr>
          <a:xfrm>
            <a:off x="323850" y="2133600"/>
            <a:ext cx="8280400" cy="4032250"/>
          </a:xfrm>
        </p:spPr>
        <p:txBody>
          <a:bodyPr/>
          <a:lstStyle/>
          <a:p>
            <a:pPr lvl="1" algn="r" eaLnBrk="1" hangingPunct="1">
              <a:lnSpc>
                <a:spcPct val="90000"/>
              </a:lnSpc>
            </a:pPr>
            <a:r>
              <a:rPr lang="ar-SA" sz="2400" b="1" smtClean="0"/>
              <a:t>إن نظام فصل المنازعات في م . ت . ع . أكثر تفصيلاً وأكثر</a:t>
            </a:r>
            <a:r>
              <a:rPr lang="en-US" sz="2400" b="1" smtClean="0"/>
              <a:t> </a:t>
            </a:r>
            <a:r>
              <a:rPr lang="ar-SA" sz="2400" b="1" smtClean="0"/>
              <a:t>دقة وأسرع في التنفيذ من النظام الذي كان يستخدم في الجات</a:t>
            </a:r>
            <a:r>
              <a:rPr lang="en-US" sz="2400" b="1" smtClean="0"/>
              <a:t> .</a:t>
            </a:r>
          </a:p>
          <a:p>
            <a:pPr lvl="1" algn="r" eaLnBrk="1" hangingPunct="1">
              <a:lnSpc>
                <a:spcPct val="90000"/>
              </a:lnSpc>
            </a:pPr>
            <a:endParaRPr lang="en-US" sz="2400" b="1" smtClean="0"/>
          </a:p>
          <a:p>
            <a:pPr lvl="1" algn="r" eaLnBrk="1" hangingPunct="1">
              <a:lnSpc>
                <a:spcPct val="90000"/>
              </a:lnSpc>
            </a:pPr>
            <a:r>
              <a:rPr lang="ar-SA" sz="2400" b="1" smtClean="0"/>
              <a:t>ـ توسيع نطاق عدم التمييز في المشتريات الحكومية بين الموردين</a:t>
            </a:r>
            <a:r>
              <a:rPr lang="en-US" sz="2400" b="1" smtClean="0"/>
              <a:t> </a:t>
            </a:r>
            <a:r>
              <a:rPr lang="ar-SA" sz="2400" b="1" smtClean="0"/>
              <a:t>الأجانب بحيث يشمل عدم التمييز في مجالات الخدمات كالأشغال</a:t>
            </a:r>
            <a:r>
              <a:rPr lang="en-US" sz="2400" b="1" smtClean="0"/>
              <a:t> </a:t>
            </a:r>
            <a:r>
              <a:rPr lang="ar-SA" sz="2400" b="1" smtClean="0"/>
              <a:t>العامة والمقاولات والمشتروات الحكومة الإقليمية والمـحـلية والمرافق العامة</a:t>
            </a:r>
            <a:r>
              <a:rPr lang="en-US" sz="2400" b="1" smtClean="0"/>
              <a:t> .</a:t>
            </a:r>
          </a:p>
          <a:p>
            <a:pPr lvl="1" algn="r" eaLnBrk="1" hangingPunct="1">
              <a:lnSpc>
                <a:spcPct val="90000"/>
              </a:lnSpc>
            </a:pPr>
            <a:endParaRPr lang="en-US" sz="2400" b="1" smtClean="0"/>
          </a:p>
          <a:p>
            <a:pPr lvl="1" algn="r" eaLnBrk="1" hangingPunct="1">
              <a:lnSpc>
                <a:spcPct val="90000"/>
              </a:lnSpc>
            </a:pPr>
            <a:r>
              <a:rPr lang="ar-SA" sz="2400" b="1" smtClean="0"/>
              <a:t>ـ تحديث الإجراءات المتعلقة بمستندات التجارة الدولية مثل قواعد</a:t>
            </a:r>
            <a:r>
              <a:rPr lang="en-US" sz="2400" b="1" smtClean="0"/>
              <a:t> </a:t>
            </a:r>
            <a:r>
              <a:rPr lang="ar-SA" sz="2400" b="1" smtClean="0"/>
              <a:t>التثمين الجمركي … واذونات الاستيراد ومعاملات المناطق الحرة</a:t>
            </a:r>
            <a:r>
              <a:rPr lang="en-US" sz="2400" b="1" smtClean="0"/>
              <a:t> </a:t>
            </a:r>
            <a:r>
              <a:rPr lang="ar-SA" sz="2400" b="1" smtClean="0"/>
              <a:t>والاتحادات الجمركية</a:t>
            </a:r>
            <a:r>
              <a:rPr lang="en-US" sz="2400" b="1" smtClean="0"/>
              <a:t> " .</a:t>
            </a:r>
          </a:p>
          <a:p>
            <a:pPr algn="r" eaLnBrk="1" hangingPunct="1">
              <a:lnSpc>
                <a:spcPct val="90000"/>
              </a:lnSpc>
            </a:pPr>
            <a:endParaRPr lang="en-US" sz="2400" smtClean="0"/>
          </a:p>
        </p:txBody>
      </p:sp>
      <p:sp>
        <p:nvSpPr>
          <p:cNvPr id="4" name="Date Placeholder 3"/>
          <p:cNvSpPr>
            <a:spLocks noGrp="1"/>
          </p:cNvSpPr>
          <p:nvPr>
            <p:ph type="dt" sz="half" idx="10"/>
          </p:nvPr>
        </p:nvSpPr>
        <p:spPr/>
        <p:txBody>
          <a:bodyPr/>
          <a:lstStyle/>
          <a:p>
            <a:pPr>
              <a:defRPr/>
            </a:pPr>
            <a:fld id="{AAA264F0-1133-4814-91A2-6A7C4D3AC4F9}"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DCBC4EE-EE42-4D11-9BBB-9F5242FDFF25}" type="slidenum">
              <a:rPr lang="ar-SA" smtClean="0"/>
              <a:pPr>
                <a:defRPr/>
              </a:pPr>
              <a:t>26</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5"/>
          <p:cNvSpPr>
            <a:spLocks noGrp="1" noChangeArrowheads="1"/>
          </p:cNvSpPr>
          <p:nvPr>
            <p:ph type="title"/>
          </p:nvPr>
        </p:nvSpPr>
        <p:spPr>
          <a:xfrm>
            <a:off x="457200" y="620713"/>
            <a:ext cx="8229600" cy="1152525"/>
          </a:xfrm>
        </p:spPr>
        <p:txBody>
          <a:bodyPr/>
          <a:lstStyle/>
          <a:p>
            <a:pPr marL="838200" indent="-838200" eaLnBrk="1" hangingPunct="1"/>
            <a:r>
              <a:rPr lang="ar-SA" smtClean="0">
                <a:solidFill>
                  <a:srgbClr val="003399"/>
                </a:solidFill>
              </a:rPr>
              <a:t>تعريف عام بمنظمة التجارة العالمية</a:t>
            </a:r>
            <a:endParaRPr lang="en-US" smtClean="0">
              <a:solidFill>
                <a:srgbClr val="003399"/>
              </a:solidFill>
            </a:endParaRPr>
          </a:p>
        </p:txBody>
      </p:sp>
      <p:sp>
        <p:nvSpPr>
          <p:cNvPr id="30724" name="Rectangle 6"/>
          <p:cNvSpPr>
            <a:spLocks noGrp="1" noChangeArrowheads="1"/>
          </p:cNvSpPr>
          <p:nvPr>
            <p:ph type="body" idx="1"/>
          </p:nvPr>
        </p:nvSpPr>
        <p:spPr/>
        <p:txBody>
          <a:bodyPr/>
          <a:lstStyle/>
          <a:p>
            <a:pPr marL="990600" lvl="1" indent="-533400" eaLnBrk="1" hangingPunct="1">
              <a:lnSpc>
                <a:spcPct val="80000"/>
              </a:lnSpc>
            </a:pPr>
            <a:r>
              <a:rPr lang="ar-SA" sz="2400" b="1" dirty="0" smtClean="0"/>
              <a:t>تعتبر منظمة التجارة العالمية </a:t>
            </a:r>
            <a:r>
              <a:rPr lang="en-US" sz="2400" b="1" dirty="0" smtClean="0"/>
              <a:t>WTO</a:t>
            </a:r>
            <a:r>
              <a:rPr lang="ar-SA" sz="2400" b="1" dirty="0" smtClean="0"/>
              <a:t> منظمة دولية متخصصة من ضمن المنظمات المتخصصة </a:t>
            </a:r>
            <a:r>
              <a:rPr lang="ar-SA" sz="2400" b="1" dirty="0" smtClean="0"/>
              <a:t>غير التابعة </a:t>
            </a:r>
            <a:r>
              <a:rPr lang="ar-SA" sz="2400" b="1" dirty="0" smtClean="0"/>
              <a:t>للأمم المتحدة ، تبنت اتفاقيات الجات </a:t>
            </a:r>
            <a:r>
              <a:rPr lang="en-US" sz="2400" b="1" dirty="0" smtClean="0"/>
              <a:t>GATT</a:t>
            </a:r>
            <a:r>
              <a:rPr lang="ar-SA" sz="2400" b="1" dirty="0" smtClean="0"/>
              <a:t> وطورتها بإضافة أحكام وبروتوكولات جديدة إليها ، وخصوصاً فيما يخص التجارة في الخدمات وحقوق الملكية الفكرية .</a:t>
            </a:r>
          </a:p>
          <a:p>
            <a:pPr marL="990600" lvl="1" indent="-533400" eaLnBrk="1" hangingPunct="1">
              <a:lnSpc>
                <a:spcPct val="80000"/>
              </a:lnSpc>
            </a:pPr>
            <a:r>
              <a:rPr lang="ar-SA" sz="2400" b="1" dirty="0" smtClean="0"/>
              <a:t>يكون الالتزام بالمنظمة وقواعدها نهائي ودائم لكل عضو من الأعضاء ، حيث أن الإلتزام بالجات كان غير كامل ، ولكن يمكن للعضو الإنسحاب من المنظمة متي شاء . </a:t>
            </a:r>
          </a:p>
          <a:p>
            <a:pPr marL="990600" lvl="1" indent="-533400" eaLnBrk="1" hangingPunct="1">
              <a:lnSpc>
                <a:spcPct val="80000"/>
              </a:lnSpc>
            </a:pPr>
            <a:r>
              <a:rPr lang="ar-SA" sz="2400" b="1" dirty="0" smtClean="0"/>
              <a:t>تغطي أحكام وقواعد المنظمة التجارة في السلع والتجارة في الخدمات والتجارة في حقوق الملكية الفكرية . </a:t>
            </a:r>
          </a:p>
          <a:p>
            <a:pPr marL="990600" lvl="1" indent="-533400" eaLnBrk="1" hangingPunct="1">
              <a:lnSpc>
                <a:spcPct val="80000"/>
              </a:lnSpc>
            </a:pPr>
            <a:r>
              <a:rPr lang="ar-SA" sz="2400" b="1" dirty="0" smtClean="0"/>
              <a:t>جميع الأعضاء في المنظمة متساوين في الأصوات ( صوت واحد لكل دولة ) والقرارات عادة تصدر بالتراضي، أي بدون تصويت ، إلا عند الاعتراض فتحتاج القرارات إلى أخذ الأصوات ، وتكون بأغلبية الثلثين أو الثلاثة أرباع أو الإجماع كلا حسب خاصية الموضوع .</a:t>
            </a:r>
            <a:r>
              <a:rPr lang="ar-SA" sz="2400" dirty="0" smtClean="0"/>
              <a:t> </a:t>
            </a:r>
            <a:endParaRPr lang="en-US" sz="2400" dirty="0" smtClean="0"/>
          </a:p>
        </p:txBody>
      </p:sp>
      <p:sp>
        <p:nvSpPr>
          <p:cNvPr id="4" name="Date Placeholder 3"/>
          <p:cNvSpPr>
            <a:spLocks noGrp="1"/>
          </p:cNvSpPr>
          <p:nvPr>
            <p:ph type="dt" sz="half" idx="10"/>
          </p:nvPr>
        </p:nvSpPr>
        <p:spPr/>
        <p:txBody>
          <a:bodyPr/>
          <a:lstStyle/>
          <a:p>
            <a:pPr>
              <a:defRPr/>
            </a:pPr>
            <a:fld id="{70FC6651-F1B7-44AD-9127-6AF85C949F93}"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27</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5"/>
          <p:cNvSpPr>
            <a:spLocks noGrp="1" noChangeArrowheads="1"/>
          </p:cNvSpPr>
          <p:nvPr>
            <p:ph type="title"/>
          </p:nvPr>
        </p:nvSpPr>
        <p:spPr>
          <a:xfrm>
            <a:off x="457200" y="836613"/>
            <a:ext cx="8229600" cy="581025"/>
          </a:xfrm>
        </p:spPr>
        <p:txBody>
          <a:bodyPr/>
          <a:lstStyle/>
          <a:p>
            <a:pPr eaLnBrk="1" hangingPunct="1"/>
            <a:r>
              <a:rPr lang="ar-SA" sz="4000" b="1" dirty="0" smtClean="0"/>
              <a:t>المهام الرئيسية للمنظمة</a:t>
            </a:r>
            <a:r>
              <a:rPr lang="ar-SA" sz="4000" dirty="0" smtClean="0"/>
              <a:t> </a:t>
            </a:r>
            <a:endParaRPr lang="en-US" sz="4000" dirty="0" smtClean="0"/>
          </a:p>
        </p:txBody>
      </p:sp>
      <p:sp>
        <p:nvSpPr>
          <p:cNvPr id="31748" name="Rectangle 6"/>
          <p:cNvSpPr>
            <a:spLocks noGrp="1" noChangeArrowheads="1"/>
          </p:cNvSpPr>
          <p:nvPr>
            <p:ph type="body" idx="1"/>
          </p:nvPr>
        </p:nvSpPr>
        <p:spPr>
          <a:xfrm>
            <a:off x="457200" y="1773238"/>
            <a:ext cx="8229600" cy="4352925"/>
          </a:xfrm>
        </p:spPr>
        <p:txBody>
          <a:bodyPr/>
          <a:lstStyle/>
          <a:p>
            <a:pPr marL="609600" indent="-609600" eaLnBrk="1" hangingPunct="1">
              <a:lnSpc>
                <a:spcPct val="80000"/>
              </a:lnSpc>
            </a:pPr>
            <a:r>
              <a:rPr lang="ar-SA" sz="2000" dirty="0" smtClean="0"/>
              <a:t>تقوم بالإشراف على تنفيذ الاتفاقيات التي تم التفاوض عليها خلال الجولات الثمانية من مفاوضات الـ </a:t>
            </a:r>
            <a:r>
              <a:rPr lang="en-US" sz="2000" dirty="0" smtClean="0"/>
              <a:t>(GATT)</a:t>
            </a:r>
            <a:r>
              <a:rPr lang="ar-SA" sz="2000" dirty="0" smtClean="0"/>
              <a:t> تحت نظام الإلزام الموحد </a:t>
            </a:r>
            <a:r>
              <a:rPr lang="en-US" sz="2000" dirty="0" smtClean="0"/>
              <a:t>Single  Undertaking  </a:t>
            </a:r>
            <a:r>
              <a:rPr lang="ar-SA" sz="2000" dirty="0" smtClean="0"/>
              <a:t>، (أي الإلتزام بجميع ما ورد في تلك الإتفاقيات بشكل كلي وكامل وليس كما كانت قبل قيام المنظمة</a:t>
            </a:r>
            <a:r>
              <a:rPr lang="ar-SA" sz="2000" dirty="0" smtClean="0"/>
              <a:t>)، </a:t>
            </a:r>
            <a:r>
              <a:rPr lang="ar-SA" sz="2000" dirty="0" smtClean="0"/>
              <a:t>حيث كانت تلتزم كل دولة بما تشاء وترفض ما تشاء (هناك بعض الإستثنائات الطفيفة كما سيرد فيما بعد) .</a:t>
            </a:r>
          </a:p>
          <a:p>
            <a:pPr marL="609600" indent="-609600" eaLnBrk="1" hangingPunct="1">
              <a:lnSpc>
                <a:spcPct val="80000"/>
              </a:lnSpc>
            </a:pPr>
            <a:r>
              <a:rPr lang="ar-SA" sz="2000" dirty="0" smtClean="0"/>
              <a:t>تقوم بتنظيم والإشراف التام علي جميع المفاوضات التجارية بين الدول الأعضاء بعضها وبعض ، وبينها وبين الدول الساعية للعضوية .</a:t>
            </a:r>
          </a:p>
          <a:p>
            <a:pPr marL="609600" indent="-609600" eaLnBrk="1" hangingPunct="1">
              <a:lnSpc>
                <a:spcPct val="80000"/>
              </a:lnSpc>
            </a:pPr>
            <a:r>
              <a:rPr lang="ar-SA" sz="2000" dirty="0" smtClean="0"/>
              <a:t>تقوم بالفصل في المنازعات التجارية بين الأعضاء عبر ( هيئة تسوية المنازعات ) وقد أصبحت هيئة متخصصة نافذة السلطة ، بعد قيام المنظمة . </a:t>
            </a:r>
          </a:p>
          <a:p>
            <a:pPr marL="609600" indent="-609600" eaLnBrk="1" hangingPunct="1">
              <a:lnSpc>
                <a:spcPct val="80000"/>
              </a:lnSpc>
            </a:pPr>
            <a:r>
              <a:rPr lang="ar-SA" sz="2000" dirty="0" smtClean="0"/>
              <a:t>تقوم المنظمة بمراقبة سياسات الدول التجارية للأعضاء فيما يخص الإلتزام بتطبيق الاتفاقات التي ترعاها . </a:t>
            </a:r>
          </a:p>
          <a:p>
            <a:pPr marL="609600" indent="-609600" eaLnBrk="1" hangingPunct="1">
              <a:lnSpc>
                <a:spcPct val="80000"/>
              </a:lnSpc>
            </a:pPr>
            <a:r>
              <a:rPr lang="ar-SA" sz="2000" dirty="0" smtClean="0"/>
              <a:t>تقوم بالتعاون مع المنظمات الدولية الأخرى مثل منظمة الأمم المتحدة و صندوق النقد الدولي ومجموعة البنك الدولي في جميع المجالات التي تتعلق بالتعاون الدولي لتحقيق السلام العالمي والعدالة والمساواة بين الدول ورفع مستوي المعيشة وزيادة مستوي الدخل العالمي وتحقيق الإستقرار النقدي والمالي والتجاري في العالم .</a:t>
            </a:r>
            <a:endParaRPr lang="en-US" sz="2000" dirty="0" smtClean="0"/>
          </a:p>
        </p:txBody>
      </p:sp>
      <p:sp>
        <p:nvSpPr>
          <p:cNvPr id="4" name="Date Placeholder 3"/>
          <p:cNvSpPr>
            <a:spLocks noGrp="1"/>
          </p:cNvSpPr>
          <p:nvPr>
            <p:ph type="dt" sz="half" idx="10"/>
          </p:nvPr>
        </p:nvSpPr>
        <p:spPr/>
        <p:txBody>
          <a:bodyPr/>
          <a:lstStyle/>
          <a:p>
            <a:pPr>
              <a:defRPr/>
            </a:pPr>
            <a:fld id="{E40554DF-D4B2-476C-A7AA-8640D8B3D51C}"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28</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5"/>
          <p:cNvSpPr>
            <a:spLocks noGrp="1" noChangeArrowheads="1"/>
          </p:cNvSpPr>
          <p:nvPr>
            <p:ph type="title"/>
          </p:nvPr>
        </p:nvSpPr>
        <p:spPr>
          <a:xfrm>
            <a:off x="457200" y="1125538"/>
            <a:ext cx="8229600" cy="292100"/>
          </a:xfrm>
        </p:spPr>
        <p:txBody>
          <a:bodyPr/>
          <a:lstStyle/>
          <a:p>
            <a:pPr eaLnBrk="1" hangingPunct="1"/>
            <a:r>
              <a:rPr lang="ar-SA" sz="4000" b="1" dirty="0" smtClean="0"/>
              <a:t>أهداف المنظمة</a:t>
            </a:r>
            <a:r>
              <a:rPr lang="ar-SA" sz="4000" dirty="0" smtClean="0"/>
              <a:t> </a:t>
            </a:r>
            <a:endParaRPr lang="en-US" sz="4000" dirty="0" smtClean="0"/>
          </a:p>
        </p:txBody>
      </p:sp>
      <p:sp>
        <p:nvSpPr>
          <p:cNvPr id="32772" name="Rectangle 6"/>
          <p:cNvSpPr>
            <a:spLocks noGrp="1" noChangeArrowheads="1"/>
          </p:cNvSpPr>
          <p:nvPr>
            <p:ph type="body" idx="1"/>
          </p:nvPr>
        </p:nvSpPr>
        <p:spPr>
          <a:xfrm>
            <a:off x="457200" y="1700213"/>
            <a:ext cx="8229600" cy="4425950"/>
          </a:xfrm>
        </p:spPr>
        <p:txBody>
          <a:bodyPr/>
          <a:lstStyle/>
          <a:p>
            <a:pPr eaLnBrk="1" hangingPunct="1">
              <a:lnSpc>
                <a:spcPct val="80000"/>
              </a:lnSpc>
            </a:pPr>
            <a:r>
              <a:rPr lang="ar-SA" sz="2000" b="1" dirty="0" smtClean="0"/>
              <a:t>أولاً</a:t>
            </a:r>
            <a:r>
              <a:rPr lang="ar-SA" sz="2000" dirty="0" smtClean="0"/>
              <a:t> : تأكيد الالتزام بتحرير التجارة الدولية وتنظيمها ، وترسيخ مبدأ المساواة في  المعاملة ، والالتزام بقواعد مدونة السلوك في العلاقات التجارية الدولية . </a:t>
            </a:r>
            <a:endParaRPr lang="ar-SA" sz="2000" b="1" dirty="0" smtClean="0"/>
          </a:p>
          <a:p>
            <a:pPr eaLnBrk="1" hangingPunct="1">
              <a:lnSpc>
                <a:spcPct val="80000"/>
              </a:lnSpc>
            </a:pPr>
            <a:r>
              <a:rPr lang="ar-SA" sz="2000" b="1" dirty="0" smtClean="0"/>
              <a:t>ثانياً</a:t>
            </a:r>
            <a:r>
              <a:rPr lang="ar-SA" sz="2000" dirty="0" smtClean="0"/>
              <a:t> : تخفيض الرسوم والحواجز الجمركية وجميع العوائق القانونية على التجارة العالمية بما في ذلك السلع والخدمات وحقوق الملكية الفكرية .</a:t>
            </a:r>
            <a:endParaRPr lang="ar-SA" sz="2000" b="1" dirty="0" smtClean="0"/>
          </a:p>
          <a:p>
            <a:pPr eaLnBrk="1" hangingPunct="1">
              <a:lnSpc>
                <a:spcPct val="80000"/>
              </a:lnSpc>
            </a:pPr>
            <a:r>
              <a:rPr lang="ar-SA" sz="2000" b="1" dirty="0" smtClean="0"/>
              <a:t>ثالثاً</a:t>
            </a:r>
            <a:r>
              <a:rPr lang="ar-SA" sz="2000" dirty="0" smtClean="0"/>
              <a:t>  : تقوية القواعد الخاصة بمعالجة قضايا الدعم ، والإعانات ، والرسوم التعويضية، ومكافحة الإغراق ، وإجراءات الوقاية منها. </a:t>
            </a:r>
            <a:endParaRPr lang="ar-SA" sz="2000" b="1" dirty="0" smtClean="0"/>
          </a:p>
          <a:p>
            <a:pPr eaLnBrk="1" hangingPunct="1">
              <a:lnSpc>
                <a:spcPct val="80000"/>
              </a:lnSpc>
            </a:pPr>
            <a:r>
              <a:rPr lang="ar-SA" sz="2000" b="1" dirty="0" smtClean="0"/>
              <a:t>رابعاً</a:t>
            </a:r>
            <a:r>
              <a:rPr lang="ar-SA" sz="2000" dirty="0" smtClean="0"/>
              <a:t> : تطوير نظام تسوية المنازعات التجارية ، ووضع آلية فعالة لتطبيق القرارات والأحكام الصادرة . </a:t>
            </a:r>
            <a:endParaRPr lang="ar-SA" sz="2000" b="1" dirty="0" smtClean="0"/>
          </a:p>
          <a:p>
            <a:pPr eaLnBrk="1" hangingPunct="1">
              <a:lnSpc>
                <a:spcPct val="80000"/>
              </a:lnSpc>
            </a:pPr>
            <a:r>
              <a:rPr lang="ar-SA" sz="2000" b="1" dirty="0" smtClean="0"/>
              <a:t>خامساً</a:t>
            </a:r>
            <a:r>
              <a:rPr lang="ar-SA" sz="2000" dirty="0" smtClean="0"/>
              <a:t>: إيجاد آلية لمراجعة وتعديل السياسات التجارية الوطنية للدول الأعضاء أو                                الساعين للعضوية ، لتحقيق مزيداً من الشفافية في أنظمة التجارة الدولية . </a:t>
            </a:r>
            <a:endParaRPr lang="ar-SA" sz="2000" b="1" dirty="0" smtClean="0"/>
          </a:p>
          <a:p>
            <a:pPr eaLnBrk="1" hangingPunct="1">
              <a:lnSpc>
                <a:spcPct val="80000"/>
              </a:lnSpc>
            </a:pPr>
            <a:r>
              <a:rPr lang="ar-SA" sz="2000" b="1" dirty="0" smtClean="0"/>
              <a:t>سادساً</a:t>
            </a:r>
            <a:r>
              <a:rPr lang="ar-SA" sz="2000" dirty="0" smtClean="0"/>
              <a:t> : التوسع في تكوين الإتحادات التجارية ، مثل مناطق التجارة الحرة ، والإتحادات الجمركية ، والسوق المشتركة ، لزيادة التعاون الدولي وتخفيف الحواجز بين الدول الأعضاء مع مرور الزمن .</a:t>
            </a:r>
            <a:endParaRPr lang="ar-SA" sz="2000" b="1" dirty="0" smtClean="0"/>
          </a:p>
          <a:p>
            <a:pPr eaLnBrk="1" hangingPunct="1">
              <a:lnSpc>
                <a:spcPct val="80000"/>
              </a:lnSpc>
            </a:pPr>
            <a:r>
              <a:rPr lang="ar-SA" sz="2000" b="1" dirty="0" smtClean="0"/>
              <a:t>سابعاً</a:t>
            </a:r>
            <a:r>
              <a:rPr lang="ar-SA" sz="2000" dirty="0" smtClean="0"/>
              <a:t> : الإجتماع في مؤتمرات دورية علي فترات متقاربة لمناقشة ما تم إنجازه ، وللتشاور في الخطوات القادمة ، ولفض الخلافات والنزاعات التي يمكن أن تثور بين الدول الأعضاء من حين إلي آخر .</a:t>
            </a:r>
            <a:endParaRPr lang="en-US" sz="2000" dirty="0" smtClean="0"/>
          </a:p>
        </p:txBody>
      </p:sp>
      <p:sp>
        <p:nvSpPr>
          <p:cNvPr id="4" name="Date Placeholder 3"/>
          <p:cNvSpPr>
            <a:spLocks noGrp="1"/>
          </p:cNvSpPr>
          <p:nvPr>
            <p:ph type="dt" sz="half" idx="10"/>
          </p:nvPr>
        </p:nvSpPr>
        <p:spPr/>
        <p:txBody>
          <a:bodyPr/>
          <a:lstStyle/>
          <a:p>
            <a:pPr>
              <a:defRPr/>
            </a:pPr>
            <a:fld id="{A2D7BFDA-5052-40DD-A687-F5F517CFA7AD}"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29</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ctrTitle"/>
          </p:nvPr>
        </p:nvSpPr>
        <p:spPr>
          <a:xfrm>
            <a:off x="642910" y="428604"/>
            <a:ext cx="7772400" cy="1081087"/>
          </a:xfrm>
        </p:spPr>
        <p:txBody>
          <a:bodyPr/>
          <a:lstStyle/>
          <a:p>
            <a:pPr marL="838200" indent="-838200" eaLnBrk="1" hangingPunct="1"/>
            <a:r>
              <a:rPr lang="ar-SA" sz="4000" b="1" dirty="0" smtClean="0">
                <a:solidFill>
                  <a:srgbClr val="C00000"/>
                </a:solidFill>
              </a:rPr>
              <a:t>العناصر التي ساعدت على ظهور العولمة</a:t>
            </a:r>
            <a:endParaRPr lang="en-US" sz="4000" b="1" dirty="0" smtClean="0">
              <a:solidFill>
                <a:srgbClr val="C00000"/>
              </a:solidFill>
            </a:endParaRPr>
          </a:p>
        </p:txBody>
      </p:sp>
      <p:sp>
        <p:nvSpPr>
          <p:cNvPr id="6148" name="Rectangle 4"/>
          <p:cNvSpPr>
            <a:spLocks noGrp="1" noChangeArrowheads="1"/>
          </p:cNvSpPr>
          <p:nvPr>
            <p:ph type="subTitle" idx="1"/>
          </p:nvPr>
        </p:nvSpPr>
        <p:spPr>
          <a:xfrm>
            <a:off x="755650" y="2000240"/>
            <a:ext cx="8031192" cy="4000528"/>
          </a:xfrm>
        </p:spPr>
        <p:txBody>
          <a:bodyPr/>
          <a:lstStyle/>
          <a:p>
            <a:pPr marL="514350" indent="-514350" algn="just" eaLnBrk="1" hangingPunct="1">
              <a:lnSpc>
                <a:spcPct val="80000"/>
              </a:lnSpc>
              <a:buFont typeface="+mj-lt"/>
              <a:buAutoNum type="arabicPeriod"/>
            </a:pPr>
            <a:r>
              <a:rPr lang="ar-SA" sz="2800" b="1" dirty="0" smtClean="0">
                <a:solidFill>
                  <a:schemeClr val="tx2"/>
                </a:solidFill>
              </a:rPr>
              <a:t>الثورة المعلوماتية بشكل عام وثورة الشبكة العنكبوتـية الإنترنت بشكل خاص</a:t>
            </a:r>
            <a:endParaRPr lang="en-US" sz="2800" b="1" dirty="0" smtClean="0">
              <a:solidFill>
                <a:schemeClr val="tx2"/>
              </a:solidFill>
            </a:endParaRPr>
          </a:p>
          <a:p>
            <a:pPr marL="514350" indent="-514350" algn="just" eaLnBrk="1" hangingPunct="1">
              <a:lnSpc>
                <a:spcPct val="80000"/>
              </a:lnSpc>
              <a:buFont typeface="+mj-lt"/>
              <a:buAutoNum type="arabicPeriod"/>
            </a:pPr>
            <a:r>
              <a:rPr lang="ar-SA" sz="2800" b="1" dirty="0" smtClean="0">
                <a:solidFill>
                  <a:schemeClr val="tx2"/>
                </a:solidFill>
              </a:rPr>
              <a:t> ثورة تقنية الإتصالات و المعلومات</a:t>
            </a:r>
            <a:endParaRPr lang="en-US" sz="2800" b="1" dirty="0" smtClean="0">
              <a:solidFill>
                <a:schemeClr val="tx2"/>
              </a:solidFill>
            </a:endParaRPr>
          </a:p>
          <a:p>
            <a:pPr marL="514350" indent="-514350" algn="just" eaLnBrk="1" hangingPunct="1">
              <a:lnSpc>
                <a:spcPct val="80000"/>
              </a:lnSpc>
              <a:buFont typeface="+mj-lt"/>
              <a:buAutoNum type="arabicPeriod"/>
            </a:pPr>
            <a:r>
              <a:rPr lang="ar-SA" sz="2800" b="1" dirty="0" smtClean="0">
                <a:solidFill>
                  <a:schemeClr val="tx2"/>
                </a:solidFill>
              </a:rPr>
              <a:t> سرعة تطور صناعة الحاسب الآلكترونى</a:t>
            </a:r>
            <a:r>
              <a:rPr lang="en-US" sz="2800" b="1" dirty="0" smtClean="0">
                <a:solidFill>
                  <a:schemeClr val="tx2"/>
                </a:solidFill>
              </a:rPr>
              <a:t> </a:t>
            </a:r>
          </a:p>
          <a:p>
            <a:pPr marL="514350" indent="-514350" algn="just" eaLnBrk="1" hangingPunct="1">
              <a:lnSpc>
                <a:spcPct val="80000"/>
              </a:lnSpc>
              <a:buFont typeface="+mj-lt"/>
              <a:buAutoNum type="arabicPeriod"/>
            </a:pPr>
            <a:r>
              <a:rPr lang="ar-SA" sz="2800" b="1" dirty="0" smtClean="0">
                <a:solidFill>
                  <a:schemeClr val="tx2"/>
                </a:solidFill>
              </a:rPr>
              <a:t> تنامي قوة الشركات المتعددة الجنسية </a:t>
            </a:r>
            <a:r>
              <a:rPr lang="en-US" sz="2800" b="1" dirty="0" smtClean="0">
                <a:solidFill>
                  <a:schemeClr val="tx2"/>
                </a:solidFill>
              </a:rPr>
              <a:t> MNC’s</a:t>
            </a:r>
            <a:r>
              <a:rPr lang="ar-SA" sz="2800" b="1" dirty="0" smtClean="0">
                <a:solidFill>
                  <a:schemeClr val="tx2"/>
                </a:solidFill>
              </a:rPr>
              <a:t>(</a:t>
            </a:r>
            <a:r>
              <a:rPr lang="en-US" sz="2800" b="1" dirty="0" smtClean="0">
                <a:solidFill>
                  <a:schemeClr val="tx2"/>
                </a:solidFill>
              </a:rPr>
              <a:t> </a:t>
            </a:r>
            <a:r>
              <a:rPr lang="ar-SA" sz="2800" b="1" dirty="0" smtClean="0">
                <a:solidFill>
                  <a:schemeClr val="tx2"/>
                </a:solidFill>
              </a:rPr>
              <a:t>تسمى</a:t>
            </a:r>
            <a:r>
              <a:rPr lang="en-US" sz="2800" b="1" dirty="0" smtClean="0">
                <a:solidFill>
                  <a:schemeClr val="tx2"/>
                </a:solidFill>
              </a:rPr>
              <a:t>  </a:t>
            </a:r>
            <a:r>
              <a:rPr lang="ar-SA" sz="2800" b="1" dirty="0" smtClean="0">
                <a:solidFill>
                  <a:schemeClr val="tx2"/>
                </a:solidFill>
              </a:rPr>
              <a:t>أيضاً الشركات العابرة للقارات</a:t>
            </a:r>
            <a:r>
              <a:rPr lang="en-US" sz="2800" b="1" dirty="0" smtClean="0">
                <a:solidFill>
                  <a:schemeClr val="tx2"/>
                </a:solidFill>
              </a:rPr>
              <a:t> TNC’s </a:t>
            </a:r>
            <a:r>
              <a:rPr lang="ar-SA" sz="2800" b="1" dirty="0" smtClean="0">
                <a:solidFill>
                  <a:schemeClr val="tx2"/>
                </a:solidFill>
              </a:rPr>
              <a:t>)</a:t>
            </a:r>
          </a:p>
          <a:p>
            <a:pPr marL="514350" indent="-514350" algn="just" eaLnBrk="1" hangingPunct="1">
              <a:lnSpc>
                <a:spcPct val="80000"/>
              </a:lnSpc>
              <a:buFont typeface="+mj-lt"/>
              <a:buAutoNum type="arabicPeriod"/>
            </a:pPr>
            <a:r>
              <a:rPr lang="ar-SA" sz="2800" b="1" dirty="0" smtClean="0">
                <a:solidFill>
                  <a:schemeClr val="tx2"/>
                </a:solidFill>
              </a:rPr>
              <a:t>بروز فوائض مالية كبيرة (رؤوس أموال)</a:t>
            </a:r>
          </a:p>
          <a:p>
            <a:pPr marL="514350" indent="-514350" algn="just" eaLnBrk="1" hangingPunct="1">
              <a:lnSpc>
                <a:spcPct val="80000"/>
              </a:lnSpc>
              <a:buFont typeface="+mj-lt"/>
              <a:buAutoNum type="arabicPeriod"/>
            </a:pPr>
            <a:r>
              <a:rPr lang="ar-SA" sz="2800" b="1" dirty="0" smtClean="0">
                <a:solidFill>
                  <a:schemeClr val="tx2"/>
                </a:solidFill>
              </a:rPr>
              <a:t>إنهيار الاشتراكية</a:t>
            </a:r>
            <a:endParaRPr lang="en-US" sz="2800" b="1" dirty="0" smtClean="0">
              <a:solidFill>
                <a:schemeClr val="tx2"/>
              </a:solidFill>
            </a:endParaRPr>
          </a:p>
          <a:p>
            <a:pPr algn="r" eaLnBrk="1" hangingPunct="1">
              <a:lnSpc>
                <a:spcPct val="80000"/>
              </a:lnSpc>
            </a:pPr>
            <a:endParaRPr lang="en-US" sz="2800" b="1" dirty="0" smtClean="0">
              <a:solidFill>
                <a:schemeClr val="tx2"/>
              </a:solidFill>
            </a:endParaRPr>
          </a:p>
        </p:txBody>
      </p:sp>
      <p:sp>
        <p:nvSpPr>
          <p:cNvPr id="4" name="Date Placeholder 3"/>
          <p:cNvSpPr>
            <a:spLocks noGrp="1"/>
          </p:cNvSpPr>
          <p:nvPr>
            <p:ph type="dt" sz="half" idx="10"/>
          </p:nvPr>
        </p:nvSpPr>
        <p:spPr/>
        <p:txBody>
          <a:bodyPr/>
          <a:lstStyle/>
          <a:p>
            <a:pPr>
              <a:defRPr/>
            </a:pPr>
            <a:fld id="{96BA0ECF-59C8-4E26-8E88-FA8847B7B8CB}"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DCBC4EE-EE42-4D11-9BBB-9F5242FDFF25}" type="slidenum">
              <a:rPr lang="ar-SA" smtClean="0"/>
              <a:pPr>
                <a:defRPr/>
              </a:pPr>
              <a:t>3</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4" descr="innner"/>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3795" name="Rectangle 6"/>
          <p:cNvSpPr>
            <a:spLocks noGrp="1" noChangeArrowheads="1"/>
          </p:cNvSpPr>
          <p:nvPr>
            <p:ph type="ctrTitle"/>
          </p:nvPr>
        </p:nvSpPr>
        <p:spPr>
          <a:xfrm>
            <a:off x="685800" y="981075"/>
            <a:ext cx="7772400" cy="1439863"/>
          </a:xfrm>
        </p:spPr>
        <p:txBody>
          <a:bodyPr/>
          <a:lstStyle/>
          <a:p>
            <a:pPr eaLnBrk="1" hangingPunct="1"/>
            <a:r>
              <a:rPr lang="ar-SA" sz="4000" b="1" smtClean="0"/>
              <a:t>المبادئ الأساسية لمنظمة التجارة العالمية </a:t>
            </a:r>
            <a:r>
              <a:rPr lang="ar-SA" sz="4000" smtClean="0"/>
              <a:t/>
            </a:r>
            <a:br>
              <a:rPr lang="ar-SA" sz="4000" smtClean="0"/>
            </a:br>
            <a:r>
              <a:rPr lang="en-US" sz="4000" smtClean="0"/>
              <a:t>MUST OF WTO</a:t>
            </a:r>
          </a:p>
        </p:txBody>
      </p:sp>
      <p:sp>
        <p:nvSpPr>
          <p:cNvPr id="33796" name="Rectangle 7"/>
          <p:cNvSpPr>
            <a:spLocks noGrp="1" noChangeArrowheads="1"/>
          </p:cNvSpPr>
          <p:nvPr>
            <p:ph type="subTitle" idx="1"/>
          </p:nvPr>
        </p:nvSpPr>
        <p:spPr>
          <a:xfrm>
            <a:off x="468313" y="2852738"/>
            <a:ext cx="8064500" cy="3313112"/>
          </a:xfrm>
        </p:spPr>
        <p:txBody>
          <a:bodyPr/>
          <a:lstStyle/>
          <a:p>
            <a:pPr eaLnBrk="1" hangingPunct="1"/>
            <a:r>
              <a:rPr lang="ar-SA" smtClean="0"/>
              <a:t>هناك مجموعة من المبادئ الأساسية التي تقوم عليها المنظمة ، وتكون هي بمثابة الدستور الرئيسي لعمل المنظمة ، وهي القاسم المشترك لجميع الإتفاقات التي تشرف علي تطبيقا ، سواء كان بالنسبة للتجارة في السلع </a:t>
            </a:r>
            <a:r>
              <a:rPr lang="en-US" b="1" smtClean="0"/>
              <a:t>GAT</a:t>
            </a:r>
            <a:r>
              <a:rPr lang="en-US" smtClean="0"/>
              <a:t>  </a:t>
            </a:r>
            <a:r>
              <a:rPr lang="ar-SA" smtClean="0"/>
              <a:t>، أو التجارة في الخدمات </a:t>
            </a:r>
            <a:r>
              <a:rPr lang="en-US" b="1" smtClean="0"/>
              <a:t>GATS</a:t>
            </a:r>
            <a:r>
              <a:rPr lang="en-US" smtClean="0"/>
              <a:t>  </a:t>
            </a:r>
            <a:r>
              <a:rPr lang="ar-SA" smtClean="0"/>
              <a:t>، أو التجارة في حقوق الملكية الفكرية </a:t>
            </a:r>
            <a:r>
              <a:rPr lang="en-US" b="1" smtClean="0"/>
              <a:t>TRIPS</a:t>
            </a:r>
            <a:r>
              <a:rPr lang="ar-SA" smtClean="0"/>
              <a:t> .</a:t>
            </a:r>
            <a:endParaRPr lang="en-US" smtClean="0"/>
          </a:p>
        </p:txBody>
      </p:sp>
      <p:sp>
        <p:nvSpPr>
          <p:cNvPr id="5" name="Date Placeholder 4"/>
          <p:cNvSpPr>
            <a:spLocks noGrp="1"/>
          </p:cNvSpPr>
          <p:nvPr>
            <p:ph type="dt" sz="half" idx="10"/>
          </p:nvPr>
        </p:nvSpPr>
        <p:spPr/>
        <p:txBody>
          <a:bodyPr/>
          <a:lstStyle/>
          <a:p>
            <a:pPr>
              <a:defRPr/>
            </a:pPr>
            <a:fld id="{A65A0129-1C69-4DB2-9E42-DFC6E36B92A5}" type="datetime1">
              <a:rPr lang="en-US" smtClean="0"/>
              <a:pPr>
                <a:defRPr/>
              </a:pPr>
              <a:t>11/13/2009</a:t>
            </a:fld>
            <a:endParaRPr lang="en-US"/>
          </a:p>
        </p:txBody>
      </p:sp>
      <p:sp>
        <p:nvSpPr>
          <p:cNvPr id="6" name="Slide Number Placeholder 5"/>
          <p:cNvSpPr>
            <a:spLocks noGrp="1"/>
          </p:cNvSpPr>
          <p:nvPr>
            <p:ph type="sldNum" sz="quarter" idx="12"/>
          </p:nvPr>
        </p:nvSpPr>
        <p:spPr/>
        <p:txBody>
          <a:bodyPr/>
          <a:lstStyle/>
          <a:p>
            <a:pPr>
              <a:defRPr/>
            </a:pPr>
            <a:fld id="{CDCBC4EE-EE42-4D11-9BBB-9F5242FDFF25}" type="slidenum">
              <a:rPr lang="ar-SA" smtClean="0"/>
              <a:pPr>
                <a:defRPr/>
              </a:pPr>
              <a:t>30</a:t>
            </a:fld>
            <a:endParaRPr lang="en-US"/>
          </a:p>
        </p:txBody>
      </p:sp>
      <p:sp>
        <p:nvSpPr>
          <p:cNvPr id="7" name="Footer Placeholder 6"/>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4" descr="innner"/>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4819" name="Rectangle 7"/>
          <p:cNvSpPr>
            <a:spLocks noGrp="1" noChangeArrowheads="1"/>
          </p:cNvSpPr>
          <p:nvPr>
            <p:ph type="subTitle" idx="1"/>
          </p:nvPr>
        </p:nvSpPr>
        <p:spPr>
          <a:xfrm>
            <a:off x="395288" y="1484313"/>
            <a:ext cx="8353425" cy="4681537"/>
          </a:xfrm>
        </p:spPr>
        <p:txBody>
          <a:bodyPr/>
          <a:lstStyle/>
          <a:p>
            <a:pPr eaLnBrk="1" hangingPunct="1"/>
            <a:r>
              <a:rPr lang="ar-SA" sz="2800" b="1" u="sng" dirty="0" smtClean="0"/>
              <a:t>أولاً : مبدأ الدولة الأولى بالرعاية (</a:t>
            </a:r>
            <a:r>
              <a:rPr lang="en-US" sz="2800" b="1" u="sng" dirty="0" smtClean="0"/>
              <a:t>MFN</a:t>
            </a:r>
            <a:r>
              <a:rPr lang="ar-SA" sz="2800" b="1" u="sng" dirty="0" smtClean="0"/>
              <a:t>) </a:t>
            </a:r>
            <a:r>
              <a:rPr lang="en-US" sz="2800" b="1" u="sng" dirty="0" smtClean="0"/>
              <a:t>Most Favored Nation</a:t>
            </a:r>
            <a:r>
              <a:rPr lang="ar-SA" sz="2800" b="1" u="sng" dirty="0" smtClean="0"/>
              <a:t> :</a:t>
            </a:r>
            <a:endParaRPr lang="ar-SA" sz="2800" dirty="0" smtClean="0"/>
          </a:p>
          <a:p>
            <a:pPr eaLnBrk="1" hangingPunct="1"/>
            <a:r>
              <a:rPr lang="ar-SA" sz="2800" dirty="0" smtClean="0"/>
              <a:t>بموجب هذا المبدأ تمنح الدولة العضو جميع الصلاحيات أو المميزات التي خصصت لدولة معينة إلى جميع الدول الأعضاء، حيث تلتزم كل دولة عضو تقدم أي ميزة تفضيلية في تعاملها مع دولة أخرى بمنح المعاملة التفضيلية نفسها لجميع الدول الأعضاء في المنظمة ، تحقيقاً لمبدأ عدم التمييز في المعاملات التجارية الثنائية . ويستثنى من ذلك المزايا المتبادلة في إطار </a:t>
            </a:r>
            <a:r>
              <a:rPr lang="ar-SA" sz="2800" u="sng" dirty="0" smtClean="0"/>
              <a:t>الاتحادات الجمركية ، ومناطق التجارة الحرة </a:t>
            </a:r>
            <a:r>
              <a:rPr lang="ar-SA" sz="2800" dirty="0" smtClean="0"/>
              <a:t>، بالإضافة إلى المعاملات التفضيلية الممنوحة من بعض الدول الصناعية لبعض الدول النامية .</a:t>
            </a:r>
            <a:endParaRPr lang="en-US" sz="2800" dirty="0" smtClean="0"/>
          </a:p>
        </p:txBody>
      </p:sp>
      <p:sp>
        <p:nvSpPr>
          <p:cNvPr id="4" name="Date Placeholder 3"/>
          <p:cNvSpPr>
            <a:spLocks noGrp="1"/>
          </p:cNvSpPr>
          <p:nvPr>
            <p:ph type="dt" sz="half" idx="10"/>
          </p:nvPr>
        </p:nvSpPr>
        <p:spPr/>
        <p:txBody>
          <a:bodyPr/>
          <a:lstStyle/>
          <a:p>
            <a:pPr>
              <a:defRPr/>
            </a:pPr>
            <a:fld id="{B86B8D90-CB62-4540-9ECC-B3B20863B3A9}"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DCBC4EE-EE42-4D11-9BBB-9F5242FDFF25}" type="slidenum">
              <a:rPr lang="ar-SA" smtClean="0"/>
              <a:pPr>
                <a:defRPr/>
              </a:pPr>
              <a:t>31</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4" descr="innner"/>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5843" name="Rectangle 7"/>
          <p:cNvSpPr>
            <a:spLocks noGrp="1" noChangeArrowheads="1"/>
          </p:cNvSpPr>
          <p:nvPr>
            <p:ph type="subTitle" idx="1"/>
          </p:nvPr>
        </p:nvSpPr>
        <p:spPr>
          <a:xfrm>
            <a:off x="539750" y="1412875"/>
            <a:ext cx="8064500" cy="4537075"/>
          </a:xfrm>
        </p:spPr>
        <p:txBody>
          <a:bodyPr/>
          <a:lstStyle/>
          <a:p>
            <a:pPr eaLnBrk="1" hangingPunct="1">
              <a:lnSpc>
                <a:spcPct val="90000"/>
              </a:lnSpc>
            </a:pPr>
            <a:r>
              <a:rPr lang="ar-SA" b="1" u="sng" dirty="0" smtClean="0"/>
              <a:t>ثانياً : مبدأ الشفافية : </a:t>
            </a:r>
            <a:r>
              <a:rPr lang="en-US" b="1" u="sng" dirty="0" smtClean="0"/>
              <a:t>TRANSPARENCY</a:t>
            </a:r>
            <a:r>
              <a:rPr lang="ar-SA" b="1" u="sng" dirty="0" smtClean="0"/>
              <a:t> :</a:t>
            </a:r>
            <a:endParaRPr lang="ar-SA" dirty="0" smtClean="0"/>
          </a:p>
          <a:p>
            <a:pPr eaLnBrk="1" hangingPunct="1">
              <a:lnSpc>
                <a:spcPct val="90000"/>
              </a:lnSpc>
            </a:pPr>
            <a:r>
              <a:rPr lang="ar-SA" dirty="0" smtClean="0"/>
              <a:t> ويقصد به وجوب نشر معلومات واضحة ودقيقة عن جميع القوانين ، والأنظمة ، واللوائح الوطنية ذات الصلة بالقطاعات المندرجة تحت مظلة منظمة التجارة العالمية . </a:t>
            </a:r>
          </a:p>
          <a:p>
            <a:pPr eaLnBrk="1" hangingPunct="1">
              <a:lnSpc>
                <a:spcPct val="90000"/>
              </a:lnSpc>
            </a:pPr>
            <a:r>
              <a:rPr lang="ar-SA" dirty="0" smtClean="0"/>
              <a:t>وعلى الدولة العضو الإعلان عن جميع القوانين والأنظمة التي تحكم التجارة فيها بصفة عامة ، أو بينها وبين الدول الأخرى مع مراعاة عدم التمييز في تطبيقها بين الدول الأعضاء في المنظمة  ، و توضيح الأنظمة الحكومية الخاصة بدواعي المصلحة الوطنية أو الأمن القومي . </a:t>
            </a:r>
            <a:endParaRPr lang="en-US" dirty="0" smtClean="0"/>
          </a:p>
        </p:txBody>
      </p:sp>
      <p:sp>
        <p:nvSpPr>
          <p:cNvPr id="4" name="Date Placeholder 3"/>
          <p:cNvSpPr>
            <a:spLocks noGrp="1"/>
          </p:cNvSpPr>
          <p:nvPr>
            <p:ph type="dt" sz="half" idx="10"/>
          </p:nvPr>
        </p:nvSpPr>
        <p:spPr/>
        <p:txBody>
          <a:bodyPr/>
          <a:lstStyle/>
          <a:p>
            <a:pPr>
              <a:defRPr/>
            </a:pPr>
            <a:fld id="{A6F2D2C9-4FAC-40B1-A4DF-1344368D92A9}"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DCBC4EE-EE42-4D11-9BBB-9F5242FDFF25}" type="slidenum">
              <a:rPr lang="ar-SA" smtClean="0"/>
              <a:pPr>
                <a:defRPr/>
              </a:pPr>
              <a:t>32</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6"/>
          <p:cNvSpPr>
            <a:spLocks noGrp="1" noChangeArrowheads="1"/>
          </p:cNvSpPr>
          <p:nvPr>
            <p:ph type="subTitle" idx="1"/>
          </p:nvPr>
        </p:nvSpPr>
        <p:spPr>
          <a:xfrm>
            <a:off x="250825" y="1268413"/>
            <a:ext cx="8642350" cy="4824412"/>
          </a:xfrm>
        </p:spPr>
        <p:txBody>
          <a:bodyPr/>
          <a:lstStyle/>
          <a:p>
            <a:pPr eaLnBrk="1" hangingPunct="1"/>
            <a:r>
              <a:rPr lang="ar-SA" b="1" u="sng" dirty="0" smtClean="0"/>
              <a:t>ثالثاً : مبدأ تخفيض العوائق التجارية : </a:t>
            </a:r>
            <a:r>
              <a:rPr lang="en-US" b="1" u="sng" dirty="0" smtClean="0"/>
              <a:t>Reduction Of Trade Barriers</a:t>
            </a:r>
            <a:endParaRPr lang="ar-SA" dirty="0" smtClean="0"/>
          </a:p>
          <a:p>
            <a:pPr eaLnBrk="1" hangingPunct="1"/>
            <a:r>
              <a:rPr lang="ar-SA" dirty="0" smtClean="0"/>
              <a:t>يجب على الدول الأعضاء بموجبه أن تعمل باستمرار علي تخفيض عوائق التجارة مثل   ( الحصص ، الرسوم الجمركية … إلخ ) التي تعيق انسياب التدفق  الحر للسلع والخدمات بين حدود الدول الأعضاء .</a:t>
            </a:r>
            <a:endParaRPr lang="ar-SA" b="1" u="sng" dirty="0" smtClean="0"/>
          </a:p>
          <a:p>
            <a:pPr eaLnBrk="1" hangingPunct="1"/>
            <a:r>
              <a:rPr lang="ar-SA" b="1" u="sng" dirty="0" smtClean="0"/>
              <a:t>رابعاً : مبدأ المعاملة بالمثل : </a:t>
            </a:r>
            <a:r>
              <a:rPr lang="en-US" b="1" u="sng" dirty="0" smtClean="0"/>
              <a:t>Reciprocity </a:t>
            </a:r>
            <a:endParaRPr lang="ar-SA" dirty="0" smtClean="0"/>
          </a:p>
          <a:p>
            <a:pPr eaLnBrk="1" hangingPunct="1"/>
            <a:r>
              <a:rPr lang="ar-SA" dirty="0" smtClean="0"/>
              <a:t>يحق بموجبه للدولة العضو اتخاذ تدابير وإجراءات ضد أي دولة أخرى مماثلة للإجراءات التي فرضتها ضدها . </a:t>
            </a:r>
            <a:endParaRPr lang="en-US" dirty="0" smtClean="0"/>
          </a:p>
        </p:txBody>
      </p:sp>
      <p:sp>
        <p:nvSpPr>
          <p:cNvPr id="3" name="Date Placeholder 2"/>
          <p:cNvSpPr>
            <a:spLocks noGrp="1"/>
          </p:cNvSpPr>
          <p:nvPr>
            <p:ph type="dt" sz="half" idx="10"/>
          </p:nvPr>
        </p:nvSpPr>
        <p:spPr/>
        <p:txBody>
          <a:bodyPr/>
          <a:lstStyle/>
          <a:p>
            <a:pPr>
              <a:defRPr/>
            </a:pPr>
            <a:fld id="{1251D637-9BBE-4D98-9862-A854573C95D0}" type="datetime1">
              <a:rPr lang="en-US" smtClean="0"/>
              <a:pPr>
                <a:defRPr/>
              </a:pPr>
              <a:t>11/13/2009</a:t>
            </a:fld>
            <a:endParaRPr lang="en-US"/>
          </a:p>
        </p:txBody>
      </p:sp>
      <p:sp>
        <p:nvSpPr>
          <p:cNvPr id="4" name="Slide Number Placeholder 3"/>
          <p:cNvSpPr>
            <a:spLocks noGrp="1"/>
          </p:cNvSpPr>
          <p:nvPr>
            <p:ph type="sldNum" sz="quarter" idx="12"/>
          </p:nvPr>
        </p:nvSpPr>
        <p:spPr/>
        <p:txBody>
          <a:bodyPr/>
          <a:lstStyle/>
          <a:p>
            <a:pPr>
              <a:defRPr/>
            </a:pPr>
            <a:fld id="{CDCBC4EE-EE42-4D11-9BBB-9F5242FDFF25}" type="slidenum">
              <a:rPr lang="ar-SA" smtClean="0"/>
              <a:pPr>
                <a:defRPr/>
              </a:pPr>
              <a:t>33</a:t>
            </a:fld>
            <a:endParaRPr lang="en-US"/>
          </a:p>
        </p:txBody>
      </p:sp>
      <p:sp>
        <p:nvSpPr>
          <p:cNvPr id="5" name="Footer Placeholder 4"/>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6"/>
          <p:cNvSpPr>
            <a:spLocks noGrp="1" noChangeArrowheads="1"/>
          </p:cNvSpPr>
          <p:nvPr>
            <p:ph type="subTitle" idx="1"/>
          </p:nvPr>
        </p:nvSpPr>
        <p:spPr>
          <a:xfrm>
            <a:off x="395288" y="1125538"/>
            <a:ext cx="8424862" cy="4967287"/>
          </a:xfrm>
        </p:spPr>
        <p:txBody>
          <a:bodyPr/>
          <a:lstStyle/>
          <a:p>
            <a:pPr eaLnBrk="1" hangingPunct="1"/>
            <a:r>
              <a:rPr lang="ar-SA" sz="2800" b="1" u="sng" dirty="0" smtClean="0"/>
              <a:t>خامساً : مبدأ المعاملة الخاصة للدول النامية : </a:t>
            </a:r>
            <a:endParaRPr lang="ar-SA" sz="2800" dirty="0" smtClean="0"/>
          </a:p>
          <a:p>
            <a:pPr eaLnBrk="1" hangingPunct="1"/>
            <a:r>
              <a:rPr lang="ar-SA" sz="2800" dirty="0" smtClean="0"/>
              <a:t>إعطاء مميزات تجارية خاصة ومؤقتة مثل ( فترة سماح زمنية أطول </a:t>
            </a:r>
            <a:r>
              <a:rPr lang="en-US" sz="2800" dirty="0" smtClean="0"/>
              <a:t>–</a:t>
            </a:r>
            <a:r>
              <a:rPr lang="ar-SA" sz="2800" dirty="0" smtClean="0"/>
              <a:t> ورسوم جمركية أقل ) للدول النامية ، إذ تقر المنظمة بأن الدول النامية الأعضاء قد تحتاج إلى حماية الصناعة الوطنية الناشئة ذات الحساسية في مواجهة المنافسة الخارجية ، ولكنها تشترط أن تكون هذه الحماية في حدودها الدنيا ، وأن تقتصر على فرض الرسوم الجمركية   المعقولة . كما تشترط قواعد المنظمة تخفيض التعريفة الجمركية عموماً ، وتحديد سقوفها العليا عند مستويات منخفضة لا يجوز زيادتها في المستقبل ، مع التأكيد على ضرورة إزالة الحواجز الأخرى غير الجمركية ،على أن يعاد النظر فيها كل خمس سنوات. </a:t>
            </a:r>
            <a:endParaRPr lang="en-US" sz="2800" dirty="0" smtClean="0"/>
          </a:p>
        </p:txBody>
      </p:sp>
      <p:sp>
        <p:nvSpPr>
          <p:cNvPr id="3" name="Date Placeholder 2"/>
          <p:cNvSpPr>
            <a:spLocks noGrp="1"/>
          </p:cNvSpPr>
          <p:nvPr>
            <p:ph type="dt" sz="half" idx="10"/>
          </p:nvPr>
        </p:nvSpPr>
        <p:spPr/>
        <p:txBody>
          <a:bodyPr/>
          <a:lstStyle/>
          <a:p>
            <a:pPr>
              <a:defRPr/>
            </a:pPr>
            <a:fld id="{7833A3AC-822C-4F19-8F50-C411BFFDBC02}" type="datetime1">
              <a:rPr lang="en-US" smtClean="0"/>
              <a:pPr>
                <a:defRPr/>
              </a:pPr>
              <a:t>11/13/2009</a:t>
            </a:fld>
            <a:endParaRPr lang="en-US"/>
          </a:p>
        </p:txBody>
      </p:sp>
      <p:sp>
        <p:nvSpPr>
          <p:cNvPr id="4" name="Slide Number Placeholder 3"/>
          <p:cNvSpPr>
            <a:spLocks noGrp="1"/>
          </p:cNvSpPr>
          <p:nvPr>
            <p:ph type="sldNum" sz="quarter" idx="12"/>
          </p:nvPr>
        </p:nvSpPr>
        <p:spPr/>
        <p:txBody>
          <a:bodyPr/>
          <a:lstStyle/>
          <a:p>
            <a:pPr>
              <a:defRPr/>
            </a:pPr>
            <a:fld id="{CDCBC4EE-EE42-4D11-9BBB-9F5242FDFF25}" type="slidenum">
              <a:rPr lang="ar-SA" smtClean="0"/>
              <a:pPr>
                <a:defRPr/>
              </a:pPr>
              <a:t>34</a:t>
            </a:fld>
            <a:endParaRPr lang="en-US"/>
          </a:p>
        </p:txBody>
      </p:sp>
      <p:sp>
        <p:nvSpPr>
          <p:cNvPr id="5" name="Footer Placeholder 4"/>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6"/>
          <p:cNvSpPr>
            <a:spLocks noGrp="1" noChangeArrowheads="1"/>
          </p:cNvSpPr>
          <p:nvPr>
            <p:ph type="subTitle" idx="1"/>
          </p:nvPr>
        </p:nvSpPr>
        <p:spPr>
          <a:xfrm>
            <a:off x="250825" y="1341438"/>
            <a:ext cx="8642350" cy="4608512"/>
          </a:xfrm>
        </p:spPr>
        <p:txBody>
          <a:bodyPr/>
          <a:lstStyle/>
          <a:p>
            <a:pPr eaLnBrk="1" hangingPunct="1"/>
            <a:r>
              <a:rPr lang="ar-SA" sz="2800" b="1" u="sng" dirty="0" smtClean="0"/>
              <a:t>سادساً : مبدأ المعاملة الوطنية : </a:t>
            </a:r>
            <a:r>
              <a:rPr lang="en-US" sz="2800" b="1" u="sng" dirty="0" smtClean="0"/>
              <a:t>National Treatment: </a:t>
            </a:r>
            <a:endParaRPr lang="ar-SA" sz="2800" dirty="0" smtClean="0"/>
          </a:p>
          <a:p>
            <a:pPr eaLnBrk="1" hangingPunct="1"/>
            <a:r>
              <a:rPr lang="ar-SA" sz="2800" dirty="0" smtClean="0"/>
              <a:t>ويقضى هذا المبدأ في جوهرة بعدم التمييز بين  المنتجات المحلية ، والمنتجات المماثلة لها من المستورد من حيث الرسوم المحلية ، أو الضرائب ، أو المواصفات القياسية ، كما لا تميز الدولة بموجبه في معاملتها للسلع والخدمات الواردة مقارنة بالسلع والخدمات  الوطنية .</a:t>
            </a:r>
          </a:p>
          <a:p>
            <a:pPr eaLnBrk="1" hangingPunct="1"/>
            <a:r>
              <a:rPr lang="ar-SA" sz="2800" dirty="0" smtClean="0"/>
              <a:t> </a:t>
            </a:r>
            <a:endParaRPr lang="ar-SA" sz="2800" b="1" u="sng" dirty="0" smtClean="0"/>
          </a:p>
          <a:p>
            <a:pPr eaLnBrk="1" hangingPunct="1"/>
            <a:r>
              <a:rPr lang="ar-SA" sz="2800" b="1" u="sng" dirty="0" smtClean="0"/>
              <a:t>سابعاً : مبدأ حماية البيئة . </a:t>
            </a:r>
            <a:r>
              <a:rPr lang="en-US" sz="2800" b="1" u="sng" dirty="0" smtClean="0"/>
              <a:t>Protection Of Environment </a:t>
            </a:r>
            <a:endParaRPr lang="ar-SA" sz="2800" dirty="0" smtClean="0"/>
          </a:p>
          <a:p>
            <a:pPr eaLnBrk="1" hangingPunct="1"/>
            <a:r>
              <a:rPr lang="ar-SA" sz="2800" dirty="0" smtClean="0"/>
              <a:t>تحترم المنظمة الحاجة لحماية البيئة فيما يخص المعاملات التجارية على المستوى المحلي والدولي . </a:t>
            </a:r>
            <a:endParaRPr lang="en-US" sz="2800" dirty="0" smtClean="0"/>
          </a:p>
        </p:txBody>
      </p:sp>
      <p:sp>
        <p:nvSpPr>
          <p:cNvPr id="3" name="Date Placeholder 2"/>
          <p:cNvSpPr>
            <a:spLocks noGrp="1"/>
          </p:cNvSpPr>
          <p:nvPr>
            <p:ph type="dt" sz="half" idx="10"/>
          </p:nvPr>
        </p:nvSpPr>
        <p:spPr/>
        <p:txBody>
          <a:bodyPr/>
          <a:lstStyle/>
          <a:p>
            <a:pPr>
              <a:defRPr/>
            </a:pPr>
            <a:fld id="{84A2469F-4787-4F71-8AEB-CFDCFA3E4385}" type="datetime1">
              <a:rPr lang="en-US" smtClean="0"/>
              <a:pPr>
                <a:defRPr/>
              </a:pPr>
              <a:t>11/13/2009</a:t>
            </a:fld>
            <a:endParaRPr lang="en-US"/>
          </a:p>
        </p:txBody>
      </p:sp>
      <p:sp>
        <p:nvSpPr>
          <p:cNvPr id="4" name="Slide Number Placeholder 3"/>
          <p:cNvSpPr>
            <a:spLocks noGrp="1"/>
          </p:cNvSpPr>
          <p:nvPr>
            <p:ph type="sldNum" sz="quarter" idx="12"/>
          </p:nvPr>
        </p:nvSpPr>
        <p:spPr/>
        <p:txBody>
          <a:bodyPr/>
          <a:lstStyle/>
          <a:p>
            <a:pPr>
              <a:defRPr/>
            </a:pPr>
            <a:fld id="{CDCBC4EE-EE42-4D11-9BBB-9F5242FDFF25}" type="slidenum">
              <a:rPr lang="ar-SA" smtClean="0"/>
              <a:pPr>
                <a:defRPr/>
              </a:pPr>
              <a:t>35</a:t>
            </a:fld>
            <a:endParaRPr lang="en-US"/>
          </a:p>
        </p:txBody>
      </p:sp>
      <p:sp>
        <p:nvSpPr>
          <p:cNvPr id="5" name="Footer Placeholder 4"/>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6"/>
          <p:cNvSpPr>
            <a:spLocks noGrp="1" noChangeArrowheads="1"/>
          </p:cNvSpPr>
          <p:nvPr>
            <p:ph type="title"/>
          </p:nvPr>
        </p:nvSpPr>
        <p:spPr>
          <a:xfrm>
            <a:off x="468313" y="1125538"/>
            <a:ext cx="8229600" cy="719137"/>
          </a:xfrm>
        </p:spPr>
        <p:txBody>
          <a:bodyPr/>
          <a:lstStyle/>
          <a:p>
            <a:pPr marL="838200" indent="-838200" eaLnBrk="1" hangingPunct="1"/>
            <a:r>
              <a:rPr lang="ar-SA" sz="3200" smtClean="0">
                <a:solidFill>
                  <a:srgbClr val="003399"/>
                </a:solidFill>
                <a:cs typeface="Monotype Koufi" pitchFamily="2" charset="-78"/>
              </a:rPr>
              <a:t>أعضاء المنظمة</a:t>
            </a:r>
            <a:endParaRPr lang="en-US" sz="3200" smtClean="0">
              <a:solidFill>
                <a:srgbClr val="003399"/>
              </a:solidFill>
              <a:cs typeface="Monotype Koufi" pitchFamily="2" charset="-78"/>
            </a:endParaRPr>
          </a:p>
        </p:txBody>
      </p:sp>
      <p:sp>
        <p:nvSpPr>
          <p:cNvPr id="39940" name="Rectangle 7"/>
          <p:cNvSpPr>
            <a:spLocks noGrp="1" noChangeArrowheads="1"/>
          </p:cNvSpPr>
          <p:nvPr>
            <p:ph type="body" idx="1"/>
          </p:nvPr>
        </p:nvSpPr>
        <p:spPr>
          <a:xfrm>
            <a:off x="457200" y="2060575"/>
            <a:ext cx="8229600" cy="4065588"/>
          </a:xfrm>
        </p:spPr>
        <p:txBody>
          <a:bodyPr/>
          <a:lstStyle/>
          <a:p>
            <a:pPr algn="just">
              <a:spcBef>
                <a:spcPct val="0"/>
              </a:spcBef>
              <a:buFontTx/>
              <a:buNone/>
            </a:pPr>
            <a:r>
              <a:rPr lang="ar-SA" altLang="zh-TW" b="1" smtClean="0"/>
              <a:t>يبلغ عدد أعضاء المنظمة حالياً 150 دولة، معظمها من الدول النامية. وهناك نحو 30 دولة طالبة للعضوية، منها سبع دول عربية هي سوريا الجزائر والسودان ولبنان و العراق واليمن و ليبيا.</a:t>
            </a:r>
            <a:r>
              <a:rPr lang="ar-SA" altLang="zh-TW" b="1" smtClean="0">
                <a:ea typeface="PMingLiU" pitchFamily="18" charset="-120"/>
              </a:rPr>
              <a:t> </a:t>
            </a:r>
            <a:endParaRPr lang="ar-SA" b="1" smtClean="0"/>
          </a:p>
          <a:p>
            <a:pPr eaLnBrk="1" hangingPunct="1"/>
            <a:endParaRPr lang="en-US" smtClean="0"/>
          </a:p>
        </p:txBody>
      </p:sp>
      <p:sp>
        <p:nvSpPr>
          <p:cNvPr id="4" name="Date Placeholder 3"/>
          <p:cNvSpPr>
            <a:spLocks noGrp="1"/>
          </p:cNvSpPr>
          <p:nvPr>
            <p:ph type="dt" sz="half" idx="10"/>
          </p:nvPr>
        </p:nvSpPr>
        <p:spPr/>
        <p:txBody>
          <a:bodyPr/>
          <a:lstStyle/>
          <a:p>
            <a:pPr>
              <a:defRPr/>
            </a:pPr>
            <a:fld id="{177B7F2A-FF75-4FD5-BC13-565FD0860E66}"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36</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290" name="Rectangle 2"/>
          <p:cNvSpPr>
            <a:spLocks noChangeArrowheads="1"/>
          </p:cNvSpPr>
          <p:nvPr/>
        </p:nvSpPr>
        <p:spPr bwMode="auto">
          <a:xfrm>
            <a:off x="3708400" y="620713"/>
            <a:ext cx="2808288" cy="1439862"/>
          </a:xfrm>
          <a:prstGeom prst="rect">
            <a:avLst/>
          </a:prstGeom>
          <a:solidFill>
            <a:srgbClr val="FFFFCC"/>
          </a:solidFill>
          <a:ln w="28575">
            <a:solidFill>
              <a:srgbClr val="00FFFF"/>
            </a:solidFill>
            <a:miter lim="800000"/>
            <a:headEnd/>
            <a:tailEnd/>
          </a:ln>
        </p:spPr>
        <p:txBody>
          <a:bodyPr wrap="none" anchor="ctr"/>
          <a:lstStyle/>
          <a:p>
            <a:pPr algn="ctr" rtl="0"/>
            <a:r>
              <a:rPr lang="en-US" sz="2400" b="1">
                <a:solidFill>
                  <a:srgbClr val="000000"/>
                </a:solidFill>
                <a:latin typeface="Garamond" pitchFamily="18" charset="0"/>
                <a:cs typeface="Traditional Arabic" pitchFamily="2" charset="-78"/>
              </a:rPr>
              <a:t>MINISTERIAL</a:t>
            </a:r>
          </a:p>
          <a:p>
            <a:pPr algn="ctr" rtl="0"/>
            <a:r>
              <a:rPr lang="en-US" sz="2400" b="1">
                <a:solidFill>
                  <a:srgbClr val="000000"/>
                </a:solidFill>
                <a:latin typeface="Garamond" pitchFamily="18" charset="0"/>
                <a:cs typeface="Traditional Arabic" pitchFamily="2" charset="-78"/>
              </a:rPr>
              <a:t>CONFERENCE</a:t>
            </a:r>
            <a:endParaRPr lang="ar-SA" sz="2400" b="1">
              <a:solidFill>
                <a:srgbClr val="000000"/>
              </a:solidFill>
              <a:latin typeface="Garamond" pitchFamily="18" charset="0"/>
              <a:cs typeface="Traditional Arabic" pitchFamily="2" charset="-78"/>
            </a:endParaRPr>
          </a:p>
          <a:p>
            <a:pPr algn="ctr" rtl="0"/>
            <a:r>
              <a:rPr lang="ar-SA" sz="3200" b="1">
                <a:solidFill>
                  <a:srgbClr val="000000"/>
                </a:solidFill>
                <a:latin typeface="Garamond" pitchFamily="18" charset="0"/>
                <a:cs typeface="Traditional Arabic" pitchFamily="2" charset="-78"/>
              </a:rPr>
              <a:t>المجلس الوزاري</a:t>
            </a:r>
            <a:endParaRPr lang="en-US" sz="3200" b="1">
              <a:solidFill>
                <a:srgbClr val="000000"/>
              </a:solidFill>
              <a:latin typeface="Garamond" pitchFamily="18" charset="0"/>
              <a:cs typeface="Traditional Arabic" pitchFamily="2" charset="-78"/>
            </a:endParaRPr>
          </a:p>
        </p:txBody>
      </p:sp>
      <p:sp>
        <p:nvSpPr>
          <p:cNvPr id="524291" name="Rectangle 3"/>
          <p:cNvSpPr>
            <a:spLocks noChangeArrowheads="1"/>
          </p:cNvSpPr>
          <p:nvPr/>
        </p:nvSpPr>
        <p:spPr bwMode="auto">
          <a:xfrm>
            <a:off x="3635375" y="2520950"/>
            <a:ext cx="2808288" cy="863600"/>
          </a:xfrm>
          <a:prstGeom prst="rect">
            <a:avLst/>
          </a:prstGeom>
          <a:solidFill>
            <a:srgbClr val="FFFFCC"/>
          </a:solidFill>
          <a:ln w="28575">
            <a:solidFill>
              <a:srgbClr val="00FFFF"/>
            </a:solidFill>
            <a:miter lim="800000"/>
            <a:headEnd/>
            <a:tailEnd/>
          </a:ln>
        </p:spPr>
        <p:txBody>
          <a:bodyPr wrap="none" anchor="ctr"/>
          <a:lstStyle/>
          <a:p>
            <a:pPr algn="ctr" rtl="0"/>
            <a:r>
              <a:rPr lang="en-US" sz="2000" b="1">
                <a:solidFill>
                  <a:srgbClr val="000000"/>
                </a:solidFill>
                <a:latin typeface="Garamond" pitchFamily="18" charset="0"/>
                <a:cs typeface="Traditional Arabic" pitchFamily="2" charset="-78"/>
              </a:rPr>
              <a:t>GENERAL COUNCIL</a:t>
            </a:r>
            <a:endParaRPr lang="ar-SA" sz="2000" b="1">
              <a:solidFill>
                <a:srgbClr val="000000"/>
              </a:solidFill>
              <a:latin typeface="Garamond" pitchFamily="18" charset="0"/>
              <a:cs typeface="Traditional Arabic" pitchFamily="2" charset="-78"/>
            </a:endParaRPr>
          </a:p>
          <a:p>
            <a:pPr algn="ctr" rtl="0"/>
            <a:r>
              <a:rPr lang="ar-SA" sz="3200" b="1">
                <a:solidFill>
                  <a:srgbClr val="000000"/>
                </a:solidFill>
                <a:latin typeface="Garamond" pitchFamily="18" charset="0"/>
                <a:cs typeface="Traditional Arabic" pitchFamily="2" charset="-78"/>
              </a:rPr>
              <a:t>المجلس العام</a:t>
            </a:r>
            <a:endParaRPr lang="en-US" sz="3200" b="1">
              <a:solidFill>
                <a:srgbClr val="000000"/>
              </a:solidFill>
              <a:latin typeface="Garamond" pitchFamily="18" charset="0"/>
              <a:cs typeface="Traditional Arabic" pitchFamily="2" charset="-78"/>
            </a:endParaRPr>
          </a:p>
        </p:txBody>
      </p:sp>
      <p:sp>
        <p:nvSpPr>
          <p:cNvPr id="524292" name="Rectangle 4"/>
          <p:cNvSpPr>
            <a:spLocks noChangeArrowheads="1"/>
          </p:cNvSpPr>
          <p:nvPr/>
        </p:nvSpPr>
        <p:spPr bwMode="auto">
          <a:xfrm>
            <a:off x="6877050" y="1511300"/>
            <a:ext cx="2016125" cy="1798638"/>
          </a:xfrm>
          <a:prstGeom prst="rect">
            <a:avLst/>
          </a:prstGeom>
          <a:solidFill>
            <a:srgbClr val="FFFFCC"/>
          </a:solidFill>
          <a:ln w="28575">
            <a:solidFill>
              <a:srgbClr val="00FFFF"/>
            </a:solidFill>
            <a:miter lim="800000"/>
            <a:headEnd/>
            <a:tailEnd/>
          </a:ln>
        </p:spPr>
        <p:txBody>
          <a:bodyPr wrap="none" anchor="ctr"/>
          <a:lstStyle/>
          <a:p>
            <a:pPr algn="ctr" rtl="0"/>
            <a:r>
              <a:rPr lang="en-US" sz="2000" b="1">
                <a:solidFill>
                  <a:srgbClr val="000000"/>
                </a:solidFill>
                <a:latin typeface="Garamond" pitchFamily="18" charset="0"/>
                <a:cs typeface="Traditional Arabic" pitchFamily="2" charset="-78"/>
              </a:rPr>
              <a:t>TPRM</a:t>
            </a:r>
            <a:r>
              <a:rPr lang="en-US" sz="2400" b="1">
                <a:solidFill>
                  <a:srgbClr val="000000"/>
                </a:solidFill>
                <a:latin typeface="Garamond" pitchFamily="18" charset="0"/>
                <a:cs typeface="Traditional Arabic" pitchFamily="2" charset="-78"/>
              </a:rPr>
              <a:t> (</a:t>
            </a:r>
            <a:r>
              <a:rPr lang="en-US" sz="2000" b="1">
                <a:solidFill>
                  <a:srgbClr val="000000"/>
                </a:solidFill>
                <a:latin typeface="Garamond" pitchFamily="18" charset="0"/>
                <a:cs typeface="Traditional Arabic" pitchFamily="2" charset="-78"/>
              </a:rPr>
              <a:t>Trade</a:t>
            </a:r>
          </a:p>
          <a:p>
            <a:pPr algn="ctr" rtl="0"/>
            <a:r>
              <a:rPr lang="en-US" sz="2000" b="1">
                <a:solidFill>
                  <a:srgbClr val="000000"/>
                </a:solidFill>
                <a:latin typeface="Garamond" pitchFamily="18" charset="0"/>
                <a:cs typeface="Traditional Arabic" pitchFamily="2" charset="-78"/>
              </a:rPr>
              <a:t>Policy Review</a:t>
            </a:r>
          </a:p>
          <a:p>
            <a:pPr algn="ctr" rtl="0"/>
            <a:r>
              <a:rPr lang="en-US" sz="2000" b="1">
                <a:solidFill>
                  <a:srgbClr val="000000"/>
                </a:solidFill>
                <a:latin typeface="Garamond" pitchFamily="18" charset="0"/>
                <a:cs typeface="Traditional Arabic" pitchFamily="2" charset="-78"/>
              </a:rPr>
              <a:t>Mechanism</a:t>
            </a:r>
            <a:r>
              <a:rPr lang="en-US" sz="2400" b="1">
                <a:solidFill>
                  <a:srgbClr val="000000"/>
                </a:solidFill>
                <a:latin typeface="Garamond" pitchFamily="18" charset="0"/>
                <a:cs typeface="Traditional Arabic" pitchFamily="2" charset="-78"/>
              </a:rPr>
              <a:t>)</a:t>
            </a:r>
            <a:endParaRPr lang="ar-SA" sz="2400" b="1">
              <a:solidFill>
                <a:srgbClr val="000000"/>
              </a:solidFill>
              <a:latin typeface="Garamond" pitchFamily="18" charset="0"/>
              <a:cs typeface="Traditional Arabic" pitchFamily="2" charset="-78"/>
            </a:endParaRPr>
          </a:p>
          <a:p>
            <a:pPr algn="ctr" rtl="0"/>
            <a:r>
              <a:rPr lang="ar-SA" sz="2800" b="1">
                <a:solidFill>
                  <a:srgbClr val="000000"/>
                </a:solidFill>
                <a:latin typeface="Garamond" pitchFamily="18" charset="0"/>
                <a:cs typeface="Traditional Arabic" pitchFamily="2" charset="-78"/>
              </a:rPr>
              <a:t>آلية مراجعة سياسة</a:t>
            </a:r>
          </a:p>
          <a:p>
            <a:pPr algn="ctr" rtl="0"/>
            <a:r>
              <a:rPr lang="ar-SA" sz="2800" b="1">
                <a:solidFill>
                  <a:srgbClr val="000000"/>
                </a:solidFill>
                <a:latin typeface="Garamond" pitchFamily="18" charset="0"/>
                <a:cs typeface="Traditional Arabic" pitchFamily="2" charset="-78"/>
              </a:rPr>
              <a:t> التجارة</a:t>
            </a:r>
            <a:endParaRPr lang="en-US" sz="2800" b="1">
              <a:solidFill>
                <a:srgbClr val="000000"/>
              </a:solidFill>
              <a:latin typeface="Garamond" pitchFamily="18" charset="0"/>
              <a:cs typeface="Traditional Arabic" pitchFamily="2" charset="-78"/>
            </a:endParaRPr>
          </a:p>
        </p:txBody>
      </p:sp>
      <p:sp>
        <p:nvSpPr>
          <p:cNvPr id="524293" name="Rectangle 5"/>
          <p:cNvSpPr>
            <a:spLocks noChangeArrowheads="1"/>
          </p:cNvSpPr>
          <p:nvPr/>
        </p:nvSpPr>
        <p:spPr bwMode="auto">
          <a:xfrm>
            <a:off x="1187450" y="1484313"/>
            <a:ext cx="2016125" cy="1800225"/>
          </a:xfrm>
          <a:prstGeom prst="rect">
            <a:avLst/>
          </a:prstGeom>
          <a:solidFill>
            <a:srgbClr val="FFFFCC"/>
          </a:solidFill>
          <a:ln w="28575">
            <a:solidFill>
              <a:srgbClr val="00FFFF"/>
            </a:solidFill>
            <a:miter lim="800000"/>
            <a:headEnd/>
            <a:tailEnd/>
          </a:ln>
        </p:spPr>
        <p:txBody>
          <a:bodyPr wrap="none" anchor="ctr"/>
          <a:lstStyle/>
          <a:p>
            <a:pPr algn="ctr" rtl="0"/>
            <a:endParaRPr lang="ar-SA" sz="2000" b="1">
              <a:solidFill>
                <a:srgbClr val="000000"/>
              </a:solidFill>
              <a:latin typeface="Garamond" pitchFamily="18" charset="0"/>
              <a:cs typeface="Traditional Arabic" pitchFamily="2" charset="-78"/>
            </a:endParaRPr>
          </a:p>
          <a:p>
            <a:pPr algn="ctr" rtl="0"/>
            <a:r>
              <a:rPr lang="en-US" sz="2000" b="1">
                <a:solidFill>
                  <a:srgbClr val="000000"/>
                </a:solidFill>
                <a:latin typeface="Garamond" pitchFamily="18" charset="0"/>
                <a:cs typeface="Traditional Arabic" pitchFamily="2" charset="-78"/>
              </a:rPr>
              <a:t>SETTLEMENT</a:t>
            </a:r>
          </a:p>
          <a:p>
            <a:pPr algn="ctr" rtl="0"/>
            <a:r>
              <a:rPr lang="en-US" sz="2000" b="1">
                <a:solidFill>
                  <a:srgbClr val="000000"/>
                </a:solidFill>
                <a:latin typeface="Garamond" pitchFamily="18" charset="0"/>
                <a:cs typeface="Traditional Arabic" pitchFamily="2" charset="-78"/>
              </a:rPr>
              <a:t>OF DISPUTES</a:t>
            </a:r>
          </a:p>
          <a:p>
            <a:pPr algn="ctr" rtl="0"/>
            <a:r>
              <a:rPr lang="ar-SA" sz="2800" b="1">
                <a:solidFill>
                  <a:srgbClr val="000000"/>
                </a:solidFill>
                <a:latin typeface="Garamond" pitchFamily="18" charset="0"/>
                <a:cs typeface="Traditional Arabic" pitchFamily="2" charset="-78"/>
              </a:rPr>
              <a:t>حل المنازعات</a:t>
            </a:r>
          </a:p>
          <a:p>
            <a:pPr algn="ctr" rtl="0"/>
            <a:endParaRPr lang="en-US" sz="2400" b="1">
              <a:solidFill>
                <a:srgbClr val="000000"/>
              </a:solidFill>
              <a:latin typeface="Garamond" pitchFamily="18" charset="0"/>
              <a:cs typeface="Traditional Arabic" pitchFamily="2" charset="-78"/>
            </a:endParaRPr>
          </a:p>
        </p:txBody>
      </p:sp>
      <p:sp>
        <p:nvSpPr>
          <p:cNvPr id="524294" name="Rectangle 6"/>
          <p:cNvSpPr>
            <a:spLocks noChangeArrowheads="1"/>
          </p:cNvSpPr>
          <p:nvPr/>
        </p:nvSpPr>
        <p:spPr bwMode="auto">
          <a:xfrm>
            <a:off x="7416800" y="4724400"/>
            <a:ext cx="1655763" cy="1590675"/>
          </a:xfrm>
          <a:prstGeom prst="rect">
            <a:avLst/>
          </a:prstGeom>
          <a:solidFill>
            <a:srgbClr val="FFFFCC"/>
          </a:solidFill>
          <a:ln w="28575">
            <a:solidFill>
              <a:srgbClr val="00FFFF"/>
            </a:solidFill>
            <a:miter lim="800000"/>
            <a:headEnd/>
            <a:tailEnd/>
          </a:ln>
        </p:spPr>
        <p:txBody>
          <a:bodyPr wrap="none" anchor="ctr"/>
          <a:lstStyle/>
          <a:p>
            <a:pPr algn="ctr" rtl="0"/>
            <a:r>
              <a:rPr lang="en-US" b="1">
                <a:solidFill>
                  <a:srgbClr val="000000"/>
                </a:solidFill>
                <a:latin typeface="Garamond" pitchFamily="18" charset="0"/>
                <a:cs typeface="Traditional Arabic" pitchFamily="2" charset="-78"/>
              </a:rPr>
              <a:t>TRIPS </a:t>
            </a:r>
          </a:p>
          <a:p>
            <a:pPr algn="ctr" rtl="0"/>
            <a:r>
              <a:rPr lang="en-US" b="1">
                <a:solidFill>
                  <a:srgbClr val="000000"/>
                </a:solidFill>
                <a:latin typeface="Garamond" pitchFamily="18" charset="0"/>
                <a:cs typeface="Traditional Arabic" pitchFamily="2" charset="-78"/>
              </a:rPr>
              <a:t>COUNCIL</a:t>
            </a:r>
            <a:endParaRPr lang="ar-SA" b="1">
              <a:solidFill>
                <a:srgbClr val="000000"/>
              </a:solidFill>
              <a:latin typeface="Garamond" pitchFamily="18" charset="0"/>
              <a:cs typeface="Traditional Arabic" pitchFamily="2" charset="-78"/>
            </a:endParaRPr>
          </a:p>
          <a:p>
            <a:pPr algn="ctr" rtl="0"/>
            <a:r>
              <a:rPr lang="ar-SA" sz="2400" b="1">
                <a:solidFill>
                  <a:srgbClr val="000000"/>
                </a:solidFill>
                <a:latin typeface="Garamond" pitchFamily="18" charset="0"/>
                <a:cs typeface="Traditional Arabic" pitchFamily="2" charset="-78"/>
              </a:rPr>
              <a:t>مجلس حقوق</a:t>
            </a:r>
          </a:p>
          <a:p>
            <a:pPr algn="ctr" rtl="0"/>
            <a:r>
              <a:rPr lang="ar-SA" sz="2400" b="1">
                <a:solidFill>
                  <a:srgbClr val="000000"/>
                </a:solidFill>
                <a:latin typeface="Garamond" pitchFamily="18" charset="0"/>
                <a:cs typeface="Traditional Arabic" pitchFamily="2" charset="-78"/>
              </a:rPr>
              <a:t>الملكية</a:t>
            </a:r>
            <a:endParaRPr lang="en-US" sz="2400" b="1">
              <a:solidFill>
                <a:srgbClr val="000000"/>
              </a:solidFill>
              <a:latin typeface="Garamond" pitchFamily="18" charset="0"/>
              <a:cs typeface="Traditional Arabic" pitchFamily="2" charset="-78"/>
            </a:endParaRPr>
          </a:p>
        </p:txBody>
      </p:sp>
      <p:sp>
        <p:nvSpPr>
          <p:cNvPr id="524295" name="Rectangle 7"/>
          <p:cNvSpPr>
            <a:spLocks noChangeArrowheads="1"/>
          </p:cNvSpPr>
          <p:nvPr/>
        </p:nvSpPr>
        <p:spPr bwMode="auto">
          <a:xfrm>
            <a:off x="3382963" y="4724400"/>
            <a:ext cx="1901825" cy="1592263"/>
          </a:xfrm>
          <a:prstGeom prst="rect">
            <a:avLst/>
          </a:prstGeom>
          <a:solidFill>
            <a:srgbClr val="FFFFCC"/>
          </a:solidFill>
          <a:ln w="28575">
            <a:solidFill>
              <a:srgbClr val="00FFFF"/>
            </a:solidFill>
            <a:miter lim="800000"/>
            <a:headEnd/>
            <a:tailEnd/>
          </a:ln>
        </p:spPr>
        <p:txBody>
          <a:bodyPr wrap="none" anchor="ctr"/>
          <a:lstStyle/>
          <a:p>
            <a:pPr algn="ctr" rtl="0"/>
            <a:r>
              <a:rPr lang="en-US" b="1">
                <a:solidFill>
                  <a:srgbClr val="000000"/>
                </a:solidFill>
                <a:latin typeface="Garamond" pitchFamily="18" charset="0"/>
                <a:cs typeface="Traditional Arabic" pitchFamily="2" charset="-78"/>
              </a:rPr>
              <a:t>COUNCIL FOR </a:t>
            </a:r>
          </a:p>
          <a:p>
            <a:pPr algn="ctr" rtl="0"/>
            <a:r>
              <a:rPr lang="en-US" b="1">
                <a:solidFill>
                  <a:srgbClr val="000000"/>
                </a:solidFill>
                <a:latin typeface="Garamond" pitchFamily="18" charset="0"/>
                <a:cs typeface="Traditional Arabic" pitchFamily="2" charset="-78"/>
              </a:rPr>
              <a:t>SERVICES</a:t>
            </a:r>
          </a:p>
          <a:p>
            <a:pPr algn="ctr" rtl="0"/>
            <a:r>
              <a:rPr lang="ar-SA" sz="2800" b="1">
                <a:solidFill>
                  <a:srgbClr val="000000"/>
                </a:solidFill>
                <a:latin typeface="Garamond" pitchFamily="18" charset="0"/>
                <a:cs typeface="Traditional Arabic" pitchFamily="2" charset="-78"/>
              </a:rPr>
              <a:t>مجلس تجارة</a:t>
            </a:r>
          </a:p>
          <a:p>
            <a:pPr algn="ctr" rtl="0"/>
            <a:r>
              <a:rPr lang="ar-SA" sz="2800" b="1">
                <a:solidFill>
                  <a:srgbClr val="000000"/>
                </a:solidFill>
                <a:latin typeface="Garamond" pitchFamily="18" charset="0"/>
                <a:cs typeface="Traditional Arabic" pitchFamily="2" charset="-78"/>
              </a:rPr>
              <a:t>في الخدمات</a:t>
            </a:r>
            <a:endParaRPr lang="en-US" sz="2800" b="1">
              <a:solidFill>
                <a:srgbClr val="000000"/>
              </a:solidFill>
              <a:latin typeface="Garamond" pitchFamily="18" charset="0"/>
              <a:cs typeface="Traditional Arabic" pitchFamily="2" charset="-78"/>
            </a:endParaRPr>
          </a:p>
        </p:txBody>
      </p:sp>
      <p:sp>
        <p:nvSpPr>
          <p:cNvPr id="524296" name="Rectangle 8"/>
          <p:cNvSpPr>
            <a:spLocks noChangeArrowheads="1"/>
          </p:cNvSpPr>
          <p:nvPr/>
        </p:nvSpPr>
        <p:spPr bwMode="auto">
          <a:xfrm>
            <a:off x="5445125" y="4738688"/>
            <a:ext cx="1763713" cy="1570037"/>
          </a:xfrm>
          <a:prstGeom prst="rect">
            <a:avLst/>
          </a:prstGeom>
          <a:solidFill>
            <a:srgbClr val="FFFFCC"/>
          </a:solidFill>
          <a:ln w="28575">
            <a:solidFill>
              <a:srgbClr val="00FFFF"/>
            </a:solidFill>
            <a:miter lim="800000"/>
            <a:headEnd/>
            <a:tailEnd/>
          </a:ln>
        </p:spPr>
        <p:txBody>
          <a:bodyPr wrap="none" anchor="ctr"/>
          <a:lstStyle/>
          <a:p>
            <a:pPr algn="ctr" rtl="0"/>
            <a:r>
              <a:rPr lang="en-US" b="1">
                <a:solidFill>
                  <a:srgbClr val="000000"/>
                </a:solidFill>
                <a:latin typeface="Garamond" pitchFamily="18" charset="0"/>
                <a:cs typeface="Traditional Arabic" pitchFamily="2" charset="-78"/>
              </a:rPr>
              <a:t>COUNCIL FOR </a:t>
            </a:r>
          </a:p>
          <a:p>
            <a:pPr algn="ctr" rtl="0"/>
            <a:r>
              <a:rPr lang="en-US" b="1">
                <a:solidFill>
                  <a:srgbClr val="000000"/>
                </a:solidFill>
                <a:latin typeface="Garamond" pitchFamily="18" charset="0"/>
                <a:cs typeface="Traditional Arabic" pitchFamily="2" charset="-78"/>
              </a:rPr>
              <a:t>GOODS</a:t>
            </a:r>
          </a:p>
          <a:p>
            <a:pPr algn="ctr" rtl="0"/>
            <a:r>
              <a:rPr lang="ar-SA" sz="2800" b="1">
                <a:solidFill>
                  <a:srgbClr val="000000"/>
                </a:solidFill>
                <a:latin typeface="Garamond" pitchFamily="18" charset="0"/>
                <a:cs typeface="Traditional Arabic" pitchFamily="2" charset="-78"/>
              </a:rPr>
              <a:t>مجلس تجارة</a:t>
            </a:r>
          </a:p>
          <a:p>
            <a:pPr algn="ctr" rtl="0"/>
            <a:r>
              <a:rPr lang="ar-SA" sz="2800" b="1">
                <a:solidFill>
                  <a:srgbClr val="000000"/>
                </a:solidFill>
                <a:latin typeface="Garamond" pitchFamily="18" charset="0"/>
                <a:cs typeface="Traditional Arabic" pitchFamily="2" charset="-78"/>
              </a:rPr>
              <a:t>في السلع</a:t>
            </a:r>
            <a:endParaRPr lang="en-US" sz="2800" b="1">
              <a:solidFill>
                <a:srgbClr val="000000"/>
              </a:solidFill>
              <a:latin typeface="Garamond" pitchFamily="18" charset="0"/>
              <a:cs typeface="Traditional Arabic" pitchFamily="2" charset="-78"/>
            </a:endParaRPr>
          </a:p>
        </p:txBody>
      </p:sp>
      <p:sp>
        <p:nvSpPr>
          <p:cNvPr id="524297" name="Rectangle 9"/>
          <p:cNvSpPr>
            <a:spLocks noChangeArrowheads="1"/>
          </p:cNvSpPr>
          <p:nvPr/>
        </p:nvSpPr>
        <p:spPr bwMode="auto">
          <a:xfrm>
            <a:off x="144463" y="3429000"/>
            <a:ext cx="2627312" cy="1079500"/>
          </a:xfrm>
          <a:prstGeom prst="rect">
            <a:avLst/>
          </a:prstGeom>
          <a:solidFill>
            <a:srgbClr val="FFFFCC"/>
          </a:solidFill>
          <a:ln w="28575">
            <a:solidFill>
              <a:srgbClr val="00FFFF"/>
            </a:solidFill>
            <a:miter lim="800000"/>
            <a:headEnd/>
            <a:tailEnd/>
          </a:ln>
        </p:spPr>
        <p:txBody>
          <a:bodyPr wrap="none" anchor="ctr"/>
          <a:lstStyle/>
          <a:p>
            <a:pPr algn="ctr" rtl="0"/>
            <a:r>
              <a:rPr lang="en-US" sz="2000" b="1">
                <a:solidFill>
                  <a:srgbClr val="000000"/>
                </a:solidFill>
                <a:latin typeface="Garamond" pitchFamily="18" charset="0"/>
                <a:cs typeface="Traditional Arabic" pitchFamily="2" charset="-78"/>
              </a:rPr>
              <a:t>Committee on Trade</a:t>
            </a:r>
          </a:p>
          <a:p>
            <a:pPr algn="ctr" rtl="0"/>
            <a:r>
              <a:rPr lang="en-US" sz="2000" b="1">
                <a:solidFill>
                  <a:srgbClr val="000000"/>
                </a:solidFill>
                <a:latin typeface="Garamond" pitchFamily="18" charset="0"/>
                <a:cs typeface="Traditional Arabic" pitchFamily="2" charset="-78"/>
              </a:rPr>
              <a:t>and Development</a:t>
            </a:r>
          </a:p>
          <a:p>
            <a:pPr algn="ctr" rtl="0"/>
            <a:r>
              <a:rPr lang="ar-SA" sz="2800" b="1">
                <a:solidFill>
                  <a:srgbClr val="000000"/>
                </a:solidFill>
                <a:latin typeface="Garamond" pitchFamily="18" charset="0"/>
                <a:cs typeface="Traditional Arabic" pitchFamily="2" charset="-78"/>
              </a:rPr>
              <a:t>لجنة التجارة والتنمية</a:t>
            </a:r>
            <a:endParaRPr lang="en-US" sz="2800" b="1">
              <a:solidFill>
                <a:srgbClr val="000000"/>
              </a:solidFill>
              <a:latin typeface="Garamond" pitchFamily="18" charset="0"/>
              <a:cs typeface="Traditional Arabic" pitchFamily="2" charset="-78"/>
            </a:endParaRPr>
          </a:p>
        </p:txBody>
      </p:sp>
      <p:sp>
        <p:nvSpPr>
          <p:cNvPr id="524298" name="Rectangle 10"/>
          <p:cNvSpPr>
            <a:spLocks noChangeArrowheads="1"/>
          </p:cNvSpPr>
          <p:nvPr/>
        </p:nvSpPr>
        <p:spPr bwMode="auto">
          <a:xfrm>
            <a:off x="173038" y="4652963"/>
            <a:ext cx="2598737" cy="1081087"/>
          </a:xfrm>
          <a:prstGeom prst="rect">
            <a:avLst/>
          </a:prstGeom>
          <a:solidFill>
            <a:srgbClr val="FFFFCC"/>
          </a:solidFill>
          <a:ln w="28575">
            <a:solidFill>
              <a:srgbClr val="00FFFF"/>
            </a:solidFill>
            <a:miter lim="800000"/>
            <a:headEnd/>
            <a:tailEnd/>
          </a:ln>
        </p:spPr>
        <p:txBody>
          <a:bodyPr wrap="none" anchor="ctr"/>
          <a:lstStyle/>
          <a:p>
            <a:pPr algn="ctr" rtl="0"/>
            <a:r>
              <a:rPr lang="en-US" sz="2000" b="1">
                <a:solidFill>
                  <a:srgbClr val="000000"/>
                </a:solidFill>
                <a:latin typeface="Garamond" pitchFamily="18" charset="0"/>
                <a:cs typeface="Traditional Arabic" pitchFamily="2" charset="-78"/>
              </a:rPr>
              <a:t>Committee on </a:t>
            </a:r>
          </a:p>
          <a:p>
            <a:pPr algn="ctr" rtl="0"/>
            <a:r>
              <a:rPr lang="en-US" sz="2000" b="1">
                <a:solidFill>
                  <a:srgbClr val="000000"/>
                </a:solidFill>
                <a:latin typeface="Garamond" pitchFamily="18" charset="0"/>
                <a:cs typeface="Traditional Arabic" pitchFamily="2" charset="-78"/>
              </a:rPr>
              <a:t>Balance of Payments</a:t>
            </a:r>
          </a:p>
          <a:p>
            <a:pPr algn="ctr" rtl="0"/>
            <a:r>
              <a:rPr lang="ar-SA" sz="2800" b="1">
                <a:solidFill>
                  <a:srgbClr val="000000"/>
                </a:solidFill>
                <a:latin typeface="Garamond" pitchFamily="18" charset="0"/>
                <a:cs typeface="Traditional Arabic" pitchFamily="2" charset="-78"/>
              </a:rPr>
              <a:t>لجنة ميزان المدفوعات</a:t>
            </a:r>
            <a:endParaRPr lang="en-US" sz="2800" b="1">
              <a:solidFill>
                <a:srgbClr val="000000"/>
              </a:solidFill>
              <a:latin typeface="Garamond" pitchFamily="18" charset="0"/>
              <a:cs typeface="Traditional Arabic" pitchFamily="2" charset="-78"/>
            </a:endParaRPr>
          </a:p>
        </p:txBody>
      </p:sp>
      <p:sp>
        <p:nvSpPr>
          <p:cNvPr id="524299" name="Rectangle 11"/>
          <p:cNvSpPr>
            <a:spLocks noChangeArrowheads="1"/>
          </p:cNvSpPr>
          <p:nvPr/>
        </p:nvSpPr>
        <p:spPr bwMode="auto">
          <a:xfrm>
            <a:off x="141288" y="5876925"/>
            <a:ext cx="2630487" cy="942975"/>
          </a:xfrm>
          <a:prstGeom prst="rect">
            <a:avLst/>
          </a:prstGeom>
          <a:solidFill>
            <a:srgbClr val="FFFFCC"/>
          </a:solidFill>
          <a:ln w="28575">
            <a:solidFill>
              <a:srgbClr val="00FFFF"/>
            </a:solidFill>
            <a:miter lim="800000"/>
            <a:headEnd/>
            <a:tailEnd/>
          </a:ln>
        </p:spPr>
        <p:txBody>
          <a:bodyPr wrap="none" anchor="ctr"/>
          <a:lstStyle/>
          <a:p>
            <a:pPr algn="ctr" rtl="0"/>
            <a:r>
              <a:rPr lang="en-US" sz="2000" b="1">
                <a:solidFill>
                  <a:srgbClr val="000000"/>
                </a:solidFill>
                <a:latin typeface="Garamond" pitchFamily="18" charset="0"/>
                <a:cs typeface="Traditional Arabic" pitchFamily="2" charset="-78"/>
              </a:rPr>
              <a:t>Committee on</a:t>
            </a:r>
          </a:p>
          <a:p>
            <a:pPr algn="ctr" rtl="0"/>
            <a:r>
              <a:rPr lang="en-US" sz="2000" b="1">
                <a:solidFill>
                  <a:srgbClr val="000000"/>
                </a:solidFill>
                <a:latin typeface="Garamond" pitchFamily="18" charset="0"/>
                <a:cs typeface="Traditional Arabic" pitchFamily="2" charset="-78"/>
              </a:rPr>
              <a:t>Balance</a:t>
            </a:r>
          </a:p>
          <a:p>
            <a:pPr algn="ctr" rtl="0"/>
            <a:r>
              <a:rPr lang="ar-SA" sz="2400" b="1">
                <a:solidFill>
                  <a:srgbClr val="000000"/>
                </a:solidFill>
                <a:latin typeface="Garamond" pitchFamily="18" charset="0"/>
                <a:cs typeface="Traditional Arabic" pitchFamily="2" charset="-78"/>
              </a:rPr>
              <a:t>لجنة الميزانية والمالية والإدارة</a:t>
            </a:r>
            <a:endParaRPr lang="en-US" sz="2400" b="1">
              <a:solidFill>
                <a:srgbClr val="000000"/>
              </a:solidFill>
              <a:latin typeface="Garamond" pitchFamily="18" charset="0"/>
              <a:cs typeface="Traditional Arabic" pitchFamily="2" charset="-78"/>
            </a:endParaRPr>
          </a:p>
        </p:txBody>
      </p:sp>
      <p:sp>
        <p:nvSpPr>
          <p:cNvPr id="524300" name="Line 12"/>
          <p:cNvSpPr>
            <a:spLocks noChangeShapeType="1"/>
          </p:cNvSpPr>
          <p:nvPr/>
        </p:nvSpPr>
        <p:spPr bwMode="auto">
          <a:xfrm>
            <a:off x="5148263" y="2060575"/>
            <a:ext cx="0" cy="431800"/>
          </a:xfrm>
          <a:prstGeom prst="line">
            <a:avLst/>
          </a:prstGeom>
          <a:noFill/>
          <a:ln w="38100">
            <a:solidFill>
              <a:schemeClr val="tx1"/>
            </a:solidFill>
            <a:round/>
            <a:headEnd/>
            <a:tailEnd type="triangle" w="med" len="med"/>
          </a:ln>
        </p:spPr>
        <p:txBody>
          <a:bodyPr/>
          <a:lstStyle/>
          <a:p>
            <a:endParaRPr lang="en-US"/>
          </a:p>
        </p:txBody>
      </p:sp>
      <p:sp>
        <p:nvSpPr>
          <p:cNvPr id="524301" name="Line 13"/>
          <p:cNvSpPr>
            <a:spLocks noChangeShapeType="1"/>
          </p:cNvSpPr>
          <p:nvPr/>
        </p:nvSpPr>
        <p:spPr bwMode="auto">
          <a:xfrm flipV="1">
            <a:off x="6465888" y="2997200"/>
            <a:ext cx="411162" cy="0"/>
          </a:xfrm>
          <a:prstGeom prst="line">
            <a:avLst/>
          </a:prstGeom>
          <a:noFill/>
          <a:ln w="38100">
            <a:solidFill>
              <a:schemeClr val="tx1"/>
            </a:solidFill>
            <a:round/>
            <a:headEnd/>
            <a:tailEnd/>
          </a:ln>
        </p:spPr>
        <p:txBody>
          <a:bodyPr/>
          <a:lstStyle/>
          <a:p>
            <a:endParaRPr lang="en-US"/>
          </a:p>
        </p:txBody>
      </p:sp>
      <p:sp>
        <p:nvSpPr>
          <p:cNvPr id="524302" name="Line 14"/>
          <p:cNvSpPr>
            <a:spLocks noChangeShapeType="1"/>
          </p:cNvSpPr>
          <p:nvPr/>
        </p:nvSpPr>
        <p:spPr bwMode="auto">
          <a:xfrm flipH="1" flipV="1">
            <a:off x="3203575" y="2995613"/>
            <a:ext cx="431800" cy="1587"/>
          </a:xfrm>
          <a:prstGeom prst="line">
            <a:avLst/>
          </a:prstGeom>
          <a:noFill/>
          <a:ln w="38100">
            <a:solidFill>
              <a:schemeClr val="tx1"/>
            </a:solidFill>
            <a:round/>
            <a:headEnd/>
            <a:tailEnd/>
          </a:ln>
        </p:spPr>
        <p:txBody>
          <a:bodyPr/>
          <a:lstStyle/>
          <a:p>
            <a:endParaRPr lang="en-US"/>
          </a:p>
        </p:txBody>
      </p:sp>
      <p:sp>
        <p:nvSpPr>
          <p:cNvPr id="524303" name="Line 15"/>
          <p:cNvSpPr>
            <a:spLocks noChangeShapeType="1"/>
          </p:cNvSpPr>
          <p:nvPr/>
        </p:nvSpPr>
        <p:spPr bwMode="auto">
          <a:xfrm>
            <a:off x="3116263" y="4159250"/>
            <a:ext cx="5040312" cy="0"/>
          </a:xfrm>
          <a:prstGeom prst="line">
            <a:avLst/>
          </a:prstGeom>
          <a:noFill/>
          <a:ln w="38100">
            <a:solidFill>
              <a:schemeClr val="tx1"/>
            </a:solidFill>
            <a:round/>
            <a:headEnd/>
            <a:tailEnd/>
          </a:ln>
        </p:spPr>
        <p:txBody>
          <a:bodyPr/>
          <a:lstStyle/>
          <a:p>
            <a:endParaRPr lang="en-US"/>
          </a:p>
        </p:txBody>
      </p:sp>
      <p:sp>
        <p:nvSpPr>
          <p:cNvPr id="524304" name="Line 16"/>
          <p:cNvSpPr>
            <a:spLocks noChangeShapeType="1"/>
          </p:cNvSpPr>
          <p:nvPr/>
        </p:nvSpPr>
        <p:spPr bwMode="auto">
          <a:xfrm>
            <a:off x="3132138" y="4149725"/>
            <a:ext cx="0" cy="2303463"/>
          </a:xfrm>
          <a:prstGeom prst="line">
            <a:avLst/>
          </a:prstGeom>
          <a:noFill/>
          <a:ln w="38100">
            <a:solidFill>
              <a:schemeClr val="tx1"/>
            </a:solidFill>
            <a:round/>
            <a:headEnd/>
            <a:tailEnd/>
          </a:ln>
        </p:spPr>
        <p:txBody>
          <a:bodyPr/>
          <a:lstStyle/>
          <a:p>
            <a:endParaRPr lang="en-US"/>
          </a:p>
        </p:txBody>
      </p:sp>
      <p:sp>
        <p:nvSpPr>
          <p:cNvPr id="524305" name="Line 17"/>
          <p:cNvSpPr>
            <a:spLocks noChangeShapeType="1"/>
          </p:cNvSpPr>
          <p:nvPr/>
        </p:nvSpPr>
        <p:spPr bwMode="auto">
          <a:xfrm flipH="1">
            <a:off x="2827338" y="4149725"/>
            <a:ext cx="288925" cy="0"/>
          </a:xfrm>
          <a:prstGeom prst="line">
            <a:avLst/>
          </a:prstGeom>
          <a:noFill/>
          <a:ln w="38100">
            <a:solidFill>
              <a:schemeClr val="tx1"/>
            </a:solidFill>
            <a:round/>
            <a:headEnd/>
            <a:tailEnd type="triangle" w="med" len="med"/>
          </a:ln>
        </p:spPr>
        <p:txBody>
          <a:bodyPr/>
          <a:lstStyle/>
          <a:p>
            <a:endParaRPr lang="en-US"/>
          </a:p>
        </p:txBody>
      </p:sp>
      <p:sp>
        <p:nvSpPr>
          <p:cNvPr id="524306" name="Line 18"/>
          <p:cNvSpPr>
            <a:spLocks noChangeShapeType="1"/>
          </p:cNvSpPr>
          <p:nvPr/>
        </p:nvSpPr>
        <p:spPr bwMode="auto">
          <a:xfrm flipH="1">
            <a:off x="2827338" y="5300663"/>
            <a:ext cx="288925" cy="0"/>
          </a:xfrm>
          <a:prstGeom prst="line">
            <a:avLst/>
          </a:prstGeom>
          <a:noFill/>
          <a:ln w="38100">
            <a:solidFill>
              <a:schemeClr val="tx1"/>
            </a:solidFill>
            <a:round/>
            <a:headEnd/>
            <a:tailEnd type="triangle" w="med" len="med"/>
          </a:ln>
        </p:spPr>
        <p:txBody>
          <a:bodyPr/>
          <a:lstStyle/>
          <a:p>
            <a:endParaRPr lang="en-US"/>
          </a:p>
        </p:txBody>
      </p:sp>
      <p:sp>
        <p:nvSpPr>
          <p:cNvPr id="524307" name="Line 19"/>
          <p:cNvSpPr>
            <a:spLocks noChangeShapeType="1"/>
          </p:cNvSpPr>
          <p:nvPr/>
        </p:nvSpPr>
        <p:spPr bwMode="auto">
          <a:xfrm flipH="1">
            <a:off x="2827338" y="6453188"/>
            <a:ext cx="288925" cy="0"/>
          </a:xfrm>
          <a:prstGeom prst="line">
            <a:avLst/>
          </a:prstGeom>
          <a:noFill/>
          <a:ln w="38100">
            <a:solidFill>
              <a:schemeClr val="tx1"/>
            </a:solidFill>
            <a:round/>
            <a:headEnd/>
            <a:tailEnd type="triangle" w="med" len="med"/>
          </a:ln>
        </p:spPr>
        <p:txBody>
          <a:bodyPr/>
          <a:lstStyle/>
          <a:p>
            <a:endParaRPr lang="en-US"/>
          </a:p>
        </p:txBody>
      </p:sp>
      <p:sp>
        <p:nvSpPr>
          <p:cNvPr id="524308" name="Line 20"/>
          <p:cNvSpPr>
            <a:spLocks noChangeShapeType="1"/>
          </p:cNvSpPr>
          <p:nvPr/>
        </p:nvSpPr>
        <p:spPr bwMode="auto">
          <a:xfrm>
            <a:off x="8156575" y="4149725"/>
            <a:ext cx="0" cy="574675"/>
          </a:xfrm>
          <a:prstGeom prst="line">
            <a:avLst/>
          </a:prstGeom>
          <a:noFill/>
          <a:ln w="38100">
            <a:solidFill>
              <a:schemeClr val="tx1"/>
            </a:solidFill>
            <a:round/>
            <a:headEnd/>
            <a:tailEnd type="triangle" w="med" len="med"/>
          </a:ln>
        </p:spPr>
        <p:txBody>
          <a:bodyPr/>
          <a:lstStyle/>
          <a:p>
            <a:endParaRPr lang="en-US"/>
          </a:p>
        </p:txBody>
      </p:sp>
      <p:sp>
        <p:nvSpPr>
          <p:cNvPr id="524309" name="Line 21"/>
          <p:cNvSpPr>
            <a:spLocks noChangeShapeType="1"/>
          </p:cNvSpPr>
          <p:nvPr/>
        </p:nvSpPr>
        <p:spPr bwMode="auto">
          <a:xfrm>
            <a:off x="6211888" y="4149725"/>
            <a:ext cx="0" cy="574675"/>
          </a:xfrm>
          <a:prstGeom prst="line">
            <a:avLst/>
          </a:prstGeom>
          <a:noFill/>
          <a:ln w="38100">
            <a:solidFill>
              <a:schemeClr val="tx1"/>
            </a:solidFill>
            <a:round/>
            <a:headEnd/>
            <a:tailEnd type="triangle" w="med" len="med"/>
          </a:ln>
        </p:spPr>
        <p:txBody>
          <a:bodyPr/>
          <a:lstStyle/>
          <a:p>
            <a:endParaRPr lang="en-US"/>
          </a:p>
        </p:txBody>
      </p:sp>
      <p:sp>
        <p:nvSpPr>
          <p:cNvPr id="524310" name="Line 22"/>
          <p:cNvSpPr>
            <a:spLocks noChangeShapeType="1"/>
          </p:cNvSpPr>
          <p:nvPr/>
        </p:nvSpPr>
        <p:spPr bwMode="auto">
          <a:xfrm>
            <a:off x="4195763" y="4149725"/>
            <a:ext cx="0" cy="574675"/>
          </a:xfrm>
          <a:prstGeom prst="line">
            <a:avLst/>
          </a:prstGeom>
          <a:noFill/>
          <a:ln w="38100">
            <a:solidFill>
              <a:schemeClr val="tx1"/>
            </a:solidFill>
            <a:round/>
            <a:headEnd/>
            <a:tailEnd type="triangle" w="med" len="med"/>
          </a:ln>
        </p:spPr>
        <p:txBody>
          <a:bodyPr/>
          <a:lstStyle/>
          <a:p>
            <a:endParaRPr lang="en-US"/>
          </a:p>
        </p:txBody>
      </p:sp>
      <p:sp>
        <p:nvSpPr>
          <p:cNvPr id="40983" name="Text Box 23"/>
          <p:cNvSpPr txBox="1">
            <a:spLocks noChangeArrowheads="1"/>
          </p:cNvSpPr>
          <p:nvPr/>
        </p:nvSpPr>
        <p:spPr bwMode="auto">
          <a:xfrm>
            <a:off x="827088" y="44450"/>
            <a:ext cx="7848600" cy="641350"/>
          </a:xfrm>
          <a:prstGeom prst="rect">
            <a:avLst/>
          </a:prstGeom>
          <a:noFill/>
          <a:ln w="9525">
            <a:noFill/>
            <a:miter lim="800000"/>
            <a:headEnd/>
            <a:tailEnd/>
          </a:ln>
        </p:spPr>
        <p:txBody>
          <a:bodyPr>
            <a:spAutoFit/>
          </a:bodyPr>
          <a:lstStyle/>
          <a:p>
            <a:pPr algn="ctr">
              <a:spcBef>
                <a:spcPct val="50000"/>
              </a:spcBef>
            </a:pPr>
            <a:r>
              <a:rPr lang="ar-SA" sz="3600" b="1">
                <a:latin typeface="Garamond" pitchFamily="18" charset="0"/>
              </a:rPr>
              <a:t>الهيكل التنظيمي لمنظمة التجارة العالمية </a:t>
            </a:r>
            <a:r>
              <a:rPr lang="en-US" sz="3600" b="1">
                <a:latin typeface="Garamond" pitchFamily="18" charset="0"/>
              </a:rPr>
              <a:t>WTO</a:t>
            </a:r>
          </a:p>
        </p:txBody>
      </p:sp>
      <p:sp>
        <p:nvSpPr>
          <p:cNvPr id="524312" name="Line 24"/>
          <p:cNvSpPr>
            <a:spLocks noChangeShapeType="1"/>
          </p:cNvSpPr>
          <p:nvPr/>
        </p:nvSpPr>
        <p:spPr bwMode="auto">
          <a:xfrm>
            <a:off x="5148263" y="3429000"/>
            <a:ext cx="0" cy="720725"/>
          </a:xfrm>
          <a:prstGeom prst="line">
            <a:avLst/>
          </a:prstGeom>
          <a:noFill/>
          <a:ln w="38100">
            <a:solidFill>
              <a:schemeClr val="tx1"/>
            </a:solidFill>
            <a:round/>
            <a:headEnd/>
            <a:tailEnd type="triangle" w="med" len="med"/>
          </a:ln>
        </p:spPr>
        <p:txBody>
          <a:bodyPr/>
          <a:lstStyle/>
          <a:p>
            <a:endParaRPr lang="en-US"/>
          </a:p>
        </p:txBody>
      </p:sp>
      <p:sp>
        <p:nvSpPr>
          <p:cNvPr id="25" name="Date Placeholder 24"/>
          <p:cNvSpPr>
            <a:spLocks noGrp="1"/>
          </p:cNvSpPr>
          <p:nvPr>
            <p:ph type="dt" sz="half" idx="10"/>
          </p:nvPr>
        </p:nvSpPr>
        <p:spPr/>
        <p:txBody>
          <a:bodyPr/>
          <a:lstStyle/>
          <a:p>
            <a:pPr>
              <a:defRPr/>
            </a:pPr>
            <a:fld id="{76986A87-6A30-43AB-85B9-7657D91528DE}" type="datetime1">
              <a:rPr lang="en-US" smtClean="0"/>
              <a:pPr>
                <a:defRPr/>
              </a:pPr>
              <a:t>11/13/2009</a:t>
            </a:fld>
            <a:endParaRPr lang="en-US"/>
          </a:p>
        </p:txBody>
      </p:sp>
      <p:sp>
        <p:nvSpPr>
          <p:cNvPr id="26" name="Slide Number Placeholder 25"/>
          <p:cNvSpPr>
            <a:spLocks noGrp="1"/>
          </p:cNvSpPr>
          <p:nvPr>
            <p:ph type="sldNum" sz="quarter" idx="12"/>
          </p:nvPr>
        </p:nvSpPr>
        <p:spPr/>
        <p:txBody>
          <a:bodyPr/>
          <a:lstStyle/>
          <a:p>
            <a:pPr>
              <a:defRPr/>
            </a:pPr>
            <a:fld id="{E546A599-71E1-4D4B-84BD-3883B4865B4E}" type="slidenum">
              <a:rPr lang="ar-SA" smtClean="0"/>
              <a:pPr>
                <a:defRPr/>
              </a:pPr>
              <a:t>37</a:t>
            </a:fld>
            <a:endParaRPr lang="en-US"/>
          </a:p>
        </p:txBody>
      </p:sp>
      <p:sp>
        <p:nvSpPr>
          <p:cNvPr id="27" name="Footer Placeholder 26"/>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24290"/>
                                        </p:tgtEl>
                                        <p:attrNameLst>
                                          <p:attrName>style.visibility</p:attrName>
                                        </p:attrNameLst>
                                      </p:cBhvr>
                                      <p:to>
                                        <p:strVal val="visible"/>
                                      </p:to>
                                    </p:set>
                                    <p:anim calcmode="lin" valueType="num">
                                      <p:cBhvr additive="base">
                                        <p:cTn id="7" dur="500" fill="hold"/>
                                        <p:tgtEl>
                                          <p:spTgt spid="524290"/>
                                        </p:tgtEl>
                                        <p:attrNameLst>
                                          <p:attrName>ppt_x</p:attrName>
                                        </p:attrNameLst>
                                      </p:cBhvr>
                                      <p:tavLst>
                                        <p:tav tm="0">
                                          <p:val>
                                            <p:strVal val="#ppt_x"/>
                                          </p:val>
                                        </p:tav>
                                        <p:tav tm="100000">
                                          <p:val>
                                            <p:strVal val="#ppt_x"/>
                                          </p:val>
                                        </p:tav>
                                      </p:tavLst>
                                    </p:anim>
                                    <p:anim calcmode="lin" valueType="num">
                                      <p:cBhvr additive="base">
                                        <p:cTn id="8" dur="500" fill="hold"/>
                                        <p:tgtEl>
                                          <p:spTgt spid="52429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24300"/>
                                        </p:tgtEl>
                                        <p:attrNameLst>
                                          <p:attrName>style.visibility</p:attrName>
                                        </p:attrNameLst>
                                      </p:cBhvr>
                                      <p:to>
                                        <p:strVal val="visible"/>
                                      </p:to>
                                    </p:set>
                                    <p:anim calcmode="lin" valueType="num">
                                      <p:cBhvr additive="base">
                                        <p:cTn id="13" dur="500" fill="hold"/>
                                        <p:tgtEl>
                                          <p:spTgt spid="524300"/>
                                        </p:tgtEl>
                                        <p:attrNameLst>
                                          <p:attrName>ppt_x</p:attrName>
                                        </p:attrNameLst>
                                      </p:cBhvr>
                                      <p:tavLst>
                                        <p:tav tm="0">
                                          <p:val>
                                            <p:strVal val="#ppt_x"/>
                                          </p:val>
                                        </p:tav>
                                        <p:tav tm="100000">
                                          <p:val>
                                            <p:strVal val="#ppt_x"/>
                                          </p:val>
                                        </p:tav>
                                      </p:tavLst>
                                    </p:anim>
                                    <p:anim calcmode="lin" valueType="num">
                                      <p:cBhvr additive="base">
                                        <p:cTn id="14" dur="500" fill="hold"/>
                                        <p:tgtEl>
                                          <p:spTgt spid="52430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24291"/>
                                        </p:tgtEl>
                                        <p:attrNameLst>
                                          <p:attrName>style.visibility</p:attrName>
                                        </p:attrNameLst>
                                      </p:cBhvr>
                                      <p:to>
                                        <p:strVal val="visible"/>
                                      </p:to>
                                    </p:set>
                                    <p:anim calcmode="lin" valueType="num">
                                      <p:cBhvr additive="base">
                                        <p:cTn id="19" dur="500" fill="hold"/>
                                        <p:tgtEl>
                                          <p:spTgt spid="524291"/>
                                        </p:tgtEl>
                                        <p:attrNameLst>
                                          <p:attrName>ppt_x</p:attrName>
                                        </p:attrNameLst>
                                      </p:cBhvr>
                                      <p:tavLst>
                                        <p:tav tm="0">
                                          <p:val>
                                            <p:strVal val="#ppt_x"/>
                                          </p:val>
                                        </p:tav>
                                        <p:tav tm="100000">
                                          <p:val>
                                            <p:strVal val="#ppt_x"/>
                                          </p:val>
                                        </p:tav>
                                      </p:tavLst>
                                    </p:anim>
                                    <p:anim calcmode="lin" valueType="num">
                                      <p:cBhvr additive="base">
                                        <p:cTn id="20" dur="500" fill="hold"/>
                                        <p:tgtEl>
                                          <p:spTgt spid="52429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524292"/>
                                        </p:tgtEl>
                                        <p:attrNameLst>
                                          <p:attrName>style.visibility</p:attrName>
                                        </p:attrNameLst>
                                      </p:cBhvr>
                                      <p:to>
                                        <p:strVal val="visible"/>
                                      </p:to>
                                    </p:set>
                                    <p:anim calcmode="lin" valueType="num">
                                      <p:cBhvr additive="base">
                                        <p:cTn id="25" dur="500" fill="hold"/>
                                        <p:tgtEl>
                                          <p:spTgt spid="524292"/>
                                        </p:tgtEl>
                                        <p:attrNameLst>
                                          <p:attrName>ppt_x</p:attrName>
                                        </p:attrNameLst>
                                      </p:cBhvr>
                                      <p:tavLst>
                                        <p:tav tm="0">
                                          <p:val>
                                            <p:strVal val="1+#ppt_w/2"/>
                                          </p:val>
                                        </p:tav>
                                        <p:tav tm="100000">
                                          <p:val>
                                            <p:strVal val="#ppt_x"/>
                                          </p:val>
                                        </p:tav>
                                      </p:tavLst>
                                    </p:anim>
                                    <p:anim calcmode="lin" valueType="num">
                                      <p:cBhvr additive="base">
                                        <p:cTn id="26" dur="500" fill="hold"/>
                                        <p:tgtEl>
                                          <p:spTgt spid="524292"/>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24293"/>
                                        </p:tgtEl>
                                        <p:attrNameLst>
                                          <p:attrName>style.visibility</p:attrName>
                                        </p:attrNameLst>
                                      </p:cBhvr>
                                      <p:to>
                                        <p:strVal val="visible"/>
                                      </p:to>
                                    </p:set>
                                    <p:anim calcmode="lin" valueType="num">
                                      <p:cBhvr additive="base">
                                        <p:cTn id="31" dur="500" fill="hold"/>
                                        <p:tgtEl>
                                          <p:spTgt spid="524293"/>
                                        </p:tgtEl>
                                        <p:attrNameLst>
                                          <p:attrName>ppt_x</p:attrName>
                                        </p:attrNameLst>
                                      </p:cBhvr>
                                      <p:tavLst>
                                        <p:tav tm="0">
                                          <p:val>
                                            <p:strVal val="0-#ppt_w/2"/>
                                          </p:val>
                                        </p:tav>
                                        <p:tav tm="100000">
                                          <p:val>
                                            <p:strVal val="#ppt_x"/>
                                          </p:val>
                                        </p:tav>
                                      </p:tavLst>
                                    </p:anim>
                                    <p:anim calcmode="lin" valueType="num">
                                      <p:cBhvr additive="base">
                                        <p:cTn id="32" dur="500" fill="hold"/>
                                        <p:tgtEl>
                                          <p:spTgt spid="524293"/>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524301"/>
                                        </p:tgtEl>
                                        <p:attrNameLst>
                                          <p:attrName>style.visibility</p:attrName>
                                        </p:attrNameLst>
                                      </p:cBhvr>
                                      <p:to>
                                        <p:strVal val="visible"/>
                                      </p:to>
                                    </p:set>
                                    <p:animEffect transition="in" filter="diamond(in)">
                                      <p:cBhvr>
                                        <p:cTn id="37" dur="2000"/>
                                        <p:tgtEl>
                                          <p:spTgt spid="524301"/>
                                        </p:tgtEl>
                                      </p:cBhvr>
                                    </p:animEffect>
                                  </p:childTnLst>
                                </p:cTn>
                              </p:par>
                              <p:par>
                                <p:cTn id="38" presetID="8" presetClass="entr" presetSubtype="16" fill="hold" grpId="0" nodeType="withEffect">
                                  <p:stCondLst>
                                    <p:cond delay="0"/>
                                  </p:stCondLst>
                                  <p:childTnLst>
                                    <p:set>
                                      <p:cBhvr>
                                        <p:cTn id="39" dur="1" fill="hold">
                                          <p:stCondLst>
                                            <p:cond delay="0"/>
                                          </p:stCondLst>
                                        </p:cTn>
                                        <p:tgtEl>
                                          <p:spTgt spid="524302"/>
                                        </p:tgtEl>
                                        <p:attrNameLst>
                                          <p:attrName>style.visibility</p:attrName>
                                        </p:attrNameLst>
                                      </p:cBhvr>
                                      <p:to>
                                        <p:strVal val="visible"/>
                                      </p:to>
                                    </p:set>
                                    <p:animEffect transition="in" filter="diamond(in)">
                                      <p:cBhvr>
                                        <p:cTn id="40" dur="2000"/>
                                        <p:tgtEl>
                                          <p:spTgt spid="524302"/>
                                        </p:tgtEl>
                                      </p:cBhvr>
                                    </p:animEffect>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524312"/>
                                        </p:tgtEl>
                                        <p:attrNameLst>
                                          <p:attrName>style.visibility</p:attrName>
                                        </p:attrNameLst>
                                      </p:cBhvr>
                                      <p:to>
                                        <p:strVal val="visible"/>
                                      </p:to>
                                    </p:set>
                                    <p:anim calcmode="lin" valueType="num">
                                      <p:cBhvr additive="base">
                                        <p:cTn id="45" dur="500" fill="hold"/>
                                        <p:tgtEl>
                                          <p:spTgt spid="524312"/>
                                        </p:tgtEl>
                                        <p:attrNameLst>
                                          <p:attrName>ppt_x</p:attrName>
                                        </p:attrNameLst>
                                      </p:cBhvr>
                                      <p:tavLst>
                                        <p:tav tm="0">
                                          <p:val>
                                            <p:strVal val="#ppt_x"/>
                                          </p:val>
                                        </p:tav>
                                        <p:tav tm="100000">
                                          <p:val>
                                            <p:strVal val="#ppt_x"/>
                                          </p:val>
                                        </p:tav>
                                      </p:tavLst>
                                    </p:anim>
                                    <p:anim calcmode="lin" valueType="num">
                                      <p:cBhvr additive="base">
                                        <p:cTn id="46" dur="500" fill="hold"/>
                                        <p:tgtEl>
                                          <p:spTgt spid="524312"/>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1" presetClass="entr" presetSubtype="4" fill="hold" grpId="0" nodeType="clickEffect">
                                  <p:stCondLst>
                                    <p:cond delay="0"/>
                                  </p:stCondLst>
                                  <p:childTnLst>
                                    <p:set>
                                      <p:cBhvr>
                                        <p:cTn id="50" dur="1" fill="hold">
                                          <p:stCondLst>
                                            <p:cond delay="0"/>
                                          </p:stCondLst>
                                        </p:cTn>
                                        <p:tgtEl>
                                          <p:spTgt spid="524294"/>
                                        </p:tgtEl>
                                        <p:attrNameLst>
                                          <p:attrName>style.visibility</p:attrName>
                                        </p:attrNameLst>
                                      </p:cBhvr>
                                      <p:to>
                                        <p:strVal val="visible"/>
                                      </p:to>
                                    </p:set>
                                    <p:animEffect transition="in" filter="wheel(4)">
                                      <p:cBhvr>
                                        <p:cTn id="51" dur="2000"/>
                                        <p:tgtEl>
                                          <p:spTgt spid="524294"/>
                                        </p:tgtEl>
                                      </p:cBhvr>
                                    </p:animEffect>
                                  </p:childTnLst>
                                </p:cTn>
                              </p:par>
                            </p:childTnLst>
                          </p:cTn>
                        </p:par>
                      </p:childTnLst>
                    </p:cTn>
                  </p:par>
                  <p:par>
                    <p:cTn id="52" fill="hold">
                      <p:stCondLst>
                        <p:cond delay="indefinite"/>
                      </p:stCondLst>
                      <p:childTnLst>
                        <p:par>
                          <p:cTn id="53" fill="hold">
                            <p:stCondLst>
                              <p:cond delay="0"/>
                            </p:stCondLst>
                            <p:childTnLst>
                              <p:par>
                                <p:cTn id="54" presetID="21" presetClass="entr" presetSubtype="4" fill="hold" grpId="0" nodeType="clickEffect">
                                  <p:stCondLst>
                                    <p:cond delay="0"/>
                                  </p:stCondLst>
                                  <p:childTnLst>
                                    <p:set>
                                      <p:cBhvr>
                                        <p:cTn id="55" dur="1" fill="hold">
                                          <p:stCondLst>
                                            <p:cond delay="0"/>
                                          </p:stCondLst>
                                        </p:cTn>
                                        <p:tgtEl>
                                          <p:spTgt spid="524296"/>
                                        </p:tgtEl>
                                        <p:attrNameLst>
                                          <p:attrName>style.visibility</p:attrName>
                                        </p:attrNameLst>
                                      </p:cBhvr>
                                      <p:to>
                                        <p:strVal val="visible"/>
                                      </p:to>
                                    </p:set>
                                    <p:animEffect transition="in" filter="wheel(4)">
                                      <p:cBhvr>
                                        <p:cTn id="56" dur="2000"/>
                                        <p:tgtEl>
                                          <p:spTgt spid="524296"/>
                                        </p:tgtEl>
                                      </p:cBhvr>
                                    </p:animEffect>
                                  </p:childTnLst>
                                </p:cTn>
                              </p:par>
                            </p:childTnLst>
                          </p:cTn>
                        </p:par>
                      </p:childTnLst>
                    </p:cTn>
                  </p:par>
                  <p:par>
                    <p:cTn id="57" fill="hold">
                      <p:stCondLst>
                        <p:cond delay="indefinite"/>
                      </p:stCondLst>
                      <p:childTnLst>
                        <p:par>
                          <p:cTn id="58" fill="hold">
                            <p:stCondLst>
                              <p:cond delay="0"/>
                            </p:stCondLst>
                            <p:childTnLst>
                              <p:par>
                                <p:cTn id="59" presetID="21" presetClass="entr" presetSubtype="4" fill="hold" grpId="0" nodeType="clickEffect">
                                  <p:stCondLst>
                                    <p:cond delay="0"/>
                                  </p:stCondLst>
                                  <p:childTnLst>
                                    <p:set>
                                      <p:cBhvr>
                                        <p:cTn id="60" dur="1" fill="hold">
                                          <p:stCondLst>
                                            <p:cond delay="0"/>
                                          </p:stCondLst>
                                        </p:cTn>
                                        <p:tgtEl>
                                          <p:spTgt spid="524295"/>
                                        </p:tgtEl>
                                        <p:attrNameLst>
                                          <p:attrName>style.visibility</p:attrName>
                                        </p:attrNameLst>
                                      </p:cBhvr>
                                      <p:to>
                                        <p:strVal val="visible"/>
                                      </p:to>
                                    </p:set>
                                    <p:animEffect transition="in" filter="wheel(4)">
                                      <p:cBhvr>
                                        <p:cTn id="61" dur="2000"/>
                                        <p:tgtEl>
                                          <p:spTgt spid="524295"/>
                                        </p:tgtEl>
                                      </p:cBhvr>
                                    </p:animEffect>
                                  </p:childTnLst>
                                </p:cTn>
                              </p:par>
                            </p:childTnLst>
                          </p:cTn>
                        </p:par>
                      </p:childTnLst>
                    </p:cTn>
                  </p:par>
                  <p:par>
                    <p:cTn id="62" fill="hold">
                      <p:stCondLst>
                        <p:cond delay="indefinite"/>
                      </p:stCondLst>
                      <p:childTnLst>
                        <p:par>
                          <p:cTn id="63" fill="hold">
                            <p:stCondLst>
                              <p:cond delay="0"/>
                            </p:stCondLst>
                            <p:childTnLst>
                              <p:par>
                                <p:cTn id="64" presetID="18" presetClass="entr" presetSubtype="12" fill="hold" grpId="0" nodeType="clickEffect">
                                  <p:stCondLst>
                                    <p:cond delay="0"/>
                                  </p:stCondLst>
                                  <p:childTnLst>
                                    <p:set>
                                      <p:cBhvr>
                                        <p:cTn id="65" dur="1" fill="hold">
                                          <p:stCondLst>
                                            <p:cond delay="0"/>
                                          </p:stCondLst>
                                        </p:cTn>
                                        <p:tgtEl>
                                          <p:spTgt spid="524297"/>
                                        </p:tgtEl>
                                        <p:attrNameLst>
                                          <p:attrName>style.visibility</p:attrName>
                                        </p:attrNameLst>
                                      </p:cBhvr>
                                      <p:to>
                                        <p:strVal val="visible"/>
                                      </p:to>
                                    </p:set>
                                    <p:animEffect transition="in" filter="strips(downLeft)">
                                      <p:cBhvr>
                                        <p:cTn id="66" dur="500"/>
                                        <p:tgtEl>
                                          <p:spTgt spid="524297"/>
                                        </p:tgtEl>
                                      </p:cBhvr>
                                    </p:animEffect>
                                  </p:childTnLst>
                                </p:cTn>
                              </p:par>
                            </p:childTnLst>
                          </p:cTn>
                        </p:par>
                      </p:childTnLst>
                    </p:cTn>
                  </p:par>
                  <p:par>
                    <p:cTn id="67" fill="hold">
                      <p:stCondLst>
                        <p:cond delay="indefinite"/>
                      </p:stCondLst>
                      <p:childTnLst>
                        <p:par>
                          <p:cTn id="68" fill="hold">
                            <p:stCondLst>
                              <p:cond delay="0"/>
                            </p:stCondLst>
                            <p:childTnLst>
                              <p:par>
                                <p:cTn id="69" presetID="18" presetClass="entr" presetSubtype="12" fill="hold" grpId="0" nodeType="clickEffect">
                                  <p:stCondLst>
                                    <p:cond delay="0"/>
                                  </p:stCondLst>
                                  <p:childTnLst>
                                    <p:set>
                                      <p:cBhvr>
                                        <p:cTn id="70" dur="1" fill="hold">
                                          <p:stCondLst>
                                            <p:cond delay="0"/>
                                          </p:stCondLst>
                                        </p:cTn>
                                        <p:tgtEl>
                                          <p:spTgt spid="524298"/>
                                        </p:tgtEl>
                                        <p:attrNameLst>
                                          <p:attrName>style.visibility</p:attrName>
                                        </p:attrNameLst>
                                      </p:cBhvr>
                                      <p:to>
                                        <p:strVal val="visible"/>
                                      </p:to>
                                    </p:set>
                                    <p:animEffect transition="in" filter="strips(downLeft)">
                                      <p:cBhvr>
                                        <p:cTn id="71" dur="500"/>
                                        <p:tgtEl>
                                          <p:spTgt spid="524298"/>
                                        </p:tgtEl>
                                      </p:cBhvr>
                                    </p:animEffect>
                                  </p:childTnLst>
                                </p:cTn>
                              </p:par>
                            </p:childTnLst>
                          </p:cTn>
                        </p:par>
                      </p:childTnLst>
                    </p:cTn>
                  </p:par>
                  <p:par>
                    <p:cTn id="72" fill="hold">
                      <p:stCondLst>
                        <p:cond delay="indefinite"/>
                      </p:stCondLst>
                      <p:childTnLst>
                        <p:par>
                          <p:cTn id="73" fill="hold">
                            <p:stCondLst>
                              <p:cond delay="0"/>
                            </p:stCondLst>
                            <p:childTnLst>
                              <p:par>
                                <p:cTn id="74" presetID="18" presetClass="entr" presetSubtype="12" fill="hold" grpId="0" nodeType="clickEffect">
                                  <p:stCondLst>
                                    <p:cond delay="0"/>
                                  </p:stCondLst>
                                  <p:childTnLst>
                                    <p:set>
                                      <p:cBhvr>
                                        <p:cTn id="75" dur="1" fill="hold">
                                          <p:stCondLst>
                                            <p:cond delay="0"/>
                                          </p:stCondLst>
                                        </p:cTn>
                                        <p:tgtEl>
                                          <p:spTgt spid="524299"/>
                                        </p:tgtEl>
                                        <p:attrNameLst>
                                          <p:attrName>style.visibility</p:attrName>
                                        </p:attrNameLst>
                                      </p:cBhvr>
                                      <p:to>
                                        <p:strVal val="visible"/>
                                      </p:to>
                                    </p:set>
                                    <p:animEffect transition="in" filter="strips(downLeft)">
                                      <p:cBhvr>
                                        <p:cTn id="76" dur="500"/>
                                        <p:tgtEl>
                                          <p:spTgt spid="524299"/>
                                        </p:tgtEl>
                                      </p:cBhvr>
                                    </p:animEffect>
                                  </p:childTnLst>
                                </p:cTn>
                              </p:par>
                            </p:childTnLst>
                          </p:cTn>
                        </p:par>
                      </p:childTnLst>
                    </p:cTn>
                  </p:par>
                  <p:par>
                    <p:cTn id="77" fill="hold">
                      <p:stCondLst>
                        <p:cond delay="indefinite"/>
                      </p:stCondLst>
                      <p:childTnLst>
                        <p:par>
                          <p:cTn id="78" fill="hold">
                            <p:stCondLst>
                              <p:cond delay="0"/>
                            </p:stCondLst>
                            <p:childTnLst>
                              <p:par>
                                <p:cTn id="79" presetID="3" presetClass="entr" presetSubtype="10" fill="hold" grpId="0" nodeType="clickEffect">
                                  <p:stCondLst>
                                    <p:cond delay="0"/>
                                  </p:stCondLst>
                                  <p:childTnLst>
                                    <p:set>
                                      <p:cBhvr>
                                        <p:cTn id="80" dur="1" fill="hold">
                                          <p:stCondLst>
                                            <p:cond delay="0"/>
                                          </p:stCondLst>
                                        </p:cTn>
                                        <p:tgtEl>
                                          <p:spTgt spid="524306"/>
                                        </p:tgtEl>
                                        <p:attrNameLst>
                                          <p:attrName>style.visibility</p:attrName>
                                        </p:attrNameLst>
                                      </p:cBhvr>
                                      <p:to>
                                        <p:strVal val="visible"/>
                                      </p:to>
                                    </p:set>
                                    <p:animEffect transition="in" filter="blinds(horizontal)">
                                      <p:cBhvr>
                                        <p:cTn id="81" dur="500"/>
                                        <p:tgtEl>
                                          <p:spTgt spid="524306"/>
                                        </p:tgtEl>
                                      </p:cBhvr>
                                    </p:animEffect>
                                  </p:childTnLst>
                                </p:cTn>
                              </p:par>
                              <p:par>
                                <p:cTn id="82" presetID="3" presetClass="entr" presetSubtype="10" fill="hold" grpId="0" nodeType="withEffect">
                                  <p:stCondLst>
                                    <p:cond delay="0"/>
                                  </p:stCondLst>
                                  <p:childTnLst>
                                    <p:set>
                                      <p:cBhvr>
                                        <p:cTn id="83" dur="1" fill="hold">
                                          <p:stCondLst>
                                            <p:cond delay="0"/>
                                          </p:stCondLst>
                                        </p:cTn>
                                        <p:tgtEl>
                                          <p:spTgt spid="524305"/>
                                        </p:tgtEl>
                                        <p:attrNameLst>
                                          <p:attrName>style.visibility</p:attrName>
                                        </p:attrNameLst>
                                      </p:cBhvr>
                                      <p:to>
                                        <p:strVal val="visible"/>
                                      </p:to>
                                    </p:set>
                                    <p:animEffect transition="in" filter="blinds(horizontal)">
                                      <p:cBhvr>
                                        <p:cTn id="84" dur="500"/>
                                        <p:tgtEl>
                                          <p:spTgt spid="524305"/>
                                        </p:tgtEl>
                                      </p:cBhvr>
                                    </p:animEffect>
                                  </p:childTnLst>
                                </p:cTn>
                              </p:par>
                              <p:par>
                                <p:cTn id="85" presetID="3" presetClass="entr" presetSubtype="10" fill="hold" grpId="0" nodeType="withEffect">
                                  <p:stCondLst>
                                    <p:cond delay="0"/>
                                  </p:stCondLst>
                                  <p:childTnLst>
                                    <p:set>
                                      <p:cBhvr>
                                        <p:cTn id="86" dur="1" fill="hold">
                                          <p:stCondLst>
                                            <p:cond delay="0"/>
                                          </p:stCondLst>
                                        </p:cTn>
                                        <p:tgtEl>
                                          <p:spTgt spid="524307"/>
                                        </p:tgtEl>
                                        <p:attrNameLst>
                                          <p:attrName>style.visibility</p:attrName>
                                        </p:attrNameLst>
                                      </p:cBhvr>
                                      <p:to>
                                        <p:strVal val="visible"/>
                                      </p:to>
                                    </p:set>
                                    <p:animEffect transition="in" filter="blinds(horizontal)">
                                      <p:cBhvr>
                                        <p:cTn id="87" dur="500"/>
                                        <p:tgtEl>
                                          <p:spTgt spid="524307"/>
                                        </p:tgtEl>
                                      </p:cBhvr>
                                    </p:animEffect>
                                  </p:childTnLst>
                                </p:cTn>
                              </p:par>
                              <p:par>
                                <p:cTn id="88" presetID="3" presetClass="entr" presetSubtype="10" fill="hold" grpId="0" nodeType="withEffect">
                                  <p:stCondLst>
                                    <p:cond delay="0"/>
                                  </p:stCondLst>
                                  <p:childTnLst>
                                    <p:set>
                                      <p:cBhvr>
                                        <p:cTn id="89" dur="1" fill="hold">
                                          <p:stCondLst>
                                            <p:cond delay="0"/>
                                          </p:stCondLst>
                                        </p:cTn>
                                        <p:tgtEl>
                                          <p:spTgt spid="524304"/>
                                        </p:tgtEl>
                                        <p:attrNameLst>
                                          <p:attrName>style.visibility</p:attrName>
                                        </p:attrNameLst>
                                      </p:cBhvr>
                                      <p:to>
                                        <p:strVal val="visible"/>
                                      </p:to>
                                    </p:set>
                                    <p:animEffect transition="in" filter="blinds(horizontal)">
                                      <p:cBhvr>
                                        <p:cTn id="90" dur="500"/>
                                        <p:tgtEl>
                                          <p:spTgt spid="524304"/>
                                        </p:tgtEl>
                                      </p:cBhvr>
                                    </p:animEffect>
                                  </p:childTnLst>
                                </p:cTn>
                              </p:par>
                              <p:par>
                                <p:cTn id="91" presetID="3" presetClass="entr" presetSubtype="10" fill="hold" grpId="0" nodeType="withEffect">
                                  <p:stCondLst>
                                    <p:cond delay="0"/>
                                  </p:stCondLst>
                                  <p:childTnLst>
                                    <p:set>
                                      <p:cBhvr>
                                        <p:cTn id="92" dur="1" fill="hold">
                                          <p:stCondLst>
                                            <p:cond delay="0"/>
                                          </p:stCondLst>
                                        </p:cTn>
                                        <p:tgtEl>
                                          <p:spTgt spid="524303"/>
                                        </p:tgtEl>
                                        <p:attrNameLst>
                                          <p:attrName>style.visibility</p:attrName>
                                        </p:attrNameLst>
                                      </p:cBhvr>
                                      <p:to>
                                        <p:strVal val="visible"/>
                                      </p:to>
                                    </p:set>
                                    <p:animEffect transition="in" filter="blinds(horizontal)">
                                      <p:cBhvr>
                                        <p:cTn id="93" dur="500"/>
                                        <p:tgtEl>
                                          <p:spTgt spid="524303"/>
                                        </p:tgtEl>
                                      </p:cBhvr>
                                    </p:animEffect>
                                  </p:childTnLst>
                                </p:cTn>
                              </p:par>
                              <p:par>
                                <p:cTn id="94" presetID="3" presetClass="entr" presetSubtype="10" fill="hold" grpId="0" nodeType="withEffect">
                                  <p:stCondLst>
                                    <p:cond delay="0"/>
                                  </p:stCondLst>
                                  <p:childTnLst>
                                    <p:set>
                                      <p:cBhvr>
                                        <p:cTn id="95" dur="1" fill="hold">
                                          <p:stCondLst>
                                            <p:cond delay="0"/>
                                          </p:stCondLst>
                                        </p:cTn>
                                        <p:tgtEl>
                                          <p:spTgt spid="524310"/>
                                        </p:tgtEl>
                                        <p:attrNameLst>
                                          <p:attrName>style.visibility</p:attrName>
                                        </p:attrNameLst>
                                      </p:cBhvr>
                                      <p:to>
                                        <p:strVal val="visible"/>
                                      </p:to>
                                    </p:set>
                                    <p:animEffect transition="in" filter="blinds(horizontal)">
                                      <p:cBhvr>
                                        <p:cTn id="96" dur="500"/>
                                        <p:tgtEl>
                                          <p:spTgt spid="524310"/>
                                        </p:tgtEl>
                                      </p:cBhvr>
                                    </p:animEffect>
                                  </p:childTnLst>
                                </p:cTn>
                              </p:par>
                              <p:par>
                                <p:cTn id="97" presetID="3" presetClass="entr" presetSubtype="10" fill="hold" grpId="0" nodeType="withEffect">
                                  <p:stCondLst>
                                    <p:cond delay="0"/>
                                  </p:stCondLst>
                                  <p:childTnLst>
                                    <p:set>
                                      <p:cBhvr>
                                        <p:cTn id="98" dur="1" fill="hold">
                                          <p:stCondLst>
                                            <p:cond delay="0"/>
                                          </p:stCondLst>
                                        </p:cTn>
                                        <p:tgtEl>
                                          <p:spTgt spid="524309"/>
                                        </p:tgtEl>
                                        <p:attrNameLst>
                                          <p:attrName>style.visibility</p:attrName>
                                        </p:attrNameLst>
                                      </p:cBhvr>
                                      <p:to>
                                        <p:strVal val="visible"/>
                                      </p:to>
                                    </p:set>
                                    <p:animEffect transition="in" filter="blinds(horizontal)">
                                      <p:cBhvr>
                                        <p:cTn id="99" dur="500"/>
                                        <p:tgtEl>
                                          <p:spTgt spid="524309"/>
                                        </p:tgtEl>
                                      </p:cBhvr>
                                    </p:animEffect>
                                  </p:childTnLst>
                                </p:cTn>
                              </p:par>
                              <p:par>
                                <p:cTn id="100" presetID="3" presetClass="entr" presetSubtype="10" fill="hold" grpId="0" nodeType="withEffect">
                                  <p:stCondLst>
                                    <p:cond delay="0"/>
                                  </p:stCondLst>
                                  <p:childTnLst>
                                    <p:set>
                                      <p:cBhvr>
                                        <p:cTn id="101" dur="1" fill="hold">
                                          <p:stCondLst>
                                            <p:cond delay="0"/>
                                          </p:stCondLst>
                                        </p:cTn>
                                        <p:tgtEl>
                                          <p:spTgt spid="524308"/>
                                        </p:tgtEl>
                                        <p:attrNameLst>
                                          <p:attrName>style.visibility</p:attrName>
                                        </p:attrNameLst>
                                      </p:cBhvr>
                                      <p:to>
                                        <p:strVal val="visible"/>
                                      </p:to>
                                    </p:set>
                                    <p:animEffect transition="in" filter="blinds(horizontal)">
                                      <p:cBhvr>
                                        <p:cTn id="102" dur="500"/>
                                        <p:tgtEl>
                                          <p:spTgt spid="5243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4290" grpId="0" animBg="1"/>
      <p:bldP spid="524291" grpId="0" animBg="1"/>
      <p:bldP spid="524292" grpId="0" animBg="1"/>
      <p:bldP spid="524293" grpId="0" animBg="1"/>
      <p:bldP spid="524294" grpId="0" animBg="1"/>
      <p:bldP spid="524295" grpId="0" animBg="1"/>
      <p:bldP spid="524296" grpId="0" animBg="1"/>
      <p:bldP spid="524297" grpId="0" animBg="1"/>
      <p:bldP spid="524298" grpId="0" animBg="1"/>
      <p:bldP spid="524299" grpId="0" animBg="1"/>
      <p:bldP spid="524300" grpId="0" animBg="1"/>
      <p:bldP spid="524301" grpId="0" animBg="1"/>
      <p:bldP spid="524302" grpId="0" animBg="1"/>
      <p:bldP spid="524303" grpId="0" animBg="1"/>
      <p:bldP spid="524304" grpId="0" animBg="1"/>
      <p:bldP spid="524305" grpId="0" animBg="1"/>
      <p:bldP spid="524306" grpId="0" animBg="1"/>
      <p:bldP spid="524307" grpId="0" animBg="1"/>
      <p:bldP spid="524308" grpId="0" animBg="1"/>
      <p:bldP spid="524309" grpId="0" animBg="1"/>
      <p:bldP spid="524310" grpId="0" animBg="1"/>
      <p:bldP spid="524312"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5"/>
          <p:cNvSpPr>
            <a:spLocks noGrp="1" noChangeArrowheads="1"/>
          </p:cNvSpPr>
          <p:nvPr>
            <p:ph type="title"/>
          </p:nvPr>
        </p:nvSpPr>
        <p:spPr>
          <a:xfrm>
            <a:off x="457200" y="981075"/>
            <a:ext cx="8291513" cy="1152525"/>
          </a:xfrm>
        </p:spPr>
        <p:txBody>
          <a:bodyPr/>
          <a:lstStyle/>
          <a:p>
            <a:pPr eaLnBrk="1" hangingPunct="1"/>
            <a:r>
              <a:rPr lang="ar-SA" sz="4000" smtClean="0">
                <a:solidFill>
                  <a:srgbClr val="003399"/>
                </a:solidFill>
              </a:rPr>
              <a:t>الهيكل التنظيمي للمنظمة</a:t>
            </a:r>
            <a:r>
              <a:rPr lang="en-US" sz="4000" smtClean="0">
                <a:solidFill>
                  <a:srgbClr val="003399"/>
                </a:solidFill>
              </a:rPr>
              <a:t/>
            </a:r>
            <a:br>
              <a:rPr lang="en-US" sz="4000" smtClean="0">
                <a:solidFill>
                  <a:srgbClr val="003399"/>
                </a:solidFill>
              </a:rPr>
            </a:br>
            <a:endParaRPr lang="en-US" sz="4000" smtClean="0">
              <a:solidFill>
                <a:srgbClr val="003399"/>
              </a:solidFill>
            </a:endParaRPr>
          </a:p>
        </p:txBody>
      </p:sp>
      <p:sp>
        <p:nvSpPr>
          <p:cNvPr id="41988" name="Rectangle 6"/>
          <p:cNvSpPr>
            <a:spLocks noGrp="1" noChangeArrowheads="1"/>
          </p:cNvSpPr>
          <p:nvPr>
            <p:ph type="body" idx="1"/>
          </p:nvPr>
        </p:nvSpPr>
        <p:spPr/>
        <p:txBody>
          <a:bodyPr/>
          <a:lstStyle/>
          <a:p>
            <a:pPr marL="609600" indent="-609600" eaLnBrk="1" hangingPunct="1"/>
            <a:r>
              <a:rPr lang="ar-SA" b="1" smtClean="0"/>
              <a:t>يتكون من التالي:</a:t>
            </a:r>
          </a:p>
          <a:p>
            <a:pPr marL="609600" indent="-609600" eaLnBrk="1" hangingPunct="1">
              <a:buFontTx/>
              <a:buAutoNum type="arabicParenR"/>
            </a:pPr>
            <a:r>
              <a:rPr lang="ar-SA" b="1" smtClean="0"/>
              <a:t>المؤتمر الوزاري</a:t>
            </a:r>
          </a:p>
          <a:p>
            <a:pPr marL="609600" indent="-609600" eaLnBrk="1" hangingPunct="1">
              <a:buFontTx/>
              <a:buAutoNum type="arabicParenR"/>
            </a:pPr>
            <a:r>
              <a:rPr lang="ar-SA" b="1" smtClean="0"/>
              <a:t>المجلس العام</a:t>
            </a:r>
          </a:p>
          <a:p>
            <a:pPr marL="609600" indent="-609600" eaLnBrk="1" hangingPunct="1">
              <a:buFontTx/>
              <a:buAutoNum type="arabicParenR"/>
            </a:pPr>
            <a:r>
              <a:rPr lang="ar-SA" b="1" smtClean="0"/>
              <a:t>المجالس المتخصصة</a:t>
            </a:r>
          </a:p>
          <a:p>
            <a:pPr marL="609600" indent="-609600" eaLnBrk="1" hangingPunct="1"/>
            <a:endParaRPr lang="ar-SA" b="1" smtClean="0"/>
          </a:p>
          <a:p>
            <a:pPr marL="609600" indent="-609600" eaLnBrk="1" hangingPunct="1"/>
            <a:r>
              <a:rPr lang="ar-SA" b="1" smtClean="0"/>
              <a:t>ونظراً لأهمية الدور الذي يلعبه كل منهم فسيتم شرحه في الجزء التالي:</a:t>
            </a:r>
            <a:endParaRPr lang="en-US" b="1" smtClean="0"/>
          </a:p>
          <a:p>
            <a:pPr marL="609600" indent="-609600" eaLnBrk="1" hangingPunct="1"/>
            <a:endParaRPr lang="en-US" smtClean="0"/>
          </a:p>
        </p:txBody>
      </p:sp>
      <p:sp>
        <p:nvSpPr>
          <p:cNvPr id="4" name="Date Placeholder 3"/>
          <p:cNvSpPr>
            <a:spLocks noGrp="1"/>
          </p:cNvSpPr>
          <p:nvPr>
            <p:ph type="dt" sz="half" idx="10"/>
          </p:nvPr>
        </p:nvSpPr>
        <p:spPr/>
        <p:txBody>
          <a:bodyPr/>
          <a:lstStyle/>
          <a:p>
            <a:pPr>
              <a:defRPr/>
            </a:pPr>
            <a:fld id="{C90BECB1-65CA-4C10-A649-0E7BC4DCE26D}"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38</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5"/>
          <p:cNvSpPr>
            <a:spLocks noGrp="1" noChangeArrowheads="1"/>
          </p:cNvSpPr>
          <p:nvPr>
            <p:ph type="title"/>
          </p:nvPr>
        </p:nvSpPr>
        <p:spPr>
          <a:xfrm>
            <a:off x="457200" y="981075"/>
            <a:ext cx="8229600" cy="576263"/>
          </a:xfrm>
        </p:spPr>
        <p:txBody>
          <a:bodyPr/>
          <a:lstStyle/>
          <a:p>
            <a:pPr marL="838200" indent="-838200" eaLnBrk="1" hangingPunct="1"/>
            <a:r>
              <a:rPr lang="ar-SA" sz="4000" b="1" smtClean="0">
                <a:solidFill>
                  <a:schemeClr val="tx1"/>
                </a:solidFill>
              </a:rPr>
              <a:t>أولاً: المؤتمر الوزاري</a:t>
            </a:r>
            <a:endParaRPr lang="en-US" sz="4000" b="1" smtClean="0">
              <a:solidFill>
                <a:schemeClr val="tx1"/>
              </a:solidFill>
            </a:endParaRPr>
          </a:p>
        </p:txBody>
      </p:sp>
      <p:sp>
        <p:nvSpPr>
          <p:cNvPr id="43012" name="Rectangle 6"/>
          <p:cNvSpPr>
            <a:spLocks noGrp="1" noChangeArrowheads="1"/>
          </p:cNvSpPr>
          <p:nvPr>
            <p:ph type="body" idx="1"/>
          </p:nvPr>
        </p:nvSpPr>
        <p:spPr>
          <a:xfrm>
            <a:off x="457200" y="1628775"/>
            <a:ext cx="8229600" cy="4497388"/>
          </a:xfrm>
        </p:spPr>
        <p:txBody>
          <a:bodyPr/>
          <a:lstStyle/>
          <a:p>
            <a:pPr algn="just" eaLnBrk="1" hangingPunct="1"/>
            <a:r>
              <a:rPr lang="ar-SA" b="1" smtClean="0"/>
              <a:t>يمثل السلطة العليا التي تشرف على تنفيذ مهام المنظمة واتخاذ القرارات اللازمة في جميع المسائل التي تتعلق بالإتفاقيات التجارية متعددة الأطراف.</a:t>
            </a:r>
          </a:p>
          <a:p>
            <a:pPr algn="just" eaLnBrk="1" hangingPunct="1"/>
            <a:r>
              <a:rPr lang="ar-SA" b="1" smtClean="0"/>
              <a:t> هو السلطة التي تقوم بتفسير الإتفاقيات (القرار بأغلبية 4/3 الأعضاء).</a:t>
            </a:r>
          </a:p>
          <a:p>
            <a:pPr algn="just" eaLnBrk="1" hangingPunct="1"/>
            <a:r>
              <a:rPr lang="ar-SA" b="1" smtClean="0"/>
              <a:t>يتألف من الوزراء الممثلين لجميع الدول الأعضاء.</a:t>
            </a:r>
          </a:p>
          <a:p>
            <a:pPr algn="just" eaLnBrk="1" hangingPunct="1"/>
            <a:r>
              <a:rPr lang="ar-SA" b="1" smtClean="0"/>
              <a:t> يجتمع مرة كل سنتين (على الأقل).</a:t>
            </a:r>
          </a:p>
          <a:p>
            <a:pPr algn="just" eaLnBrk="1" hangingPunct="1"/>
            <a:endParaRPr lang="ar-SA" b="1" smtClean="0"/>
          </a:p>
          <a:p>
            <a:pPr algn="just" eaLnBrk="1" hangingPunct="1"/>
            <a:endParaRPr lang="en-US" b="1" smtClean="0"/>
          </a:p>
        </p:txBody>
      </p:sp>
      <p:sp>
        <p:nvSpPr>
          <p:cNvPr id="4" name="Date Placeholder 3"/>
          <p:cNvSpPr>
            <a:spLocks noGrp="1"/>
          </p:cNvSpPr>
          <p:nvPr>
            <p:ph type="dt" sz="half" idx="10"/>
          </p:nvPr>
        </p:nvSpPr>
        <p:spPr/>
        <p:txBody>
          <a:bodyPr/>
          <a:lstStyle/>
          <a:p>
            <a:pPr>
              <a:defRPr/>
            </a:pPr>
            <a:fld id="{DB0B696B-38E0-4062-BCB9-9E8E55C862C1}"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39</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ctrTitle"/>
          </p:nvPr>
        </p:nvSpPr>
        <p:spPr>
          <a:xfrm>
            <a:off x="685800" y="908050"/>
            <a:ext cx="7772400" cy="1152525"/>
          </a:xfrm>
        </p:spPr>
        <p:txBody>
          <a:bodyPr/>
          <a:lstStyle/>
          <a:p>
            <a:pPr marL="838200" indent="-838200" eaLnBrk="1" hangingPunct="1"/>
            <a:r>
              <a:rPr lang="ar-SA" sz="4000" b="1" dirty="0" smtClean="0">
                <a:solidFill>
                  <a:srgbClr val="C00000"/>
                </a:solidFill>
              </a:rPr>
              <a:t>العناصر التي ساعدت على ظهور العولمة</a:t>
            </a:r>
            <a:endParaRPr lang="en-US" sz="4000" b="1" dirty="0" smtClean="0">
              <a:solidFill>
                <a:srgbClr val="C00000"/>
              </a:solidFill>
            </a:endParaRPr>
          </a:p>
        </p:txBody>
      </p:sp>
      <p:sp>
        <p:nvSpPr>
          <p:cNvPr id="7172" name="Rectangle 4"/>
          <p:cNvSpPr>
            <a:spLocks noGrp="1" noChangeArrowheads="1"/>
          </p:cNvSpPr>
          <p:nvPr>
            <p:ph type="subTitle" idx="1"/>
          </p:nvPr>
        </p:nvSpPr>
        <p:spPr>
          <a:xfrm>
            <a:off x="684213" y="1989138"/>
            <a:ext cx="7704137" cy="3649662"/>
          </a:xfrm>
        </p:spPr>
        <p:txBody>
          <a:bodyPr/>
          <a:lstStyle/>
          <a:p>
            <a:pPr marL="533400" indent="-533400" algn="r" eaLnBrk="1" hangingPunct="1">
              <a:buFont typeface="+mj-lt"/>
              <a:buAutoNum type="arabicPeriod"/>
            </a:pPr>
            <a:r>
              <a:rPr lang="ar-SA" b="1" dirty="0" smtClean="0"/>
              <a:t> الرغبة فى المزيد من تحرير التجارة العالمية</a:t>
            </a:r>
            <a:endParaRPr lang="en-US" b="1" dirty="0" smtClean="0"/>
          </a:p>
          <a:p>
            <a:pPr marL="533400" indent="-533400" algn="r" eaLnBrk="1" hangingPunct="1">
              <a:buFont typeface="+mj-lt"/>
              <a:buAutoNum type="arabicPeriod"/>
            </a:pPr>
            <a:r>
              <a:rPr lang="ar-SA" b="1" dirty="0" smtClean="0"/>
              <a:t> إزدياد التكتلات الاقتصادية</a:t>
            </a:r>
            <a:endParaRPr lang="en-US" b="1" dirty="0" smtClean="0"/>
          </a:p>
          <a:p>
            <a:pPr marL="533400" indent="-533400" algn="r" eaLnBrk="1" hangingPunct="1">
              <a:buFont typeface="+mj-lt"/>
              <a:buAutoNum type="arabicPeriod"/>
            </a:pPr>
            <a:r>
              <a:rPr lang="ar-SA" b="1" dirty="0" smtClean="0"/>
              <a:t>المناداة بتحرير إقتصاديات الدول من:</a:t>
            </a:r>
            <a:endParaRPr lang="en-US" b="1" dirty="0" smtClean="0">
              <a:solidFill>
                <a:srgbClr val="C00000"/>
              </a:solidFill>
            </a:endParaRPr>
          </a:p>
          <a:p>
            <a:pPr marL="990600" lvl="1" indent="-533400" algn="r" eaLnBrk="1" hangingPunct="1">
              <a:buFont typeface="Arial" pitchFamily="34" charset="0"/>
              <a:buChar char="•"/>
            </a:pPr>
            <a:r>
              <a:rPr lang="ar-SA" b="1" dirty="0" smtClean="0">
                <a:solidFill>
                  <a:srgbClr val="C00000"/>
                </a:solidFill>
              </a:rPr>
              <a:t>القيود الحكومية على أنشطة القطاع الخاص</a:t>
            </a:r>
            <a:endParaRPr lang="en-US" b="1" dirty="0" smtClean="0">
              <a:solidFill>
                <a:srgbClr val="C00000"/>
              </a:solidFill>
            </a:endParaRPr>
          </a:p>
          <a:p>
            <a:pPr marL="990600" lvl="1" indent="-533400" algn="r" eaLnBrk="1" hangingPunct="1">
              <a:buFont typeface="Arial" pitchFamily="34" charset="0"/>
              <a:buChar char="•"/>
            </a:pPr>
            <a:r>
              <a:rPr lang="ar-SA" b="1" dirty="0" smtClean="0">
                <a:solidFill>
                  <a:srgbClr val="C00000"/>
                </a:solidFill>
              </a:rPr>
              <a:t>خصخصة الخدمات الحكومية </a:t>
            </a:r>
          </a:p>
        </p:txBody>
      </p:sp>
      <p:sp>
        <p:nvSpPr>
          <p:cNvPr id="4" name="Date Placeholder 3"/>
          <p:cNvSpPr>
            <a:spLocks noGrp="1"/>
          </p:cNvSpPr>
          <p:nvPr>
            <p:ph type="dt" sz="half" idx="10"/>
          </p:nvPr>
        </p:nvSpPr>
        <p:spPr/>
        <p:txBody>
          <a:bodyPr/>
          <a:lstStyle/>
          <a:p>
            <a:pPr>
              <a:defRPr/>
            </a:pPr>
            <a:fld id="{FEFA0F51-E85E-4677-8DBE-AF35F4C87D34}"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DCBC4EE-EE42-4D11-9BBB-9F5242FDFF25}" type="slidenum">
              <a:rPr lang="ar-SA" smtClean="0"/>
              <a:pPr>
                <a:defRPr/>
              </a:pPr>
              <a:t>4</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5"/>
          <p:cNvSpPr>
            <a:spLocks noGrp="1" noChangeArrowheads="1"/>
          </p:cNvSpPr>
          <p:nvPr>
            <p:ph type="title"/>
          </p:nvPr>
        </p:nvSpPr>
        <p:spPr>
          <a:xfrm>
            <a:off x="457200" y="836613"/>
            <a:ext cx="8229600" cy="792162"/>
          </a:xfrm>
        </p:spPr>
        <p:txBody>
          <a:bodyPr/>
          <a:lstStyle/>
          <a:p>
            <a:pPr marL="838200" indent="-838200" eaLnBrk="1" hangingPunct="1"/>
            <a:r>
              <a:rPr lang="ar-SA" b="1" smtClean="0">
                <a:solidFill>
                  <a:schemeClr val="tx1"/>
                </a:solidFill>
              </a:rPr>
              <a:t>ثانياً: المجلس العام</a:t>
            </a:r>
            <a:endParaRPr lang="en-US" b="1" smtClean="0">
              <a:solidFill>
                <a:srgbClr val="FFFF00"/>
              </a:solidFill>
            </a:endParaRPr>
          </a:p>
        </p:txBody>
      </p:sp>
      <p:sp>
        <p:nvSpPr>
          <p:cNvPr id="44036" name="Rectangle 6"/>
          <p:cNvSpPr>
            <a:spLocks noGrp="1" noChangeArrowheads="1"/>
          </p:cNvSpPr>
          <p:nvPr>
            <p:ph type="body" idx="1"/>
          </p:nvPr>
        </p:nvSpPr>
        <p:spPr>
          <a:xfrm>
            <a:off x="457200" y="1989138"/>
            <a:ext cx="8229600" cy="4137025"/>
          </a:xfrm>
        </p:spPr>
        <p:txBody>
          <a:bodyPr/>
          <a:lstStyle/>
          <a:p>
            <a:pPr eaLnBrk="1" hangingPunct="1"/>
            <a:r>
              <a:rPr lang="ar-SA" b="1" smtClean="0"/>
              <a:t>يتألف من ممثلين عن جميع الدول الأعضاء</a:t>
            </a:r>
          </a:p>
          <a:p>
            <a:pPr eaLnBrk="1" hangingPunct="1"/>
            <a:r>
              <a:rPr lang="ar-SA" b="1" smtClean="0"/>
              <a:t>يجتمع تسع مرات في السنة على الأقل</a:t>
            </a:r>
          </a:p>
          <a:p>
            <a:pPr eaLnBrk="1" hangingPunct="1"/>
            <a:r>
              <a:rPr lang="ar-SA" b="1" smtClean="0"/>
              <a:t>يضطلع بمهام المجلس الوزاري في الفترات التي تفصل بين اجتماعاته</a:t>
            </a:r>
          </a:p>
          <a:p>
            <a:pPr eaLnBrk="1" hangingPunct="1"/>
            <a:r>
              <a:rPr lang="ar-SA" b="1" smtClean="0"/>
              <a:t>يقوم بمراجعة السياسات التجارية للدول الأعضاء </a:t>
            </a:r>
          </a:p>
          <a:p>
            <a:pPr eaLnBrk="1" hangingPunct="1"/>
            <a:r>
              <a:rPr lang="ar-SA" b="1" smtClean="0"/>
              <a:t>الجهاز المسئول عن حل المنازعات التجارية بين الدول</a:t>
            </a:r>
          </a:p>
          <a:p>
            <a:pPr eaLnBrk="1" hangingPunct="1"/>
            <a:endParaRPr lang="en-US" b="1" smtClean="0"/>
          </a:p>
        </p:txBody>
      </p:sp>
      <p:sp>
        <p:nvSpPr>
          <p:cNvPr id="4" name="Date Placeholder 3"/>
          <p:cNvSpPr>
            <a:spLocks noGrp="1"/>
          </p:cNvSpPr>
          <p:nvPr>
            <p:ph type="dt" sz="half" idx="10"/>
          </p:nvPr>
        </p:nvSpPr>
        <p:spPr/>
        <p:txBody>
          <a:bodyPr/>
          <a:lstStyle/>
          <a:p>
            <a:pPr>
              <a:defRPr/>
            </a:pPr>
            <a:fld id="{78B0DC51-BDE4-4A88-A6E8-F27A9EA6C0DF}"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40</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9"/>
          <p:cNvSpPr>
            <a:spLocks noGrp="1" noChangeArrowheads="1"/>
          </p:cNvSpPr>
          <p:nvPr>
            <p:ph type="body" idx="1"/>
          </p:nvPr>
        </p:nvSpPr>
        <p:spPr>
          <a:xfrm>
            <a:off x="457200" y="981075"/>
            <a:ext cx="8229600" cy="5145088"/>
          </a:xfrm>
        </p:spPr>
        <p:txBody>
          <a:bodyPr/>
          <a:lstStyle/>
          <a:p>
            <a:pPr marL="609600" indent="-609600" eaLnBrk="1" hangingPunct="1">
              <a:buFontTx/>
              <a:buNone/>
            </a:pPr>
            <a:r>
              <a:rPr lang="ar-SA" b="1" smtClean="0"/>
              <a:t>ثالثاً: المجالس المتخصصة</a:t>
            </a:r>
          </a:p>
          <a:p>
            <a:pPr marL="609600" indent="-609600" eaLnBrk="1" hangingPunct="1"/>
            <a:r>
              <a:rPr lang="ar-SA" b="1" smtClean="0"/>
              <a:t>تتألف من ممثلين عن جميع الدول الأعضاء</a:t>
            </a:r>
          </a:p>
          <a:p>
            <a:pPr marL="609600" indent="-609600" eaLnBrk="1" hangingPunct="1"/>
            <a:r>
              <a:rPr lang="ar-SA" b="1" smtClean="0"/>
              <a:t>تجتمع بصورة شهرية على الاقل</a:t>
            </a:r>
          </a:p>
          <a:p>
            <a:pPr marL="609600" indent="-609600" eaLnBrk="1" hangingPunct="1">
              <a:buFontTx/>
              <a:buNone/>
            </a:pPr>
            <a:r>
              <a:rPr lang="ar-SA" b="1" smtClean="0"/>
              <a:t>رابعاً: اللجان الفرعية</a:t>
            </a:r>
          </a:p>
          <a:p>
            <a:pPr marL="609600" indent="-609600" eaLnBrk="1" hangingPunct="1"/>
            <a:r>
              <a:rPr lang="ar-SA" b="1" smtClean="0"/>
              <a:t>تتألف من ممثلين عن جميع الدول ألاعضاء</a:t>
            </a:r>
          </a:p>
          <a:p>
            <a:pPr marL="609600" indent="-609600" eaLnBrk="1" hangingPunct="1"/>
            <a:r>
              <a:rPr lang="ar-SA" b="1" smtClean="0"/>
              <a:t>تجتمع بصورة أسبوعية على الاقل</a:t>
            </a:r>
          </a:p>
          <a:p>
            <a:pPr marL="609600" indent="-609600" eaLnBrk="1" hangingPunct="1">
              <a:buFontTx/>
              <a:buNone/>
            </a:pPr>
            <a:r>
              <a:rPr lang="ar-SA" b="1" smtClean="0"/>
              <a:t>خامساً: السكرتارية/ الأمانة</a:t>
            </a:r>
          </a:p>
          <a:p>
            <a:pPr marL="609600" indent="-609600" eaLnBrk="1" hangingPunct="1">
              <a:buFontTx/>
              <a:buNone/>
            </a:pPr>
            <a:r>
              <a:rPr lang="ar-SA" b="1" smtClean="0"/>
              <a:t>تقدم الدعم الادارى لجميع الدول الاعضاء</a:t>
            </a:r>
            <a:endParaRPr lang="en-US" b="1" smtClean="0"/>
          </a:p>
        </p:txBody>
      </p:sp>
      <p:sp>
        <p:nvSpPr>
          <p:cNvPr id="3" name="Date Placeholder 2"/>
          <p:cNvSpPr>
            <a:spLocks noGrp="1"/>
          </p:cNvSpPr>
          <p:nvPr>
            <p:ph type="dt" sz="half" idx="10"/>
          </p:nvPr>
        </p:nvSpPr>
        <p:spPr/>
        <p:txBody>
          <a:bodyPr/>
          <a:lstStyle/>
          <a:p>
            <a:pPr>
              <a:defRPr/>
            </a:pPr>
            <a:fld id="{667284A7-67CA-481D-B7CB-4C1C7C119EF3}" type="datetime1">
              <a:rPr lang="en-US" smtClean="0"/>
              <a:pPr>
                <a:defRPr/>
              </a:pPr>
              <a:t>11/13/2009</a:t>
            </a:fld>
            <a:endParaRPr lang="en-US"/>
          </a:p>
        </p:txBody>
      </p:sp>
      <p:sp>
        <p:nvSpPr>
          <p:cNvPr id="4" name="Slide Number Placeholder 3"/>
          <p:cNvSpPr>
            <a:spLocks noGrp="1"/>
          </p:cNvSpPr>
          <p:nvPr>
            <p:ph type="sldNum" sz="quarter" idx="12"/>
          </p:nvPr>
        </p:nvSpPr>
        <p:spPr/>
        <p:txBody>
          <a:bodyPr/>
          <a:lstStyle/>
          <a:p>
            <a:pPr>
              <a:defRPr/>
            </a:pPr>
            <a:fld id="{C22D1DE4-8845-4EAE-BD95-FE9600D44C8E}" type="slidenum">
              <a:rPr lang="ar-SA" smtClean="0"/>
              <a:pPr>
                <a:defRPr/>
              </a:pPr>
              <a:t>41</a:t>
            </a:fld>
            <a:endParaRPr lang="en-US"/>
          </a:p>
        </p:txBody>
      </p:sp>
      <p:sp>
        <p:nvSpPr>
          <p:cNvPr id="5" name="Footer Placeholder 4"/>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5" descr="innner"/>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6083" name="Rectangle 6"/>
          <p:cNvSpPr>
            <a:spLocks noGrp="1" noChangeArrowheads="1"/>
          </p:cNvSpPr>
          <p:nvPr>
            <p:ph type="title"/>
          </p:nvPr>
        </p:nvSpPr>
        <p:spPr>
          <a:xfrm>
            <a:off x="457200" y="908050"/>
            <a:ext cx="8229600" cy="720725"/>
          </a:xfrm>
        </p:spPr>
        <p:txBody>
          <a:bodyPr/>
          <a:lstStyle/>
          <a:p>
            <a:pPr marL="838200" indent="-838200" eaLnBrk="1" hangingPunct="1"/>
            <a:r>
              <a:rPr lang="ar-SA" sz="3200" b="1" smtClean="0">
                <a:cs typeface="Monotype Koufi" pitchFamily="2" charset="-78"/>
              </a:rPr>
              <a:t>كيف يتم اتخاذ القرارات في المنظمة؟</a:t>
            </a:r>
            <a:endParaRPr lang="en-US" sz="3200" b="1" smtClean="0">
              <a:cs typeface="Monotype Koufi" pitchFamily="2" charset="-78"/>
            </a:endParaRPr>
          </a:p>
        </p:txBody>
      </p:sp>
      <p:sp>
        <p:nvSpPr>
          <p:cNvPr id="46084" name="Rectangle 7"/>
          <p:cNvSpPr>
            <a:spLocks noGrp="1" noChangeArrowheads="1"/>
          </p:cNvSpPr>
          <p:nvPr>
            <p:ph type="body" idx="1"/>
          </p:nvPr>
        </p:nvSpPr>
        <p:spPr>
          <a:xfrm>
            <a:off x="457200" y="1916113"/>
            <a:ext cx="8229600" cy="4210050"/>
          </a:xfrm>
        </p:spPr>
        <p:txBody>
          <a:bodyPr/>
          <a:lstStyle/>
          <a:p>
            <a:pPr marL="609600" indent="-609600" eaLnBrk="1" hangingPunct="1"/>
            <a:r>
              <a:rPr lang="ar-SA" altLang="zh-TW" b="1" smtClean="0"/>
              <a:t>تتخذ القرارات في المنظمة على أساس توافق الآراء (</a:t>
            </a:r>
            <a:r>
              <a:rPr lang="en-US" altLang="zh-TW" b="1" smtClean="0">
                <a:ea typeface="PMingLiU" pitchFamily="18" charset="-120"/>
              </a:rPr>
              <a:t>Consensus</a:t>
            </a:r>
            <a:r>
              <a:rPr lang="ar-SA" altLang="zh-TW" b="1" smtClean="0"/>
              <a:t>). ويعتبر القرار متخذاً بتوافق الآراء ما لم يعترض عليه بشكل رسمي، أي من الأعضاء الحاضرين في جلسة مناقشة القرار. وفي حالة عدم الوصول إلى قرار بتوافق الآراء، يلجأ إلى التصويت.</a:t>
            </a:r>
            <a:endParaRPr lang="en-US" b="1" smtClean="0"/>
          </a:p>
        </p:txBody>
      </p:sp>
      <p:sp>
        <p:nvSpPr>
          <p:cNvPr id="5" name="Date Placeholder 4"/>
          <p:cNvSpPr>
            <a:spLocks noGrp="1"/>
          </p:cNvSpPr>
          <p:nvPr>
            <p:ph type="dt" sz="half" idx="10"/>
          </p:nvPr>
        </p:nvSpPr>
        <p:spPr/>
        <p:txBody>
          <a:bodyPr/>
          <a:lstStyle/>
          <a:p>
            <a:pPr>
              <a:defRPr/>
            </a:pPr>
            <a:fld id="{5294E413-86D9-4FD5-9BAB-A839B564A752}" type="datetime1">
              <a:rPr lang="en-US" smtClean="0"/>
              <a:pPr>
                <a:defRPr/>
              </a:pPr>
              <a:t>11/13/2009</a:t>
            </a:fld>
            <a:endParaRPr lang="en-US"/>
          </a:p>
        </p:txBody>
      </p:sp>
      <p:sp>
        <p:nvSpPr>
          <p:cNvPr id="6" name="Slide Number Placeholder 5"/>
          <p:cNvSpPr>
            <a:spLocks noGrp="1"/>
          </p:cNvSpPr>
          <p:nvPr>
            <p:ph type="sldNum" sz="quarter" idx="12"/>
          </p:nvPr>
        </p:nvSpPr>
        <p:spPr/>
        <p:txBody>
          <a:bodyPr/>
          <a:lstStyle/>
          <a:p>
            <a:pPr>
              <a:defRPr/>
            </a:pPr>
            <a:fld id="{C22D1DE4-8845-4EAE-BD95-FE9600D44C8E}" type="slidenum">
              <a:rPr lang="ar-SA" smtClean="0"/>
              <a:pPr>
                <a:defRPr/>
              </a:pPr>
              <a:t>42</a:t>
            </a:fld>
            <a:endParaRPr lang="en-US"/>
          </a:p>
        </p:txBody>
      </p:sp>
      <p:sp>
        <p:nvSpPr>
          <p:cNvPr id="7" name="Footer Placeholder 6"/>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5"/>
          <p:cNvSpPr>
            <a:spLocks noGrp="1" noChangeArrowheads="1"/>
          </p:cNvSpPr>
          <p:nvPr>
            <p:ph type="title"/>
          </p:nvPr>
        </p:nvSpPr>
        <p:spPr>
          <a:xfrm>
            <a:off x="457200" y="908050"/>
            <a:ext cx="8229600" cy="720725"/>
          </a:xfrm>
        </p:spPr>
        <p:txBody>
          <a:bodyPr/>
          <a:lstStyle/>
          <a:p>
            <a:pPr marL="838200" indent="-838200" eaLnBrk="1" hangingPunct="1"/>
            <a:r>
              <a:rPr lang="ar-SA" sz="4000" b="1" smtClean="0"/>
              <a:t>إتخاذ القرار في المنظمة:</a:t>
            </a:r>
            <a:endParaRPr lang="en-US" sz="4000" b="1" smtClean="0"/>
          </a:p>
        </p:txBody>
      </p:sp>
      <p:sp>
        <p:nvSpPr>
          <p:cNvPr id="47108" name="Rectangle 6"/>
          <p:cNvSpPr>
            <a:spLocks noGrp="1" noChangeArrowheads="1"/>
          </p:cNvSpPr>
          <p:nvPr>
            <p:ph type="body" idx="1"/>
          </p:nvPr>
        </p:nvSpPr>
        <p:spPr>
          <a:xfrm>
            <a:off x="457200" y="2060575"/>
            <a:ext cx="8229600" cy="4065588"/>
          </a:xfrm>
        </p:spPr>
        <p:txBody>
          <a:bodyPr/>
          <a:lstStyle/>
          <a:p>
            <a:pPr eaLnBrk="1" hangingPunct="1">
              <a:buFont typeface="Monotype Sorts" charset="2"/>
              <a:buNone/>
            </a:pPr>
            <a:r>
              <a:rPr lang="ar-SA" sz="4000" b="1" dirty="0" smtClean="0">
                <a:cs typeface="Traditional Arabic" pitchFamily="2" charset="-78"/>
              </a:rPr>
              <a:t>1- بشكل عام، القرار في المنظمة يكون بالإتفاق.</a:t>
            </a:r>
          </a:p>
          <a:p>
            <a:pPr eaLnBrk="1" hangingPunct="1">
              <a:buFontTx/>
              <a:buNone/>
            </a:pPr>
            <a:r>
              <a:rPr lang="ar-SA" sz="3600" b="1" dirty="0" smtClean="0">
                <a:cs typeface="Traditional Arabic" pitchFamily="2" charset="-78"/>
              </a:rPr>
              <a:t>2- في حالة وجود تباين، بالأغلبية وفق صوت لكل عضو.</a:t>
            </a:r>
          </a:p>
          <a:p>
            <a:pPr eaLnBrk="1" hangingPunct="1">
              <a:buFontTx/>
              <a:buNone/>
            </a:pPr>
            <a:r>
              <a:rPr lang="ar-SA" sz="3600" b="1" dirty="0" smtClean="0">
                <a:cs typeface="Traditional Arabic" pitchFamily="2" charset="-78"/>
              </a:rPr>
              <a:t>3- الحاجة إلى 75% من الأعضاء لتغيير تطبيق أحد الإجراءات، مثل تفسير بنود إتفاقيات المنظمة.</a:t>
            </a:r>
          </a:p>
          <a:p>
            <a:pPr eaLnBrk="1" hangingPunct="1">
              <a:buFontTx/>
              <a:buNone/>
            </a:pPr>
            <a:r>
              <a:rPr lang="ar-SA" sz="3600" b="1" dirty="0" smtClean="0">
                <a:cs typeface="Traditional Arabic" pitchFamily="2" charset="-78"/>
              </a:rPr>
              <a:t>4- وبحاجة إلى إجماع كافة الأصوات لتغير مبدأ من مبادئ المنظمة.</a:t>
            </a:r>
            <a:endParaRPr lang="en-US" sz="3600" b="1" dirty="0" smtClean="0">
              <a:cs typeface="Traditional Arabic" pitchFamily="2" charset="-78"/>
            </a:endParaRPr>
          </a:p>
        </p:txBody>
      </p:sp>
      <p:sp>
        <p:nvSpPr>
          <p:cNvPr id="4" name="Date Placeholder 3"/>
          <p:cNvSpPr>
            <a:spLocks noGrp="1"/>
          </p:cNvSpPr>
          <p:nvPr>
            <p:ph type="dt" sz="half" idx="10"/>
          </p:nvPr>
        </p:nvSpPr>
        <p:spPr/>
        <p:txBody>
          <a:bodyPr/>
          <a:lstStyle/>
          <a:p>
            <a:pPr>
              <a:defRPr/>
            </a:pPr>
            <a:fld id="{2C5D8748-56CB-459A-BF80-FA5CC800067D}"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43</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5"/>
          <p:cNvSpPr>
            <a:spLocks noGrp="1" noChangeArrowheads="1"/>
          </p:cNvSpPr>
          <p:nvPr>
            <p:ph type="title"/>
          </p:nvPr>
        </p:nvSpPr>
        <p:spPr>
          <a:xfrm>
            <a:off x="457200" y="981075"/>
            <a:ext cx="8229600" cy="719138"/>
          </a:xfrm>
        </p:spPr>
        <p:txBody>
          <a:bodyPr/>
          <a:lstStyle/>
          <a:p>
            <a:pPr marL="838200" indent="-838200" eaLnBrk="1" hangingPunct="1"/>
            <a:r>
              <a:rPr lang="ar-SA" sz="3200" smtClean="0">
                <a:solidFill>
                  <a:srgbClr val="003399"/>
                </a:solidFill>
                <a:cs typeface="Monotype Koufi" pitchFamily="2" charset="-78"/>
              </a:rPr>
              <a:t>نظام تسوية المنازعات في منظمة التجارة العالمية</a:t>
            </a:r>
            <a:endParaRPr lang="en-US" sz="3200" smtClean="0">
              <a:solidFill>
                <a:srgbClr val="003399"/>
              </a:solidFill>
              <a:cs typeface="Monotype Koufi" pitchFamily="2" charset="-78"/>
            </a:endParaRPr>
          </a:p>
        </p:txBody>
      </p:sp>
      <p:sp>
        <p:nvSpPr>
          <p:cNvPr id="48132" name="Rectangle 6"/>
          <p:cNvSpPr>
            <a:spLocks noGrp="1" noChangeArrowheads="1"/>
          </p:cNvSpPr>
          <p:nvPr>
            <p:ph type="body" idx="1"/>
          </p:nvPr>
        </p:nvSpPr>
        <p:spPr>
          <a:xfrm>
            <a:off x="457200" y="2060575"/>
            <a:ext cx="8229600" cy="4065588"/>
          </a:xfrm>
        </p:spPr>
        <p:txBody>
          <a:bodyPr/>
          <a:lstStyle/>
          <a:p>
            <a:pPr algn="just">
              <a:spcBef>
                <a:spcPct val="0"/>
              </a:spcBef>
              <a:buFontTx/>
              <a:buNone/>
            </a:pPr>
            <a:r>
              <a:rPr lang="ar-SA" altLang="zh-TW" b="1" smtClean="0"/>
              <a:t>يتولى المجلس العام لمنظمة التجارة العالمية مهمة تسوية المنازعات التجارية بين الدول الأعضاء. وتنص القواعد والإجراءات الحاكمة لتسوية المنازعات على أنه يحق لأي دولة عضو تتضرر من انتهاك عضو آخر أو أكثر لأي من الإتفاقات التجارية التي تشرف المنظمة على تنفيذها أن ترفع شكوى إلى المنظمة بعد أن تستنفذ كافة الفرص المفتوحة للتوصل إلى حل يرضي الدولة الشاكية. </a:t>
            </a:r>
            <a:endParaRPr lang="ar-SA" b="1" smtClean="0"/>
          </a:p>
          <a:p>
            <a:pPr eaLnBrk="1" hangingPunct="1"/>
            <a:endParaRPr lang="en-US" smtClean="0"/>
          </a:p>
        </p:txBody>
      </p:sp>
      <p:sp>
        <p:nvSpPr>
          <p:cNvPr id="4" name="Date Placeholder 3"/>
          <p:cNvSpPr>
            <a:spLocks noGrp="1"/>
          </p:cNvSpPr>
          <p:nvPr>
            <p:ph type="dt" sz="half" idx="10"/>
          </p:nvPr>
        </p:nvSpPr>
        <p:spPr/>
        <p:txBody>
          <a:bodyPr/>
          <a:lstStyle/>
          <a:p>
            <a:pPr>
              <a:defRPr/>
            </a:pPr>
            <a:fld id="{26BC71D3-F64A-4EE4-892E-D0AE869CF596}"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44</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5"/>
          <p:cNvSpPr>
            <a:spLocks noGrp="1" noChangeArrowheads="1"/>
          </p:cNvSpPr>
          <p:nvPr>
            <p:ph type="title"/>
          </p:nvPr>
        </p:nvSpPr>
        <p:spPr>
          <a:xfrm>
            <a:off x="457200" y="908050"/>
            <a:ext cx="8229600" cy="936625"/>
          </a:xfrm>
        </p:spPr>
        <p:txBody>
          <a:bodyPr/>
          <a:lstStyle/>
          <a:p>
            <a:pPr marL="838200" indent="-838200" eaLnBrk="1" hangingPunct="1"/>
            <a:r>
              <a:rPr lang="ar-SA" sz="3200" smtClean="0">
                <a:solidFill>
                  <a:srgbClr val="003399"/>
                </a:solidFill>
                <a:cs typeface="Monotype Koufi" pitchFamily="2" charset="-78"/>
              </a:rPr>
              <a:t>نظام تسوية المنازعات في منظمة التجارة العالمية</a:t>
            </a:r>
            <a:endParaRPr lang="en-US" sz="3200" smtClean="0">
              <a:solidFill>
                <a:srgbClr val="003399"/>
              </a:solidFill>
              <a:cs typeface="Monotype Koufi" pitchFamily="2" charset="-78"/>
            </a:endParaRPr>
          </a:p>
        </p:txBody>
      </p:sp>
      <p:sp>
        <p:nvSpPr>
          <p:cNvPr id="49156" name="Rectangle 6"/>
          <p:cNvSpPr>
            <a:spLocks noGrp="1" noChangeArrowheads="1"/>
          </p:cNvSpPr>
          <p:nvPr>
            <p:ph type="body" idx="1"/>
          </p:nvPr>
        </p:nvSpPr>
        <p:spPr>
          <a:xfrm>
            <a:off x="457200" y="1700213"/>
            <a:ext cx="8229600" cy="4425950"/>
          </a:xfrm>
        </p:spPr>
        <p:txBody>
          <a:bodyPr/>
          <a:lstStyle/>
          <a:p>
            <a:pPr algn="just">
              <a:lnSpc>
                <a:spcPct val="80000"/>
              </a:lnSpc>
              <a:spcBef>
                <a:spcPct val="0"/>
              </a:spcBef>
              <a:buFontTx/>
              <a:buNone/>
            </a:pPr>
            <a:r>
              <a:rPr lang="ar-SA" altLang="zh-TW" sz="2400" b="1" smtClean="0"/>
              <a:t>وهناك خطوات تتبع في تسوية المنازعات مثل تشكيل لجنة للتحكيم تقدم توصياتها بالنسبة لموضوع الشكوى، وثمة أيضاً هيئة استئناف هي بمثابة محكمة استئناف.</a:t>
            </a:r>
            <a:r>
              <a:rPr lang="ar-SA" altLang="zh-TW" sz="2400" b="1" smtClean="0">
                <a:ea typeface="PMingLiU" pitchFamily="18" charset="-120"/>
              </a:rPr>
              <a:t> </a:t>
            </a:r>
            <a:endParaRPr lang="en-US" altLang="zh-TW" sz="2400" b="1" smtClean="0">
              <a:ea typeface="PMingLiU" pitchFamily="18" charset="-120"/>
            </a:endParaRPr>
          </a:p>
          <a:p>
            <a:pPr algn="just">
              <a:lnSpc>
                <a:spcPct val="80000"/>
              </a:lnSpc>
              <a:spcBef>
                <a:spcPct val="0"/>
              </a:spcBef>
              <a:buFontTx/>
              <a:buNone/>
            </a:pPr>
            <a:endParaRPr lang="en-US" altLang="zh-TW" sz="2400" b="1" smtClean="0">
              <a:ea typeface="PMingLiU" pitchFamily="18" charset="-120"/>
            </a:endParaRPr>
          </a:p>
          <a:p>
            <a:pPr eaLnBrk="1" hangingPunct="1">
              <a:lnSpc>
                <a:spcPct val="80000"/>
              </a:lnSpc>
              <a:buFontTx/>
              <a:buNone/>
            </a:pPr>
            <a:r>
              <a:rPr lang="ar-SA" sz="2800" smtClean="0"/>
              <a:t>1- التسوية التفاوضية، الوساطة. (60 يوم).</a:t>
            </a:r>
          </a:p>
          <a:p>
            <a:pPr eaLnBrk="1" hangingPunct="1">
              <a:lnSpc>
                <a:spcPct val="80000"/>
              </a:lnSpc>
              <a:buFontTx/>
              <a:buNone/>
            </a:pPr>
            <a:endParaRPr lang="ar-SA" sz="2800" smtClean="0"/>
          </a:p>
          <a:p>
            <a:pPr eaLnBrk="1" hangingPunct="1">
              <a:lnSpc>
                <a:spcPct val="80000"/>
              </a:lnSpc>
              <a:buFontTx/>
              <a:buNone/>
            </a:pPr>
            <a:r>
              <a:rPr lang="ar-SA" sz="2800" smtClean="0"/>
              <a:t>2- هيئة النظر في النزاع وإصدار الحكم. (41 أسبوع).</a:t>
            </a:r>
          </a:p>
          <a:p>
            <a:pPr eaLnBrk="1" hangingPunct="1">
              <a:lnSpc>
                <a:spcPct val="80000"/>
              </a:lnSpc>
              <a:buFontTx/>
              <a:buNone/>
            </a:pPr>
            <a:endParaRPr lang="ar-SA" sz="2800" smtClean="0"/>
          </a:p>
          <a:p>
            <a:pPr eaLnBrk="1" hangingPunct="1">
              <a:lnSpc>
                <a:spcPct val="80000"/>
              </a:lnSpc>
              <a:buFontTx/>
              <a:buNone/>
            </a:pPr>
            <a:r>
              <a:rPr lang="ar-SA" sz="2800" smtClean="0"/>
              <a:t>3- الطعن في الحكم. (90 إلى 120 يوم).</a:t>
            </a:r>
          </a:p>
          <a:p>
            <a:pPr eaLnBrk="1" hangingPunct="1">
              <a:lnSpc>
                <a:spcPct val="80000"/>
              </a:lnSpc>
              <a:buFontTx/>
              <a:buNone/>
            </a:pPr>
            <a:endParaRPr lang="ar-SA" sz="2800" smtClean="0"/>
          </a:p>
          <a:p>
            <a:pPr eaLnBrk="1" hangingPunct="1">
              <a:lnSpc>
                <a:spcPct val="80000"/>
              </a:lnSpc>
              <a:buFontTx/>
              <a:buNone/>
            </a:pPr>
            <a:r>
              <a:rPr lang="ar-SA" sz="2800" smtClean="0"/>
              <a:t>4- إصدار وتنفيذ القرار النهائي فور الأنتهاء.</a:t>
            </a:r>
            <a:endParaRPr lang="ar-SA" sz="2800" b="1" smtClean="0"/>
          </a:p>
          <a:p>
            <a:pPr eaLnBrk="1" hangingPunct="1">
              <a:lnSpc>
                <a:spcPct val="80000"/>
              </a:lnSpc>
            </a:pPr>
            <a:endParaRPr lang="en-US" sz="2800" smtClean="0"/>
          </a:p>
        </p:txBody>
      </p:sp>
      <p:sp>
        <p:nvSpPr>
          <p:cNvPr id="4" name="Date Placeholder 3"/>
          <p:cNvSpPr>
            <a:spLocks noGrp="1"/>
          </p:cNvSpPr>
          <p:nvPr>
            <p:ph type="dt" sz="half" idx="10"/>
          </p:nvPr>
        </p:nvSpPr>
        <p:spPr/>
        <p:txBody>
          <a:bodyPr/>
          <a:lstStyle/>
          <a:p>
            <a:pPr>
              <a:defRPr/>
            </a:pPr>
            <a:fld id="{0041805B-6C1C-43D9-8FF4-719681901285}"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45</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type="title"/>
          </p:nvPr>
        </p:nvSpPr>
        <p:spPr>
          <a:xfrm>
            <a:off x="457200" y="1916113"/>
            <a:ext cx="8229600" cy="2305050"/>
          </a:xfrm>
        </p:spPr>
        <p:txBody>
          <a:bodyPr/>
          <a:lstStyle/>
          <a:p>
            <a:pPr eaLnBrk="1" hangingPunct="1"/>
            <a:r>
              <a:rPr lang="ar-SA" altLang="zh-TW" sz="4000" b="1" smtClean="0"/>
              <a:t>إتفاقيات</a:t>
            </a:r>
            <a:br>
              <a:rPr lang="ar-SA" altLang="zh-TW" sz="4000" b="1" smtClean="0"/>
            </a:br>
            <a:r>
              <a:rPr lang="ar-SA" altLang="zh-TW" sz="4000" b="1" smtClean="0"/>
              <a:t> منظمة التجارة العالمية</a:t>
            </a:r>
            <a:br>
              <a:rPr lang="ar-SA" altLang="zh-TW" sz="4000" b="1" smtClean="0"/>
            </a:br>
            <a:r>
              <a:rPr lang="ar-SA" altLang="zh-TW" sz="4000" b="1" smtClean="0"/>
              <a:t/>
            </a:r>
            <a:br>
              <a:rPr lang="ar-SA" altLang="zh-TW" sz="4000" b="1" smtClean="0"/>
            </a:br>
            <a:r>
              <a:rPr lang="en-US" altLang="zh-TW" sz="4000" b="1" smtClean="0">
                <a:ea typeface="PMingLiU" pitchFamily="18" charset="-120"/>
              </a:rPr>
              <a:t>MAYS OF WTO</a:t>
            </a:r>
            <a:endParaRPr lang="en-US" sz="4000" b="1" smtClean="0"/>
          </a:p>
        </p:txBody>
      </p:sp>
      <p:sp>
        <p:nvSpPr>
          <p:cNvPr id="3" name="Date Placeholder 2"/>
          <p:cNvSpPr>
            <a:spLocks noGrp="1"/>
          </p:cNvSpPr>
          <p:nvPr>
            <p:ph type="dt" sz="half" idx="10"/>
          </p:nvPr>
        </p:nvSpPr>
        <p:spPr/>
        <p:txBody>
          <a:bodyPr/>
          <a:lstStyle/>
          <a:p>
            <a:pPr>
              <a:defRPr/>
            </a:pPr>
            <a:fld id="{DBEB0B20-56C8-499B-889D-3E933EF4B29F}" type="datetime1">
              <a:rPr lang="en-US" smtClean="0"/>
              <a:pPr>
                <a:defRPr/>
              </a:pPr>
              <a:t>11/13/2009</a:t>
            </a:fld>
            <a:endParaRPr lang="en-US"/>
          </a:p>
        </p:txBody>
      </p:sp>
      <p:sp>
        <p:nvSpPr>
          <p:cNvPr id="4" name="Slide Number Placeholder 3"/>
          <p:cNvSpPr>
            <a:spLocks noGrp="1"/>
          </p:cNvSpPr>
          <p:nvPr>
            <p:ph type="sldNum" sz="quarter" idx="12"/>
          </p:nvPr>
        </p:nvSpPr>
        <p:spPr/>
        <p:txBody>
          <a:bodyPr/>
          <a:lstStyle/>
          <a:p>
            <a:pPr>
              <a:defRPr/>
            </a:pPr>
            <a:fld id="{B43D99F6-62DD-4D1E-8F71-4A406E0BBFDD}" type="slidenum">
              <a:rPr lang="ar-SA" smtClean="0"/>
              <a:pPr>
                <a:defRPr/>
              </a:pPr>
              <a:t>46</a:t>
            </a:fld>
            <a:endParaRPr lang="en-US"/>
          </a:p>
        </p:txBody>
      </p:sp>
      <p:sp>
        <p:nvSpPr>
          <p:cNvPr id="5" name="Footer Placeholder 4"/>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2" name="Picture 4" descr="innner"/>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1203" name="Rectangle 5"/>
          <p:cNvSpPr>
            <a:spLocks noGrp="1" noChangeArrowheads="1"/>
          </p:cNvSpPr>
          <p:nvPr>
            <p:ph type="title"/>
          </p:nvPr>
        </p:nvSpPr>
        <p:spPr>
          <a:xfrm>
            <a:off x="457200" y="1052513"/>
            <a:ext cx="8229600" cy="863600"/>
          </a:xfrm>
        </p:spPr>
        <p:txBody>
          <a:bodyPr/>
          <a:lstStyle/>
          <a:p>
            <a:pPr eaLnBrk="1" hangingPunct="1"/>
            <a:r>
              <a:rPr lang="ar-SA" altLang="zh-TW" b="1" smtClean="0"/>
              <a:t>أنواع إتفاقيات منظمة التجارة العالمية</a:t>
            </a:r>
            <a:endParaRPr lang="en-US" b="1" smtClean="0"/>
          </a:p>
        </p:txBody>
      </p:sp>
      <p:sp>
        <p:nvSpPr>
          <p:cNvPr id="51204" name="Rectangle 6"/>
          <p:cNvSpPr>
            <a:spLocks noGrp="1" noChangeArrowheads="1"/>
          </p:cNvSpPr>
          <p:nvPr>
            <p:ph type="body" idx="1"/>
          </p:nvPr>
        </p:nvSpPr>
        <p:spPr>
          <a:xfrm>
            <a:off x="457200" y="1916113"/>
            <a:ext cx="8229600" cy="4210050"/>
          </a:xfrm>
        </p:spPr>
        <p:txBody>
          <a:bodyPr/>
          <a:lstStyle/>
          <a:p>
            <a:pPr eaLnBrk="1" hangingPunct="1">
              <a:buFontTx/>
              <a:buNone/>
            </a:pPr>
            <a:endParaRPr lang="ar-SA" smtClean="0"/>
          </a:p>
          <a:p>
            <a:pPr eaLnBrk="1" hangingPunct="1">
              <a:buFontTx/>
              <a:buNone/>
            </a:pPr>
            <a:endParaRPr lang="ar-SA" smtClean="0"/>
          </a:p>
          <a:p>
            <a:pPr eaLnBrk="1" hangingPunct="1"/>
            <a:r>
              <a:rPr lang="ar-SA" sz="2800" b="1" smtClean="0"/>
              <a:t>إتفاقيات متعددة الاطراف </a:t>
            </a:r>
            <a:r>
              <a:rPr lang="en-US" sz="2800" b="1" smtClean="0"/>
              <a:t>Agreements</a:t>
            </a:r>
            <a:r>
              <a:rPr lang="ar-SA" sz="2800" b="1" smtClean="0"/>
              <a:t>ِ </a:t>
            </a:r>
            <a:r>
              <a:rPr lang="en-US" sz="2800" b="1" smtClean="0"/>
              <a:t> Multilateral</a:t>
            </a:r>
            <a:r>
              <a:rPr lang="ar-SA" sz="2800" b="1" smtClean="0"/>
              <a:t> </a:t>
            </a:r>
          </a:p>
          <a:p>
            <a:pPr eaLnBrk="1" hangingPunct="1">
              <a:buFontTx/>
              <a:buNone/>
            </a:pPr>
            <a:r>
              <a:rPr lang="ar-SA" sz="2800" b="1" smtClean="0"/>
              <a:t>             (ملزمة لجميع الدول الاعضاء فى المنظمة)</a:t>
            </a:r>
          </a:p>
          <a:p>
            <a:pPr eaLnBrk="1" hangingPunct="1"/>
            <a:r>
              <a:rPr lang="ar-SA" sz="2800" b="1" smtClean="0"/>
              <a:t>إتفاقيات عديدة الاطراف </a:t>
            </a:r>
            <a:r>
              <a:rPr lang="en-US" sz="2800" b="1" smtClean="0"/>
              <a:t>Agreements</a:t>
            </a:r>
            <a:r>
              <a:rPr lang="ar-SA" sz="2800" b="1" smtClean="0"/>
              <a:t>ِ </a:t>
            </a:r>
            <a:r>
              <a:rPr lang="en-US" sz="2800" b="1" smtClean="0"/>
              <a:t>Plurilateral</a:t>
            </a:r>
            <a:endParaRPr lang="ar-SA" sz="2800" b="1" smtClean="0"/>
          </a:p>
          <a:p>
            <a:pPr eaLnBrk="1" hangingPunct="1">
              <a:buFontTx/>
              <a:buNone/>
            </a:pPr>
            <a:r>
              <a:rPr lang="ar-SA" sz="2800" b="1" smtClean="0"/>
              <a:t>            (ملزمة لعدد من الدول الاعضاء فى المنظمة)</a:t>
            </a:r>
            <a:endParaRPr lang="en-US" sz="2800" b="1" smtClean="0"/>
          </a:p>
        </p:txBody>
      </p:sp>
      <p:sp>
        <p:nvSpPr>
          <p:cNvPr id="5" name="Date Placeholder 4"/>
          <p:cNvSpPr>
            <a:spLocks noGrp="1"/>
          </p:cNvSpPr>
          <p:nvPr>
            <p:ph type="dt" sz="half" idx="10"/>
          </p:nvPr>
        </p:nvSpPr>
        <p:spPr/>
        <p:txBody>
          <a:bodyPr/>
          <a:lstStyle/>
          <a:p>
            <a:pPr>
              <a:defRPr/>
            </a:pPr>
            <a:fld id="{AE8D80B3-B9F9-47CD-8C7E-326E177B213E}" type="datetime1">
              <a:rPr lang="en-US" smtClean="0"/>
              <a:pPr>
                <a:defRPr/>
              </a:pPr>
              <a:t>11/13/2009</a:t>
            </a:fld>
            <a:endParaRPr lang="en-US"/>
          </a:p>
        </p:txBody>
      </p:sp>
      <p:sp>
        <p:nvSpPr>
          <p:cNvPr id="6" name="Slide Number Placeholder 5"/>
          <p:cNvSpPr>
            <a:spLocks noGrp="1"/>
          </p:cNvSpPr>
          <p:nvPr>
            <p:ph type="sldNum" sz="quarter" idx="12"/>
          </p:nvPr>
        </p:nvSpPr>
        <p:spPr/>
        <p:txBody>
          <a:bodyPr/>
          <a:lstStyle/>
          <a:p>
            <a:pPr>
              <a:defRPr/>
            </a:pPr>
            <a:fld id="{C22D1DE4-8845-4EAE-BD95-FE9600D44C8E}" type="slidenum">
              <a:rPr lang="ar-SA" smtClean="0"/>
              <a:pPr>
                <a:defRPr/>
              </a:pPr>
              <a:t>47</a:t>
            </a:fld>
            <a:endParaRPr lang="en-US"/>
          </a:p>
        </p:txBody>
      </p:sp>
      <p:sp>
        <p:nvSpPr>
          <p:cNvPr id="7" name="Footer Placeholder 6"/>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2" descr="innner"/>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2227" name="Rectangle 3"/>
          <p:cNvSpPr>
            <a:spLocks noGrp="1" noChangeArrowheads="1"/>
          </p:cNvSpPr>
          <p:nvPr>
            <p:ph type="body" idx="1"/>
          </p:nvPr>
        </p:nvSpPr>
        <p:spPr>
          <a:xfrm>
            <a:off x="457200" y="2133600"/>
            <a:ext cx="8229600" cy="3992563"/>
          </a:xfrm>
        </p:spPr>
        <p:txBody>
          <a:bodyPr/>
          <a:lstStyle/>
          <a:p>
            <a:pPr marL="609600" indent="-609600" eaLnBrk="1" hangingPunct="1"/>
            <a:r>
              <a:rPr lang="ar-SA" altLang="zh-TW" b="1" smtClean="0"/>
              <a:t>كمجموعة من القواعد التي اتفقت عليها كافة الأطراف والتي تحكم السلوك التجاري للدول</a:t>
            </a:r>
            <a:r>
              <a:rPr lang="ar-SA" altLang="zh-TW" b="1" smtClean="0">
                <a:ea typeface="PMingLiU" pitchFamily="18" charset="-120"/>
              </a:rPr>
              <a:t> </a:t>
            </a:r>
            <a:endParaRPr lang="ar-SA" altLang="zh-TW" b="1" smtClean="0"/>
          </a:p>
          <a:p>
            <a:pPr marL="609600" indent="-609600" eaLnBrk="1" hangingPunct="1"/>
            <a:r>
              <a:rPr lang="ar-SA" altLang="zh-TW" b="1" smtClean="0"/>
              <a:t>كمنتدى عام لإجراء المفاوضات التجارية الشاملة بين الدول الأعضاء</a:t>
            </a:r>
            <a:r>
              <a:rPr lang="ar-SA" altLang="zh-TW" b="1" smtClean="0">
                <a:ea typeface="PMingLiU" pitchFamily="18" charset="-120"/>
              </a:rPr>
              <a:t> </a:t>
            </a:r>
            <a:endParaRPr lang="ar-SA" altLang="zh-TW" b="1" smtClean="0"/>
          </a:p>
          <a:p>
            <a:pPr marL="609600" indent="-609600" eaLnBrk="1" hangingPunct="1"/>
            <a:r>
              <a:rPr lang="ar-SA" altLang="zh-TW" b="1" smtClean="0"/>
              <a:t>كمحكمة دولية يمكن للدول الأعضاء في الإتفاقية أن تحل من خلالها النزاعات التي تنشأ فيما بينها</a:t>
            </a:r>
          </a:p>
          <a:p>
            <a:pPr marL="609600" indent="-609600" eaLnBrk="1" hangingPunct="1"/>
            <a:r>
              <a:rPr lang="ar-SA" altLang="zh-TW" b="1" smtClean="0"/>
              <a:t>مبرر قانونى لمخالفة المبأدى</a:t>
            </a:r>
            <a:endParaRPr lang="en-US" b="1" smtClean="0"/>
          </a:p>
        </p:txBody>
      </p:sp>
      <p:sp>
        <p:nvSpPr>
          <p:cNvPr id="52228" name="Rectangle 4"/>
          <p:cNvSpPr>
            <a:spLocks noGrp="1" noChangeArrowheads="1"/>
          </p:cNvSpPr>
          <p:nvPr>
            <p:ph type="title"/>
          </p:nvPr>
        </p:nvSpPr>
        <p:spPr>
          <a:xfrm>
            <a:off x="457200" y="765175"/>
            <a:ext cx="8229600" cy="1295400"/>
          </a:xfrm>
        </p:spPr>
        <p:txBody>
          <a:bodyPr/>
          <a:lstStyle/>
          <a:p>
            <a:pPr marL="838200" indent="-838200" eaLnBrk="1" hangingPunct="1"/>
            <a:r>
              <a:rPr lang="ar-SA" sz="3200" b="1" smtClean="0">
                <a:cs typeface="Monotype Koufi" pitchFamily="2" charset="-78"/>
              </a:rPr>
              <a:t>تعمل اتفاقيات منظمة التجارة العالمية ( والتي  تتكون من أكثر من 60 اتفاقية)  بأربع طرق وهي:</a:t>
            </a:r>
            <a:endParaRPr lang="en-US" sz="3200" b="1" smtClean="0">
              <a:cs typeface="Monotype Koufi" pitchFamily="2" charset="-78"/>
            </a:endParaRPr>
          </a:p>
        </p:txBody>
      </p:sp>
      <p:sp>
        <p:nvSpPr>
          <p:cNvPr id="5" name="Date Placeholder 4"/>
          <p:cNvSpPr>
            <a:spLocks noGrp="1"/>
          </p:cNvSpPr>
          <p:nvPr>
            <p:ph type="dt" sz="half" idx="10"/>
          </p:nvPr>
        </p:nvSpPr>
        <p:spPr/>
        <p:txBody>
          <a:bodyPr/>
          <a:lstStyle/>
          <a:p>
            <a:pPr>
              <a:defRPr/>
            </a:pPr>
            <a:fld id="{94E348CE-51A3-48D5-9BCD-A7BB8029A303}" type="datetime1">
              <a:rPr lang="en-US" smtClean="0"/>
              <a:pPr>
                <a:defRPr/>
              </a:pPr>
              <a:t>11/13/2009</a:t>
            </a:fld>
            <a:endParaRPr lang="en-US"/>
          </a:p>
        </p:txBody>
      </p:sp>
      <p:sp>
        <p:nvSpPr>
          <p:cNvPr id="6" name="Slide Number Placeholder 5"/>
          <p:cNvSpPr>
            <a:spLocks noGrp="1"/>
          </p:cNvSpPr>
          <p:nvPr>
            <p:ph type="sldNum" sz="quarter" idx="12"/>
          </p:nvPr>
        </p:nvSpPr>
        <p:spPr/>
        <p:txBody>
          <a:bodyPr/>
          <a:lstStyle/>
          <a:p>
            <a:pPr>
              <a:defRPr/>
            </a:pPr>
            <a:fld id="{C22D1DE4-8845-4EAE-BD95-FE9600D44C8E}" type="slidenum">
              <a:rPr lang="ar-SA" smtClean="0"/>
              <a:pPr>
                <a:defRPr/>
              </a:pPr>
              <a:t>48</a:t>
            </a:fld>
            <a:endParaRPr lang="en-US"/>
          </a:p>
        </p:txBody>
      </p:sp>
      <p:sp>
        <p:nvSpPr>
          <p:cNvPr id="7" name="Footer Placeholder 6"/>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0" name="Picture 2" descr="innner"/>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3251" name="Rectangle 3"/>
          <p:cNvSpPr>
            <a:spLocks noChangeArrowheads="1"/>
          </p:cNvSpPr>
          <p:nvPr/>
        </p:nvSpPr>
        <p:spPr bwMode="auto">
          <a:xfrm>
            <a:off x="2124075" y="1052513"/>
            <a:ext cx="4895850" cy="641350"/>
          </a:xfrm>
          <a:prstGeom prst="rect">
            <a:avLst/>
          </a:prstGeom>
          <a:noFill/>
          <a:ln w="9525">
            <a:noFill/>
            <a:miter lim="800000"/>
            <a:headEnd/>
            <a:tailEnd/>
          </a:ln>
        </p:spPr>
        <p:txBody>
          <a:bodyPr>
            <a:spAutoFit/>
          </a:bodyPr>
          <a:lstStyle/>
          <a:p>
            <a:pPr algn="ctr"/>
            <a:r>
              <a:rPr lang="ar-SA" altLang="zh-TW">
                <a:solidFill>
                  <a:schemeClr val="tx2"/>
                </a:solidFill>
              </a:rPr>
              <a:t/>
            </a:r>
            <a:br>
              <a:rPr lang="ar-SA" altLang="zh-TW">
                <a:solidFill>
                  <a:schemeClr val="tx2"/>
                </a:solidFill>
              </a:rPr>
            </a:br>
            <a:endParaRPr lang="en-US">
              <a:solidFill>
                <a:schemeClr val="tx2"/>
              </a:solidFill>
            </a:endParaRPr>
          </a:p>
        </p:txBody>
      </p:sp>
      <p:sp>
        <p:nvSpPr>
          <p:cNvPr id="53252" name="Rectangle 4"/>
          <p:cNvSpPr>
            <a:spLocks noGrp="1" noChangeArrowheads="1"/>
          </p:cNvSpPr>
          <p:nvPr>
            <p:ph type="body" idx="1"/>
          </p:nvPr>
        </p:nvSpPr>
        <p:spPr>
          <a:xfrm>
            <a:off x="457200" y="1916113"/>
            <a:ext cx="8229600" cy="4210050"/>
          </a:xfrm>
        </p:spPr>
        <p:txBody>
          <a:bodyPr/>
          <a:lstStyle/>
          <a:p>
            <a:pPr eaLnBrk="1" hangingPunct="1">
              <a:lnSpc>
                <a:spcPct val="80000"/>
              </a:lnSpc>
            </a:pPr>
            <a:r>
              <a:rPr lang="ar-SA" altLang="zh-TW" sz="2000" smtClean="0"/>
              <a:t>تحويل القيود غير التعريفية المفروضة على السلع الزراعية إلى قيود تعريفية.</a:t>
            </a:r>
            <a:r>
              <a:rPr lang="en-US" altLang="zh-TW" sz="2000" smtClean="0">
                <a:ea typeface="PMingLiU" pitchFamily="18" charset="-120"/>
              </a:rPr>
              <a:t> </a:t>
            </a:r>
          </a:p>
          <a:p>
            <a:pPr eaLnBrk="1" hangingPunct="1">
              <a:lnSpc>
                <a:spcPct val="80000"/>
              </a:lnSpc>
            </a:pPr>
            <a:r>
              <a:rPr lang="ar-SA" altLang="zh-TW" sz="2000" smtClean="0"/>
              <a:t>تخفيض التعريفة الجمركية 36% في الدول المتقدمة، وذلك خلال 6 سنوات</a:t>
            </a:r>
            <a:r>
              <a:rPr lang="ar-SA" altLang="zh-TW" sz="2800" smtClean="0"/>
              <a:t> </a:t>
            </a:r>
            <a:r>
              <a:rPr lang="ar-SA" altLang="zh-TW" sz="2000" smtClean="0"/>
              <a:t>من بدء سريان اتفاق منظمة التجارة العالمية، و 24% في الدول النامية وخلال 10 سنوات.</a:t>
            </a:r>
          </a:p>
          <a:p>
            <a:pPr eaLnBrk="1" hangingPunct="1">
              <a:lnSpc>
                <a:spcPct val="80000"/>
              </a:lnSpc>
            </a:pPr>
            <a:r>
              <a:rPr lang="ar-SA" altLang="zh-TW" sz="2000" smtClean="0"/>
              <a:t>بالنسبة للدول الأقل نمواً، فإن الإتفاق لا يلزمها بإجراء تخفيضات في التعريفة الجمركية على وارداتها من السلع الزراعية.</a:t>
            </a:r>
            <a:r>
              <a:rPr lang="ar-SA" altLang="zh-TW" sz="2800" smtClean="0"/>
              <a:t> </a:t>
            </a:r>
            <a:r>
              <a:rPr lang="en-US" altLang="zh-TW" sz="2800" smtClean="0">
                <a:ea typeface="PMingLiU" pitchFamily="18" charset="-120"/>
              </a:rPr>
              <a:t> </a:t>
            </a:r>
          </a:p>
          <a:p>
            <a:pPr eaLnBrk="1" hangingPunct="1">
              <a:lnSpc>
                <a:spcPct val="80000"/>
              </a:lnSpc>
            </a:pPr>
            <a:r>
              <a:rPr lang="ar-SA" altLang="zh-TW" sz="2000" smtClean="0"/>
              <a:t>حظر تقديم أي دعم جديد للصادرات الزراعية</a:t>
            </a:r>
            <a:r>
              <a:rPr lang="en-US" altLang="zh-TW" sz="2800" smtClean="0">
                <a:ea typeface="PMingLiU" pitchFamily="18" charset="-120"/>
              </a:rPr>
              <a:t> </a:t>
            </a:r>
          </a:p>
          <a:p>
            <a:pPr eaLnBrk="1" hangingPunct="1">
              <a:lnSpc>
                <a:spcPct val="80000"/>
              </a:lnSpc>
            </a:pPr>
            <a:r>
              <a:rPr lang="ar-SA" altLang="zh-TW" sz="2000" smtClean="0"/>
              <a:t>تخفيض دعم التصدير للسلع الزراعية 36% من قيمة الدعم الإجمالي للصادرات وبنسبة 21% من كميات الصادرات التي يتم دعمها (1986-1990)، وفي الدول المتقدمة على مدى 6 سنوات</a:t>
            </a:r>
          </a:p>
          <a:p>
            <a:pPr eaLnBrk="1" hangingPunct="1">
              <a:lnSpc>
                <a:spcPct val="80000"/>
              </a:lnSpc>
            </a:pPr>
            <a:r>
              <a:rPr lang="ar-SA" altLang="zh-TW" sz="2000" smtClean="0"/>
              <a:t>ويتم التخفيض بنسبة 24% من القيمة و 14% من الكمية، وذلك في الدول النامية وعلى مدى عشر سنوات. </a:t>
            </a:r>
          </a:p>
          <a:p>
            <a:pPr eaLnBrk="1" hangingPunct="1">
              <a:lnSpc>
                <a:spcPct val="80000"/>
              </a:lnSpc>
            </a:pPr>
            <a:r>
              <a:rPr lang="ar-SA" altLang="zh-TW" sz="2000" smtClean="0"/>
              <a:t>الدول الأقل نمواً فهي غير مطالبة بإجراء تخفيضات في دعم الصادرات الزراعية</a:t>
            </a:r>
            <a:r>
              <a:rPr lang="en-US" altLang="zh-TW" sz="2800" smtClean="0">
                <a:ea typeface="PMingLiU" pitchFamily="18" charset="-120"/>
              </a:rPr>
              <a:t> </a:t>
            </a:r>
            <a:endParaRPr lang="ar-SA" altLang="zh-TW" sz="2800" smtClean="0"/>
          </a:p>
          <a:p>
            <a:pPr eaLnBrk="1" hangingPunct="1">
              <a:lnSpc>
                <a:spcPct val="80000"/>
              </a:lnSpc>
            </a:pPr>
            <a:endParaRPr lang="en-US" sz="2000" smtClean="0"/>
          </a:p>
        </p:txBody>
      </p:sp>
      <p:sp>
        <p:nvSpPr>
          <p:cNvPr id="53253" name="Rectangle 5"/>
          <p:cNvSpPr>
            <a:spLocks noGrp="1" noChangeArrowheads="1"/>
          </p:cNvSpPr>
          <p:nvPr>
            <p:ph type="title"/>
          </p:nvPr>
        </p:nvSpPr>
        <p:spPr>
          <a:xfrm>
            <a:off x="457200" y="908050"/>
            <a:ext cx="8229600" cy="936625"/>
          </a:xfrm>
        </p:spPr>
        <p:txBody>
          <a:bodyPr/>
          <a:lstStyle/>
          <a:p>
            <a:pPr eaLnBrk="1" hangingPunct="1"/>
            <a:r>
              <a:rPr lang="ar-SA" altLang="zh-TW" sz="2800" smtClean="0"/>
              <a:t>اتفاق الزراعة </a:t>
            </a:r>
            <a:br>
              <a:rPr lang="ar-SA" altLang="zh-TW" sz="2800" smtClean="0"/>
            </a:br>
            <a:r>
              <a:rPr lang="ar-SA" altLang="zh-TW" sz="2800" smtClean="0"/>
              <a:t>(</a:t>
            </a:r>
            <a:r>
              <a:rPr lang="en-US" altLang="zh-TW" sz="2800" smtClean="0">
                <a:ea typeface="PMingLiU" pitchFamily="18" charset="-120"/>
              </a:rPr>
              <a:t>Agreement on Agriculture</a:t>
            </a:r>
            <a:r>
              <a:rPr lang="ar-SA" altLang="zh-TW" sz="2800" smtClean="0"/>
              <a:t>)</a:t>
            </a:r>
            <a:endParaRPr lang="en-US" sz="2800" smtClean="0"/>
          </a:p>
        </p:txBody>
      </p:sp>
      <p:sp>
        <p:nvSpPr>
          <p:cNvPr id="6" name="Date Placeholder 5"/>
          <p:cNvSpPr>
            <a:spLocks noGrp="1"/>
          </p:cNvSpPr>
          <p:nvPr>
            <p:ph type="dt" sz="half" idx="10"/>
          </p:nvPr>
        </p:nvSpPr>
        <p:spPr/>
        <p:txBody>
          <a:bodyPr/>
          <a:lstStyle/>
          <a:p>
            <a:pPr>
              <a:defRPr/>
            </a:pPr>
            <a:fld id="{D961A185-3FE9-41D3-8DF1-771B858030CC}" type="datetime1">
              <a:rPr lang="en-US" smtClean="0"/>
              <a:pPr>
                <a:defRPr/>
              </a:pPr>
              <a:t>11/13/2009</a:t>
            </a:fld>
            <a:endParaRPr lang="en-US"/>
          </a:p>
        </p:txBody>
      </p:sp>
      <p:sp>
        <p:nvSpPr>
          <p:cNvPr id="7" name="Slide Number Placeholder 6"/>
          <p:cNvSpPr>
            <a:spLocks noGrp="1"/>
          </p:cNvSpPr>
          <p:nvPr>
            <p:ph type="sldNum" sz="quarter" idx="12"/>
          </p:nvPr>
        </p:nvSpPr>
        <p:spPr/>
        <p:txBody>
          <a:bodyPr/>
          <a:lstStyle/>
          <a:p>
            <a:pPr>
              <a:defRPr/>
            </a:pPr>
            <a:fld id="{C22D1DE4-8845-4EAE-BD95-FE9600D44C8E}" type="slidenum">
              <a:rPr lang="ar-SA" smtClean="0"/>
              <a:pPr>
                <a:defRPr/>
              </a:pPr>
              <a:t>49</a:t>
            </a:fld>
            <a:endParaRPr lang="en-US"/>
          </a:p>
        </p:txBody>
      </p:sp>
      <p:sp>
        <p:nvSpPr>
          <p:cNvPr id="8" name="Footer Placeholder 7"/>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5"/>
          <p:cNvSpPr>
            <a:spLocks noGrp="1" noChangeArrowheads="1"/>
          </p:cNvSpPr>
          <p:nvPr>
            <p:ph type="title"/>
          </p:nvPr>
        </p:nvSpPr>
        <p:spPr>
          <a:xfrm>
            <a:off x="457200" y="620713"/>
            <a:ext cx="8229600" cy="1223962"/>
          </a:xfrm>
        </p:spPr>
        <p:txBody>
          <a:bodyPr/>
          <a:lstStyle/>
          <a:p>
            <a:pPr marL="838200" indent="-838200" eaLnBrk="1" hangingPunct="1"/>
            <a:r>
              <a:rPr lang="ar-SA" dirty="0" smtClean="0">
                <a:solidFill>
                  <a:srgbClr val="003399"/>
                </a:solidFill>
              </a:rPr>
              <a:t>أعمدة أو أركان العولمة الاقتصادية</a:t>
            </a:r>
            <a:endParaRPr lang="en-US" dirty="0" smtClean="0">
              <a:solidFill>
                <a:srgbClr val="003399"/>
              </a:solidFill>
            </a:endParaRPr>
          </a:p>
        </p:txBody>
      </p:sp>
      <p:sp>
        <p:nvSpPr>
          <p:cNvPr id="8196" name="Rectangle 6"/>
          <p:cNvSpPr>
            <a:spLocks noGrp="1" noChangeArrowheads="1"/>
          </p:cNvSpPr>
          <p:nvPr>
            <p:ph type="body" idx="1"/>
          </p:nvPr>
        </p:nvSpPr>
        <p:spPr>
          <a:xfrm>
            <a:off x="457200" y="1844675"/>
            <a:ext cx="8229600" cy="4281488"/>
          </a:xfrm>
        </p:spPr>
        <p:txBody>
          <a:bodyPr/>
          <a:lstStyle/>
          <a:p>
            <a:pPr eaLnBrk="1" hangingPunct="1"/>
            <a:r>
              <a:rPr lang="ar-SA" b="1" dirty="0" smtClean="0"/>
              <a:t>هناك ثلاثة أعمدة للعولمة الحديثة وهي</a:t>
            </a:r>
            <a:r>
              <a:rPr lang="en-US" b="1" dirty="0" smtClean="0"/>
              <a:t> :</a:t>
            </a:r>
          </a:p>
          <a:p>
            <a:pPr lvl="1" eaLnBrk="1" hangingPunct="1"/>
            <a:endParaRPr lang="ar-SA" b="1" dirty="0" smtClean="0"/>
          </a:p>
          <a:p>
            <a:pPr marL="971550" lvl="1" indent="-514350" algn="just" eaLnBrk="1" hangingPunct="1">
              <a:buFont typeface="+mj-lt"/>
              <a:buAutoNum type="arabicPeriod"/>
            </a:pPr>
            <a:r>
              <a:rPr lang="ar-SA" b="1" dirty="0" smtClean="0"/>
              <a:t> صندوق النقد الدولي</a:t>
            </a:r>
            <a:r>
              <a:rPr lang="en-US" b="1" dirty="0" smtClean="0"/>
              <a:t>  IMF</a:t>
            </a:r>
          </a:p>
          <a:p>
            <a:pPr marL="971550" lvl="1" indent="-514350" algn="just" eaLnBrk="1" hangingPunct="1">
              <a:buFont typeface="+mj-lt"/>
              <a:buAutoNum type="arabicPeriod"/>
            </a:pPr>
            <a:endParaRPr lang="ar-SA" b="1" dirty="0" smtClean="0"/>
          </a:p>
          <a:p>
            <a:pPr marL="971550" lvl="1" indent="-514350" algn="just" eaLnBrk="1" hangingPunct="1">
              <a:buFont typeface="+mj-lt"/>
              <a:buAutoNum type="arabicPeriod"/>
            </a:pPr>
            <a:r>
              <a:rPr lang="ar-SA" b="1" dirty="0" smtClean="0"/>
              <a:t> البنك الدولي ( للإنشاء والتعمير</a:t>
            </a:r>
            <a:r>
              <a:rPr lang="en-US" b="1" dirty="0" smtClean="0"/>
              <a:t> </a:t>
            </a:r>
            <a:r>
              <a:rPr lang="ar-SA" b="1" dirty="0" smtClean="0"/>
              <a:t>)</a:t>
            </a:r>
            <a:r>
              <a:rPr lang="en-US" b="1" dirty="0" smtClean="0"/>
              <a:t> WORLD BANK </a:t>
            </a:r>
          </a:p>
          <a:p>
            <a:pPr marL="971550" lvl="1" indent="-514350" algn="just" eaLnBrk="1" hangingPunct="1">
              <a:buFont typeface="+mj-lt"/>
              <a:buAutoNum type="arabicPeriod"/>
            </a:pPr>
            <a:endParaRPr lang="ar-SA" b="1" dirty="0" smtClean="0"/>
          </a:p>
          <a:p>
            <a:pPr marL="971550" lvl="1" indent="-514350" algn="just" eaLnBrk="1" hangingPunct="1">
              <a:buFont typeface="+mj-lt"/>
              <a:buAutoNum type="arabicPeriod"/>
            </a:pPr>
            <a:r>
              <a:rPr lang="ar-SA" b="1" dirty="0" smtClean="0"/>
              <a:t> منظمة التجارة الدولية </a:t>
            </a:r>
            <a:r>
              <a:rPr lang="en-US" b="1" dirty="0" smtClean="0"/>
              <a:t>ITO</a:t>
            </a:r>
            <a:r>
              <a:rPr lang="ar-SA" b="1" dirty="0" smtClean="0"/>
              <a:t> </a:t>
            </a:r>
            <a:r>
              <a:rPr lang="en-US" b="1" dirty="0" smtClean="0"/>
              <a:t>-   </a:t>
            </a:r>
            <a:r>
              <a:rPr lang="ar-SA" b="1" dirty="0" smtClean="0"/>
              <a:t>الجات </a:t>
            </a:r>
            <a:r>
              <a:rPr lang="en-US" b="1" dirty="0" smtClean="0"/>
              <a:t>- GATT </a:t>
            </a:r>
            <a:r>
              <a:rPr lang="ar-SA" b="1" dirty="0" smtClean="0"/>
              <a:t>منظمة التجارة العالمية </a:t>
            </a:r>
            <a:r>
              <a:rPr lang="en-US" b="1" dirty="0" smtClean="0"/>
              <a:t>WTO</a:t>
            </a:r>
          </a:p>
        </p:txBody>
      </p:sp>
      <p:sp>
        <p:nvSpPr>
          <p:cNvPr id="4" name="Date Placeholder 3"/>
          <p:cNvSpPr>
            <a:spLocks noGrp="1"/>
          </p:cNvSpPr>
          <p:nvPr>
            <p:ph type="dt" sz="half" idx="10"/>
          </p:nvPr>
        </p:nvSpPr>
        <p:spPr/>
        <p:txBody>
          <a:bodyPr/>
          <a:lstStyle/>
          <a:p>
            <a:pPr>
              <a:defRPr/>
            </a:pPr>
            <a:fld id="{2C36DB17-BFEA-45CE-9619-B27ED83BC7FD}"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5</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4" name="Picture 2" descr="innner"/>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4275" name="Rectangle 3"/>
          <p:cNvSpPr>
            <a:spLocks noGrp="1" noChangeArrowheads="1"/>
          </p:cNvSpPr>
          <p:nvPr>
            <p:ph type="title"/>
          </p:nvPr>
        </p:nvSpPr>
        <p:spPr>
          <a:xfrm>
            <a:off x="457200" y="981075"/>
            <a:ext cx="8229600" cy="935038"/>
          </a:xfrm>
        </p:spPr>
        <p:txBody>
          <a:bodyPr/>
          <a:lstStyle/>
          <a:p>
            <a:pPr eaLnBrk="1" hangingPunct="1"/>
            <a:r>
              <a:rPr lang="ar-SA" altLang="zh-TW" sz="2800" smtClean="0"/>
              <a:t>الإتفاق الخاص بتطبيق تدابير الصحة والصحة النباتية</a:t>
            </a:r>
            <a:br>
              <a:rPr lang="ar-SA" altLang="zh-TW" sz="2800" smtClean="0"/>
            </a:br>
            <a:r>
              <a:rPr lang="en-US" altLang="zh-TW" sz="2400" smtClean="0">
                <a:ea typeface="PMingLiU" pitchFamily="18" charset="-120"/>
              </a:rPr>
              <a:t>Agreement on Application of Sanitary and Phytosanitary Measures (SPS)</a:t>
            </a:r>
            <a:endParaRPr lang="en-US" sz="2400" smtClean="0">
              <a:ea typeface="PMingLiU" pitchFamily="18" charset="-120"/>
            </a:endParaRPr>
          </a:p>
        </p:txBody>
      </p:sp>
      <p:sp>
        <p:nvSpPr>
          <p:cNvPr id="54276" name="Rectangle 4"/>
          <p:cNvSpPr>
            <a:spLocks noGrp="1" noChangeArrowheads="1"/>
          </p:cNvSpPr>
          <p:nvPr>
            <p:ph type="body" idx="1"/>
          </p:nvPr>
        </p:nvSpPr>
        <p:spPr>
          <a:xfrm>
            <a:off x="457200" y="2205038"/>
            <a:ext cx="8229600" cy="3921125"/>
          </a:xfrm>
        </p:spPr>
        <p:txBody>
          <a:bodyPr/>
          <a:lstStyle/>
          <a:p>
            <a:pPr eaLnBrk="1" hangingPunct="1"/>
            <a:r>
              <a:rPr lang="ar-SA" altLang="zh-TW" smtClean="0"/>
              <a:t>يحق لكل دولة عضو في المنظمة في اتخاذ ماتراه ضرورياً لحماية صحة النباتات والحيوانات وضمان سلامة الأغذية</a:t>
            </a:r>
            <a:r>
              <a:rPr lang="en-US" altLang="zh-TW" smtClean="0">
                <a:ea typeface="PMingLiU" pitchFamily="18" charset="-120"/>
              </a:rPr>
              <a:t> </a:t>
            </a:r>
          </a:p>
          <a:p>
            <a:pPr eaLnBrk="1" hangingPunct="1"/>
            <a:r>
              <a:rPr lang="ar-SA" altLang="zh-TW" smtClean="0"/>
              <a:t>وينص على أن تكون الإجراءات الخاصة بذلك عند الحدود الضرورية علمياً، مع عدم التمييز ومراعاة الشفافية.</a:t>
            </a:r>
            <a:r>
              <a:rPr lang="en-US" altLang="zh-TW" smtClean="0">
                <a:ea typeface="PMingLiU" pitchFamily="18" charset="-120"/>
              </a:rPr>
              <a:t> </a:t>
            </a:r>
            <a:endParaRPr lang="ar-SA" altLang="zh-TW" smtClean="0"/>
          </a:p>
          <a:p>
            <a:pPr eaLnBrk="1" hangingPunct="1"/>
            <a:r>
              <a:rPr lang="ar-SA" altLang="zh-TW" smtClean="0"/>
              <a:t>إجراءات الرقابة والفحص واستصدار الموافقات. </a:t>
            </a:r>
          </a:p>
          <a:p>
            <a:pPr eaLnBrk="1" hangingPunct="1"/>
            <a:r>
              <a:rPr lang="ar-SA" altLang="zh-TW" smtClean="0"/>
              <a:t>هذا الإتفاق وثيق الصلة باتفاق العوائق الفنية أمام التجارة.</a:t>
            </a:r>
            <a:endParaRPr lang="en-US" smtClean="0"/>
          </a:p>
          <a:p>
            <a:pPr eaLnBrk="1" hangingPunct="1"/>
            <a:endParaRPr lang="en-US" smtClean="0"/>
          </a:p>
        </p:txBody>
      </p:sp>
      <p:sp>
        <p:nvSpPr>
          <p:cNvPr id="5" name="Date Placeholder 4"/>
          <p:cNvSpPr>
            <a:spLocks noGrp="1"/>
          </p:cNvSpPr>
          <p:nvPr>
            <p:ph type="dt" sz="half" idx="10"/>
          </p:nvPr>
        </p:nvSpPr>
        <p:spPr/>
        <p:txBody>
          <a:bodyPr/>
          <a:lstStyle/>
          <a:p>
            <a:pPr>
              <a:defRPr/>
            </a:pPr>
            <a:fld id="{D5DA6865-8CBA-485B-888F-B46D7B75BA17}" type="datetime1">
              <a:rPr lang="en-US" smtClean="0"/>
              <a:pPr>
                <a:defRPr/>
              </a:pPr>
              <a:t>11/13/2009</a:t>
            </a:fld>
            <a:endParaRPr lang="en-US"/>
          </a:p>
        </p:txBody>
      </p:sp>
      <p:sp>
        <p:nvSpPr>
          <p:cNvPr id="6" name="Slide Number Placeholder 5"/>
          <p:cNvSpPr>
            <a:spLocks noGrp="1"/>
          </p:cNvSpPr>
          <p:nvPr>
            <p:ph type="sldNum" sz="quarter" idx="12"/>
          </p:nvPr>
        </p:nvSpPr>
        <p:spPr/>
        <p:txBody>
          <a:bodyPr/>
          <a:lstStyle/>
          <a:p>
            <a:pPr>
              <a:defRPr/>
            </a:pPr>
            <a:fld id="{C22D1DE4-8845-4EAE-BD95-FE9600D44C8E}" type="slidenum">
              <a:rPr lang="ar-SA" smtClean="0"/>
              <a:pPr>
                <a:defRPr/>
              </a:pPr>
              <a:t>50</a:t>
            </a:fld>
            <a:endParaRPr lang="en-US"/>
          </a:p>
        </p:txBody>
      </p:sp>
      <p:sp>
        <p:nvSpPr>
          <p:cNvPr id="7" name="Footer Placeholder 6"/>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8" name="Picture 2" descr="innner"/>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5299" name="Rectangle 3"/>
          <p:cNvSpPr>
            <a:spLocks noGrp="1" noChangeArrowheads="1"/>
          </p:cNvSpPr>
          <p:nvPr>
            <p:ph type="title"/>
          </p:nvPr>
        </p:nvSpPr>
        <p:spPr>
          <a:xfrm>
            <a:off x="468313" y="981075"/>
            <a:ext cx="8229600" cy="581025"/>
          </a:xfrm>
        </p:spPr>
        <p:txBody>
          <a:bodyPr/>
          <a:lstStyle/>
          <a:p>
            <a:pPr eaLnBrk="1" hangingPunct="1"/>
            <a:r>
              <a:rPr lang="ar-SA" altLang="zh-TW" sz="2400" smtClean="0"/>
              <a:t>اتفاق التجارة في المنسوجات والملابس</a:t>
            </a:r>
            <a:br>
              <a:rPr lang="ar-SA" altLang="zh-TW" sz="2400" smtClean="0"/>
            </a:br>
            <a:r>
              <a:rPr lang="ar-SA" altLang="zh-TW" sz="2400" smtClean="0"/>
              <a:t>(</a:t>
            </a:r>
            <a:r>
              <a:rPr lang="en-US" altLang="zh-TW" sz="2400" smtClean="0">
                <a:ea typeface="PMingLiU" pitchFamily="18" charset="-120"/>
              </a:rPr>
              <a:t>Agreement on Textiles and Clothing</a:t>
            </a:r>
            <a:r>
              <a:rPr lang="ar-SA" altLang="zh-TW" sz="2400" smtClean="0"/>
              <a:t>)</a:t>
            </a:r>
            <a:endParaRPr lang="en-US" sz="2400" smtClean="0"/>
          </a:p>
        </p:txBody>
      </p:sp>
      <p:sp>
        <p:nvSpPr>
          <p:cNvPr id="55300" name="Rectangle 4"/>
          <p:cNvSpPr>
            <a:spLocks noGrp="1" noChangeArrowheads="1"/>
          </p:cNvSpPr>
          <p:nvPr>
            <p:ph type="body" idx="1"/>
          </p:nvPr>
        </p:nvSpPr>
        <p:spPr>
          <a:xfrm>
            <a:off x="457200" y="1628775"/>
            <a:ext cx="8229600" cy="4497388"/>
          </a:xfrm>
        </p:spPr>
        <p:txBody>
          <a:bodyPr/>
          <a:lstStyle/>
          <a:p>
            <a:pPr eaLnBrk="1" hangingPunct="1">
              <a:lnSpc>
                <a:spcPct val="90000"/>
              </a:lnSpc>
            </a:pPr>
            <a:r>
              <a:rPr lang="ar-SA" altLang="zh-TW" sz="2400" smtClean="0"/>
              <a:t>إدراج تجارة المنسوجات والملابس ضمن اتفاقية متعددة الأطراف، على أن يكون ذلك خلال 10 سنوات كفترة انتقالية وعلى أربع مراحل:</a:t>
            </a:r>
          </a:p>
          <a:p>
            <a:pPr eaLnBrk="1" hangingPunct="1">
              <a:lnSpc>
                <a:spcPct val="90000"/>
              </a:lnSpc>
            </a:pPr>
            <a:r>
              <a:rPr lang="ar-SA" altLang="zh-TW" sz="2400" b="1" u="sng" smtClean="0"/>
              <a:t>الأولى</a:t>
            </a:r>
            <a:r>
              <a:rPr lang="ar-SA" altLang="zh-TW" sz="2400" smtClean="0"/>
              <a:t> تبدأ في عام 1995، أي منذ سريان اتفاقية منظمة التجارة العالمية، وبنسبة لاتقل عن 16% من الحجم الكلي للواردات من المنسوجات والملابس (كما كان في عام 1990)</a:t>
            </a:r>
          </a:p>
          <a:p>
            <a:pPr eaLnBrk="1" hangingPunct="1">
              <a:lnSpc>
                <a:spcPct val="90000"/>
              </a:lnSpc>
            </a:pPr>
            <a:r>
              <a:rPr lang="ar-SA" altLang="zh-TW" sz="2400" b="1" u="sng" smtClean="0"/>
              <a:t>الثانية </a:t>
            </a:r>
            <a:r>
              <a:rPr lang="ar-SA" altLang="zh-TW" sz="2400" smtClean="0"/>
              <a:t>تكون النسبة فيها 7 % من حجم الواردات وخلال 3 سنوات تبدأ من عام 1995 حتى عام 1998</a:t>
            </a:r>
          </a:p>
          <a:p>
            <a:pPr eaLnBrk="1" hangingPunct="1">
              <a:lnSpc>
                <a:spcPct val="90000"/>
              </a:lnSpc>
            </a:pPr>
            <a:r>
              <a:rPr lang="ar-SA" altLang="zh-TW" sz="2400" b="1" u="sng" smtClean="0"/>
              <a:t>الثالثة</a:t>
            </a:r>
            <a:r>
              <a:rPr lang="ar-SA" altLang="zh-TW" sz="2400" smtClean="0"/>
              <a:t> تكون النسبة فيها 8 %وخلال الفترة 1998-2002</a:t>
            </a:r>
          </a:p>
          <a:p>
            <a:pPr eaLnBrk="1" hangingPunct="1">
              <a:lnSpc>
                <a:spcPct val="90000"/>
              </a:lnSpc>
            </a:pPr>
            <a:r>
              <a:rPr lang="ar-SA" altLang="zh-TW" sz="2400" b="1" u="sng" smtClean="0"/>
              <a:t>الرابعة</a:t>
            </a:r>
            <a:r>
              <a:rPr lang="ar-SA" altLang="zh-TW" sz="2400" smtClean="0"/>
              <a:t> فتشمل نسبة الـ 9 % الباقية وتمتد على الفترة 2002-2005 . وفي هذه المراحل تلغى الحصص الكمية التي كانت سائدة قبل جولة أوروجواي</a:t>
            </a:r>
            <a:endParaRPr lang="en-US" sz="2400" smtClean="0"/>
          </a:p>
        </p:txBody>
      </p:sp>
      <p:sp>
        <p:nvSpPr>
          <p:cNvPr id="5" name="Date Placeholder 4"/>
          <p:cNvSpPr>
            <a:spLocks noGrp="1"/>
          </p:cNvSpPr>
          <p:nvPr>
            <p:ph type="dt" sz="half" idx="10"/>
          </p:nvPr>
        </p:nvSpPr>
        <p:spPr/>
        <p:txBody>
          <a:bodyPr/>
          <a:lstStyle/>
          <a:p>
            <a:pPr>
              <a:defRPr/>
            </a:pPr>
            <a:fld id="{D07CF03F-B5F5-4F1A-B693-080C69B32CF8}" type="datetime1">
              <a:rPr lang="en-US" smtClean="0"/>
              <a:pPr>
                <a:defRPr/>
              </a:pPr>
              <a:t>11/13/2009</a:t>
            </a:fld>
            <a:endParaRPr lang="en-US"/>
          </a:p>
        </p:txBody>
      </p:sp>
      <p:sp>
        <p:nvSpPr>
          <p:cNvPr id="6" name="Slide Number Placeholder 5"/>
          <p:cNvSpPr>
            <a:spLocks noGrp="1"/>
          </p:cNvSpPr>
          <p:nvPr>
            <p:ph type="sldNum" sz="quarter" idx="12"/>
          </p:nvPr>
        </p:nvSpPr>
        <p:spPr/>
        <p:txBody>
          <a:bodyPr/>
          <a:lstStyle/>
          <a:p>
            <a:pPr>
              <a:defRPr/>
            </a:pPr>
            <a:fld id="{C22D1DE4-8845-4EAE-BD95-FE9600D44C8E}" type="slidenum">
              <a:rPr lang="ar-SA" smtClean="0"/>
              <a:pPr>
                <a:defRPr/>
              </a:pPr>
              <a:t>51</a:t>
            </a:fld>
            <a:endParaRPr lang="en-US"/>
          </a:p>
        </p:txBody>
      </p:sp>
      <p:sp>
        <p:nvSpPr>
          <p:cNvPr id="7" name="Footer Placeholder 6"/>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2" name="Picture 2" descr="innner"/>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6323" name="Rectangle 3"/>
          <p:cNvSpPr>
            <a:spLocks noGrp="1" noChangeArrowheads="1"/>
          </p:cNvSpPr>
          <p:nvPr>
            <p:ph type="title"/>
          </p:nvPr>
        </p:nvSpPr>
        <p:spPr>
          <a:xfrm>
            <a:off x="468313" y="981075"/>
            <a:ext cx="8229600" cy="581025"/>
          </a:xfrm>
        </p:spPr>
        <p:txBody>
          <a:bodyPr/>
          <a:lstStyle/>
          <a:p>
            <a:pPr eaLnBrk="1" hangingPunct="1"/>
            <a:r>
              <a:rPr lang="ar-SA" altLang="zh-TW" sz="2400" smtClean="0"/>
              <a:t>اتفاق التجارة في المنسوجات والملابس</a:t>
            </a:r>
            <a:br>
              <a:rPr lang="ar-SA" altLang="zh-TW" sz="2400" smtClean="0"/>
            </a:br>
            <a:r>
              <a:rPr lang="ar-SA" altLang="zh-TW" sz="2400" smtClean="0"/>
              <a:t>(</a:t>
            </a:r>
            <a:r>
              <a:rPr lang="en-US" altLang="zh-TW" sz="2400" smtClean="0">
                <a:ea typeface="PMingLiU" pitchFamily="18" charset="-120"/>
              </a:rPr>
              <a:t>Agreement on Textiles and Clothing</a:t>
            </a:r>
            <a:r>
              <a:rPr lang="ar-SA" altLang="zh-TW" sz="2400" smtClean="0"/>
              <a:t>)</a:t>
            </a:r>
            <a:endParaRPr lang="en-US" sz="2400" smtClean="0"/>
          </a:p>
        </p:txBody>
      </p:sp>
      <p:sp>
        <p:nvSpPr>
          <p:cNvPr id="56324" name="Rectangle 4"/>
          <p:cNvSpPr>
            <a:spLocks noGrp="1" noChangeArrowheads="1"/>
          </p:cNvSpPr>
          <p:nvPr>
            <p:ph type="body" idx="1"/>
          </p:nvPr>
        </p:nvSpPr>
        <p:spPr>
          <a:xfrm>
            <a:off x="457200" y="1628775"/>
            <a:ext cx="8229600" cy="4497388"/>
          </a:xfrm>
        </p:spPr>
        <p:txBody>
          <a:bodyPr/>
          <a:lstStyle/>
          <a:p>
            <a:pPr eaLnBrk="1" hangingPunct="1">
              <a:lnSpc>
                <a:spcPct val="90000"/>
              </a:lnSpc>
            </a:pPr>
            <a:r>
              <a:rPr lang="ar-SA" altLang="zh-TW" sz="2400" smtClean="0"/>
              <a:t>إدراج تجارة المنسوجات والملابس ضمن اتفاقية متعددة الأطراف، على أن يكون ذلك خلال 10 سنوات كفترة انتقالية وعلى أربع مراحل:</a:t>
            </a:r>
          </a:p>
          <a:p>
            <a:pPr eaLnBrk="1" hangingPunct="1">
              <a:lnSpc>
                <a:spcPct val="90000"/>
              </a:lnSpc>
            </a:pPr>
            <a:r>
              <a:rPr lang="ar-SA" altLang="zh-TW" sz="2400" b="1" u="sng" smtClean="0"/>
              <a:t>الأولى</a:t>
            </a:r>
            <a:r>
              <a:rPr lang="ar-SA" altLang="zh-TW" sz="2400" smtClean="0"/>
              <a:t> تبدأ في عام 1995، أي منذ سريان اتفاقية منظمة التجارة العالمية، وبنسبة لاتقل عن 16% من الحجم الكلي للواردات من المنسوجات والملابس (كما كان في عام 1990)</a:t>
            </a:r>
          </a:p>
          <a:p>
            <a:pPr eaLnBrk="1" hangingPunct="1">
              <a:lnSpc>
                <a:spcPct val="90000"/>
              </a:lnSpc>
            </a:pPr>
            <a:r>
              <a:rPr lang="ar-SA" altLang="zh-TW" sz="2400" b="1" u="sng" smtClean="0"/>
              <a:t>الثانية </a:t>
            </a:r>
            <a:r>
              <a:rPr lang="ar-SA" altLang="zh-TW" sz="2400" smtClean="0"/>
              <a:t>تكون النسبة فيها 7 % من حجم الواردات وخلال 3 سنوات تبدأ من عام 1995 حتى عام 1998</a:t>
            </a:r>
          </a:p>
          <a:p>
            <a:pPr eaLnBrk="1" hangingPunct="1">
              <a:lnSpc>
                <a:spcPct val="90000"/>
              </a:lnSpc>
            </a:pPr>
            <a:r>
              <a:rPr lang="ar-SA" altLang="zh-TW" sz="2400" b="1" u="sng" smtClean="0"/>
              <a:t>الثالثة</a:t>
            </a:r>
            <a:r>
              <a:rPr lang="ar-SA" altLang="zh-TW" sz="2400" smtClean="0"/>
              <a:t> تكون النسبة فيها 8 %وخلال الفترة 1998-2002</a:t>
            </a:r>
          </a:p>
          <a:p>
            <a:pPr eaLnBrk="1" hangingPunct="1">
              <a:lnSpc>
                <a:spcPct val="90000"/>
              </a:lnSpc>
            </a:pPr>
            <a:r>
              <a:rPr lang="ar-SA" altLang="zh-TW" sz="2400" b="1" u="sng" smtClean="0"/>
              <a:t>الرابعة</a:t>
            </a:r>
            <a:r>
              <a:rPr lang="ar-SA" altLang="zh-TW" sz="2400" smtClean="0"/>
              <a:t> فتشمل نسبة الـ 9 % الباقية وتمتد على الفترة 2002-2005 . وفي هذه المراحل تلغى الحصص الكمية التي كانت سائدة قبل جولة أوروجواي</a:t>
            </a:r>
            <a:endParaRPr lang="en-US" sz="2400" smtClean="0"/>
          </a:p>
        </p:txBody>
      </p:sp>
      <p:sp>
        <p:nvSpPr>
          <p:cNvPr id="5" name="Date Placeholder 4"/>
          <p:cNvSpPr>
            <a:spLocks noGrp="1"/>
          </p:cNvSpPr>
          <p:nvPr>
            <p:ph type="dt" sz="half" idx="10"/>
          </p:nvPr>
        </p:nvSpPr>
        <p:spPr/>
        <p:txBody>
          <a:bodyPr/>
          <a:lstStyle/>
          <a:p>
            <a:pPr>
              <a:defRPr/>
            </a:pPr>
            <a:fld id="{EB839772-4AEF-48FB-AB43-8BB9A040420B}" type="datetime1">
              <a:rPr lang="en-US" smtClean="0"/>
              <a:pPr>
                <a:defRPr/>
              </a:pPr>
              <a:t>11/13/2009</a:t>
            </a:fld>
            <a:endParaRPr lang="en-US"/>
          </a:p>
        </p:txBody>
      </p:sp>
      <p:sp>
        <p:nvSpPr>
          <p:cNvPr id="6" name="Slide Number Placeholder 5"/>
          <p:cNvSpPr>
            <a:spLocks noGrp="1"/>
          </p:cNvSpPr>
          <p:nvPr>
            <p:ph type="sldNum" sz="quarter" idx="12"/>
          </p:nvPr>
        </p:nvSpPr>
        <p:spPr/>
        <p:txBody>
          <a:bodyPr/>
          <a:lstStyle/>
          <a:p>
            <a:pPr>
              <a:defRPr/>
            </a:pPr>
            <a:fld id="{C22D1DE4-8845-4EAE-BD95-FE9600D44C8E}" type="slidenum">
              <a:rPr lang="ar-SA" smtClean="0"/>
              <a:pPr>
                <a:defRPr/>
              </a:pPr>
              <a:t>52</a:t>
            </a:fld>
            <a:endParaRPr lang="en-US"/>
          </a:p>
        </p:txBody>
      </p:sp>
      <p:sp>
        <p:nvSpPr>
          <p:cNvPr id="7" name="Footer Placeholder 6"/>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3"/>
          <p:cNvSpPr>
            <a:spLocks noGrp="1" noChangeArrowheads="1"/>
          </p:cNvSpPr>
          <p:nvPr>
            <p:ph type="title"/>
          </p:nvPr>
        </p:nvSpPr>
        <p:spPr>
          <a:xfrm>
            <a:off x="1258888" y="1341438"/>
            <a:ext cx="7416800" cy="935037"/>
          </a:xfrm>
        </p:spPr>
        <p:txBody>
          <a:bodyPr/>
          <a:lstStyle/>
          <a:p>
            <a:pPr eaLnBrk="1" hangingPunct="1"/>
            <a:r>
              <a:rPr lang="ar-SA" altLang="zh-TW" sz="2400" smtClean="0"/>
              <a:t>إتفاقية إجراءات الإستثمار المتعلقة بالتجارة     </a:t>
            </a:r>
            <a:br>
              <a:rPr lang="ar-SA" altLang="zh-TW" sz="2400" smtClean="0"/>
            </a:br>
            <a:r>
              <a:rPr lang="ar-SA" altLang="zh-TW" sz="2400" smtClean="0"/>
              <a:t> ( </a:t>
            </a:r>
            <a:r>
              <a:rPr lang="en-US" altLang="zh-TW" sz="2400" smtClean="0">
                <a:ea typeface="PMingLiU" pitchFamily="18" charset="-120"/>
              </a:rPr>
              <a:t>Agreement</a:t>
            </a:r>
            <a:r>
              <a:rPr lang="ar-SA" altLang="zh-TW" sz="2400" smtClean="0"/>
              <a:t> </a:t>
            </a:r>
            <a:r>
              <a:rPr lang="en-US" altLang="zh-TW" sz="2400" smtClean="0">
                <a:ea typeface="PMingLiU" pitchFamily="18" charset="-120"/>
              </a:rPr>
              <a:t>Trade-Related Investment Measures</a:t>
            </a:r>
            <a:r>
              <a:rPr lang="ar-SA" altLang="zh-TW" sz="2400" smtClean="0"/>
              <a:t>)</a:t>
            </a:r>
            <a:br>
              <a:rPr lang="ar-SA" altLang="zh-TW" sz="2400" smtClean="0"/>
            </a:br>
            <a:r>
              <a:rPr lang="en-US" altLang="zh-TW" sz="2400" smtClean="0">
                <a:ea typeface="PMingLiU" pitchFamily="18" charset="-120"/>
              </a:rPr>
              <a:t>  Trims</a:t>
            </a:r>
            <a:r>
              <a:rPr lang="ar-SA" altLang="zh-TW" sz="4000" smtClean="0"/>
              <a:t/>
            </a:r>
            <a:br>
              <a:rPr lang="ar-SA" altLang="zh-TW" sz="4000" smtClean="0"/>
            </a:br>
            <a:endParaRPr lang="en-US" sz="4000" smtClean="0"/>
          </a:p>
        </p:txBody>
      </p:sp>
      <p:sp>
        <p:nvSpPr>
          <p:cNvPr id="57348" name="Rectangle 4"/>
          <p:cNvSpPr>
            <a:spLocks noGrp="1" noChangeArrowheads="1"/>
          </p:cNvSpPr>
          <p:nvPr>
            <p:ph type="body" idx="1"/>
          </p:nvPr>
        </p:nvSpPr>
        <p:spPr>
          <a:xfrm>
            <a:off x="457200" y="2420938"/>
            <a:ext cx="8229600" cy="3705225"/>
          </a:xfrm>
        </p:spPr>
        <p:txBody>
          <a:bodyPr/>
          <a:lstStyle/>
          <a:p>
            <a:pPr eaLnBrk="1" hangingPunct="1">
              <a:lnSpc>
                <a:spcPct val="90000"/>
              </a:lnSpc>
            </a:pPr>
            <a:r>
              <a:rPr lang="ar-SA" altLang="zh-TW" sz="2400" smtClean="0"/>
              <a:t>حدد الإتفاق هذه الإجراءات بأنها الإشتراطات التي تضعها السلطات المحلية في دولة ما على الإستثمارات الأجنبية الوافدة إليها مثل :</a:t>
            </a:r>
          </a:p>
          <a:p>
            <a:pPr eaLnBrk="1" hangingPunct="1">
              <a:lnSpc>
                <a:spcPct val="90000"/>
              </a:lnSpc>
              <a:buFontTx/>
              <a:buAutoNum type="arabicPeriod"/>
            </a:pPr>
            <a:r>
              <a:rPr lang="ar-SA" altLang="zh-TW" sz="2400" smtClean="0"/>
              <a:t>اشتراط قيام المشروع الأجنبي باستخدام منتجات محلية أو وجود نسبة معينة للمكون المحلي في منتجات المشروع </a:t>
            </a:r>
          </a:p>
          <a:p>
            <a:pPr eaLnBrk="1" hangingPunct="1">
              <a:lnSpc>
                <a:spcPct val="90000"/>
              </a:lnSpc>
              <a:buFontTx/>
              <a:buAutoNum type="arabicPeriod"/>
            </a:pPr>
            <a:r>
              <a:rPr lang="ar-SA" altLang="zh-TW" sz="2400" smtClean="0"/>
              <a:t>اشتراط أن تكون واردات المشروع محددة بكمية أو قيمة معينة، أو تقييد صادرات المشروع بنسبة معينة من إنتاجه. </a:t>
            </a:r>
          </a:p>
          <a:p>
            <a:pPr eaLnBrk="1" hangingPunct="1">
              <a:lnSpc>
                <a:spcPct val="90000"/>
              </a:lnSpc>
            </a:pPr>
            <a:r>
              <a:rPr lang="ar-SA" altLang="zh-TW" sz="2400" smtClean="0"/>
              <a:t>هذه الإشتراطات تناقض مبادئ وتحرير التجارة العالمية.</a:t>
            </a:r>
          </a:p>
          <a:p>
            <a:pPr eaLnBrk="1" hangingPunct="1">
              <a:lnSpc>
                <a:spcPct val="90000"/>
              </a:lnSpc>
            </a:pPr>
            <a:r>
              <a:rPr lang="ar-SA" altLang="zh-TW" sz="2400" smtClean="0"/>
              <a:t> ينص الإتفاق على قيام كل دولة عضو في منظمة التجارة العالمية بإلغاء الإجراءات المحظورة خلال سنتين من قيام المنظمة، وذلك بالنسبة للدول المتقدمة النمو، و5 سنوات للدول النامية، و 7 سنوات للدول الأقل نمواً.</a:t>
            </a:r>
            <a:endParaRPr lang="en-US" sz="2400" smtClean="0"/>
          </a:p>
          <a:p>
            <a:pPr eaLnBrk="1" hangingPunct="1">
              <a:lnSpc>
                <a:spcPct val="90000"/>
              </a:lnSpc>
            </a:pPr>
            <a:endParaRPr lang="en-US" sz="2400" smtClean="0"/>
          </a:p>
        </p:txBody>
      </p:sp>
      <p:sp>
        <p:nvSpPr>
          <p:cNvPr id="4" name="Date Placeholder 3"/>
          <p:cNvSpPr>
            <a:spLocks noGrp="1"/>
          </p:cNvSpPr>
          <p:nvPr>
            <p:ph type="dt" sz="half" idx="10"/>
          </p:nvPr>
        </p:nvSpPr>
        <p:spPr/>
        <p:txBody>
          <a:bodyPr/>
          <a:lstStyle/>
          <a:p>
            <a:pPr>
              <a:defRPr/>
            </a:pPr>
            <a:fld id="{E1EF2920-B6B9-4B69-85C2-8C45B34FCF7C}"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53</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370" name="Picture 2" descr="innner"/>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8371" name="Rectangle 3"/>
          <p:cNvSpPr>
            <a:spLocks noGrp="1" noChangeArrowheads="1"/>
          </p:cNvSpPr>
          <p:nvPr>
            <p:ph type="title"/>
          </p:nvPr>
        </p:nvSpPr>
        <p:spPr>
          <a:xfrm>
            <a:off x="457200" y="908050"/>
            <a:ext cx="8218488" cy="1152525"/>
          </a:xfrm>
        </p:spPr>
        <p:txBody>
          <a:bodyPr/>
          <a:lstStyle/>
          <a:p>
            <a:pPr eaLnBrk="1" hangingPunct="1"/>
            <a:r>
              <a:rPr lang="ar-SA" altLang="zh-TW" sz="2800" smtClean="0"/>
              <a:t>إتفاقية الإجراءات الوقائية </a:t>
            </a:r>
            <a:br>
              <a:rPr lang="ar-SA" altLang="zh-TW" sz="2800" smtClean="0"/>
            </a:br>
            <a:r>
              <a:rPr lang="ar-SA" altLang="zh-TW" sz="2800" smtClean="0"/>
              <a:t>(</a:t>
            </a:r>
            <a:r>
              <a:rPr lang="en-US" altLang="zh-TW" sz="2800" smtClean="0">
                <a:ea typeface="PMingLiU" pitchFamily="18" charset="-120"/>
              </a:rPr>
              <a:t>Agreement on Safeguards</a:t>
            </a:r>
            <a:r>
              <a:rPr lang="ar-SA" altLang="zh-TW" sz="2800" smtClean="0"/>
              <a:t>)</a:t>
            </a:r>
            <a:br>
              <a:rPr lang="ar-SA" altLang="zh-TW" sz="2800" smtClean="0"/>
            </a:br>
            <a:endParaRPr lang="en-US" sz="2800" smtClean="0"/>
          </a:p>
        </p:txBody>
      </p:sp>
      <p:sp>
        <p:nvSpPr>
          <p:cNvPr id="58372" name="Rectangle 4"/>
          <p:cNvSpPr>
            <a:spLocks noGrp="1" noChangeArrowheads="1"/>
          </p:cNvSpPr>
          <p:nvPr>
            <p:ph type="body" idx="1"/>
          </p:nvPr>
        </p:nvSpPr>
        <p:spPr>
          <a:xfrm>
            <a:off x="457200" y="2205038"/>
            <a:ext cx="8229600" cy="3921125"/>
          </a:xfrm>
        </p:spPr>
        <p:txBody>
          <a:bodyPr/>
          <a:lstStyle/>
          <a:p>
            <a:pPr eaLnBrk="1" hangingPunct="1">
              <a:lnSpc>
                <a:spcPct val="90000"/>
              </a:lnSpc>
            </a:pPr>
            <a:r>
              <a:rPr lang="ar-SA" altLang="zh-TW" sz="2400" smtClean="0"/>
              <a:t>إذا زادت واردات دولة عضو ما من منتج معين بصور غير متوقعة وبشكل يحدث ضرراً جسيماً، جاز لهذه الدولة بناءً على الإتفاق، اتخاذ إجراءات حكومية لحماية إنتاجها المحلي. ويكون ذلك باستخدام أحد البدائل التالية:</a:t>
            </a:r>
          </a:p>
          <a:p>
            <a:pPr eaLnBrk="1" hangingPunct="1">
              <a:lnSpc>
                <a:spcPct val="90000"/>
              </a:lnSpc>
              <a:buFontTx/>
              <a:buNone/>
            </a:pPr>
            <a:r>
              <a:rPr lang="ar-SA" altLang="zh-TW" sz="2400" smtClean="0"/>
              <a:t>   (1) فرض رسوم إضافية على السلعة المستوردة</a:t>
            </a:r>
          </a:p>
          <a:p>
            <a:pPr eaLnBrk="1" hangingPunct="1">
              <a:lnSpc>
                <a:spcPct val="90000"/>
              </a:lnSpc>
              <a:buFontTx/>
              <a:buNone/>
            </a:pPr>
            <a:r>
              <a:rPr lang="ar-SA" altLang="zh-TW" sz="2400" smtClean="0"/>
              <a:t>   (2) فرض حصة على السلعة المستوردة التي سببت الضرر</a:t>
            </a:r>
          </a:p>
          <a:p>
            <a:pPr eaLnBrk="1" hangingPunct="1">
              <a:lnSpc>
                <a:spcPct val="90000"/>
              </a:lnSpc>
              <a:buFontTx/>
              <a:buNone/>
            </a:pPr>
            <a:r>
              <a:rPr lang="ar-SA" altLang="zh-TW" sz="2400" smtClean="0"/>
              <a:t>  (3) سحب الإلتزام بإجراء تنازلات جمركية بشأن هذه السلعة، مع التعويض</a:t>
            </a:r>
          </a:p>
          <a:p>
            <a:pPr eaLnBrk="1" hangingPunct="1">
              <a:lnSpc>
                <a:spcPct val="90000"/>
              </a:lnSpc>
            </a:pPr>
            <a:r>
              <a:rPr lang="ar-SA" altLang="zh-TW" sz="2400" smtClean="0"/>
              <a:t>ويجب التخلص من أية إجراءات وقائية خلال 5 سنوات من قيام منظمة التجارة العالمية أو خلال 8 سنوات من بدء تطبيق الإجراءات الوقائية، وذلك كحد أقصى.</a:t>
            </a:r>
            <a:endParaRPr lang="en-US" sz="2400" smtClean="0"/>
          </a:p>
          <a:p>
            <a:pPr eaLnBrk="1" hangingPunct="1">
              <a:lnSpc>
                <a:spcPct val="90000"/>
              </a:lnSpc>
            </a:pPr>
            <a:endParaRPr lang="en-US" sz="2400" smtClean="0"/>
          </a:p>
        </p:txBody>
      </p:sp>
      <p:sp>
        <p:nvSpPr>
          <p:cNvPr id="5" name="Date Placeholder 4"/>
          <p:cNvSpPr>
            <a:spLocks noGrp="1"/>
          </p:cNvSpPr>
          <p:nvPr>
            <p:ph type="dt" sz="half" idx="10"/>
          </p:nvPr>
        </p:nvSpPr>
        <p:spPr/>
        <p:txBody>
          <a:bodyPr/>
          <a:lstStyle/>
          <a:p>
            <a:pPr>
              <a:defRPr/>
            </a:pPr>
            <a:fld id="{4C07023C-621C-4311-AD4D-2E2A547A53CE}" type="datetime1">
              <a:rPr lang="en-US" smtClean="0"/>
              <a:pPr>
                <a:defRPr/>
              </a:pPr>
              <a:t>11/13/2009</a:t>
            </a:fld>
            <a:endParaRPr lang="en-US"/>
          </a:p>
        </p:txBody>
      </p:sp>
      <p:sp>
        <p:nvSpPr>
          <p:cNvPr id="6" name="Slide Number Placeholder 5"/>
          <p:cNvSpPr>
            <a:spLocks noGrp="1"/>
          </p:cNvSpPr>
          <p:nvPr>
            <p:ph type="sldNum" sz="quarter" idx="12"/>
          </p:nvPr>
        </p:nvSpPr>
        <p:spPr/>
        <p:txBody>
          <a:bodyPr/>
          <a:lstStyle/>
          <a:p>
            <a:pPr>
              <a:defRPr/>
            </a:pPr>
            <a:fld id="{C22D1DE4-8845-4EAE-BD95-FE9600D44C8E}" type="slidenum">
              <a:rPr lang="ar-SA" smtClean="0"/>
              <a:pPr>
                <a:defRPr/>
              </a:pPr>
              <a:t>54</a:t>
            </a:fld>
            <a:endParaRPr lang="en-US"/>
          </a:p>
        </p:txBody>
      </p:sp>
      <p:sp>
        <p:nvSpPr>
          <p:cNvPr id="7" name="Footer Placeholder 6"/>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p:cNvSpPr>
            <a:spLocks noGrp="1" noChangeArrowheads="1"/>
          </p:cNvSpPr>
          <p:nvPr>
            <p:ph type="title"/>
          </p:nvPr>
        </p:nvSpPr>
        <p:spPr>
          <a:xfrm>
            <a:off x="457200" y="1196975"/>
            <a:ext cx="8147050" cy="719138"/>
          </a:xfrm>
        </p:spPr>
        <p:txBody>
          <a:bodyPr/>
          <a:lstStyle/>
          <a:p>
            <a:pPr eaLnBrk="1" hangingPunct="1"/>
            <a:r>
              <a:rPr lang="ar-SA" altLang="zh-TW" sz="2800" smtClean="0"/>
              <a:t>إتفاقية مواجهة سياسات الإغراق </a:t>
            </a:r>
            <a:br>
              <a:rPr lang="ar-SA" altLang="zh-TW" sz="2800" smtClean="0"/>
            </a:br>
            <a:r>
              <a:rPr lang="ar-SA" altLang="zh-TW" sz="2800" smtClean="0"/>
              <a:t> (</a:t>
            </a:r>
            <a:r>
              <a:rPr lang="en-US" altLang="zh-TW" sz="2800" smtClean="0">
                <a:ea typeface="PMingLiU" pitchFamily="18" charset="-120"/>
              </a:rPr>
              <a:t>Agreement on Anti-Dumping</a:t>
            </a:r>
            <a:r>
              <a:rPr lang="ar-SA" altLang="zh-TW" sz="2800" smtClean="0"/>
              <a:t>)</a:t>
            </a:r>
            <a:br>
              <a:rPr lang="ar-SA" altLang="zh-TW" sz="2800" smtClean="0"/>
            </a:br>
            <a:endParaRPr lang="en-US" sz="2800" smtClean="0"/>
          </a:p>
        </p:txBody>
      </p:sp>
      <p:sp>
        <p:nvSpPr>
          <p:cNvPr id="59396" name="Rectangle 4"/>
          <p:cNvSpPr>
            <a:spLocks noGrp="1" noChangeArrowheads="1"/>
          </p:cNvSpPr>
          <p:nvPr>
            <p:ph type="body" idx="1"/>
          </p:nvPr>
        </p:nvSpPr>
        <p:spPr>
          <a:xfrm>
            <a:off x="457200" y="1916113"/>
            <a:ext cx="8229600" cy="4210050"/>
          </a:xfrm>
        </p:spPr>
        <p:txBody>
          <a:bodyPr/>
          <a:lstStyle/>
          <a:p>
            <a:pPr eaLnBrk="1" hangingPunct="1">
              <a:lnSpc>
                <a:spcPct val="90000"/>
              </a:lnSpc>
            </a:pPr>
            <a:r>
              <a:rPr lang="ar-SA" altLang="zh-TW" sz="2400" smtClean="0"/>
              <a:t>يعتبرفى عرف الاغراق قيام دولة ما بتصدير منتجات ما بأسعار أقل من السعر الطبيعي في أسواقها المحلية وبحيث يؤدي الإغراق إلى الإضرار بمصالح المنتجين في الدول المستوردة. </a:t>
            </a:r>
          </a:p>
          <a:p>
            <a:pPr eaLnBrk="1" hangingPunct="1">
              <a:lnSpc>
                <a:spcPct val="90000"/>
              </a:lnSpc>
            </a:pPr>
            <a:r>
              <a:rPr lang="ar-SA" altLang="zh-TW" sz="2400" smtClean="0"/>
              <a:t>تضمن الإتفاق وضع قواعد لحساب هامش الإغراق وهو الفروق السعرية، وتحديد قيمة الرسوم المضادة للإغراق، وتحديد معايير لوقوع الضرر من الإغراق. </a:t>
            </a:r>
          </a:p>
          <a:p>
            <a:pPr eaLnBrk="1" hangingPunct="1">
              <a:lnSpc>
                <a:spcPct val="90000"/>
              </a:lnSpc>
            </a:pPr>
            <a:r>
              <a:rPr lang="ar-SA" altLang="zh-TW" sz="2400" smtClean="0"/>
              <a:t>ينص الإتفاق على وقف الإجراءات المضادة للإغراق بعد مرور 5 سنوات على اتخاذها، وعلى الوقف الفوري لأي تحقيق في حالات الإغراق إذا كان هامش الإغراق ضئيلاً، وهو أقل من 2 في المائة من سعر تصدير المنتج، أو إذا كانت الكمية المستوردة من دولة معينة متهمة بالإغراق ضئيلة وأقل من 3 في المائة من الواردات الكلية للمنتج.</a:t>
            </a:r>
            <a:endParaRPr lang="en-US" sz="2400" smtClean="0"/>
          </a:p>
          <a:p>
            <a:pPr eaLnBrk="1" hangingPunct="1">
              <a:lnSpc>
                <a:spcPct val="90000"/>
              </a:lnSpc>
            </a:pPr>
            <a:endParaRPr lang="en-US" sz="2400" smtClean="0"/>
          </a:p>
        </p:txBody>
      </p:sp>
      <p:sp>
        <p:nvSpPr>
          <p:cNvPr id="4" name="Date Placeholder 3"/>
          <p:cNvSpPr>
            <a:spLocks noGrp="1"/>
          </p:cNvSpPr>
          <p:nvPr>
            <p:ph type="dt" sz="half" idx="10"/>
          </p:nvPr>
        </p:nvSpPr>
        <p:spPr/>
        <p:txBody>
          <a:bodyPr/>
          <a:lstStyle/>
          <a:p>
            <a:pPr>
              <a:defRPr/>
            </a:pPr>
            <a:fld id="{2C63BA9F-62CE-43C6-861A-603DCCE33FD7}"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55</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p:cNvSpPr>
            <a:spLocks noGrp="1" noChangeArrowheads="1"/>
          </p:cNvSpPr>
          <p:nvPr>
            <p:ph type="title"/>
          </p:nvPr>
        </p:nvSpPr>
        <p:spPr>
          <a:xfrm>
            <a:off x="457200" y="908050"/>
            <a:ext cx="8218488" cy="936625"/>
          </a:xfrm>
        </p:spPr>
        <p:txBody>
          <a:bodyPr/>
          <a:lstStyle/>
          <a:p>
            <a:pPr eaLnBrk="1" hangingPunct="1"/>
            <a:r>
              <a:rPr lang="ar-SA" altLang="zh-TW" sz="2800" smtClean="0"/>
              <a:t>إتفاقية الدعم والإجراءات المضادة</a:t>
            </a:r>
            <a:br>
              <a:rPr lang="ar-SA" altLang="zh-TW" sz="2800" smtClean="0"/>
            </a:br>
            <a:r>
              <a:rPr lang="ar-SA" altLang="zh-TW" sz="2400" smtClean="0"/>
              <a:t> </a:t>
            </a:r>
            <a:r>
              <a:rPr lang="en-US" altLang="zh-TW" sz="2400" smtClean="0">
                <a:ea typeface="PMingLiU" pitchFamily="18" charset="-120"/>
              </a:rPr>
              <a:t>Subsidies and Countervailing Measures</a:t>
            </a:r>
            <a:r>
              <a:rPr lang="ar-SA" altLang="zh-TW" sz="2400" smtClean="0"/>
              <a:t> </a:t>
            </a:r>
            <a:r>
              <a:rPr lang="en-US" altLang="zh-TW" sz="2400" smtClean="0">
                <a:ea typeface="PMingLiU" pitchFamily="18" charset="-120"/>
              </a:rPr>
              <a:t>Agreement on</a:t>
            </a:r>
            <a:r>
              <a:rPr lang="ar-SA" altLang="zh-TW" sz="2400" smtClean="0"/>
              <a:t> </a:t>
            </a:r>
            <a:endParaRPr lang="en-US" sz="2400" smtClean="0"/>
          </a:p>
        </p:txBody>
      </p:sp>
      <p:sp>
        <p:nvSpPr>
          <p:cNvPr id="60420" name="Rectangle 4"/>
          <p:cNvSpPr>
            <a:spLocks noGrp="1" noChangeArrowheads="1"/>
          </p:cNvSpPr>
          <p:nvPr>
            <p:ph type="body" idx="1"/>
          </p:nvPr>
        </p:nvSpPr>
        <p:spPr>
          <a:xfrm>
            <a:off x="457200" y="1844675"/>
            <a:ext cx="8435975" cy="4464050"/>
          </a:xfrm>
        </p:spPr>
        <p:txBody>
          <a:bodyPr/>
          <a:lstStyle/>
          <a:p>
            <a:pPr eaLnBrk="1" hangingPunct="1">
              <a:lnSpc>
                <a:spcPct val="80000"/>
              </a:lnSpc>
            </a:pPr>
            <a:r>
              <a:rPr lang="ar-SA" altLang="zh-TW" sz="2400" smtClean="0"/>
              <a:t>أعطى الإتفاق تعريفاً وافياً للدعم هو "مساهمة مالية تقدمها الحكومة أو أية هيئة عامة وتتحقق منها منفعة لمن يحصل عليها". </a:t>
            </a:r>
          </a:p>
          <a:p>
            <a:pPr eaLnBrk="1" hangingPunct="1">
              <a:lnSpc>
                <a:spcPct val="80000"/>
              </a:lnSpc>
            </a:pPr>
            <a:r>
              <a:rPr lang="ar-SA" altLang="zh-TW" sz="2400" smtClean="0"/>
              <a:t>يحدد الإتفاق أنواع الدعم حسب درجة مشروعية تطبيقية من وجهة نظر منظمة التجارة العالمية كالاتى:</a:t>
            </a:r>
          </a:p>
          <a:p>
            <a:pPr eaLnBrk="1" hangingPunct="1">
              <a:lnSpc>
                <a:spcPct val="80000"/>
              </a:lnSpc>
              <a:buFontTx/>
              <a:buAutoNum type="arabicPeriod"/>
            </a:pPr>
            <a:r>
              <a:rPr lang="ar-SA" altLang="zh-TW" sz="2400" smtClean="0"/>
              <a:t>دعم محظور يستدعي اتخاذ إجراءات مضادة له، مثل دعم سلعة أو خدمة أو صناعة أو قطاع معين، </a:t>
            </a:r>
          </a:p>
          <a:p>
            <a:pPr eaLnBrk="1" hangingPunct="1">
              <a:lnSpc>
                <a:spcPct val="80000"/>
              </a:lnSpc>
              <a:buFontTx/>
              <a:buAutoNum type="arabicPeriod"/>
            </a:pPr>
            <a:r>
              <a:rPr lang="ar-SA" altLang="zh-TW" sz="2400" smtClean="0"/>
              <a:t>دعم ينطوي على تفضيل استخدام المنتجات المحلية على المستوردة، </a:t>
            </a:r>
          </a:p>
          <a:p>
            <a:pPr eaLnBrk="1" hangingPunct="1">
              <a:lnSpc>
                <a:spcPct val="80000"/>
              </a:lnSpc>
              <a:buFontTx/>
              <a:buAutoNum type="arabicPeriod"/>
            </a:pPr>
            <a:r>
              <a:rPr lang="ar-SA" altLang="zh-TW" sz="2400" smtClean="0"/>
              <a:t>دعم مسموح به ولا يستدعي اتخاذ إجراءات مضادة له، مثل الدعم الموجه لبرامج البحوث العلمية، والدعم الممنوح للمناطق الأقل نمواً في الدولة، والدعم الممنوح للمشروعات لتمكينها من تعديل تجهيزاتها بما يتناسب والمتطلبات البيئية الجديدة التي يفرضها القانون. </a:t>
            </a:r>
          </a:p>
          <a:p>
            <a:pPr eaLnBrk="1" hangingPunct="1">
              <a:lnSpc>
                <a:spcPct val="80000"/>
              </a:lnSpc>
            </a:pPr>
            <a:r>
              <a:rPr lang="ar-SA" altLang="zh-TW" sz="2400" smtClean="0"/>
              <a:t>وتتمثل الإجراءات المضادة للدعم في فرض رسوم تعويضية أو تقديم تعويض إلى الطرف المتضرر. وينبغي إلغاء الرسوم التعويضية خلال 5 سنوات من تطبيقها. </a:t>
            </a:r>
            <a:endParaRPr lang="en-US" sz="2400" smtClean="0"/>
          </a:p>
          <a:p>
            <a:pPr eaLnBrk="1" hangingPunct="1">
              <a:lnSpc>
                <a:spcPct val="80000"/>
              </a:lnSpc>
            </a:pPr>
            <a:endParaRPr lang="en-US" sz="2400" smtClean="0"/>
          </a:p>
        </p:txBody>
      </p:sp>
      <p:sp>
        <p:nvSpPr>
          <p:cNvPr id="4" name="Date Placeholder 3"/>
          <p:cNvSpPr>
            <a:spLocks noGrp="1"/>
          </p:cNvSpPr>
          <p:nvPr>
            <p:ph type="dt" sz="half" idx="10"/>
          </p:nvPr>
        </p:nvSpPr>
        <p:spPr/>
        <p:txBody>
          <a:bodyPr/>
          <a:lstStyle/>
          <a:p>
            <a:pPr>
              <a:defRPr/>
            </a:pPr>
            <a:fld id="{9664375B-C180-4CB5-8ABB-0396E42EEAED}"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56</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Grp="1" noChangeArrowheads="1"/>
          </p:cNvSpPr>
          <p:nvPr>
            <p:ph type="title"/>
          </p:nvPr>
        </p:nvSpPr>
        <p:spPr>
          <a:xfrm>
            <a:off x="457200" y="1052513"/>
            <a:ext cx="8218488" cy="720725"/>
          </a:xfrm>
        </p:spPr>
        <p:txBody>
          <a:bodyPr/>
          <a:lstStyle/>
          <a:p>
            <a:pPr eaLnBrk="1" hangingPunct="1"/>
            <a:r>
              <a:rPr lang="ar-SA" altLang="zh-TW" sz="2800" smtClean="0"/>
              <a:t>إتفاقية الدعم والإجراءات المضادة</a:t>
            </a:r>
            <a:br>
              <a:rPr lang="ar-SA" altLang="zh-TW" sz="2800" smtClean="0"/>
            </a:br>
            <a:r>
              <a:rPr lang="ar-SA" altLang="zh-TW" sz="2800" smtClean="0"/>
              <a:t>  </a:t>
            </a:r>
            <a:r>
              <a:rPr lang="en-US" altLang="zh-TW" sz="2800" smtClean="0">
                <a:ea typeface="PMingLiU" pitchFamily="18" charset="-120"/>
              </a:rPr>
              <a:t>  </a:t>
            </a:r>
            <a:r>
              <a:rPr lang="en-US" altLang="zh-TW" sz="2000" b="1" smtClean="0">
                <a:ea typeface="PMingLiU" pitchFamily="18" charset="-120"/>
              </a:rPr>
              <a:t>Agreement on Subsidies and Countervailing Measures</a:t>
            </a:r>
            <a:r>
              <a:rPr lang="ar-SA" altLang="zh-TW" sz="2400" smtClean="0"/>
              <a:t/>
            </a:r>
            <a:br>
              <a:rPr lang="ar-SA" altLang="zh-TW" sz="2400" smtClean="0"/>
            </a:br>
            <a:endParaRPr lang="en-US" sz="2400" smtClean="0"/>
          </a:p>
        </p:txBody>
      </p:sp>
      <p:sp>
        <p:nvSpPr>
          <p:cNvPr id="61444" name="Rectangle 4"/>
          <p:cNvSpPr>
            <a:spLocks noGrp="1" noChangeArrowheads="1"/>
          </p:cNvSpPr>
          <p:nvPr>
            <p:ph type="body" idx="1"/>
          </p:nvPr>
        </p:nvSpPr>
        <p:spPr>
          <a:xfrm>
            <a:off x="457200" y="1844675"/>
            <a:ext cx="8435975" cy="4608513"/>
          </a:xfrm>
        </p:spPr>
        <p:txBody>
          <a:bodyPr/>
          <a:lstStyle/>
          <a:p>
            <a:pPr eaLnBrk="1" hangingPunct="1">
              <a:lnSpc>
                <a:spcPct val="80000"/>
              </a:lnSpc>
            </a:pPr>
            <a:r>
              <a:rPr lang="ar-SA" altLang="zh-TW" sz="2400" dirty="0" smtClean="0"/>
              <a:t>لكن هناك عدداً من الإستثناءات لصالح الدول النامية يشمل ماله دور في برامج التنمية الإقتصادية لديها. وهذه الإستثناءات هي :</a:t>
            </a:r>
          </a:p>
          <a:p>
            <a:pPr eaLnBrk="1" hangingPunct="1">
              <a:lnSpc>
                <a:spcPct val="80000"/>
              </a:lnSpc>
            </a:pPr>
            <a:r>
              <a:rPr lang="ar-SA" altLang="zh-TW" sz="2400" dirty="0" smtClean="0"/>
              <a:t>(1) بالنسبة لدعم التصدير، لن يسري حظر دعم الصادرات على الدول الأعضاء الأقل نمواً أو الدول النامية طالما كان دخل الفرد فيها أقل من 1.000 دولار أمريكي في السنة، أما الدول الأعضاء الأخرى فعليها إلغاء دعم الصادرات خلال 8 سنوات من قيام منظمة التجارة العالمية (1995)</a:t>
            </a:r>
          </a:p>
          <a:p>
            <a:pPr eaLnBrk="1" hangingPunct="1">
              <a:lnSpc>
                <a:spcPct val="80000"/>
              </a:lnSpc>
            </a:pPr>
            <a:r>
              <a:rPr lang="ar-SA" altLang="zh-TW" sz="2400" dirty="0" smtClean="0"/>
              <a:t>(2) بالنسبة لدعم تفضيل المنتج المحلي على المنتج المستورد، لن يسري حظر هذا النوع من الدعم على الدول النامية طوال 5 سنوات من تاريخ إنشاء منظمة التجارة العالمية، وتزداد هذه المدة إلى 8 سنوات للدول الأقل نمواً</a:t>
            </a:r>
          </a:p>
          <a:p>
            <a:pPr eaLnBrk="1" hangingPunct="1">
              <a:lnSpc>
                <a:spcPct val="80000"/>
              </a:lnSpc>
            </a:pPr>
            <a:r>
              <a:rPr lang="ar-SA" altLang="zh-TW" sz="2400" dirty="0" smtClean="0"/>
              <a:t>(3) الدعم في إطار برامج الخصخصة، وذلك فيما يتعلق بالتكاليف الإجتماعية </a:t>
            </a:r>
          </a:p>
          <a:p>
            <a:pPr eaLnBrk="1" hangingPunct="1">
              <a:lnSpc>
                <a:spcPct val="80000"/>
              </a:lnSpc>
            </a:pPr>
            <a:r>
              <a:rPr lang="ar-SA" altLang="zh-TW" sz="2400" dirty="0" smtClean="0"/>
              <a:t>(4) الدعم الذي يمكن التجاوز عنه، إذا كان الدعم الكلي الممنوح لمنتج ناشئ في دولة نامية لا يزيد عن 2 في المائة من قيمة المنتج، أو إذا كان حجم الواردات المدعومة لايزيد عن 4 في المائة من الواردات الكلية من هذا المنتج في الدولة المستوردة</a:t>
            </a:r>
            <a:endParaRPr lang="en-US" sz="2400" dirty="0" smtClean="0"/>
          </a:p>
        </p:txBody>
      </p:sp>
      <p:sp>
        <p:nvSpPr>
          <p:cNvPr id="4" name="Date Placeholder 3"/>
          <p:cNvSpPr>
            <a:spLocks noGrp="1"/>
          </p:cNvSpPr>
          <p:nvPr>
            <p:ph type="dt" sz="half" idx="10"/>
          </p:nvPr>
        </p:nvSpPr>
        <p:spPr/>
        <p:txBody>
          <a:bodyPr/>
          <a:lstStyle/>
          <a:p>
            <a:pPr>
              <a:defRPr/>
            </a:pPr>
            <a:fld id="{24D08226-199A-44FB-ADBE-0B6A6AA4F326}"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57</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3"/>
          <p:cNvSpPr>
            <a:spLocks noGrp="1" noChangeArrowheads="1"/>
          </p:cNvSpPr>
          <p:nvPr>
            <p:ph type="title"/>
          </p:nvPr>
        </p:nvSpPr>
        <p:spPr>
          <a:xfrm>
            <a:off x="457200" y="908050"/>
            <a:ext cx="8218488" cy="1225550"/>
          </a:xfrm>
        </p:spPr>
        <p:txBody>
          <a:bodyPr/>
          <a:lstStyle/>
          <a:p>
            <a:pPr eaLnBrk="1" hangingPunct="1"/>
            <a:r>
              <a:rPr lang="ar-SA" altLang="zh-TW" sz="2800" smtClean="0"/>
              <a:t>اتفاق العوائق الفنية أمام التجارة</a:t>
            </a:r>
            <a:br>
              <a:rPr lang="ar-SA" altLang="zh-TW" sz="2800" smtClean="0"/>
            </a:br>
            <a:r>
              <a:rPr lang="en-US" altLang="zh-TW" sz="2800" smtClean="0">
                <a:ea typeface="PMingLiU" pitchFamily="18" charset="-120"/>
              </a:rPr>
              <a:t>Agreement on Technical Barriers to Trade</a:t>
            </a:r>
            <a:r>
              <a:rPr lang="ar-SA" altLang="zh-TW" sz="2800" smtClean="0"/>
              <a:t> </a:t>
            </a:r>
            <a:br>
              <a:rPr lang="ar-SA" altLang="zh-TW" sz="2800" smtClean="0"/>
            </a:br>
            <a:endParaRPr lang="en-US" sz="2800" smtClean="0"/>
          </a:p>
        </p:txBody>
      </p:sp>
      <p:sp>
        <p:nvSpPr>
          <p:cNvPr id="62468" name="Rectangle 4"/>
          <p:cNvSpPr>
            <a:spLocks noGrp="1" noChangeArrowheads="1"/>
          </p:cNvSpPr>
          <p:nvPr>
            <p:ph type="body" idx="1"/>
          </p:nvPr>
        </p:nvSpPr>
        <p:spPr>
          <a:xfrm>
            <a:off x="457200" y="1916113"/>
            <a:ext cx="8229600" cy="4210050"/>
          </a:xfrm>
        </p:spPr>
        <p:txBody>
          <a:bodyPr/>
          <a:lstStyle/>
          <a:p>
            <a:pPr eaLnBrk="1" hangingPunct="1"/>
            <a:r>
              <a:rPr lang="ar-SA" altLang="zh-TW" sz="2800" smtClean="0"/>
              <a:t>يتناول هذا الإتفاق استخدام الجوانب المتعلقة بالتعبئة، والعلامات، وبيانات السلع، والمعايير الفنية والمواصفات، وإجراءات الفحص، واستخراج شهادات الصلاحية، وغير ذلك بشكل يؤدي إلى عرقلة التجارة. </a:t>
            </a:r>
          </a:p>
          <a:p>
            <a:pPr eaLnBrk="1" hangingPunct="1"/>
            <a:r>
              <a:rPr lang="ar-SA" altLang="zh-TW" sz="2800" smtClean="0"/>
              <a:t>وفيما يتعلق بالصحة النباتية وسلامة البشر والحيوان وحماية البيئة، يقر الإتفاق بحق الدول الأعضاء في وضع ما تراه ضرورياً في هذا الشأن، ولا يُلزمها يتعديل هذه المعايير لتتوافق مع المعايير الدولية.</a:t>
            </a:r>
          </a:p>
          <a:p>
            <a:pPr eaLnBrk="1" hangingPunct="1"/>
            <a:r>
              <a:rPr lang="ar-SA" altLang="zh-TW" sz="2800" smtClean="0"/>
              <a:t>يتضمن الإتفاق نصوصاً تقضي بمعاملة متميزة للدول النامية.</a:t>
            </a:r>
            <a:endParaRPr lang="en-US" sz="2800" smtClean="0"/>
          </a:p>
          <a:p>
            <a:pPr eaLnBrk="1" hangingPunct="1"/>
            <a:endParaRPr lang="en-US" sz="2800" smtClean="0"/>
          </a:p>
        </p:txBody>
      </p:sp>
      <p:sp>
        <p:nvSpPr>
          <p:cNvPr id="4" name="Date Placeholder 3"/>
          <p:cNvSpPr>
            <a:spLocks noGrp="1"/>
          </p:cNvSpPr>
          <p:nvPr>
            <p:ph type="dt" sz="half" idx="10"/>
          </p:nvPr>
        </p:nvSpPr>
        <p:spPr/>
        <p:txBody>
          <a:bodyPr/>
          <a:lstStyle/>
          <a:p>
            <a:pPr>
              <a:defRPr/>
            </a:pPr>
            <a:fld id="{EB324880-75FE-4D4A-88E0-55D09BCE2A37}"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58</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ChangeArrowheads="1"/>
          </p:cNvSpPr>
          <p:nvPr>
            <p:ph type="title"/>
          </p:nvPr>
        </p:nvSpPr>
        <p:spPr>
          <a:xfrm>
            <a:off x="457200" y="1052513"/>
            <a:ext cx="8229600" cy="504825"/>
          </a:xfrm>
        </p:spPr>
        <p:txBody>
          <a:bodyPr/>
          <a:lstStyle/>
          <a:p>
            <a:pPr eaLnBrk="1" hangingPunct="1"/>
            <a:r>
              <a:rPr lang="ar-SA" altLang="zh-TW" sz="2800" smtClean="0"/>
              <a:t>اتفاق التقييم الجمركي</a:t>
            </a:r>
            <a:br>
              <a:rPr lang="ar-SA" altLang="zh-TW" sz="2800" smtClean="0"/>
            </a:br>
            <a:r>
              <a:rPr lang="ar-SA" altLang="zh-TW" sz="2800" smtClean="0"/>
              <a:t> </a:t>
            </a:r>
            <a:r>
              <a:rPr lang="en-US" altLang="zh-TW" sz="2800" smtClean="0">
                <a:ea typeface="PMingLiU" pitchFamily="18" charset="-120"/>
              </a:rPr>
              <a:t>Agreement on Customs Valuation</a:t>
            </a:r>
            <a:r>
              <a:rPr lang="ar-SA" altLang="zh-TW" sz="2800" smtClean="0">
                <a:ea typeface="PMingLiU" pitchFamily="18" charset="-120"/>
              </a:rPr>
              <a:t>ِ</a:t>
            </a:r>
            <a:endParaRPr lang="en-US" sz="2800" smtClean="0">
              <a:ea typeface="PMingLiU" pitchFamily="18" charset="-120"/>
            </a:endParaRPr>
          </a:p>
        </p:txBody>
      </p:sp>
      <p:sp>
        <p:nvSpPr>
          <p:cNvPr id="63492" name="Rectangle 4"/>
          <p:cNvSpPr>
            <a:spLocks noGrp="1" noChangeArrowheads="1"/>
          </p:cNvSpPr>
          <p:nvPr>
            <p:ph type="body" idx="1"/>
          </p:nvPr>
        </p:nvSpPr>
        <p:spPr>
          <a:xfrm>
            <a:off x="457200" y="1916113"/>
            <a:ext cx="8229600" cy="4210050"/>
          </a:xfrm>
        </p:spPr>
        <p:txBody>
          <a:bodyPr/>
          <a:lstStyle/>
          <a:p>
            <a:pPr eaLnBrk="1" hangingPunct="1"/>
            <a:r>
              <a:rPr lang="ar-SA" altLang="zh-TW" smtClean="0"/>
              <a:t>يتضمن القواعد التي تنظم العلاقة بين سلطة الجمارك والمستوردين عند تحديد قيمة السلعة لأغراض فرض الرسوم الجمركية عليها. </a:t>
            </a:r>
          </a:p>
          <a:p>
            <a:pPr eaLnBrk="1" hangingPunct="1"/>
            <a:r>
              <a:rPr lang="ar-SA" altLang="zh-TW" smtClean="0"/>
              <a:t>يهدف إلى تأمين استقرار التعامل وتحقيق التوازن بين حق السلطات الجمركية في تحديد قيمة السلعة المستوردة والحصول على الرسوم الجمركية الحقيقية، وحق المستورد في ضمان عدم مغالاة هذه السلطات في فرض الرسوم بشكل عشوائي.</a:t>
            </a:r>
            <a:endParaRPr lang="en-US" smtClean="0"/>
          </a:p>
          <a:p>
            <a:pPr eaLnBrk="1" hangingPunct="1"/>
            <a:endParaRPr lang="en-US" smtClean="0"/>
          </a:p>
        </p:txBody>
      </p:sp>
      <p:sp>
        <p:nvSpPr>
          <p:cNvPr id="4" name="Date Placeholder 3"/>
          <p:cNvSpPr>
            <a:spLocks noGrp="1"/>
          </p:cNvSpPr>
          <p:nvPr>
            <p:ph type="dt" sz="half" idx="10"/>
          </p:nvPr>
        </p:nvSpPr>
        <p:spPr/>
        <p:txBody>
          <a:bodyPr/>
          <a:lstStyle/>
          <a:p>
            <a:pPr>
              <a:defRPr/>
            </a:pPr>
            <a:fld id="{9156C7D5-23EC-435C-A0E9-105FB0AEEC8C}"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59</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18"/>
          <p:cNvSpPr>
            <a:spLocks noGrp="1" noChangeArrowheads="1"/>
          </p:cNvSpPr>
          <p:nvPr>
            <p:ph type="body" idx="1"/>
          </p:nvPr>
        </p:nvSpPr>
        <p:spPr/>
        <p:txBody>
          <a:bodyPr/>
          <a:lstStyle/>
          <a:p>
            <a:pPr marL="609600" indent="-609600" eaLnBrk="1" hangingPunct="1"/>
            <a:r>
              <a:rPr lang="ar-SA" b="1" dirty="0" smtClean="0"/>
              <a:t>صندوق النقد الدولي والبنك الدولي  مؤسستان شقيقتان في منظومة الأمم المتحدة .</a:t>
            </a:r>
          </a:p>
          <a:p>
            <a:pPr marL="609600" indent="-609600" eaLnBrk="1" hangingPunct="1"/>
            <a:r>
              <a:rPr lang="ar-SA" b="1" dirty="0" smtClean="0"/>
              <a:t> تضم عضويتهما نفس البلدان ويشتركان في نفس الهدف المتمثل في رفع مستويات المعيشة و تحسين الرفاهية </a:t>
            </a:r>
          </a:p>
          <a:p>
            <a:pPr marL="609600" indent="-609600" eaLnBrk="1" hangingPunct="1"/>
            <a:r>
              <a:rPr lang="ar-SA" b="1" dirty="0" smtClean="0"/>
              <a:t> تتبع المؤسستان مـنـاهـج تكميـلية لـتـحقـيـق هذا الهدف </a:t>
            </a:r>
          </a:p>
          <a:p>
            <a:pPr marL="609600" indent="-609600" eaLnBrk="1" hangingPunct="1"/>
            <a:r>
              <a:rPr lang="ar-SA" b="1" dirty="0" smtClean="0"/>
              <a:t>يركز صندوق النقد الدولي على ضمان استقرار الـنـظـام الـمـالـي الـدولـي في حين يركز البنك الدولي على التنمية الاقتصادية طويلة الأجل والحد من الفقر</a:t>
            </a:r>
            <a:endParaRPr lang="en-US" b="1" dirty="0" smtClean="0"/>
          </a:p>
        </p:txBody>
      </p:sp>
      <p:sp>
        <p:nvSpPr>
          <p:cNvPr id="3" name="Date Placeholder 2"/>
          <p:cNvSpPr>
            <a:spLocks noGrp="1"/>
          </p:cNvSpPr>
          <p:nvPr>
            <p:ph type="dt" sz="half" idx="10"/>
          </p:nvPr>
        </p:nvSpPr>
        <p:spPr/>
        <p:txBody>
          <a:bodyPr/>
          <a:lstStyle/>
          <a:p>
            <a:pPr>
              <a:defRPr/>
            </a:pPr>
            <a:fld id="{5A0AC515-707C-4ADB-9C88-C8DE4AA8B8A6}" type="datetime1">
              <a:rPr lang="en-US" smtClean="0"/>
              <a:pPr>
                <a:defRPr/>
              </a:pPr>
              <a:t>11/13/2009</a:t>
            </a:fld>
            <a:endParaRPr lang="en-US"/>
          </a:p>
        </p:txBody>
      </p:sp>
      <p:sp>
        <p:nvSpPr>
          <p:cNvPr id="4" name="Slide Number Placeholder 3"/>
          <p:cNvSpPr>
            <a:spLocks noGrp="1"/>
          </p:cNvSpPr>
          <p:nvPr>
            <p:ph type="sldNum" sz="quarter" idx="12"/>
          </p:nvPr>
        </p:nvSpPr>
        <p:spPr/>
        <p:txBody>
          <a:bodyPr/>
          <a:lstStyle/>
          <a:p>
            <a:pPr>
              <a:defRPr/>
            </a:pPr>
            <a:fld id="{C22D1DE4-8845-4EAE-BD95-FE9600D44C8E}" type="slidenum">
              <a:rPr lang="ar-SA" smtClean="0"/>
              <a:pPr>
                <a:defRPr/>
              </a:pPr>
              <a:t>6</a:t>
            </a:fld>
            <a:endParaRPr lang="en-US"/>
          </a:p>
        </p:txBody>
      </p:sp>
      <p:sp>
        <p:nvSpPr>
          <p:cNvPr id="5" name="Footer Placeholder 4"/>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noChangeArrowheads="1"/>
          </p:cNvSpPr>
          <p:nvPr>
            <p:ph type="title"/>
          </p:nvPr>
        </p:nvSpPr>
        <p:spPr>
          <a:xfrm>
            <a:off x="457200" y="981075"/>
            <a:ext cx="8218488" cy="647700"/>
          </a:xfrm>
        </p:spPr>
        <p:txBody>
          <a:bodyPr/>
          <a:lstStyle/>
          <a:p>
            <a:pPr eaLnBrk="1" hangingPunct="1"/>
            <a:r>
              <a:rPr lang="ar-SA" altLang="zh-TW" sz="2800" smtClean="0"/>
              <a:t>اتفاق تراخيص الإستيراد</a:t>
            </a:r>
            <a:br>
              <a:rPr lang="ar-SA" altLang="zh-TW" sz="2800" smtClean="0"/>
            </a:br>
            <a:r>
              <a:rPr lang="ar-SA" altLang="zh-TW" sz="2800" smtClean="0"/>
              <a:t> </a:t>
            </a:r>
            <a:r>
              <a:rPr lang="en-US" altLang="zh-TW" sz="2800" smtClean="0">
                <a:ea typeface="PMingLiU" pitchFamily="18" charset="-120"/>
              </a:rPr>
              <a:t>Agreement on Import Licensing Procedures</a:t>
            </a:r>
            <a:endParaRPr lang="en-US" sz="2800" smtClean="0">
              <a:ea typeface="PMingLiU" pitchFamily="18" charset="-120"/>
            </a:endParaRPr>
          </a:p>
        </p:txBody>
      </p:sp>
      <p:sp>
        <p:nvSpPr>
          <p:cNvPr id="64516" name="Rectangle 4"/>
          <p:cNvSpPr>
            <a:spLocks noGrp="1" noChangeArrowheads="1"/>
          </p:cNvSpPr>
          <p:nvPr>
            <p:ph type="body" idx="1"/>
          </p:nvPr>
        </p:nvSpPr>
        <p:spPr>
          <a:xfrm>
            <a:off x="457200" y="2133600"/>
            <a:ext cx="8229600" cy="3992563"/>
          </a:xfrm>
        </p:spPr>
        <p:txBody>
          <a:bodyPr/>
          <a:lstStyle/>
          <a:p>
            <a:pPr eaLnBrk="1" hangingPunct="1"/>
            <a:r>
              <a:rPr lang="ar-SA" altLang="zh-TW" smtClean="0"/>
              <a:t>ينص هذا الإتفاق على حق السلطات الحكومية في فرض نظام تراخيص الإستيراد على السلع المستوردة بغية تنظيم دخولها إلى الدولة، على أن يكون منح هذه التراخيص تلقائياً.</a:t>
            </a:r>
          </a:p>
          <a:p>
            <a:pPr eaLnBrk="1" hangingPunct="1"/>
            <a:r>
              <a:rPr lang="ar-SA" altLang="zh-TW" smtClean="0"/>
              <a:t>يضع هذا الإتفاق القواعد اللازمة للحالة التي تستخدم فيها الدولة التراخيص بشكل غير تلقائي، وذلك شرط أن تتم العملية بشكل لا يؤدي إلى عرقلة التجارة الدولية.</a:t>
            </a:r>
            <a:endParaRPr lang="en-US" smtClean="0"/>
          </a:p>
          <a:p>
            <a:pPr eaLnBrk="1" hangingPunct="1"/>
            <a:endParaRPr lang="en-US" smtClean="0"/>
          </a:p>
        </p:txBody>
      </p:sp>
      <p:sp>
        <p:nvSpPr>
          <p:cNvPr id="4" name="Date Placeholder 3"/>
          <p:cNvSpPr>
            <a:spLocks noGrp="1"/>
          </p:cNvSpPr>
          <p:nvPr>
            <p:ph type="dt" sz="half" idx="10"/>
          </p:nvPr>
        </p:nvSpPr>
        <p:spPr/>
        <p:txBody>
          <a:bodyPr/>
          <a:lstStyle/>
          <a:p>
            <a:pPr>
              <a:defRPr/>
            </a:pPr>
            <a:fld id="{8740CE10-39FA-4CA4-9C8B-9F5C3923650E}"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60</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3"/>
          <p:cNvSpPr>
            <a:spLocks noGrp="1" noChangeArrowheads="1"/>
          </p:cNvSpPr>
          <p:nvPr>
            <p:ph type="title"/>
          </p:nvPr>
        </p:nvSpPr>
        <p:spPr>
          <a:xfrm>
            <a:off x="457200" y="836613"/>
            <a:ext cx="8218488" cy="863600"/>
          </a:xfrm>
        </p:spPr>
        <p:txBody>
          <a:bodyPr/>
          <a:lstStyle/>
          <a:p>
            <a:pPr eaLnBrk="1" hangingPunct="1"/>
            <a:r>
              <a:rPr lang="ar-SA" altLang="zh-TW" sz="2400" smtClean="0"/>
              <a:t>اتفاق فحص البضائع قبل الشحن</a:t>
            </a:r>
            <a:br>
              <a:rPr lang="ar-SA" altLang="zh-TW" sz="2400" smtClean="0"/>
            </a:br>
            <a:r>
              <a:rPr lang="ar-SA" altLang="zh-TW" sz="2400" smtClean="0"/>
              <a:t> (</a:t>
            </a:r>
            <a:r>
              <a:rPr lang="en-US" altLang="zh-TW" sz="2400" smtClean="0">
                <a:ea typeface="PMingLiU" pitchFamily="18" charset="-120"/>
              </a:rPr>
              <a:t>Agreement on Pre-Shipment Inspection</a:t>
            </a:r>
            <a:endParaRPr lang="en-US" sz="2400" smtClean="0">
              <a:ea typeface="PMingLiU" pitchFamily="18" charset="-120"/>
            </a:endParaRPr>
          </a:p>
        </p:txBody>
      </p:sp>
      <p:sp>
        <p:nvSpPr>
          <p:cNvPr id="65540" name="Rectangle 4"/>
          <p:cNvSpPr>
            <a:spLocks noGrp="1" noChangeArrowheads="1"/>
          </p:cNvSpPr>
          <p:nvPr>
            <p:ph type="body" idx="1"/>
          </p:nvPr>
        </p:nvSpPr>
        <p:spPr>
          <a:xfrm>
            <a:off x="457200" y="1916113"/>
            <a:ext cx="8229600" cy="4210050"/>
          </a:xfrm>
        </p:spPr>
        <p:txBody>
          <a:bodyPr/>
          <a:lstStyle/>
          <a:p>
            <a:pPr eaLnBrk="1" hangingPunct="1"/>
            <a:r>
              <a:rPr lang="ar-SA" altLang="zh-TW" smtClean="0"/>
              <a:t>يضع هذا الإتفاق الضوابط المسموح بها، ويتناول حق الدول في فحص السلع المستوردة قبل الدخول إلى أراضيها، سواء من حيث الكمية أو القيمة أو الجودة أو المواصفات الفنية.</a:t>
            </a:r>
          </a:p>
          <a:p>
            <a:pPr eaLnBrk="1" hangingPunct="1"/>
            <a:r>
              <a:rPr lang="ar-SA" altLang="zh-TW" smtClean="0"/>
              <a:t>ويطبق الإتفاق في حال اتفاق المستورد والمصدر على إجراءات فحص السلع قبل شحنها.</a:t>
            </a:r>
            <a:endParaRPr lang="en-US" smtClean="0"/>
          </a:p>
          <a:p>
            <a:pPr eaLnBrk="1" hangingPunct="1"/>
            <a:endParaRPr lang="en-US" smtClean="0"/>
          </a:p>
        </p:txBody>
      </p:sp>
      <p:sp>
        <p:nvSpPr>
          <p:cNvPr id="4" name="Date Placeholder 3"/>
          <p:cNvSpPr>
            <a:spLocks noGrp="1"/>
          </p:cNvSpPr>
          <p:nvPr>
            <p:ph type="dt" sz="half" idx="10"/>
          </p:nvPr>
        </p:nvSpPr>
        <p:spPr/>
        <p:txBody>
          <a:bodyPr/>
          <a:lstStyle/>
          <a:p>
            <a:pPr>
              <a:defRPr/>
            </a:pPr>
            <a:fld id="{93D04A02-36AD-499F-B44B-10F12966AD1D}"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61</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562" name="Picture 2" descr="innner"/>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66563" name="Rectangle 3"/>
          <p:cNvSpPr>
            <a:spLocks noGrp="1" noChangeArrowheads="1"/>
          </p:cNvSpPr>
          <p:nvPr>
            <p:ph type="title"/>
          </p:nvPr>
        </p:nvSpPr>
        <p:spPr>
          <a:xfrm>
            <a:off x="457200" y="1052513"/>
            <a:ext cx="8218488" cy="576262"/>
          </a:xfrm>
        </p:spPr>
        <p:txBody>
          <a:bodyPr/>
          <a:lstStyle/>
          <a:p>
            <a:pPr eaLnBrk="1" hangingPunct="1"/>
            <a:r>
              <a:rPr lang="ar-SA" altLang="zh-TW" sz="2800" smtClean="0"/>
              <a:t>اتفاق قواعد المنشأ</a:t>
            </a:r>
            <a:br>
              <a:rPr lang="ar-SA" altLang="zh-TW" sz="2800" smtClean="0"/>
            </a:br>
            <a:r>
              <a:rPr lang="ar-SA" altLang="zh-TW" sz="2800" smtClean="0"/>
              <a:t> (</a:t>
            </a:r>
            <a:r>
              <a:rPr lang="en-US" altLang="zh-TW" sz="2800" smtClean="0">
                <a:ea typeface="PMingLiU" pitchFamily="18" charset="-120"/>
              </a:rPr>
              <a:t>Agreement on Rules of Origin</a:t>
            </a:r>
            <a:r>
              <a:rPr lang="ar-SA" altLang="zh-TW" sz="4000" smtClean="0"/>
              <a:t>)</a:t>
            </a:r>
            <a:endParaRPr lang="en-US" sz="4000" smtClean="0"/>
          </a:p>
        </p:txBody>
      </p:sp>
      <p:sp>
        <p:nvSpPr>
          <p:cNvPr id="66564" name="Rectangle 4"/>
          <p:cNvSpPr>
            <a:spLocks noGrp="1" noChangeArrowheads="1"/>
          </p:cNvSpPr>
          <p:nvPr>
            <p:ph type="body" idx="1"/>
          </p:nvPr>
        </p:nvSpPr>
        <p:spPr>
          <a:xfrm>
            <a:off x="457200" y="2133600"/>
            <a:ext cx="8229600" cy="3992563"/>
          </a:xfrm>
        </p:spPr>
        <p:txBody>
          <a:bodyPr/>
          <a:lstStyle/>
          <a:p>
            <a:pPr eaLnBrk="1" hangingPunct="1"/>
            <a:r>
              <a:rPr lang="ar-SA" altLang="zh-TW" sz="2800" smtClean="0"/>
              <a:t>ينص هذا الإتفاق على القواعد التي تضعها الدول لتحديد منشأ السلع الواردة إليها، بما في ذلك القواعد المتعلقة بالتبويب والتصنيف الجمركي وتحديد نسب المنشأ في الصناعات التجميعية، بشرط ألا تؤدي هذه القواعد إلى وضع العراقيل أمام التجارة الدولية.</a:t>
            </a:r>
          </a:p>
          <a:p>
            <a:pPr eaLnBrk="1" hangingPunct="1"/>
            <a:r>
              <a:rPr lang="ar-SA" altLang="zh-TW" sz="2800" smtClean="0"/>
              <a:t>جاء هذا الإتفاق ليسد ثغرة تتعلق بالتهرب من تطبيق مبادئ الجات الخاصة بمكافحة الإغراق. وهو ينص على تشكيل لجنة مهمتها تنسيق قواعد المنشأ أو توحيدها، على أن تنتهي من هذه المهمة خلال 3 سنوات من تاريخ إنشاء منظمة التجارة العالمية.</a:t>
            </a:r>
            <a:endParaRPr lang="en-US" sz="2800" smtClean="0"/>
          </a:p>
          <a:p>
            <a:pPr eaLnBrk="1" hangingPunct="1"/>
            <a:endParaRPr lang="en-US" sz="2800" smtClean="0"/>
          </a:p>
        </p:txBody>
      </p:sp>
      <p:sp>
        <p:nvSpPr>
          <p:cNvPr id="5" name="Date Placeholder 4"/>
          <p:cNvSpPr>
            <a:spLocks noGrp="1"/>
          </p:cNvSpPr>
          <p:nvPr>
            <p:ph type="dt" sz="half" idx="10"/>
          </p:nvPr>
        </p:nvSpPr>
        <p:spPr/>
        <p:txBody>
          <a:bodyPr/>
          <a:lstStyle/>
          <a:p>
            <a:pPr>
              <a:defRPr/>
            </a:pPr>
            <a:fld id="{C2E8D6E6-8CA5-432E-8E0A-FD3E6E81E786}" type="datetime1">
              <a:rPr lang="en-US" smtClean="0"/>
              <a:pPr>
                <a:defRPr/>
              </a:pPr>
              <a:t>11/13/2009</a:t>
            </a:fld>
            <a:endParaRPr lang="en-US"/>
          </a:p>
        </p:txBody>
      </p:sp>
      <p:sp>
        <p:nvSpPr>
          <p:cNvPr id="6" name="Slide Number Placeholder 5"/>
          <p:cNvSpPr>
            <a:spLocks noGrp="1"/>
          </p:cNvSpPr>
          <p:nvPr>
            <p:ph type="sldNum" sz="quarter" idx="12"/>
          </p:nvPr>
        </p:nvSpPr>
        <p:spPr/>
        <p:txBody>
          <a:bodyPr/>
          <a:lstStyle/>
          <a:p>
            <a:pPr>
              <a:defRPr/>
            </a:pPr>
            <a:fld id="{C22D1DE4-8845-4EAE-BD95-FE9600D44C8E}" type="slidenum">
              <a:rPr lang="ar-SA" smtClean="0"/>
              <a:pPr>
                <a:defRPr/>
              </a:pPr>
              <a:t>62</a:t>
            </a:fld>
            <a:endParaRPr lang="en-US"/>
          </a:p>
        </p:txBody>
      </p:sp>
      <p:sp>
        <p:nvSpPr>
          <p:cNvPr id="7" name="Footer Placeholder 6"/>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3"/>
          <p:cNvSpPr>
            <a:spLocks noGrp="1" noChangeArrowheads="1"/>
          </p:cNvSpPr>
          <p:nvPr>
            <p:ph type="title"/>
          </p:nvPr>
        </p:nvSpPr>
        <p:spPr>
          <a:xfrm>
            <a:off x="457200" y="908050"/>
            <a:ext cx="8147050" cy="1152525"/>
          </a:xfrm>
        </p:spPr>
        <p:txBody>
          <a:bodyPr/>
          <a:lstStyle/>
          <a:p>
            <a:pPr eaLnBrk="1" hangingPunct="1"/>
            <a:r>
              <a:rPr lang="ar-SA" altLang="zh-TW" sz="2800" smtClean="0"/>
              <a:t>التفاهم حول التكتلات الإقتصادية الإقليمية</a:t>
            </a:r>
            <a:br>
              <a:rPr lang="ar-SA" altLang="zh-TW" sz="2800" smtClean="0"/>
            </a:br>
            <a:r>
              <a:rPr lang="en-US" altLang="zh-TW" sz="2800" smtClean="0">
                <a:ea typeface="PMingLiU" pitchFamily="18" charset="-120"/>
              </a:rPr>
              <a:t>Regional Trading Arrangements</a:t>
            </a:r>
            <a:br>
              <a:rPr lang="en-US" altLang="zh-TW" sz="2800" smtClean="0">
                <a:ea typeface="PMingLiU" pitchFamily="18" charset="-120"/>
              </a:rPr>
            </a:br>
            <a:r>
              <a:rPr lang="en-US" altLang="zh-TW" sz="2800" smtClean="0">
                <a:ea typeface="PMingLiU" pitchFamily="18" charset="-120"/>
              </a:rPr>
              <a:t>( RTA’s)</a:t>
            </a:r>
            <a:endParaRPr lang="en-US" sz="2800" smtClean="0">
              <a:ea typeface="PMingLiU" pitchFamily="18" charset="-120"/>
            </a:endParaRPr>
          </a:p>
        </p:txBody>
      </p:sp>
      <p:sp>
        <p:nvSpPr>
          <p:cNvPr id="67588" name="Rectangle 4"/>
          <p:cNvSpPr>
            <a:spLocks noGrp="1" noChangeArrowheads="1"/>
          </p:cNvSpPr>
          <p:nvPr>
            <p:ph type="body" idx="1"/>
          </p:nvPr>
        </p:nvSpPr>
        <p:spPr>
          <a:xfrm>
            <a:off x="457200" y="2349500"/>
            <a:ext cx="8229600" cy="3776663"/>
          </a:xfrm>
        </p:spPr>
        <p:txBody>
          <a:bodyPr/>
          <a:lstStyle/>
          <a:p>
            <a:pPr eaLnBrk="1" hangingPunct="1">
              <a:lnSpc>
                <a:spcPct val="90000"/>
              </a:lnSpc>
            </a:pPr>
            <a:r>
              <a:rPr lang="ar-SA" altLang="zh-TW" smtClean="0"/>
              <a:t>حدد التفاهم طريقة حساب الرسوم الجمركية والإجراءات التجارية الأخرى قبل تشكيل التجمعات الإقليمية (مثل مناطق التجارة الحرة والإتحادات الجمركية)، وما بعد تشكيلها، وذلك بما يتفق مع الشرط الذي يستوجب عدم وصول الرسوم الجمركية والإجراءات التجارية التي تفرض عند تشكيل التجمعات، على التجارة مع الدول غير الأعضاء في التجمعات، إلى مستوى يسبب تقييد التجارة بالنسبة لما كانت عليه قبل تكوين التجمعات.</a:t>
            </a:r>
            <a:endParaRPr lang="en-US" smtClean="0"/>
          </a:p>
          <a:p>
            <a:pPr eaLnBrk="1" hangingPunct="1">
              <a:lnSpc>
                <a:spcPct val="90000"/>
              </a:lnSpc>
            </a:pPr>
            <a:endParaRPr lang="en-US" smtClean="0"/>
          </a:p>
        </p:txBody>
      </p:sp>
      <p:sp>
        <p:nvSpPr>
          <p:cNvPr id="4" name="Date Placeholder 3"/>
          <p:cNvSpPr>
            <a:spLocks noGrp="1"/>
          </p:cNvSpPr>
          <p:nvPr>
            <p:ph type="dt" sz="half" idx="10"/>
          </p:nvPr>
        </p:nvSpPr>
        <p:spPr/>
        <p:txBody>
          <a:bodyPr/>
          <a:lstStyle/>
          <a:p>
            <a:pPr>
              <a:defRPr/>
            </a:pPr>
            <a:fld id="{190397C8-8C53-4B5F-9D28-D359285D569C}"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63</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3"/>
          <p:cNvSpPr>
            <a:spLocks noGrp="1" noChangeArrowheads="1"/>
          </p:cNvSpPr>
          <p:nvPr>
            <p:ph type="title"/>
          </p:nvPr>
        </p:nvSpPr>
        <p:spPr>
          <a:xfrm>
            <a:off x="457200" y="981075"/>
            <a:ext cx="8291513" cy="1079500"/>
          </a:xfrm>
        </p:spPr>
        <p:txBody>
          <a:bodyPr/>
          <a:lstStyle/>
          <a:p>
            <a:pPr eaLnBrk="1" hangingPunct="1"/>
            <a:r>
              <a:rPr lang="ar-SA" altLang="zh-TW" sz="2800" smtClean="0"/>
              <a:t>الإتفاق العام بشأن التجارة فى الخدمات</a:t>
            </a:r>
            <a:br>
              <a:rPr lang="ar-SA" altLang="zh-TW" sz="2800" smtClean="0"/>
            </a:br>
            <a:r>
              <a:rPr lang="en-US" altLang="zh-TW" sz="2800" smtClean="0">
                <a:ea typeface="PMingLiU" pitchFamily="18" charset="-120"/>
              </a:rPr>
              <a:t>General Agreement on Trade In Services </a:t>
            </a:r>
            <a:br>
              <a:rPr lang="en-US" altLang="zh-TW" sz="2800" smtClean="0">
                <a:ea typeface="PMingLiU" pitchFamily="18" charset="-120"/>
              </a:rPr>
            </a:br>
            <a:r>
              <a:rPr lang="en-US" altLang="zh-TW" sz="2800" smtClean="0">
                <a:ea typeface="PMingLiU" pitchFamily="18" charset="-120"/>
              </a:rPr>
              <a:t>(GATS)</a:t>
            </a:r>
            <a:endParaRPr lang="en-US" sz="2800" smtClean="0"/>
          </a:p>
        </p:txBody>
      </p:sp>
      <p:sp>
        <p:nvSpPr>
          <p:cNvPr id="68612" name="Rectangle 4"/>
          <p:cNvSpPr>
            <a:spLocks noGrp="1" noChangeArrowheads="1"/>
          </p:cNvSpPr>
          <p:nvPr>
            <p:ph type="body" idx="1"/>
          </p:nvPr>
        </p:nvSpPr>
        <p:spPr>
          <a:xfrm>
            <a:off x="457200" y="2205038"/>
            <a:ext cx="8229600" cy="3921125"/>
          </a:xfrm>
        </p:spPr>
        <p:txBody>
          <a:bodyPr/>
          <a:lstStyle/>
          <a:p>
            <a:pPr eaLnBrk="1" hangingPunct="1"/>
            <a:r>
              <a:rPr lang="ar-SA" altLang="zh-TW" sz="2800" smtClean="0"/>
              <a:t>يسمى هذا الإتفاق بالإتفاق العام بشأن التجارة في الخدمات (جاتس).</a:t>
            </a:r>
          </a:p>
          <a:p>
            <a:pPr eaLnBrk="1" hangingPunct="1"/>
            <a:r>
              <a:rPr lang="ar-SA" altLang="zh-TW" sz="2800" smtClean="0"/>
              <a:t>يغطي تجارة الخدمات بكل أشكالها. وقد قسمت أمانة منظمة التجارة العالمية أنشطة الخدمات إلى 12 نشاطاً و 155 قطاعاً فرعياً تضم كافة الخدمات التجارية في كل القطاعات. </a:t>
            </a:r>
          </a:p>
          <a:p>
            <a:pPr eaLnBrk="1" hangingPunct="1"/>
            <a:r>
              <a:rPr lang="ar-SA" altLang="zh-TW" sz="2800" smtClean="0"/>
              <a:t>يتكون الإتفاق من مفاهيم عامة ومبادئ وقواعد لتجارة الخدمات، وجداول بالإلتزامات التي تتعهد بها الدول الأعضاء.</a:t>
            </a:r>
          </a:p>
          <a:p>
            <a:pPr eaLnBrk="1" hangingPunct="1"/>
            <a:r>
              <a:rPr lang="ar-SA" altLang="zh-TW" sz="2800" smtClean="0"/>
              <a:t> وقد حدد أربعة أشكال لتوريد الخدمة وهي: </a:t>
            </a:r>
            <a:endParaRPr lang="en-US" sz="2800" smtClean="0"/>
          </a:p>
          <a:p>
            <a:pPr eaLnBrk="1" hangingPunct="1"/>
            <a:endParaRPr lang="en-US" sz="2800" smtClean="0"/>
          </a:p>
        </p:txBody>
      </p:sp>
      <p:sp>
        <p:nvSpPr>
          <p:cNvPr id="4" name="Date Placeholder 3"/>
          <p:cNvSpPr>
            <a:spLocks noGrp="1"/>
          </p:cNvSpPr>
          <p:nvPr>
            <p:ph type="dt" sz="half" idx="10"/>
          </p:nvPr>
        </p:nvSpPr>
        <p:spPr/>
        <p:txBody>
          <a:bodyPr/>
          <a:lstStyle/>
          <a:p>
            <a:pPr>
              <a:defRPr/>
            </a:pPr>
            <a:fld id="{57D51297-051B-4BCC-BE8E-C15F9C43F9FD}"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64</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3"/>
          <p:cNvSpPr>
            <a:spLocks noGrp="1" noChangeArrowheads="1"/>
          </p:cNvSpPr>
          <p:nvPr>
            <p:ph type="title"/>
          </p:nvPr>
        </p:nvSpPr>
        <p:spPr>
          <a:xfrm>
            <a:off x="457200" y="908050"/>
            <a:ext cx="8218488" cy="720725"/>
          </a:xfrm>
        </p:spPr>
        <p:txBody>
          <a:bodyPr/>
          <a:lstStyle/>
          <a:p>
            <a:pPr eaLnBrk="1" hangingPunct="1"/>
            <a:r>
              <a:rPr lang="ar-SA" altLang="zh-TW" sz="2800" smtClean="0"/>
              <a:t>الإتفاق العام بشأن الخدمات</a:t>
            </a:r>
            <a:br>
              <a:rPr lang="ar-SA" altLang="zh-TW" sz="2800" smtClean="0"/>
            </a:br>
            <a:r>
              <a:rPr lang="en-US" altLang="zh-TW" sz="2800" smtClean="0">
                <a:ea typeface="PMingLiU" pitchFamily="18" charset="-120"/>
              </a:rPr>
              <a:t>General Agreement on Trade In Services (GATS)</a:t>
            </a:r>
            <a:r>
              <a:rPr lang="ar-SA" altLang="zh-TW" sz="2800" smtClean="0"/>
              <a:t>)</a:t>
            </a:r>
            <a:endParaRPr lang="en-US" sz="2800" smtClean="0"/>
          </a:p>
        </p:txBody>
      </p:sp>
      <p:sp>
        <p:nvSpPr>
          <p:cNvPr id="69636" name="Rectangle 4"/>
          <p:cNvSpPr>
            <a:spLocks noGrp="1" noChangeArrowheads="1"/>
          </p:cNvSpPr>
          <p:nvPr>
            <p:ph type="body" idx="1"/>
          </p:nvPr>
        </p:nvSpPr>
        <p:spPr>
          <a:xfrm>
            <a:off x="457200" y="2060575"/>
            <a:ext cx="8229600" cy="4065588"/>
          </a:xfrm>
        </p:spPr>
        <p:txBody>
          <a:bodyPr/>
          <a:lstStyle/>
          <a:p>
            <a:pPr eaLnBrk="1" hangingPunct="1">
              <a:lnSpc>
                <a:spcPct val="90000"/>
              </a:lnSpc>
              <a:buFontTx/>
              <a:buNone/>
            </a:pPr>
            <a:r>
              <a:rPr lang="ar-SA" altLang="zh-TW" smtClean="0"/>
              <a:t>(1) انتقال الخدمة عبر الحدود (مثل خدمات البنوك وشركات التأمين والخدمات الهندسية)</a:t>
            </a:r>
          </a:p>
          <a:p>
            <a:pPr eaLnBrk="1" hangingPunct="1">
              <a:lnSpc>
                <a:spcPct val="90000"/>
              </a:lnSpc>
              <a:buFontTx/>
              <a:buNone/>
            </a:pPr>
            <a:r>
              <a:rPr lang="ar-SA" altLang="zh-TW" smtClean="0"/>
              <a:t>(2) انتقال مستهلك الخدمة إلى دولة أخرى، مثل السياحة</a:t>
            </a:r>
          </a:p>
          <a:p>
            <a:pPr eaLnBrk="1" hangingPunct="1">
              <a:lnSpc>
                <a:spcPct val="90000"/>
              </a:lnSpc>
              <a:buFontTx/>
              <a:buNone/>
            </a:pPr>
            <a:r>
              <a:rPr lang="ar-SA" altLang="zh-TW" smtClean="0"/>
              <a:t>(3) الوجود التجاري في الدولة التي ستقدم فيها الخدمات، مثل فروع الشركات</a:t>
            </a:r>
          </a:p>
          <a:p>
            <a:pPr eaLnBrk="1" hangingPunct="1">
              <a:lnSpc>
                <a:spcPct val="90000"/>
              </a:lnSpc>
              <a:buFontTx/>
              <a:buNone/>
            </a:pPr>
            <a:r>
              <a:rPr lang="ar-SA" altLang="zh-TW" smtClean="0"/>
              <a:t>(4) إنتقال الأشخاص الطبيعيين، ويعني الإنتقال المؤقت وليس الإنتقال للبحث عن فرص عمل أو إقامة دائمة، أي انتقال الخبراء والمستشارين</a:t>
            </a:r>
            <a:endParaRPr lang="en-US" smtClean="0"/>
          </a:p>
          <a:p>
            <a:pPr eaLnBrk="1" hangingPunct="1">
              <a:lnSpc>
                <a:spcPct val="90000"/>
              </a:lnSpc>
            </a:pPr>
            <a:endParaRPr lang="en-US" smtClean="0"/>
          </a:p>
        </p:txBody>
      </p:sp>
      <p:sp>
        <p:nvSpPr>
          <p:cNvPr id="4" name="Date Placeholder 3"/>
          <p:cNvSpPr>
            <a:spLocks noGrp="1"/>
          </p:cNvSpPr>
          <p:nvPr>
            <p:ph type="dt" sz="half" idx="10"/>
          </p:nvPr>
        </p:nvSpPr>
        <p:spPr/>
        <p:txBody>
          <a:bodyPr/>
          <a:lstStyle/>
          <a:p>
            <a:pPr>
              <a:defRPr/>
            </a:pPr>
            <a:fld id="{316ACC34-6B93-454F-AE5B-F02236EDF2AF}"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65</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Rectangle 3"/>
          <p:cNvSpPr>
            <a:spLocks noGrp="1" noChangeArrowheads="1"/>
          </p:cNvSpPr>
          <p:nvPr>
            <p:ph type="title"/>
          </p:nvPr>
        </p:nvSpPr>
        <p:spPr>
          <a:xfrm>
            <a:off x="457200" y="981075"/>
            <a:ext cx="8229600" cy="436563"/>
          </a:xfrm>
        </p:spPr>
        <p:txBody>
          <a:bodyPr/>
          <a:lstStyle/>
          <a:p>
            <a:pPr eaLnBrk="1" hangingPunct="1"/>
            <a:r>
              <a:rPr lang="ar-SA" altLang="zh-TW" sz="2800" smtClean="0"/>
              <a:t>وهناك نوعان من الإلتزامات في تجارة الخدمات:</a:t>
            </a:r>
            <a:endParaRPr lang="en-US" sz="2800" smtClean="0"/>
          </a:p>
        </p:txBody>
      </p:sp>
      <p:sp>
        <p:nvSpPr>
          <p:cNvPr id="70660" name="Rectangle 4"/>
          <p:cNvSpPr>
            <a:spLocks noGrp="1" noChangeArrowheads="1"/>
          </p:cNvSpPr>
          <p:nvPr>
            <p:ph type="body" idx="1"/>
          </p:nvPr>
        </p:nvSpPr>
        <p:spPr/>
        <p:txBody>
          <a:bodyPr/>
          <a:lstStyle/>
          <a:p>
            <a:pPr eaLnBrk="1" hangingPunct="1">
              <a:lnSpc>
                <a:spcPct val="90000"/>
              </a:lnSpc>
            </a:pPr>
            <a:r>
              <a:rPr lang="ar-SA" altLang="zh-TW" sz="2400" smtClean="0"/>
              <a:t>الأول: يتمثل في التزامات عامة تطبق على جميع قطاعات الخدمات، مثل الإلتزام بمبدأ الدولة الأولى بالرعاية، والمعاملة الوطنية، والشفافية، وتسهيل زيادة مشاركة الدول النامية في التجارة الدولية في الخدمات.</a:t>
            </a:r>
          </a:p>
          <a:p>
            <a:pPr eaLnBrk="1" hangingPunct="1">
              <a:lnSpc>
                <a:spcPct val="90000"/>
              </a:lnSpc>
            </a:pPr>
            <a:r>
              <a:rPr lang="ar-SA" altLang="zh-TW" sz="2400" smtClean="0"/>
              <a:t>الثاني: يتمثل في التزامات محددة تقع في قطاعات الخدمات المختلفة من قبل كل دولة</a:t>
            </a:r>
          </a:p>
          <a:p>
            <a:pPr eaLnBrk="1" hangingPunct="1">
              <a:lnSpc>
                <a:spcPct val="90000"/>
              </a:lnSpc>
            </a:pPr>
            <a:r>
              <a:rPr lang="ar-SA" altLang="zh-TW" sz="2400" smtClean="0"/>
              <a:t>ويجيز الإتفاق دخول الدول الأعضاء في تكامل اقتصادي، أي إقامة تجمعات إقليمية لتحرير تجارة الخدمات فيما بين الدول الأعضاء في هذه التجمعات.</a:t>
            </a:r>
          </a:p>
          <a:p>
            <a:pPr eaLnBrk="1" hangingPunct="1">
              <a:lnSpc>
                <a:spcPct val="90000"/>
              </a:lnSpc>
            </a:pPr>
            <a:r>
              <a:rPr lang="ar-SA" altLang="zh-TW" sz="2400" smtClean="0"/>
              <a:t> بمقتضى هذا الاتفاق يتعهد الأعضاء بالدخول في مفاوضات جديدة لتحرير تجارة الخدمات تبدأ خلال 5 سنوات، على الأكثر، من تاريخ إنشاء منظمة التجارة العالمية، أي عام 2000.</a:t>
            </a:r>
          </a:p>
          <a:p>
            <a:pPr eaLnBrk="1" hangingPunct="1">
              <a:lnSpc>
                <a:spcPct val="90000"/>
              </a:lnSpc>
            </a:pPr>
            <a:r>
              <a:rPr lang="ar-SA" altLang="zh-TW" sz="2400" smtClean="0"/>
              <a:t> وهذا ما حدث بالفعل، إذ أن هناك مفاوضات جديدة بدأت بشأن التجارة في الخدمات في منظمة التجارة العالمية منذ آذار/مارس 2000.</a:t>
            </a:r>
            <a:endParaRPr lang="en-US" sz="2400" smtClean="0"/>
          </a:p>
          <a:p>
            <a:pPr eaLnBrk="1" hangingPunct="1">
              <a:lnSpc>
                <a:spcPct val="90000"/>
              </a:lnSpc>
            </a:pPr>
            <a:endParaRPr lang="en-US" sz="2400" smtClean="0"/>
          </a:p>
        </p:txBody>
      </p:sp>
      <p:sp>
        <p:nvSpPr>
          <p:cNvPr id="4" name="Date Placeholder 3"/>
          <p:cNvSpPr>
            <a:spLocks noGrp="1"/>
          </p:cNvSpPr>
          <p:nvPr>
            <p:ph type="dt" sz="half" idx="10"/>
          </p:nvPr>
        </p:nvSpPr>
        <p:spPr/>
        <p:txBody>
          <a:bodyPr/>
          <a:lstStyle/>
          <a:p>
            <a:pPr>
              <a:defRPr/>
            </a:pPr>
            <a:fld id="{C8E3D021-9882-400D-ADC4-4C5DC87F6F4E}"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66</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p:cNvSpPr>
            <a:spLocks noGrp="1" noChangeArrowheads="1"/>
          </p:cNvSpPr>
          <p:nvPr>
            <p:ph type="title"/>
          </p:nvPr>
        </p:nvSpPr>
        <p:spPr>
          <a:xfrm>
            <a:off x="468313" y="1125538"/>
            <a:ext cx="8280400" cy="790575"/>
          </a:xfrm>
        </p:spPr>
        <p:txBody>
          <a:bodyPr/>
          <a:lstStyle/>
          <a:p>
            <a:pPr eaLnBrk="1" hangingPunct="1"/>
            <a:r>
              <a:rPr lang="ar-SA" altLang="zh-TW" sz="2800" smtClean="0"/>
              <a:t>الجوانب التجارية لحقوق الملكية الفكرية</a:t>
            </a:r>
            <a:br>
              <a:rPr lang="ar-SA" altLang="zh-TW" sz="2800" smtClean="0"/>
            </a:br>
            <a:r>
              <a:rPr lang="en-US" altLang="zh-TW" sz="2800" smtClean="0">
                <a:ea typeface="PMingLiU" pitchFamily="18" charset="-120"/>
              </a:rPr>
              <a:t>Agreement on Trade-Related Aspects of Intellectual Property Rights (Trips)</a:t>
            </a:r>
            <a:endParaRPr lang="en-US" sz="2800" smtClean="0">
              <a:ea typeface="PMingLiU" pitchFamily="18" charset="-120"/>
            </a:endParaRPr>
          </a:p>
        </p:txBody>
      </p:sp>
      <p:sp>
        <p:nvSpPr>
          <p:cNvPr id="71684" name="Rectangle 4"/>
          <p:cNvSpPr>
            <a:spLocks noGrp="1" noChangeArrowheads="1"/>
          </p:cNvSpPr>
          <p:nvPr>
            <p:ph type="body" idx="1"/>
          </p:nvPr>
        </p:nvSpPr>
        <p:spPr>
          <a:xfrm>
            <a:off x="457200" y="2276475"/>
            <a:ext cx="8229600" cy="3849688"/>
          </a:xfrm>
        </p:spPr>
        <p:txBody>
          <a:bodyPr/>
          <a:lstStyle/>
          <a:p>
            <a:pPr eaLnBrk="1" hangingPunct="1">
              <a:lnSpc>
                <a:spcPct val="80000"/>
              </a:lnSpc>
            </a:pPr>
            <a:r>
              <a:rPr lang="ar-SA" altLang="zh-TW" sz="2400" smtClean="0"/>
              <a:t>طبقاً للإتفاق، تشمل حقوق الملكية الفكرية الاتى: </a:t>
            </a:r>
          </a:p>
          <a:p>
            <a:pPr eaLnBrk="1" hangingPunct="1">
              <a:lnSpc>
                <a:spcPct val="80000"/>
              </a:lnSpc>
              <a:buFontTx/>
              <a:buNone/>
            </a:pPr>
            <a:r>
              <a:rPr lang="ar-SA" altLang="zh-TW" sz="2400" smtClean="0"/>
              <a:t>    حقوق الطبع، والعلامات التجارية، وبراءات الإختراع، والعلامات الجغرافية للسلع، التي تشير إلى مكان الصنع والجودة العالية للمنتج، والتصميمات الصناعية وتصميمات الدوائر المتكاملة، والأسرار الصناعية.</a:t>
            </a:r>
          </a:p>
          <a:p>
            <a:pPr eaLnBrk="1" hangingPunct="1">
              <a:lnSpc>
                <a:spcPct val="80000"/>
              </a:lnSpc>
            </a:pPr>
            <a:r>
              <a:rPr lang="ar-SA" altLang="zh-TW" sz="2400" smtClean="0"/>
              <a:t>تتعهد الدول الأعضاء في منظمة التجارة العالمية بتنفيذ إجراءات حماية الملكية الفكرية من خلال التشريعات المحلية وتطبيق إجراءات رادعة ضد من ينتهك هذه الحقوق، بما في ذلك الإجراءات المدنية والإجراءات الجنائية.</a:t>
            </a:r>
          </a:p>
          <a:p>
            <a:pPr eaLnBrk="1" hangingPunct="1">
              <a:lnSpc>
                <a:spcPct val="80000"/>
              </a:lnSpc>
            </a:pPr>
            <a:r>
              <a:rPr lang="ar-SA" altLang="zh-TW" sz="2400" smtClean="0"/>
              <a:t> يوضح الإتفاق أن الحد الأدنى لمدة حماية حقوق الملكية الفكرية هو 50 سنة في مجال حقوق الطبع و 20 سنة في مجال براءات الإختراع، و7 سنوات في مجال العلامات التجارية.وليس هناك إلزام بتطبيق الإتفاق قبل مرور عام واحد على إنشاء منظمة التجارة العالمية (1995). ويمكن أن تمتد فترة السماح إلى 5 سنوات للدول النامية و 10 سنوات للدول الأقل نمواً، وذلك حسب الموضوعات.</a:t>
            </a:r>
            <a:endParaRPr lang="en-US" sz="2400" smtClean="0"/>
          </a:p>
          <a:p>
            <a:pPr eaLnBrk="1" hangingPunct="1">
              <a:lnSpc>
                <a:spcPct val="80000"/>
              </a:lnSpc>
            </a:pPr>
            <a:endParaRPr lang="en-US" sz="2400" smtClean="0"/>
          </a:p>
        </p:txBody>
      </p:sp>
      <p:sp>
        <p:nvSpPr>
          <p:cNvPr id="4" name="Date Placeholder 3"/>
          <p:cNvSpPr>
            <a:spLocks noGrp="1"/>
          </p:cNvSpPr>
          <p:nvPr>
            <p:ph type="dt" sz="half" idx="10"/>
          </p:nvPr>
        </p:nvSpPr>
        <p:spPr/>
        <p:txBody>
          <a:bodyPr/>
          <a:lstStyle/>
          <a:p>
            <a:pPr>
              <a:defRPr/>
            </a:pPr>
            <a:fld id="{4D695115-2D73-42B5-B5A4-40464CD82B08}"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67</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Rectangle 3"/>
          <p:cNvSpPr>
            <a:spLocks noGrp="1" noChangeArrowheads="1"/>
          </p:cNvSpPr>
          <p:nvPr>
            <p:ph type="title"/>
          </p:nvPr>
        </p:nvSpPr>
        <p:spPr>
          <a:xfrm>
            <a:off x="457200" y="908050"/>
            <a:ext cx="8291513" cy="936625"/>
          </a:xfrm>
        </p:spPr>
        <p:txBody>
          <a:bodyPr/>
          <a:lstStyle/>
          <a:p>
            <a:pPr eaLnBrk="1" hangingPunct="1"/>
            <a:r>
              <a:rPr lang="ar-SA" altLang="zh-TW" sz="2800" smtClean="0"/>
              <a:t>إتفاقات جماعية أو إتفاقات عديدة الاطراف</a:t>
            </a:r>
            <a:br>
              <a:rPr lang="ar-SA" altLang="zh-TW" sz="2800" smtClean="0"/>
            </a:br>
            <a:r>
              <a:rPr lang="ar-SA" altLang="zh-TW" sz="2800" smtClean="0"/>
              <a:t> (</a:t>
            </a:r>
            <a:r>
              <a:rPr lang="en-US" altLang="zh-TW" sz="2800" smtClean="0">
                <a:ea typeface="PMingLiU" pitchFamily="18" charset="-120"/>
              </a:rPr>
              <a:t>Plurilateral Agreements</a:t>
            </a:r>
            <a:r>
              <a:rPr lang="ar-SA" altLang="zh-TW" sz="2800" smtClean="0"/>
              <a:t>)</a:t>
            </a:r>
            <a:endParaRPr lang="en-US" sz="2800" smtClean="0"/>
          </a:p>
        </p:txBody>
      </p:sp>
      <p:sp>
        <p:nvSpPr>
          <p:cNvPr id="72708" name="Rectangle 4"/>
          <p:cNvSpPr>
            <a:spLocks noGrp="1" noChangeArrowheads="1"/>
          </p:cNvSpPr>
          <p:nvPr>
            <p:ph type="body" idx="1"/>
          </p:nvPr>
        </p:nvSpPr>
        <p:spPr>
          <a:xfrm>
            <a:off x="457200" y="2060575"/>
            <a:ext cx="8229600" cy="4065588"/>
          </a:xfrm>
        </p:spPr>
        <p:txBody>
          <a:bodyPr/>
          <a:lstStyle/>
          <a:p>
            <a:pPr eaLnBrk="1" hangingPunct="1">
              <a:lnSpc>
                <a:spcPct val="80000"/>
              </a:lnSpc>
            </a:pPr>
            <a:r>
              <a:rPr lang="ar-SA" altLang="zh-TW" sz="2000" smtClean="0"/>
              <a:t>منها  ما يلى من اتفاقات:</a:t>
            </a:r>
          </a:p>
          <a:p>
            <a:pPr eaLnBrk="1" hangingPunct="1">
              <a:lnSpc>
                <a:spcPct val="80000"/>
              </a:lnSpc>
            </a:pPr>
            <a:r>
              <a:rPr lang="ar-SA" altLang="zh-TW" sz="2000" smtClean="0"/>
              <a:t> (1) المشتريات الحكومية</a:t>
            </a:r>
          </a:p>
          <a:p>
            <a:pPr eaLnBrk="1" hangingPunct="1">
              <a:lnSpc>
                <a:spcPct val="80000"/>
              </a:lnSpc>
            </a:pPr>
            <a:r>
              <a:rPr lang="ar-SA" altLang="zh-TW" sz="2000" smtClean="0"/>
              <a:t>(2) اتفاق اللحوم</a:t>
            </a:r>
          </a:p>
          <a:p>
            <a:pPr eaLnBrk="1" hangingPunct="1">
              <a:lnSpc>
                <a:spcPct val="80000"/>
              </a:lnSpc>
            </a:pPr>
            <a:r>
              <a:rPr lang="ar-SA" altLang="zh-TW" sz="2000" smtClean="0"/>
              <a:t> (3) اتفاق الألبان</a:t>
            </a:r>
          </a:p>
          <a:p>
            <a:pPr eaLnBrk="1" hangingPunct="1">
              <a:lnSpc>
                <a:spcPct val="80000"/>
              </a:lnSpc>
            </a:pPr>
            <a:r>
              <a:rPr lang="ar-SA" altLang="zh-TW" sz="2000" smtClean="0"/>
              <a:t>(4) اتفاق الطيران المدني</a:t>
            </a:r>
          </a:p>
          <a:p>
            <a:pPr eaLnBrk="1" hangingPunct="1">
              <a:lnSpc>
                <a:spcPct val="80000"/>
              </a:lnSpc>
            </a:pPr>
            <a:r>
              <a:rPr lang="ar-SA" altLang="zh-TW" sz="2000" smtClean="0"/>
              <a:t>(5) إتفاق المنسقات الكيماوية</a:t>
            </a:r>
          </a:p>
          <a:p>
            <a:pPr eaLnBrk="1" hangingPunct="1">
              <a:lnSpc>
                <a:spcPct val="80000"/>
              </a:lnSpc>
            </a:pPr>
            <a:r>
              <a:rPr lang="ar-SA" altLang="zh-TW" sz="2000" smtClean="0"/>
              <a:t> وهي ذات طابع خاص في إطار منظمة التجارة العالمية من حيث أنها لا تطبق مبدأ الدولة الأولى بالرعاية على جميع الدول الأعضاء، ولكن يكون تطبيق هذا المبدأ على الدول الأعضاء الأطراف في هذه الإنفاقات. وهي اتفاقات اختيارية وليست إلزامية، وعلى ذلك فإن فتح الأسواق في هذه القطاعات يظل مقصوراً على الدول الأعضاء في هذه الإنفاقات. وفي عام 1997، الغي اتفاقا اللحوم والألبان، فأصبحت هذه الإنفاقات اثنين فقط هما المشتريات الحكومية والطيران المدني.</a:t>
            </a:r>
            <a:endParaRPr lang="en-US" sz="2000" smtClean="0"/>
          </a:p>
          <a:p>
            <a:pPr eaLnBrk="1" hangingPunct="1">
              <a:lnSpc>
                <a:spcPct val="80000"/>
              </a:lnSpc>
            </a:pPr>
            <a:endParaRPr lang="en-US" sz="2000" smtClean="0"/>
          </a:p>
        </p:txBody>
      </p:sp>
      <p:sp>
        <p:nvSpPr>
          <p:cNvPr id="4" name="Date Placeholder 3"/>
          <p:cNvSpPr>
            <a:spLocks noGrp="1"/>
          </p:cNvSpPr>
          <p:nvPr>
            <p:ph type="dt" sz="half" idx="10"/>
          </p:nvPr>
        </p:nvSpPr>
        <p:spPr/>
        <p:txBody>
          <a:bodyPr/>
          <a:lstStyle/>
          <a:p>
            <a:pPr>
              <a:defRPr/>
            </a:pPr>
            <a:fld id="{E7C602A4-2853-4172-AA19-B4A0006EA07C}"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68</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9D58D6D-D754-40BD-9140-63FCDC394BC2}" type="datetime1">
              <a:rPr lang="en-US" smtClean="0"/>
              <a:pPr>
                <a:defRPr/>
              </a:pPr>
              <a:t>11/13/2009</a:t>
            </a:fld>
            <a:endParaRPr lang="en-US"/>
          </a:p>
        </p:txBody>
      </p:sp>
      <p:sp>
        <p:nvSpPr>
          <p:cNvPr id="3" name="Slide Number Placeholder 2"/>
          <p:cNvSpPr>
            <a:spLocks noGrp="1"/>
          </p:cNvSpPr>
          <p:nvPr>
            <p:ph type="sldNum" sz="quarter" idx="12"/>
          </p:nvPr>
        </p:nvSpPr>
        <p:spPr/>
        <p:txBody>
          <a:bodyPr/>
          <a:lstStyle/>
          <a:p>
            <a:pPr>
              <a:defRPr/>
            </a:pPr>
            <a:fld id="{E546A599-71E1-4D4B-84BD-3883B4865B4E}" type="slidenum">
              <a:rPr lang="ar-SA" smtClean="0"/>
              <a:pPr>
                <a:defRPr/>
              </a:pPr>
              <a:t>69</a:t>
            </a:fld>
            <a:endParaRPr lang="en-US"/>
          </a:p>
        </p:txBody>
      </p:sp>
      <p:sp>
        <p:nvSpPr>
          <p:cNvPr id="4" name="Footer Placeholder 3"/>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5"/>
          <p:cNvSpPr>
            <a:spLocks noGrp="1" noChangeArrowheads="1"/>
          </p:cNvSpPr>
          <p:nvPr>
            <p:ph type="title"/>
          </p:nvPr>
        </p:nvSpPr>
        <p:spPr>
          <a:xfrm>
            <a:off x="457200" y="692150"/>
            <a:ext cx="8229600" cy="1223963"/>
          </a:xfrm>
        </p:spPr>
        <p:txBody>
          <a:bodyPr/>
          <a:lstStyle/>
          <a:p>
            <a:pPr marL="838200" indent="-838200" eaLnBrk="1" hangingPunct="1"/>
            <a:r>
              <a:rPr lang="ar-SA" smtClean="0">
                <a:solidFill>
                  <a:srgbClr val="003399"/>
                </a:solidFill>
              </a:rPr>
              <a:t>العولمة الاقتصادية - أقوال ذات مدلول </a:t>
            </a:r>
            <a:endParaRPr lang="en-US" smtClean="0">
              <a:solidFill>
                <a:srgbClr val="003399"/>
              </a:solidFill>
            </a:endParaRPr>
          </a:p>
        </p:txBody>
      </p:sp>
      <p:sp>
        <p:nvSpPr>
          <p:cNvPr id="10244" name="Rectangle 6"/>
          <p:cNvSpPr>
            <a:spLocks noGrp="1" noChangeArrowheads="1"/>
          </p:cNvSpPr>
          <p:nvPr>
            <p:ph type="body" idx="1"/>
          </p:nvPr>
        </p:nvSpPr>
        <p:spPr>
          <a:xfrm>
            <a:off x="457200" y="1989138"/>
            <a:ext cx="8229600" cy="4137025"/>
          </a:xfrm>
        </p:spPr>
        <p:txBody>
          <a:bodyPr/>
          <a:lstStyle/>
          <a:p>
            <a:pPr eaLnBrk="1" hangingPunct="1"/>
            <a:endParaRPr lang="ar-SA" sz="2800" b="1" dirty="0" smtClean="0"/>
          </a:p>
          <a:p>
            <a:pPr eaLnBrk="1" hangingPunct="1"/>
            <a:r>
              <a:rPr lang="ar-SA" sz="2800" b="1" dirty="0" smtClean="0"/>
              <a:t>11 دولار هو المبلغ الذي تدفعه الدول النامية على صورة الديون</a:t>
            </a:r>
            <a:r>
              <a:rPr lang="en-US" sz="2800" b="1" dirty="0" smtClean="0"/>
              <a:t> </a:t>
            </a:r>
          </a:p>
          <a:p>
            <a:pPr eaLnBrk="1" hangingPunct="1">
              <a:buFontTx/>
              <a:buNone/>
            </a:pPr>
            <a:r>
              <a:rPr lang="ar-SA" sz="2800" b="1" dirty="0" smtClean="0"/>
              <a:t> مقابل كل دولار واحد تحصل عليه على صورة مساعدات</a:t>
            </a:r>
            <a:r>
              <a:rPr lang="en-US" sz="2800" b="1" dirty="0" smtClean="0"/>
              <a:t> . </a:t>
            </a:r>
          </a:p>
          <a:p>
            <a:pPr eaLnBrk="1" hangingPunct="1">
              <a:buFontTx/>
              <a:buNone/>
            </a:pPr>
            <a:endParaRPr lang="ar-SA" sz="2800" b="1" dirty="0" smtClean="0"/>
          </a:p>
          <a:p>
            <a:pPr algn="l" eaLnBrk="1" hangingPunct="1">
              <a:buFontTx/>
              <a:buNone/>
            </a:pPr>
            <a:r>
              <a:rPr lang="ar-SA" sz="2000" b="1" dirty="0" smtClean="0"/>
              <a:t>عن مجلة</a:t>
            </a:r>
            <a:r>
              <a:rPr lang="en-US" sz="2000" b="1" dirty="0" smtClean="0"/>
              <a:t> Time </a:t>
            </a:r>
            <a:r>
              <a:rPr lang="ar-SA" sz="2000" b="1" dirty="0" smtClean="0"/>
              <a:t>الأمريكية</a:t>
            </a:r>
            <a:r>
              <a:rPr lang="en-US" sz="2000" b="1" dirty="0" smtClean="0"/>
              <a:t> 1/3/1998</a:t>
            </a:r>
            <a:r>
              <a:rPr lang="en-US" sz="2800" b="1" dirty="0" smtClean="0"/>
              <a:t>   </a:t>
            </a:r>
          </a:p>
          <a:p>
            <a:pPr eaLnBrk="1" hangingPunct="1">
              <a:buFontTx/>
              <a:buNone/>
            </a:pPr>
            <a:r>
              <a:rPr lang="en-US" sz="2800" b="1" dirty="0" smtClean="0"/>
              <a:t>	    </a:t>
            </a:r>
            <a:r>
              <a:rPr lang="en-US" altLang="en-US" sz="2800" b="1" dirty="0" smtClean="0"/>
              <a:t> </a:t>
            </a:r>
            <a:endParaRPr lang="en-US" sz="2800" b="1" dirty="0" smtClean="0"/>
          </a:p>
          <a:p>
            <a:pPr eaLnBrk="1" hangingPunct="1"/>
            <a:endParaRPr lang="en-US" sz="2800" dirty="0" smtClean="0"/>
          </a:p>
        </p:txBody>
      </p:sp>
      <p:sp>
        <p:nvSpPr>
          <p:cNvPr id="4" name="Date Placeholder 3"/>
          <p:cNvSpPr>
            <a:spLocks noGrp="1"/>
          </p:cNvSpPr>
          <p:nvPr>
            <p:ph type="dt" sz="half" idx="10"/>
          </p:nvPr>
        </p:nvSpPr>
        <p:spPr/>
        <p:txBody>
          <a:bodyPr/>
          <a:lstStyle/>
          <a:p>
            <a:pPr>
              <a:defRPr/>
            </a:pPr>
            <a:fld id="{F9B51373-ED30-479F-8475-86B792F68B05}"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7</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Rectangle 5"/>
          <p:cNvSpPr>
            <a:spLocks noGrp="1" noChangeArrowheads="1"/>
          </p:cNvSpPr>
          <p:nvPr>
            <p:ph type="ctrTitle"/>
          </p:nvPr>
        </p:nvSpPr>
        <p:spPr>
          <a:xfrm>
            <a:off x="685800" y="2130425"/>
            <a:ext cx="7772400" cy="2522538"/>
          </a:xfrm>
        </p:spPr>
        <p:txBody>
          <a:bodyPr/>
          <a:lstStyle/>
          <a:p>
            <a:pPr marL="838200" indent="-838200" eaLnBrk="1" hangingPunct="1"/>
            <a:r>
              <a:rPr lang="ar-SA" altLang="zh-TW" sz="3200" smtClean="0">
                <a:solidFill>
                  <a:srgbClr val="003399"/>
                </a:solidFill>
                <a:cs typeface="Monotype Koufi" pitchFamily="2" charset="-78"/>
              </a:rPr>
              <a:t>أهم نتائج المؤتمرات الوزارية للمنظمة منذ إنشائها في عام 1995</a:t>
            </a:r>
            <a:endParaRPr lang="en-US" sz="3200" smtClean="0">
              <a:solidFill>
                <a:srgbClr val="003399"/>
              </a:solidFill>
              <a:cs typeface="Monotype Koufi" pitchFamily="2" charset="-78"/>
            </a:endParaRPr>
          </a:p>
        </p:txBody>
      </p:sp>
      <p:sp>
        <p:nvSpPr>
          <p:cNvPr id="3" name="Date Placeholder 2"/>
          <p:cNvSpPr>
            <a:spLocks noGrp="1"/>
          </p:cNvSpPr>
          <p:nvPr>
            <p:ph type="dt" sz="half" idx="10"/>
          </p:nvPr>
        </p:nvSpPr>
        <p:spPr/>
        <p:txBody>
          <a:bodyPr/>
          <a:lstStyle/>
          <a:p>
            <a:pPr>
              <a:defRPr/>
            </a:pPr>
            <a:fld id="{5234498E-4B20-444C-AEFD-F3FF47A69415}" type="datetime1">
              <a:rPr lang="en-US" smtClean="0"/>
              <a:pPr>
                <a:defRPr/>
              </a:pPr>
              <a:t>11/13/2009</a:t>
            </a:fld>
            <a:endParaRPr lang="en-US"/>
          </a:p>
        </p:txBody>
      </p:sp>
      <p:sp>
        <p:nvSpPr>
          <p:cNvPr id="4" name="Slide Number Placeholder 3"/>
          <p:cNvSpPr>
            <a:spLocks noGrp="1"/>
          </p:cNvSpPr>
          <p:nvPr>
            <p:ph type="sldNum" sz="quarter" idx="12"/>
          </p:nvPr>
        </p:nvSpPr>
        <p:spPr/>
        <p:txBody>
          <a:bodyPr/>
          <a:lstStyle/>
          <a:p>
            <a:pPr>
              <a:defRPr/>
            </a:pPr>
            <a:fld id="{CDCBC4EE-EE42-4D11-9BBB-9F5242FDFF25}" type="slidenum">
              <a:rPr lang="ar-SA" smtClean="0"/>
              <a:pPr>
                <a:defRPr/>
              </a:pPr>
              <a:t>70</a:t>
            </a:fld>
            <a:endParaRPr lang="en-US"/>
          </a:p>
        </p:txBody>
      </p:sp>
      <p:sp>
        <p:nvSpPr>
          <p:cNvPr id="5" name="Footer Placeholder 4"/>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5"/>
          <p:cNvSpPr>
            <a:spLocks noGrp="1" noChangeArrowheads="1"/>
          </p:cNvSpPr>
          <p:nvPr>
            <p:ph type="title"/>
          </p:nvPr>
        </p:nvSpPr>
        <p:spPr>
          <a:xfrm>
            <a:off x="457200" y="1125538"/>
            <a:ext cx="8229600" cy="935037"/>
          </a:xfrm>
        </p:spPr>
        <p:txBody>
          <a:bodyPr/>
          <a:lstStyle/>
          <a:p>
            <a:pPr marL="838200" indent="-838200" eaLnBrk="1" hangingPunct="1"/>
            <a:r>
              <a:rPr lang="ar-SA" altLang="zh-TW" sz="3200" smtClean="0">
                <a:solidFill>
                  <a:srgbClr val="003399"/>
                </a:solidFill>
                <a:cs typeface="Monotype Koufi" pitchFamily="2" charset="-78"/>
              </a:rPr>
              <a:t>مؤتمر سنغافورة (9-13 كانون الأول/ ديسمبر 1996)</a:t>
            </a:r>
            <a:endParaRPr lang="en-US" sz="3200" smtClean="0">
              <a:solidFill>
                <a:srgbClr val="003399"/>
              </a:solidFill>
              <a:cs typeface="Monotype Koufi" pitchFamily="2" charset="-78"/>
            </a:endParaRPr>
          </a:p>
        </p:txBody>
      </p:sp>
      <p:sp>
        <p:nvSpPr>
          <p:cNvPr id="75780" name="Rectangle 6"/>
          <p:cNvSpPr>
            <a:spLocks noGrp="1" noChangeArrowheads="1"/>
          </p:cNvSpPr>
          <p:nvPr>
            <p:ph type="body" idx="1"/>
          </p:nvPr>
        </p:nvSpPr>
        <p:spPr>
          <a:xfrm>
            <a:off x="457200" y="2276475"/>
            <a:ext cx="8229600" cy="3849688"/>
          </a:xfrm>
        </p:spPr>
        <p:txBody>
          <a:bodyPr/>
          <a:lstStyle/>
          <a:p>
            <a:pPr marL="609600" indent="-609600" eaLnBrk="1" hangingPunct="1"/>
            <a:r>
              <a:rPr lang="ar-SA" sz="2800" b="1" smtClean="0">
                <a:cs typeface="Monotype Koufi" pitchFamily="2" charset="-78"/>
              </a:rPr>
              <a:t>تم معالجة بعض القضايا التجارية الجديدة منها:</a:t>
            </a:r>
          </a:p>
          <a:p>
            <a:pPr marL="609600" indent="-609600" eaLnBrk="1" hangingPunct="1">
              <a:buFontTx/>
              <a:buAutoNum type="arabicParenR"/>
            </a:pPr>
            <a:r>
              <a:rPr lang="ar-SA" b="1" smtClean="0"/>
              <a:t>التفاعل بين السياسات التجارية وسياسات المنافسة</a:t>
            </a:r>
          </a:p>
          <a:p>
            <a:pPr marL="609600" indent="-609600" eaLnBrk="1" hangingPunct="1">
              <a:buFontTx/>
              <a:buAutoNum type="arabicParenR"/>
            </a:pPr>
            <a:r>
              <a:rPr lang="ar-SA" b="1" smtClean="0"/>
              <a:t>العلاقة بين التجارة والإستثمار</a:t>
            </a:r>
          </a:p>
          <a:p>
            <a:pPr marL="609600" indent="-609600" eaLnBrk="1" hangingPunct="1">
              <a:buFontTx/>
              <a:buAutoNum type="arabicParenR"/>
            </a:pPr>
            <a:r>
              <a:rPr lang="ar-SA" b="1" smtClean="0"/>
              <a:t>الشفافية في المشتريات الحكومية</a:t>
            </a:r>
          </a:p>
          <a:p>
            <a:pPr marL="609600" indent="-609600" eaLnBrk="1" hangingPunct="1">
              <a:buFontTx/>
              <a:buAutoNum type="arabicParenR"/>
            </a:pPr>
            <a:r>
              <a:rPr lang="ar-SA" b="1" smtClean="0"/>
              <a:t>تسهيلات التجارة</a:t>
            </a:r>
          </a:p>
          <a:p>
            <a:pPr marL="609600" indent="-609600" eaLnBrk="1" hangingPunct="1">
              <a:buFontTx/>
              <a:buAutoNum type="arabicParenR"/>
            </a:pPr>
            <a:r>
              <a:rPr lang="ar-SA" b="1" smtClean="0"/>
              <a:t>التجارة والبيئة</a:t>
            </a:r>
          </a:p>
          <a:p>
            <a:pPr marL="609600" indent="-609600" eaLnBrk="1" hangingPunct="1"/>
            <a:endParaRPr lang="en-US" sz="2000" b="1" smtClean="0">
              <a:cs typeface="Monotype Koufi" pitchFamily="2" charset="-78"/>
            </a:endParaRPr>
          </a:p>
        </p:txBody>
      </p:sp>
      <p:sp>
        <p:nvSpPr>
          <p:cNvPr id="4" name="Date Placeholder 3"/>
          <p:cNvSpPr>
            <a:spLocks noGrp="1"/>
          </p:cNvSpPr>
          <p:nvPr>
            <p:ph type="dt" sz="half" idx="10"/>
          </p:nvPr>
        </p:nvSpPr>
        <p:spPr/>
        <p:txBody>
          <a:bodyPr/>
          <a:lstStyle/>
          <a:p>
            <a:pPr>
              <a:defRPr/>
            </a:pPr>
            <a:fld id="{C46D15E8-65ED-4C65-B76C-282DA223612D}"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71</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5"/>
          <p:cNvSpPr>
            <a:spLocks noGrp="1" noChangeArrowheads="1"/>
          </p:cNvSpPr>
          <p:nvPr>
            <p:ph type="title"/>
          </p:nvPr>
        </p:nvSpPr>
        <p:spPr>
          <a:xfrm>
            <a:off x="457200" y="1052513"/>
            <a:ext cx="8229600" cy="1152525"/>
          </a:xfrm>
        </p:spPr>
        <p:txBody>
          <a:bodyPr/>
          <a:lstStyle/>
          <a:p>
            <a:pPr marL="838200" indent="-838200" eaLnBrk="1" hangingPunct="1"/>
            <a:r>
              <a:rPr lang="ar-SA" altLang="zh-TW" sz="3200" smtClean="0">
                <a:solidFill>
                  <a:srgbClr val="003399"/>
                </a:solidFill>
                <a:cs typeface="Monotype Koufi" pitchFamily="2" charset="-78"/>
              </a:rPr>
              <a:t>مؤتمر سنغافورة (9-13 كانون الأول/ ديسمبر 1996)</a:t>
            </a:r>
            <a:endParaRPr lang="en-US" sz="3200" smtClean="0">
              <a:solidFill>
                <a:srgbClr val="003399"/>
              </a:solidFill>
              <a:cs typeface="Monotype Koufi" pitchFamily="2" charset="-78"/>
            </a:endParaRPr>
          </a:p>
        </p:txBody>
      </p:sp>
      <p:sp>
        <p:nvSpPr>
          <p:cNvPr id="402438" name="Rectangle 6"/>
          <p:cNvSpPr>
            <a:spLocks noGrp="1" noChangeArrowheads="1"/>
          </p:cNvSpPr>
          <p:nvPr>
            <p:ph type="body" idx="1"/>
          </p:nvPr>
        </p:nvSpPr>
        <p:spPr>
          <a:xfrm>
            <a:off x="457200" y="2205038"/>
            <a:ext cx="8229600" cy="3921125"/>
          </a:xfrm>
        </p:spPr>
        <p:txBody>
          <a:bodyPr/>
          <a:lstStyle/>
          <a:p>
            <a:pPr marL="609600" indent="-609600" algn="just">
              <a:spcBef>
                <a:spcPct val="0"/>
              </a:spcBef>
              <a:buSzPct val="75000"/>
              <a:buFontTx/>
              <a:buAutoNum type="arabicParenR" startAt="6"/>
              <a:defRPr/>
            </a:pPr>
            <a:r>
              <a:rPr lang="ar-SA" altLang="zh-TW" b="1" smtClean="0"/>
              <a:t>اضطلاع منظمة العمل الدولية بتشجيع الدول على استخدام معايير العمل، على أن لا يكون ذلك بغرض الحماية التجارية ، وكذلك وضع خطة عمل تحسين قدرات الدول النامية والدول الأقل نمواً. وفضلاً عن ذلك، وضع عدد كبير من المشاركين إعلاناً بشأن تخفيض الحواجز التي تعوق التجارة في منتجات تكنولوجيا المعلومات</a:t>
            </a:r>
            <a:r>
              <a:rPr lang="ar-SA" altLang="zh-TW" smtClean="0">
                <a:effectLst>
                  <a:outerShdw blurRad="38100" dist="38100" dir="2700000" algn="tl">
                    <a:srgbClr val="C0C0C0"/>
                  </a:outerShdw>
                </a:effectLst>
                <a:ea typeface="PMingLiU" pitchFamily="18" charset="-120"/>
              </a:rPr>
              <a:t> </a:t>
            </a:r>
            <a:endParaRPr lang="ar-SA" smtClean="0">
              <a:effectLst>
                <a:outerShdw blurRad="38100" dist="38100" dir="2700000" algn="tl">
                  <a:srgbClr val="C0C0C0"/>
                </a:outerShdw>
              </a:effectLst>
            </a:endParaRPr>
          </a:p>
          <a:p>
            <a:pPr marL="609600" indent="-609600" eaLnBrk="1" hangingPunct="1">
              <a:defRPr/>
            </a:pPr>
            <a:endParaRPr lang="en-US" smtClean="0"/>
          </a:p>
        </p:txBody>
      </p:sp>
      <p:sp>
        <p:nvSpPr>
          <p:cNvPr id="4" name="Date Placeholder 3"/>
          <p:cNvSpPr>
            <a:spLocks noGrp="1"/>
          </p:cNvSpPr>
          <p:nvPr>
            <p:ph type="dt" sz="half" idx="10"/>
          </p:nvPr>
        </p:nvSpPr>
        <p:spPr/>
        <p:txBody>
          <a:bodyPr/>
          <a:lstStyle/>
          <a:p>
            <a:pPr>
              <a:defRPr/>
            </a:pPr>
            <a:fld id="{2C893E3D-1845-482E-8F18-AFF1B160C67C}"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72</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Rectangle 5"/>
          <p:cNvSpPr>
            <a:spLocks noGrp="1" noChangeArrowheads="1"/>
          </p:cNvSpPr>
          <p:nvPr>
            <p:ph type="title"/>
          </p:nvPr>
        </p:nvSpPr>
        <p:spPr>
          <a:xfrm>
            <a:off x="457200" y="836613"/>
            <a:ext cx="8229600" cy="1655762"/>
          </a:xfrm>
        </p:spPr>
        <p:txBody>
          <a:bodyPr/>
          <a:lstStyle/>
          <a:p>
            <a:pPr marL="838200" indent="-838200" eaLnBrk="1" hangingPunct="1"/>
            <a:r>
              <a:rPr lang="ar-SA" altLang="zh-TW" sz="3200" smtClean="0">
                <a:solidFill>
                  <a:srgbClr val="003399"/>
                </a:solidFill>
                <a:cs typeface="Monotype Koufi" pitchFamily="2" charset="-78"/>
              </a:rPr>
              <a:t>مؤتمر جنيف (18-20 آيار / مايو 1998)</a:t>
            </a:r>
            <a:endParaRPr lang="en-US" sz="3200" smtClean="0">
              <a:solidFill>
                <a:srgbClr val="003399"/>
              </a:solidFill>
              <a:cs typeface="Monotype Koufi" pitchFamily="2" charset="-78"/>
            </a:endParaRPr>
          </a:p>
        </p:txBody>
      </p:sp>
      <p:sp>
        <p:nvSpPr>
          <p:cNvPr id="403462" name="Rectangle 6"/>
          <p:cNvSpPr>
            <a:spLocks noGrp="1" noChangeArrowheads="1"/>
          </p:cNvSpPr>
          <p:nvPr>
            <p:ph type="body" idx="1"/>
          </p:nvPr>
        </p:nvSpPr>
        <p:spPr>
          <a:xfrm>
            <a:off x="457200" y="2205038"/>
            <a:ext cx="8229600" cy="3921125"/>
          </a:xfrm>
        </p:spPr>
        <p:txBody>
          <a:bodyPr/>
          <a:lstStyle/>
          <a:p>
            <a:pPr algn="just">
              <a:spcBef>
                <a:spcPct val="0"/>
              </a:spcBef>
              <a:buFontTx/>
              <a:buNone/>
              <a:defRPr/>
            </a:pPr>
            <a:r>
              <a:rPr lang="ar-SA" altLang="zh-TW" b="1" smtClean="0"/>
              <a:t>طلب المشاركون من المجلس العام أن يعد برنامج عمل يتضمن توصيات تشمل تنفيذ اتفاقات جولة أوروجواي، إلى جانب مسائل أخرى. وطلب أيضاً إعداد برنامج بشأن التجارة الإلكترونية.</a:t>
            </a:r>
            <a:r>
              <a:rPr lang="ar-SA" altLang="zh-TW" smtClean="0">
                <a:effectLst>
                  <a:outerShdw blurRad="38100" dist="38100" dir="2700000" algn="tl">
                    <a:srgbClr val="C0C0C0"/>
                  </a:outerShdw>
                </a:effectLst>
                <a:ea typeface="PMingLiU" pitchFamily="18" charset="-120"/>
              </a:rPr>
              <a:t> </a:t>
            </a:r>
            <a:endParaRPr lang="ar-SA" smtClean="0">
              <a:effectLst>
                <a:outerShdw blurRad="38100" dist="38100" dir="2700000" algn="tl">
                  <a:srgbClr val="C0C0C0"/>
                </a:outerShdw>
              </a:effectLst>
            </a:endParaRPr>
          </a:p>
          <a:p>
            <a:pPr eaLnBrk="1" hangingPunct="1">
              <a:defRPr/>
            </a:pPr>
            <a:endParaRPr lang="en-US" smtClean="0"/>
          </a:p>
        </p:txBody>
      </p:sp>
      <p:sp>
        <p:nvSpPr>
          <p:cNvPr id="4" name="Date Placeholder 3"/>
          <p:cNvSpPr>
            <a:spLocks noGrp="1"/>
          </p:cNvSpPr>
          <p:nvPr>
            <p:ph type="dt" sz="half" idx="10"/>
          </p:nvPr>
        </p:nvSpPr>
        <p:spPr/>
        <p:txBody>
          <a:bodyPr/>
          <a:lstStyle/>
          <a:p>
            <a:pPr>
              <a:defRPr/>
            </a:pPr>
            <a:fld id="{C4590B33-7199-46D4-B5D8-2848EFED6E37}"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73</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1" name="Rectangle 5"/>
          <p:cNvSpPr>
            <a:spLocks noGrp="1" noChangeArrowheads="1"/>
          </p:cNvSpPr>
          <p:nvPr>
            <p:ph type="title"/>
          </p:nvPr>
        </p:nvSpPr>
        <p:spPr>
          <a:xfrm>
            <a:off x="457200" y="274638"/>
            <a:ext cx="8229600" cy="2362200"/>
          </a:xfrm>
        </p:spPr>
        <p:txBody>
          <a:bodyPr/>
          <a:lstStyle/>
          <a:p>
            <a:pPr marL="838200" indent="-838200" eaLnBrk="1" hangingPunct="1"/>
            <a:r>
              <a:rPr lang="ar-SA" altLang="zh-TW" sz="3200" smtClean="0">
                <a:solidFill>
                  <a:srgbClr val="003399"/>
                </a:solidFill>
                <a:cs typeface="Monotype Koufi" pitchFamily="2" charset="-78"/>
              </a:rPr>
              <a:t>مؤتمر سياتل (30 تشرين الثاني / نوفمبر – 3 كانون الأول / ديسمبر 1999)</a:t>
            </a:r>
            <a:endParaRPr lang="en-US" sz="3200" smtClean="0">
              <a:solidFill>
                <a:srgbClr val="003399"/>
              </a:solidFill>
              <a:cs typeface="Monotype Koufi" pitchFamily="2" charset="-78"/>
            </a:endParaRPr>
          </a:p>
        </p:txBody>
      </p:sp>
      <p:sp>
        <p:nvSpPr>
          <p:cNvPr id="404486" name="Rectangle 6"/>
          <p:cNvSpPr>
            <a:spLocks noGrp="1" noChangeArrowheads="1"/>
          </p:cNvSpPr>
          <p:nvPr>
            <p:ph type="body" idx="1"/>
          </p:nvPr>
        </p:nvSpPr>
        <p:spPr>
          <a:xfrm>
            <a:off x="457200" y="1916113"/>
            <a:ext cx="8229600" cy="4210050"/>
          </a:xfrm>
        </p:spPr>
        <p:txBody>
          <a:bodyPr/>
          <a:lstStyle/>
          <a:p>
            <a:pPr marL="609600" indent="-609600" eaLnBrk="1" hangingPunct="1">
              <a:defRPr/>
            </a:pPr>
            <a:r>
              <a:rPr lang="ar-SA" altLang="zh-TW" b="1" smtClean="0">
                <a:cs typeface="Traditional Arabic" pitchFamily="2" charset="-78"/>
              </a:rPr>
              <a:t>أخفق المؤتمر في التواصل إلى قرارات بشأن موضوعات مختلفة تتعلق بالتجارة الدولية في السلع والخدمات.</a:t>
            </a:r>
          </a:p>
          <a:p>
            <a:pPr marL="609600" indent="-609600" eaLnBrk="1" hangingPunct="1">
              <a:buFontTx/>
              <a:buNone/>
              <a:defRPr/>
            </a:pPr>
            <a:r>
              <a:rPr lang="ar-SA" sz="2400" b="1" smtClean="0">
                <a:cs typeface="Monotype Koufi" pitchFamily="2" charset="-78"/>
              </a:rPr>
              <a:t>بوجه عام أهم أسباب الفشل كانت:</a:t>
            </a:r>
          </a:p>
          <a:p>
            <a:pPr marL="609600" indent="-609600" eaLnBrk="1" hangingPunct="1">
              <a:buFontTx/>
              <a:buAutoNum type="arabicParenR"/>
              <a:defRPr/>
            </a:pPr>
            <a:r>
              <a:rPr lang="ar-SA" altLang="zh-TW" sz="2800" b="1" smtClean="0"/>
              <a:t>التعارض في وجهات النظر بين البلدان النامية والبلدان المتقدمة</a:t>
            </a:r>
            <a:r>
              <a:rPr lang="ar-SA" altLang="zh-TW" sz="2800" b="1" smtClean="0">
                <a:ea typeface="PMingLiU" pitchFamily="18" charset="-120"/>
              </a:rPr>
              <a:t> </a:t>
            </a:r>
            <a:endParaRPr lang="ar-SA" altLang="zh-TW" sz="2800" b="1" smtClean="0"/>
          </a:p>
          <a:p>
            <a:pPr marL="609600" indent="-609600" eaLnBrk="1" hangingPunct="1">
              <a:buFontTx/>
              <a:buAutoNum type="arabicParenR"/>
              <a:defRPr/>
            </a:pPr>
            <a:r>
              <a:rPr lang="ar-SA" altLang="zh-TW" sz="2800" b="1" smtClean="0"/>
              <a:t>التعارض في وجهات النظر في ما بين البلدان المتقدمة حول الزراعة، وما يتعلق بالتكنولوجيا البيولوجية</a:t>
            </a:r>
            <a:r>
              <a:rPr lang="ar-SA" altLang="zh-TW" sz="2800" b="1" smtClean="0">
                <a:ea typeface="PMingLiU" pitchFamily="18" charset="-120"/>
              </a:rPr>
              <a:t> </a:t>
            </a:r>
            <a:endParaRPr lang="ar-SA" altLang="zh-TW" sz="2800" b="1" smtClean="0"/>
          </a:p>
          <a:p>
            <a:pPr marL="609600" indent="-609600" eaLnBrk="1" hangingPunct="1">
              <a:buFontTx/>
              <a:buAutoNum type="arabicParenR"/>
              <a:defRPr/>
            </a:pPr>
            <a:r>
              <a:rPr lang="ar-SA" altLang="zh-TW" sz="2800" b="1" smtClean="0"/>
              <a:t>إجراءات منظمة التجارة العالمية: التي تتعلق بالنواحي التنظيمية للمؤتمر</a:t>
            </a:r>
            <a:r>
              <a:rPr lang="ar-SA" altLang="zh-TW" sz="2800" smtClean="0">
                <a:effectLst>
                  <a:outerShdw blurRad="38100" dist="38100" dir="2700000" algn="tl">
                    <a:srgbClr val="C0C0C0"/>
                  </a:outerShdw>
                </a:effectLst>
                <a:ea typeface="PMingLiU" pitchFamily="18" charset="-120"/>
              </a:rPr>
              <a:t> </a:t>
            </a:r>
            <a:endParaRPr lang="en-US" sz="2400" b="1" smtClean="0">
              <a:cs typeface="Monotype Koufi" pitchFamily="2" charset="-78"/>
            </a:endParaRPr>
          </a:p>
        </p:txBody>
      </p:sp>
      <p:sp>
        <p:nvSpPr>
          <p:cNvPr id="4" name="Date Placeholder 3"/>
          <p:cNvSpPr>
            <a:spLocks noGrp="1"/>
          </p:cNvSpPr>
          <p:nvPr>
            <p:ph type="dt" sz="half" idx="10"/>
          </p:nvPr>
        </p:nvSpPr>
        <p:spPr/>
        <p:txBody>
          <a:bodyPr/>
          <a:lstStyle/>
          <a:p>
            <a:pPr>
              <a:defRPr/>
            </a:pPr>
            <a:fld id="{F374FA36-EC6F-43D7-BC3B-C27D1F3AF738}"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74</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Rectangle 5"/>
          <p:cNvSpPr>
            <a:spLocks noGrp="1" noChangeArrowheads="1"/>
          </p:cNvSpPr>
          <p:nvPr>
            <p:ph type="title"/>
          </p:nvPr>
        </p:nvSpPr>
        <p:spPr>
          <a:xfrm>
            <a:off x="457200" y="274638"/>
            <a:ext cx="8229600" cy="2001837"/>
          </a:xfrm>
        </p:spPr>
        <p:txBody>
          <a:bodyPr/>
          <a:lstStyle/>
          <a:p>
            <a:pPr marL="838200" indent="-838200" eaLnBrk="1" hangingPunct="1"/>
            <a:r>
              <a:rPr lang="ar-SA" altLang="zh-TW" sz="3600" smtClean="0">
                <a:solidFill>
                  <a:srgbClr val="003399"/>
                </a:solidFill>
                <a:cs typeface="Monotype Koufi" pitchFamily="2" charset="-78"/>
              </a:rPr>
              <a:t>مؤتمر الدوحة (</a:t>
            </a:r>
            <a:r>
              <a:rPr lang="ar-SA" sz="3600" smtClean="0">
                <a:solidFill>
                  <a:srgbClr val="003399"/>
                </a:solidFill>
                <a:cs typeface="Monotype Koufi" pitchFamily="2" charset="-78"/>
              </a:rPr>
              <a:t>9 - 13 نوفمبر 2001 م </a:t>
            </a:r>
            <a:r>
              <a:rPr lang="ar-SA" altLang="zh-TW" sz="3600" smtClean="0">
                <a:solidFill>
                  <a:srgbClr val="003399"/>
                </a:solidFill>
                <a:cs typeface="Monotype Koufi" pitchFamily="2" charset="-78"/>
              </a:rPr>
              <a:t>)</a:t>
            </a:r>
            <a:endParaRPr lang="en-US" sz="3600" smtClean="0">
              <a:solidFill>
                <a:srgbClr val="003399"/>
              </a:solidFill>
              <a:cs typeface="Monotype Koufi" pitchFamily="2" charset="-78"/>
            </a:endParaRPr>
          </a:p>
        </p:txBody>
      </p:sp>
      <p:sp>
        <p:nvSpPr>
          <p:cNvPr id="79876" name="Rectangle 6"/>
          <p:cNvSpPr>
            <a:spLocks noGrp="1" noChangeArrowheads="1"/>
          </p:cNvSpPr>
          <p:nvPr>
            <p:ph type="body" idx="1"/>
          </p:nvPr>
        </p:nvSpPr>
        <p:spPr/>
        <p:txBody>
          <a:bodyPr/>
          <a:lstStyle/>
          <a:p>
            <a:pPr marL="609600" indent="-609600" eaLnBrk="1" hangingPunct="1"/>
            <a:r>
              <a:rPr lang="ar-SA" b="1" smtClean="0"/>
              <a:t>عقد هذا المؤتمر فى العاصمة القطرية </a:t>
            </a:r>
          </a:p>
          <a:p>
            <a:pPr marL="609600" indent="-609600" eaLnBrk="1" hangingPunct="1"/>
            <a:r>
              <a:rPr lang="ar-SA" b="1" smtClean="0"/>
              <a:t>حقق نجاحه فى اللحظات الاخيرة بعد ظهور مؤشرات الفشل خلال أيامه الاربعة الاولى  </a:t>
            </a:r>
          </a:p>
          <a:p>
            <a:pPr marL="609600" indent="-609600" eaLnBrk="1" hangingPunct="1"/>
            <a:r>
              <a:rPr lang="ar-SA" b="1" smtClean="0"/>
              <a:t> تنامت الجهود على كافة الأصعدة والمستويات في ردهات المنظمة وخارجها لتقريب وجهات النظر ومحاولة الوصول إلى جدول أعمال ناجح يتضمن البرنامج الزمني لهذه المفاوضات التي أحتوت على المواضيع التالية :</a:t>
            </a:r>
            <a:endParaRPr lang="en-US" b="1" smtClean="0"/>
          </a:p>
        </p:txBody>
      </p:sp>
      <p:sp>
        <p:nvSpPr>
          <p:cNvPr id="4" name="Date Placeholder 3"/>
          <p:cNvSpPr>
            <a:spLocks noGrp="1"/>
          </p:cNvSpPr>
          <p:nvPr>
            <p:ph type="dt" sz="half" idx="10"/>
          </p:nvPr>
        </p:nvSpPr>
        <p:spPr/>
        <p:txBody>
          <a:bodyPr/>
          <a:lstStyle/>
          <a:p>
            <a:pPr>
              <a:defRPr/>
            </a:pPr>
            <a:fld id="{BBD0C95B-5477-4A42-8994-1D4A96B90B8B}"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75</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Rectangle 6"/>
          <p:cNvSpPr>
            <a:spLocks noGrp="1" noChangeArrowheads="1"/>
          </p:cNvSpPr>
          <p:nvPr>
            <p:ph type="body" idx="1"/>
          </p:nvPr>
        </p:nvSpPr>
        <p:spPr>
          <a:xfrm>
            <a:off x="457200" y="2205038"/>
            <a:ext cx="8229600" cy="3921125"/>
          </a:xfrm>
        </p:spPr>
        <p:txBody>
          <a:bodyPr/>
          <a:lstStyle/>
          <a:p>
            <a:pPr marL="609600" indent="-609600" eaLnBrk="1" hangingPunct="1"/>
            <a:r>
              <a:rPr lang="ar-SA" b="1" smtClean="0"/>
              <a:t>مسائل التنفيذ والخاصة بتنفيذ المواضيع التي تم الإتفاق عليها بين الدول الأعضاء منذ جولة أوروجواي</a:t>
            </a:r>
          </a:p>
          <a:p>
            <a:pPr marL="990600" lvl="1" indent="-533400" eaLnBrk="1" hangingPunct="1">
              <a:buFontTx/>
              <a:buNone/>
            </a:pPr>
            <a:r>
              <a:rPr lang="ar-SA" b="1" smtClean="0"/>
              <a:t>                </a:t>
            </a:r>
            <a:r>
              <a:rPr lang="en-US" b="1" smtClean="0"/>
              <a:t>(implementation issue) </a:t>
            </a:r>
            <a:endParaRPr lang="ar-SA" b="1" smtClean="0"/>
          </a:p>
          <a:p>
            <a:pPr marL="609600" indent="-609600" eaLnBrk="1" hangingPunct="1"/>
            <a:r>
              <a:rPr lang="ar-SA" b="1" smtClean="0"/>
              <a:t>برنامـج العمـل المستقبـلي لجـولة المفاوضـات الشاملـة ، والخاص بالمواضيع المتفـق عليها مسبقاً </a:t>
            </a:r>
            <a:r>
              <a:rPr lang="en-US" b="1" smtClean="0"/>
              <a:t> </a:t>
            </a:r>
            <a:endParaRPr lang="ar-SA" b="1" smtClean="0"/>
          </a:p>
          <a:p>
            <a:pPr marL="609600" indent="-609600" eaLnBrk="1" hangingPunct="1">
              <a:buFontTx/>
              <a:buNone/>
            </a:pPr>
            <a:r>
              <a:rPr lang="ar-SA" b="1" smtClean="0"/>
              <a:t>             </a:t>
            </a:r>
            <a:r>
              <a:rPr lang="en-US" sz="2400" b="1" smtClean="0"/>
              <a:t>(BUILT - IN - AGENDA)</a:t>
            </a:r>
            <a:r>
              <a:rPr lang="en-US" b="1" smtClean="0"/>
              <a:t>   </a:t>
            </a:r>
          </a:p>
          <a:p>
            <a:pPr marL="609600" indent="-609600" eaLnBrk="1" hangingPunct="1"/>
            <a:r>
              <a:rPr lang="ar-SA" b="1" smtClean="0"/>
              <a:t>برنامج المسائل الجديده (</a:t>
            </a:r>
            <a:r>
              <a:rPr lang="en-US" b="1" smtClean="0"/>
              <a:t>new issues </a:t>
            </a:r>
            <a:r>
              <a:rPr lang="ar-SA" b="1" smtClean="0"/>
              <a:t> </a:t>
            </a:r>
            <a:r>
              <a:rPr lang="en-US" b="1" smtClean="0"/>
              <a:t>       (</a:t>
            </a:r>
          </a:p>
        </p:txBody>
      </p:sp>
      <p:sp>
        <p:nvSpPr>
          <p:cNvPr id="80900" name="Rectangle 7"/>
          <p:cNvSpPr>
            <a:spLocks noGrp="1" noChangeArrowheads="1"/>
          </p:cNvSpPr>
          <p:nvPr>
            <p:ph type="title"/>
          </p:nvPr>
        </p:nvSpPr>
        <p:spPr>
          <a:xfrm>
            <a:off x="457200" y="620713"/>
            <a:ext cx="8229600" cy="1368425"/>
          </a:xfrm>
        </p:spPr>
        <p:txBody>
          <a:bodyPr/>
          <a:lstStyle/>
          <a:p>
            <a:pPr marL="838200" indent="-838200" eaLnBrk="1" hangingPunct="1"/>
            <a:r>
              <a:rPr lang="ar-SA" altLang="zh-TW" sz="3600" smtClean="0">
                <a:solidFill>
                  <a:srgbClr val="003399"/>
                </a:solidFill>
                <a:cs typeface="Monotype Koufi" pitchFamily="2" charset="-78"/>
              </a:rPr>
              <a:t>مؤتمر الدوحة (</a:t>
            </a:r>
            <a:r>
              <a:rPr lang="ar-SA" sz="3600" smtClean="0">
                <a:solidFill>
                  <a:srgbClr val="003399"/>
                </a:solidFill>
                <a:cs typeface="Monotype Koufi" pitchFamily="2" charset="-78"/>
              </a:rPr>
              <a:t>9 - 13 نوفمبر 2001 م </a:t>
            </a:r>
            <a:r>
              <a:rPr lang="ar-SA" altLang="zh-TW" sz="3600" smtClean="0">
                <a:solidFill>
                  <a:srgbClr val="003399"/>
                </a:solidFill>
                <a:cs typeface="Monotype Koufi" pitchFamily="2" charset="-78"/>
              </a:rPr>
              <a:t>)</a:t>
            </a:r>
            <a:endParaRPr lang="en-US" sz="3600" smtClean="0">
              <a:solidFill>
                <a:srgbClr val="003399"/>
              </a:solidFill>
              <a:cs typeface="Monotype Koufi" pitchFamily="2" charset="-78"/>
            </a:endParaRPr>
          </a:p>
        </p:txBody>
      </p:sp>
      <p:sp>
        <p:nvSpPr>
          <p:cNvPr id="4" name="Date Placeholder 3"/>
          <p:cNvSpPr>
            <a:spLocks noGrp="1"/>
          </p:cNvSpPr>
          <p:nvPr>
            <p:ph type="dt" sz="half" idx="10"/>
          </p:nvPr>
        </p:nvSpPr>
        <p:spPr/>
        <p:txBody>
          <a:bodyPr/>
          <a:lstStyle/>
          <a:p>
            <a:pPr>
              <a:defRPr/>
            </a:pPr>
            <a:fld id="{E5049C3C-DF57-4388-9FC4-19B0B399500D}"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76</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5"/>
          <p:cNvSpPr>
            <a:spLocks noGrp="1" noChangeArrowheads="1"/>
          </p:cNvSpPr>
          <p:nvPr>
            <p:ph type="title"/>
          </p:nvPr>
        </p:nvSpPr>
        <p:spPr>
          <a:xfrm>
            <a:off x="457200" y="274638"/>
            <a:ext cx="8229600" cy="1930400"/>
          </a:xfrm>
        </p:spPr>
        <p:txBody>
          <a:bodyPr/>
          <a:lstStyle/>
          <a:p>
            <a:pPr marL="838200" indent="-838200" eaLnBrk="1" hangingPunct="1"/>
            <a:r>
              <a:rPr lang="ar-SA" altLang="zh-TW" sz="3600" smtClean="0">
                <a:solidFill>
                  <a:srgbClr val="003399"/>
                </a:solidFill>
                <a:cs typeface="Monotype Koufi" pitchFamily="2" charset="-78"/>
              </a:rPr>
              <a:t>مؤتمر كانكون (</a:t>
            </a:r>
            <a:r>
              <a:rPr lang="ar-SA" sz="3600" smtClean="0">
                <a:solidFill>
                  <a:srgbClr val="003399"/>
                </a:solidFill>
                <a:cs typeface="Monotype Koufi" pitchFamily="2" charset="-78"/>
              </a:rPr>
              <a:t>أواخر 2003 م </a:t>
            </a:r>
            <a:r>
              <a:rPr lang="ar-SA" altLang="zh-TW" sz="3600" smtClean="0">
                <a:solidFill>
                  <a:srgbClr val="003399"/>
                </a:solidFill>
                <a:cs typeface="Monotype Koufi" pitchFamily="2" charset="-78"/>
              </a:rPr>
              <a:t>)</a:t>
            </a:r>
            <a:endParaRPr lang="en-US" sz="3600" smtClean="0">
              <a:solidFill>
                <a:srgbClr val="003399"/>
              </a:solidFill>
              <a:cs typeface="Monotype Koufi" pitchFamily="2" charset="-78"/>
            </a:endParaRPr>
          </a:p>
        </p:txBody>
      </p:sp>
      <p:sp>
        <p:nvSpPr>
          <p:cNvPr id="81924" name="Rectangle 6"/>
          <p:cNvSpPr>
            <a:spLocks noGrp="1" noChangeArrowheads="1"/>
          </p:cNvSpPr>
          <p:nvPr>
            <p:ph type="body" idx="1"/>
          </p:nvPr>
        </p:nvSpPr>
        <p:spPr>
          <a:xfrm>
            <a:off x="457200" y="1700213"/>
            <a:ext cx="8229600" cy="4425950"/>
          </a:xfrm>
        </p:spPr>
        <p:txBody>
          <a:bodyPr/>
          <a:lstStyle/>
          <a:p>
            <a:pPr marL="609600" indent="-609600" eaLnBrk="1" hangingPunct="1"/>
            <a:r>
              <a:rPr lang="ar-SA" b="1" smtClean="0"/>
              <a:t>عقد هذا المؤتمر فى المكسيك </a:t>
            </a:r>
          </a:p>
          <a:p>
            <a:pPr marL="609600" indent="-609600" eaLnBrk="1" hangingPunct="1"/>
            <a:r>
              <a:rPr lang="ar-SA" b="1" smtClean="0"/>
              <a:t>ظهرت مؤشرات الفشل فى اللحظات الاخيرة من قرب إنتهاء المؤتمر , وعلى الرغم من الجهود المبذولة على كافة الأصعدة والمستويات لتقريب وجهات النظر ومحاولة الوصول إلى جدول أعمال ناجح , إلا أن هذه الجهود باءت بالفشل  بسبب: </a:t>
            </a:r>
          </a:p>
          <a:p>
            <a:pPr marL="609600" indent="-609600" eaLnBrk="1" hangingPunct="1">
              <a:buFontTx/>
              <a:buAutoNum type="arabicPeriod"/>
            </a:pPr>
            <a:r>
              <a:rPr lang="ar-SA" b="1" smtClean="0"/>
              <a:t>إزدياد الفجوة الرقمية بين مستويات التنمية</a:t>
            </a:r>
          </a:p>
          <a:p>
            <a:pPr marL="609600" indent="-609600" eaLnBrk="1" hangingPunct="1">
              <a:buFontTx/>
              <a:buAutoNum type="arabicPeriod"/>
            </a:pPr>
            <a:r>
              <a:rPr lang="ar-SA" b="1" smtClean="0"/>
              <a:t> الدعم المقدم للزارعة فى الدول المتقدمة</a:t>
            </a:r>
            <a:endParaRPr lang="en-US" b="1" smtClean="0"/>
          </a:p>
        </p:txBody>
      </p:sp>
      <p:sp>
        <p:nvSpPr>
          <p:cNvPr id="4" name="Date Placeholder 3"/>
          <p:cNvSpPr>
            <a:spLocks noGrp="1"/>
          </p:cNvSpPr>
          <p:nvPr>
            <p:ph type="dt" sz="half" idx="10"/>
          </p:nvPr>
        </p:nvSpPr>
        <p:spPr/>
        <p:txBody>
          <a:bodyPr/>
          <a:lstStyle/>
          <a:p>
            <a:pPr>
              <a:defRPr/>
            </a:pPr>
            <a:fld id="{2ADB2CC6-E64E-4083-B004-1705360F5CEC}"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77</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Rectangle 6"/>
          <p:cNvSpPr>
            <a:spLocks noGrp="1" noChangeArrowheads="1"/>
          </p:cNvSpPr>
          <p:nvPr>
            <p:ph type="subTitle" idx="1"/>
          </p:nvPr>
        </p:nvSpPr>
        <p:spPr>
          <a:xfrm>
            <a:off x="323850" y="1916113"/>
            <a:ext cx="8496300" cy="2881312"/>
          </a:xfrm>
        </p:spPr>
        <p:txBody>
          <a:bodyPr/>
          <a:lstStyle/>
          <a:p>
            <a:pPr marL="609600" indent="-609600" eaLnBrk="1" hangingPunct="1">
              <a:lnSpc>
                <a:spcPct val="90000"/>
              </a:lnSpc>
            </a:pPr>
            <a:r>
              <a:rPr lang="ar-SA" sz="6600" smtClean="0">
                <a:solidFill>
                  <a:srgbClr val="000000"/>
                </a:solidFill>
                <a:cs typeface="Monotype Koufi" pitchFamily="2" charset="-78"/>
              </a:rPr>
              <a:t>منظمة التجارة العالمية والمملكة العربية السعودية</a:t>
            </a:r>
            <a:endParaRPr lang="en-US" sz="6600" smtClean="0">
              <a:solidFill>
                <a:srgbClr val="000000"/>
              </a:solidFill>
              <a:cs typeface="Monotype Koufi" pitchFamily="2" charset="-78"/>
            </a:endParaRPr>
          </a:p>
        </p:txBody>
      </p:sp>
      <p:sp>
        <p:nvSpPr>
          <p:cNvPr id="3" name="Date Placeholder 2"/>
          <p:cNvSpPr>
            <a:spLocks noGrp="1"/>
          </p:cNvSpPr>
          <p:nvPr>
            <p:ph type="dt" sz="half" idx="10"/>
          </p:nvPr>
        </p:nvSpPr>
        <p:spPr/>
        <p:txBody>
          <a:bodyPr/>
          <a:lstStyle/>
          <a:p>
            <a:pPr>
              <a:defRPr/>
            </a:pPr>
            <a:fld id="{F819C126-FA03-4CEB-885D-A9F91AC1FBB1}" type="datetime1">
              <a:rPr lang="en-US" smtClean="0"/>
              <a:pPr>
                <a:defRPr/>
              </a:pPr>
              <a:t>11/13/2009</a:t>
            </a:fld>
            <a:endParaRPr lang="en-US"/>
          </a:p>
        </p:txBody>
      </p:sp>
      <p:sp>
        <p:nvSpPr>
          <p:cNvPr id="4" name="Slide Number Placeholder 3"/>
          <p:cNvSpPr>
            <a:spLocks noGrp="1"/>
          </p:cNvSpPr>
          <p:nvPr>
            <p:ph type="sldNum" sz="quarter" idx="12"/>
          </p:nvPr>
        </p:nvSpPr>
        <p:spPr/>
        <p:txBody>
          <a:bodyPr/>
          <a:lstStyle/>
          <a:p>
            <a:pPr>
              <a:defRPr/>
            </a:pPr>
            <a:fld id="{CDCBC4EE-EE42-4D11-9BBB-9F5242FDFF25}" type="slidenum">
              <a:rPr lang="ar-SA" smtClean="0"/>
              <a:pPr>
                <a:defRPr/>
              </a:pPr>
              <a:t>78</a:t>
            </a:fld>
            <a:endParaRPr lang="en-US"/>
          </a:p>
        </p:txBody>
      </p:sp>
      <p:sp>
        <p:nvSpPr>
          <p:cNvPr id="5" name="Footer Placeholder 4"/>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1" name="Rectangle 6"/>
          <p:cNvSpPr>
            <a:spLocks noGrp="1" noChangeArrowheads="1"/>
          </p:cNvSpPr>
          <p:nvPr>
            <p:ph type="body" idx="1"/>
          </p:nvPr>
        </p:nvSpPr>
        <p:spPr/>
        <p:txBody>
          <a:bodyPr/>
          <a:lstStyle/>
          <a:p>
            <a:pPr marL="609600" indent="-609600" eaLnBrk="1" hangingPunct="1"/>
            <a:r>
              <a:rPr lang="ar-SA" altLang="zh-TW" sz="2400" b="1" smtClean="0">
                <a:latin typeface="Times New Roman" pitchFamily="18" charset="0"/>
                <a:cs typeface="Traditional Arabic" pitchFamily="2" charset="-78"/>
              </a:rPr>
              <a:t>تقدمت المملكة العربية السعودية بطلبها للإنضمام إلى اتفاقية "الجات" في إحدى جلسات مجلسها بتاريخ 21 يوليو 1993م. </a:t>
            </a:r>
          </a:p>
          <a:p>
            <a:pPr marL="609600" indent="-609600" eaLnBrk="1" hangingPunct="1"/>
            <a:r>
              <a:rPr lang="ar-SA" altLang="zh-TW" sz="2400" b="1" smtClean="0">
                <a:latin typeface="Times New Roman" pitchFamily="18" charset="0"/>
                <a:cs typeface="Traditional Arabic" pitchFamily="2" charset="-78"/>
              </a:rPr>
              <a:t>كان من المحتمل أن لاتواجه بأي اعتراضات هامة على عضويتها على اعتبار أن وضعها التجاري يتوافق مع قوانين "الجات" كما أنها أحد أكثر الإقتصاديات المفتوحة في العالم</a:t>
            </a:r>
            <a:r>
              <a:rPr lang="ar-SA" altLang="zh-TW" sz="2800" smtClean="0"/>
              <a:t>.</a:t>
            </a:r>
          </a:p>
          <a:p>
            <a:pPr marL="609600" indent="-609600" eaLnBrk="1" hangingPunct="1"/>
            <a:r>
              <a:rPr lang="ar-SA" altLang="zh-TW" sz="2400" b="1" smtClean="0">
                <a:latin typeface="Times New Roman" pitchFamily="18" charset="0"/>
                <a:cs typeface="Traditional Arabic" pitchFamily="2" charset="-78"/>
              </a:rPr>
              <a:t>وبالرغم من ذلك فإن المملكة واجهت الكثير من التحفظات من بعض الدول الصناعية وعلى سبيل المثال الاتحاد الأوروبي والولايات المتحدة </a:t>
            </a:r>
          </a:p>
          <a:p>
            <a:pPr marL="609600" indent="-609600" eaLnBrk="1" hangingPunct="1"/>
            <a:r>
              <a:rPr lang="ar-SA" altLang="zh-TW" sz="2400" b="1" smtClean="0">
                <a:latin typeface="Times New Roman" pitchFamily="18" charset="0"/>
                <a:cs typeface="Traditional Arabic" pitchFamily="2" charset="-78"/>
              </a:rPr>
              <a:t>تكمن تلك التحفظات في نوعية الإعانات والدعم التي تقدمها الحكومة السعودية إلى القطاعات المحلية خصوصاً و الرغبة في المزيد من التحرير الشامل لبعض القطاعات الاقتصادية الهامه مثل القطاع المالي و الاتصالات, و المطالبة بإستحداث و تعديل بعض القوانين و التشريعات بالاضافه الى بعض التحفظات الغير اقتصاديه.</a:t>
            </a:r>
            <a:endParaRPr lang="en-US" sz="2400" b="1" smtClean="0">
              <a:latin typeface="Times New Roman" pitchFamily="18" charset="0"/>
              <a:cs typeface="Traditional Arabic" pitchFamily="2" charset="-78"/>
            </a:endParaRPr>
          </a:p>
        </p:txBody>
      </p:sp>
      <p:sp>
        <p:nvSpPr>
          <p:cNvPr id="3" name="Date Placeholder 2"/>
          <p:cNvSpPr>
            <a:spLocks noGrp="1"/>
          </p:cNvSpPr>
          <p:nvPr>
            <p:ph type="dt" sz="half" idx="10"/>
          </p:nvPr>
        </p:nvSpPr>
        <p:spPr/>
        <p:txBody>
          <a:bodyPr/>
          <a:lstStyle/>
          <a:p>
            <a:pPr>
              <a:defRPr/>
            </a:pPr>
            <a:fld id="{6C500710-7489-464E-9F50-49F5E57B619D}" type="datetime1">
              <a:rPr lang="en-US" smtClean="0"/>
              <a:pPr>
                <a:defRPr/>
              </a:pPr>
              <a:t>11/13/2009</a:t>
            </a:fld>
            <a:endParaRPr lang="en-US"/>
          </a:p>
        </p:txBody>
      </p:sp>
      <p:sp>
        <p:nvSpPr>
          <p:cNvPr id="4" name="Slide Number Placeholder 3"/>
          <p:cNvSpPr>
            <a:spLocks noGrp="1"/>
          </p:cNvSpPr>
          <p:nvPr>
            <p:ph type="sldNum" sz="quarter" idx="12"/>
          </p:nvPr>
        </p:nvSpPr>
        <p:spPr/>
        <p:txBody>
          <a:bodyPr/>
          <a:lstStyle/>
          <a:p>
            <a:pPr>
              <a:defRPr/>
            </a:pPr>
            <a:fld id="{C22D1DE4-8845-4EAE-BD95-FE9600D44C8E}" type="slidenum">
              <a:rPr lang="ar-SA" smtClean="0"/>
              <a:pPr>
                <a:defRPr/>
              </a:pPr>
              <a:t>79</a:t>
            </a:fld>
            <a:endParaRPr lang="en-US"/>
          </a:p>
        </p:txBody>
      </p:sp>
      <p:sp>
        <p:nvSpPr>
          <p:cNvPr id="5" name="Footer Placeholder 4"/>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6"/>
          <p:cNvSpPr>
            <a:spLocks noGrp="1" noChangeArrowheads="1"/>
          </p:cNvSpPr>
          <p:nvPr>
            <p:ph type="body" idx="1"/>
          </p:nvPr>
        </p:nvSpPr>
        <p:spPr>
          <a:xfrm>
            <a:off x="468313" y="2276475"/>
            <a:ext cx="8229600" cy="3776663"/>
          </a:xfrm>
        </p:spPr>
        <p:txBody>
          <a:bodyPr/>
          <a:lstStyle/>
          <a:p>
            <a:pPr eaLnBrk="1" hangingPunct="1"/>
            <a:r>
              <a:rPr lang="ar-SA" b="1" dirty="0" smtClean="0"/>
              <a:t>العمال الكوريون لم يعودوا يطلقون الرصاص ويعلقون المشانق</a:t>
            </a:r>
            <a:r>
              <a:rPr lang="en-US" b="1" dirty="0" smtClean="0"/>
              <a:t> </a:t>
            </a:r>
            <a:r>
              <a:rPr lang="ar-SA" b="1" dirty="0" smtClean="0"/>
              <a:t>بل اصبحوا يستعملون صندوق النقد الدولي</a:t>
            </a:r>
            <a:r>
              <a:rPr lang="en-US" b="1" dirty="0" smtClean="0"/>
              <a:t>  IMF</a:t>
            </a:r>
          </a:p>
          <a:p>
            <a:pPr eaLnBrk="1" hangingPunct="1">
              <a:buFontTx/>
              <a:buNone/>
            </a:pPr>
            <a:r>
              <a:rPr lang="en-US" b="1" dirty="0" smtClean="0"/>
              <a:t>				</a:t>
            </a:r>
            <a:endParaRPr lang="ar-SA" b="1" dirty="0" smtClean="0"/>
          </a:p>
          <a:p>
            <a:pPr algn="l" eaLnBrk="1" hangingPunct="1">
              <a:buFontTx/>
              <a:buNone/>
            </a:pPr>
            <a:r>
              <a:rPr lang="ar-SA" sz="2000" b="1" dirty="0" smtClean="0"/>
              <a:t>جسي جاكسون</a:t>
            </a:r>
            <a:r>
              <a:rPr lang="en-US" sz="2000" b="1" dirty="0" smtClean="0"/>
              <a:t> Jesse  Jackson</a:t>
            </a:r>
          </a:p>
        </p:txBody>
      </p:sp>
      <p:sp>
        <p:nvSpPr>
          <p:cNvPr id="3" name="Date Placeholder 2"/>
          <p:cNvSpPr>
            <a:spLocks noGrp="1"/>
          </p:cNvSpPr>
          <p:nvPr>
            <p:ph type="dt" sz="half" idx="10"/>
          </p:nvPr>
        </p:nvSpPr>
        <p:spPr/>
        <p:txBody>
          <a:bodyPr/>
          <a:lstStyle/>
          <a:p>
            <a:pPr>
              <a:defRPr/>
            </a:pPr>
            <a:fld id="{CE3DE32E-4A9E-41E2-95F3-43CC11E5D3A8}" type="datetime1">
              <a:rPr lang="en-US" smtClean="0"/>
              <a:pPr>
                <a:defRPr/>
              </a:pPr>
              <a:t>11/13/2009</a:t>
            </a:fld>
            <a:endParaRPr lang="en-US"/>
          </a:p>
        </p:txBody>
      </p:sp>
      <p:sp>
        <p:nvSpPr>
          <p:cNvPr id="4" name="Slide Number Placeholder 3"/>
          <p:cNvSpPr>
            <a:spLocks noGrp="1"/>
          </p:cNvSpPr>
          <p:nvPr>
            <p:ph type="sldNum" sz="quarter" idx="12"/>
          </p:nvPr>
        </p:nvSpPr>
        <p:spPr/>
        <p:txBody>
          <a:bodyPr/>
          <a:lstStyle/>
          <a:p>
            <a:pPr>
              <a:defRPr/>
            </a:pPr>
            <a:fld id="{C22D1DE4-8845-4EAE-BD95-FE9600D44C8E}" type="slidenum">
              <a:rPr lang="ar-SA" smtClean="0"/>
              <a:pPr>
                <a:defRPr/>
              </a:pPr>
              <a:t>8</a:t>
            </a:fld>
            <a:endParaRPr lang="en-US"/>
          </a:p>
        </p:txBody>
      </p:sp>
      <p:sp>
        <p:nvSpPr>
          <p:cNvPr id="5" name="Footer Placeholder 4"/>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5" name="Rectangle 5"/>
          <p:cNvSpPr>
            <a:spLocks noGrp="1" noChangeArrowheads="1"/>
          </p:cNvSpPr>
          <p:nvPr>
            <p:ph type="title"/>
          </p:nvPr>
        </p:nvSpPr>
        <p:spPr>
          <a:xfrm>
            <a:off x="179388" y="1341438"/>
            <a:ext cx="8507412" cy="1582737"/>
          </a:xfrm>
        </p:spPr>
        <p:txBody>
          <a:bodyPr/>
          <a:lstStyle/>
          <a:p>
            <a:pPr eaLnBrk="1" hangingPunct="1"/>
            <a:r>
              <a:rPr lang="ar-SA" sz="4000" smtClean="0"/>
              <a:t>إنضمام المملكة العربية السعودية إلى عضوية منظمة التجارة العالمية</a:t>
            </a:r>
            <a:r>
              <a:rPr lang="ar-SA" sz="4000" smtClean="0">
                <a:solidFill>
                  <a:schemeClr val="tx1"/>
                </a:solidFill>
              </a:rPr>
              <a:t/>
            </a:r>
            <a:br>
              <a:rPr lang="ar-SA" sz="4000" smtClean="0">
                <a:solidFill>
                  <a:schemeClr val="tx1"/>
                </a:solidFill>
              </a:rPr>
            </a:br>
            <a:r>
              <a:rPr lang="ar-SA" sz="4000" smtClean="0">
                <a:solidFill>
                  <a:schemeClr val="tx1"/>
                </a:solidFill>
              </a:rPr>
              <a:t/>
            </a:r>
            <a:br>
              <a:rPr lang="ar-SA" sz="4000" smtClean="0">
                <a:solidFill>
                  <a:schemeClr val="tx1"/>
                </a:solidFill>
              </a:rPr>
            </a:br>
            <a:endParaRPr lang="en-US" sz="4000" smtClean="0">
              <a:solidFill>
                <a:schemeClr val="tx1"/>
              </a:solidFill>
            </a:endParaRPr>
          </a:p>
        </p:txBody>
      </p:sp>
      <p:sp>
        <p:nvSpPr>
          <p:cNvPr id="84996" name="Rectangle 6"/>
          <p:cNvSpPr>
            <a:spLocks noGrp="1" noChangeArrowheads="1"/>
          </p:cNvSpPr>
          <p:nvPr>
            <p:ph type="body" idx="1"/>
          </p:nvPr>
        </p:nvSpPr>
        <p:spPr>
          <a:xfrm>
            <a:off x="457200" y="2349500"/>
            <a:ext cx="8362950" cy="3776663"/>
          </a:xfrm>
        </p:spPr>
        <p:txBody>
          <a:bodyPr/>
          <a:lstStyle/>
          <a:p>
            <a:pPr algn="just">
              <a:lnSpc>
                <a:spcPct val="90000"/>
              </a:lnSpc>
              <a:spcBef>
                <a:spcPct val="0"/>
              </a:spcBef>
              <a:buFontTx/>
              <a:buNone/>
            </a:pPr>
            <a:r>
              <a:rPr lang="ar-SA" sz="2800" b="1" smtClean="0"/>
              <a:t>فريق التفاوض السعودي (1413)</a:t>
            </a:r>
            <a:endParaRPr lang="en-US" sz="2800" b="1" smtClean="0"/>
          </a:p>
          <a:p>
            <a:pPr lvl="1" eaLnBrk="1" hangingPunct="1">
              <a:lnSpc>
                <a:spcPct val="90000"/>
              </a:lnSpc>
            </a:pPr>
            <a:r>
              <a:rPr lang="ar-SA" sz="2400" b="1" smtClean="0"/>
              <a:t>وزير المالية والاقتصاد الوطني ، الرئيس</a:t>
            </a:r>
          </a:p>
          <a:p>
            <a:pPr lvl="1" eaLnBrk="1" hangingPunct="1">
              <a:lnSpc>
                <a:spcPct val="90000"/>
              </a:lnSpc>
              <a:buFontTx/>
              <a:buNone/>
            </a:pPr>
            <a:r>
              <a:rPr lang="ar-SA" sz="2400" b="1" smtClean="0"/>
              <a:t>                       تغير وأصبح</a:t>
            </a:r>
          </a:p>
          <a:p>
            <a:pPr lvl="1" eaLnBrk="1" hangingPunct="1">
              <a:lnSpc>
                <a:spcPct val="90000"/>
              </a:lnSpc>
            </a:pPr>
            <a:r>
              <a:rPr lang="ar-SA" sz="2400" b="1" smtClean="0"/>
              <a:t>وزير التجارة والصناعة</a:t>
            </a:r>
          </a:p>
          <a:p>
            <a:pPr lvl="1" eaLnBrk="1" hangingPunct="1">
              <a:lnSpc>
                <a:spcPct val="90000"/>
              </a:lnSpc>
            </a:pPr>
            <a:r>
              <a:rPr lang="ar-SA" sz="2400" b="1" smtClean="0"/>
              <a:t>وعضوية وكلاء الوزارات المعنية</a:t>
            </a:r>
          </a:p>
          <a:p>
            <a:pPr lvl="1" eaLnBrk="1" hangingPunct="1">
              <a:lnSpc>
                <a:spcPct val="90000"/>
              </a:lnSpc>
            </a:pPr>
            <a:r>
              <a:rPr lang="ar-SA" sz="2400" b="1" smtClean="0"/>
              <a:t>وفرق العمل الفنيه المتخصصة</a:t>
            </a:r>
          </a:p>
          <a:p>
            <a:pPr lvl="1" eaLnBrk="1" hangingPunct="1">
              <a:lnSpc>
                <a:spcPct val="90000"/>
              </a:lnSpc>
            </a:pPr>
            <a:r>
              <a:rPr lang="ar-SA" sz="2400" b="1" smtClean="0"/>
              <a:t>مهمتها:</a:t>
            </a:r>
          </a:p>
          <a:p>
            <a:pPr lvl="1" eaLnBrk="1" hangingPunct="1">
              <a:lnSpc>
                <a:spcPct val="90000"/>
              </a:lnSpc>
            </a:pPr>
            <a:r>
              <a:rPr lang="ar-SA" sz="2400" b="1" smtClean="0"/>
              <a:t> إعداد الوثائق اللازمة والإجابات على 	أسئلة الدول الأعضاء في المنظمة.</a:t>
            </a:r>
          </a:p>
          <a:p>
            <a:pPr lvl="1" eaLnBrk="1" hangingPunct="1">
              <a:lnSpc>
                <a:spcPct val="90000"/>
              </a:lnSpc>
            </a:pPr>
            <a:r>
              <a:rPr lang="ar-SA" sz="2400" b="1" smtClean="0"/>
              <a:t>المشاركة فى المفاوضات الثنائية الفنية المتخصصة</a:t>
            </a:r>
            <a:endParaRPr lang="en-US" sz="2400" b="1" smtClean="0"/>
          </a:p>
        </p:txBody>
      </p:sp>
      <p:sp>
        <p:nvSpPr>
          <p:cNvPr id="4" name="Date Placeholder 3"/>
          <p:cNvSpPr>
            <a:spLocks noGrp="1"/>
          </p:cNvSpPr>
          <p:nvPr>
            <p:ph type="dt" sz="half" idx="10"/>
          </p:nvPr>
        </p:nvSpPr>
        <p:spPr/>
        <p:txBody>
          <a:bodyPr/>
          <a:lstStyle/>
          <a:p>
            <a:pPr>
              <a:defRPr/>
            </a:pPr>
            <a:fld id="{2DC78EF4-4DA6-4B55-B6A1-73BBF77D24B1}"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80</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9" name="Rectangle 7"/>
          <p:cNvSpPr>
            <a:spLocks noGrp="1" noChangeArrowheads="1"/>
          </p:cNvSpPr>
          <p:nvPr>
            <p:ph type="body" idx="1"/>
          </p:nvPr>
        </p:nvSpPr>
        <p:spPr/>
        <p:txBody>
          <a:bodyPr/>
          <a:lstStyle/>
          <a:p>
            <a:pPr marL="609600" indent="-609600" eaLnBrk="1" hangingPunct="1"/>
            <a:r>
              <a:rPr lang="ar-SA" b="1" smtClean="0"/>
              <a:t>كما تم تشكيل فريق استشاري من المؤهلين في القطاع الخاص يضم (30) عضواً من مختلف مناطق المملكة عن طريق مجالس إدارة الغرف التجارية الصناعية، </a:t>
            </a:r>
          </a:p>
          <a:p>
            <a:pPr marL="609600" indent="-609600" eaLnBrk="1" hangingPunct="1"/>
            <a:r>
              <a:rPr lang="ar-SA" b="1" smtClean="0"/>
              <a:t>عقد المسئولين مع هذا الفريق بعض الاجتماعات لتعريفهم بمراحل وإجراءات انضمام المملكة للمنظمة ونتائج المفاوضات الجارية مع الدول الأعضاء, </a:t>
            </a:r>
            <a:endParaRPr lang="en-US" b="1" smtClean="0"/>
          </a:p>
        </p:txBody>
      </p:sp>
      <p:sp>
        <p:nvSpPr>
          <p:cNvPr id="3" name="Date Placeholder 2"/>
          <p:cNvSpPr>
            <a:spLocks noGrp="1"/>
          </p:cNvSpPr>
          <p:nvPr>
            <p:ph type="dt" sz="half" idx="10"/>
          </p:nvPr>
        </p:nvSpPr>
        <p:spPr/>
        <p:txBody>
          <a:bodyPr/>
          <a:lstStyle/>
          <a:p>
            <a:pPr>
              <a:defRPr/>
            </a:pPr>
            <a:fld id="{3224F0C5-E396-43A6-A9B0-64E000360EB3}" type="datetime1">
              <a:rPr lang="en-US" smtClean="0"/>
              <a:pPr>
                <a:defRPr/>
              </a:pPr>
              <a:t>11/13/2009</a:t>
            </a:fld>
            <a:endParaRPr lang="en-US"/>
          </a:p>
        </p:txBody>
      </p:sp>
      <p:sp>
        <p:nvSpPr>
          <p:cNvPr id="4" name="Slide Number Placeholder 3"/>
          <p:cNvSpPr>
            <a:spLocks noGrp="1"/>
          </p:cNvSpPr>
          <p:nvPr>
            <p:ph type="sldNum" sz="quarter" idx="12"/>
          </p:nvPr>
        </p:nvSpPr>
        <p:spPr/>
        <p:txBody>
          <a:bodyPr/>
          <a:lstStyle/>
          <a:p>
            <a:pPr>
              <a:defRPr/>
            </a:pPr>
            <a:fld id="{C22D1DE4-8845-4EAE-BD95-FE9600D44C8E}" type="slidenum">
              <a:rPr lang="ar-SA" smtClean="0"/>
              <a:pPr>
                <a:defRPr/>
              </a:pPr>
              <a:t>81</a:t>
            </a:fld>
            <a:endParaRPr lang="en-US"/>
          </a:p>
        </p:txBody>
      </p:sp>
      <p:sp>
        <p:nvSpPr>
          <p:cNvPr id="5" name="Footer Placeholder 4"/>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3" name="Rectangle 5"/>
          <p:cNvSpPr>
            <a:spLocks noGrp="1" noChangeArrowheads="1"/>
          </p:cNvSpPr>
          <p:nvPr>
            <p:ph type="title"/>
          </p:nvPr>
        </p:nvSpPr>
        <p:spPr>
          <a:xfrm>
            <a:off x="468313" y="1196975"/>
            <a:ext cx="8218487" cy="431800"/>
          </a:xfrm>
        </p:spPr>
        <p:txBody>
          <a:bodyPr/>
          <a:lstStyle/>
          <a:p>
            <a:pPr eaLnBrk="1" hangingPunct="1"/>
            <a:r>
              <a:rPr lang="ar-SA" sz="4000" b="1" smtClean="0">
                <a:solidFill>
                  <a:schemeClr val="tx1"/>
                </a:solidFill>
              </a:rPr>
              <a:t>خطوات المملكه في الانضمام</a:t>
            </a:r>
            <a:endParaRPr lang="en-US" sz="4000" b="1" smtClean="0">
              <a:solidFill>
                <a:schemeClr val="tx1"/>
              </a:solidFill>
            </a:endParaRPr>
          </a:p>
        </p:txBody>
      </p:sp>
      <p:sp>
        <p:nvSpPr>
          <p:cNvPr id="87044" name="Rectangle 6"/>
          <p:cNvSpPr>
            <a:spLocks noGrp="1" noChangeArrowheads="1"/>
          </p:cNvSpPr>
          <p:nvPr>
            <p:ph type="body" idx="1"/>
          </p:nvPr>
        </p:nvSpPr>
        <p:spPr>
          <a:xfrm>
            <a:off x="457200" y="1844675"/>
            <a:ext cx="8229600" cy="4281488"/>
          </a:xfrm>
        </p:spPr>
        <p:txBody>
          <a:bodyPr/>
          <a:lstStyle/>
          <a:p>
            <a:pPr lvl="1" algn="just">
              <a:lnSpc>
                <a:spcPct val="90000"/>
              </a:lnSpc>
              <a:spcBef>
                <a:spcPct val="0"/>
              </a:spcBef>
              <a:buFontTx/>
              <a:buChar char="•"/>
            </a:pPr>
            <a:r>
              <a:rPr lang="ar-SA" sz="2400" b="1" dirty="0" smtClean="0"/>
              <a:t>عقد فريق العمـل المكون من الدول الأعضاء في المنظمة المكلف ببحث طلب انضمام المملكة للمنظمة، والذي ضم في عضويته حوالي(54) دولة عضو في المنظمة، العديد من الجولات التفاوضية متعددة الأطراف. </a:t>
            </a:r>
          </a:p>
          <a:p>
            <a:pPr lvl="1" algn="just">
              <a:lnSpc>
                <a:spcPct val="90000"/>
              </a:lnSpc>
              <a:spcBef>
                <a:spcPct val="0"/>
              </a:spcBef>
              <a:buFontTx/>
              <a:buChar char="•"/>
            </a:pPr>
            <a:r>
              <a:rPr lang="ar-SA" sz="2400" b="1" dirty="0" smtClean="0"/>
              <a:t>اشتمل جدول أعمال كل جولة على عدد من الموضوعات الرئيسة المتصلة ببعض الاتفاقيات القطاعية في حقلي السلع والخدمات بغية التعرف على مدى توافق الأنظمة والسياسات التجارية والاقتصادية في المملكة مع مقتضى هذه الاتفاقيات.</a:t>
            </a:r>
          </a:p>
          <a:p>
            <a:pPr lvl="1" algn="just">
              <a:lnSpc>
                <a:spcPct val="90000"/>
              </a:lnSpc>
              <a:spcBef>
                <a:spcPct val="0"/>
              </a:spcBef>
              <a:buFontTx/>
              <a:buChar char="•"/>
            </a:pPr>
            <a:r>
              <a:rPr lang="ar-SA" sz="2400" b="1" dirty="0" smtClean="0"/>
              <a:t>كما قام الفريق الفني السعودي بإجراء عشرات الجولات من المفاوضات الثنائية مع وفود عدد من الدول الأعضاء في المنظمة بلغ (38) دولة لبحث الطلبات الخاصة بهذه الدول وملاحظاتهم بشأن عروض المملكة الأولية للسلع والخدمات والفترات الانتقالية المطلوبة من المملكة. وتتلخص المواضيع التي جرى بحثها خلال الجولات الأخيرة في الآتي: </a:t>
            </a:r>
            <a:endParaRPr lang="en-US" sz="2400" b="1" dirty="0" smtClean="0"/>
          </a:p>
          <a:p>
            <a:pPr lvl="1" algn="just">
              <a:lnSpc>
                <a:spcPct val="90000"/>
              </a:lnSpc>
              <a:spcBef>
                <a:spcPct val="0"/>
              </a:spcBef>
              <a:buFontTx/>
              <a:buChar char="•"/>
            </a:pPr>
            <a:endParaRPr lang="en-US" sz="2400" b="1" dirty="0" smtClean="0"/>
          </a:p>
          <a:p>
            <a:pPr eaLnBrk="1" hangingPunct="1">
              <a:lnSpc>
                <a:spcPct val="90000"/>
              </a:lnSpc>
              <a:buNone/>
            </a:pPr>
            <a:endParaRPr lang="en-US" sz="2800" dirty="0" smtClean="0"/>
          </a:p>
        </p:txBody>
      </p:sp>
      <p:sp>
        <p:nvSpPr>
          <p:cNvPr id="4" name="Date Placeholder 3"/>
          <p:cNvSpPr>
            <a:spLocks noGrp="1"/>
          </p:cNvSpPr>
          <p:nvPr>
            <p:ph type="dt" sz="half" idx="10"/>
          </p:nvPr>
        </p:nvSpPr>
        <p:spPr/>
        <p:txBody>
          <a:bodyPr/>
          <a:lstStyle/>
          <a:p>
            <a:pPr>
              <a:defRPr/>
            </a:pPr>
            <a:fld id="{AE1E0B92-B9F5-4A8F-A29B-858E0D316F5D}"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82</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7" name="Rectangle 6"/>
          <p:cNvSpPr>
            <a:spLocks noGrp="1" noChangeArrowheads="1"/>
          </p:cNvSpPr>
          <p:nvPr>
            <p:ph type="body" idx="1"/>
          </p:nvPr>
        </p:nvSpPr>
        <p:spPr>
          <a:xfrm>
            <a:off x="457200" y="1268413"/>
            <a:ext cx="8229600" cy="4857750"/>
          </a:xfrm>
        </p:spPr>
        <p:txBody>
          <a:bodyPr/>
          <a:lstStyle/>
          <a:p>
            <a:pPr marL="990600" lvl="1" indent="-533400" algn="just">
              <a:spcBef>
                <a:spcPct val="0"/>
              </a:spcBef>
              <a:buFontTx/>
              <a:buNone/>
            </a:pPr>
            <a:r>
              <a:rPr lang="ar-SA" sz="2400" b="1" smtClean="0"/>
              <a:t>(1) مفاوضات النفاذ إلى الأسواق المتعلقة بعروض المملكة 	الجديدة للسلع الصناعية والزراعية والخدمات. </a:t>
            </a:r>
            <a:endParaRPr lang="en-US" sz="2400" b="1" smtClean="0"/>
          </a:p>
          <a:p>
            <a:pPr marL="990600" lvl="1" indent="-533400" eaLnBrk="1" hangingPunct="1">
              <a:buFontTx/>
              <a:buAutoNum type="arabicParenBoth" startAt="2"/>
            </a:pPr>
            <a:r>
              <a:rPr lang="ar-SA" sz="2400" b="1" smtClean="0"/>
              <a:t>الوثائق ذات العلاقة بالنظام التجاري للمملكة</a:t>
            </a:r>
          </a:p>
          <a:p>
            <a:pPr marL="990600" lvl="1" indent="-533400" eaLnBrk="1" hangingPunct="1">
              <a:buFontTx/>
              <a:buNone/>
            </a:pPr>
            <a:r>
              <a:rPr lang="ar-SA" sz="2400" b="1" smtClean="0"/>
              <a:t> 	</a:t>
            </a:r>
            <a:r>
              <a:rPr lang="en-US" sz="2400" b="1" smtClean="0"/>
              <a:t>(Foreign Trade Regime)</a:t>
            </a:r>
            <a:r>
              <a:rPr lang="ar-SA" sz="2400" b="1" smtClean="0"/>
              <a:t> والمتمثلة في الوثائق التالية:</a:t>
            </a:r>
          </a:p>
          <a:p>
            <a:pPr marL="990600" lvl="1" indent="-533400" eaLnBrk="1" hangingPunct="1">
              <a:buFontTx/>
              <a:buChar char="•"/>
            </a:pPr>
            <a:r>
              <a:rPr lang="ar-SA" sz="2400" b="1" smtClean="0"/>
              <a:t>الخطة التنفيذية لتطبيق اتفاقية التثمين الجمركي</a:t>
            </a:r>
          </a:p>
          <a:p>
            <a:pPr marL="990600" lvl="1" indent="-533400" eaLnBrk="1" hangingPunct="1">
              <a:buFontTx/>
              <a:buChar char="•"/>
            </a:pPr>
            <a:r>
              <a:rPr lang="ar-SA" sz="2400" b="1" smtClean="0"/>
              <a:t>الخطة التنفيذية لتطبيق اتفاقية تراخيص الاستيراد</a:t>
            </a:r>
          </a:p>
          <a:p>
            <a:pPr marL="990600" lvl="1" indent="-533400" eaLnBrk="1" hangingPunct="1">
              <a:buFontTx/>
              <a:buChar char="•"/>
            </a:pPr>
            <a:r>
              <a:rPr lang="ar-SA" sz="2400" b="1" smtClean="0"/>
              <a:t>الخطة التنفيذية لتطبيق اتفاقية العوائق الفنية للتجارة</a:t>
            </a:r>
          </a:p>
          <a:p>
            <a:pPr marL="990600" lvl="1" indent="-533400" eaLnBrk="1" hangingPunct="1">
              <a:buFontTx/>
              <a:buChar char="•"/>
            </a:pPr>
            <a:r>
              <a:rPr lang="ar-SA" sz="2400" b="1" smtClean="0"/>
              <a:t>الخطة التنفيذية لتطبيق اتفاقية التدابير الصحية والصحة النباتية</a:t>
            </a:r>
          </a:p>
          <a:p>
            <a:pPr marL="990600" lvl="1" indent="-533400" eaLnBrk="1" hangingPunct="1">
              <a:buFontTx/>
              <a:buChar char="•"/>
            </a:pPr>
            <a:r>
              <a:rPr lang="ar-SA" sz="2400" b="1" smtClean="0"/>
              <a:t>الخطة التنفيذية لتطبيق اتفاقية حقوق الملكية الفكرية المتصلة بالتجارة</a:t>
            </a:r>
          </a:p>
          <a:p>
            <a:pPr marL="990600" lvl="1" indent="-533400" eaLnBrk="1" hangingPunct="1">
              <a:buFontTx/>
              <a:buChar char="•"/>
            </a:pPr>
            <a:r>
              <a:rPr lang="ar-SA" sz="2400" b="1" smtClean="0"/>
              <a:t>الأسئلة الإضافية والإجابات</a:t>
            </a:r>
            <a:endParaRPr lang="en-US" sz="2400" b="1" smtClean="0"/>
          </a:p>
        </p:txBody>
      </p:sp>
      <p:sp>
        <p:nvSpPr>
          <p:cNvPr id="3" name="Date Placeholder 2"/>
          <p:cNvSpPr>
            <a:spLocks noGrp="1"/>
          </p:cNvSpPr>
          <p:nvPr>
            <p:ph type="dt" sz="half" idx="10"/>
          </p:nvPr>
        </p:nvSpPr>
        <p:spPr/>
        <p:txBody>
          <a:bodyPr/>
          <a:lstStyle/>
          <a:p>
            <a:pPr>
              <a:defRPr/>
            </a:pPr>
            <a:fld id="{F4C2CFF1-F968-4561-B981-4C46FF18F0B8}" type="datetime1">
              <a:rPr lang="en-US" smtClean="0"/>
              <a:pPr>
                <a:defRPr/>
              </a:pPr>
              <a:t>11/13/2009</a:t>
            </a:fld>
            <a:endParaRPr lang="en-US"/>
          </a:p>
        </p:txBody>
      </p:sp>
      <p:sp>
        <p:nvSpPr>
          <p:cNvPr id="4" name="Slide Number Placeholder 3"/>
          <p:cNvSpPr>
            <a:spLocks noGrp="1"/>
          </p:cNvSpPr>
          <p:nvPr>
            <p:ph type="sldNum" sz="quarter" idx="12"/>
          </p:nvPr>
        </p:nvSpPr>
        <p:spPr/>
        <p:txBody>
          <a:bodyPr/>
          <a:lstStyle/>
          <a:p>
            <a:pPr>
              <a:defRPr/>
            </a:pPr>
            <a:fld id="{C22D1DE4-8845-4EAE-BD95-FE9600D44C8E}" type="slidenum">
              <a:rPr lang="ar-SA" smtClean="0"/>
              <a:pPr>
                <a:defRPr/>
              </a:pPr>
              <a:t>83</a:t>
            </a:fld>
            <a:endParaRPr lang="en-US"/>
          </a:p>
        </p:txBody>
      </p:sp>
      <p:sp>
        <p:nvSpPr>
          <p:cNvPr id="5" name="Footer Placeholder 4"/>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Rectangle 5"/>
          <p:cNvSpPr>
            <a:spLocks noGrp="1" noChangeArrowheads="1"/>
          </p:cNvSpPr>
          <p:nvPr>
            <p:ph type="title"/>
          </p:nvPr>
        </p:nvSpPr>
        <p:spPr>
          <a:xfrm>
            <a:off x="457200" y="765175"/>
            <a:ext cx="8229600" cy="935038"/>
          </a:xfrm>
        </p:spPr>
        <p:txBody>
          <a:bodyPr/>
          <a:lstStyle/>
          <a:p>
            <a:pPr eaLnBrk="1" hangingPunct="1"/>
            <a:r>
              <a:rPr lang="ar-SA" b="1" smtClean="0">
                <a:solidFill>
                  <a:schemeClr val="tx1"/>
                </a:solidFill>
              </a:rPr>
              <a:t>المنجزات في الانضمام</a:t>
            </a:r>
            <a:endParaRPr lang="en-US" b="1" smtClean="0">
              <a:solidFill>
                <a:schemeClr val="tx1"/>
              </a:solidFill>
            </a:endParaRPr>
          </a:p>
        </p:txBody>
      </p:sp>
      <p:sp>
        <p:nvSpPr>
          <p:cNvPr id="89092" name="Rectangle 6"/>
          <p:cNvSpPr>
            <a:spLocks noGrp="1" noChangeArrowheads="1"/>
          </p:cNvSpPr>
          <p:nvPr>
            <p:ph type="body" idx="1"/>
          </p:nvPr>
        </p:nvSpPr>
        <p:spPr>
          <a:xfrm>
            <a:off x="468313" y="1844675"/>
            <a:ext cx="8424862" cy="4281488"/>
          </a:xfrm>
        </p:spPr>
        <p:txBody>
          <a:bodyPr/>
          <a:lstStyle/>
          <a:p>
            <a:pPr marL="609600" indent="-609600" eaLnBrk="1" hangingPunct="1"/>
            <a:r>
              <a:rPr lang="ar-SA" b="1" smtClean="0"/>
              <a:t>أنهت المملكة بنجاح المفاوضات الثنائية الخاصة بالنفاذ للأسواق في حقلي السلع والخدمات مع العديد من الدول الأعضاء في المنظمة وهي (38) دوله للمثال: الاتحاد الاوروبى واليابان  والصين واستراليا وكوريا الجنوبية وكندا والباكستان وأوروجواي والبرازيل والأرجنتين والمكسيك وفنزويلا وماليزيا و الفلبين ونيوزلندا و تركيا و بنما و كوبا والسلفادور.,اخيرا الولايات المتحدة</a:t>
            </a:r>
          </a:p>
          <a:p>
            <a:pPr marL="609600" indent="-609600" eaLnBrk="1" hangingPunct="1">
              <a:buFontTx/>
              <a:buNone/>
            </a:pPr>
            <a:r>
              <a:rPr lang="ar-SA" b="1" smtClean="0"/>
              <a:t> </a:t>
            </a:r>
          </a:p>
        </p:txBody>
      </p:sp>
      <p:sp>
        <p:nvSpPr>
          <p:cNvPr id="4" name="Date Placeholder 3"/>
          <p:cNvSpPr>
            <a:spLocks noGrp="1"/>
          </p:cNvSpPr>
          <p:nvPr>
            <p:ph type="dt" sz="half" idx="10"/>
          </p:nvPr>
        </p:nvSpPr>
        <p:spPr/>
        <p:txBody>
          <a:bodyPr/>
          <a:lstStyle/>
          <a:p>
            <a:pPr>
              <a:defRPr/>
            </a:pPr>
            <a:fld id="{3F5FC011-1CA9-4DB4-A513-2AEBF19FE99B}"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84</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5" name="Rectangle 7"/>
          <p:cNvSpPr>
            <a:spLocks noGrp="1" noChangeArrowheads="1"/>
          </p:cNvSpPr>
          <p:nvPr>
            <p:ph type="body" idx="1"/>
          </p:nvPr>
        </p:nvSpPr>
        <p:spPr/>
        <p:txBody>
          <a:bodyPr/>
          <a:lstStyle/>
          <a:p>
            <a:pPr algn="just">
              <a:spcBef>
                <a:spcPct val="0"/>
              </a:spcBef>
            </a:pPr>
            <a:r>
              <a:rPr lang="ar-SA" b="1" smtClean="0"/>
              <a:t>كم تم إصدار و تحديث الأنظمة والتشريعات التي تتطلبها عملية الانضمام إلى منظمة التجارة العالمية لاستكمال إجراءات دراستها في المراحل المختلفة وصدورها حسب الخطة التنفيذية التي وضعت لها وقدمت إلى فريق العمل المعني بانضمام المملكة إلى المنظمة.</a:t>
            </a:r>
            <a:endParaRPr lang="en-US" b="1" smtClean="0"/>
          </a:p>
          <a:p>
            <a:pPr eaLnBrk="1" hangingPunct="1"/>
            <a:endParaRPr lang="en-US" smtClean="0"/>
          </a:p>
        </p:txBody>
      </p:sp>
      <p:sp>
        <p:nvSpPr>
          <p:cNvPr id="3" name="Date Placeholder 2"/>
          <p:cNvSpPr>
            <a:spLocks noGrp="1"/>
          </p:cNvSpPr>
          <p:nvPr>
            <p:ph type="dt" sz="half" idx="10"/>
          </p:nvPr>
        </p:nvSpPr>
        <p:spPr/>
        <p:txBody>
          <a:bodyPr/>
          <a:lstStyle/>
          <a:p>
            <a:pPr>
              <a:defRPr/>
            </a:pPr>
            <a:fld id="{C3605123-0DCE-4C2C-8D1C-E31A2D5F1119}" type="datetime1">
              <a:rPr lang="en-US" smtClean="0"/>
              <a:pPr>
                <a:defRPr/>
              </a:pPr>
              <a:t>11/13/2009</a:t>
            </a:fld>
            <a:endParaRPr lang="en-US"/>
          </a:p>
        </p:txBody>
      </p:sp>
      <p:sp>
        <p:nvSpPr>
          <p:cNvPr id="4" name="Slide Number Placeholder 3"/>
          <p:cNvSpPr>
            <a:spLocks noGrp="1"/>
          </p:cNvSpPr>
          <p:nvPr>
            <p:ph type="sldNum" sz="quarter" idx="12"/>
          </p:nvPr>
        </p:nvSpPr>
        <p:spPr/>
        <p:txBody>
          <a:bodyPr/>
          <a:lstStyle/>
          <a:p>
            <a:pPr>
              <a:defRPr/>
            </a:pPr>
            <a:fld id="{C22D1DE4-8845-4EAE-BD95-FE9600D44C8E}" type="slidenum">
              <a:rPr lang="ar-SA" smtClean="0"/>
              <a:pPr>
                <a:defRPr/>
              </a:pPr>
              <a:t>85</a:t>
            </a:fld>
            <a:endParaRPr lang="en-US"/>
          </a:p>
        </p:txBody>
      </p:sp>
      <p:sp>
        <p:nvSpPr>
          <p:cNvPr id="5" name="Footer Placeholder 4"/>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138" name="Picture 4" descr="innner"/>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91139" name="Rectangle 5"/>
          <p:cNvSpPr>
            <a:spLocks noGrp="1" noChangeArrowheads="1"/>
          </p:cNvSpPr>
          <p:nvPr>
            <p:ph type="ctrTitle"/>
          </p:nvPr>
        </p:nvSpPr>
        <p:spPr>
          <a:xfrm>
            <a:off x="539750" y="2130425"/>
            <a:ext cx="7918450" cy="2306638"/>
          </a:xfrm>
        </p:spPr>
        <p:txBody>
          <a:bodyPr/>
          <a:lstStyle/>
          <a:p>
            <a:pPr eaLnBrk="1" hangingPunct="1"/>
            <a:r>
              <a:rPr lang="ar-SA" smtClean="0"/>
              <a:t>المملكة بعد الانضمام</a:t>
            </a:r>
            <a:br>
              <a:rPr lang="ar-SA" smtClean="0"/>
            </a:br>
            <a:r>
              <a:rPr lang="ar-SA" smtClean="0"/>
              <a:t>التحديات</a:t>
            </a:r>
            <a:br>
              <a:rPr lang="ar-SA" smtClean="0"/>
            </a:br>
            <a:r>
              <a:rPr lang="ar-SA" smtClean="0"/>
              <a:t>الايجابيات و السلبيات</a:t>
            </a:r>
            <a:endParaRPr lang="en-US" smtClean="0">
              <a:solidFill>
                <a:schemeClr val="tx1"/>
              </a:solidFill>
            </a:endParaRPr>
          </a:p>
        </p:txBody>
      </p:sp>
      <p:sp>
        <p:nvSpPr>
          <p:cNvPr id="4" name="Date Placeholder 3"/>
          <p:cNvSpPr>
            <a:spLocks noGrp="1"/>
          </p:cNvSpPr>
          <p:nvPr>
            <p:ph type="dt" sz="half" idx="10"/>
          </p:nvPr>
        </p:nvSpPr>
        <p:spPr/>
        <p:txBody>
          <a:bodyPr/>
          <a:lstStyle/>
          <a:p>
            <a:pPr>
              <a:defRPr/>
            </a:pPr>
            <a:fld id="{6220A28E-8C31-4E2E-A09D-EB92F38C8C0D}"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DCBC4EE-EE42-4D11-9BBB-9F5242FDFF25}" type="slidenum">
              <a:rPr lang="ar-SA" smtClean="0"/>
              <a:pPr>
                <a:defRPr/>
              </a:pPr>
              <a:t>86</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3" name="Rectangle 6"/>
          <p:cNvSpPr>
            <a:spLocks noGrp="1" noChangeArrowheads="1"/>
          </p:cNvSpPr>
          <p:nvPr>
            <p:ph type="body" idx="1"/>
          </p:nvPr>
        </p:nvSpPr>
        <p:spPr/>
        <p:txBody>
          <a:bodyPr/>
          <a:lstStyle/>
          <a:p>
            <a:pPr eaLnBrk="1" hangingPunct="1">
              <a:lnSpc>
                <a:spcPct val="80000"/>
              </a:lnSpc>
            </a:pPr>
            <a:r>
              <a:rPr lang="ar-SA" sz="2400" b="1" smtClean="0"/>
              <a:t>تحديات اقتصادية (الدين العام - المنافسة السوقية - البطالة – التضخم - الاغراق)</a:t>
            </a:r>
          </a:p>
          <a:p>
            <a:pPr eaLnBrk="1" hangingPunct="1">
              <a:lnSpc>
                <a:spcPct val="80000"/>
              </a:lnSpc>
            </a:pPr>
            <a:r>
              <a:rPr lang="ar-SA" sz="2400" b="1" smtClean="0"/>
              <a:t>تحديات معرفية وأكاديمية (نقص الخبرة والمعرفة)</a:t>
            </a:r>
          </a:p>
          <a:p>
            <a:pPr eaLnBrk="1" hangingPunct="1">
              <a:lnSpc>
                <a:spcPct val="80000"/>
              </a:lnSpc>
            </a:pPr>
            <a:r>
              <a:rPr lang="ar-SA" sz="2400" b="1" smtClean="0"/>
              <a:t>تحديات اجتماعية (حركة الأشخاص الطبيعيين و ماله من تأثير إيجابى و سلبى على العادات والتقاليد )</a:t>
            </a:r>
          </a:p>
          <a:p>
            <a:pPr eaLnBrk="1" hangingPunct="1">
              <a:lnSpc>
                <a:spcPct val="80000"/>
              </a:lnSpc>
            </a:pPr>
            <a:r>
              <a:rPr lang="ar-SA" sz="2400" b="1" smtClean="0"/>
              <a:t> </a:t>
            </a:r>
            <a:r>
              <a:rPr lang="ar-SA" sz="2800" b="1" smtClean="0"/>
              <a:t>تحديات في مدى جاهزية بنية الكثير من القطاعات والصناعات فى ظل عدم وجود ميزة نسبية أو تنافسية ووجود دعم لبعض هذه القطاعات والصناعات (إتفاقية الدعم و التعويضات الاحترازية)</a:t>
            </a:r>
          </a:p>
          <a:p>
            <a:pPr eaLnBrk="1" hangingPunct="1">
              <a:lnSpc>
                <a:spcPct val="80000"/>
              </a:lnSpc>
            </a:pPr>
            <a:r>
              <a:rPr lang="ar-SA" sz="2800" b="1" smtClean="0"/>
              <a:t>تحديات تقنية و فنية ( إتفاقية الموانع الفنية للتجارة) المواصفات و المقاييس السعودية و مدى توافقها- إتفاقية التجارة و البيئة)</a:t>
            </a:r>
          </a:p>
          <a:p>
            <a:pPr eaLnBrk="1" hangingPunct="1">
              <a:lnSpc>
                <a:spcPct val="80000"/>
              </a:lnSpc>
            </a:pPr>
            <a:r>
              <a:rPr lang="ar-SA" sz="2800" b="1" smtClean="0"/>
              <a:t>تحديات قانونية في مدى إمكانية تطبيق بعض الإلتزامات في مرحلة ما بعد الانضمام فى الوقت المحدد</a:t>
            </a:r>
            <a:endParaRPr lang="en-US" sz="2400" b="1" smtClean="0"/>
          </a:p>
          <a:p>
            <a:pPr eaLnBrk="1" hangingPunct="1">
              <a:lnSpc>
                <a:spcPct val="80000"/>
              </a:lnSpc>
            </a:pPr>
            <a:endParaRPr lang="en-US" sz="2400" smtClean="0"/>
          </a:p>
        </p:txBody>
      </p:sp>
      <p:sp>
        <p:nvSpPr>
          <p:cNvPr id="92164" name="Rectangle 7"/>
          <p:cNvSpPr>
            <a:spLocks noGrp="1" noChangeArrowheads="1"/>
          </p:cNvSpPr>
          <p:nvPr>
            <p:ph type="title"/>
          </p:nvPr>
        </p:nvSpPr>
        <p:spPr>
          <a:xfrm>
            <a:off x="457200" y="692150"/>
            <a:ext cx="8229600" cy="936625"/>
          </a:xfrm>
        </p:spPr>
        <p:txBody>
          <a:bodyPr/>
          <a:lstStyle/>
          <a:p>
            <a:pPr eaLnBrk="1" hangingPunct="1"/>
            <a:r>
              <a:rPr lang="ar-SA" smtClean="0"/>
              <a:t>التحديات المتوقعه</a:t>
            </a:r>
            <a:endParaRPr lang="en-US" smtClean="0"/>
          </a:p>
        </p:txBody>
      </p:sp>
      <p:sp>
        <p:nvSpPr>
          <p:cNvPr id="4" name="Date Placeholder 3"/>
          <p:cNvSpPr>
            <a:spLocks noGrp="1"/>
          </p:cNvSpPr>
          <p:nvPr>
            <p:ph type="dt" sz="half" idx="10"/>
          </p:nvPr>
        </p:nvSpPr>
        <p:spPr/>
        <p:txBody>
          <a:bodyPr/>
          <a:lstStyle/>
          <a:p>
            <a:pPr>
              <a:defRPr/>
            </a:pPr>
            <a:fld id="{CEC760A3-0A2F-480D-BF98-DE395C66A53C}"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87</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3186" name="Picture 4" descr="innner"/>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93187" name="Rectangle 5"/>
          <p:cNvSpPr>
            <a:spLocks noGrp="1" noChangeArrowheads="1"/>
          </p:cNvSpPr>
          <p:nvPr>
            <p:ph type="title"/>
          </p:nvPr>
        </p:nvSpPr>
        <p:spPr>
          <a:xfrm>
            <a:off x="457200" y="1052513"/>
            <a:ext cx="8229600" cy="504825"/>
          </a:xfrm>
        </p:spPr>
        <p:txBody>
          <a:bodyPr/>
          <a:lstStyle/>
          <a:p>
            <a:pPr eaLnBrk="1" hangingPunct="1"/>
            <a:r>
              <a:rPr lang="ar-SA" sz="4000" smtClean="0"/>
              <a:t> بعض السلبيات المتوقعه اقتصاديا</a:t>
            </a:r>
            <a:endParaRPr lang="en-US" sz="4000" smtClean="0"/>
          </a:p>
        </p:txBody>
      </p:sp>
      <p:sp>
        <p:nvSpPr>
          <p:cNvPr id="93188" name="Rectangle 6"/>
          <p:cNvSpPr>
            <a:spLocks noGrp="1" noChangeArrowheads="1"/>
          </p:cNvSpPr>
          <p:nvPr>
            <p:ph type="body" idx="1"/>
          </p:nvPr>
        </p:nvSpPr>
        <p:spPr/>
        <p:txBody>
          <a:bodyPr/>
          <a:lstStyle/>
          <a:p>
            <a:pPr eaLnBrk="1" hangingPunct="1">
              <a:lnSpc>
                <a:spcPct val="80000"/>
              </a:lnSpc>
            </a:pPr>
            <a:r>
              <a:rPr lang="ar-SA" sz="2000" smtClean="0"/>
              <a:t>زيادة اسعار المنتجات الغذائية بمعدل 20% سنويا اعتبارا من عام 2000م نتيجة الالغاء التدريجي للدعم الممنوح من قبل الحكومات الأوروبيه الأمر الذي قد يؤثر على الميزان التجاري بالمملكة.</a:t>
            </a:r>
          </a:p>
          <a:p>
            <a:pPr eaLnBrk="1" hangingPunct="1">
              <a:lnSpc>
                <a:spcPct val="80000"/>
              </a:lnSpc>
            </a:pPr>
            <a:r>
              <a:rPr lang="ar-SA" sz="2000" smtClean="0"/>
              <a:t>زيادة أسعار بعض السلع الصناعية التي يتم استيرادها من الخارج بسبب حجب التصنيع المقلد و ملاحقته دوليا.</a:t>
            </a:r>
          </a:p>
          <a:p>
            <a:pPr eaLnBrk="1" hangingPunct="1">
              <a:lnSpc>
                <a:spcPct val="80000"/>
              </a:lnSpc>
            </a:pPr>
            <a:r>
              <a:rPr lang="ar-SA" sz="2000" smtClean="0"/>
              <a:t>سيتم تقليص دعم الصادرات الى المملكه من بعض الدول مما سيزيد سعر السلع على المستهلك</a:t>
            </a:r>
          </a:p>
          <a:p>
            <a:pPr eaLnBrk="1" hangingPunct="1">
              <a:lnSpc>
                <a:spcPct val="80000"/>
              </a:lnSpc>
            </a:pPr>
            <a:r>
              <a:rPr lang="ar-SA" sz="2000" smtClean="0"/>
              <a:t>تلاشي الأفضليه الممنوحة للمقاولين و الموردين السعوديين داخل السوق السعودي، حسب قوانين منظمة التجاره العالميه</a:t>
            </a:r>
          </a:p>
          <a:p>
            <a:pPr eaLnBrk="1" hangingPunct="1">
              <a:lnSpc>
                <a:spcPct val="80000"/>
              </a:lnSpc>
            </a:pPr>
            <a:r>
              <a:rPr lang="ar-SA" sz="2000" smtClean="0"/>
              <a:t>رغم أنه من المفترض أن يكون الغرض من دخول المملكه لمنظمة التجاره العالميه هو القدره على التنافس في مجال صناعة البتر وكيماويات عالميا إلا أنه لن يسمح لها حاليا بإزالة الرسوم المرتفعه التي تفرضها معظم الدول الصناعية</a:t>
            </a:r>
          </a:p>
          <a:p>
            <a:pPr eaLnBrk="1" hangingPunct="1">
              <a:lnSpc>
                <a:spcPct val="80000"/>
              </a:lnSpc>
            </a:pPr>
            <a:r>
              <a:rPr lang="ar-SA" sz="2000" smtClean="0"/>
              <a:t>قد يضعف الانضمام الى منظمة التجاره السيادة الوطنيه ظاهريا عندما يتساوى المنتج المحلي وذاك العالمي داخل المملكه</a:t>
            </a:r>
          </a:p>
          <a:p>
            <a:pPr eaLnBrk="1" hangingPunct="1">
              <a:lnSpc>
                <a:spcPct val="80000"/>
              </a:lnSpc>
            </a:pPr>
            <a:r>
              <a:rPr lang="ar-SA" sz="2000" smtClean="0"/>
              <a:t>ما قد تسببه الشركات عابرة القارات و الشركات العالميه من منافسه شرسة على معظم الشركات الصغيره و المتوسطه و التي لا تزال تتعامل بأسلوب تقليدي مع معطيات السوق المحلي</a:t>
            </a:r>
            <a:endParaRPr lang="en-US" sz="2000" smtClean="0"/>
          </a:p>
        </p:txBody>
      </p:sp>
      <p:sp>
        <p:nvSpPr>
          <p:cNvPr id="5" name="Date Placeholder 4"/>
          <p:cNvSpPr>
            <a:spLocks noGrp="1"/>
          </p:cNvSpPr>
          <p:nvPr>
            <p:ph type="dt" sz="half" idx="10"/>
          </p:nvPr>
        </p:nvSpPr>
        <p:spPr/>
        <p:txBody>
          <a:bodyPr/>
          <a:lstStyle/>
          <a:p>
            <a:pPr>
              <a:defRPr/>
            </a:pPr>
            <a:fld id="{8B855E15-0973-4F51-A791-B8086F139B5C}" type="datetime1">
              <a:rPr lang="en-US" smtClean="0"/>
              <a:pPr>
                <a:defRPr/>
              </a:pPr>
              <a:t>11/13/2009</a:t>
            </a:fld>
            <a:endParaRPr lang="en-US"/>
          </a:p>
        </p:txBody>
      </p:sp>
      <p:sp>
        <p:nvSpPr>
          <p:cNvPr id="6" name="Slide Number Placeholder 5"/>
          <p:cNvSpPr>
            <a:spLocks noGrp="1"/>
          </p:cNvSpPr>
          <p:nvPr>
            <p:ph type="sldNum" sz="quarter" idx="12"/>
          </p:nvPr>
        </p:nvSpPr>
        <p:spPr/>
        <p:txBody>
          <a:bodyPr/>
          <a:lstStyle/>
          <a:p>
            <a:pPr>
              <a:defRPr/>
            </a:pPr>
            <a:fld id="{C22D1DE4-8845-4EAE-BD95-FE9600D44C8E}" type="slidenum">
              <a:rPr lang="ar-SA" smtClean="0"/>
              <a:pPr>
                <a:defRPr/>
              </a:pPr>
              <a:t>88</a:t>
            </a:fld>
            <a:endParaRPr lang="en-US"/>
          </a:p>
        </p:txBody>
      </p:sp>
      <p:sp>
        <p:nvSpPr>
          <p:cNvPr id="7" name="Footer Placeholder 6"/>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1" name="Rectangle 5"/>
          <p:cNvSpPr>
            <a:spLocks noGrp="1" noChangeArrowheads="1"/>
          </p:cNvSpPr>
          <p:nvPr>
            <p:ph type="title"/>
          </p:nvPr>
        </p:nvSpPr>
        <p:spPr>
          <a:xfrm>
            <a:off x="457200" y="1052513"/>
            <a:ext cx="8229600" cy="365125"/>
          </a:xfrm>
        </p:spPr>
        <p:txBody>
          <a:bodyPr/>
          <a:lstStyle/>
          <a:p>
            <a:pPr eaLnBrk="1" hangingPunct="1"/>
            <a:r>
              <a:rPr lang="ar-SA" sz="4000" smtClean="0"/>
              <a:t>بعض الايجابيات المتوقعه اقتصاديا</a:t>
            </a:r>
            <a:endParaRPr lang="en-US" sz="4000" smtClean="0"/>
          </a:p>
        </p:txBody>
      </p:sp>
      <p:sp>
        <p:nvSpPr>
          <p:cNvPr id="94212" name="Rectangle 6"/>
          <p:cNvSpPr>
            <a:spLocks noGrp="1" noChangeArrowheads="1"/>
          </p:cNvSpPr>
          <p:nvPr>
            <p:ph type="body" idx="1"/>
          </p:nvPr>
        </p:nvSpPr>
        <p:spPr>
          <a:xfrm>
            <a:off x="457200" y="1557338"/>
            <a:ext cx="8229600" cy="4568825"/>
          </a:xfrm>
        </p:spPr>
        <p:txBody>
          <a:bodyPr/>
          <a:lstStyle/>
          <a:p>
            <a:pPr eaLnBrk="1" hangingPunct="1"/>
            <a:r>
              <a:rPr lang="ar-SA" smtClean="0"/>
              <a:t>الارتقاء بالجودة و النوعيه للصناعات و الخدمات السعوديه </a:t>
            </a:r>
          </a:p>
          <a:p>
            <a:pPr eaLnBrk="1" hangingPunct="1"/>
            <a:r>
              <a:rPr lang="ar-SA" smtClean="0"/>
              <a:t>تمكين المملكه العربية السعوديه من المشاركه في المحافل الدوليه و انعكاس ذلك على مكانتها الدوليه</a:t>
            </a:r>
          </a:p>
          <a:p>
            <a:pPr eaLnBrk="1" hangingPunct="1"/>
            <a:r>
              <a:rPr lang="ar-SA" smtClean="0"/>
              <a:t>تحسين القدره في التفاوض على قدم المساواة مع الدول والتكتلات في قضايا الاغراق</a:t>
            </a:r>
          </a:p>
          <a:p>
            <a:pPr eaLnBrk="1" hangingPunct="1"/>
            <a:r>
              <a:rPr lang="ar-SA" smtClean="0"/>
              <a:t>تحفيز و تشجيع الاستثمارات الأجنبية داخل المملكه </a:t>
            </a:r>
          </a:p>
          <a:p>
            <a:pPr eaLnBrk="1" hangingPunct="1"/>
            <a:r>
              <a:rPr lang="ar-SA" smtClean="0"/>
              <a:t>تفعيل دور المملكه</a:t>
            </a:r>
            <a:endParaRPr lang="en-US" smtClean="0"/>
          </a:p>
        </p:txBody>
      </p:sp>
      <p:sp>
        <p:nvSpPr>
          <p:cNvPr id="4" name="Date Placeholder 3"/>
          <p:cNvSpPr>
            <a:spLocks noGrp="1"/>
          </p:cNvSpPr>
          <p:nvPr>
            <p:ph type="dt" sz="half" idx="10"/>
          </p:nvPr>
        </p:nvSpPr>
        <p:spPr/>
        <p:txBody>
          <a:bodyPr/>
          <a:lstStyle/>
          <a:p>
            <a:pPr>
              <a:defRPr/>
            </a:pPr>
            <a:fld id="{E94A1922-8B1E-4B5A-A7AE-0EC0FC1F756B}"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89</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6"/>
          <p:cNvSpPr>
            <a:spLocks noGrp="1" noChangeArrowheads="1"/>
          </p:cNvSpPr>
          <p:nvPr>
            <p:ph type="body" idx="1"/>
          </p:nvPr>
        </p:nvSpPr>
        <p:spPr>
          <a:xfrm>
            <a:off x="457200" y="2420938"/>
            <a:ext cx="8229600" cy="3705225"/>
          </a:xfrm>
        </p:spPr>
        <p:txBody>
          <a:bodyPr/>
          <a:lstStyle/>
          <a:p>
            <a:pPr eaLnBrk="1" hangingPunct="1"/>
            <a:r>
              <a:rPr lang="ar-SA" b="1" smtClean="0"/>
              <a:t>في نظري ، فإن صندوق النقد الدولي يعتبر مسؤولاً إلى درجة</a:t>
            </a:r>
            <a:r>
              <a:rPr lang="en-US" b="1" smtClean="0"/>
              <a:t> </a:t>
            </a:r>
            <a:r>
              <a:rPr lang="ar-SA" b="1" smtClean="0"/>
              <a:t>كبيرة عن الأزمة التي حلت بالدول الآسيوية</a:t>
            </a:r>
            <a:r>
              <a:rPr lang="en-US" b="1" smtClean="0"/>
              <a:t> .</a:t>
            </a:r>
          </a:p>
          <a:p>
            <a:pPr eaLnBrk="1" hangingPunct="1"/>
            <a:endParaRPr lang="en-US" b="1" smtClean="0"/>
          </a:p>
          <a:p>
            <a:pPr eaLnBrk="1" hangingPunct="1">
              <a:buFontTx/>
              <a:buNone/>
            </a:pPr>
            <a:r>
              <a:rPr lang="ar-SA" sz="2400" b="1" smtClean="0"/>
              <a:t>مليتون فيرد مان</a:t>
            </a:r>
            <a:r>
              <a:rPr lang="en-US" sz="2400" b="1" smtClean="0"/>
              <a:t> Milton Friedman  </a:t>
            </a:r>
            <a:r>
              <a:rPr lang="ar-SA" sz="2400" b="1" smtClean="0"/>
              <a:t>إقتصادي حائز على جائزة  نوبل .</a:t>
            </a:r>
            <a:r>
              <a:rPr lang="en-US" sz="2400" b="1" smtClean="0"/>
              <a:t> </a:t>
            </a:r>
            <a:r>
              <a:rPr lang="ar-SA" sz="2400" b="1" smtClean="0"/>
              <a:t>مجلة</a:t>
            </a:r>
            <a:r>
              <a:rPr lang="en-US" sz="2400" b="1" smtClean="0"/>
              <a:t> TIME  </a:t>
            </a:r>
            <a:r>
              <a:rPr lang="ar-SA" sz="2400" b="1" smtClean="0"/>
              <a:t>ص5    31/5/1998</a:t>
            </a:r>
            <a:endParaRPr lang="en-US" sz="2400" b="1" smtClean="0"/>
          </a:p>
          <a:p>
            <a:pPr eaLnBrk="1" hangingPunct="1"/>
            <a:endParaRPr lang="en-US" smtClean="0"/>
          </a:p>
        </p:txBody>
      </p:sp>
      <p:sp>
        <p:nvSpPr>
          <p:cNvPr id="3" name="Date Placeholder 2"/>
          <p:cNvSpPr>
            <a:spLocks noGrp="1"/>
          </p:cNvSpPr>
          <p:nvPr>
            <p:ph type="dt" sz="half" idx="10"/>
          </p:nvPr>
        </p:nvSpPr>
        <p:spPr/>
        <p:txBody>
          <a:bodyPr/>
          <a:lstStyle/>
          <a:p>
            <a:pPr>
              <a:defRPr/>
            </a:pPr>
            <a:fld id="{9C8F85E1-9A7B-47C9-8882-1FC2A18693BE}" type="datetime1">
              <a:rPr lang="en-US" smtClean="0"/>
              <a:pPr>
                <a:defRPr/>
              </a:pPr>
              <a:t>11/13/2009</a:t>
            </a:fld>
            <a:endParaRPr lang="en-US"/>
          </a:p>
        </p:txBody>
      </p:sp>
      <p:sp>
        <p:nvSpPr>
          <p:cNvPr id="4" name="Slide Number Placeholder 3"/>
          <p:cNvSpPr>
            <a:spLocks noGrp="1"/>
          </p:cNvSpPr>
          <p:nvPr>
            <p:ph type="sldNum" sz="quarter" idx="12"/>
          </p:nvPr>
        </p:nvSpPr>
        <p:spPr/>
        <p:txBody>
          <a:bodyPr/>
          <a:lstStyle/>
          <a:p>
            <a:pPr>
              <a:defRPr/>
            </a:pPr>
            <a:fld id="{C22D1DE4-8845-4EAE-BD95-FE9600D44C8E}" type="slidenum">
              <a:rPr lang="ar-SA" smtClean="0"/>
              <a:pPr>
                <a:defRPr/>
              </a:pPr>
              <a:t>9</a:t>
            </a:fld>
            <a:endParaRPr lang="en-US"/>
          </a:p>
        </p:txBody>
      </p:sp>
      <p:sp>
        <p:nvSpPr>
          <p:cNvPr id="5" name="Footer Placeholder 4"/>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5" name="Rectangle 7"/>
          <p:cNvSpPr>
            <a:spLocks noGrp="1" noChangeArrowheads="1"/>
          </p:cNvSpPr>
          <p:nvPr>
            <p:ph type="title"/>
          </p:nvPr>
        </p:nvSpPr>
        <p:spPr>
          <a:xfrm>
            <a:off x="457200" y="981075"/>
            <a:ext cx="8229600" cy="647700"/>
          </a:xfrm>
        </p:spPr>
        <p:txBody>
          <a:bodyPr/>
          <a:lstStyle/>
          <a:p>
            <a:pPr eaLnBrk="1" hangingPunct="1"/>
            <a:r>
              <a:rPr lang="ar-SA" sz="4000" smtClean="0"/>
              <a:t>استراتيجيات وحلول</a:t>
            </a:r>
            <a:endParaRPr lang="en-US" sz="4000" smtClean="0"/>
          </a:p>
        </p:txBody>
      </p:sp>
      <p:sp>
        <p:nvSpPr>
          <p:cNvPr id="95236" name="Rectangle 8"/>
          <p:cNvSpPr>
            <a:spLocks noGrp="1" noChangeArrowheads="1"/>
          </p:cNvSpPr>
          <p:nvPr>
            <p:ph type="body" idx="1"/>
          </p:nvPr>
        </p:nvSpPr>
        <p:spPr/>
        <p:txBody>
          <a:bodyPr/>
          <a:lstStyle/>
          <a:p>
            <a:pPr eaLnBrk="1" hangingPunct="1">
              <a:lnSpc>
                <a:spcPct val="90000"/>
              </a:lnSpc>
            </a:pPr>
            <a:r>
              <a:rPr lang="ar-SA" sz="2800" b="1" smtClean="0"/>
              <a:t>أولاً:  القطاع الحكومي:</a:t>
            </a:r>
          </a:p>
          <a:p>
            <a:pPr eaLnBrk="1" hangingPunct="1">
              <a:lnSpc>
                <a:spcPct val="90000"/>
              </a:lnSpc>
            </a:pPr>
            <a:r>
              <a:rPr lang="ar-SA" sz="2800" b="1" smtClean="0"/>
              <a:t>إعادة هندسة الاجراءات الإدارية وأتمتتها</a:t>
            </a:r>
          </a:p>
          <a:p>
            <a:pPr eaLnBrk="1" hangingPunct="1">
              <a:lnSpc>
                <a:spcPct val="90000"/>
              </a:lnSpc>
            </a:pPr>
            <a:r>
              <a:rPr lang="ar-SA" sz="2800" b="1" smtClean="0"/>
              <a:t>تثقيف العاملين ونشر الوعي بينهم بمفاهيم واتفاقيات هذه المنظمة كل في مجال تخصصه مستفيدين من الدعم الفني والمعرفي والذي تقدمه الكثير من المنظمات الدولية في هذا المجال</a:t>
            </a:r>
          </a:p>
          <a:p>
            <a:pPr eaLnBrk="1" hangingPunct="1">
              <a:lnSpc>
                <a:spcPct val="90000"/>
              </a:lnSpc>
            </a:pPr>
            <a:r>
              <a:rPr lang="ar-SA" sz="2800" b="1" smtClean="0">
                <a:solidFill>
                  <a:schemeClr val="tx2"/>
                </a:solidFill>
              </a:rPr>
              <a:t>تطبيق مفهوم الجودة الشاملة فى الخدمات الحكومية</a:t>
            </a:r>
          </a:p>
          <a:p>
            <a:pPr eaLnBrk="1" hangingPunct="1">
              <a:lnSpc>
                <a:spcPct val="90000"/>
              </a:lnSpc>
            </a:pPr>
            <a:r>
              <a:rPr lang="ar-SA" sz="2800" b="1" smtClean="0">
                <a:solidFill>
                  <a:schemeClr val="tx2"/>
                </a:solidFill>
              </a:rPr>
              <a:t>تمكين خصخصة الخدمات الحكومية كل ما كان ذلك ممكناً</a:t>
            </a:r>
            <a:endParaRPr lang="ar-SA" sz="2800" b="1" smtClean="0">
              <a:solidFill>
                <a:srgbClr val="FFFFFF"/>
              </a:solidFill>
            </a:endParaRPr>
          </a:p>
          <a:p>
            <a:pPr eaLnBrk="1" hangingPunct="1">
              <a:lnSpc>
                <a:spcPct val="90000"/>
              </a:lnSpc>
            </a:pPr>
            <a:r>
              <a:rPr lang="ar-SA" sz="2800" b="1" smtClean="0">
                <a:solidFill>
                  <a:schemeClr val="tx2"/>
                </a:solidFill>
              </a:rPr>
              <a:t>تطبيق مفهوم الوزارات الإلكترونية على وجه السرعة</a:t>
            </a:r>
          </a:p>
          <a:p>
            <a:pPr eaLnBrk="1" hangingPunct="1">
              <a:lnSpc>
                <a:spcPct val="90000"/>
              </a:lnSpc>
            </a:pPr>
            <a:r>
              <a:rPr lang="ar-SA" sz="2800" b="1" smtClean="0"/>
              <a:t>تفعيل أكبر للتكتلات الاقليمية لما لها من قوة تنافسية فى إطار النظام التجارى العالمى الجديد وخصوصا ألاتحاد الخليجى .</a:t>
            </a:r>
            <a:endParaRPr lang="en-US" sz="2800" b="1" smtClean="0"/>
          </a:p>
          <a:p>
            <a:pPr eaLnBrk="1" hangingPunct="1">
              <a:lnSpc>
                <a:spcPct val="90000"/>
              </a:lnSpc>
            </a:pPr>
            <a:endParaRPr lang="en-US" sz="2800" smtClean="0"/>
          </a:p>
        </p:txBody>
      </p:sp>
      <p:sp>
        <p:nvSpPr>
          <p:cNvPr id="4" name="Date Placeholder 3"/>
          <p:cNvSpPr>
            <a:spLocks noGrp="1"/>
          </p:cNvSpPr>
          <p:nvPr>
            <p:ph type="dt" sz="half" idx="10"/>
          </p:nvPr>
        </p:nvSpPr>
        <p:spPr/>
        <p:txBody>
          <a:bodyPr/>
          <a:lstStyle/>
          <a:p>
            <a:pPr>
              <a:defRPr/>
            </a:pPr>
            <a:fld id="{00DE17D6-5442-4029-8CDD-46AD1881A8E5}"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90</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9" name="Rectangle 3"/>
          <p:cNvSpPr>
            <a:spLocks noChangeArrowheads="1"/>
          </p:cNvSpPr>
          <p:nvPr/>
        </p:nvSpPr>
        <p:spPr bwMode="auto">
          <a:xfrm>
            <a:off x="827088" y="1196975"/>
            <a:ext cx="7489825" cy="4895850"/>
          </a:xfrm>
          <a:prstGeom prst="rect">
            <a:avLst/>
          </a:prstGeom>
          <a:solidFill>
            <a:schemeClr val="accent1"/>
          </a:solidFill>
          <a:ln w="76200">
            <a:solidFill>
              <a:schemeClr val="tx1"/>
            </a:solidFill>
            <a:miter lim="800000"/>
            <a:headEnd/>
            <a:tailEnd/>
          </a:ln>
        </p:spPr>
        <p:txBody>
          <a:bodyPr wrap="none"/>
          <a:lstStyle/>
          <a:p>
            <a:pPr algn="ctr"/>
            <a:r>
              <a:rPr lang="en-US"/>
              <a:t> </a:t>
            </a:r>
            <a:r>
              <a:rPr lang="en-US" sz="2800" b="1"/>
              <a:t>GCC</a:t>
            </a:r>
            <a:r>
              <a:rPr lang="ar-SA" sz="2800" b="1"/>
              <a:t>الاتحاد الخليجى</a:t>
            </a:r>
            <a:r>
              <a:rPr lang="ar-SA"/>
              <a:t> </a:t>
            </a:r>
            <a:endParaRPr lang="en-US"/>
          </a:p>
        </p:txBody>
      </p:sp>
      <p:sp>
        <p:nvSpPr>
          <p:cNvPr id="96260" name="Rectangle 4"/>
          <p:cNvSpPr>
            <a:spLocks noChangeArrowheads="1"/>
          </p:cNvSpPr>
          <p:nvPr/>
        </p:nvSpPr>
        <p:spPr bwMode="auto">
          <a:xfrm>
            <a:off x="2195513" y="2060575"/>
            <a:ext cx="4608512" cy="3240088"/>
          </a:xfrm>
          <a:prstGeom prst="rect">
            <a:avLst/>
          </a:prstGeom>
          <a:solidFill>
            <a:schemeClr val="accent1">
              <a:alpha val="43137"/>
            </a:schemeClr>
          </a:solidFill>
          <a:ln w="57150">
            <a:solidFill>
              <a:schemeClr val="tx1"/>
            </a:solidFill>
            <a:miter lim="800000"/>
            <a:headEnd/>
            <a:tailEnd/>
          </a:ln>
        </p:spPr>
        <p:txBody>
          <a:bodyPr wrap="none"/>
          <a:lstStyle/>
          <a:p>
            <a:pPr algn="ctr"/>
            <a:r>
              <a:rPr lang="en-US" b="1"/>
              <a:t>ACM </a:t>
            </a:r>
            <a:r>
              <a:rPr lang="ar-SA" b="1"/>
              <a:t> السوق العربية المشتركة</a:t>
            </a:r>
            <a:endParaRPr lang="en-US" b="1"/>
          </a:p>
        </p:txBody>
      </p:sp>
      <p:sp>
        <p:nvSpPr>
          <p:cNvPr id="96261" name="Rectangle 5"/>
          <p:cNvSpPr>
            <a:spLocks noChangeArrowheads="1"/>
          </p:cNvSpPr>
          <p:nvPr/>
        </p:nvSpPr>
        <p:spPr bwMode="auto">
          <a:xfrm>
            <a:off x="3203575" y="2924175"/>
            <a:ext cx="2447925" cy="1728788"/>
          </a:xfrm>
          <a:prstGeom prst="rect">
            <a:avLst/>
          </a:prstGeom>
          <a:solidFill>
            <a:schemeClr val="bg1">
              <a:alpha val="0"/>
            </a:schemeClr>
          </a:solidFill>
          <a:ln w="38100">
            <a:solidFill>
              <a:schemeClr val="tx1"/>
            </a:solidFill>
            <a:miter lim="800000"/>
            <a:headEnd/>
            <a:tailEnd/>
          </a:ln>
        </p:spPr>
        <p:txBody>
          <a:bodyPr wrap="none" anchor="ctr"/>
          <a:lstStyle/>
          <a:p>
            <a:pPr algn="ctr"/>
            <a:r>
              <a:rPr lang="en-US" sz="1600" b="1"/>
              <a:t>WTO </a:t>
            </a:r>
            <a:r>
              <a:rPr lang="ar-SA" sz="1600" b="1"/>
              <a:t> منظمة التجارة العالمية</a:t>
            </a:r>
            <a:endParaRPr lang="en-US" sz="1600" b="1"/>
          </a:p>
        </p:txBody>
      </p:sp>
      <p:sp>
        <p:nvSpPr>
          <p:cNvPr id="96262" name="Line 6"/>
          <p:cNvSpPr>
            <a:spLocks noChangeShapeType="1"/>
          </p:cNvSpPr>
          <p:nvPr/>
        </p:nvSpPr>
        <p:spPr bwMode="auto">
          <a:xfrm flipV="1">
            <a:off x="7596188" y="1700213"/>
            <a:ext cx="0" cy="3600450"/>
          </a:xfrm>
          <a:prstGeom prst="line">
            <a:avLst/>
          </a:prstGeom>
          <a:noFill/>
          <a:ln w="76200">
            <a:solidFill>
              <a:schemeClr val="tx1"/>
            </a:solidFill>
            <a:round/>
            <a:headEnd/>
            <a:tailEnd type="triangle" w="med" len="med"/>
          </a:ln>
        </p:spPr>
        <p:txBody>
          <a:bodyPr/>
          <a:lstStyle/>
          <a:p>
            <a:endParaRPr lang="en-US"/>
          </a:p>
        </p:txBody>
      </p:sp>
      <p:sp>
        <p:nvSpPr>
          <p:cNvPr id="96263" name="Line 7"/>
          <p:cNvSpPr>
            <a:spLocks noChangeShapeType="1"/>
          </p:cNvSpPr>
          <p:nvPr/>
        </p:nvSpPr>
        <p:spPr bwMode="auto">
          <a:xfrm>
            <a:off x="1547813" y="1844675"/>
            <a:ext cx="0" cy="3600450"/>
          </a:xfrm>
          <a:prstGeom prst="line">
            <a:avLst/>
          </a:prstGeom>
          <a:noFill/>
          <a:ln w="76200">
            <a:solidFill>
              <a:schemeClr val="tx1"/>
            </a:solidFill>
            <a:round/>
            <a:headEnd/>
            <a:tailEnd type="triangle" w="med" len="med"/>
          </a:ln>
        </p:spPr>
        <p:txBody>
          <a:bodyPr/>
          <a:lstStyle/>
          <a:p>
            <a:endParaRPr lang="en-US"/>
          </a:p>
        </p:txBody>
      </p:sp>
      <p:sp>
        <p:nvSpPr>
          <p:cNvPr id="7" name="Date Placeholder 6"/>
          <p:cNvSpPr>
            <a:spLocks noGrp="1"/>
          </p:cNvSpPr>
          <p:nvPr>
            <p:ph type="dt" sz="half" idx="10"/>
          </p:nvPr>
        </p:nvSpPr>
        <p:spPr/>
        <p:txBody>
          <a:bodyPr/>
          <a:lstStyle/>
          <a:p>
            <a:pPr>
              <a:defRPr/>
            </a:pPr>
            <a:fld id="{9451FD25-7569-4DF7-AD27-87A03BCC0BD4}" type="datetime1">
              <a:rPr lang="en-US" smtClean="0"/>
              <a:pPr>
                <a:defRPr/>
              </a:pPr>
              <a:t>11/13/2009</a:t>
            </a:fld>
            <a:endParaRPr lang="en-US"/>
          </a:p>
        </p:txBody>
      </p:sp>
      <p:sp>
        <p:nvSpPr>
          <p:cNvPr id="8" name="Slide Number Placeholder 7"/>
          <p:cNvSpPr>
            <a:spLocks noGrp="1"/>
          </p:cNvSpPr>
          <p:nvPr>
            <p:ph type="sldNum" sz="quarter" idx="12"/>
          </p:nvPr>
        </p:nvSpPr>
        <p:spPr/>
        <p:txBody>
          <a:bodyPr/>
          <a:lstStyle/>
          <a:p>
            <a:pPr>
              <a:defRPr/>
            </a:pPr>
            <a:fld id="{E546A599-71E1-4D4B-84BD-3883B4865B4E}" type="slidenum">
              <a:rPr lang="ar-SA" smtClean="0"/>
              <a:pPr>
                <a:defRPr/>
              </a:pPr>
              <a:t>91</a:t>
            </a:fld>
            <a:endParaRPr lang="en-US"/>
          </a:p>
        </p:txBody>
      </p:sp>
      <p:sp>
        <p:nvSpPr>
          <p:cNvPr id="9" name="Footer Placeholder 8"/>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3" name="Rectangle 6"/>
          <p:cNvSpPr>
            <a:spLocks noGrp="1" noChangeArrowheads="1"/>
          </p:cNvSpPr>
          <p:nvPr>
            <p:ph type="body" idx="1"/>
          </p:nvPr>
        </p:nvSpPr>
        <p:spPr>
          <a:xfrm>
            <a:off x="457200" y="981075"/>
            <a:ext cx="8229600" cy="5145088"/>
          </a:xfrm>
        </p:spPr>
        <p:txBody>
          <a:bodyPr/>
          <a:lstStyle/>
          <a:p>
            <a:pPr eaLnBrk="1" hangingPunct="1">
              <a:lnSpc>
                <a:spcPct val="90000"/>
              </a:lnSpc>
            </a:pPr>
            <a:r>
              <a:rPr lang="ar-SA" sz="2800" b="1" smtClean="0"/>
              <a:t>ثانياً:  القطاع الخاص:</a:t>
            </a:r>
          </a:p>
          <a:p>
            <a:pPr eaLnBrk="1" hangingPunct="1">
              <a:lnSpc>
                <a:spcPct val="90000"/>
              </a:lnSpc>
            </a:pPr>
            <a:r>
              <a:rPr lang="ar-SA" sz="2800" b="1" smtClean="0"/>
              <a:t>(أ) مجالس الغرف التجارية والصناعية:</a:t>
            </a:r>
          </a:p>
          <a:p>
            <a:pPr eaLnBrk="1" hangingPunct="1">
              <a:lnSpc>
                <a:spcPct val="90000"/>
              </a:lnSpc>
            </a:pPr>
            <a:r>
              <a:rPr lang="ar-SA" sz="2800" b="1" smtClean="0"/>
              <a:t>سرعة إنشاء مراكز الإستفسار التي تخدم رجال الأعمال عن مواضيع منظمة التجارة العالمية</a:t>
            </a:r>
            <a:endParaRPr lang="en-US" sz="2800" b="1" smtClean="0"/>
          </a:p>
          <a:p>
            <a:pPr eaLnBrk="1" hangingPunct="1">
              <a:lnSpc>
                <a:spcPct val="90000"/>
              </a:lnSpc>
            </a:pPr>
            <a:r>
              <a:rPr lang="ar-SA" sz="2800" b="1" smtClean="0"/>
              <a:t>تقديم المشورة اللازمة والتي تخدم تطلعات رجال الأعمال والصناع حول اتفاقيات المنظمة والتأكد من إيصالها للجهات المسؤولة عن التفاوض.</a:t>
            </a:r>
          </a:p>
          <a:p>
            <a:pPr eaLnBrk="1" hangingPunct="1">
              <a:lnSpc>
                <a:spcPct val="90000"/>
              </a:lnSpc>
            </a:pPr>
            <a:r>
              <a:rPr lang="ar-SA" sz="2800" b="1" smtClean="0"/>
              <a:t>إعداد الدراسات المتخصصة عن أثر الاتفاقيات على الانشطة التجارية فى سوق الاعمال السعودى.</a:t>
            </a:r>
          </a:p>
          <a:p>
            <a:pPr eaLnBrk="1" hangingPunct="1">
              <a:lnSpc>
                <a:spcPct val="90000"/>
              </a:lnSpc>
            </a:pPr>
            <a:r>
              <a:rPr lang="ar-SA" sz="2800" b="1" smtClean="0"/>
              <a:t>إقامة المزيد من المحاضرات وورش العمل  والندوات 	والمؤتمرات كلما كان ذلك ممكناً</a:t>
            </a:r>
            <a:endParaRPr lang="en-US" sz="2800" b="1" smtClean="0"/>
          </a:p>
          <a:p>
            <a:pPr eaLnBrk="1" hangingPunct="1">
              <a:lnSpc>
                <a:spcPct val="90000"/>
              </a:lnSpc>
            </a:pPr>
            <a:endParaRPr lang="en-US" sz="2800" smtClean="0"/>
          </a:p>
        </p:txBody>
      </p:sp>
      <p:sp>
        <p:nvSpPr>
          <p:cNvPr id="3" name="Date Placeholder 2"/>
          <p:cNvSpPr>
            <a:spLocks noGrp="1"/>
          </p:cNvSpPr>
          <p:nvPr>
            <p:ph type="dt" sz="half" idx="10"/>
          </p:nvPr>
        </p:nvSpPr>
        <p:spPr/>
        <p:txBody>
          <a:bodyPr/>
          <a:lstStyle/>
          <a:p>
            <a:pPr>
              <a:defRPr/>
            </a:pPr>
            <a:fld id="{01701156-27C6-4F72-9E84-B50E767C3783}" type="datetime1">
              <a:rPr lang="en-US" smtClean="0"/>
              <a:pPr>
                <a:defRPr/>
              </a:pPr>
              <a:t>11/13/2009</a:t>
            </a:fld>
            <a:endParaRPr lang="en-US"/>
          </a:p>
        </p:txBody>
      </p:sp>
      <p:sp>
        <p:nvSpPr>
          <p:cNvPr id="4" name="Slide Number Placeholder 3"/>
          <p:cNvSpPr>
            <a:spLocks noGrp="1"/>
          </p:cNvSpPr>
          <p:nvPr>
            <p:ph type="sldNum" sz="quarter" idx="12"/>
          </p:nvPr>
        </p:nvSpPr>
        <p:spPr/>
        <p:txBody>
          <a:bodyPr/>
          <a:lstStyle/>
          <a:p>
            <a:pPr>
              <a:defRPr/>
            </a:pPr>
            <a:fld id="{C22D1DE4-8845-4EAE-BD95-FE9600D44C8E}" type="slidenum">
              <a:rPr lang="ar-SA" smtClean="0"/>
              <a:pPr>
                <a:defRPr/>
              </a:pPr>
              <a:t>92</a:t>
            </a:fld>
            <a:endParaRPr lang="en-US"/>
          </a:p>
        </p:txBody>
      </p:sp>
      <p:sp>
        <p:nvSpPr>
          <p:cNvPr id="5" name="Footer Placeholder 4"/>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7" name="Rectangle 6"/>
          <p:cNvSpPr>
            <a:spLocks noGrp="1" noChangeArrowheads="1"/>
          </p:cNvSpPr>
          <p:nvPr>
            <p:ph type="body" idx="1"/>
          </p:nvPr>
        </p:nvSpPr>
        <p:spPr/>
        <p:txBody>
          <a:bodyPr/>
          <a:lstStyle/>
          <a:p>
            <a:pPr eaLnBrk="1" hangingPunct="1">
              <a:lnSpc>
                <a:spcPct val="80000"/>
              </a:lnSpc>
            </a:pPr>
            <a:r>
              <a:rPr lang="ar-SA" sz="2800" b="1" smtClean="0"/>
              <a:t>(ب)</a:t>
            </a:r>
            <a:r>
              <a:rPr lang="ar-SA" sz="2800" smtClean="0"/>
              <a:t> </a:t>
            </a:r>
            <a:r>
              <a:rPr lang="ar-SA" sz="2800" b="1" smtClean="0">
                <a:solidFill>
                  <a:schemeClr val="tx2"/>
                </a:solidFill>
              </a:rPr>
              <a:t>رجال الأعمال والصنّاع:</a:t>
            </a:r>
            <a:endParaRPr lang="ar-SA" sz="2800" b="1" smtClean="0"/>
          </a:p>
          <a:p>
            <a:pPr eaLnBrk="1" hangingPunct="1">
              <a:lnSpc>
                <a:spcPct val="80000"/>
              </a:lnSpc>
            </a:pPr>
            <a:r>
              <a:rPr lang="ar-SA" sz="2800" b="1" smtClean="0"/>
              <a:t> المشاركة الفورية في ورش عمل متخصصة حول اتفاقيات المنظمة وانعكاساتها على أعمالهم. </a:t>
            </a:r>
          </a:p>
          <a:p>
            <a:pPr eaLnBrk="1" hangingPunct="1">
              <a:lnSpc>
                <a:spcPct val="80000"/>
              </a:lnSpc>
            </a:pPr>
            <a:r>
              <a:rPr lang="ar-SA" sz="2800" b="1" smtClean="0"/>
              <a:t> البدء الفورى في إجراء تقييم شامل متخصص عن الآثار المتوقعة لاتفاقيات المنظمة على أعمالهم وأنشطتهم</a:t>
            </a:r>
            <a:endParaRPr lang="en-US" sz="2800" b="1" smtClean="0"/>
          </a:p>
          <a:p>
            <a:pPr eaLnBrk="1" hangingPunct="1">
              <a:lnSpc>
                <a:spcPct val="80000"/>
              </a:lnSpc>
            </a:pPr>
            <a:r>
              <a:rPr lang="ar-SA" sz="2800" b="1" smtClean="0"/>
              <a:t>إعادة هندسة العمليات الإدارية والإجرائية في أعمالهم</a:t>
            </a:r>
          </a:p>
          <a:p>
            <a:pPr eaLnBrk="1" hangingPunct="1">
              <a:lnSpc>
                <a:spcPct val="80000"/>
              </a:lnSpc>
            </a:pPr>
            <a:r>
              <a:rPr lang="ar-SA" sz="2800" b="1" smtClean="0"/>
              <a:t>الإندماجات والتحالفات الإستراتيجية بين الأعمال ذات التخصص الواحد ( تجربة بنك البلاد – العقاريين)</a:t>
            </a:r>
          </a:p>
          <a:p>
            <a:pPr eaLnBrk="1" hangingPunct="1">
              <a:lnSpc>
                <a:spcPct val="80000"/>
              </a:lnSpc>
            </a:pPr>
            <a:r>
              <a:rPr lang="ar-SA" sz="2800" b="1" smtClean="0"/>
              <a:t>التحول إلى المؤسسات الإلكترونية و تبنى تقديم حلول التجارة الالكترونية كلما كان ذلك ممكناٌ</a:t>
            </a:r>
          </a:p>
          <a:p>
            <a:pPr eaLnBrk="1" hangingPunct="1">
              <a:lnSpc>
                <a:spcPct val="80000"/>
              </a:lnSpc>
            </a:pPr>
            <a:r>
              <a:rPr lang="ar-SA" sz="2800" b="1" smtClean="0"/>
              <a:t>تبني تطبيق الجودة الشاملة في مؤسساتهم</a:t>
            </a:r>
          </a:p>
          <a:p>
            <a:pPr eaLnBrk="1" hangingPunct="1">
              <a:lnSpc>
                <a:spcPct val="80000"/>
              </a:lnSpc>
            </a:pPr>
            <a:endParaRPr lang="en-US" sz="2800" smtClean="0"/>
          </a:p>
        </p:txBody>
      </p:sp>
      <p:sp>
        <p:nvSpPr>
          <p:cNvPr id="3" name="Date Placeholder 2"/>
          <p:cNvSpPr>
            <a:spLocks noGrp="1"/>
          </p:cNvSpPr>
          <p:nvPr>
            <p:ph type="dt" sz="half" idx="10"/>
          </p:nvPr>
        </p:nvSpPr>
        <p:spPr/>
        <p:txBody>
          <a:bodyPr/>
          <a:lstStyle/>
          <a:p>
            <a:pPr>
              <a:defRPr/>
            </a:pPr>
            <a:fld id="{949D2838-F3B1-46BC-A86D-45E4EC800880}" type="datetime1">
              <a:rPr lang="en-US" smtClean="0"/>
              <a:pPr>
                <a:defRPr/>
              </a:pPr>
              <a:t>11/13/2009</a:t>
            </a:fld>
            <a:endParaRPr lang="en-US"/>
          </a:p>
        </p:txBody>
      </p:sp>
      <p:sp>
        <p:nvSpPr>
          <p:cNvPr id="4" name="Slide Number Placeholder 3"/>
          <p:cNvSpPr>
            <a:spLocks noGrp="1"/>
          </p:cNvSpPr>
          <p:nvPr>
            <p:ph type="sldNum" sz="quarter" idx="12"/>
          </p:nvPr>
        </p:nvSpPr>
        <p:spPr/>
        <p:txBody>
          <a:bodyPr/>
          <a:lstStyle/>
          <a:p>
            <a:pPr>
              <a:defRPr/>
            </a:pPr>
            <a:fld id="{C22D1DE4-8845-4EAE-BD95-FE9600D44C8E}" type="slidenum">
              <a:rPr lang="ar-SA" smtClean="0"/>
              <a:pPr>
                <a:defRPr/>
              </a:pPr>
              <a:t>93</a:t>
            </a:fld>
            <a:endParaRPr lang="en-US"/>
          </a:p>
        </p:txBody>
      </p:sp>
      <p:sp>
        <p:nvSpPr>
          <p:cNvPr id="5" name="Footer Placeholder 4"/>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9330" name="Picture 4" descr="innner"/>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99331" name="Rectangle 6"/>
          <p:cNvSpPr>
            <a:spLocks noGrp="1" noChangeArrowheads="1"/>
          </p:cNvSpPr>
          <p:nvPr>
            <p:ph type="body" idx="1"/>
          </p:nvPr>
        </p:nvSpPr>
        <p:spPr>
          <a:xfrm>
            <a:off x="457200" y="1052513"/>
            <a:ext cx="8229600" cy="5073650"/>
          </a:xfrm>
        </p:spPr>
        <p:txBody>
          <a:bodyPr/>
          <a:lstStyle/>
          <a:p>
            <a:pPr eaLnBrk="1" hangingPunct="1">
              <a:lnSpc>
                <a:spcPct val="90000"/>
              </a:lnSpc>
            </a:pPr>
            <a:r>
              <a:rPr lang="ar-SA" sz="2800" b="1" smtClean="0"/>
              <a:t>ثالثاً:  القطاع الأكاديمي:</a:t>
            </a:r>
          </a:p>
          <a:p>
            <a:pPr eaLnBrk="1" hangingPunct="1">
              <a:lnSpc>
                <a:spcPct val="90000"/>
              </a:lnSpc>
            </a:pPr>
            <a:r>
              <a:rPr lang="ar-SA" sz="2800" b="1" smtClean="0"/>
              <a:t>توفير منح بحثية للباحثين والمهتمين لبحث الآثار المتوقعة 	على القطاعات الإقتصادية المختلفة.</a:t>
            </a:r>
          </a:p>
          <a:p>
            <a:pPr eaLnBrk="1" hangingPunct="1">
              <a:lnSpc>
                <a:spcPct val="90000"/>
              </a:lnSpc>
            </a:pPr>
            <a:r>
              <a:rPr lang="ar-SA" sz="2800" b="1" smtClean="0"/>
              <a:t>استحداث التخصصات العلمية التي تساعد في توفير الكوادر البشرية الوطنية المتخصصة في اتفاقيات هذه المنظمة.</a:t>
            </a:r>
            <a:endParaRPr lang="en-US" sz="2800" b="1" smtClean="0"/>
          </a:p>
          <a:p>
            <a:pPr eaLnBrk="1" hangingPunct="1">
              <a:lnSpc>
                <a:spcPct val="90000"/>
              </a:lnSpc>
            </a:pPr>
            <a:r>
              <a:rPr lang="ar-SA" sz="2800" b="1" smtClean="0"/>
              <a:t>نشر الوعي وتثقيف فئات المجتمع السعودي بأكمله من خلال إقامة المحاضرات العامة والندوات المتخصصة في هذا المجال بصفة مستمرة. </a:t>
            </a:r>
          </a:p>
          <a:p>
            <a:pPr eaLnBrk="1" hangingPunct="1">
              <a:lnSpc>
                <a:spcPct val="90000"/>
              </a:lnSpc>
            </a:pPr>
            <a:r>
              <a:rPr lang="ar-SA" sz="2800" b="1" smtClean="0"/>
              <a:t>إعداد مكتبات متخصصة عن إتفاقيات هذه المنظمة و ما يستجد فيها بهدف توفير المعلومات لكل فئات المجتمع – بهيئة مطبوعة 	وأخرى إليكترونية</a:t>
            </a:r>
            <a:endParaRPr lang="en-US" sz="2800" b="1" smtClean="0"/>
          </a:p>
        </p:txBody>
      </p:sp>
      <p:sp>
        <p:nvSpPr>
          <p:cNvPr id="4" name="Date Placeholder 3"/>
          <p:cNvSpPr>
            <a:spLocks noGrp="1"/>
          </p:cNvSpPr>
          <p:nvPr>
            <p:ph type="dt" sz="half" idx="10"/>
          </p:nvPr>
        </p:nvSpPr>
        <p:spPr/>
        <p:txBody>
          <a:bodyPr/>
          <a:lstStyle/>
          <a:p>
            <a:pPr>
              <a:defRPr/>
            </a:pPr>
            <a:fld id="{4C1D17CF-1B0F-4FAF-AB12-DAA95AE62CF0}"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94</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5" name="Rectangle 5"/>
          <p:cNvSpPr>
            <a:spLocks noGrp="1" noChangeArrowheads="1"/>
          </p:cNvSpPr>
          <p:nvPr>
            <p:ph type="ctrTitle"/>
          </p:nvPr>
        </p:nvSpPr>
        <p:spPr>
          <a:xfrm>
            <a:off x="539750" y="2130425"/>
            <a:ext cx="7918450" cy="2090738"/>
          </a:xfrm>
        </p:spPr>
        <p:txBody>
          <a:bodyPr/>
          <a:lstStyle/>
          <a:p>
            <a:pPr eaLnBrk="1" hangingPunct="1"/>
            <a:r>
              <a:rPr lang="ar-SA" sz="4000" smtClean="0"/>
              <a:t> وجهة نظر مستقبليه</a:t>
            </a:r>
            <a:br>
              <a:rPr lang="ar-SA" sz="4000" smtClean="0"/>
            </a:br>
            <a:r>
              <a:rPr lang="ar-SA" sz="4000" smtClean="0"/>
              <a:t> عن</a:t>
            </a:r>
            <a:br>
              <a:rPr lang="ar-SA" sz="4000" smtClean="0"/>
            </a:br>
            <a:r>
              <a:rPr lang="ar-SA" sz="4000" smtClean="0"/>
              <a:t> منظمة التجاره العالميه</a:t>
            </a:r>
            <a:endParaRPr lang="en-US" sz="4000" smtClean="0"/>
          </a:p>
        </p:txBody>
      </p:sp>
      <p:sp>
        <p:nvSpPr>
          <p:cNvPr id="3" name="Date Placeholder 2"/>
          <p:cNvSpPr>
            <a:spLocks noGrp="1"/>
          </p:cNvSpPr>
          <p:nvPr>
            <p:ph type="dt" sz="half" idx="10"/>
          </p:nvPr>
        </p:nvSpPr>
        <p:spPr/>
        <p:txBody>
          <a:bodyPr/>
          <a:lstStyle/>
          <a:p>
            <a:pPr>
              <a:defRPr/>
            </a:pPr>
            <a:fld id="{6F193FFC-9F97-4BA5-BA4B-9C756D86E488}" type="datetime1">
              <a:rPr lang="en-US" smtClean="0"/>
              <a:pPr>
                <a:defRPr/>
              </a:pPr>
              <a:t>11/13/2009</a:t>
            </a:fld>
            <a:endParaRPr lang="en-US"/>
          </a:p>
        </p:txBody>
      </p:sp>
      <p:sp>
        <p:nvSpPr>
          <p:cNvPr id="4" name="Slide Number Placeholder 3"/>
          <p:cNvSpPr>
            <a:spLocks noGrp="1"/>
          </p:cNvSpPr>
          <p:nvPr>
            <p:ph type="sldNum" sz="quarter" idx="12"/>
          </p:nvPr>
        </p:nvSpPr>
        <p:spPr/>
        <p:txBody>
          <a:bodyPr/>
          <a:lstStyle/>
          <a:p>
            <a:pPr>
              <a:defRPr/>
            </a:pPr>
            <a:fld id="{CDCBC4EE-EE42-4D11-9BBB-9F5242FDFF25}" type="slidenum">
              <a:rPr lang="ar-SA" smtClean="0"/>
              <a:pPr>
                <a:defRPr/>
              </a:pPr>
              <a:t>95</a:t>
            </a:fld>
            <a:endParaRPr lang="en-US"/>
          </a:p>
        </p:txBody>
      </p:sp>
      <p:sp>
        <p:nvSpPr>
          <p:cNvPr id="5" name="Footer Placeholder 4"/>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9" name="Rectangle 5"/>
          <p:cNvSpPr>
            <a:spLocks noGrp="1" noChangeArrowheads="1"/>
          </p:cNvSpPr>
          <p:nvPr>
            <p:ph type="title"/>
          </p:nvPr>
        </p:nvSpPr>
        <p:spPr>
          <a:xfrm>
            <a:off x="457200" y="1125538"/>
            <a:ext cx="8229600" cy="647700"/>
          </a:xfrm>
        </p:spPr>
        <p:txBody>
          <a:bodyPr/>
          <a:lstStyle/>
          <a:p>
            <a:pPr eaLnBrk="1" hangingPunct="1"/>
            <a:r>
              <a:rPr lang="en-US" sz="4000" b="1" smtClean="0">
                <a:solidFill>
                  <a:schemeClr val="tx1"/>
                </a:solidFill>
              </a:rPr>
              <a:t/>
            </a:r>
            <a:br>
              <a:rPr lang="en-US" sz="4000" b="1" smtClean="0">
                <a:solidFill>
                  <a:schemeClr val="tx1"/>
                </a:solidFill>
              </a:rPr>
            </a:br>
            <a:r>
              <a:rPr lang="ar-SA" sz="4000" b="1" smtClean="0">
                <a:solidFill>
                  <a:schemeClr val="tx1"/>
                </a:solidFill>
              </a:rPr>
              <a:t>أنصار المنظمه من وجهة نظر عالمية</a:t>
            </a:r>
            <a:endParaRPr lang="en-US" sz="4000" b="1" smtClean="0">
              <a:solidFill>
                <a:schemeClr val="tx1"/>
              </a:solidFill>
            </a:endParaRPr>
          </a:p>
        </p:txBody>
      </p:sp>
      <p:sp>
        <p:nvSpPr>
          <p:cNvPr id="101380" name="Rectangle 6"/>
          <p:cNvSpPr>
            <a:spLocks noGrp="1" noChangeArrowheads="1"/>
          </p:cNvSpPr>
          <p:nvPr>
            <p:ph type="body" idx="1"/>
          </p:nvPr>
        </p:nvSpPr>
        <p:spPr>
          <a:xfrm>
            <a:off x="457200" y="2205038"/>
            <a:ext cx="8229600" cy="3921125"/>
          </a:xfrm>
        </p:spPr>
        <p:txBody>
          <a:bodyPr/>
          <a:lstStyle/>
          <a:p>
            <a:pPr eaLnBrk="1" hangingPunct="1">
              <a:lnSpc>
                <a:spcPct val="80000"/>
              </a:lnSpc>
            </a:pPr>
            <a:r>
              <a:rPr lang="ar-SA" sz="2400" b="1" smtClean="0"/>
              <a:t>أنها تساعد على دعم السلام العالمي</a:t>
            </a:r>
            <a:endParaRPr lang="en-US" sz="2400" b="1" smtClean="0"/>
          </a:p>
          <a:p>
            <a:pPr eaLnBrk="1" hangingPunct="1">
              <a:lnSpc>
                <a:spcPct val="80000"/>
              </a:lnSpc>
            </a:pPr>
            <a:r>
              <a:rPr lang="ar-SA" sz="2400" b="1" smtClean="0"/>
              <a:t> أن النزاعات ( التجارية ) يتم التعامل معها بطريقة بناءة وفعالة</a:t>
            </a:r>
            <a:r>
              <a:rPr lang="en-US" sz="2400" b="1" smtClean="0"/>
              <a:t> </a:t>
            </a:r>
            <a:endParaRPr lang="ar-SA" sz="2400" b="1" smtClean="0"/>
          </a:p>
          <a:p>
            <a:pPr eaLnBrk="1" hangingPunct="1">
              <a:lnSpc>
                <a:spcPct val="80000"/>
              </a:lnSpc>
            </a:pPr>
            <a:r>
              <a:rPr lang="ar-SA" sz="2400" b="1" smtClean="0"/>
              <a:t> أنها تضع الأنظمة والقوانين فتسهل بذلك الحياة للجميع</a:t>
            </a:r>
            <a:endParaRPr lang="en-US" sz="2400" b="1" smtClean="0"/>
          </a:p>
          <a:p>
            <a:pPr eaLnBrk="1" hangingPunct="1">
              <a:lnSpc>
                <a:spcPct val="80000"/>
              </a:lnSpc>
            </a:pPr>
            <a:r>
              <a:rPr lang="ar-SA" sz="2400" b="1" smtClean="0"/>
              <a:t> أنهـا تحدث وتدفـع إلـى الحريـة التجاريـة وبهــذا</a:t>
            </a:r>
            <a:r>
              <a:rPr lang="en-US" sz="2400" b="1" smtClean="0"/>
              <a:t> </a:t>
            </a:r>
          </a:p>
          <a:p>
            <a:pPr eaLnBrk="1" hangingPunct="1">
              <a:lnSpc>
                <a:spcPct val="80000"/>
              </a:lnSpc>
            </a:pPr>
            <a:r>
              <a:rPr lang="ar-SA" sz="2400" b="1" smtClean="0"/>
              <a:t>  تنخفض تكاليف المعيشة</a:t>
            </a:r>
          </a:p>
          <a:p>
            <a:pPr eaLnBrk="1" hangingPunct="1">
              <a:lnSpc>
                <a:spcPct val="80000"/>
              </a:lnSpc>
            </a:pPr>
            <a:r>
              <a:rPr lang="ar-SA" sz="2400" b="1" smtClean="0"/>
              <a:t>أنها تعطي اختيارات أكبر سواء من حيث عدد المنتجات أو من</a:t>
            </a:r>
            <a:endParaRPr lang="en-US" sz="2400" b="1" smtClean="0"/>
          </a:p>
          <a:p>
            <a:pPr eaLnBrk="1" hangingPunct="1">
              <a:lnSpc>
                <a:spcPct val="80000"/>
              </a:lnSpc>
              <a:buFontTx/>
              <a:buNone/>
            </a:pPr>
            <a:r>
              <a:rPr lang="en-US" sz="2400" b="1" smtClean="0"/>
              <a:t>   </a:t>
            </a:r>
            <a:r>
              <a:rPr lang="ar-SA" sz="2400" b="1" smtClean="0"/>
              <a:t>حيث الجودة</a:t>
            </a:r>
            <a:endParaRPr lang="en-US" sz="2400" b="1" smtClean="0"/>
          </a:p>
          <a:p>
            <a:pPr eaLnBrk="1" hangingPunct="1">
              <a:lnSpc>
                <a:spcPct val="80000"/>
              </a:lnSpc>
            </a:pPr>
            <a:r>
              <a:rPr lang="ar-SA" sz="2400" b="1" smtClean="0"/>
              <a:t> تنشيط التجارة ( الدولية ) يؤدي إلى زيادة الدخل القومى</a:t>
            </a:r>
            <a:r>
              <a:rPr lang="en-US" sz="2400" b="1" smtClean="0"/>
              <a:t> </a:t>
            </a:r>
          </a:p>
          <a:p>
            <a:pPr eaLnBrk="1" hangingPunct="1">
              <a:lnSpc>
                <a:spcPct val="80000"/>
              </a:lnSpc>
            </a:pPr>
            <a:r>
              <a:rPr lang="ar-SA" sz="2400" b="1" smtClean="0"/>
              <a:t> تنشيط التجارة يؤدي إلى تحقيق التنمية الإقتصادية</a:t>
            </a:r>
            <a:r>
              <a:rPr lang="en-US" sz="2400" b="1" smtClean="0"/>
              <a:t> </a:t>
            </a:r>
          </a:p>
          <a:p>
            <a:pPr eaLnBrk="1" hangingPunct="1">
              <a:lnSpc>
                <a:spcPct val="80000"/>
              </a:lnSpc>
            </a:pPr>
            <a:r>
              <a:rPr lang="ar-SA" sz="2400" b="1" smtClean="0"/>
              <a:t> تقلل من تأثر حكومات العالم بأصحاب المصالح</a:t>
            </a:r>
            <a:r>
              <a:rPr lang="en-US" sz="2400" b="1" smtClean="0"/>
              <a:t> </a:t>
            </a:r>
          </a:p>
          <a:p>
            <a:pPr eaLnBrk="1" hangingPunct="1">
              <a:lnSpc>
                <a:spcPct val="80000"/>
              </a:lnSpc>
            </a:pPr>
            <a:endParaRPr lang="en-US" sz="2400" b="1" smtClean="0"/>
          </a:p>
          <a:p>
            <a:pPr eaLnBrk="1" hangingPunct="1">
              <a:lnSpc>
                <a:spcPct val="80000"/>
              </a:lnSpc>
            </a:pPr>
            <a:endParaRPr lang="en-US" sz="2400" smtClean="0"/>
          </a:p>
        </p:txBody>
      </p:sp>
      <p:sp>
        <p:nvSpPr>
          <p:cNvPr id="4" name="Date Placeholder 3"/>
          <p:cNvSpPr>
            <a:spLocks noGrp="1"/>
          </p:cNvSpPr>
          <p:nvPr>
            <p:ph type="dt" sz="half" idx="10"/>
          </p:nvPr>
        </p:nvSpPr>
        <p:spPr/>
        <p:txBody>
          <a:bodyPr/>
          <a:lstStyle/>
          <a:p>
            <a:pPr>
              <a:defRPr/>
            </a:pPr>
            <a:fld id="{1CB623DB-029A-40FD-9230-0B82D151467D}"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96</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Rectangle 5"/>
          <p:cNvSpPr>
            <a:spLocks noGrp="1" noChangeArrowheads="1"/>
          </p:cNvSpPr>
          <p:nvPr>
            <p:ph type="title"/>
          </p:nvPr>
        </p:nvSpPr>
        <p:spPr>
          <a:xfrm>
            <a:off x="457200" y="908050"/>
            <a:ext cx="8229600" cy="509588"/>
          </a:xfrm>
        </p:spPr>
        <p:txBody>
          <a:bodyPr/>
          <a:lstStyle/>
          <a:p>
            <a:pPr eaLnBrk="1" hangingPunct="1"/>
            <a:r>
              <a:rPr lang="ar-SA" sz="4000" b="1" dirty="0" smtClean="0">
                <a:solidFill>
                  <a:schemeClr val="bg2"/>
                </a:solidFill>
              </a:rPr>
              <a:t> </a:t>
            </a:r>
            <a:r>
              <a:rPr lang="ar-SA" sz="4000" b="1" dirty="0" smtClean="0">
                <a:solidFill>
                  <a:schemeClr val="tx1"/>
                </a:solidFill>
              </a:rPr>
              <a:t>اعداء المنظمة من وجهة نظر عالمية</a:t>
            </a:r>
            <a:endParaRPr lang="en-US" sz="4000" b="1" dirty="0" smtClean="0">
              <a:solidFill>
                <a:schemeClr val="tx1"/>
              </a:solidFill>
            </a:endParaRPr>
          </a:p>
        </p:txBody>
      </p:sp>
      <p:sp>
        <p:nvSpPr>
          <p:cNvPr id="102404" name="Rectangle 6"/>
          <p:cNvSpPr>
            <a:spLocks noGrp="1" noChangeArrowheads="1"/>
          </p:cNvSpPr>
          <p:nvPr>
            <p:ph type="body" idx="1"/>
          </p:nvPr>
        </p:nvSpPr>
        <p:spPr/>
        <p:txBody>
          <a:bodyPr/>
          <a:lstStyle/>
          <a:p>
            <a:pPr eaLnBrk="1" hangingPunct="1"/>
            <a:r>
              <a:rPr lang="ar-SA" sz="2800" b="1" dirty="0" smtClean="0"/>
              <a:t>أن المنظمة تفرض سياستها على الحكومات وخصوصا في الدول النامية </a:t>
            </a:r>
            <a:endParaRPr lang="en-US" sz="2800" b="1" dirty="0" smtClean="0"/>
          </a:p>
          <a:p>
            <a:pPr eaLnBrk="1" hangingPunct="1"/>
            <a:r>
              <a:rPr lang="ar-SA" sz="2800" b="1" dirty="0" smtClean="0"/>
              <a:t>أن المنظمه مع حرية التجارة مهما كانت التـكلفـة و العواقب على الشعوب النامية</a:t>
            </a:r>
            <a:r>
              <a:rPr lang="en-US" sz="2800" b="1" dirty="0" smtClean="0"/>
              <a:t> </a:t>
            </a:r>
            <a:r>
              <a:rPr lang="ar-SA" sz="2800" b="1" dirty="0" smtClean="0"/>
              <a:t>و ليست مع حرية التجارةالعادله لكل الشعوب</a:t>
            </a:r>
            <a:endParaRPr lang="en-US" sz="2800" b="1" dirty="0" smtClean="0"/>
          </a:p>
          <a:p>
            <a:pPr eaLnBrk="1" hangingPunct="1"/>
            <a:r>
              <a:rPr lang="ar-SA" sz="2800" b="1" dirty="0" smtClean="0"/>
              <a:t>أن المنظمه تهتم بمصالح الدول المتقدمة وتمنحـها أولـوية على التنمية الاقتصادية فى الدول النامية</a:t>
            </a:r>
            <a:r>
              <a:rPr lang="en-US" sz="2800" dirty="0" smtClean="0"/>
              <a:t> </a:t>
            </a:r>
            <a:r>
              <a:rPr lang="en-US" sz="2800" b="1" dirty="0" smtClean="0"/>
              <a:t>      </a:t>
            </a:r>
          </a:p>
          <a:p>
            <a:pPr eaLnBrk="1" hangingPunct="1"/>
            <a:r>
              <a:rPr lang="ar-SA" sz="2800" b="1" dirty="0" smtClean="0"/>
              <a:t>أن المنظمه لا تهتم بالبيئة وحمايتها</a:t>
            </a:r>
            <a:r>
              <a:rPr lang="en-US" sz="2800" b="1" dirty="0" smtClean="0"/>
              <a:t> </a:t>
            </a:r>
            <a:r>
              <a:rPr lang="ar-SA" sz="2800" b="1" dirty="0" smtClean="0"/>
              <a:t>فى الدول النامية</a:t>
            </a:r>
            <a:endParaRPr lang="en-US" sz="2800" b="1" dirty="0" smtClean="0"/>
          </a:p>
          <a:p>
            <a:pPr eaLnBrk="1" hangingPunct="1"/>
            <a:r>
              <a:rPr lang="ar-SA" sz="2800" b="1" dirty="0" smtClean="0"/>
              <a:t>أن المنظمه لا تهتم بالصحة العامة أو صحة وسلامة الغذاء</a:t>
            </a:r>
            <a:endParaRPr lang="en-US" sz="2800" b="1" dirty="0" smtClean="0"/>
          </a:p>
          <a:p>
            <a:pPr eaLnBrk="1" hangingPunct="1">
              <a:buFontTx/>
              <a:buNone/>
            </a:pPr>
            <a:r>
              <a:rPr lang="ar-SA" sz="2800" b="1" dirty="0" smtClean="0"/>
              <a:t>    فى الدول النامية </a:t>
            </a:r>
            <a:endParaRPr lang="en-US" sz="2800" b="1" dirty="0" smtClean="0"/>
          </a:p>
          <a:p>
            <a:pPr eaLnBrk="1" hangingPunct="1"/>
            <a:endParaRPr lang="en-US" sz="2800" dirty="0" smtClean="0"/>
          </a:p>
        </p:txBody>
      </p:sp>
      <p:sp>
        <p:nvSpPr>
          <p:cNvPr id="4" name="Date Placeholder 3"/>
          <p:cNvSpPr>
            <a:spLocks noGrp="1"/>
          </p:cNvSpPr>
          <p:nvPr>
            <p:ph type="dt" sz="half" idx="10"/>
          </p:nvPr>
        </p:nvSpPr>
        <p:spPr/>
        <p:txBody>
          <a:bodyPr/>
          <a:lstStyle/>
          <a:p>
            <a:pPr>
              <a:defRPr/>
            </a:pPr>
            <a:fld id="{8D753F30-C412-4614-9BEF-F3C0670E2751}" type="datetime1">
              <a:rPr lang="en-US" smtClean="0"/>
              <a:pPr>
                <a:defRPr/>
              </a:pPr>
              <a:t>11/13/2009</a:t>
            </a:fld>
            <a:endParaRPr lang="en-US"/>
          </a:p>
        </p:txBody>
      </p:sp>
      <p:sp>
        <p:nvSpPr>
          <p:cNvPr id="5" name="Slide Number Placeholder 4"/>
          <p:cNvSpPr>
            <a:spLocks noGrp="1"/>
          </p:cNvSpPr>
          <p:nvPr>
            <p:ph type="sldNum" sz="quarter" idx="12"/>
          </p:nvPr>
        </p:nvSpPr>
        <p:spPr/>
        <p:txBody>
          <a:bodyPr/>
          <a:lstStyle/>
          <a:p>
            <a:pPr>
              <a:defRPr/>
            </a:pPr>
            <a:fld id="{C22D1DE4-8845-4EAE-BD95-FE9600D44C8E}" type="slidenum">
              <a:rPr lang="ar-SA" smtClean="0"/>
              <a:pPr>
                <a:defRPr/>
              </a:pPr>
              <a:t>97</a:t>
            </a:fld>
            <a:endParaRPr lang="en-US"/>
          </a:p>
        </p:txBody>
      </p:sp>
      <p:sp>
        <p:nvSpPr>
          <p:cNvPr id="6" name="Footer Placeholder 5"/>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7" name="Rectangle 6"/>
          <p:cNvSpPr>
            <a:spLocks noGrp="1" noChangeArrowheads="1"/>
          </p:cNvSpPr>
          <p:nvPr>
            <p:ph type="body" idx="1"/>
          </p:nvPr>
        </p:nvSpPr>
        <p:spPr>
          <a:xfrm>
            <a:off x="457200" y="981075"/>
            <a:ext cx="8229600" cy="5145088"/>
          </a:xfrm>
        </p:spPr>
        <p:txBody>
          <a:bodyPr/>
          <a:lstStyle/>
          <a:p>
            <a:pPr eaLnBrk="1" hangingPunct="1"/>
            <a:r>
              <a:rPr lang="ar-SA" sz="2800" b="1" smtClean="0"/>
              <a:t>أن المنظمة تقلص الوظائف ( أي تزيد البطالة ) مما يؤدى</a:t>
            </a:r>
            <a:r>
              <a:rPr lang="en-US" sz="2800" b="1" smtClean="0"/>
              <a:t> </a:t>
            </a:r>
            <a:r>
              <a:rPr lang="ar-SA" sz="2800" b="1" smtClean="0"/>
              <a:t>إلى زيادة الفجوة بين الأغنياء والفقراء</a:t>
            </a:r>
            <a:r>
              <a:rPr lang="en-US" sz="2800" b="1" smtClean="0"/>
              <a:t> .</a:t>
            </a:r>
            <a:r>
              <a:rPr lang="ar-SA" sz="2800" b="1" smtClean="0"/>
              <a:t> و خصوصا فى الدول النامية</a:t>
            </a:r>
            <a:r>
              <a:rPr lang="ar-SA" sz="2800" smtClean="0"/>
              <a:t> .</a:t>
            </a:r>
            <a:endParaRPr lang="en-US" sz="2800" b="1" smtClean="0"/>
          </a:p>
          <a:p>
            <a:pPr eaLnBrk="1" hangingPunct="1"/>
            <a:r>
              <a:rPr lang="ar-SA" sz="2800" b="1" smtClean="0"/>
              <a:t>أن الدول النامية لا حول لها ولا قوة في داخل هذه المنظمة</a:t>
            </a:r>
            <a:r>
              <a:rPr lang="en-US" sz="2800" b="1" smtClean="0"/>
              <a:t> .</a:t>
            </a:r>
          </a:p>
          <a:p>
            <a:pPr eaLnBrk="1" hangingPunct="1"/>
            <a:r>
              <a:rPr lang="ar-SA" sz="2800" b="1" smtClean="0"/>
              <a:t>أن المنظمه عبـارة عن يـد مسخرة لخدمة أصـحاب</a:t>
            </a:r>
            <a:r>
              <a:rPr lang="en-US" sz="2800" b="1" smtClean="0"/>
              <a:t> </a:t>
            </a:r>
            <a:r>
              <a:rPr lang="ar-SA" sz="2800" b="1" smtClean="0"/>
              <a:t>المصالح </a:t>
            </a:r>
          </a:p>
          <a:p>
            <a:pPr eaLnBrk="1" hangingPunct="1">
              <a:buFontTx/>
              <a:buNone/>
            </a:pPr>
            <a:r>
              <a:rPr lang="ar-SA" sz="2800" b="1" smtClean="0"/>
              <a:t>( خاصة الشركات العابرة للقارات أو المتـعـددة</a:t>
            </a:r>
            <a:r>
              <a:rPr lang="en-US" sz="2800" b="1" smtClean="0"/>
              <a:t> </a:t>
            </a:r>
            <a:r>
              <a:rPr lang="ar-SA" sz="2800" b="1" smtClean="0"/>
              <a:t>الجنسية والعالمية ) فى الدول المتقدمة </a:t>
            </a:r>
            <a:endParaRPr lang="en-US" sz="2800" b="1" smtClean="0"/>
          </a:p>
          <a:p>
            <a:pPr eaLnBrk="1" hangingPunct="1"/>
            <a:r>
              <a:rPr lang="ar-SA" sz="2800" b="1" smtClean="0"/>
              <a:t>أن بعض الدول النامية انضمت بالضـغـط والإكـراه ( أي بدون</a:t>
            </a:r>
            <a:r>
              <a:rPr lang="en-US" sz="2800" b="1" smtClean="0"/>
              <a:t> </a:t>
            </a:r>
          </a:p>
          <a:p>
            <a:pPr eaLnBrk="1" hangingPunct="1">
              <a:buFontTx/>
              <a:buNone/>
            </a:pPr>
            <a:r>
              <a:rPr lang="en-US" sz="2800" b="1" smtClean="0"/>
              <a:t>       </a:t>
            </a:r>
            <a:r>
              <a:rPr lang="ar-SA" sz="2800" b="1" smtClean="0"/>
              <a:t>رغبتها</a:t>
            </a:r>
            <a:r>
              <a:rPr lang="en-US" sz="2800" b="1" smtClean="0"/>
              <a:t> </a:t>
            </a:r>
            <a:r>
              <a:rPr lang="ar-SA" sz="2800" b="1" smtClean="0"/>
              <a:t>)</a:t>
            </a:r>
            <a:endParaRPr lang="en-US" sz="2800" b="1" smtClean="0"/>
          </a:p>
          <a:p>
            <a:pPr eaLnBrk="1" hangingPunct="1"/>
            <a:r>
              <a:rPr lang="ar-SA" sz="2800" b="1" smtClean="0"/>
              <a:t>أن منظمة التجارة العالمية مؤسسة دولية غير ديمقراطية</a:t>
            </a:r>
            <a:r>
              <a:rPr lang="en-US" sz="2800" b="1" smtClean="0"/>
              <a:t> .</a:t>
            </a:r>
          </a:p>
          <a:p>
            <a:pPr eaLnBrk="1" hangingPunct="1"/>
            <a:endParaRPr lang="en-US" sz="2800" b="1" smtClean="0"/>
          </a:p>
          <a:p>
            <a:pPr eaLnBrk="1" hangingPunct="1"/>
            <a:endParaRPr lang="en-US" sz="2800" smtClean="0"/>
          </a:p>
        </p:txBody>
      </p:sp>
      <p:sp>
        <p:nvSpPr>
          <p:cNvPr id="3" name="Date Placeholder 2"/>
          <p:cNvSpPr>
            <a:spLocks noGrp="1"/>
          </p:cNvSpPr>
          <p:nvPr>
            <p:ph type="dt" sz="half" idx="10"/>
          </p:nvPr>
        </p:nvSpPr>
        <p:spPr/>
        <p:txBody>
          <a:bodyPr/>
          <a:lstStyle/>
          <a:p>
            <a:pPr>
              <a:defRPr/>
            </a:pPr>
            <a:fld id="{F683E40B-2AB8-4473-A1B1-6F4963EA639E}" type="datetime1">
              <a:rPr lang="en-US" smtClean="0"/>
              <a:pPr>
                <a:defRPr/>
              </a:pPr>
              <a:t>11/13/2009</a:t>
            </a:fld>
            <a:endParaRPr lang="en-US"/>
          </a:p>
        </p:txBody>
      </p:sp>
      <p:sp>
        <p:nvSpPr>
          <p:cNvPr id="4" name="Slide Number Placeholder 3"/>
          <p:cNvSpPr>
            <a:spLocks noGrp="1"/>
          </p:cNvSpPr>
          <p:nvPr>
            <p:ph type="sldNum" sz="quarter" idx="12"/>
          </p:nvPr>
        </p:nvSpPr>
        <p:spPr/>
        <p:txBody>
          <a:bodyPr/>
          <a:lstStyle/>
          <a:p>
            <a:pPr>
              <a:defRPr/>
            </a:pPr>
            <a:fld id="{C22D1DE4-8845-4EAE-BD95-FE9600D44C8E}" type="slidenum">
              <a:rPr lang="ar-SA" smtClean="0"/>
              <a:pPr>
                <a:defRPr/>
              </a:pPr>
              <a:t>98</a:t>
            </a:fld>
            <a:endParaRPr lang="en-US"/>
          </a:p>
        </p:txBody>
      </p:sp>
      <p:sp>
        <p:nvSpPr>
          <p:cNvPr id="5" name="Footer Placeholder 4"/>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Rectangle 5"/>
          <p:cNvSpPr>
            <a:spLocks noGrp="1" noChangeArrowheads="1"/>
          </p:cNvSpPr>
          <p:nvPr>
            <p:ph type="title"/>
          </p:nvPr>
        </p:nvSpPr>
        <p:spPr>
          <a:xfrm>
            <a:off x="457200" y="836613"/>
            <a:ext cx="8229600" cy="792162"/>
          </a:xfrm>
        </p:spPr>
        <p:txBody>
          <a:bodyPr/>
          <a:lstStyle/>
          <a:p>
            <a:pPr eaLnBrk="1" hangingPunct="1"/>
            <a:r>
              <a:rPr lang="ar-SA" b="1" smtClean="0">
                <a:solidFill>
                  <a:schemeClr val="tx1"/>
                </a:solidFill>
              </a:rPr>
              <a:t>أنصار المنظمه من وجهة نظر محلية</a:t>
            </a:r>
            <a:endParaRPr lang="en-US" b="1" smtClean="0">
              <a:solidFill>
                <a:schemeClr val="tx1"/>
              </a:solidFill>
            </a:endParaRPr>
          </a:p>
        </p:txBody>
      </p:sp>
      <p:sp>
        <p:nvSpPr>
          <p:cNvPr id="104452" name="Rectangle 8"/>
          <p:cNvSpPr>
            <a:spLocks noGrp="1" noChangeArrowheads="1"/>
          </p:cNvSpPr>
          <p:nvPr>
            <p:ph type="body" sz="half" idx="1"/>
          </p:nvPr>
        </p:nvSpPr>
        <p:spPr>
          <a:xfrm>
            <a:off x="457200" y="1600200"/>
            <a:ext cx="8075613" cy="1468438"/>
          </a:xfrm>
        </p:spPr>
        <p:txBody>
          <a:bodyPr/>
          <a:lstStyle/>
          <a:p>
            <a:pPr algn="just">
              <a:spcBef>
                <a:spcPct val="0"/>
              </a:spcBef>
            </a:pPr>
            <a:r>
              <a:rPr lang="ar-SA" altLang="zh-TW" sz="2800" b="1" smtClean="0"/>
              <a:t>الحفاظ على مكانة وخبرة المملكة الطويلة في أعماق التجارة الدولية التى مكنتها من إحتلال مراكز متقدمة في إحصائيات منظمة التجارة العالمية الصادرة لعامي2001، 2002م. </a:t>
            </a:r>
          </a:p>
          <a:p>
            <a:pPr algn="just">
              <a:spcBef>
                <a:spcPct val="0"/>
              </a:spcBef>
              <a:buFontTx/>
              <a:buNone/>
            </a:pPr>
            <a:endParaRPr lang="en-US" sz="2800" b="1" smtClean="0"/>
          </a:p>
          <a:p>
            <a:pPr eaLnBrk="1" hangingPunct="1"/>
            <a:endParaRPr lang="en-US" sz="2800" smtClean="0"/>
          </a:p>
        </p:txBody>
      </p:sp>
      <p:graphicFrame>
        <p:nvGraphicFramePr>
          <p:cNvPr id="430112" name="Group 32"/>
          <p:cNvGraphicFramePr>
            <a:graphicFrameLocks noGrp="1"/>
          </p:cNvGraphicFramePr>
          <p:nvPr>
            <p:ph sz="half" idx="2"/>
          </p:nvPr>
        </p:nvGraphicFramePr>
        <p:xfrm>
          <a:off x="395288" y="3141663"/>
          <a:ext cx="8291512" cy="3063876"/>
        </p:xfrm>
        <a:graphic>
          <a:graphicData uri="http://schemas.openxmlformats.org/drawingml/2006/table">
            <a:tbl>
              <a:tblPr rtl="1"/>
              <a:tblGrid>
                <a:gridCol w="2763837"/>
                <a:gridCol w="2763838"/>
                <a:gridCol w="2763837"/>
              </a:tblGrid>
              <a:tr h="1020763">
                <a:tc>
                  <a:txBody>
                    <a:bodyPr/>
                    <a:lstStyle/>
                    <a:p>
                      <a:pPr marL="533400" marR="0" lvl="0" indent="-533400" algn="ctr" defTabSz="914400" rtl="1" eaLnBrk="1" fontAlgn="base" latinLnBrk="0" hangingPunct="1">
                        <a:lnSpc>
                          <a:spcPct val="100000"/>
                        </a:lnSpc>
                        <a:spcBef>
                          <a:spcPct val="20000"/>
                        </a:spcBef>
                        <a:spcAft>
                          <a:spcPct val="0"/>
                        </a:spcAft>
                        <a:buClrTx/>
                        <a:buSzTx/>
                        <a:buFontTx/>
                        <a:buNone/>
                        <a:tabLst/>
                      </a:pPr>
                      <a:r>
                        <a:rPr kumimoji="0" lang="ar-SA" sz="3600" b="1" i="0" u="none" strike="noStrike" cap="none" normalizeH="0" baseline="0" smtClean="0">
                          <a:ln>
                            <a:noFill/>
                          </a:ln>
                          <a:solidFill>
                            <a:srgbClr val="000000"/>
                          </a:solidFill>
                          <a:effectLst/>
                          <a:latin typeface="Arial" pitchFamily="34" charset="0"/>
                          <a:cs typeface="Arial" pitchFamily="34" charset="0"/>
                        </a:rPr>
                        <a:t>النشاط</a:t>
                      </a:r>
                      <a:endParaRPr kumimoji="0" lang="en-US" sz="3600" b="1" i="0" u="none" strike="noStrike" cap="none" normalizeH="0" baseline="0" smtClean="0">
                        <a:ln>
                          <a:noFill/>
                        </a:ln>
                        <a:solidFill>
                          <a:srgbClr val="000000"/>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533400" marR="0" lvl="0" indent="-533400" algn="ctr" defTabSz="914400" rtl="1" eaLnBrk="1" fontAlgn="base" latinLnBrk="0" hangingPunct="1">
                        <a:lnSpc>
                          <a:spcPct val="100000"/>
                        </a:lnSpc>
                        <a:spcBef>
                          <a:spcPct val="20000"/>
                        </a:spcBef>
                        <a:spcAft>
                          <a:spcPct val="0"/>
                        </a:spcAft>
                        <a:buClrTx/>
                        <a:buSzTx/>
                        <a:buFontTx/>
                        <a:buNone/>
                        <a:tabLst/>
                      </a:pPr>
                      <a:r>
                        <a:rPr kumimoji="0" lang="ar-SA" sz="3600" b="1" i="0" u="none" strike="noStrike" cap="none" normalizeH="0" baseline="0" smtClean="0">
                          <a:ln>
                            <a:noFill/>
                          </a:ln>
                          <a:solidFill>
                            <a:srgbClr val="000000"/>
                          </a:solidFill>
                          <a:effectLst/>
                          <a:latin typeface="Arial" pitchFamily="34" charset="0"/>
                          <a:cs typeface="Arial" pitchFamily="34" charset="0"/>
                        </a:rPr>
                        <a:t>دول العالم</a:t>
                      </a:r>
                      <a:endParaRPr kumimoji="0" lang="en-US" sz="3600" b="1" i="0" u="none" strike="noStrike" cap="none" normalizeH="0" baseline="0" smtClean="0">
                        <a:ln>
                          <a:noFill/>
                        </a:ln>
                        <a:solidFill>
                          <a:srgbClr val="000000"/>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533400" marR="0" lvl="0" indent="-533400" algn="ctr" defTabSz="914400" rtl="1" eaLnBrk="1" fontAlgn="base" latinLnBrk="0" hangingPunct="1">
                        <a:lnSpc>
                          <a:spcPct val="100000"/>
                        </a:lnSpc>
                        <a:spcBef>
                          <a:spcPct val="20000"/>
                        </a:spcBef>
                        <a:spcAft>
                          <a:spcPct val="0"/>
                        </a:spcAft>
                        <a:buClrTx/>
                        <a:buSzTx/>
                        <a:buFontTx/>
                        <a:buNone/>
                        <a:tabLst/>
                      </a:pPr>
                      <a:r>
                        <a:rPr kumimoji="0" lang="ar-SA" sz="3600" b="1" i="0" u="none" strike="noStrike" cap="none" normalizeH="0" baseline="0" smtClean="0">
                          <a:ln>
                            <a:noFill/>
                          </a:ln>
                          <a:solidFill>
                            <a:srgbClr val="000000"/>
                          </a:solidFill>
                          <a:effectLst/>
                          <a:latin typeface="Arial" pitchFamily="34" charset="0"/>
                          <a:cs typeface="Arial" pitchFamily="34" charset="0"/>
                        </a:rPr>
                        <a:t>العالم العربي</a:t>
                      </a:r>
                      <a:endParaRPr kumimoji="0" lang="en-US" sz="3600" b="1" i="0" u="none" strike="noStrike" cap="none" normalizeH="0" baseline="0" smtClean="0">
                        <a:ln>
                          <a:noFill/>
                        </a:ln>
                        <a:solidFill>
                          <a:srgbClr val="000000"/>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2350">
                <a:tc>
                  <a:txBody>
                    <a:bodyPr/>
                    <a:lstStyle/>
                    <a:p>
                      <a:pPr marL="533400" marR="0" lvl="0" indent="-533400" algn="ctr" defTabSz="914400" rtl="1" eaLnBrk="1" fontAlgn="base" latinLnBrk="0" hangingPunct="1">
                        <a:lnSpc>
                          <a:spcPct val="100000"/>
                        </a:lnSpc>
                        <a:spcBef>
                          <a:spcPct val="20000"/>
                        </a:spcBef>
                        <a:spcAft>
                          <a:spcPct val="0"/>
                        </a:spcAft>
                        <a:buClrTx/>
                        <a:buSzTx/>
                        <a:buFontTx/>
                        <a:buNone/>
                        <a:tabLst/>
                      </a:pPr>
                      <a:r>
                        <a:rPr kumimoji="0" lang="ar-SA" sz="3600" b="1" i="0" u="none" strike="noStrike" cap="none" normalizeH="0" baseline="0" smtClean="0">
                          <a:ln>
                            <a:noFill/>
                          </a:ln>
                          <a:solidFill>
                            <a:schemeClr val="tx1"/>
                          </a:solidFill>
                          <a:effectLst/>
                          <a:latin typeface="Arial" pitchFamily="34" charset="0"/>
                          <a:cs typeface="Traditional Arabic" pitchFamily="2" charset="-78"/>
                        </a:rPr>
                        <a:t>واردات الخدمات</a:t>
                      </a:r>
                      <a:endParaRPr kumimoji="0" lang="en-US" sz="3600" b="1" i="0" u="none" strike="noStrike" cap="none" normalizeH="0" baseline="0" smtClean="0">
                        <a:ln>
                          <a:noFill/>
                        </a:ln>
                        <a:solidFill>
                          <a:schemeClr val="tx1"/>
                        </a:solidFill>
                        <a:effectLst/>
                        <a:latin typeface="Arial" pitchFamily="34" charset="0"/>
                        <a:cs typeface="Traditional Arabic"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533400" marR="0" lvl="0" indent="-533400" algn="ctr" defTabSz="914400" rtl="1" eaLnBrk="1" fontAlgn="base" latinLnBrk="0" hangingPunct="1">
                        <a:lnSpc>
                          <a:spcPct val="100000"/>
                        </a:lnSpc>
                        <a:spcBef>
                          <a:spcPct val="20000"/>
                        </a:spcBef>
                        <a:spcAft>
                          <a:spcPct val="0"/>
                        </a:spcAft>
                        <a:buClrTx/>
                        <a:buSzTx/>
                        <a:buFontTx/>
                        <a:buNone/>
                        <a:tabLst/>
                      </a:pPr>
                      <a:r>
                        <a:rPr kumimoji="0" lang="ar-SA" sz="3600" b="1" i="0" u="none" strike="noStrike" cap="none" normalizeH="0" baseline="0" smtClean="0">
                          <a:ln>
                            <a:noFill/>
                          </a:ln>
                          <a:solidFill>
                            <a:schemeClr val="tx1"/>
                          </a:solidFill>
                          <a:effectLst/>
                          <a:latin typeface="Arial" pitchFamily="34" charset="0"/>
                          <a:cs typeface="Arial" pitchFamily="34" charset="0"/>
                        </a:rPr>
                        <a:t>36</a:t>
                      </a:r>
                      <a:endParaRPr kumimoji="0" lang="en-US" sz="3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533400" marR="0" lvl="0" indent="-533400" algn="ctr" defTabSz="914400" rtl="1" eaLnBrk="1" fontAlgn="base" latinLnBrk="0" hangingPunct="1">
                        <a:lnSpc>
                          <a:spcPct val="100000"/>
                        </a:lnSpc>
                        <a:spcBef>
                          <a:spcPct val="20000"/>
                        </a:spcBef>
                        <a:spcAft>
                          <a:spcPct val="0"/>
                        </a:spcAft>
                        <a:buClrTx/>
                        <a:buSzTx/>
                        <a:buFontTx/>
                        <a:buNone/>
                        <a:tabLst/>
                      </a:pPr>
                      <a:r>
                        <a:rPr kumimoji="0" lang="ar-SA" sz="3600" b="1" i="0" u="none" strike="noStrike" cap="none" normalizeH="0" baseline="0" smtClean="0">
                          <a:ln>
                            <a:noFill/>
                          </a:ln>
                          <a:solidFill>
                            <a:schemeClr val="tx1"/>
                          </a:solidFill>
                          <a:effectLst/>
                          <a:latin typeface="Arial" pitchFamily="34" charset="0"/>
                          <a:cs typeface="Arial" pitchFamily="34" charset="0"/>
                        </a:rPr>
                        <a:t>2</a:t>
                      </a:r>
                      <a:endParaRPr kumimoji="0" lang="en-US" sz="3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0763">
                <a:tc>
                  <a:txBody>
                    <a:bodyPr/>
                    <a:lstStyle/>
                    <a:p>
                      <a:pPr marL="533400" marR="0" lvl="0" indent="-533400" algn="ctr" defTabSz="914400" rtl="1" eaLnBrk="1" fontAlgn="base" latinLnBrk="0" hangingPunct="1">
                        <a:lnSpc>
                          <a:spcPct val="100000"/>
                        </a:lnSpc>
                        <a:spcBef>
                          <a:spcPct val="20000"/>
                        </a:spcBef>
                        <a:spcAft>
                          <a:spcPct val="0"/>
                        </a:spcAft>
                        <a:buClrTx/>
                        <a:buSzTx/>
                        <a:buFontTx/>
                        <a:buNone/>
                        <a:tabLst/>
                      </a:pPr>
                      <a:r>
                        <a:rPr kumimoji="0" lang="ar-SA" sz="3600" b="1" i="0" u="none" strike="noStrike" cap="none" normalizeH="0" baseline="0" smtClean="0">
                          <a:ln>
                            <a:noFill/>
                          </a:ln>
                          <a:solidFill>
                            <a:schemeClr val="tx1"/>
                          </a:solidFill>
                          <a:effectLst/>
                          <a:latin typeface="Arial" pitchFamily="34" charset="0"/>
                          <a:cs typeface="Traditional Arabic" pitchFamily="2" charset="-78"/>
                        </a:rPr>
                        <a:t>صادرات الخدمات</a:t>
                      </a:r>
                      <a:endParaRPr kumimoji="0" lang="en-US" sz="3600" b="1" i="0" u="none" strike="noStrike" cap="none" normalizeH="0" baseline="0" smtClean="0">
                        <a:ln>
                          <a:noFill/>
                        </a:ln>
                        <a:solidFill>
                          <a:schemeClr val="tx1"/>
                        </a:solidFill>
                        <a:effectLst/>
                        <a:latin typeface="Arial" pitchFamily="34" charset="0"/>
                        <a:cs typeface="Traditional Arabic"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533400" marR="0" lvl="0" indent="-533400" algn="ctr" defTabSz="914400" rtl="1" eaLnBrk="1" fontAlgn="base" latinLnBrk="0" hangingPunct="1">
                        <a:lnSpc>
                          <a:spcPct val="100000"/>
                        </a:lnSpc>
                        <a:spcBef>
                          <a:spcPct val="20000"/>
                        </a:spcBef>
                        <a:spcAft>
                          <a:spcPct val="0"/>
                        </a:spcAft>
                        <a:buClrTx/>
                        <a:buSzTx/>
                        <a:buFontTx/>
                        <a:buNone/>
                        <a:tabLst/>
                      </a:pPr>
                      <a:r>
                        <a:rPr kumimoji="0" lang="ar-SA" sz="3600" b="1" i="0" u="none" strike="noStrike" cap="none" normalizeH="0" baseline="0" smtClean="0">
                          <a:ln>
                            <a:noFill/>
                          </a:ln>
                          <a:solidFill>
                            <a:schemeClr val="tx1"/>
                          </a:solidFill>
                          <a:effectLst/>
                          <a:latin typeface="Arial" pitchFamily="34" charset="0"/>
                          <a:cs typeface="Arial" pitchFamily="34" charset="0"/>
                        </a:rPr>
                        <a:t>38</a:t>
                      </a:r>
                      <a:endParaRPr kumimoji="0" lang="en-US" sz="3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533400" marR="0" lvl="0" indent="-533400" algn="ctr" defTabSz="914400" rtl="1" eaLnBrk="1" fontAlgn="base" latinLnBrk="0" hangingPunct="1">
                        <a:lnSpc>
                          <a:spcPct val="100000"/>
                        </a:lnSpc>
                        <a:spcBef>
                          <a:spcPct val="20000"/>
                        </a:spcBef>
                        <a:spcAft>
                          <a:spcPct val="0"/>
                        </a:spcAft>
                        <a:buClrTx/>
                        <a:buSzTx/>
                        <a:buFontTx/>
                        <a:buNone/>
                        <a:tabLst/>
                      </a:pPr>
                      <a:r>
                        <a:rPr kumimoji="0" lang="ar-SA" sz="3600" b="1" i="0" u="none" strike="noStrike" cap="none" normalizeH="0" baseline="0" smtClean="0">
                          <a:ln>
                            <a:noFill/>
                          </a:ln>
                          <a:solidFill>
                            <a:schemeClr val="tx1"/>
                          </a:solidFill>
                          <a:effectLst/>
                          <a:latin typeface="Arial" pitchFamily="34" charset="0"/>
                          <a:cs typeface="Arial" pitchFamily="34" charset="0"/>
                        </a:rPr>
                        <a:t>1</a:t>
                      </a:r>
                      <a:endParaRPr kumimoji="0" lang="en-US" sz="3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Date Placeholder 4"/>
          <p:cNvSpPr>
            <a:spLocks noGrp="1"/>
          </p:cNvSpPr>
          <p:nvPr>
            <p:ph type="dt" sz="half" idx="10"/>
          </p:nvPr>
        </p:nvSpPr>
        <p:spPr/>
        <p:txBody>
          <a:bodyPr/>
          <a:lstStyle/>
          <a:p>
            <a:pPr>
              <a:defRPr/>
            </a:pPr>
            <a:fld id="{DB5D96AA-D7FE-477C-8543-F61EA082825C}" type="datetime1">
              <a:rPr lang="en-US" smtClean="0"/>
              <a:pPr>
                <a:defRPr/>
              </a:pPr>
              <a:t>11/13/2009</a:t>
            </a:fld>
            <a:endParaRPr lang="en-US"/>
          </a:p>
        </p:txBody>
      </p:sp>
      <p:sp>
        <p:nvSpPr>
          <p:cNvPr id="6" name="Slide Number Placeholder 5"/>
          <p:cNvSpPr>
            <a:spLocks noGrp="1"/>
          </p:cNvSpPr>
          <p:nvPr>
            <p:ph type="sldNum" sz="quarter" idx="12"/>
          </p:nvPr>
        </p:nvSpPr>
        <p:spPr/>
        <p:txBody>
          <a:bodyPr/>
          <a:lstStyle/>
          <a:p>
            <a:pPr>
              <a:defRPr/>
            </a:pPr>
            <a:fld id="{2F6F9982-2880-4083-9FA5-9B50550AF024}" type="slidenum">
              <a:rPr lang="ar-SA" smtClean="0"/>
              <a:pPr>
                <a:defRPr/>
              </a:pPr>
              <a:t>99</a:t>
            </a:fld>
            <a:endParaRPr lang="en-US"/>
          </a:p>
        </p:txBody>
      </p:sp>
      <p:sp>
        <p:nvSpPr>
          <p:cNvPr id="7" name="Footer Placeholder 6"/>
          <p:cNvSpPr>
            <a:spLocks noGrp="1"/>
          </p:cNvSpPr>
          <p:nvPr>
            <p:ph type="ftr" sz="quarter" idx="11"/>
          </p:nvPr>
        </p:nvSpPr>
        <p:spPr/>
        <p:txBody>
          <a:bodyPr/>
          <a:lstStyle/>
          <a:p>
            <a:pPr>
              <a:defRPr/>
            </a:pPr>
            <a:r>
              <a:rPr lang="ar-SA" smtClean="0"/>
              <a:t>د/ كاسر نصر المنصور- كلية الاقتصاد والادارة </a:t>
            </a:r>
            <a:r>
              <a:rPr lang="en-US" smtClean="0"/>
              <a:t>KAU</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تصميم افتراضي">
  <a:themeElements>
    <a:clrScheme name="تصميم افتراضي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تصميم افتراضي">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تصميم افتراضي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تصميم افتراضي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تصميم افتراضي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تصميم افتراضي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تصميم افتراضي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تصميم افتراضي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تصميم افتراضي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تصميم افتراضي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تصميم افتراضي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تصميم افتراضي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تصميم افتراضي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تصميم افتراضي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1552</TotalTime>
  <Words>7900</Words>
  <Application>Microsoft Office PowerPoint</Application>
  <PresentationFormat>On-screen Show (4:3)</PresentationFormat>
  <Paragraphs>900</Paragraphs>
  <Slides>108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108</vt:i4>
      </vt:variant>
    </vt:vector>
  </HeadingPairs>
  <TitlesOfParts>
    <vt:vector size="110" baseType="lpstr">
      <vt:lpstr>تصميم افتراضي</vt:lpstr>
      <vt:lpstr>Worksheet</vt:lpstr>
      <vt:lpstr>Slide 1</vt:lpstr>
      <vt:lpstr>أصـل العولمة</vt:lpstr>
      <vt:lpstr>العناصر التي ساعدت على ظهور العولمة</vt:lpstr>
      <vt:lpstr>العناصر التي ساعدت على ظهور العولمة</vt:lpstr>
      <vt:lpstr>أعمدة أو أركان العولمة الاقتصادية</vt:lpstr>
      <vt:lpstr>Slide 6</vt:lpstr>
      <vt:lpstr>العولمة الاقتصادية - أقوال ذات مدلول </vt:lpstr>
      <vt:lpstr>Slide 8</vt:lpstr>
      <vt:lpstr>Slide 9</vt:lpstr>
      <vt:lpstr>العولمة الإقتصادية  بعض المؤشرات  </vt:lpstr>
      <vt:lpstr>Slide 11</vt:lpstr>
      <vt:lpstr>Slide 12</vt:lpstr>
      <vt:lpstr>من إتفاقية عامة الى منظمة عالمية  نبذة تاريخية</vt:lpstr>
      <vt:lpstr>اتفاقية عامة لتحرير التجارة</vt:lpstr>
      <vt:lpstr>مفهوم الجات</vt:lpstr>
      <vt:lpstr>أهم أهداف إتفاقية الجات</vt:lpstr>
      <vt:lpstr>جولات الجات التفاوضية</vt:lpstr>
      <vt:lpstr>جولات الجات التفاوضية</vt:lpstr>
      <vt:lpstr>وتم التوصل إلى العديد من الاتفاقيات منها:</vt:lpstr>
      <vt:lpstr>تنفيذ الجات (1947-1979) قبل جولة أوروجواي</vt:lpstr>
      <vt:lpstr>تنفيذ الجات (1947-1979) قبل جولة أوروجواي</vt:lpstr>
      <vt:lpstr>تشكيل النظام التجاري العالمي الجديد   حرية التجاره أم تحرير التجاره ؟</vt:lpstr>
      <vt:lpstr>الظروف الدولية التي هيأت لنشأة النظام التجارى العالمى الجديد</vt:lpstr>
      <vt:lpstr>أهم جوانب الاختلاف بين منظمة التجارة العالمية وإتفاقية الجــات </vt:lpstr>
      <vt:lpstr>أهم جوانب الاختلاف بين منظمة التجارة العالمية وإتفاقية الجــات  </vt:lpstr>
      <vt:lpstr>أهم جوانب الاختلاف بين منظمة التجارة العالمية وإتفاقية الجــات  </vt:lpstr>
      <vt:lpstr>تعريف عام بمنظمة التجارة العالمية</vt:lpstr>
      <vt:lpstr>المهام الرئيسية للمنظمة </vt:lpstr>
      <vt:lpstr>أهداف المنظمة </vt:lpstr>
      <vt:lpstr>المبادئ الأساسية لمنظمة التجارة العالمية  MUST OF WTO</vt:lpstr>
      <vt:lpstr>Slide 31</vt:lpstr>
      <vt:lpstr>Slide 32</vt:lpstr>
      <vt:lpstr>Slide 33</vt:lpstr>
      <vt:lpstr>Slide 34</vt:lpstr>
      <vt:lpstr>Slide 35</vt:lpstr>
      <vt:lpstr>أعضاء المنظمة</vt:lpstr>
      <vt:lpstr>Slide 37</vt:lpstr>
      <vt:lpstr>الهيكل التنظيمي للمنظمة </vt:lpstr>
      <vt:lpstr>أولاً: المؤتمر الوزاري</vt:lpstr>
      <vt:lpstr>ثانياً: المجلس العام</vt:lpstr>
      <vt:lpstr>Slide 41</vt:lpstr>
      <vt:lpstr>كيف يتم اتخاذ القرارات في المنظمة؟</vt:lpstr>
      <vt:lpstr>إتخاذ القرار في المنظمة:</vt:lpstr>
      <vt:lpstr>نظام تسوية المنازعات في منظمة التجارة العالمية</vt:lpstr>
      <vt:lpstr>نظام تسوية المنازعات في منظمة التجارة العالمية</vt:lpstr>
      <vt:lpstr>إتفاقيات  منظمة التجارة العالمية  MAYS OF WTO</vt:lpstr>
      <vt:lpstr>أنواع إتفاقيات منظمة التجارة العالمية</vt:lpstr>
      <vt:lpstr>تعمل اتفاقيات منظمة التجارة العالمية ( والتي  تتكون من أكثر من 60 اتفاقية)  بأربع طرق وهي:</vt:lpstr>
      <vt:lpstr>اتفاق الزراعة  (Agreement on Agriculture)</vt:lpstr>
      <vt:lpstr>الإتفاق الخاص بتطبيق تدابير الصحة والصحة النباتية Agreement on Application of Sanitary and Phytosanitary Measures (SPS)</vt:lpstr>
      <vt:lpstr>اتفاق التجارة في المنسوجات والملابس (Agreement on Textiles and Clothing)</vt:lpstr>
      <vt:lpstr>اتفاق التجارة في المنسوجات والملابس (Agreement on Textiles and Clothing)</vt:lpstr>
      <vt:lpstr>إتفاقية إجراءات الإستثمار المتعلقة بالتجارة       ( Agreement Trade-Related Investment Measures)   Trims </vt:lpstr>
      <vt:lpstr>إتفاقية الإجراءات الوقائية  (Agreement on Safeguards) </vt:lpstr>
      <vt:lpstr>إتفاقية مواجهة سياسات الإغراق   (Agreement on Anti-Dumping) </vt:lpstr>
      <vt:lpstr>إتفاقية الدعم والإجراءات المضادة  Subsidies and Countervailing Measures Agreement on </vt:lpstr>
      <vt:lpstr>إتفاقية الدعم والإجراءات المضادة     Agreement on Subsidies and Countervailing Measures </vt:lpstr>
      <vt:lpstr>اتفاق العوائق الفنية أمام التجارة Agreement on Technical Barriers to Trade  </vt:lpstr>
      <vt:lpstr>اتفاق التقييم الجمركي  Agreement on Customs Valuationِ</vt:lpstr>
      <vt:lpstr>اتفاق تراخيص الإستيراد  Agreement on Import Licensing Procedures</vt:lpstr>
      <vt:lpstr>اتفاق فحص البضائع قبل الشحن  (Agreement on Pre-Shipment Inspection</vt:lpstr>
      <vt:lpstr>اتفاق قواعد المنشأ  (Agreement on Rules of Origin)</vt:lpstr>
      <vt:lpstr>التفاهم حول التكتلات الإقتصادية الإقليمية Regional Trading Arrangements ( RTA’s)</vt:lpstr>
      <vt:lpstr>الإتفاق العام بشأن التجارة فى الخدمات General Agreement on Trade In Services  (GATS)</vt:lpstr>
      <vt:lpstr>الإتفاق العام بشأن الخدمات General Agreement on Trade In Services (GATS))</vt:lpstr>
      <vt:lpstr>وهناك نوعان من الإلتزامات في تجارة الخدمات:</vt:lpstr>
      <vt:lpstr>الجوانب التجارية لحقوق الملكية الفكرية Agreement on Trade-Related Aspects of Intellectual Property Rights (Trips)</vt:lpstr>
      <vt:lpstr>إتفاقات جماعية أو إتفاقات عديدة الاطراف  (Plurilateral Agreements)</vt:lpstr>
      <vt:lpstr>Slide 69</vt:lpstr>
      <vt:lpstr>أهم نتائج المؤتمرات الوزارية للمنظمة منذ إنشائها في عام 1995</vt:lpstr>
      <vt:lpstr>مؤتمر سنغافورة (9-13 كانون الأول/ ديسمبر 1996)</vt:lpstr>
      <vt:lpstr>مؤتمر سنغافورة (9-13 كانون الأول/ ديسمبر 1996)</vt:lpstr>
      <vt:lpstr>مؤتمر جنيف (18-20 آيار / مايو 1998)</vt:lpstr>
      <vt:lpstr>مؤتمر سياتل (30 تشرين الثاني / نوفمبر – 3 كانون الأول / ديسمبر 1999)</vt:lpstr>
      <vt:lpstr>مؤتمر الدوحة (9 - 13 نوفمبر 2001 م )</vt:lpstr>
      <vt:lpstr>مؤتمر الدوحة (9 - 13 نوفمبر 2001 م )</vt:lpstr>
      <vt:lpstr>مؤتمر كانكون (أواخر 2003 م )</vt:lpstr>
      <vt:lpstr>Slide 78</vt:lpstr>
      <vt:lpstr>Slide 79</vt:lpstr>
      <vt:lpstr>إنضمام المملكة العربية السعودية إلى عضوية منظمة التجارة العالمية  </vt:lpstr>
      <vt:lpstr>Slide 81</vt:lpstr>
      <vt:lpstr>خطوات المملكه في الانضمام</vt:lpstr>
      <vt:lpstr>Slide 83</vt:lpstr>
      <vt:lpstr>المنجزات في الانضمام</vt:lpstr>
      <vt:lpstr>Slide 85</vt:lpstr>
      <vt:lpstr>المملكة بعد الانضمام التحديات الايجابيات و السلبيات</vt:lpstr>
      <vt:lpstr>التحديات المتوقعه</vt:lpstr>
      <vt:lpstr> بعض السلبيات المتوقعه اقتصاديا</vt:lpstr>
      <vt:lpstr>بعض الايجابيات المتوقعه اقتصاديا</vt:lpstr>
      <vt:lpstr>استراتيجيات وحلول</vt:lpstr>
      <vt:lpstr>Slide 91</vt:lpstr>
      <vt:lpstr>Slide 92</vt:lpstr>
      <vt:lpstr>Slide 93</vt:lpstr>
      <vt:lpstr>Slide 94</vt:lpstr>
      <vt:lpstr> وجهة نظر مستقبليه  عن  منظمة التجاره العالميه</vt:lpstr>
      <vt:lpstr> أنصار المنظمه من وجهة نظر عالمية</vt:lpstr>
      <vt:lpstr> اعداء المنظمة من وجهة نظر عالمية</vt:lpstr>
      <vt:lpstr>Slide 98</vt:lpstr>
      <vt:lpstr>أنصار المنظمه من وجهة نظر محلية</vt:lpstr>
      <vt:lpstr>Slide 100</vt:lpstr>
      <vt:lpstr>اعداء المنظمة من وجهة نظر محلية</vt:lpstr>
      <vt:lpstr>Slide 102</vt:lpstr>
      <vt:lpstr>Slide 103</vt:lpstr>
      <vt:lpstr>Slide 104</vt:lpstr>
      <vt:lpstr>مؤشرات أخرى تعكس اوجه الخلل</vt:lpstr>
      <vt:lpstr>عناوين هامة</vt:lpstr>
      <vt:lpstr>شكرا لحسن الاستماع</vt:lpstr>
      <vt:lpstr>؟؟؟الأسئــــــلة؟؟؟</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أهم إتفاقيات منظمة التجارة العالمية</dc:title>
  <dc:creator> </dc:creator>
  <cp:lastModifiedBy> </cp:lastModifiedBy>
  <cp:revision>79</cp:revision>
  <dcterms:created xsi:type="dcterms:W3CDTF">2004-12-08T03:53:40Z</dcterms:created>
  <dcterms:modified xsi:type="dcterms:W3CDTF">2009-11-13T13:53:08Z</dcterms:modified>
</cp:coreProperties>
</file>