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notesMasterIdLst>
    <p:notesMasterId r:id="rId55"/>
  </p:notesMasterIdLst>
  <p:sldIdLst>
    <p:sldId id="409" r:id="rId2"/>
    <p:sldId id="410" r:id="rId3"/>
    <p:sldId id="405" r:id="rId4"/>
    <p:sldId id="257" r:id="rId5"/>
    <p:sldId id="364" r:id="rId6"/>
    <p:sldId id="363" r:id="rId7"/>
    <p:sldId id="365" r:id="rId8"/>
    <p:sldId id="258" r:id="rId9"/>
    <p:sldId id="383" r:id="rId10"/>
    <p:sldId id="366" r:id="rId11"/>
    <p:sldId id="259" r:id="rId12"/>
    <p:sldId id="384" r:id="rId13"/>
    <p:sldId id="400" r:id="rId14"/>
    <p:sldId id="260" r:id="rId15"/>
    <p:sldId id="367" r:id="rId16"/>
    <p:sldId id="261" r:id="rId17"/>
    <p:sldId id="401" r:id="rId18"/>
    <p:sldId id="402" r:id="rId19"/>
    <p:sldId id="403" r:id="rId20"/>
    <p:sldId id="404" r:id="rId21"/>
    <p:sldId id="368" r:id="rId22"/>
    <p:sldId id="385" r:id="rId23"/>
    <p:sldId id="262" r:id="rId24"/>
    <p:sldId id="386" r:id="rId25"/>
    <p:sldId id="263" r:id="rId26"/>
    <p:sldId id="369" r:id="rId27"/>
    <p:sldId id="370" r:id="rId28"/>
    <p:sldId id="264" r:id="rId29"/>
    <p:sldId id="387" r:id="rId30"/>
    <p:sldId id="265" r:id="rId31"/>
    <p:sldId id="266" r:id="rId32"/>
    <p:sldId id="270" r:id="rId33"/>
    <p:sldId id="269" r:id="rId34"/>
    <p:sldId id="398" r:id="rId35"/>
    <p:sldId id="268" r:id="rId36"/>
    <p:sldId id="371" r:id="rId37"/>
    <p:sldId id="271" r:id="rId38"/>
    <p:sldId id="372" r:id="rId39"/>
    <p:sldId id="267" r:id="rId40"/>
    <p:sldId id="275" r:id="rId41"/>
    <p:sldId id="273" r:id="rId42"/>
    <p:sldId id="373" r:id="rId43"/>
    <p:sldId id="272" r:id="rId44"/>
    <p:sldId id="277" r:id="rId45"/>
    <p:sldId id="274" r:id="rId46"/>
    <p:sldId id="374" r:id="rId47"/>
    <p:sldId id="278" r:id="rId48"/>
    <p:sldId id="280" r:id="rId49"/>
    <p:sldId id="279" r:id="rId50"/>
    <p:sldId id="281" r:id="rId51"/>
    <p:sldId id="406" r:id="rId52"/>
    <p:sldId id="407" r:id="rId53"/>
    <p:sldId id="408"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09" autoAdjust="0"/>
  </p:normalViewPr>
  <p:slideViewPr>
    <p:cSldViewPr>
      <p:cViewPr>
        <p:scale>
          <a:sx n="70" d="100"/>
          <a:sy n="70" d="100"/>
        </p:scale>
        <p:origin x="48" y="4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90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715C70-123E-4BA0-8CAE-C92AF7EDC148}"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pPr rtl="1"/>
          <a:endParaRPr lang="ar-SA"/>
        </a:p>
      </dgm:t>
    </dgm:pt>
    <dgm:pt modelId="{C0F8AFA1-ADB7-442A-96C5-592FD0A74F0E}">
      <dgm:prSet phldrT="[Text]" custT="1"/>
      <dgm:spPr/>
      <dgm:t>
        <a:bodyPr/>
        <a:lstStyle/>
        <a:p>
          <a:pPr rtl="1"/>
          <a:r>
            <a:rPr lang="ar-SA" sz="3600" b="1" cap="all" dirty="0" smtClean="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rPr>
            <a:t>إدارة الكفاءة الإنتاجية</a:t>
          </a:r>
          <a:endParaRPr lang="ar-SA" sz="3600" b="1" dirty="0">
            <a:solidFill>
              <a:srgbClr val="FFFF00"/>
            </a:solidFill>
          </a:endParaRPr>
        </a:p>
      </dgm:t>
    </dgm:pt>
    <dgm:pt modelId="{6332F6F1-0485-4D5A-AE5E-87FB0BEC1C3F}" type="parTrans" cxnId="{9D0753B2-E15F-45EB-B4AE-FCCCBA79D4B1}">
      <dgm:prSet/>
      <dgm:spPr/>
      <dgm:t>
        <a:bodyPr/>
        <a:lstStyle/>
        <a:p>
          <a:pPr rtl="1"/>
          <a:endParaRPr lang="ar-SA" sz="1800" b="1"/>
        </a:p>
      </dgm:t>
    </dgm:pt>
    <dgm:pt modelId="{8A7A3485-6933-4208-9293-A0A8F84B29D4}" type="sibTrans" cxnId="{9D0753B2-E15F-45EB-B4AE-FCCCBA79D4B1}">
      <dgm:prSet/>
      <dgm:spPr/>
      <dgm:t>
        <a:bodyPr/>
        <a:lstStyle/>
        <a:p>
          <a:pPr rtl="1"/>
          <a:endParaRPr lang="ar-SA" sz="1800" b="1"/>
        </a:p>
      </dgm:t>
    </dgm:pt>
    <dgm:pt modelId="{36A1B334-EB39-4BEB-BF64-10F557651C02}">
      <dgm:prSet phldrT="[Text]" custT="1"/>
      <dgm:spPr>
        <a:ln>
          <a:solidFill>
            <a:schemeClr val="bg2"/>
          </a:solidFill>
        </a:ln>
      </dgm:spPr>
      <dgm:t>
        <a:bodyPr/>
        <a:lstStyle/>
        <a:p>
          <a:pPr rtl="1"/>
          <a:r>
            <a:rPr lang="ar-SA" sz="2000" b="1" dirty="0" smtClean="0"/>
            <a:t>تخطيط الطاقة الإنتاجية</a:t>
          </a:r>
          <a:endParaRPr lang="ar-SA" sz="2000" b="1" dirty="0"/>
        </a:p>
      </dgm:t>
    </dgm:pt>
    <dgm:pt modelId="{40F06899-70FD-457E-9820-839B8FCD8C77}" type="parTrans" cxnId="{C7576D83-E9A3-4BA1-B1E8-12642663A650}">
      <dgm:prSet/>
      <dgm:spPr/>
      <dgm:t>
        <a:bodyPr/>
        <a:lstStyle/>
        <a:p>
          <a:pPr rtl="1"/>
          <a:endParaRPr lang="ar-SA" sz="1800" b="1"/>
        </a:p>
      </dgm:t>
    </dgm:pt>
    <dgm:pt modelId="{063A234B-0BB9-4DCA-82A2-ADF47500A61A}" type="sibTrans" cxnId="{C7576D83-E9A3-4BA1-B1E8-12642663A650}">
      <dgm:prSet/>
      <dgm:spPr/>
      <dgm:t>
        <a:bodyPr/>
        <a:lstStyle/>
        <a:p>
          <a:pPr rtl="1"/>
          <a:endParaRPr lang="ar-SA" sz="1800" b="1"/>
        </a:p>
      </dgm:t>
    </dgm:pt>
    <dgm:pt modelId="{42092284-FBDC-46DD-BF49-DCF24B188726}">
      <dgm:prSet phldrT="[Text]" custT="1"/>
      <dgm:spPr>
        <a:solidFill>
          <a:schemeClr val="accent2">
            <a:alpha val="50000"/>
          </a:schemeClr>
        </a:solidFill>
        <a:ln>
          <a:solidFill>
            <a:schemeClr val="tx1"/>
          </a:solidFill>
        </a:ln>
      </dgm:spPr>
      <dgm:t>
        <a:bodyPr/>
        <a:lstStyle/>
        <a:p>
          <a:pPr rtl="1"/>
          <a:r>
            <a:rPr lang="ar-SA" sz="2000" b="1" dirty="0" smtClean="0"/>
            <a:t>اختيار الموقع</a:t>
          </a:r>
          <a:endParaRPr lang="ar-SA" sz="2000" b="1" dirty="0"/>
        </a:p>
      </dgm:t>
    </dgm:pt>
    <dgm:pt modelId="{850CFC2C-0C9E-4E29-99E2-99947D3656E3}" type="parTrans" cxnId="{03580F49-5106-4233-BFA3-04BEB4C24425}">
      <dgm:prSet/>
      <dgm:spPr/>
      <dgm:t>
        <a:bodyPr/>
        <a:lstStyle/>
        <a:p>
          <a:pPr rtl="1"/>
          <a:endParaRPr lang="ar-SA" sz="1800" b="1"/>
        </a:p>
      </dgm:t>
    </dgm:pt>
    <dgm:pt modelId="{A7118959-9F60-48F3-AE1E-FE2F377FEB92}" type="sibTrans" cxnId="{03580F49-5106-4233-BFA3-04BEB4C24425}">
      <dgm:prSet/>
      <dgm:spPr/>
      <dgm:t>
        <a:bodyPr/>
        <a:lstStyle/>
        <a:p>
          <a:pPr rtl="1"/>
          <a:endParaRPr lang="ar-SA" sz="1800" b="1"/>
        </a:p>
      </dgm:t>
    </dgm:pt>
    <dgm:pt modelId="{C1DD7A1D-4730-479D-A95A-BD9FBB548A2C}">
      <dgm:prSet phldrT="[Text]" custT="1"/>
      <dgm:spPr>
        <a:ln>
          <a:solidFill>
            <a:schemeClr val="tx1"/>
          </a:solidFill>
        </a:ln>
      </dgm:spPr>
      <dgm:t>
        <a:bodyPr/>
        <a:lstStyle/>
        <a:p>
          <a:pPr rtl="1"/>
          <a:r>
            <a:rPr lang="ar-SA" sz="2000" b="1" dirty="0" smtClean="0"/>
            <a:t>الترتيب الداخلي</a:t>
          </a:r>
          <a:endParaRPr lang="ar-SA" sz="2000" b="1" dirty="0"/>
        </a:p>
      </dgm:t>
    </dgm:pt>
    <dgm:pt modelId="{C2E298A7-95A1-4C37-9147-DC38399C50B8}" type="parTrans" cxnId="{0C7F949E-E207-41A2-B8CA-2DC0E5CA5143}">
      <dgm:prSet/>
      <dgm:spPr/>
      <dgm:t>
        <a:bodyPr/>
        <a:lstStyle/>
        <a:p>
          <a:pPr rtl="1"/>
          <a:endParaRPr lang="ar-SA" sz="1800" b="1"/>
        </a:p>
      </dgm:t>
    </dgm:pt>
    <dgm:pt modelId="{76DC47BB-A281-4332-88EA-0EB67F4377E0}" type="sibTrans" cxnId="{0C7F949E-E207-41A2-B8CA-2DC0E5CA5143}">
      <dgm:prSet/>
      <dgm:spPr/>
      <dgm:t>
        <a:bodyPr/>
        <a:lstStyle/>
        <a:p>
          <a:pPr rtl="1"/>
          <a:endParaRPr lang="ar-SA" sz="1800" b="1"/>
        </a:p>
      </dgm:t>
    </dgm:pt>
    <dgm:pt modelId="{35E30D4F-C6EF-4B9E-A707-E701821D920A}">
      <dgm:prSet phldrT="[Text]" custT="1"/>
      <dgm:spPr/>
      <dgm:t>
        <a:bodyPr/>
        <a:lstStyle/>
        <a:p>
          <a:pPr rtl="1"/>
          <a:r>
            <a:rPr lang="ar-SA" sz="2000" b="1" dirty="0" smtClean="0"/>
            <a:t>تخطيط الطاقة</a:t>
          </a:r>
          <a:endParaRPr lang="ar-SA" sz="2000" b="1" dirty="0"/>
        </a:p>
      </dgm:t>
    </dgm:pt>
    <dgm:pt modelId="{83A53147-A410-4265-A0B7-594C201D766C}" type="parTrans" cxnId="{9E504B01-2708-40E7-A8E3-30ABA9AFD661}">
      <dgm:prSet/>
      <dgm:spPr/>
      <dgm:t>
        <a:bodyPr/>
        <a:lstStyle/>
        <a:p>
          <a:pPr rtl="1"/>
          <a:endParaRPr lang="ar-SA" sz="1800" b="1"/>
        </a:p>
      </dgm:t>
    </dgm:pt>
    <dgm:pt modelId="{84147A5E-759B-412E-BF93-DFB25E7F197B}" type="sibTrans" cxnId="{9E504B01-2708-40E7-A8E3-30ABA9AFD661}">
      <dgm:prSet/>
      <dgm:spPr/>
      <dgm:t>
        <a:bodyPr/>
        <a:lstStyle/>
        <a:p>
          <a:pPr rtl="1"/>
          <a:endParaRPr lang="ar-SA" sz="1800" b="1"/>
        </a:p>
      </dgm:t>
    </dgm:pt>
    <dgm:pt modelId="{006061E6-6EC8-4372-AA78-A560F5A6D24D}">
      <dgm:prSet custT="1"/>
      <dgm:spPr/>
      <dgm:t>
        <a:bodyPr/>
        <a:lstStyle/>
        <a:p>
          <a:pPr rtl="1"/>
          <a:r>
            <a:rPr lang="ar-SA" sz="2000" b="1" dirty="0" smtClean="0"/>
            <a:t>نظام العمل</a:t>
          </a:r>
          <a:endParaRPr lang="ar-SA" sz="2000" b="1" dirty="0"/>
        </a:p>
      </dgm:t>
    </dgm:pt>
    <dgm:pt modelId="{10D30F82-28C2-47F4-BBCB-7EA505D004B0}" type="parTrans" cxnId="{B73F6A6A-E840-4265-BDD5-CB54501CAB7D}">
      <dgm:prSet/>
      <dgm:spPr/>
      <dgm:t>
        <a:bodyPr/>
        <a:lstStyle/>
        <a:p>
          <a:pPr rtl="1"/>
          <a:endParaRPr lang="ar-SA" sz="1800" b="1"/>
        </a:p>
      </dgm:t>
    </dgm:pt>
    <dgm:pt modelId="{9EF364AE-7E77-49CB-BBD1-CAB5BA25FCF0}" type="sibTrans" cxnId="{B73F6A6A-E840-4265-BDD5-CB54501CAB7D}">
      <dgm:prSet/>
      <dgm:spPr/>
      <dgm:t>
        <a:bodyPr/>
        <a:lstStyle/>
        <a:p>
          <a:pPr rtl="1"/>
          <a:endParaRPr lang="ar-SA" sz="1800" b="1"/>
        </a:p>
      </dgm:t>
    </dgm:pt>
    <dgm:pt modelId="{A5061B93-8F0D-4FF8-AB01-636115DFF745}">
      <dgm:prSet custT="1"/>
      <dgm:spPr/>
      <dgm:t>
        <a:bodyPr/>
        <a:lstStyle/>
        <a:p>
          <a:pPr rtl="1"/>
          <a:r>
            <a:rPr lang="ar-SA" sz="2000" b="1" dirty="0" smtClean="0"/>
            <a:t>إدارة المخزون </a:t>
          </a:r>
          <a:endParaRPr lang="ar-SA" sz="2000" b="1" dirty="0"/>
        </a:p>
      </dgm:t>
    </dgm:pt>
    <dgm:pt modelId="{BD976443-A03C-47FF-9291-E931FB699DD9}" type="parTrans" cxnId="{4713B852-A0AC-4635-BDB9-AC4597F7EC7D}">
      <dgm:prSet/>
      <dgm:spPr/>
      <dgm:t>
        <a:bodyPr/>
        <a:lstStyle/>
        <a:p>
          <a:pPr rtl="1"/>
          <a:endParaRPr lang="ar-SA" sz="1800" b="1"/>
        </a:p>
      </dgm:t>
    </dgm:pt>
    <dgm:pt modelId="{7991734F-923F-4616-989F-21191646049F}" type="sibTrans" cxnId="{4713B852-A0AC-4635-BDB9-AC4597F7EC7D}">
      <dgm:prSet/>
      <dgm:spPr/>
      <dgm:t>
        <a:bodyPr/>
        <a:lstStyle/>
        <a:p>
          <a:pPr rtl="1"/>
          <a:endParaRPr lang="ar-SA" sz="1800" b="1"/>
        </a:p>
      </dgm:t>
    </dgm:pt>
    <dgm:pt modelId="{A96E1C49-B0F8-4580-95C1-8AA6B0968852}">
      <dgm:prSet custT="1"/>
      <dgm:spPr/>
      <dgm:t>
        <a:bodyPr/>
        <a:lstStyle/>
        <a:p>
          <a:pPr rtl="1"/>
          <a:r>
            <a:rPr lang="ar-SA" sz="2000" b="1" dirty="0" smtClean="0"/>
            <a:t>إدارة الجودة</a:t>
          </a:r>
          <a:endParaRPr lang="ar-SA" sz="2000" b="1" dirty="0"/>
        </a:p>
      </dgm:t>
    </dgm:pt>
    <dgm:pt modelId="{C63DA9D1-8894-4603-9C69-75145F99C5AC}" type="parTrans" cxnId="{4EA1217A-AD5E-45A6-A555-1B3E5E48E153}">
      <dgm:prSet/>
      <dgm:spPr/>
      <dgm:t>
        <a:bodyPr/>
        <a:lstStyle/>
        <a:p>
          <a:pPr rtl="1"/>
          <a:endParaRPr lang="ar-SA" sz="1800" b="1"/>
        </a:p>
      </dgm:t>
    </dgm:pt>
    <dgm:pt modelId="{33F42AF3-7D24-43EC-AF5E-F1E72D8C9941}" type="sibTrans" cxnId="{4EA1217A-AD5E-45A6-A555-1B3E5E48E153}">
      <dgm:prSet/>
      <dgm:spPr/>
      <dgm:t>
        <a:bodyPr/>
        <a:lstStyle/>
        <a:p>
          <a:pPr rtl="1"/>
          <a:endParaRPr lang="ar-SA" sz="1800" b="1"/>
        </a:p>
      </dgm:t>
    </dgm:pt>
    <dgm:pt modelId="{85821896-9550-421F-8451-3BD5268A180D}">
      <dgm:prSet custT="1"/>
      <dgm:spPr>
        <a:solidFill>
          <a:srgbClr val="FF0000">
            <a:alpha val="50000"/>
          </a:srgbClr>
        </a:solidFill>
        <a:ln>
          <a:solidFill>
            <a:srgbClr val="FF0000"/>
          </a:solidFill>
        </a:ln>
      </dgm:spPr>
      <dgm:t>
        <a:bodyPr/>
        <a:lstStyle/>
        <a:p>
          <a:pPr rtl="1"/>
          <a:r>
            <a:rPr lang="ar-SA" sz="2000" b="1" dirty="0" smtClean="0"/>
            <a:t>مدخل</a:t>
          </a:r>
          <a:endParaRPr lang="ar-SA" sz="2000" b="1" dirty="0"/>
        </a:p>
      </dgm:t>
    </dgm:pt>
    <dgm:pt modelId="{3CE63F42-F1DF-43B1-AC98-4F0D16B01326}" type="parTrans" cxnId="{C1C8E383-FC60-4F50-9F65-15B7F86D421F}">
      <dgm:prSet/>
      <dgm:spPr/>
      <dgm:t>
        <a:bodyPr/>
        <a:lstStyle/>
        <a:p>
          <a:pPr rtl="1"/>
          <a:endParaRPr lang="ar-SA" sz="1800" b="1"/>
        </a:p>
      </dgm:t>
    </dgm:pt>
    <dgm:pt modelId="{7A5A8668-0732-493A-B139-887C422B2EAB}" type="sibTrans" cxnId="{C1C8E383-FC60-4F50-9F65-15B7F86D421F}">
      <dgm:prSet/>
      <dgm:spPr/>
      <dgm:t>
        <a:bodyPr/>
        <a:lstStyle/>
        <a:p>
          <a:pPr rtl="1"/>
          <a:endParaRPr lang="ar-SA" sz="1800" b="1"/>
        </a:p>
      </dgm:t>
    </dgm:pt>
    <dgm:pt modelId="{73EACC5B-6550-4C9A-9CD1-5B4B9EC1BDE3}" type="pres">
      <dgm:prSet presAssocID="{C8715C70-123E-4BA0-8CAE-C92AF7EDC148}" presName="composite" presStyleCnt="0">
        <dgm:presLayoutVars>
          <dgm:chMax val="1"/>
          <dgm:dir/>
          <dgm:resizeHandles val="exact"/>
        </dgm:presLayoutVars>
      </dgm:prSet>
      <dgm:spPr/>
      <dgm:t>
        <a:bodyPr/>
        <a:lstStyle/>
        <a:p>
          <a:pPr rtl="1"/>
          <a:endParaRPr lang="ar-SA"/>
        </a:p>
      </dgm:t>
    </dgm:pt>
    <dgm:pt modelId="{768B9B60-9AB3-4D7F-8F8F-833C7C653808}" type="pres">
      <dgm:prSet presAssocID="{C8715C70-123E-4BA0-8CAE-C92AF7EDC148}" presName="radial" presStyleCnt="0">
        <dgm:presLayoutVars>
          <dgm:animLvl val="ctr"/>
        </dgm:presLayoutVars>
      </dgm:prSet>
      <dgm:spPr/>
    </dgm:pt>
    <dgm:pt modelId="{1D4A17C5-94F1-4678-BC08-29AD8943F897}" type="pres">
      <dgm:prSet presAssocID="{C0F8AFA1-ADB7-442A-96C5-592FD0A74F0E}" presName="centerShape" presStyleLbl="vennNode1" presStyleIdx="0" presStyleCnt="9"/>
      <dgm:spPr/>
      <dgm:t>
        <a:bodyPr/>
        <a:lstStyle/>
        <a:p>
          <a:pPr rtl="1"/>
          <a:endParaRPr lang="ar-SA"/>
        </a:p>
      </dgm:t>
    </dgm:pt>
    <dgm:pt modelId="{FE7D041D-52DF-407D-9B8A-1BCBA2993F30}" type="pres">
      <dgm:prSet presAssocID="{36A1B334-EB39-4BEB-BF64-10F557651C02}" presName="node" presStyleLbl="vennNode1" presStyleIdx="1" presStyleCnt="9">
        <dgm:presLayoutVars>
          <dgm:bulletEnabled val="1"/>
        </dgm:presLayoutVars>
      </dgm:prSet>
      <dgm:spPr/>
      <dgm:t>
        <a:bodyPr/>
        <a:lstStyle/>
        <a:p>
          <a:pPr rtl="1"/>
          <a:endParaRPr lang="ar-SA"/>
        </a:p>
      </dgm:t>
    </dgm:pt>
    <dgm:pt modelId="{B456CB5F-7805-4B0D-BECA-F4EDDA81C131}" type="pres">
      <dgm:prSet presAssocID="{42092284-FBDC-46DD-BF49-DCF24B188726}" presName="node" presStyleLbl="vennNode1" presStyleIdx="2" presStyleCnt="9">
        <dgm:presLayoutVars>
          <dgm:bulletEnabled val="1"/>
        </dgm:presLayoutVars>
      </dgm:prSet>
      <dgm:spPr/>
      <dgm:t>
        <a:bodyPr/>
        <a:lstStyle/>
        <a:p>
          <a:pPr rtl="1"/>
          <a:endParaRPr lang="ar-SA"/>
        </a:p>
      </dgm:t>
    </dgm:pt>
    <dgm:pt modelId="{8999E3CC-48CD-4183-B3D0-1F06C238A39D}" type="pres">
      <dgm:prSet presAssocID="{C1DD7A1D-4730-479D-A95A-BD9FBB548A2C}" presName="node" presStyleLbl="vennNode1" presStyleIdx="3" presStyleCnt="9">
        <dgm:presLayoutVars>
          <dgm:bulletEnabled val="1"/>
        </dgm:presLayoutVars>
      </dgm:prSet>
      <dgm:spPr/>
      <dgm:t>
        <a:bodyPr/>
        <a:lstStyle/>
        <a:p>
          <a:pPr rtl="1"/>
          <a:endParaRPr lang="ar-SA"/>
        </a:p>
      </dgm:t>
    </dgm:pt>
    <dgm:pt modelId="{62076527-B195-4522-B0AF-C2DC203E3889}" type="pres">
      <dgm:prSet presAssocID="{35E30D4F-C6EF-4B9E-A707-E701821D920A}" presName="node" presStyleLbl="vennNode1" presStyleIdx="4" presStyleCnt="9">
        <dgm:presLayoutVars>
          <dgm:bulletEnabled val="1"/>
        </dgm:presLayoutVars>
      </dgm:prSet>
      <dgm:spPr/>
      <dgm:t>
        <a:bodyPr/>
        <a:lstStyle/>
        <a:p>
          <a:pPr rtl="1"/>
          <a:endParaRPr lang="ar-SA"/>
        </a:p>
      </dgm:t>
    </dgm:pt>
    <dgm:pt modelId="{78101A89-B54E-4819-965C-A65BBEBA045C}" type="pres">
      <dgm:prSet presAssocID="{006061E6-6EC8-4372-AA78-A560F5A6D24D}" presName="node" presStyleLbl="vennNode1" presStyleIdx="5" presStyleCnt="9">
        <dgm:presLayoutVars>
          <dgm:bulletEnabled val="1"/>
        </dgm:presLayoutVars>
      </dgm:prSet>
      <dgm:spPr/>
      <dgm:t>
        <a:bodyPr/>
        <a:lstStyle/>
        <a:p>
          <a:pPr rtl="1"/>
          <a:endParaRPr lang="ar-SA"/>
        </a:p>
      </dgm:t>
    </dgm:pt>
    <dgm:pt modelId="{F6BF4795-D330-4022-98FD-5861C9E4F8B0}" type="pres">
      <dgm:prSet presAssocID="{A5061B93-8F0D-4FF8-AB01-636115DFF745}" presName="node" presStyleLbl="vennNode1" presStyleIdx="6" presStyleCnt="9">
        <dgm:presLayoutVars>
          <dgm:bulletEnabled val="1"/>
        </dgm:presLayoutVars>
      </dgm:prSet>
      <dgm:spPr/>
      <dgm:t>
        <a:bodyPr/>
        <a:lstStyle/>
        <a:p>
          <a:pPr rtl="1"/>
          <a:endParaRPr lang="ar-SA"/>
        </a:p>
      </dgm:t>
    </dgm:pt>
    <dgm:pt modelId="{3E1B6951-0014-4CCA-ACD7-D1317BD7911F}" type="pres">
      <dgm:prSet presAssocID="{A96E1C49-B0F8-4580-95C1-8AA6B0968852}" presName="node" presStyleLbl="vennNode1" presStyleIdx="7" presStyleCnt="9">
        <dgm:presLayoutVars>
          <dgm:bulletEnabled val="1"/>
        </dgm:presLayoutVars>
      </dgm:prSet>
      <dgm:spPr/>
      <dgm:t>
        <a:bodyPr/>
        <a:lstStyle/>
        <a:p>
          <a:pPr rtl="1"/>
          <a:endParaRPr lang="ar-SA"/>
        </a:p>
      </dgm:t>
    </dgm:pt>
    <dgm:pt modelId="{0092A029-41CF-4019-A591-EFB0BD1A4F89}" type="pres">
      <dgm:prSet presAssocID="{85821896-9550-421F-8451-3BD5268A180D}" presName="node" presStyleLbl="vennNode1" presStyleIdx="8" presStyleCnt="9">
        <dgm:presLayoutVars>
          <dgm:bulletEnabled val="1"/>
        </dgm:presLayoutVars>
      </dgm:prSet>
      <dgm:spPr/>
      <dgm:t>
        <a:bodyPr/>
        <a:lstStyle/>
        <a:p>
          <a:pPr rtl="1"/>
          <a:endParaRPr lang="ar-SA"/>
        </a:p>
      </dgm:t>
    </dgm:pt>
  </dgm:ptLst>
  <dgm:cxnLst>
    <dgm:cxn modelId="{2FB72D0E-A8B2-4955-BA1D-2096F141394A}" type="presOf" srcId="{85821896-9550-421F-8451-3BD5268A180D}" destId="{0092A029-41CF-4019-A591-EFB0BD1A4F89}" srcOrd="0" destOrd="0" presId="urn:microsoft.com/office/officeart/2005/8/layout/radial3"/>
    <dgm:cxn modelId="{D91037CA-E705-470C-948B-BE74DF5BA1EF}" type="presOf" srcId="{42092284-FBDC-46DD-BF49-DCF24B188726}" destId="{B456CB5F-7805-4B0D-BECA-F4EDDA81C131}" srcOrd="0" destOrd="0" presId="urn:microsoft.com/office/officeart/2005/8/layout/radial3"/>
    <dgm:cxn modelId="{9E504B01-2708-40E7-A8E3-30ABA9AFD661}" srcId="{C0F8AFA1-ADB7-442A-96C5-592FD0A74F0E}" destId="{35E30D4F-C6EF-4B9E-A707-E701821D920A}" srcOrd="3" destOrd="0" parTransId="{83A53147-A410-4265-A0B7-594C201D766C}" sibTransId="{84147A5E-759B-412E-BF93-DFB25E7F197B}"/>
    <dgm:cxn modelId="{9537B783-E2F3-4A9A-8C56-F06450F70B99}" type="presOf" srcId="{C1DD7A1D-4730-479D-A95A-BD9FBB548A2C}" destId="{8999E3CC-48CD-4183-B3D0-1F06C238A39D}" srcOrd="0" destOrd="0" presId="urn:microsoft.com/office/officeart/2005/8/layout/radial3"/>
    <dgm:cxn modelId="{4EA1217A-AD5E-45A6-A555-1B3E5E48E153}" srcId="{C0F8AFA1-ADB7-442A-96C5-592FD0A74F0E}" destId="{A96E1C49-B0F8-4580-95C1-8AA6B0968852}" srcOrd="6" destOrd="0" parTransId="{C63DA9D1-8894-4603-9C69-75145F99C5AC}" sibTransId="{33F42AF3-7D24-43EC-AF5E-F1E72D8C9941}"/>
    <dgm:cxn modelId="{03580F49-5106-4233-BFA3-04BEB4C24425}" srcId="{C0F8AFA1-ADB7-442A-96C5-592FD0A74F0E}" destId="{42092284-FBDC-46DD-BF49-DCF24B188726}" srcOrd="1" destOrd="0" parTransId="{850CFC2C-0C9E-4E29-99E2-99947D3656E3}" sibTransId="{A7118959-9F60-48F3-AE1E-FE2F377FEB92}"/>
    <dgm:cxn modelId="{60BEEBF8-D88F-4181-84BB-A6B277280F10}" type="presOf" srcId="{A5061B93-8F0D-4FF8-AB01-636115DFF745}" destId="{F6BF4795-D330-4022-98FD-5861C9E4F8B0}" srcOrd="0" destOrd="0" presId="urn:microsoft.com/office/officeart/2005/8/layout/radial3"/>
    <dgm:cxn modelId="{95D209EC-B976-4005-81C5-3572A9BC579C}" type="presOf" srcId="{36A1B334-EB39-4BEB-BF64-10F557651C02}" destId="{FE7D041D-52DF-407D-9B8A-1BCBA2993F30}" srcOrd="0" destOrd="0" presId="urn:microsoft.com/office/officeart/2005/8/layout/radial3"/>
    <dgm:cxn modelId="{4E0CF66D-261B-4DDC-9350-FC45ABC28391}" type="presOf" srcId="{C8715C70-123E-4BA0-8CAE-C92AF7EDC148}" destId="{73EACC5B-6550-4C9A-9CD1-5B4B9EC1BDE3}" srcOrd="0" destOrd="0" presId="urn:microsoft.com/office/officeart/2005/8/layout/radial3"/>
    <dgm:cxn modelId="{F68EC33C-E48A-4850-8DCB-7D78DB810A3C}" type="presOf" srcId="{006061E6-6EC8-4372-AA78-A560F5A6D24D}" destId="{78101A89-B54E-4819-965C-A65BBEBA045C}" srcOrd="0" destOrd="0" presId="urn:microsoft.com/office/officeart/2005/8/layout/radial3"/>
    <dgm:cxn modelId="{CFB3CA9A-0C11-4D25-9977-5C44166E6A1F}" type="presOf" srcId="{A96E1C49-B0F8-4580-95C1-8AA6B0968852}" destId="{3E1B6951-0014-4CCA-ACD7-D1317BD7911F}" srcOrd="0" destOrd="0" presId="urn:microsoft.com/office/officeart/2005/8/layout/radial3"/>
    <dgm:cxn modelId="{0C7F949E-E207-41A2-B8CA-2DC0E5CA5143}" srcId="{C0F8AFA1-ADB7-442A-96C5-592FD0A74F0E}" destId="{C1DD7A1D-4730-479D-A95A-BD9FBB548A2C}" srcOrd="2" destOrd="0" parTransId="{C2E298A7-95A1-4C37-9147-DC38399C50B8}" sibTransId="{76DC47BB-A281-4332-88EA-0EB67F4377E0}"/>
    <dgm:cxn modelId="{F00F4C6D-7C54-43E6-A6E4-A4790985BA42}" type="presOf" srcId="{C0F8AFA1-ADB7-442A-96C5-592FD0A74F0E}" destId="{1D4A17C5-94F1-4678-BC08-29AD8943F897}" srcOrd="0" destOrd="0" presId="urn:microsoft.com/office/officeart/2005/8/layout/radial3"/>
    <dgm:cxn modelId="{B73F6A6A-E840-4265-BDD5-CB54501CAB7D}" srcId="{C0F8AFA1-ADB7-442A-96C5-592FD0A74F0E}" destId="{006061E6-6EC8-4372-AA78-A560F5A6D24D}" srcOrd="4" destOrd="0" parTransId="{10D30F82-28C2-47F4-BBCB-7EA505D004B0}" sibTransId="{9EF364AE-7E77-49CB-BBD1-CAB5BA25FCF0}"/>
    <dgm:cxn modelId="{C7576D83-E9A3-4BA1-B1E8-12642663A650}" srcId="{C0F8AFA1-ADB7-442A-96C5-592FD0A74F0E}" destId="{36A1B334-EB39-4BEB-BF64-10F557651C02}" srcOrd="0" destOrd="0" parTransId="{40F06899-70FD-457E-9820-839B8FCD8C77}" sibTransId="{063A234B-0BB9-4DCA-82A2-ADF47500A61A}"/>
    <dgm:cxn modelId="{C1C8E383-FC60-4F50-9F65-15B7F86D421F}" srcId="{C0F8AFA1-ADB7-442A-96C5-592FD0A74F0E}" destId="{85821896-9550-421F-8451-3BD5268A180D}" srcOrd="7" destOrd="0" parTransId="{3CE63F42-F1DF-43B1-AC98-4F0D16B01326}" sibTransId="{7A5A8668-0732-493A-B139-887C422B2EAB}"/>
    <dgm:cxn modelId="{DB03AF64-BFCE-4BB8-A215-71523A1937A7}" type="presOf" srcId="{35E30D4F-C6EF-4B9E-A707-E701821D920A}" destId="{62076527-B195-4522-B0AF-C2DC203E3889}" srcOrd="0" destOrd="0" presId="urn:microsoft.com/office/officeart/2005/8/layout/radial3"/>
    <dgm:cxn modelId="{4713B852-A0AC-4635-BDB9-AC4597F7EC7D}" srcId="{C0F8AFA1-ADB7-442A-96C5-592FD0A74F0E}" destId="{A5061B93-8F0D-4FF8-AB01-636115DFF745}" srcOrd="5" destOrd="0" parTransId="{BD976443-A03C-47FF-9291-E931FB699DD9}" sibTransId="{7991734F-923F-4616-989F-21191646049F}"/>
    <dgm:cxn modelId="{9D0753B2-E15F-45EB-B4AE-FCCCBA79D4B1}" srcId="{C8715C70-123E-4BA0-8CAE-C92AF7EDC148}" destId="{C0F8AFA1-ADB7-442A-96C5-592FD0A74F0E}" srcOrd="0" destOrd="0" parTransId="{6332F6F1-0485-4D5A-AE5E-87FB0BEC1C3F}" sibTransId="{8A7A3485-6933-4208-9293-A0A8F84B29D4}"/>
    <dgm:cxn modelId="{708821F8-5F52-4E29-822C-42665008A393}" type="presParOf" srcId="{73EACC5B-6550-4C9A-9CD1-5B4B9EC1BDE3}" destId="{768B9B60-9AB3-4D7F-8F8F-833C7C653808}" srcOrd="0" destOrd="0" presId="urn:microsoft.com/office/officeart/2005/8/layout/radial3"/>
    <dgm:cxn modelId="{1722E3C6-B8E9-4718-8B9B-4A2A98942741}" type="presParOf" srcId="{768B9B60-9AB3-4D7F-8F8F-833C7C653808}" destId="{1D4A17C5-94F1-4678-BC08-29AD8943F897}" srcOrd="0" destOrd="0" presId="urn:microsoft.com/office/officeart/2005/8/layout/radial3"/>
    <dgm:cxn modelId="{22E26B82-E4FD-4405-B492-14B8C7678B42}" type="presParOf" srcId="{768B9B60-9AB3-4D7F-8F8F-833C7C653808}" destId="{FE7D041D-52DF-407D-9B8A-1BCBA2993F30}" srcOrd="1" destOrd="0" presId="urn:microsoft.com/office/officeart/2005/8/layout/radial3"/>
    <dgm:cxn modelId="{CAC1E11A-F095-45ED-A1C2-5A5F404C236B}" type="presParOf" srcId="{768B9B60-9AB3-4D7F-8F8F-833C7C653808}" destId="{B456CB5F-7805-4B0D-BECA-F4EDDA81C131}" srcOrd="2" destOrd="0" presId="urn:microsoft.com/office/officeart/2005/8/layout/radial3"/>
    <dgm:cxn modelId="{CCADF8FA-FE71-4106-8AEC-C35C6C04EEC2}" type="presParOf" srcId="{768B9B60-9AB3-4D7F-8F8F-833C7C653808}" destId="{8999E3CC-48CD-4183-B3D0-1F06C238A39D}" srcOrd="3" destOrd="0" presId="urn:microsoft.com/office/officeart/2005/8/layout/radial3"/>
    <dgm:cxn modelId="{65740687-FA6C-4D75-B105-EAB56DC46BF5}" type="presParOf" srcId="{768B9B60-9AB3-4D7F-8F8F-833C7C653808}" destId="{62076527-B195-4522-B0AF-C2DC203E3889}" srcOrd="4" destOrd="0" presId="urn:microsoft.com/office/officeart/2005/8/layout/radial3"/>
    <dgm:cxn modelId="{D14BBE49-B266-46E5-9303-2A69723653C4}" type="presParOf" srcId="{768B9B60-9AB3-4D7F-8F8F-833C7C653808}" destId="{78101A89-B54E-4819-965C-A65BBEBA045C}" srcOrd="5" destOrd="0" presId="urn:microsoft.com/office/officeart/2005/8/layout/radial3"/>
    <dgm:cxn modelId="{2F205628-DA6F-45DB-985C-FC55E5DB9533}" type="presParOf" srcId="{768B9B60-9AB3-4D7F-8F8F-833C7C653808}" destId="{F6BF4795-D330-4022-98FD-5861C9E4F8B0}" srcOrd="6" destOrd="0" presId="urn:microsoft.com/office/officeart/2005/8/layout/radial3"/>
    <dgm:cxn modelId="{AAB456D9-D7F0-45DB-81D6-8EC7360CEE62}" type="presParOf" srcId="{768B9B60-9AB3-4D7F-8F8F-833C7C653808}" destId="{3E1B6951-0014-4CCA-ACD7-D1317BD7911F}" srcOrd="7" destOrd="0" presId="urn:microsoft.com/office/officeart/2005/8/layout/radial3"/>
    <dgm:cxn modelId="{A3AAA34A-59D7-4F46-B4D7-B619225E048D}" type="presParOf" srcId="{768B9B60-9AB3-4D7F-8F8F-833C7C653808}" destId="{0092A029-41CF-4019-A591-EFB0BD1A4F89}" srcOrd="8" destOrd="0" presId="urn:microsoft.com/office/officeart/2005/8/layout/radial3"/>
  </dgm:cxnLst>
  <dgm:bg/>
  <dgm:whole/>
</dgm:dataModel>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C90361-7BD7-4E97-B279-C0EBAE2F779F}" type="datetimeFigureOut">
              <a:rPr lang="en-US" smtClean="0"/>
              <a:pPr/>
              <a:t>10/8/2009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3ABF04-C521-4A5C-B15E-116C4B5B3A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69990857-AA81-4FBD-9094-1F9BEC24014A}" type="slidenum">
              <a:rPr lang="en-US"/>
              <a:pPr/>
              <a:t>13</a:t>
            </a:fld>
            <a:endParaRPr 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pPr>
              <a:lnSpc>
                <a:spcPct val="90000"/>
              </a:lnSpc>
            </a:pP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10/8/2009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split orient="vert"/>
    <p:sndAc>
      <p:stSnd>
        <p:snd r:embed="rId1" name="camera.wav" builtIn="1"/>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plit orient="vert"/>
    <p:sndAc>
      <p:stSnd>
        <p:snd r:embed="rId1" name="camera.wav" builtIn="1"/>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plit orient="vert"/>
    <p:sndAc>
      <p:stSnd>
        <p:snd r:embed="rId1" name="camera.wav" builtIn="1"/>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plit orient="vert"/>
    <p:sndAc>
      <p:stSnd>
        <p:snd r:embed="rId1" name="camera.wav" builtIn="1"/>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plit orient="vert"/>
    <p:sndAc>
      <p:stSnd>
        <p:snd r:embed="rId1" name="camera.wav" builtIn="1"/>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plit orient="vert"/>
    <p:sndAc>
      <p:stSnd>
        <p:snd r:embed="rId1" name="camera.wav" builtIn="1"/>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10/8/2009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plit orient="vert"/>
    <p:sndAc>
      <p:stSnd>
        <p:snd r:embed="rId1" name="camera.wav" builtIn="1"/>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10/8/2009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plit orient="vert"/>
    <p:sndAc>
      <p:stSnd>
        <p:snd r:embed="rId1" name="camera.wav" builtIn="1"/>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10/8/2009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plit orient="vert"/>
    <p:sndAc>
      <p:stSnd>
        <p:snd r:embed="rId1" name="camera.wav" builtIn="1"/>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plit orient="vert"/>
    <p:sndAc>
      <p:stSnd>
        <p:snd r:embed="rId1" name="camera.wav" builtIn="1"/>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plit orient="vert"/>
    <p:sndAc>
      <p:stSnd>
        <p:snd r:embed="rId1" name="camera.wav" builtIn="1"/>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10/8/2009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ransition>
    <p:split orient="vert"/>
    <p:sndAc>
      <p:stSnd>
        <p:snd r:embed="rId13" name="camera.wav" builtIn="1"/>
      </p:stSnd>
    </p:sndAc>
  </p:transition>
  <p:timing>
    <p:tnLst>
      <p:par>
        <p:cTn id="1" dur="indefinite" restart="never" nodeType="tmRoot"/>
      </p:par>
    </p:tnLst>
  </p:timing>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rtlCol="1">
            <a:noAutofit/>
          </a:bodyPr>
          <a:lstStyle/>
          <a:p>
            <a:pPr eaLnBrk="1" fontAlgn="auto" hangingPunct="1">
              <a:spcAft>
                <a:spcPts val="0"/>
              </a:spcAft>
              <a:defRPr/>
            </a:pPr>
            <a:r>
              <a:rPr lang="ar-SA" sz="5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إدارة الكفاءة الإنتاجية</a:t>
            </a:r>
            <a:br>
              <a:rPr lang="ar-SA" sz="5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br>
            <a:r>
              <a:rPr lang="ar-SA" sz="54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rPr>
              <a:t>الموضوع الأول</a:t>
            </a:r>
            <a:endParaRPr lang="ar-SA" sz="6000" dirty="0">
              <a:solidFill>
                <a:srgbClr val="FFFF00"/>
              </a:solidFill>
            </a:endParaRPr>
          </a:p>
        </p:txBody>
      </p:sp>
      <p:sp>
        <p:nvSpPr>
          <p:cNvPr id="4" name="عنصر نائب للتاريخ 3"/>
          <p:cNvSpPr>
            <a:spLocks noGrp="1"/>
          </p:cNvSpPr>
          <p:nvPr>
            <p:ph type="dt" sz="quarter" idx="10"/>
          </p:nvPr>
        </p:nvSpPr>
        <p:spPr/>
        <p:txBody>
          <a:bodyPr/>
          <a:lstStyle/>
          <a:p>
            <a:pPr>
              <a:defRPr/>
            </a:pPr>
            <a:fld id="{55002E0C-6F4A-4BC6-A98A-E33E61777534}" type="datetime8">
              <a:rPr lang="ar-SA"/>
              <a:pPr>
                <a:defRPr/>
              </a:pPr>
              <a:t>08 تشرين الأول، 09</a:t>
            </a:fld>
            <a:endParaRPr lang="ar-SA"/>
          </a:p>
        </p:txBody>
      </p:sp>
      <p:sp>
        <p:nvSpPr>
          <p:cNvPr id="5" name="عنصر نائب للتذييل 4"/>
          <p:cNvSpPr>
            <a:spLocks noGrp="1"/>
          </p:cNvSpPr>
          <p:nvPr>
            <p:ph type="ftr" sz="quarter" idx="11"/>
          </p:nvPr>
        </p:nvSpPr>
        <p:spPr/>
        <p:txBody>
          <a:bodyPr/>
          <a:lstStyle/>
          <a:p>
            <a:pPr>
              <a:defRPr/>
            </a:pPr>
            <a:r>
              <a:rPr lang="en-US"/>
              <a:t>Dr.Kasser Naser Mansour- KAU-KSA</a:t>
            </a:r>
            <a:endParaRPr lang="ar-SA"/>
          </a:p>
        </p:txBody>
      </p:sp>
      <p:sp>
        <p:nvSpPr>
          <p:cNvPr id="6" name="عنصر نائب لرقم الشريحة 5"/>
          <p:cNvSpPr>
            <a:spLocks noGrp="1"/>
          </p:cNvSpPr>
          <p:nvPr>
            <p:ph type="sldNum" sz="quarter" idx="12"/>
          </p:nvPr>
        </p:nvSpPr>
        <p:spPr/>
        <p:txBody>
          <a:bodyPr/>
          <a:lstStyle/>
          <a:p>
            <a:pPr>
              <a:defRPr/>
            </a:pPr>
            <a:fld id="{2F18A9E5-E514-41CE-BA3A-64BC00DBECA1}" type="slidenum">
              <a:rPr lang="ar-SA"/>
              <a:pPr>
                <a:defRPr/>
              </a:pPr>
              <a:t>1</a:t>
            </a:fld>
            <a:endParaRPr lang="ar-SA"/>
          </a:p>
        </p:txBody>
      </p:sp>
      <p:sp>
        <p:nvSpPr>
          <p:cNvPr id="7" name="Rectangle 6"/>
          <p:cNvSpPr/>
          <p:nvPr/>
        </p:nvSpPr>
        <p:spPr>
          <a:xfrm>
            <a:off x="2057400" y="4267200"/>
            <a:ext cx="5763117" cy="1754326"/>
          </a:xfrm>
          <a:prstGeom prst="rect">
            <a:avLst/>
          </a:prstGeom>
          <a:noFill/>
        </p:spPr>
        <p:txBody>
          <a:bodyPr wrap="none">
            <a:spAutoFit/>
          </a:bodyPr>
          <a:lstStyle/>
          <a:p>
            <a:pPr algn="ctr">
              <a:defRPr/>
            </a:pPr>
            <a:r>
              <a:rPr lang="ar-SA" sz="54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مدخل </a:t>
            </a:r>
          </a:p>
          <a:p>
            <a:pPr algn="ctr">
              <a:defRPr/>
            </a:pPr>
            <a:r>
              <a:rPr lang="ar-SA" sz="54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في إدارة الكفاءة الإنتاجية</a:t>
            </a:r>
            <a:endParaRPr lang="en-US"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أهمية الإنتاجية</a:t>
            </a:r>
            <a:endParaRPr lang="en-US" dirty="0"/>
          </a:p>
        </p:txBody>
      </p:sp>
      <p:sp>
        <p:nvSpPr>
          <p:cNvPr id="3" name="Content Placeholder 2"/>
          <p:cNvSpPr>
            <a:spLocks noGrp="1"/>
          </p:cNvSpPr>
          <p:nvPr>
            <p:ph idx="1"/>
          </p:nvPr>
        </p:nvSpPr>
        <p:spPr/>
        <p:txBody>
          <a:bodyPr>
            <a:noAutofit/>
          </a:bodyPr>
          <a:lstStyle/>
          <a:p>
            <a:pPr algn="r" rtl="1">
              <a:buNone/>
            </a:pPr>
            <a:r>
              <a:rPr lang="ar-SA" sz="2800" dirty="0" smtClean="0"/>
              <a:t>1. إنتاج كميات اكبر من الوحدات المنتجة بمجهود اقل وبموارد اقل، مما يجعل السلعة اكثر قدرة على منافسة مثيلاتها في السوق.</a:t>
            </a:r>
          </a:p>
          <a:p>
            <a:pPr algn="just" rtl="1">
              <a:buNone/>
            </a:pPr>
            <a:r>
              <a:rPr lang="ar-SA" sz="2800" dirty="0" smtClean="0"/>
              <a:t>2. تؤدي الإنتاجية إلى تخفيض اسعار بيع المنتجات، وانخفاض الاسعار يؤدي إلى زيادة الطلب وزيادة المبيعات، وبالتالي زيادة التدفق النقدي الداخل وزيادة الارباح .</a:t>
            </a:r>
          </a:p>
          <a:p>
            <a:pPr algn="just" rtl="1">
              <a:buNone/>
            </a:pPr>
            <a:r>
              <a:rPr lang="ar-SA" sz="2800" dirty="0" smtClean="0"/>
              <a:t>3. يؤدي زيادة الإنتاجية في المدى القصير إلى التخلص من نسبة من العاملين، لكن نجاح المنشأة وتحقيقها للإرباح سيعمل – في المدى المتوسط والطويل – على توسعها وجذب المزيد من العمال العاطلين عن العمل.</a:t>
            </a:r>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أهمية الإنتاجية...</a:t>
            </a:r>
            <a:endParaRPr lang="en-US" dirty="0"/>
          </a:p>
        </p:txBody>
      </p:sp>
      <p:sp>
        <p:nvSpPr>
          <p:cNvPr id="3" name="Content Placeholder 2"/>
          <p:cNvSpPr>
            <a:spLocks noGrp="1"/>
          </p:cNvSpPr>
          <p:nvPr>
            <p:ph idx="1"/>
          </p:nvPr>
        </p:nvSpPr>
        <p:spPr/>
        <p:txBody>
          <a:bodyPr>
            <a:noAutofit/>
          </a:bodyPr>
          <a:lstStyle/>
          <a:p>
            <a:pPr algn="just" rtl="1">
              <a:buNone/>
            </a:pPr>
            <a:r>
              <a:rPr lang="ar-SA" dirty="0" smtClean="0"/>
              <a:t>4. تحقق الإنتاجية الاستخدام الامثل للموارد النادرة ذات الاستعمالات المتعددة.</a:t>
            </a:r>
          </a:p>
          <a:p>
            <a:pPr algn="just" rtl="1">
              <a:buNone/>
            </a:pPr>
            <a:r>
              <a:rPr lang="ar-SA" dirty="0" smtClean="0"/>
              <a:t>5. تحسين مستوى المعيشة وتحقيق الرفاهية الاقتصادية والاجتماعية للسكان.</a:t>
            </a:r>
          </a:p>
          <a:p>
            <a:pPr algn="just" rtl="1">
              <a:buNone/>
            </a:pPr>
            <a:r>
              <a:rPr lang="ar-SA" dirty="0" smtClean="0"/>
              <a:t>6. الإنتاجية هي المصدر الوحيد لزيادة الثرو ة القومية . فالاستخدام المنتِج للموارد يقلل الفاقد في الإنتاج، وبالتالي، يحافظ على الموارد النادرة من الضياع.</a:t>
            </a:r>
            <a:endParaRPr lang="en-US" b="1" dirty="0" smtClean="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ar-SA" sz="3200" b="1" dirty="0" smtClean="0"/>
              <a:t>قياس الإنتاجية</a:t>
            </a:r>
            <a:br>
              <a:rPr lang="ar-SA" sz="3200" b="1" dirty="0" smtClean="0"/>
            </a:br>
            <a:r>
              <a:rPr lang="en-US" sz="3200" b="1" dirty="0" smtClean="0"/>
              <a:t> PRODUCTIVITY MEASUREMENT </a:t>
            </a:r>
            <a:endParaRPr lang="ar-SA" sz="3200" b="1" dirty="0" smtClean="0"/>
          </a:p>
        </p:txBody>
      </p:sp>
      <p:sp>
        <p:nvSpPr>
          <p:cNvPr id="3" name="Content Placeholder 2"/>
          <p:cNvSpPr>
            <a:spLocks noGrp="1"/>
          </p:cNvSpPr>
          <p:nvPr>
            <p:ph idx="1"/>
          </p:nvPr>
        </p:nvSpPr>
        <p:spPr/>
        <p:txBody>
          <a:bodyPr>
            <a:noAutofit/>
          </a:bodyPr>
          <a:lstStyle/>
          <a:p>
            <a:pPr algn="just" rtl="1">
              <a:buNone/>
            </a:pPr>
            <a:r>
              <a:rPr lang="ar-SA" sz="2800" dirty="0" smtClean="0"/>
              <a:t>قياس الإنتاجية هو جزء طبيعي من عملية التحليل، المراقبة، التقييم، وعملية الإدارة.  فالاداري يجب ان يقيس الإنتاجية من اجل تحسينها.</a:t>
            </a:r>
          </a:p>
          <a:p>
            <a:pPr algn="ctr" rtl="1">
              <a:buNone/>
            </a:pPr>
            <a:r>
              <a:rPr lang="ar-SA" sz="2400" b="1" dirty="0" smtClean="0"/>
              <a:t>اذا لم تستطع قياس الإنتاجية، فلن تستطيع ادارتها</a:t>
            </a:r>
          </a:p>
          <a:p>
            <a:pPr algn="just"/>
            <a:r>
              <a:rPr lang="en-US" sz="2400" dirty="0" smtClean="0"/>
              <a:t>If You Cannot Measure Productivity, You Cannot Manage It.</a:t>
            </a:r>
            <a:endParaRPr lang="ar-SA" sz="2400" dirty="0" smtClean="0"/>
          </a:p>
          <a:p>
            <a:pPr algn="just" rtl="1">
              <a:buNone/>
            </a:pPr>
            <a:r>
              <a:rPr lang="ar-SA" sz="2800" dirty="0" smtClean="0"/>
              <a:t>ان قياس الإنتاجية يساعد على:</a:t>
            </a:r>
          </a:p>
          <a:p>
            <a:pPr lvl="1" algn="just" rtl="1">
              <a:buNone/>
            </a:pPr>
            <a:r>
              <a:rPr lang="ar-SA" sz="2400" dirty="0" smtClean="0"/>
              <a:t>- معرفة درجة تحقيق الأهداف الاساسية للمنشأة (فاعلية الادارة).</a:t>
            </a:r>
          </a:p>
          <a:p>
            <a:pPr lvl="1" algn="just" rtl="1">
              <a:buNone/>
            </a:pPr>
            <a:r>
              <a:rPr lang="ar-SA" sz="2400" dirty="0" smtClean="0"/>
              <a:t>- معرفة كفاءة استغلال الموارد لخلق ناتج معين.</a:t>
            </a:r>
          </a:p>
          <a:p>
            <a:pPr lvl="1" algn="just" rtl="1">
              <a:buNone/>
            </a:pPr>
            <a:r>
              <a:rPr lang="ar-SA" sz="2400" dirty="0" smtClean="0"/>
              <a:t>- الحكم على فاعلية المنشأة – القدرة على المنافسة والبقاء في دنيا الاعمال.</a:t>
            </a:r>
          </a:p>
          <a:p>
            <a:pPr algn="just" rtl="1"/>
            <a:endParaRPr lang="en-US" sz="2800" dirty="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335208" y="164778"/>
            <a:ext cx="8468795" cy="758905"/>
          </a:xfrm>
        </p:spPr>
        <p:txBody>
          <a:bodyPr/>
          <a:lstStyle/>
          <a:p>
            <a:pPr defTabSz="1360627"/>
            <a:r>
              <a:rPr lang="en-US" altLang="ja-JP" sz="2500" dirty="0">
                <a:ea typeface="ＭＳ Ｐゴシック" pitchFamily="34" charset="-128"/>
              </a:rPr>
              <a:t>Measurement of services</a:t>
            </a:r>
          </a:p>
        </p:txBody>
      </p:sp>
      <p:sp>
        <p:nvSpPr>
          <p:cNvPr id="23" name="Slide Number Placeholder 2"/>
          <p:cNvSpPr>
            <a:spLocks noGrp="1"/>
          </p:cNvSpPr>
          <p:nvPr>
            <p:ph type="sldNum" sz="quarter" idx="12"/>
          </p:nvPr>
        </p:nvSpPr>
        <p:spPr/>
        <p:txBody>
          <a:bodyPr/>
          <a:lstStyle/>
          <a:p>
            <a:fld id="{305F41DB-DCA5-4C7F-99F9-D0F1FD70C674}" type="slidenum">
              <a:rPr lang="en-US"/>
              <a:pPr/>
              <a:t>13</a:t>
            </a:fld>
            <a:endParaRPr lang="en-US"/>
          </a:p>
        </p:txBody>
      </p:sp>
      <p:sp>
        <p:nvSpPr>
          <p:cNvPr id="233476" name="Line 4"/>
          <p:cNvSpPr>
            <a:spLocks noChangeShapeType="1"/>
          </p:cNvSpPr>
          <p:nvPr/>
        </p:nvSpPr>
        <p:spPr bwMode="auto">
          <a:xfrm>
            <a:off x="804499" y="3822378"/>
            <a:ext cx="5736848" cy="0"/>
          </a:xfrm>
          <a:prstGeom prst="line">
            <a:avLst/>
          </a:prstGeom>
          <a:noFill/>
          <a:ln w="38100">
            <a:solidFill>
              <a:schemeClr val="tx1"/>
            </a:solidFill>
            <a:round/>
            <a:headEnd/>
            <a:tailEnd/>
          </a:ln>
          <a:effectLst/>
        </p:spPr>
        <p:txBody>
          <a:bodyPr lIns="136063" tIns="68031" rIns="136063" bIns="68031"/>
          <a:lstStyle/>
          <a:p>
            <a:endParaRPr lang="en-US"/>
          </a:p>
        </p:txBody>
      </p:sp>
      <p:sp>
        <p:nvSpPr>
          <p:cNvPr id="233477" name="Rectangle 5"/>
          <p:cNvSpPr>
            <a:spLocks noChangeArrowheads="1"/>
          </p:cNvSpPr>
          <p:nvPr/>
        </p:nvSpPr>
        <p:spPr bwMode="auto">
          <a:xfrm>
            <a:off x="4029682" y="4270295"/>
            <a:ext cx="1226801" cy="1292656"/>
          </a:xfrm>
          <a:prstGeom prst="rect">
            <a:avLst/>
          </a:prstGeom>
          <a:noFill/>
          <a:ln w="9525">
            <a:noFill/>
            <a:miter lim="800000"/>
            <a:headEnd/>
            <a:tailEnd/>
          </a:ln>
          <a:effectLst/>
        </p:spPr>
        <p:txBody>
          <a:bodyPr wrap="none" lIns="91435" tIns="45717" rIns="91435" bIns="45717" anchor="ctr">
            <a:spAutoFit/>
          </a:bodyPr>
          <a:lstStyle/>
          <a:p>
            <a:pPr defTabSz="914172">
              <a:spcBef>
                <a:spcPct val="0"/>
              </a:spcBef>
            </a:pPr>
            <a:r>
              <a:rPr lang="en-US" altLang="zh-CN" sz="1300" dirty="0">
                <a:ea typeface="宋体" pitchFamily="2" charset="-122"/>
              </a:rPr>
              <a:t>Process</a:t>
            </a:r>
          </a:p>
          <a:p>
            <a:pPr defTabSz="914172">
              <a:spcBef>
                <a:spcPct val="0"/>
              </a:spcBef>
            </a:pPr>
            <a:r>
              <a:rPr lang="en-US" altLang="zh-CN" sz="1300" dirty="0">
                <a:ea typeface="宋体" pitchFamily="2" charset="-122"/>
              </a:rPr>
              <a:t>Resource levels</a:t>
            </a:r>
          </a:p>
          <a:p>
            <a:pPr defTabSz="914172">
              <a:spcBef>
                <a:spcPct val="0"/>
              </a:spcBef>
            </a:pPr>
            <a:r>
              <a:rPr lang="en-US" altLang="zh-CN" sz="1300" dirty="0">
                <a:ea typeface="宋体" pitchFamily="2" charset="-122"/>
              </a:rPr>
              <a:t>Risk</a:t>
            </a:r>
          </a:p>
          <a:p>
            <a:pPr defTabSz="914172">
              <a:spcBef>
                <a:spcPct val="0"/>
              </a:spcBef>
            </a:pPr>
            <a:r>
              <a:rPr lang="en-US" altLang="zh-CN" sz="1300" dirty="0">
                <a:ea typeface="宋体" pitchFamily="2" charset="-122"/>
              </a:rPr>
              <a:t>Social capital</a:t>
            </a:r>
          </a:p>
          <a:p>
            <a:pPr defTabSz="914172">
              <a:spcBef>
                <a:spcPct val="0"/>
              </a:spcBef>
            </a:pPr>
            <a:r>
              <a:rPr lang="en-US" altLang="zh-CN" sz="1300" dirty="0">
                <a:ea typeface="宋体" pitchFamily="2" charset="-122"/>
              </a:rPr>
              <a:t>Variability</a:t>
            </a:r>
          </a:p>
          <a:p>
            <a:pPr defTabSz="914172">
              <a:spcBef>
                <a:spcPct val="0"/>
              </a:spcBef>
            </a:pPr>
            <a:r>
              <a:rPr lang="en-US" altLang="zh-CN" sz="1300" dirty="0">
                <a:ea typeface="宋体" pitchFamily="2" charset="-122"/>
              </a:rPr>
              <a:t>Waste</a:t>
            </a:r>
          </a:p>
        </p:txBody>
      </p:sp>
      <p:sp>
        <p:nvSpPr>
          <p:cNvPr id="233478" name="Rectangle 6"/>
          <p:cNvSpPr>
            <a:spLocks noChangeArrowheads="1"/>
          </p:cNvSpPr>
          <p:nvPr/>
        </p:nvSpPr>
        <p:spPr bwMode="auto">
          <a:xfrm>
            <a:off x="1043934" y="3232892"/>
            <a:ext cx="876064" cy="461659"/>
          </a:xfrm>
          <a:prstGeom prst="rect">
            <a:avLst/>
          </a:prstGeom>
          <a:noFill/>
          <a:ln w="9525">
            <a:noFill/>
            <a:miter lim="800000"/>
            <a:headEnd/>
            <a:tailEnd/>
          </a:ln>
          <a:effectLst/>
        </p:spPr>
        <p:txBody>
          <a:bodyPr wrap="none" lIns="91435" tIns="45717" rIns="91435" bIns="45717" anchor="ctr">
            <a:spAutoFit/>
          </a:bodyPr>
          <a:lstStyle/>
          <a:p>
            <a:pPr defTabSz="914172">
              <a:spcBef>
                <a:spcPct val="0"/>
              </a:spcBef>
            </a:pPr>
            <a:r>
              <a:rPr lang="en-US" altLang="zh-CN" sz="2400" u="sng" dirty="0">
                <a:ea typeface="宋体" pitchFamily="2" charset="-122"/>
              </a:rPr>
              <a:t>Value</a:t>
            </a:r>
          </a:p>
        </p:txBody>
      </p:sp>
      <p:sp>
        <p:nvSpPr>
          <p:cNvPr id="233479" name="Rectangle 7"/>
          <p:cNvSpPr>
            <a:spLocks noChangeArrowheads="1"/>
          </p:cNvSpPr>
          <p:nvPr/>
        </p:nvSpPr>
        <p:spPr bwMode="auto">
          <a:xfrm>
            <a:off x="816472" y="3768999"/>
            <a:ext cx="2545187" cy="461659"/>
          </a:xfrm>
          <a:prstGeom prst="rect">
            <a:avLst/>
          </a:prstGeom>
          <a:noFill/>
          <a:ln w="9525">
            <a:noFill/>
            <a:miter lim="800000"/>
            <a:headEnd/>
            <a:tailEnd/>
          </a:ln>
          <a:effectLst/>
        </p:spPr>
        <p:txBody>
          <a:bodyPr lIns="91435" tIns="45717" rIns="91435" bIns="45717" anchor="ctr">
            <a:spAutoFit/>
          </a:bodyPr>
          <a:lstStyle/>
          <a:p>
            <a:pPr defTabSz="914172">
              <a:spcBef>
                <a:spcPct val="0"/>
              </a:spcBef>
            </a:pPr>
            <a:r>
              <a:rPr lang="en-US" altLang="zh-CN" sz="2400" u="sng" dirty="0">
                <a:ea typeface="宋体" pitchFamily="2" charset="-122"/>
              </a:rPr>
              <a:t>Labor </a:t>
            </a:r>
            <a:r>
              <a:rPr lang="en-US" altLang="zh-CN" sz="2400" dirty="0">
                <a:ea typeface="宋体" pitchFamily="2" charset="-122"/>
              </a:rPr>
              <a:t>+ </a:t>
            </a:r>
            <a:r>
              <a:rPr lang="en-US" altLang="zh-CN" sz="2400" u="sng" dirty="0">
                <a:ea typeface="宋体" pitchFamily="2" charset="-122"/>
              </a:rPr>
              <a:t>Capital</a:t>
            </a:r>
          </a:p>
        </p:txBody>
      </p:sp>
      <p:sp>
        <p:nvSpPr>
          <p:cNvPr id="233480" name="Rectangle 8"/>
          <p:cNvSpPr>
            <a:spLocks noChangeArrowheads="1"/>
          </p:cNvSpPr>
          <p:nvPr/>
        </p:nvSpPr>
        <p:spPr bwMode="auto">
          <a:xfrm>
            <a:off x="2806172" y="4261011"/>
            <a:ext cx="1501254" cy="1292656"/>
          </a:xfrm>
          <a:prstGeom prst="rect">
            <a:avLst/>
          </a:prstGeom>
          <a:noFill/>
          <a:ln w="9525">
            <a:noFill/>
            <a:miter lim="800000"/>
            <a:headEnd/>
            <a:tailEnd/>
          </a:ln>
          <a:effectLst/>
        </p:spPr>
        <p:txBody>
          <a:bodyPr lIns="91435" tIns="45717" rIns="91435" bIns="45717" anchor="ctr">
            <a:spAutoFit/>
          </a:bodyPr>
          <a:lstStyle/>
          <a:p>
            <a:pPr defTabSz="914172">
              <a:spcBef>
                <a:spcPct val="0"/>
              </a:spcBef>
            </a:pPr>
            <a:r>
              <a:rPr lang="en-US" altLang="zh-CN" sz="1300" dirty="0">
                <a:ea typeface="宋体" pitchFamily="2" charset="-122"/>
              </a:rPr>
              <a:t>Cohesiveness</a:t>
            </a:r>
          </a:p>
          <a:p>
            <a:pPr defTabSz="914172">
              <a:spcBef>
                <a:spcPct val="0"/>
              </a:spcBef>
            </a:pPr>
            <a:r>
              <a:rPr lang="en-US" altLang="zh-CN" sz="1300" dirty="0">
                <a:ea typeface="宋体" pitchFamily="2" charset="-122"/>
              </a:rPr>
              <a:t>Complexity</a:t>
            </a:r>
          </a:p>
          <a:p>
            <a:pPr defTabSz="914172">
              <a:spcBef>
                <a:spcPct val="0"/>
              </a:spcBef>
            </a:pPr>
            <a:r>
              <a:rPr lang="en-US" altLang="zh-CN" sz="1300" dirty="0">
                <a:ea typeface="宋体" pitchFamily="2" charset="-122"/>
              </a:rPr>
              <a:t>Correction</a:t>
            </a:r>
          </a:p>
          <a:p>
            <a:pPr defTabSz="914172">
              <a:spcBef>
                <a:spcPct val="0"/>
              </a:spcBef>
            </a:pPr>
            <a:r>
              <a:rPr lang="en-US" altLang="zh-CN" sz="1300" dirty="0">
                <a:ea typeface="宋体" pitchFamily="2" charset="-122"/>
              </a:rPr>
              <a:t>Efficiency</a:t>
            </a:r>
          </a:p>
          <a:p>
            <a:pPr defTabSz="914172">
              <a:spcBef>
                <a:spcPct val="0"/>
              </a:spcBef>
            </a:pPr>
            <a:r>
              <a:rPr lang="en-US" altLang="zh-CN" sz="1300" dirty="0">
                <a:ea typeface="宋体" pitchFamily="2" charset="-122"/>
              </a:rPr>
              <a:t>Optimization</a:t>
            </a:r>
          </a:p>
          <a:p>
            <a:pPr defTabSz="914172">
              <a:spcBef>
                <a:spcPct val="0"/>
              </a:spcBef>
            </a:pPr>
            <a:r>
              <a:rPr lang="en-US" altLang="zh-CN" sz="1300" dirty="0">
                <a:ea typeface="宋体" pitchFamily="2" charset="-122"/>
              </a:rPr>
              <a:t>Risk</a:t>
            </a:r>
          </a:p>
        </p:txBody>
      </p:sp>
      <p:sp>
        <p:nvSpPr>
          <p:cNvPr id="233481" name="Rectangle 9"/>
          <p:cNvSpPr>
            <a:spLocks noChangeArrowheads="1"/>
          </p:cNvSpPr>
          <p:nvPr/>
        </p:nvSpPr>
        <p:spPr bwMode="auto">
          <a:xfrm>
            <a:off x="5224458" y="1429620"/>
            <a:ext cx="1110976" cy="336518"/>
          </a:xfrm>
          <a:prstGeom prst="rect">
            <a:avLst/>
          </a:prstGeom>
          <a:noFill/>
          <a:ln w="9525">
            <a:noFill/>
            <a:miter lim="800000"/>
            <a:headEnd/>
            <a:tailEnd/>
          </a:ln>
          <a:effectLst/>
        </p:spPr>
        <p:txBody>
          <a:bodyPr lIns="91435" tIns="45717" rIns="91435" bIns="45717" anchor="ctr">
            <a:spAutoFit/>
          </a:bodyPr>
          <a:lstStyle/>
          <a:p>
            <a:pPr defTabSz="914172">
              <a:spcBef>
                <a:spcPct val="0"/>
              </a:spcBef>
            </a:pPr>
            <a:r>
              <a:rPr lang="en-US" altLang="zh-CN" sz="1600" dirty="0">
                <a:ea typeface="宋体" pitchFamily="2" charset="-122"/>
              </a:rPr>
              <a:t>Revenue</a:t>
            </a:r>
          </a:p>
        </p:txBody>
      </p:sp>
      <p:sp>
        <p:nvSpPr>
          <p:cNvPr id="233482" name="Text Box 10"/>
          <p:cNvSpPr txBox="1">
            <a:spLocks noChangeArrowheads="1"/>
          </p:cNvSpPr>
          <p:nvPr/>
        </p:nvSpPr>
        <p:spPr bwMode="auto">
          <a:xfrm>
            <a:off x="2114206" y="3019377"/>
            <a:ext cx="1654491" cy="692491"/>
          </a:xfrm>
          <a:prstGeom prst="rect">
            <a:avLst/>
          </a:prstGeom>
          <a:noFill/>
          <a:ln w="9525">
            <a:noFill/>
            <a:miter lim="800000"/>
            <a:headEnd/>
            <a:tailEnd/>
          </a:ln>
          <a:effectLst/>
        </p:spPr>
        <p:txBody>
          <a:bodyPr lIns="91435" tIns="45717" rIns="91435" bIns="45717">
            <a:spAutoFit/>
          </a:bodyPr>
          <a:lstStyle/>
          <a:p>
            <a:pPr defTabSz="914172">
              <a:spcBef>
                <a:spcPct val="0"/>
              </a:spcBef>
              <a:buFontTx/>
              <a:buChar char="•"/>
            </a:pPr>
            <a:r>
              <a:rPr lang="en-US" sz="1300" dirty="0"/>
              <a:t>Price</a:t>
            </a:r>
          </a:p>
          <a:p>
            <a:pPr defTabSz="914172">
              <a:spcBef>
                <a:spcPct val="0"/>
              </a:spcBef>
              <a:buFontTx/>
              <a:buChar char="•"/>
            </a:pPr>
            <a:r>
              <a:rPr lang="en-US" sz="1300" dirty="0"/>
              <a:t>Flexibility</a:t>
            </a:r>
          </a:p>
          <a:p>
            <a:pPr defTabSz="914172">
              <a:spcBef>
                <a:spcPct val="0"/>
              </a:spcBef>
              <a:buFontTx/>
              <a:buChar char="•"/>
            </a:pPr>
            <a:r>
              <a:rPr lang="en-US" sz="1300" dirty="0"/>
              <a:t>Competitiveness</a:t>
            </a:r>
          </a:p>
        </p:txBody>
      </p:sp>
      <p:sp>
        <p:nvSpPr>
          <p:cNvPr id="233483" name="Text Box 11"/>
          <p:cNvSpPr txBox="1">
            <a:spLocks noChangeArrowheads="1"/>
          </p:cNvSpPr>
          <p:nvPr/>
        </p:nvSpPr>
        <p:spPr bwMode="auto">
          <a:xfrm>
            <a:off x="2114207" y="1650099"/>
            <a:ext cx="1850827" cy="1292656"/>
          </a:xfrm>
          <a:prstGeom prst="rect">
            <a:avLst/>
          </a:prstGeom>
          <a:noFill/>
          <a:ln w="9525">
            <a:noFill/>
            <a:miter lim="800000"/>
            <a:headEnd/>
            <a:tailEnd/>
          </a:ln>
          <a:effectLst/>
        </p:spPr>
        <p:txBody>
          <a:bodyPr lIns="91435" tIns="45717" rIns="91435" bIns="45717">
            <a:spAutoFit/>
          </a:bodyPr>
          <a:lstStyle/>
          <a:p>
            <a:pPr defTabSz="914172">
              <a:spcBef>
                <a:spcPct val="0"/>
              </a:spcBef>
              <a:buFontTx/>
              <a:buChar char="•"/>
            </a:pPr>
            <a:r>
              <a:rPr lang="en-US" sz="1300" dirty="0"/>
              <a:t>Service outcomes</a:t>
            </a:r>
          </a:p>
          <a:p>
            <a:pPr defTabSz="914172">
              <a:spcBef>
                <a:spcPct val="0"/>
              </a:spcBef>
              <a:buFontTx/>
              <a:buChar char="•"/>
            </a:pPr>
            <a:r>
              <a:rPr lang="en-US" sz="1300" dirty="0"/>
              <a:t>Availability</a:t>
            </a:r>
          </a:p>
          <a:p>
            <a:pPr defTabSz="914172">
              <a:spcBef>
                <a:spcPct val="0"/>
              </a:spcBef>
              <a:buFontTx/>
              <a:buChar char="•"/>
            </a:pPr>
            <a:r>
              <a:rPr lang="en-US" sz="1300" dirty="0"/>
              <a:t>Quality</a:t>
            </a:r>
          </a:p>
          <a:p>
            <a:pPr defTabSz="914172">
              <a:spcBef>
                <a:spcPct val="0"/>
              </a:spcBef>
              <a:buFontTx/>
              <a:buChar char="•"/>
            </a:pPr>
            <a:r>
              <a:rPr lang="en-US" sz="1300" dirty="0"/>
              <a:t>Value</a:t>
            </a:r>
          </a:p>
          <a:p>
            <a:pPr defTabSz="914172">
              <a:spcBef>
                <a:spcPct val="0"/>
              </a:spcBef>
              <a:buFontTx/>
              <a:buChar char="•"/>
            </a:pPr>
            <a:r>
              <a:rPr lang="en-US" sz="1300" dirty="0"/>
              <a:t>Variability</a:t>
            </a:r>
          </a:p>
          <a:p>
            <a:pPr defTabSz="914172">
              <a:spcBef>
                <a:spcPct val="0"/>
              </a:spcBef>
              <a:buFontTx/>
              <a:buChar char="•"/>
            </a:pPr>
            <a:r>
              <a:rPr lang="en-US" sz="1300" dirty="0"/>
              <a:t>Accessibility</a:t>
            </a:r>
          </a:p>
        </p:txBody>
      </p:sp>
      <p:sp>
        <p:nvSpPr>
          <p:cNvPr id="233484" name="Text Box 12"/>
          <p:cNvSpPr txBox="1">
            <a:spLocks noChangeArrowheads="1"/>
          </p:cNvSpPr>
          <p:nvPr/>
        </p:nvSpPr>
        <p:spPr bwMode="auto">
          <a:xfrm>
            <a:off x="3768698" y="2014466"/>
            <a:ext cx="1261820" cy="692491"/>
          </a:xfrm>
          <a:prstGeom prst="rect">
            <a:avLst/>
          </a:prstGeom>
          <a:noFill/>
          <a:ln w="9525">
            <a:noFill/>
            <a:miter lim="800000"/>
            <a:headEnd/>
            <a:tailEnd/>
          </a:ln>
          <a:effectLst/>
        </p:spPr>
        <p:txBody>
          <a:bodyPr lIns="91435" tIns="45717" rIns="91435" bIns="45717">
            <a:spAutoFit/>
          </a:bodyPr>
          <a:lstStyle/>
          <a:p>
            <a:pPr defTabSz="914172">
              <a:spcBef>
                <a:spcPct val="0"/>
              </a:spcBef>
              <a:buFontTx/>
              <a:buChar char="•"/>
            </a:pPr>
            <a:r>
              <a:rPr lang="en-US" sz="1300" dirty="0"/>
              <a:t>Experience</a:t>
            </a:r>
          </a:p>
          <a:p>
            <a:pPr defTabSz="914172">
              <a:spcBef>
                <a:spcPct val="0"/>
              </a:spcBef>
              <a:buFontTx/>
              <a:buChar char="•"/>
            </a:pPr>
            <a:r>
              <a:rPr lang="en-US" sz="1300" dirty="0"/>
              <a:t>Prestige</a:t>
            </a:r>
          </a:p>
          <a:p>
            <a:pPr defTabSz="914172">
              <a:spcBef>
                <a:spcPct val="0"/>
              </a:spcBef>
              <a:buFontTx/>
              <a:buChar char="•"/>
            </a:pPr>
            <a:r>
              <a:rPr lang="en-US" sz="1300" dirty="0"/>
              <a:t>Satisfaction</a:t>
            </a:r>
          </a:p>
        </p:txBody>
      </p:sp>
      <p:sp>
        <p:nvSpPr>
          <p:cNvPr id="233485" name="Rectangle 13"/>
          <p:cNvSpPr>
            <a:spLocks noChangeArrowheads="1"/>
          </p:cNvSpPr>
          <p:nvPr/>
        </p:nvSpPr>
        <p:spPr bwMode="auto">
          <a:xfrm rot="-5400000">
            <a:off x="497088" y="2150137"/>
            <a:ext cx="1074537" cy="459714"/>
          </a:xfrm>
          <a:prstGeom prst="rect">
            <a:avLst/>
          </a:prstGeom>
          <a:noFill/>
          <a:ln w="9525">
            <a:noFill/>
            <a:miter lim="800000"/>
            <a:headEnd/>
            <a:tailEnd/>
          </a:ln>
          <a:effectLst/>
        </p:spPr>
        <p:txBody>
          <a:bodyPr wrap="none" lIns="91435" tIns="45717" rIns="91435" bIns="45717" anchor="ctr">
            <a:spAutoFit/>
          </a:bodyPr>
          <a:lstStyle/>
          <a:p>
            <a:pPr defTabSz="914172">
              <a:spcBef>
                <a:spcPct val="0"/>
              </a:spcBef>
            </a:pPr>
            <a:r>
              <a:rPr lang="en-US" altLang="zh-CN" sz="2400" u="sng" dirty="0">
                <a:ea typeface="宋体" pitchFamily="2" charset="-122"/>
              </a:rPr>
              <a:t>Output</a:t>
            </a:r>
          </a:p>
        </p:txBody>
      </p:sp>
      <p:sp>
        <p:nvSpPr>
          <p:cNvPr id="233486" name="Rectangle 14"/>
          <p:cNvSpPr>
            <a:spLocks noChangeArrowheads="1"/>
          </p:cNvSpPr>
          <p:nvPr/>
        </p:nvSpPr>
        <p:spPr bwMode="auto">
          <a:xfrm rot="-5400000">
            <a:off x="613129" y="4656614"/>
            <a:ext cx="842455" cy="459714"/>
          </a:xfrm>
          <a:prstGeom prst="rect">
            <a:avLst/>
          </a:prstGeom>
          <a:noFill/>
          <a:ln w="9525">
            <a:noFill/>
            <a:miter lim="800000"/>
            <a:headEnd/>
            <a:tailEnd/>
          </a:ln>
          <a:effectLst/>
        </p:spPr>
        <p:txBody>
          <a:bodyPr wrap="none" lIns="91435" tIns="45717" rIns="91435" bIns="45717" anchor="ctr">
            <a:spAutoFit/>
          </a:bodyPr>
          <a:lstStyle/>
          <a:p>
            <a:pPr defTabSz="914172">
              <a:spcBef>
                <a:spcPct val="0"/>
              </a:spcBef>
            </a:pPr>
            <a:r>
              <a:rPr lang="en-US" altLang="zh-CN" sz="2400" u="sng" dirty="0">
                <a:ea typeface="宋体" pitchFamily="2" charset="-122"/>
              </a:rPr>
              <a:t>Input</a:t>
            </a:r>
          </a:p>
        </p:txBody>
      </p:sp>
      <p:sp>
        <p:nvSpPr>
          <p:cNvPr id="233487" name="Rectangle 15"/>
          <p:cNvSpPr>
            <a:spLocks noChangeArrowheads="1"/>
          </p:cNvSpPr>
          <p:nvPr/>
        </p:nvSpPr>
        <p:spPr bwMode="auto">
          <a:xfrm>
            <a:off x="1735901" y="4270294"/>
            <a:ext cx="1084637" cy="692491"/>
          </a:xfrm>
          <a:prstGeom prst="rect">
            <a:avLst/>
          </a:prstGeom>
          <a:noFill/>
          <a:ln w="9525">
            <a:noFill/>
            <a:miter lim="800000"/>
            <a:headEnd/>
            <a:tailEnd/>
          </a:ln>
          <a:effectLst/>
        </p:spPr>
        <p:txBody>
          <a:bodyPr lIns="91435" tIns="45717" rIns="91435" bIns="45717">
            <a:spAutoFit/>
          </a:bodyPr>
          <a:lstStyle/>
          <a:p>
            <a:pPr defTabSz="914172">
              <a:spcBef>
                <a:spcPct val="0"/>
              </a:spcBef>
            </a:pPr>
            <a:r>
              <a:rPr lang="en-US" altLang="zh-CN" sz="1300" dirty="0">
                <a:ea typeface="宋体" pitchFamily="2" charset="-122"/>
              </a:rPr>
              <a:t>Capability</a:t>
            </a:r>
          </a:p>
          <a:p>
            <a:pPr defTabSz="914172">
              <a:spcBef>
                <a:spcPct val="0"/>
              </a:spcBef>
            </a:pPr>
            <a:r>
              <a:rPr lang="en-US" altLang="zh-CN" sz="1300" dirty="0">
                <a:ea typeface="宋体" pitchFamily="2" charset="-122"/>
              </a:rPr>
              <a:t>Capacity</a:t>
            </a:r>
          </a:p>
          <a:p>
            <a:pPr defTabSz="914172">
              <a:spcBef>
                <a:spcPct val="0"/>
              </a:spcBef>
            </a:pPr>
            <a:r>
              <a:rPr lang="en-US" altLang="zh-CN" sz="1300" dirty="0">
                <a:ea typeface="宋体" pitchFamily="2" charset="-122"/>
              </a:rPr>
              <a:t>Cost</a:t>
            </a:r>
          </a:p>
        </p:txBody>
      </p:sp>
      <p:sp>
        <p:nvSpPr>
          <p:cNvPr id="233488" name="Rectangle 16"/>
          <p:cNvSpPr>
            <a:spLocks noChangeArrowheads="1"/>
          </p:cNvSpPr>
          <p:nvPr/>
        </p:nvSpPr>
        <p:spPr bwMode="auto">
          <a:xfrm>
            <a:off x="6965148" y="3290912"/>
            <a:ext cx="184364" cy="1107990"/>
          </a:xfrm>
          <a:prstGeom prst="rect">
            <a:avLst/>
          </a:prstGeom>
          <a:noFill/>
          <a:ln w="9525">
            <a:noFill/>
            <a:miter lim="800000"/>
            <a:headEnd/>
            <a:tailEnd/>
          </a:ln>
          <a:effectLst/>
        </p:spPr>
        <p:txBody>
          <a:bodyPr lIns="91435" tIns="45717" rIns="91435" bIns="45717" anchor="ctr">
            <a:spAutoFit/>
          </a:bodyPr>
          <a:lstStyle/>
          <a:p>
            <a:pPr defTabSz="914172">
              <a:spcBef>
                <a:spcPct val="0"/>
              </a:spcBef>
            </a:pPr>
            <a:r>
              <a:rPr lang="en-US" altLang="zh-CN" sz="3300" dirty="0">
                <a:ea typeface="宋体" pitchFamily="2" charset="-122"/>
              </a:rPr>
              <a:t>~=</a:t>
            </a:r>
          </a:p>
        </p:txBody>
      </p:sp>
      <p:grpSp>
        <p:nvGrpSpPr>
          <p:cNvPr id="2" name="Group 17"/>
          <p:cNvGrpSpPr>
            <a:grpSpLocks/>
          </p:cNvGrpSpPr>
          <p:nvPr/>
        </p:nvGrpSpPr>
        <p:grpSpPr bwMode="auto">
          <a:xfrm>
            <a:off x="6692192" y="3383744"/>
            <a:ext cx="555488" cy="772831"/>
            <a:chOff x="5127" y="1446"/>
            <a:chExt cx="370" cy="531"/>
          </a:xfrm>
        </p:grpSpPr>
        <p:sp>
          <p:nvSpPr>
            <p:cNvPr id="233490" name="Rectangle 18"/>
            <p:cNvSpPr>
              <a:spLocks noChangeArrowheads="1"/>
            </p:cNvSpPr>
            <p:nvPr/>
          </p:nvSpPr>
          <p:spPr bwMode="auto">
            <a:xfrm>
              <a:off x="5127" y="1578"/>
              <a:ext cx="370" cy="399"/>
            </a:xfrm>
            <a:prstGeom prst="rect">
              <a:avLst/>
            </a:prstGeom>
            <a:noFill/>
            <a:ln w="9525">
              <a:noFill/>
              <a:miter lim="800000"/>
              <a:headEnd/>
              <a:tailEnd/>
            </a:ln>
            <a:effectLst/>
          </p:spPr>
          <p:txBody>
            <a:bodyPr lIns="61448" tIns="30724" rIns="61448" bIns="30724" anchor="ctr">
              <a:spAutoFit/>
            </a:bodyPr>
            <a:lstStyle/>
            <a:p>
              <a:pPr defTabSz="914172">
                <a:spcBef>
                  <a:spcPct val="0"/>
                </a:spcBef>
              </a:pPr>
              <a:r>
                <a:rPr lang="en-US" altLang="zh-CN" sz="3300" dirty="0">
                  <a:ea typeface="宋体" pitchFamily="2" charset="-122"/>
                </a:rPr>
                <a:t>=</a:t>
              </a:r>
            </a:p>
          </p:txBody>
        </p:sp>
        <p:sp>
          <p:nvSpPr>
            <p:cNvPr id="233491" name="Rectangle 19"/>
            <p:cNvSpPr>
              <a:spLocks noChangeArrowheads="1"/>
            </p:cNvSpPr>
            <p:nvPr/>
          </p:nvSpPr>
          <p:spPr bwMode="auto">
            <a:xfrm>
              <a:off x="5127" y="1446"/>
              <a:ext cx="370" cy="400"/>
            </a:xfrm>
            <a:prstGeom prst="rect">
              <a:avLst/>
            </a:prstGeom>
            <a:noFill/>
            <a:ln w="9525">
              <a:noFill/>
              <a:miter lim="800000"/>
              <a:headEnd/>
              <a:tailEnd/>
            </a:ln>
            <a:effectLst/>
          </p:spPr>
          <p:txBody>
            <a:bodyPr lIns="61448" tIns="30724" rIns="61448" bIns="30724" anchor="ctr">
              <a:spAutoFit/>
            </a:bodyPr>
            <a:lstStyle/>
            <a:p>
              <a:pPr defTabSz="914172">
                <a:spcBef>
                  <a:spcPct val="0"/>
                </a:spcBef>
              </a:pPr>
              <a:endParaRPr lang="en-US" altLang="zh-CN" sz="3300" dirty="0">
                <a:ea typeface="宋体" pitchFamily="2" charset="-122"/>
              </a:endParaRPr>
            </a:p>
          </p:txBody>
        </p:sp>
      </p:grpSp>
      <p:sp>
        <p:nvSpPr>
          <p:cNvPr id="233492" name="Text Box 20"/>
          <p:cNvSpPr txBox="1">
            <a:spLocks noChangeArrowheads="1"/>
          </p:cNvSpPr>
          <p:nvPr/>
        </p:nvSpPr>
        <p:spPr bwMode="auto">
          <a:xfrm>
            <a:off x="3768698" y="2817466"/>
            <a:ext cx="1671252" cy="892546"/>
          </a:xfrm>
          <a:prstGeom prst="rect">
            <a:avLst/>
          </a:prstGeom>
          <a:noFill/>
          <a:ln w="9525">
            <a:noFill/>
            <a:miter lim="800000"/>
            <a:headEnd/>
            <a:tailEnd/>
          </a:ln>
          <a:effectLst/>
        </p:spPr>
        <p:txBody>
          <a:bodyPr lIns="91435" tIns="45717" rIns="91435" bIns="45717">
            <a:spAutoFit/>
          </a:bodyPr>
          <a:lstStyle/>
          <a:p>
            <a:pPr defTabSz="914172">
              <a:spcBef>
                <a:spcPct val="0"/>
              </a:spcBef>
              <a:buFontTx/>
              <a:buChar char="•"/>
            </a:pPr>
            <a:r>
              <a:rPr lang="en-US" sz="1300" dirty="0"/>
              <a:t>Adaptability</a:t>
            </a:r>
          </a:p>
          <a:p>
            <a:pPr defTabSz="914172">
              <a:spcBef>
                <a:spcPct val="0"/>
              </a:spcBef>
              <a:buFontTx/>
              <a:buChar char="•"/>
            </a:pPr>
            <a:r>
              <a:rPr lang="en-US" sz="1300" dirty="0"/>
              <a:t>Innovation</a:t>
            </a:r>
          </a:p>
          <a:p>
            <a:pPr defTabSz="914172">
              <a:spcBef>
                <a:spcPct val="0"/>
              </a:spcBef>
              <a:buFontTx/>
              <a:buChar char="•"/>
            </a:pPr>
            <a:r>
              <a:rPr lang="en-US" sz="1300" dirty="0"/>
              <a:t>Focus</a:t>
            </a:r>
          </a:p>
          <a:p>
            <a:pPr defTabSz="914172">
              <a:spcBef>
                <a:spcPct val="0"/>
              </a:spcBef>
              <a:buFontTx/>
              <a:buChar char="•"/>
            </a:pPr>
            <a:r>
              <a:rPr lang="en-US" sz="1300" dirty="0"/>
              <a:t>Interchangeability</a:t>
            </a:r>
          </a:p>
        </p:txBody>
      </p:sp>
      <p:sp>
        <p:nvSpPr>
          <p:cNvPr id="233493" name="Rectangle 21"/>
          <p:cNvSpPr>
            <a:spLocks noChangeArrowheads="1"/>
          </p:cNvSpPr>
          <p:nvPr/>
        </p:nvSpPr>
        <p:spPr bwMode="auto">
          <a:xfrm>
            <a:off x="7149511" y="3599580"/>
            <a:ext cx="1896320" cy="461659"/>
          </a:xfrm>
          <a:prstGeom prst="rect">
            <a:avLst/>
          </a:prstGeom>
          <a:noFill/>
          <a:ln w="9525">
            <a:noFill/>
            <a:miter lim="800000"/>
            <a:headEnd/>
            <a:tailEnd/>
          </a:ln>
          <a:effectLst/>
        </p:spPr>
        <p:txBody>
          <a:bodyPr lIns="91435" tIns="45717" rIns="91435" bIns="45717" anchor="ctr">
            <a:spAutoFit/>
          </a:bodyPr>
          <a:lstStyle/>
          <a:p>
            <a:pPr defTabSz="914172">
              <a:spcBef>
                <a:spcPct val="0"/>
              </a:spcBef>
            </a:pPr>
            <a:r>
              <a:rPr lang="en-US" altLang="zh-CN" sz="2400" dirty="0">
                <a:ea typeface="宋体" pitchFamily="2" charset="-122"/>
              </a:rPr>
              <a:t>Productivity</a:t>
            </a:r>
          </a:p>
        </p:txBody>
      </p:sp>
      <p:sp>
        <p:nvSpPr>
          <p:cNvPr id="233494" name="Rectangle 22"/>
          <p:cNvSpPr>
            <a:spLocks noChangeArrowheads="1"/>
          </p:cNvSpPr>
          <p:nvPr/>
        </p:nvSpPr>
        <p:spPr bwMode="auto">
          <a:xfrm>
            <a:off x="5114319" y="5428381"/>
            <a:ext cx="1367171" cy="584769"/>
          </a:xfrm>
          <a:prstGeom prst="rect">
            <a:avLst/>
          </a:prstGeom>
          <a:noFill/>
          <a:ln w="9525">
            <a:noFill/>
            <a:miter lim="800000"/>
            <a:headEnd/>
            <a:tailEnd/>
          </a:ln>
          <a:effectLst/>
        </p:spPr>
        <p:txBody>
          <a:bodyPr lIns="91435" tIns="45717" rIns="91435" bIns="45717" anchor="ctr">
            <a:spAutoFit/>
          </a:bodyPr>
          <a:lstStyle/>
          <a:p>
            <a:pPr defTabSz="914172">
              <a:spcBef>
                <a:spcPct val="0"/>
              </a:spcBef>
            </a:pPr>
            <a:r>
              <a:rPr lang="en-US" altLang="zh-CN" sz="1600" dirty="0">
                <a:ea typeface="宋体" pitchFamily="2" charset="-122"/>
              </a:rPr>
              <a:t>Employees</a:t>
            </a:r>
          </a:p>
          <a:p>
            <a:pPr defTabSz="914172">
              <a:spcBef>
                <a:spcPct val="0"/>
              </a:spcBef>
            </a:pPr>
            <a:r>
              <a:rPr lang="en-US" altLang="zh-CN" sz="1600" dirty="0">
                <a:ea typeface="宋体" pitchFamily="2" charset="-122"/>
              </a:rPr>
              <a:t>Total Cost</a:t>
            </a:r>
          </a:p>
        </p:txBody>
      </p:sp>
      <p:sp>
        <p:nvSpPr>
          <p:cNvPr id="233495" name="Rectangle 23"/>
          <p:cNvSpPr>
            <a:spLocks noChangeArrowheads="1"/>
          </p:cNvSpPr>
          <p:nvPr/>
        </p:nvSpPr>
        <p:spPr bwMode="auto">
          <a:xfrm>
            <a:off x="227464" y="6567898"/>
            <a:ext cx="1317313" cy="414390"/>
          </a:xfrm>
          <a:prstGeom prst="rect">
            <a:avLst/>
          </a:prstGeom>
          <a:noFill/>
          <a:ln w="12700" algn="ctr">
            <a:noFill/>
            <a:miter lim="800000"/>
            <a:headEnd/>
            <a:tailEnd/>
          </a:ln>
          <a:effectLst/>
        </p:spPr>
        <p:txBody>
          <a:bodyPr wrap="none" lIns="136063" tIns="68031" rIns="136063" bIns="68031">
            <a:spAutoFit/>
          </a:bodyPr>
          <a:lstStyle/>
          <a:p>
            <a:pPr defTabSz="413386"/>
            <a:r>
              <a:rPr lang="en-US" b="0" i="0" dirty="0"/>
              <a:t>Version 1.0</a:t>
            </a:r>
          </a:p>
        </p:txBody>
      </p:sp>
    </p:spTree>
  </p:cSld>
  <p:clrMapOvr>
    <a:masterClrMapping/>
  </p:clrMapOvr>
  <p:transition>
    <p:split orient="vert"/>
    <p:sndAc>
      <p:stSnd>
        <p:snd r:embed="rId3" name="camera.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SA" b="1" dirty="0" smtClean="0"/>
              <a:t>مقاييس الإنتاجية</a:t>
            </a:r>
            <a:endParaRPr lang="en-US" dirty="0"/>
          </a:p>
        </p:txBody>
      </p:sp>
      <p:sp>
        <p:nvSpPr>
          <p:cNvPr id="3" name="Content Placeholder 2"/>
          <p:cNvSpPr>
            <a:spLocks noGrp="1"/>
          </p:cNvSpPr>
          <p:nvPr>
            <p:ph idx="1"/>
          </p:nvPr>
        </p:nvSpPr>
        <p:spPr/>
        <p:txBody>
          <a:bodyPr>
            <a:normAutofit fontScale="92500" lnSpcReduction="20000"/>
          </a:bodyPr>
          <a:lstStyle/>
          <a:p>
            <a:pPr algn="just" rtl="1">
              <a:buNone/>
            </a:pPr>
            <a:r>
              <a:rPr lang="ar-SA" b="1" dirty="0" smtClean="0"/>
              <a:t>أ) المقاييس الجزئية </a:t>
            </a:r>
            <a:r>
              <a:rPr lang="en-US" dirty="0" smtClean="0"/>
              <a:t>Partial measures</a:t>
            </a:r>
            <a:r>
              <a:rPr lang="ar-SA" b="1" dirty="0" smtClean="0"/>
              <a:t> : و</a:t>
            </a:r>
            <a:r>
              <a:rPr lang="ar-SA" dirty="0" smtClean="0"/>
              <a:t>تعبرعن العلاقة بين المخرجات وعنصر واحد من عناصر الإنتاج، وحسب الصيغة التالية:</a:t>
            </a:r>
          </a:p>
          <a:p>
            <a:pPr algn="ctr" rtl="1">
              <a:buNone/>
            </a:pPr>
            <a:r>
              <a:rPr lang="ar-SA" dirty="0" smtClean="0"/>
              <a:t>المخرجات/ احد المدخلات </a:t>
            </a:r>
          </a:p>
          <a:p>
            <a:pPr marL="342900" lvl="1" indent="-342900" algn="ctr" rtl="1">
              <a:buNone/>
            </a:pPr>
            <a:r>
              <a:rPr lang="en-US" dirty="0" smtClean="0"/>
              <a:t>output/(single input)</a:t>
            </a:r>
          </a:p>
          <a:p>
            <a:pPr algn="r" rtl="1">
              <a:buNone/>
            </a:pPr>
            <a:r>
              <a:rPr lang="ar-SA" dirty="0" smtClean="0"/>
              <a:t>     ومن اهم مقاييس الانتاجية الجزئية ما يلي :</a:t>
            </a:r>
          </a:p>
          <a:p>
            <a:pPr marL="914400" lvl="1" indent="-514350" algn="just" rtl="1">
              <a:buAutoNum type="arabicPeriod"/>
            </a:pPr>
            <a:r>
              <a:rPr lang="ar-SA" b="1" dirty="0" smtClean="0"/>
              <a:t>إنتاجية العمل </a:t>
            </a:r>
            <a:r>
              <a:rPr lang="en-US" dirty="0" smtClean="0"/>
              <a:t>Labor Productivity </a:t>
            </a:r>
            <a:r>
              <a:rPr lang="ar-SA" dirty="0" smtClean="0"/>
              <a:t> تشير الى النسبة بين المخرجات، وعدد المشتغلين، او عدد ساعات العمل .</a:t>
            </a:r>
            <a:endParaRPr lang="ar-SA" b="1" dirty="0" smtClean="0"/>
          </a:p>
          <a:p>
            <a:pPr marL="914400" lvl="1" indent="-514350" algn="just" rtl="1">
              <a:buFont typeface="Arial" pitchFamily="34" charset="0"/>
              <a:buAutoNum type="arabicPeriod"/>
            </a:pPr>
            <a:r>
              <a:rPr lang="ar-SA" b="1" dirty="0" smtClean="0"/>
              <a:t>إنتاجية المواد </a:t>
            </a:r>
            <a:r>
              <a:rPr lang="en-US" dirty="0" smtClean="0"/>
              <a:t>Material Productivity </a:t>
            </a:r>
            <a:r>
              <a:rPr lang="ar-SA" dirty="0" smtClean="0"/>
              <a:t> تشير الى النسبة بين المخرجات والمواد المستخدمة في الإنتاج .</a:t>
            </a:r>
          </a:p>
          <a:p>
            <a:pPr marL="914400" lvl="1" indent="-514350" algn="just" rtl="1">
              <a:buFont typeface="Arial" pitchFamily="34" charset="0"/>
              <a:buAutoNum type="arabicPeriod"/>
            </a:pPr>
            <a:r>
              <a:rPr lang="ar-SA" b="1" dirty="0" smtClean="0"/>
              <a:t>إنتاجية الآلات </a:t>
            </a:r>
            <a:r>
              <a:rPr lang="en-US" dirty="0" smtClean="0"/>
              <a:t>:</a:t>
            </a:r>
            <a:r>
              <a:rPr lang="en-US" sz="2800" dirty="0" smtClean="0"/>
              <a:t>Machine Productivity</a:t>
            </a:r>
            <a:r>
              <a:rPr lang="ar-SA" b="1" dirty="0" smtClean="0"/>
              <a:t> </a:t>
            </a:r>
            <a:r>
              <a:rPr lang="ar-SA" dirty="0" smtClean="0"/>
              <a:t>وتشير الى العلاقة بين قيمة الإنتاج وعدد ساعات تشغيل الماكينات. </a:t>
            </a:r>
          </a:p>
          <a:p>
            <a:pPr marL="914400" lvl="1" indent="-514350" algn="just" rtl="1">
              <a:buFont typeface="Arial" pitchFamily="34" charset="0"/>
              <a:buAutoNum type="arabicPeriod"/>
            </a:pPr>
            <a:r>
              <a:rPr lang="en-US" b="1" dirty="0" smtClean="0"/>
              <a:t> </a:t>
            </a:r>
            <a:r>
              <a:rPr lang="ar-SA" b="1" dirty="0" smtClean="0"/>
              <a:t>إنتاجية راس المال </a:t>
            </a:r>
            <a:r>
              <a:rPr lang="en-US" dirty="0" smtClean="0"/>
              <a:t>:</a:t>
            </a:r>
            <a:r>
              <a:rPr lang="en-US" sz="2800" dirty="0" smtClean="0"/>
              <a:t>Capital Productivity</a:t>
            </a:r>
            <a:r>
              <a:rPr lang="en-US" sz="2800" b="1" dirty="0" smtClean="0"/>
              <a:t> </a:t>
            </a:r>
            <a:r>
              <a:rPr lang="ar-SA" sz="2800" b="1" dirty="0" smtClean="0"/>
              <a:t> </a:t>
            </a:r>
            <a:r>
              <a:rPr lang="ar-SA" dirty="0" smtClean="0"/>
              <a:t>تشير الى العلاقة بين قيمة الإنتاج وقيمة راس المال المستثمر.</a:t>
            </a:r>
          </a:p>
          <a:p>
            <a:pPr marL="914400" lvl="1" indent="-514350" algn="just" rtl="1">
              <a:buFont typeface="Arial" pitchFamily="34" charset="0"/>
              <a:buAutoNum type="arabicPeriod"/>
            </a:pPr>
            <a:endParaRPr lang="ar-SA" dirty="0" smtClean="0"/>
          </a:p>
          <a:p>
            <a:pPr marL="514350" indent="-514350" algn="r" rtl="1">
              <a:buNone/>
            </a:pPr>
            <a:endParaRPr lang="ar-SA" b="1" dirty="0" smtClean="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مقاييس الإنتاجية</a:t>
            </a:r>
            <a:endParaRPr lang="en-US" dirty="0"/>
          </a:p>
        </p:txBody>
      </p:sp>
      <p:sp>
        <p:nvSpPr>
          <p:cNvPr id="3" name="Content Placeholder 2"/>
          <p:cNvSpPr>
            <a:spLocks noGrp="1"/>
          </p:cNvSpPr>
          <p:nvPr>
            <p:ph idx="1"/>
          </p:nvPr>
        </p:nvSpPr>
        <p:spPr/>
        <p:txBody>
          <a:bodyPr>
            <a:normAutofit/>
          </a:bodyPr>
          <a:lstStyle/>
          <a:p>
            <a:pPr algn="just" rtl="1">
              <a:buNone/>
            </a:pPr>
            <a:r>
              <a:rPr lang="ar-SA" b="1" dirty="0" smtClean="0"/>
              <a:t>ب. مقاييس العوامل المتعددة </a:t>
            </a:r>
            <a:r>
              <a:rPr lang="en-US" sz="2800" dirty="0" smtClean="0"/>
              <a:t>Multi-factor measures</a:t>
            </a:r>
            <a:r>
              <a:rPr lang="ar-SA" sz="2800" b="1" dirty="0" smtClean="0"/>
              <a:t>:</a:t>
            </a:r>
            <a:endParaRPr lang="ar-SA" dirty="0" smtClean="0"/>
          </a:p>
          <a:p>
            <a:pPr algn="just" rtl="1">
              <a:buNone/>
            </a:pPr>
            <a:r>
              <a:rPr lang="ar-SA" dirty="0" smtClean="0"/>
              <a:t>   تستخدم عندما يستعمل اكثر من عامل اوعنصر لقياس الإنتاجية، مثل – العمل، راس المال، المواد الخام، الطاقة.</a:t>
            </a:r>
          </a:p>
          <a:p>
            <a:pPr marL="342900" lvl="1" indent="-342900" algn="ctr" rtl="1">
              <a:buNone/>
            </a:pPr>
            <a:r>
              <a:rPr lang="en-US" dirty="0" smtClean="0"/>
              <a:t>output/(multiple inputs)</a:t>
            </a:r>
          </a:p>
          <a:p>
            <a:pPr algn="just" rtl="1">
              <a:buNone/>
            </a:pPr>
            <a:endParaRPr lang="en-US" dirty="0" smtClean="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مقاييس الإنتاجية</a:t>
            </a:r>
            <a:endParaRPr lang="en-US" dirty="0"/>
          </a:p>
        </p:txBody>
      </p:sp>
      <p:sp>
        <p:nvSpPr>
          <p:cNvPr id="3" name="Content Placeholder 2"/>
          <p:cNvSpPr>
            <a:spLocks noGrp="1"/>
          </p:cNvSpPr>
          <p:nvPr>
            <p:ph idx="1"/>
          </p:nvPr>
        </p:nvSpPr>
        <p:spPr/>
        <p:txBody>
          <a:bodyPr>
            <a:normAutofit/>
          </a:bodyPr>
          <a:lstStyle/>
          <a:p>
            <a:pPr algn="just" rtl="1">
              <a:buNone/>
            </a:pPr>
            <a:r>
              <a:rPr lang="ar-SA" b="1" dirty="0" smtClean="0"/>
              <a:t>ج) المقاييس الكلية </a:t>
            </a:r>
            <a:r>
              <a:rPr lang="en-US" dirty="0" smtClean="0"/>
              <a:t>Total measure</a:t>
            </a:r>
            <a:r>
              <a:rPr lang="en-US" b="1" dirty="0" smtClean="0"/>
              <a:t> </a:t>
            </a:r>
            <a:endParaRPr lang="ar-SA" b="1" dirty="0" smtClean="0"/>
          </a:p>
          <a:p>
            <a:pPr algn="just" rtl="1">
              <a:buNone/>
            </a:pPr>
            <a:r>
              <a:rPr lang="ar-SA" dirty="0" smtClean="0"/>
              <a:t>   تشير الإنتاجية الكلية (او إنتاجية العوامل الكلية ) الى العلاقة الكمية بين الإنتاج وبين جميع عناصر الإنتاج التي ساهمت في إنتاجه، وعليه فان الإنتاجية بحسب هذا المفهوم ما هي الا النسبة الحسابية بين كمية المخرجات من السلع والخدمات التي انتجت خلال فترة زمنية محددة، وكمية المدخلات التي استخدمت في تحقيق ذلك القدر من الإنتاج.</a:t>
            </a:r>
          </a:p>
          <a:p>
            <a:pPr algn="ctr">
              <a:buNone/>
            </a:pPr>
            <a:r>
              <a:rPr lang="ar-SA" dirty="0" smtClean="0"/>
              <a:t>المخرجات / المدخلات</a:t>
            </a:r>
          </a:p>
          <a:p>
            <a:pPr marL="342900" lvl="1" indent="-342900" algn="ctr" rtl="1">
              <a:buNone/>
            </a:pPr>
            <a:r>
              <a:rPr lang="en-US" dirty="0" smtClean="0"/>
              <a:t>output/(total inputs)</a:t>
            </a:r>
            <a:endParaRPr lang="ar-SA" dirty="0" smtClean="0"/>
          </a:p>
          <a:p>
            <a:pPr marL="342900" lvl="1" indent="-342900" algn="just" rtl="1">
              <a:buNone/>
            </a:pPr>
            <a:endParaRPr lang="en-US" dirty="0" smtClean="0"/>
          </a:p>
          <a:p>
            <a:pPr algn="just" rtl="1">
              <a:buNone/>
            </a:pPr>
            <a:endParaRPr lang="en-US" dirty="0" smtClean="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74" name="Rectangle 18"/>
          <p:cNvSpPr>
            <a:spLocks noGrp="1" noChangeArrowheads="1"/>
          </p:cNvSpPr>
          <p:nvPr>
            <p:ph type="title"/>
          </p:nvPr>
        </p:nvSpPr>
        <p:spPr/>
        <p:txBody>
          <a:bodyPr/>
          <a:lstStyle/>
          <a:p>
            <a:r>
              <a:rPr lang="en-US"/>
              <a:t>Measures of Productivity</a:t>
            </a:r>
          </a:p>
        </p:txBody>
      </p:sp>
      <p:sp>
        <p:nvSpPr>
          <p:cNvPr id="13" name="Footer Placeholder 2"/>
          <p:cNvSpPr>
            <a:spLocks noGrp="1"/>
          </p:cNvSpPr>
          <p:nvPr>
            <p:ph type="ftr" sz="quarter" idx="11"/>
          </p:nvPr>
        </p:nvSpPr>
        <p:spPr/>
        <p:txBody>
          <a:bodyPr/>
          <a:lstStyle/>
          <a:p>
            <a:r>
              <a:rPr lang="en-US"/>
              <a:t>Stevenson, William J., Operations Management</a:t>
            </a:r>
          </a:p>
        </p:txBody>
      </p:sp>
      <p:sp>
        <p:nvSpPr>
          <p:cNvPr id="14" name="Slide Number Placeholder 3"/>
          <p:cNvSpPr>
            <a:spLocks noGrp="1"/>
          </p:cNvSpPr>
          <p:nvPr>
            <p:ph type="sldNum" sz="quarter" idx="12"/>
          </p:nvPr>
        </p:nvSpPr>
        <p:spPr/>
        <p:txBody>
          <a:bodyPr/>
          <a:lstStyle/>
          <a:p>
            <a:fld id="{85415530-62B6-4A4A-A0F5-561875683BF7}" type="slidenum">
              <a:rPr lang="en-US"/>
              <a:pPr/>
              <a:t>17</a:t>
            </a:fld>
            <a:endParaRPr lang="en-US"/>
          </a:p>
        </p:txBody>
      </p:sp>
      <p:sp>
        <p:nvSpPr>
          <p:cNvPr id="45058" name="Rectangle 2"/>
          <p:cNvSpPr>
            <a:spLocks noChangeArrowheads="1"/>
          </p:cNvSpPr>
          <p:nvPr/>
        </p:nvSpPr>
        <p:spPr bwMode="auto">
          <a:xfrm>
            <a:off x="0" y="301625"/>
            <a:ext cx="9144000" cy="534988"/>
          </a:xfrm>
          <a:prstGeom prst="rect">
            <a:avLst/>
          </a:prstGeom>
          <a:noFill/>
          <a:ln w="12700">
            <a:noFill/>
            <a:miter lim="800000"/>
            <a:headEnd/>
            <a:tailEnd/>
          </a:ln>
          <a:effectLst/>
        </p:spPr>
        <p:txBody>
          <a:bodyPr lIns="90488" tIns="44450" rIns="90488" bIns="44450" anchor="b"/>
          <a:lstStyle/>
          <a:p>
            <a:pPr algn="ctr"/>
            <a:endParaRPr lang="en-US" sz="3800" b="1">
              <a:solidFill>
                <a:schemeClr val="tx2"/>
              </a:solidFill>
              <a:effectLst>
                <a:outerShdw blurRad="38100" dist="38100" dir="2700000" algn="tl">
                  <a:srgbClr val="C0C0C0"/>
                </a:outerShdw>
              </a:effectLst>
              <a:latin typeface="Century Gothic" pitchFamily="34" charset="0"/>
            </a:endParaRPr>
          </a:p>
        </p:txBody>
      </p:sp>
      <p:sp>
        <p:nvSpPr>
          <p:cNvPr id="45059" name="Text Box 3"/>
          <p:cNvSpPr txBox="1">
            <a:spLocks noChangeArrowheads="1"/>
          </p:cNvSpPr>
          <p:nvPr/>
        </p:nvSpPr>
        <p:spPr bwMode="auto">
          <a:xfrm>
            <a:off x="912813" y="1370013"/>
            <a:ext cx="1178079" cy="461665"/>
          </a:xfrm>
          <a:prstGeom prst="rect">
            <a:avLst/>
          </a:prstGeom>
          <a:noFill/>
          <a:ln w="12700">
            <a:noFill/>
            <a:miter lim="800000"/>
            <a:headEnd/>
            <a:tailEnd/>
          </a:ln>
          <a:effectLst/>
        </p:spPr>
        <p:txBody>
          <a:bodyPr wrap="none">
            <a:spAutoFit/>
          </a:bodyPr>
          <a:lstStyle/>
          <a:p>
            <a:r>
              <a:rPr lang="en-US" sz="2400" dirty="0">
                <a:solidFill>
                  <a:schemeClr val="hlink"/>
                </a:solidFill>
                <a:latin typeface="Arial" charset="0"/>
              </a:rPr>
              <a:t>Table </a:t>
            </a:r>
            <a:r>
              <a:rPr lang="en-US" sz="2400" dirty="0" smtClean="0">
                <a:solidFill>
                  <a:schemeClr val="hlink"/>
                </a:solidFill>
                <a:latin typeface="Arial" charset="0"/>
              </a:rPr>
              <a:t>1</a:t>
            </a:r>
            <a:endParaRPr lang="en-US" sz="2400" dirty="0">
              <a:solidFill>
                <a:schemeClr val="hlink"/>
              </a:solidFill>
              <a:latin typeface="Times New Roman" charset="0"/>
            </a:endParaRPr>
          </a:p>
        </p:txBody>
      </p:sp>
      <p:sp>
        <p:nvSpPr>
          <p:cNvPr id="45060" name="Rectangle 4"/>
          <p:cNvSpPr>
            <a:spLocks noChangeArrowheads="1"/>
          </p:cNvSpPr>
          <p:nvPr/>
        </p:nvSpPr>
        <p:spPr bwMode="auto">
          <a:xfrm>
            <a:off x="762000" y="1676400"/>
            <a:ext cx="8305800" cy="3608388"/>
          </a:xfrm>
          <a:prstGeom prst="rect">
            <a:avLst/>
          </a:prstGeom>
          <a:noFill/>
          <a:ln w="12700">
            <a:noFill/>
            <a:miter lim="800000"/>
            <a:headEnd/>
            <a:tailEnd/>
          </a:ln>
          <a:effectLst/>
        </p:spPr>
        <p:txBody>
          <a:bodyPr lIns="90488" tIns="44450" rIns="90488" bIns="44450"/>
          <a:lstStyle/>
          <a:p>
            <a:pPr>
              <a:tabLst>
                <a:tab pos="1371600" algn="l"/>
                <a:tab pos="2686050" algn="l"/>
                <a:tab pos="4114800" algn="l"/>
                <a:tab pos="5429250" algn="l"/>
              </a:tabLst>
            </a:pPr>
            <a:endParaRPr lang="en-US" sz="2600">
              <a:solidFill>
                <a:srgbClr val="2237A0"/>
              </a:solidFill>
              <a:latin typeface="Times New Roman" charset="0"/>
            </a:endParaRPr>
          </a:p>
          <a:p>
            <a:pPr>
              <a:tabLst>
                <a:tab pos="1371600" algn="l"/>
                <a:tab pos="2686050" algn="l"/>
                <a:tab pos="4114800" algn="l"/>
                <a:tab pos="5429250" algn="l"/>
              </a:tabLst>
            </a:pPr>
            <a:r>
              <a:rPr lang="en-US" sz="2600">
                <a:solidFill>
                  <a:srgbClr val="CE2700"/>
                </a:solidFill>
                <a:latin typeface="Times New Roman" charset="0"/>
              </a:rPr>
              <a:t>Partial</a:t>
            </a:r>
            <a:r>
              <a:rPr lang="en-US" sz="2200">
                <a:solidFill>
                  <a:srgbClr val="2237A0"/>
                </a:solidFill>
                <a:latin typeface="Times New Roman" charset="0"/>
              </a:rPr>
              <a:t>	       Output      Output       Output      Output</a:t>
            </a:r>
            <a:br>
              <a:rPr lang="en-US" sz="2200">
                <a:solidFill>
                  <a:srgbClr val="2237A0"/>
                </a:solidFill>
                <a:latin typeface="Times New Roman" charset="0"/>
              </a:rPr>
            </a:br>
            <a:r>
              <a:rPr lang="en-US" sz="2600">
                <a:solidFill>
                  <a:srgbClr val="CE2700"/>
                </a:solidFill>
                <a:latin typeface="Times New Roman" charset="0"/>
              </a:rPr>
              <a:t>measures</a:t>
            </a:r>
            <a:r>
              <a:rPr lang="en-US" sz="2600">
                <a:solidFill>
                  <a:srgbClr val="2237A0"/>
                </a:solidFill>
                <a:latin typeface="Times New Roman" charset="0"/>
              </a:rPr>
              <a:t> </a:t>
            </a:r>
            <a:r>
              <a:rPr lang="en-US" sz="2200">
                <a:solidFill>
                  <a:srgbClr val="2237A0"/>
                </a:solidFill>
                <a:latin typeface="Times New Roman" charset="0"/>
              </a:rPr>
              <a:t>        Labor        Machine    Capital      Energy</a:t>
            </a:r>
          </a:p>
          <a:p>
            <a:pPr>
              <a:tabLst>
                <a:tab pos="1371600" algn="l"/>
                <a:tab pos="2686050" algn="l"/>
                <a:tab pos="4114800" algn="l"/>
                <a:tab pos="5429250" algn="l"/>
              </a:tabLst>
            </a:pPr>
            <a:endParaRPr lang="en-US" sz="2200">
              <a:solidFill>
                <a:srgbClr val="2237A0"/>
              </a:solidFill>
              <a:latin typeface="Times New Roman" charset="0"/>
            </a:endParaRPr>
          </a:p>
          <a:p>
            <a:pPr>
              <a:tabLst>
                <a:tab pos="1371600" algn="l"/>
                <a:tab pos="2686050" algn="l"/>
                <a:tab pos="4114800" algn="l"/>
                <a:tab pos="5429250" algn="l"/>
              </a:tabLst>
            </a:pPr>
            <a:r>
              <a:rPr lang="en-US" sz="2600">
                <a:solidFill>
                  <a:srgbClr val="CE2700"/>
                </a:solidFill>
                <a:latin typeface="Times New Roman" charset="0"/>
              </a:rPr>
              <a:t>Multifactor</a:t>
            </a:r>
            <a:r>
              <a:rPr lang="en-US" sz="2200">
                <a:solidFill>
                  <a:srgbClr val="2237A0"/>
                </a:solidFill>
                <a:latin typeface="Times New Roman" charset="0"/>
              </a:rPr>
              <a:t>             Output                             Output	</a:t>
            </a:r>
          </a:p>
          <a:p>
            <a:pPr>
              <a:tabLst>
                <a:tab pos="1371600" algn="l"/>
                <a:tab pos="2686050" algn="l"/>
                <a:tab pos="4114800" algn="l"/>
                <a:tab pos="5429250" algn="l"/>
              </a:tabLst>
            </a:pPr>
            <a:r>
              <a:rPr lang="en-US" sz="2600">
                <a:solidFill>
                  <a:srgbClr val="CE2700"/>
                </a:solidFill>
                <a:latin typeface="Times New Roman" charset="0"/>
              </a:rPr>
              <a:t>measures</a:t>
            </a:r>
            <a:r>
              <a:rPr lang="en-US" sz="2200">
                <a:solidFill>
                  <a:srgbClr val="2237A0"/>
                </a:solidFill>
                <a:latin typeface="Times New Roman" charset="0"/>
              </a:rPr>
              <a:t>           Labor + Machine      Labor + Capital + Energy</a:t>
            </a:r>
          </a:p>
          <a:p>
            <a:pPr>
              <a:tabLst>
                <a:tab pos="1371600" algn="l"/>
                <a:tab pos="2686050" algn="l"/>
                <a:tab pos="4114800" algn="l"/>
                <a:tab pos="5429250" algn="l"/>
              </a:tabLst>
            </a:pPr>
            <a:r>
              <a:rPr lang="en-US" sz="2200">
                <a:solidFill>
                  <a:srgbClr val="2237A0"/>
                </a:solidFill>
                <a:latin typeface="Times New Roman" charset="0"/>
              </a:rPr>
              <a:t>	 	</a:t>
            </a:r>
          </a:p>
          <a:p>
            <a:pPr>
              <a:tabLst>
                <a:tab pos="1371600" algn="l"/>
                <a:tab pos="2686050" algn="l"/>
                <a:tab pos="4114800" algn="l"/>
                <a:tab pos="5429250" algn="l"/>
              </a:tabLst>
            </a:pPr>
            <a:r>
              <a:rPr lang="en-US" sz="2600">
                <a:solidFill>
                  <a:srgbClr val="CE2700"/>
                </a:solidFill>
                <a:latin typeface="Times New Roman" charset="0"/>
              </a:rPr>
              <a:t>Total</a:t>
            </a:r>
            <a:r>
              <a:rPr lang="en-US" sz="2200">
                <a:solidFill>
                  <a:srgbClr val="CE2700"/>
                </a:solidFill>
                <a:latin typeface="Times New Roman" charset="0"/>
              </a:rPr>
              <a:t> </a:t>
            </a:r>
            <a:r>
              <a:rPr lang="en-US" sz="2200">
                <a:solidFill>
                  <a:srgbClr val="2237A0"/>
                </a:solidFill>
                <a:latin typeface="Times New Roman" charset="0"/>
              </a:rPr>
              <a:t>	              Goods or Services Produced</a:t>
            </a:r>
          </a:p>
          <a:p>
            <a:pPr>
              <a:tabLst>
                <a:tab pos="1371600" algn="l"/>
                <a:tab pos="2686050" algn="l"/>
                <a:tab pos="4114800" algn="l"/>
                <a:tab pos="5429250" algn="l"/>
              </a:tabLst>
            </a:pPr>
            <a:r>
              <a:rPr lang="en-US" sz="2600">
                <a:solidFill>
                  <a:srgbClr val="CE2700"/>
                </a:solidFill>
                <a:latin typeface="Times New Roman" charset="0"/>
              </a:rPr>
              <a:t>measure</a:t>
            </a:r>
            <a:r>
              <a:rPr lang="en-US" sz="2200">
                <a:solidFill>
                  <a:srgbClr val="2237A0"/>
                </a:solidFill>
                <a:latin typeface="Times New Roman" charset="0"/>
              </a:rPr>
              <a:t>	            All inputs used to produce them</a:t>
            </a:r>
          </a:p>
        </p:txBody>
      </p:sp>
      <p:sp>
        <p:nvSpPr>
          <p:cNvPr id="45061" name="Line 5"/>
          <p:cNvSpPr>
            <a:spLocks noChangeShapeType="1"/>
          </p:cNvSpPr>
          <p:nvPr/>
        </p:nvSpPr>
        <p:spPr bwMode="auto">
          <a:xfrm>
            <a:off x="2667000" y="2492375"/>
            <a:ext cx="914400" cy="0"/>
          </a:xfrm>
          <a:prstGeom prst="line">
            <a:avLst/>
          </a:prstGeom>
          <a:noFill/>
          <a:ln w="12700">
            <a:solidFill>
              <a:srgbClr val="701A5C"/>
            </a:solidFill>
            <a:round/>
            <a:headEnd/>
            <a:tailEnd/>
          </a:ln>
          <a:effectLst/>
        </p:spPr>
        <p:txBody>
          <a:bodyPr wrap="none" anchor="ctr"/>
          <a:lstStyle/>
          <a:p>
            <a:endParaRPr lang="en-US"/>
          </a:p>
        </p:txBody>
      </p:sp>
      <p:sp>
        <p:nvSpPr>
          <p:cNvPr id="45062" name="Line 6"/>
          <p:cNvSpPr>
            <a:spLocks noChangeShapeType="1"/>
          </p:cNvSpPr>
          <p:nvPr/>
        </p:nvSpPr>
        <p:spPr bwMode="auto">
          <a:xfrm>
            <a:off x="3886200" y="2492375"/>
            <a:ext cx="914400" cy="0"/>
          </a:xfrm>
          <a:prstGeom prst="line">
            <a:avLst/>
          </a:prstGeom>
          <a:noFill/>
          <a:ln w="12700">
            <a:solidFill>
              <a:srgbClr val="701A5C"/>
            </a:solidFill>
            <a:round/>
            <a:headEnd/>
            <a:tailEnd/>
          </a:ln>
          <a:effectLst/>
        </p:spPr>
        <p:txBody>
          <a:bodyPr wrap="none" anchor="ctr"/>
          <a:lstStyle/>
          <a:p>
            <a:endParaRPr lang="en-US"/>
          </a:p>
        </p:txBody>
      </p:sp>
      <p:sp>
        <p:nvSpPr>
          <p:cNvPr id="45063" name="Line 7"/>
          <p:cNvSpPr>
            <a:spLocks noChangeShapeType="1"/>
          </p:cNvSpPr>
          <p:nvPr/>
        </p:nvSpPr>
        <p:spPr bwMode="auto">
          <a:xfrm>
            <a:off x="5105400" y="2492375"/>
            <a:ext cx="914400" cy="0"/>
          </a:xfrm>
          <a:prstGeom prst="line">
            <a:avLst/>
          </a:prstGeom>
          <a:noFill/>
          <a:ln w="12700">
            <a:solidFill>
              <a:srgbClr val="701A5C"/>
            </a:solidFill>
            <a:round/>
            <a:headEnd/>
            <a:tailEnd/>
          </a:ln>
          <a:effectLst/>
        </p:spPr>
        <p:txBody>
          <a:bodyPr wrap="none" anchor="ctr"/>
          <a:lstStyle/>
          <a:p>
            <a:endParaRPr lang="en-US"/>
          </a:p>
        </p:txBody>
      </p:sp>
      <p:sp>
        <p:nvSpPr>
          <p:cNvPr id="45064" name="Line 8"/>
          <p:cNvSpPr>
            <a:spLocks noChangeShapeType="1"/>
          </p:cNvSpPr>
          <p:nvPr/>
        </p:nvSpPr>
        <p:spPr bwMode="auto">
          <a:xfrm>
            <a:off x="6400800" y="2492375"/>
            <a:ext cx="914400" cy="0"/>
          </a:xfrm>
          <a:prstGeom prst="line">
            <a:avLst/>
          </a:prstGeom>
          <a:noFill/>
          <a:ln w="12700">
            <a:solidFill>
              <a:srgbClr val="701A5C"/>
            </a:solidFill>
            <a:round/>
            <a:headEnd/>
            <a:tailEnd/>
          </a:ln>
          <a:effectLst/>
        </p:spPr>
        <p:txBody>
          <a:bodyPr wrap="none" anchor="ctr"/>
          <a:lstStyle/>
          <a:p>
            <a:endParaRPr lang="en-US"/>
          </a:p>
        </p:txBody>
      </p:sp>
      <p:sp>
        <p:nvSpPr>
          <p:cNvPr id="45066" name="Line 10"/>
          <p:cNvSpPr>
            <a:spLocks noChangeShapeType="1"/>
          </p:cNvSpPr>
          <p:nvPr/>
        </p:nvSpPr>
        <p:spPr bwMode="auto">
          <a:xfrm>
            <a:off x="2667000" y="3635375"/>
            <a:ext cx="2133600" cy="0"/>
          </a:xfrm>
          <a:prstGeom prst="line">
            <a:avLst/>
          </a:prstGeom>
          <a:noFill/>
          <a:ln w="12700">
            <a:solidFill>
              <a:srgbClr val="701A5C"/>
            </a:solidFill>
            <a:round/>
            <a:headEnd/>
            <a:tailEnd/>
          </a:ln>
          <a:effectLst/>
        </p:spPr>
        <p:txBody>
          <a:bodyPr wrap="none" anchor="ctr"/>
          <a:lstStyle/>
          <a:p>
            <a:endParaRPr lang="en-US"/>
          </a:p>
        </p:txBody>
      </p:sp>
      <p:sp>
        <p:nvSpPr>
          <p:cNvPr id="45067" name="Line 11"/>
          <p:cNvSpPr>
            <a:spLocks noChangeShapeType="1"/>
          </p:cNvSpPr>
          <p:nvPr/>
        </p:nvSpPr>
        <p:spPr bwMode="auto">
          <a:xfrm>
            <a:off x="5029200" y="3635375"/>
            <a:ext cx="3200400" cy="0"/>
          </a:xfrm>
          <a:prstGeom prst="line">
            <a:avLst/>
          </a:prstGeom>
          <a:noFill/>
          <a:ln w="12700">
            <a:solidFill>
              <a:srgbClr val="701A5C"/>
            </a:solidFill>
            <a:round/>
            <a:headEnd/>
            <a:tailEnd/>
          </a:ln>
          <a:effectLst/>
        </p:spPr>
        <p:txBody>
          <a:bodyPr wrap="none" anchor="ctr"/>
          <a:lstStyle/>
          <a:p>
            <a:endParaRPr lang="en-US"/>
          </a:p>
        </p:txBody>
      </p:sp>
      <p:sp>
        <p:nvSpPr>
          <p:cNvPr id="45069" name="Line 13"/>
          <p:cNvSpPr>
            <a:spLocks noChangeShapeType="1"/>
          </p:cNvSpPr>
          <p:nvPr/>
        </p:nvSpPr>
        <p:spPr bwMode="auto">
          <a:xfrm>
            <a:off x="2895600" y="4797425"/>
            <a:ext cx="4191000" cy="0"/>
          </a:xfrm>
          <a:prstGeom prst="line">
            <a:avLst/>
          </a:prstGeom>
          <a:noFill/>
          <a:ln w="12700">
            <a:solidFill>
              <a:srgbClr val="701A5C"/>
            </a:solidFill>
            <a:round/>
            <a:headEnd/>
            <a:tailEnd/>
          </a:ln>
          <a:effectLst/>
        </p:spPr>
        <p:txBody>
          <a:bodyPr wrap="none" anchor="ctr"/>
          <a:lstStyle/>
          <a:p>
            <a:endParaRPr lang="en-US"/>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09" name="Rectangle 33"/>
          <p:cNvSpPr>
            <a:spLocks noGrp="1" noChangeArrowheads="1"/>
          </p:cNvSpPr>
          <p:nvPr>
            <p:ph type="title"/>
          </p:nvPr>
        </p:nvSpPr>
        <p:spPr/>
        <p:txBody>
          <a:bodyPr/>
          <a:lstStyle/>
          <a:p>
            <a:r>
              <a:rPr lang="en-US" sz="2800"/>
              <a:t>Examples of Partial Productivity Measures</a:t>
            </a:r>
          </a:p>
        </p:txBody>
      </p:sp>
      <p:sp>
        <p:nvSpPr>
          <p:cNvPr id="22" name="Footer Placeholder 2"/>
          <p:cNvSpPr>
            <a:spLocks noGrp="1"/>
          </p:cNvSpPr>
          <p:nvPr>
            <p:ph type="ftr" sz="quarter" idx="11"/>
          </p:nvPr>
        </p:nvSpPr>
        <p:spPr/>
        <p:txBody>
          <a:bodyPr/>
          <a:lstStyle/>
          <a:p>
            <a:r>
              <a:rPr lang="en-US"/>
              <a:t>Stevenson, William J., Operations Management</a:t>
            </a:r>
          </a:p>
        </p:txBody>
      </p:sp>
      <p:sp>
        <p:nvSpPr>
          <p:cNvPr id="23" name="Slide Number Placeholder 3"/>
          <p:cNvSpPr>
            <a:spLocks noGrp="1"/>
          </p:cNvSpPr>
          <p:nvPr>
            <p:ph type="sldNum" sz="quarter" idx="12"/>
          </p:nvPr>
        </p:nvSpPr>
        <p:spPr/>
        <p:txBody>
          <a:bodyPr/>
          <a:lstStyle/>
          <a:p>
            <a:fld id="{F2EE1F89-E49A-4A0B-AF61-ED21355B2E59}" type="slidenum">
              <a:rPr lang="en-US"/>
              <a:pPr/>
              <a:t>18</a:t>
            </a:fld>
            <a:endParaRPr lang="en-US"/>
          </a:p>
        </p:txBody>
      </p:sp>
      <p:grpSp>
        <p:nvGrpSpPr>
          <p:cNvPr id="2" name="Group 31"/>
          <p:cNvGrpSpPr>
            <a:grpSpLocks/>
          </p:cNvGrpSpPr>
          <p:nvPr/>
        </p:nvGrpSpPr>
        <p:grpSpPr bwMode="auto">
          <a:xfrm>
            <a:off x="914400" y="2041525"/>
            <a:ext cx="7467600" cy="4283075"/>
            <a:chOff x="576" y="1200"/>
            <a:chExt cx="4704" cy="2698"/>
          </a:xfrm>
        </p:grpSpPr>
        <p:sp>
          <p:nvSpPr>
            <p:cNvPr id="50186" name="Rectangle 10"/>
            <p:cNvSpPr>
              <a:spLocks noChangeArrowheads="1"/>
            </p:cNvSpPr>
            <p:nvPr/>
          </p:nvSpPr>
          <p:spPr bwMode="auto">
            <a:xfrm>
              <a:off x="2064" y="3258"/>
              <a:ext cx="3216" cy="640"/>
            </a:xfrm>
            <a:prstGeom prst="rect">
              <a:avLst/>
            </a:prstGeom>
            <a:noFill/>
            <a:ln w="12700">
              <a:noFill/>
              <a:miter lim="800000"/>
              <a:headEnd/>
              <a:tailEnd/>
            </a:ln>
            <a:effectLst/>
          </p:spPr>
          <p:txBody>
            <a:bodyPr/>
            <a:lstStyle/>
            <a:p>
              <a:r>
                <a:rPr lang="en-US" sz="2000">
                  <a:latin typeface="Times New Roman" charset="0"/>
                </a:rPr>
                <a:t>Units of output per kilowatt-hour</a:t>
              </a:r>
            </a:p>
            <a:p>
              <a:r>
                <a:rPr lang="en-US" sz="2000">
                  <a:latin typeface="Times New Roman" charset="0"/>
                </a:rPr>
                <a:t>Dollar value of output per kilowatt-hour</a:t>
              </a:r>
            </a:p>
          </p:txBody>
        </p:sp>
        <p:sp>
          <p:nvSpPr>
            <p:cNvPr id="50185" name="Rectangle 9"/>
            <p:cNvSpPr>
              <a:spLocks noChangeArrowheads="1"/>
            </p:cNvSpPr>
            <p:nvPr/>
          </p:nvSpPr>
          <p:spPr bwMode="auto">
            <a:xfrm>
              <a:off x="576" y="3258"/>
              <a:ext cx="1488" cy="640"/>
            </a:xfrm>
            <a:prstGeom prst="rect">
              <a:avLst/>
            </a:prstGeom>
            <a:noFill/>
            <a:ln w="12700">
              <a:noFill/>
              <a:miter lim="800000"/>
              <a:headEnd/>
              <a:tailEnd/>
            </a:ln>
            <a:effectLst/>
          </p:spPr>
          <p:txBody>
            <a:bodyPr/>
            <a:lstStyle/>
            <a:p>
              <a:r>
                <a:rPr lang="en-US" sz="2800">
                  <a:solidFill>
                    <a:schemeClr val="tx2"/>
                  </a:solidFill>
                  <a:latin typeface="Times New Roman" charset="0"/>
                </a:rPr>
                <a:t>Energy Productivity</a:t>
              </a:r>
            </a:p>
          </p:txBody>
        </p:sp>
        <p:sp>
          <p:nvSpPr>
            <p:cNvPr id="50184" name="Rectangle 8"/>
            <p:cNvSpPr>
              <a:spLocks noChangeArrowheads="1"/>
            </p:cNvSpPr>
            <p:nvPr/>
          </p:nvSpPr>
          <p:spPr bwMode="auto">
            <a:xfrm>
              <a:off x="2064" y="2549"/>
              <a:ext cx="3216" cy="709"/>
            </a:xfrm>
            <a:prstGeom prst="rect">
              <a:avLst/>
            </a:prstGeom>
            <a:noFill/>
            <a:ln w="12700">
              <a:noFill/>
              <a:miter lim="800000"/>
              <a:headEnd/>
              <a:tailEnd/>
            </a:ln>
            <a:effectLst/>
          </p:spPr>
          <p:txBody>
            <a:bodyPr/>
            <a:lstStyle/>
            <a:p>
              <a:r>
                <a:rPr lang="en-US" sz="2000">
                  <a:latin typeface="Times New Roman" charset="0"/>
                </a:rPr>
                <a:t>Units of output per dollar input</a:t>
              </a:r>
            </a:p>
            <a:p>
              <a:r>
                <a:rPr lang="en-US" sz="2000">
                  <a:latin typeface="Times New Roman" charset="0"/>
                </a:rPr>
                <a:t>Dollar value of output per dollar input</a:t>
              </a:r>
            </a:p>
            <a:p>
              <a:endParaRPr lang="en-US" sz="2000">
                <a:latin typeface="Times New Roman" charset="0"/>
              </a:endParaRPr>
            </a:p>
          </p:txBody>
        </p:sp>
        <p:sp>
          <p:nvSpPr>
            <p:cNvPr id="50183" name="Rectangle 7"/>
            <p:cNvSpPr>
              <a:spLocks noChangeArrowheads="1"/>
            </p:cNvSpPr>
            <p:nvPr/>
          </p:nvSpPr>
          <p:spPr bwMode="auto">
            <a:xfrm>
              <a:off x="576" y="2549"/>
              <a:ext cx="1488" cy="709"/>
            </a:xfrm>
            <a:prstGeom prst="rect">
              <a:avLst/>
            </a:prstGeom>
            <a:noFill/>
            <a:ln w="12700">
              <a:noFill/>
              <a:miter lim="800000"/>
              <a:headEnd/>
              <a:tailEnd/>
            </a:ln>
            <a:effectLst/>
          </p:spPr>
          <p:txBody>
            <a:bodyPr/>
            <a:lstStyle/>
            <a:p>
              <a:r>
                <a:rPr lang="en-US" sz="2800">
                  <a:solidFill>
                    <a:schemeClr val="tx2"/>
                  </a:solidFill>
                  <a:latin typeface="Times New Roman" charset="0"/>
                </a:rPr>
                <a:t>Capital Productivity</a:t>
              </a:r>
            </a:p>
          </p:txBody>
        </p:sp>
        <p:sp>
          <p:nvSpPr>
            <p:cNvPr id="50182" name="Rectangle 6"/>
            <p:cNvSpPr>
              <a:spLocks noChangeArrowheads="1"/>
            </p:cNvSpPr>
            <p:nvPr/>
          </p:nvSpPr>
          <p:spPr bwMode="auto">
            <a:xfrm>
              <a:off x="2064" y="1909"/>
              <a:ext cx="3216" cy="640"/>
            </a:xfrm>
            <a:prstGeom prst="rect">
              <a:avLst/>
            </a:prstGeom>
            <a:noFill/>
            <a:ln w="12700">
              <a:noFill/>
              <a:miter lim="800000"/>
              <a:headEnd/>
              <a:tailEnd/>
            </a:ln>
            <a:effectLst/>
          </p:spPr>
          <p:txBody>
            <a:bodyPr/>
            <a:lstStyle/>
            <a:p>
              <a:r>
                <a:rPr lang="en-US" sz="2000">
                  <a:latin typeface="Times New Roman" charset="0"/>
                </a:rPr>
                <a:t>Units of output per machine hour</a:t>
              </a:r>
            </a:p>
            <a:p>
              <a:r>
                <a:rPr lang="en-US" sz="2000">
                  <a:latin typeface="Times New Roman" charset="0"/>
                </a:rPr>
                <a:t>machine hour</a:t>
              </a:r>
            </a:p>
          </p:txBody>
        </p:sp>
        <p:sp>
          <p:nvSpPr>
            <p:cNvPr id="50181" name="Rectangle 5"/>
            <p:cNvSpPr>
              <a:spLocks noChangeArrowheads="1"/>
            </p:cNvSpPr>
            <p:nvPr/>
          </p:nvSpPr>
          <p:spPr bwMode="auto">
            <a:xfrm>
              <a:off x="576" y="1909"/>
              <a:ext cx="1488" cy="640"/>
            </a:xfrm>
            <a:prstGeom prst="rect">
              <a:avLst/>
            </a:prstGeom>
            <a:noFill/>
            <a:ln w="12700">
              <a:noFill/>
              <a:miter lim="800000"/>
              <a:headEnd/>
              <a:tailEnd/>
            </a:ln>
            <a:effectLst/>
          </p:spPr>
          <p:txBody>
            <a:bodyPr/>
            <a:lstStyle/>
            <a:p>
              <a:r>
                <a:rPr lang="en-US" sz="2800">
                  <a:solidFill>
                    <a:schemeClr val="tx2"/>
                  </a:solidFill>
                  <a:latin typeface="Times New Roman" charset="0"/>
                </a:rPr>
                <a:t>Machine Productivity</a:t>
              </a:r>
            </a:p>
          </p:txBody>
        </p:sp>
        <p:sp>
          <p:nvSpPr>
            <p:cNvPr id="50180" name="Rectangle 4"/>
            <p:cNvSpPr>
              <a:spLocks noChangeArrowheads="1"/>
            </p:cNvSpPr>
            <p:nvPr/>
          </p:nvSpPr>
          <p:spPr bwMode="auto">
            <a:xfrm>
              <a:off x="2064" y="1200"/>
              <a:ext cx="3216" cy="709"/>
            </a:xfrm>
            <a:prstGeom prst="rect">
              <a:avLst/>
            </a:prstGeom>
            <a:noFill/>
            <a:ln w="12700">
              <a:noFill/>
              <a:miter lim="800000"/>
              <a:headEnd/>
              <a:tailEnd/>
            </a:ln>
            <a:effectLst/>
          </p:spPr>
          <p:txBody>
            <a:bodyPr/>
            <a:lstStyle/>
            <a:p>
              <a:r>
                <a:rPr lang="en-US" sz="2000">
                  <a:latin typeface="Times New Roman" charset="0"/>
                </a:rPr>
                <a:t>Units of output per labor hour</a:t>
              </a:r>
            </a:p>
            <a:p>
              <a:r>
                <a:rPr lang="en-US" sz="2000">
                  <a:latin typeface="Times New Roman" charset="0"/>
                </a:rPr>
                <a:t>Units of output per shift</a:t>
              </a:r>
            </a:p>
            <a:p>
              <a:r>
                <a:rPr lang="en-US" sz="2000">
                  <a:latin typeface="Times New Roman" charset="0"/>
                </a:rPr>
                <a:t>Value-added per labor hour</a:t>
              </a:r>
            </a:p>
          </p:txBody>
        </p:sp>
        <p:sp>
          <p:nvSpPr>
            <p:cNvPr id="50179" name="Rectangle 3"/>
            <p:cNvSpPr>
              <a:spLocks noChangeArrowheads="1"/>
            </p:cNvSpPr>
            <p:nvPr/>
          </p:nvSpPr>
          <p:spPr bwMode="auto">
            <a:xfrm>
              <a:off x="576" y="1200"/>
              <a:ext cx="1488" cy="709"/>
            </a:xfrm>
            <a:prstGeom prst="rect">
              <a:avLst/>
            </a:prstGeom>
            <a:noFill/>
            <a:ln w="12700">
              <a:noFill/>
              <a:miter lim="800000"/>
              <a:headEnd/>
              <a:tailEnd/>
            </a:ln>
            <a:effectLst/>
          </p:spPr>
          <p:txBody>
            <a:bodyPr/>
            <a:lstStyle/>
            <a:p>
              <a:r>
                <a:rPr lang="en-US" sz="2800">
                  <a:solidFill>
                    <a:schemeClr val="tx2"/>
                  </a:solidFill>
                  <a:latin typeface="Times New Roman" charset="0"/>
                </a:rPr>
                <a:t>Labor Productivity</a:t>
              </a:r>
            </a:p>
          </p:txBody>
        </p:sp>
        <p:sp>
          <p:nvSpPr>
            <p:cNvPr id="50187" name="Line 11"/>
            <p:cNvSpPr>
              <a:spLocks noChangeShapeType="1"/>
            </p:cNvSpPr>
            <p:nvPr/>
          </p:nvSpPr>
          <p:spPr bwMode="auto">
            <a:xfrm>
              <a:off x="576" y="1200"/>
              <a:ext cx="4704" cy="0"/>
            </a:xfrm>
            <a:prstGeom prst="line">
              <a:avLst/>
            </a:prstGeom>
            <a:noFill/>
            <a:ln w="28575" cap="sq">
              <a:solidFill>
                <a:schemeClr val="tx1"/>
              </a:solidFill>
              <a:round/>
              <a:headEnd/>
              <a:tailEnd/>
            </a:ln>
            <a:effectLst/>
          </p:spPr>
          <p:txBody>
            <a:bodyPr/>
            <a:lstStyle/>
            <a:p>
              <a:endParaRPr lang="en-US"/>
            </a:p>
          </p:txBody>
        </p:sp>
        <p:sp>
          <p:nvSpPr>
            <p:cNvPr id="50188" name="Line 12"/>
            <p:cNvSpPr>
              <a:spLocks noChangeShapeType="1"/>
            </p:cNvSpPr>
            <p:nvPr/>
          </p:nvSpPr>
          <p:spPr bwMode="auto">
            <a:xfrm>
              <a:off x="576" y="1909"/>
              <a:ext cx="4704" cy="0"/>
            </a:xfrm>
            <a:prstGeom prst="line">
              <a:avLst/>
            </a:prstGeom>
            <a:noFill/>
            <a:ln w="12700">
              <a:solidFill>
                <a:schemeClr val="tx1"/>
              </a:solidFill>
              <a:round/>
              <a:headEnd/>
              <a:tailEnd/>
            </a:ln>
            <a:effectLst/>
          </p:spPr>
          <p:txBody>
            <a:bodyPr/>
            <a:lstStyle/>
            <a:p>
              <a:endParaRPr lang="en-US"/>
            </a:p>
          </p:txBody>
        </p:sp>
        <p:sp>
          <p:nvSpPr>
            <p:cNvPr id="50189" name="Line 13"/>
            <p:cNvSpPr>
              <a:spLocks noChangeShapeType="1"/>
            </p:cNvSpPr>
            <p:nvPr/>
          </p:nvSpPr>
          <p:spPr bwMode="auto">
            <a:xfrm>
              <a:off x="576" y="2549"/>
              <a:ext cx="4704" cy="0"/>
            </a:xfrm>
            <a:prstGeom prst="line">
              <a:avLst/>
            </a:prstGeom>
            <a:noFill/>
            <a:ln w="12700">
              <a:solidFill>
                <a:schemeClr val="tx1"/>
              </a:solidFill>
              <a:round/>
              <a:headEnd/>
              <a:tailEnd/>
            </a:ln>
            <a:effectLst/>
          </p:spPr>
          <p:txBody>
            <a:bodyPr/>
            <a:lstStyle/>
            <a:p>
              <a:endParaRPr lang="en-US"/>
            </a:p>
          </p:txBody>
        </p:sp>
        <p:sp>
          <p:nvSpPr>
            <p:cNvPr id="50190" name="Line 14"/>
            <p:cNvSpPr>
              <a:spLocks noChangeShapeType="1"/>
            </p:cNvSpPr>
            <p:nvPr/>
          </p:nvSpPr>
          <p:spPr bwMode="auto">
            <a:xfrm>
              <a:off x="576" y="3258"/>
              <a:ext cx="4704" cy="0"/>
            </a:xfrm>
            <a:prstGeom prst="line">
              <a:avLst/>
            </a:prstGeom>
            <a:noFill/>
            <a:ln w="12700">
              <a:solidFill>
                <a:schemeClr val="tx1"/>
              </a:solidFill>
              <a:round/>
              <a:headEnd/>
              <a:tailEnd/>
            </a:ln>
            <a:effectLst/>
          </p:spPr>
          <p:txBody>
            <a:bodyPr/>
            <a:lstStyle/>
            <a:p>
              <a:endParaRPr lang="en-US"/>
            </a:p>
          </p:txBody>
        </p:sp>
        <p:sp>
          <p:nvSpPr>
            <p:cNvPr id="50191" name="Line 15"/>
            <p:cNvSpPr>
              <a:spLocks noChangeShapeType="1"/>
            </p:cNvSpPr>
            <p:nvPr/>
          </p:nvSpPr>
          <p:spPr bwMode="auto">
            <a:xfrm>
              <a:off x="576" y="3898"/>
              <a:ext cx="4704" cy="0"/>
            </a:xfrm>
            <a:prstGeom prst="line">
              <a:avLst/>
            </a:prstGeom>
            <a:noFill/>
            <a:ln w="28575" cap="sq">
              <a:solidFill>
                <a:schemeClr val="tx1"/>
              </a:solidFill>
              <a:round/>
              <a:headEnd/>
              <a:tailEnd/>
            </a:ln>
            <a:effectLst/>
          </p:spPr>
          <p:txBody>
            <a:bodyPr/>
            <a:lstStyle/>
            <a:p>
              <a:endParaRPr lang="en-US"/>
            </a:p>
          </p:txBody>
        </p:sp>
        <p:sp>
          <p:nvSpPr>
            <p:cNvPr id="50192" name="Line 16"/>
            <p:cNvSpPr>
              <a:spLocks noChangeShapeType="1"/>
            </p:cNvSpPr>
            <p:nvPr/>
          </p:nvSpPr>
          <p:spPr bwMode="auto">
            <a:xfrm>
              <a:off x="576" y="1200"/>
              <a:ext cx="0" cy="2698"/>
            </a:xfrm>
            <a:prstGeom prst="line">
              <a:avLst/>
            </a:prstGeom>
            <a:noFill/>
            <a:ln w="28575" cap="sq">
              <a:solidFill>
                <a:schemeClr val="tx1"/>
              </a:solidFill>
              <a:round/>
              <a:headEnd/>
              <a:tailEnd/>
            </a:ln>
            <a:effectLst/>
          </p:spPr>
          <p:txBody>
            <a:bodyPr/>
            <a:lstStyle/>
            <a:p>
              <a:endParaRPr lang="en-US"/>
            </a:p>
          </p:txBody>
        </p:sp>
        <p:sp>
          <p:nvSpPr>
            <p:cNvPr id="50193" name="Line 17"/>
            <p:cNvSpPr>
              <a:spLocks noChangeShapeType="1"/>
            </p:cNvSpPr>
            <p:nvPr/>
          </p:nvSpPr>
          <p:spPr bwMode="auto">
            <a:xfrm>
              <a:off x="2064" y="1200"/>
              <a:ext cx="0" cy="2698"/>
            </a:xfrm>
            <a:prstGeom prst="line">
              <a:avLst/>
            </a:prstGeom>
            <a:noFill/>
            <a:ln w="12700">
              <a:solidFill>
                <a:schemeClr val="tx1"/>
              </a:solidFill>
              <a:round/>
              <a:headEnd/>
              <a:tailEnd/>
            </a:ln>
            <a:effectLst/>
          </p:spPr>
          <p:txBody>
            <a:bodyPr/>
            <a:lstStyle/>
            <a:p>
              <a:endParaRPr lang="en-US"/>
            </a:p>
          </p:txBody>
        </p:sp>
        <p:sp>
          <p:nvSpPr>
            <p:cNvPr id="50194" name="Line 18"/>
            <p:cNvSpPr>
              <a:spLocks noChangeShapeType="1"/>
            </p:cNvSpPr>
            <p:nvPr/>
          </p:nvSpPr>
          <p:spPr bwMode="auto">
            <a:xfrm>
              <a:off x="5280" y="1200"/>
              <a:ext cx="0" cy="2698"/>
            </a:xfrm>
            <a:prstGeom prst="line">
              <a:avLst/>
            </a:prstGeom>
            <a:noFill/>
            <a:ln w="28575" cap="sq">
              <a:solidFill>
                <a:schemeClr val="tx1"/>
              </a:solidFill>
              <a:round/>
              <a:headEnd/>
              <a:tailEnd/>
            </a:ln>
            <a:effectLst/>
          </p:spPr>
          <p:txBody>
            <a:bodyPr/>
            <a:lstStyle/>
            <a:p>
              <a:endParaRPr lang="en-US"/>
            </a:p>
          </p:txBody>
        </p:sp>
      </p:grpSp>
      <p:sp>
        <p:nvSpPr>
          <p:cNvPr id="50205" name="Rectangle 29"/>
          <p:cNvSpPr>
            <a:spLocks noChangeArrowheads="1"/>
          </p:cNvSpPr>
          <p:nvPr/>
        </p:nvSpPr>
        <p:spPr bwMode="auto">
          <a:xfrm>
            <a:off x="0" y="228600"/>
            <a:ext cx="9144000" cy="566738"/>
          </a:xfrm>
          <a:prstGeom prst="rect">
            <a:avLst/>
          </a:prstGeom>
          <a:noFill/>
          <a:ln w="12700">
            <a:noFill/>
            <a:miter lim="800000"/>
            <a:headEnd/>
            <a:tailEnd/>
          </a:ln>
          <a:effectLst/>
        </p:spPr>
        <p:txBody>
          <a:bodyPr lIns="90488" tIns="44450" rIns="90488" bIns="44450" anchor="b"/>
          <a:lstStyle/>
          <a:p>
            <a:pPr algn="ctr">
              <a:lnSpc>
                <a:spcPct val="80000"/>
              </a:lnSpc>
              <a:spcBef>
                <a:spcPct val="25000"/>
              </a:spcBef>
            </a:pPr>
            <a:endParaRPr lang="en-US" sz="3400">
              <a:solidFill>
                <a:schemeClr val="tx2"/>
              </a:solidFill>
              <a:effectLst>
                <a:outerShdw blurRad="38100" dist="38100" dir="2700000" algn="tl">
                  <a:srgbClr val="C0C0C0"/>
                </a:outerShdw>
              </a:effectLst>
              <a:latin typeface="Century Gothic" pitchFamily="34" charset="0"/>
            </a:endParaRPr>
          </a:p>
        </p:txBody>
      </p:sp>
      <p:sp>
        <p:nvSpPr>
          <p:cNvPr id="50206" name="Text Box 30"/>
          <p:cNvSpPr txBox="1">
            <a:spLocks noChangeArrowheads="1"/>
          </p:cNvSpPr>
          <p:nvPr/>
        </p:nvSpPr>
        <p:spPr bwMode="auto">
          <a:xfrm>
            <a:off x="914400" y="1370013"/>
            <a:ext cx="1178079" cy="461665"/>
          </a:xfrm>
          <a:prstGeom prst="rect">
            <a:avLst/>
          </a:prstGeom>
          <a:noFill/>
          <a:ln w="12700">
            <a:noFill/>
            <a:miter lim="800000"/>
            <a:headEnd/>
            <a:tailEnd/>
          </a:ln>
          <a:effectLst/>
        </p:spPr>
        <p:txBody>
          <a:bodyPr wrap="none">
            <a:spAutoFit/>
          </a:bodyPr>
          <a:lstStyle/>
          <a:p>
            <a:r>
              <a:rPr lang="en-US" sz="2400" dirty="0">
                <a:solidFill>
                  <a:schemeClr val="hlink"/>
                </a:solidFill>
                <a:latin typeface="Arial" charset="0"/>
              </a:rPr>
              <a:t>Table </a:t>
            </a:r>
            <a:r>
              <a:rPr lang="en-US" sz="2400" dirty="0" smtClean="0">
                <a:solidFill>
                  <a:schemeClr val="hlink"/>
                </a:solidFill>
                <a:latin typeface="Arial" charset="0"/>
              </a:rPr>
              <a:t>2</a:t>
            </a:r>
            <a:endParaRPr lang="en-US" sz="2400" dirty="0">
              <a:solidFill>
                <a:schemeClr val="hlink"/>
              </a:solidFill>
              <a:latin typeface="Times New Roman" charset="0"/>
            </a:endParaRPr>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50925" y="350838"/>
            <a:ext cx="8043863" cy="430212"/>
          </a:xfrm>
          <a:noFill/>
          <a:ln/>
        </p:spPr>
        <p:txBody>
          <a:bodyPr lIns="90488" tIns="44450" rIns="90488" bIns="44450">
            <a:normAutofit fontScale="90000"/>
          </a:bodyPr>
          <a:lstStyle/>
          <a:p>
            <a:r>
              <a:rPr lang="en-US" dirty="0"/>
              <a:t>Example </a:t>
            </a:r>
            <a:r>
              <a:rPr lang="en-US" dirty="0" smtClean="0"/>
              <a:t>1</a:t>
            </a:r>
            <a:endParaRPr lang="en-US" sz="1900" dirty="0">
              <a:solidFill>
                <a:srgbClr val="2D8BD8"/>
              </a:solidFill>
            </a:endParaRPr>
          </a:p>
        </p:txBody>
      </p:sp>
      <p:sp>
        <p:nvSpPr>
          <p:cNvPr id="6" name="Footer Placeholder 3"/>
          <p:cNvSpPr>
            <a:spLocks noGrp="1"/>
          </p:cNvSpPr>
          <p:nvPr>
            <p:ph type="ftr" sz="quarter" idx="11"/>
          </p:nvPr>
        </p:nvSpPr>
        <p:spPr/>
        <p:txBody>
          <a:bodyPr/>
          <a:lstStyle/>
          <a:p>
            <a:r>
              <a:rPr lang="en-US"/>
              <a:t>Stevenson, William J., Operations Management</a:t>
            </a:r>
          </a:p>
        </p:txBody>
      </p:sp>
      <p:sp>
        <p:nvSpPr>
          <p:cNvPr id="7" name="Slide Number Placeholder 4"/>
          <p:cNvSpPr>
            <a:spLocks noGrp="1"/>
          </p:cNvSpPr>
          <p:nvPr>
            <p:ph type="sldNum" sz="quarter" idx="12"/>
          </p:nvPr>
        </p:nvSpPr>
        <p:spPr/>
        <p:txBody>
          <a:bodyPr/>
          <a:lstStyle/>
          <a:p>
            <a:fld id="{D46CDD6A-13F7-4FE4-9CDF-A5EA27135676}" type="slidenum">
              <a:rPr lang="en-US"/>
              <a:pPr/>
              <a:t>19</a:t>
            </a:fld>
            <a:endParaRPr lang="en-US"/>
          </a:p>
        </p:txBody>
      </p:sp>
      <p:sp>
        <p:nvSpPr>
          <p:cNvPr id="12291" name="Rectangle 3"/>
          <p:cNvSpPr>
            <a:spLocks noChangeArrowheads="1"/>
          </p:cNvSpPr>
          <p:nvPr/>
        </p:nvSpPr>
        <p:spPr bwMode="auto">
          <a:xfrm>
            <a:off x="1143000" y="1733550"/>
            <a:ext cx="4300538" cy="3932238"/>
          </a:xfrm>
          <a:prstGeom prst="rect">
            <a:avLst/>
          </a:prstGeom>
          <a:noFill/>
          <a:ln w="12700">
            <a:noFill/>
            <a:miter lim="800000"/>
            <a:headEnd/>
            <a:tailEnd/>
          </a:ln>
          <a:effectLst/>
        </p:spPr>
        <p:txBody>
          <a:bodyPr wrap="none" lIns="90488" tIns="44450" rIns="90488" bIns="44450">
            <a:spAutoFit/>
          </a:bodyPr>
          <a:lstStyle/>
          <a:p>
            <a:r>
              <a:rPr lang="en-US" sz="2800" b="1">
                <a:solidFill>
                  <a:schemeClr val="tx2"/>
                </a:solidFill>
                <a:latin typeface="Arial" charset="0"/>
              </a:rPr>
              <a:t>7040 Units Produced    </a:t>
            </a:r>
          </a:p>
          <a:p>
            <a:endParaRPr lang="en-US" sz="2800" b="1">
              <a:solidFill>
                <a:schemeClr val="tx2"/>
              </a:solidFill>
              <a:latin typeface="Arial" charset="0"/>
            </a:endParaRPr>
          </a:p>
          <a:p>
            <a:r>
              <a:rPr lang="en-US" sz="2800" b="1">
                <a:solidFill>
                  <a:schemeClr val="tx2"/>
                </a:solidFill>
                <a:latin typeface="Arial" charset="0"/>
              </a:rPr>
              <a:t>Sold for $1.10/unit</a:t>
            </a:r>
          </a:p>
          <a:p>
            <a:endParaRPr lang="en-US" sz="2800" b="1">
              <a:solidFill>
                <a:schemeClr val="tx2"/>
              </a:solidFill>
              <a:latin typeface="Arial" charset="0"/>
            </a:endParaRPr>
          </a:p>
          <a:p>
            <a:r>
              <a:rPr lang="en-US" sz="2800" b="1">
                <a:solidFill>
                  <a:schemeClr val="tx2"/>
                </a:solidFill>
                <a:latin typeface="Arial" charset="0"/>
              </a:rPr>
              <a:t>Cost of labor of $1,000</a:t>
            </a:r>
          </a:p>
          <a:p>
            <a:endParaRPr lang="en-US" sz="2800" b="1">
              <a:solidFill>
                <a:schemeClr val="tx2"/>
              </a:solidFill>
              <a:latin typeface="Arial" charset="0"/>
            </a:endParaRPr>
          </a:p>
          <a:p>
            <a:r>
              <a:rPr lang="en-US" sz="2800" b="1">
                <a:solidFill>
                  <a:schemeClr val="tx2"/>
                </a:solidFill>
                <a:latin typeface="Arial" charset="0"/>
              </a:rPr>
              <a:t>Cost of materials: $520</a:t>
            </a:r>
          </a:p>
          <a:p>
            <a:endParaRPr lang="en-US" sz="2800" b="1">
              <a:solidFill>
                <a:schemeClr val="tx2"/>
              </a:solidFill>
              <a:latin typeface="Arial" charset="0"/>
            </a:endParaRPr>
          </a:p>
          <a:p>
            <a:r>
              <a:rPr lang="en-US" sz="2800" b="1">
                <a:solidFill>
                  <a:schemeClr val="tx2"/>
                </a:solidFill>
                <a:latin typeface="Arial" charset="0"/>
              </a:rPr>
              <a:t>Cost of overhead: $2000</a:t>
            </a:r>
          </a:p>
        </p:txBody>
      </p:sp>
      <p:sp>
        <p:nvSpPr>
          <p:cNvPr id="12292" name="Rectangle 4"/>
          <p:cNvSpPr>
            <a:spLocks noChangeArrowheads="1"/>
          </p:cNvSpPr>
          <p:nvPr/>
        </p:nvSpPr>
        <p:spPr bwMode="auto">
          <a:xfrm>
            <a:off x="5813425" y="3522663"/>
            <a:ext cx="2535238" cy="1370012"/>
          </a:xfrm>
          <a:prstGeom prst="rect">
            <a:avLst/>
          </a:prstGeom>
          <a:noFill/>
          <a:ln w="12700">
            <a:noFill/>
            <a:miter lim="800000"/>
            <a:headEnd/>
            <a:tailEnd/>
          </a:ln>
          <a:effectLst/>
        </p:spPr>
        <p:txBody>
          <a:bodyPr wrap="none" lIns="90488" tIns="44450" rIns="90488" bIns="44450">
            <a:spAutoFit/>
          </a:bodyPr>
          <a:lstStyle/>
          <a:p>
            <a:r>
              <a:rPr lang="en-US" sz="2800" b="1" i="1">
                <a:solidFill>
                  <a:schemeClr val="hlink"/>
                </a:solidFill>
                <a:latin typeface="Arial" charset="0"/>
              </a:rPr>
              <a:t>What is the </a:t>
            </a:r>
          </a:p>
          <a:p>
            <a:r>
              <a:rPr lang="en-US" sz="2800" b="1" i="1">
                <a:solidFill>
                  <a:schemeClr val="hlink"/>
                </a:solidFill>
                <a:latin typeface="Arial" charset="0"/>
              </a:rPr>
              <a:t>multifactor</a:t>
            </a:r>
            <a:br>
              <a:rPr lang="en-US" sz="2800" b="1" i="1">
                <a:solidFill>
                  <a:schemeClr val="hlink"/>
                </a:solidFill>
                <a:latin typeface="Arial" charset="0"/>
              </a:rPr>
            </a:br>
            <a:r>
              <a:rPr lang="en-US" sz="2800" b="1" i="1">
                <a:solidFill>
                  <a:schemeClr val="hlink"/>
                </a:solidFill>
                <a:latin typeface="Arial" charset="0"/>
              </a:rPr>
              <a:t>productivity? </a:t>
            </a:r>
          </a:p>
        </p:txBody>
      </p:sp>
      <p:sp>
        <p:nvSpPr>
          <p:cNvPr id="12297" name="Rectangle 9"/>
          <p:cNvSpPr>
            <a:spLocks noChangeArrowheads="1"/>
          </p:cNvSpPr>
          <p:nvPr/>
        </p:nvSpPr>
        <p:spPr bwMode="auto">
          <a:xfrm>
            <a:off x="5965825" y="5199063"/>
            <a:ext cx="1843088" cy="515937"/>
          </a:xfrm>
          <a:prstGeom prst="rect">
            <a:avLst/>
          </a:prstGeom>
          <a:noFill/>
          <a:ln w="12700">
            <a:noFill/>
            <a:miter lim="800000"/>
            <a:headEnd/>
            <a:tailEnd/>
          </a:ln>
          <a:effectLst/>
        </p:spPr>
        <p:txBody>
          <a:bodyPr wrap="none" lIns="90488" tIns="44450" rIns="90488" bIns="44450">
            <a:spAutoFit/>
          </a:bodyPr>
          <a:lstStyle/>
          <a:p>
            <a:r>
              <a:rPr lang="en-US" sz="2800" b="1" i="1">
                <a:solidFill>
                  <a:schemeClr val="hlink"/>
                </a:solidFill>
                <a:latin typeface="Arial" charset="0"/>
              </a:rPr>
              <a:t>Ans. 2.20 </a:t>
            </a:r>
          </a:p>
        </p:txBody>
      </p:sp>
    </p:spTree>
  </p:cSld>
  <p:clrMapOvr>
    <a:masterClrMapping/>
  </p:clrMapOvr>
  <p:transition>
    <p:split orient="vert"/>
    <p:sndAc>
      <p:stSnd>
        <p:snd r:embed="rId2" name="camera.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wipe(left)">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wipe(left)">
                                      <p:cBhvr>
                                        <p:cTn id="12" dur="500"/>
                                        <p:tgtEl>
                                          <p:spTgt spid="1229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91">
                                            <p:txEl>
                                              <p:pRg st="4" end="4"/>
                                            </p:txEl>
                                          </p:spTgt>
                                        </p:tgtEl>
                                        <p:attrNameLst>
                                          <p:attrName>style.visibility</p:attrName>
                                        </p:attrNameLst>
                                      </p:cBhvr>
                                      <p:to>
                                        <p:strVal val="visible"/>
                                      </p:to>
                                    </p:set>
                                    <p:animEffect transition="in" filter="wipe(left)">
                                      <p:cBhvr>
                                        <p:cTn id="17" dur="500"/>
                                        <p:tgtEl>
                                          <p:spTgt spid="12291">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91">
                                            <p:txEl>
                                              <p:pRg st="6" end="6"/>
                                            </p:txEl>
                                          </p:spTgt>
                                        </p:tgtEl>
                                        <p:attrNameLst>
                                          <p:attrName>style.visibility</p:attrName>
                                        </p:attrNameLst>
                                      </p:cBhvr>
                                      <p:to>
                                        <p:strVal val="visible"/>
                                      </p:to>
                                    </p:set>
                                    <p:animEffect transition="in" filter="wipe(left)">
                                      <p:cBhvr>
                                        <p:cTn id="22" dur="500"/>
                                        <p:tgtEl>
                                          <p:spTgt spid="1229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291">
                                            <p:txEl>
                                              <p:pRg st="8" end="8"/>
                                            </p:txEl>
                                          </p:spTgt>
                                        </p:tgtEl>
                                        <p:attrNameLst>
                                          <p:attrName>style.visibility</p:attrName>
                                        </p:attrNameLst>
                                      </p:cBhvr>
                                      <p:to>
                                        <p:strVal val="visible"/>
                                      </p:to>
                                    </p:set>
                                    <p:animEffect transition="in" filter="wipe(left)">
                                      <p:cBhvr>
                                        <p:cTn id="27" dur="500"/>
                                        <p:tgtEl>
                                          <p:spTgt spid="12291">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12292"/>
                                        </p:tgtEl>
                                        <p:attrNameLst>
                                          <p:attrName>style.visibility</p:attrName>
                                        </p:attrNameLst>
                                      </p:cBhvr>
                                      <p:to>
                                        <p:strVal val="visible"/>
                                      </p:to>
                                    </p:set>
                                    <p:anim calcmode="lin" valueType="num">
                                      <p:cBhvr additive="base">
                                        <p:cTn id="32" dur="500" fill="hold"/>
                                        <p:tgtEl>
                                          <p:spTgt spid="12292"/>
                                        </p:tgtEl>
                                        <p:attrNameLst>
                                          <p:attrName>ppt_x</p:attrName>
                                        </p:attrNameLst>
                                      </p:cBhvr>
                                      <p:tavLst>
                                        <p:tav tm="0">
                                          <p:val>
                                            <p:strVal val="0-#ppt_w/2"/>
                                          </p:val>
                                        </p:tav>
                                        <p:tav tm="100000">
                                          <p:val>
                                            <p:strVal val="#ppt_x"/>
                                          </p:val>
                                        </p:tav>
                                      </p:tavLst>
                                    </p:anim>
                                    <p:anim calcmode="lin" valueType="num">
                                      <p:cBhvr additive="base">
                                        <p:cTn id="33" dur="500" fill="hold"/>
                                        <p:tgtEl>
                                          <p:spTgt spid="12292"/>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12297"/>
                                        </p:tgtEl>
                                        <p:attrNameLst>
                                          <p:attrName>style.visibility</p:attrName>
                                        </p:attrNameLst>
                                      </p:cBhvr>
                                      <p:to>
                                        <p:strVal val="visible"/>
                                      </p:to>
                                    </p:set>
                                    <p:anim calcmode="lin" valueType="num">
                                      <p:cBhvr additive="base">
                                        <p:cTn id="38" dur="500" fill="hold"/>
                                        <p:tgtEl>
                                          <p:spTgt spid="12297"/>
                                        </p:tgtEl>
                                        <p:attrNameLst>
                                          <p:attrName>ppt_x</p:attrName>
                                        </p:attrNameLst>
                                      </p:cBhvr>
                                      <p:tavLst>
                                        <p:tav tm="0">
                                          <p:val>
                                            <p:strVal val="0-#ppt_w/2"/>
                                          </p:val>
                                        </p:tav>
                                        <p:tav tm="100000">
                                          <p:val>
                                            <p:strVal val="#ppt_x"/>
                                          </p:val>
                                        </p:tav>
                                      </p:tavLst>
                                    </p:anim>
                                    <p:anim calcmode="lin" valueType="num">
                                      <p:cBhvr additive="base">
                                        <p:cTn id="39" dur="500" fill="hold"/>
                                        <p:tgtEl>
                                          <p:spTgt spid="122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P spid="12292" grpId="0" autoUpdateAnimBg="0"/>
      <p:bldP spid="1229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rtlCol="1">
            <a:normAutofit fontScale="90000"/>
          </a:bodyPr>
          <a:lstStyle/>
          <a:p>
            <a:pPr>
              <a:defRPr/>
            </a:pPr>
            <a:r>
              <a:rPr lang="ar-SA" sz="4400"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مدخل </a:t>
            </a:r>
            <a:br>
              <a:rPr lang="ar-SA" sz="4400"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br>
            <a:r>
              <a:rPr lang="ar-SA" sz="4400"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في إدارة الكفاءة الإنتاجية</a:t>
            </a:r>
            <a:endParaRPr lang="en-US" sz="4400"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graphicFrame>
        <p:nvGraphicFramePr>
          <p:cNvPr id="7" name="Content Placeholder 6"/>
          <p:cNvGraphicFramePr>
            <a:graphicFrameLocks noGrp="1"/>
          </p:cNvGraphicFramePr>
          <p:nvPr>
            <p:ph idx="1"/>
          </p:nvPr>
        </p:nvGraphicFramePr>
        <p:xfrm>
          <a:off x="457200" y="1600201"/>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quarter" idx="10"/>
          </p:nvPr>
        </p:nvSpPr>
        <p:spPr/>
        <p:txBody>
          <a:bodyPr/>
          <a:lstStyle/>
          <a:p>
            <a:pPr>
              <a:defRPr/>
            </a:pPr>
            <a:fld id="{5E4BE313-E5BD-4910-9ACD-0E70972FC363}" type="datetime8">
              <a:rPr lang="ar-SA"/>
              <a:pPr>
                <a:defRPr/>
              </a:pPr>
              <a:t>08 تشرين الأول، 09</a:t>
            </a:fld>
            <a:endParaRPr lang="en-US"/>
          </a:p>
        </p:txBody>
      </p:sp>
      <p:sp>
        <p:nvSpPr>
          <p:cNvPr id="5" name="Footer Placeholder 4"/>
          <p:cNvSpPr>
            <a:spLocks noGrp="1"/>
          </p:cNvSpPr>
          <p:nvPr>
            <p:ph type="ftr" sz="quarter" idx="11"/>
          </p:nvPr>
        </p:nvSpPr>
        <p:spPr/>
        <p:txBody>
          <a:bodyPr/>
          <a:lstStyle/>
          <a:p>
            <a:pPr>
              <a:defRPr/>
            </a:pPr>
            <a:r>
              <a:rPr lang="en-US"/>
              <a:t>Dr.Kasser Naser Mansour- KAU-KSA</a:t>
            </a:r>
          </a:p>
        </p:txBody>
      </p:sp>
      <p:sp>
        <p:nvSpPr>
          <p:cNvPr id="6" name="Slide Number Placeholder 5"/>
          <p:cNvSpPr>
            <a:spLocks noGrp="1"/>
          </p:cNvSpPr>
          <p:nvPr>
            <p:ph type="sldNum" sz="quarter" idx="12"/>
          </p:nvPr>
        </p:nvSpPr>
        <p:spPr/>
        <p:txBody>
          <a:bodyPr/>
          <a:lstStyle/>
          <a:p>
            <a:pPr>
              <a:defRPr/>
            </a:pPr>
            <a:fld id="{6F099969-A0F9-47C9-9174-8B22ACF6A1FB}" type="slidenum">
              <a:rPr lang="en-US"/>
              <a:pPr>
                <a:defRPr/>
              </a:pPr>
              <a:t>2</a:t>
            </a:fld>
            <a:endParaRPr lang="en-US"/>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50925" y="355600"/>
            <a:ext cx="8043863" cy="430213"/>
          </a:xfrm>
          <a:noFill/>
          <a:ln/>
        </p:spPr>
        <p:txBody>
          <a:bodyPr lIns="90488" tIns="44450" rIns="90488" bIns="44450">
            <a:normAutofit fontScale="90000"/>
          </a:bodyPr>
          <a:lstStyle/>
          <a:p>
            <a:r>
              <a:rPr lang="en-US" dirty="0"/>
              <a:t>Example </a:t>
            </a:r>
            <a:r>
              <a:rPr lang="en-US" dirty="0" smtClean="0"/>
              <a:t>2  </a:t>
            </a:r>
            <a:r>
              <a:rPr lang="en-US" dirty="0"/>
              <a:t>Solution</a:t>
            </a:r>
            <a:endParaRPr lang="en-US" sz="1900" b="1" dirty="0"/>
          </a:p>
        </p:txBody>
      </p:sp>
      <p:sp>
        <p:nvSpPr>
          <p:cNvPr id="8" name="Footer Placeholder 3"/>
          <p:cNvSpPr>
            <a:spLocks noGrp="1"/>
          </p:cNvSpPr>
          <p:nvPr>
            <p:ph type="ftr" sz="quarter" idx="11"/>
          </p:nvPr>
        </p:nvSpPr>
        <p:spPr/>
        <p:txBody>
          <a:bodyPr/>
          <a:lstStyle/>
          <a:p>
            <a:r>
              <a:rPr lang="en-US"/>
              <a:t>Stevenson, William J., Operations Management</a:t>
            </a:r>
          </a:p>
        </p:txBody>
      </p:sp>
      <p:sp>
        <p:nvSpPr>
          <p:cNvPr id="9" name="Slide Number Placeholder 4"/>
          <p:cNvSpPr>
            <a:spLocks noGrp="1"/>
          </p:cNvSpPr>
          <p:nvPr>
            <p:ph type="sldNum" sz="quarter" idx="12"/>
          </p:nvPr>
        </p:nvSpPr>
        <p:spPr/>
        <p:txBody>
          <a:bodyPr/>
          <a:lstStyle/>
          <a:p>
            <a:fld id="{FBE2E8C6-9B90-4566-BA2F-F3E869059DE0}" type="slidenum">
              <a:rPr lang="en-US"/>
              <a:pPr/>
              <a:t>20</a:t>
            </a:fld>
            <a:endParaRPr lang="en-US"/>
          </a:p>
        </p:txBody>
      </p:sp>
      <p:sp>
        <p:nvSpPr>
          <p:cNvPr id="16387" name="Rectangle 3"/>
          <p:cNvSpPr>
            <a:spLocks noChangeArrowheads="1"/>
          </p:cNvSpPr>
          <p:nvPr/>
        </p:nvSpPr>
        <p:spPr bwMode="auto">
          <a:xfrm>
            <a:off x="981075" y="1600200"/>
            <a:ext cx="7473201" cy="1074653"/>
          </a:xfrm>
          <a:prstGeom prst="rect">
            <a:avLst/>
          </a:prstGeom>
          <a:noFill/>
          <a:ln w="12700">
            <a:noFill/>
            <a:miter lim="800000"/>
            <a:headEnd/>
            <a:tailEnd/>
          </a:ln>
          <a:effectLst/>
        </p:spPr>
        <p:txBody>
          <a:bodyPr wrap="none" lIns="90488" tIns="44450" rIns="90488" bIns="44450">
            <a:spAutoFit/>
          </a:bodyPr>
          <a:lstStyle/>
          <a:p>
            <a:r>
              <a:rPr lang="en-US" sz="3200" dirty="0">
                <a:solidFill>
                  <a:srgbClr val="FF0000"/>
                </a:solidFill>
                <a:latin typeface="Arial" charset="0"/>
              </a:rPr>
              <a:t>MFP =		Output</a:t>
            </a:r>
          </a:p>
          <a:p>
            <a:r>
              <a:rPr lang="en-US" sz="3200" dirty="0">
                <a:solidFill>
                  <a:srgbClr val="FF0000"/>
                </a:solidFill>
                <a:latin typeface="Arial" charset="0"/>
              </a:rPr>
              <a:t>		Labor + Materials + Overhead</a:t>
            </a:r>
          </a:p>
        </p:txBody>
      </p:sp>
      <p:sp>
        <p:nvSpPr>
          <p:cNvPr id="16388" name="Rectangle 4"/>
          <p:cNvSpPr>
            <a:spLocks noChangeArrowheads="1"/>
          </p:cNvSpPr>
          <p:nvPr/>
        </p:nvSpPr>
        <p:spPr bwMode="auto">
          <a:xfrm>
            <a:off x="981075" y="3187700"/>
            <a:ext cx="6152326" cy="1074653"/>
          </a:xfrm>
          <a:prstGeom prst="rect">
            <a:avLst/>
          </a:prstGeom>
          <a:noFill/>
          <a:ln w="12700">
            <a:noFill/>
            <a:miter lim="800000"/>
            <a:headEnd/>
            <a:tailEnd/>
          </a:ln>
          <a:effectLst/>
        </p:spPr>
        <p:txBody>
          <a:bodyPr wrap="none" lIns="90488" tIns="44450" rIns="90488" bIns="44450">
            <a:spAutoFit/>
          </a:bodyPr>
          <a:lstStyle/>
          <a:p>
            <a:r>
              <a:rPr lang="en-US" sz="3200" dirty="0">
                <a:solidFill>
                  <a:srgbClr val="FF0000"/>
                </a:solidFill>
                <a:latin typeface="Arial" charset="0"/>
              </a:rPr>
              <a:t>MFP =	(7040 units)*($1.10)</a:t>
            </a:r>
          </a:p>
          <a:p>
            <a:r>
              <a:rPr lang="en-US" sz="3200" dirty="0">
                <a:solidFill>
                  <a:srgbClr val="FF0000"/>
                </a:solidFill>
                <a:latin typeface="Arial" charset="0"/>
              </a:rPr>
              <a:t>		$1000 + $520 + $2000</a:t>
            </a:r>
          </a:p>
        </p:txBody>
      </p:sp>
      <p:sp>
        <p:nvSpPr>
          <p:cNvPr id="16389" name="Rectangle 5"/>
          <p:cNvSpPr>
            <a:spLocks noChangeArrowheads="1"/>
          </p:cNvSpPr>
          <p:nvPr/>
        </p:nvSpPr>
        <p:spPr bwMode="auto">
          <a:xfrm>
            <a:off x="981075" y="4597400"/>
            <a:ext cx="2826096" cy="582211"/>
          </a:xfrm>
          <a:prstGeom prst="rect">
            <a:avLst/>
          </a:prstGeom>
          <a:noFill/>
          <a:ln w="12700">
            <a:noFill/>
            <a:miter lim="800000"/>
            <a:headEnd/>
            <a:tailEnd/>
          </a:ln>
          <a:effectLst/>
        </p:spPr>
        <p:txBody>
          <a:bodyPr wrap="none" lIns="90488" tIns="44450" rIns="90488" bIns="44450">
            <a:spAutoFit/>
          </a:bodyPr>
          <a:lstStyle/>
          <a:p>
            <a:r>
              <a:rPr lang="en-US" sz="3200" dirty="0">
                <a:solidFill>
                  <a:srgbClr val="FF0000"/>
                </a:solidFill>
                <a:latin typeface="Arial" charset="0"/>
              </a:rPr>
              <a:t>MFP =	2.20</a:t>
            </a:r>
          </a:p>
        </p:txBody>
      </p:sp>
      <p:sp>
        <p:nvSpPr>
          <p:cNvPr id="16390" name="Line 6"/>
          <p:cNvSpPr>
            <a:spLocks noChangeShapeType="1"/>
          </p:cNvSpPr>
          <p:nvPr/>
        </p:nvSpPr>
        <p:spPr bwMode="auto">
          <a:xfrm>
            <a:off x="2833688" y="2105025"/>
            <a:ext cx="5462587" cy="0"/>
          </a:xfrm>
          <a:prstGeom prst="line">
            <a:avLst/>
          </a:prstGeom>
          <a:noFill/>
          <a:ln w="12700">
            <a:solidFill>
              <a:schemeClr val="tx1"/>
            </a:solidFill>
            <a:round/>
            <a:headEnd/>
            <a:tailEnd/>
          </a:ln>
          <a:effectLst/>
        </p:spPr>
        <p:txBody>
          <a:bodyPr wrap="none" anchor="ctr"/>
          <a:lstStyle/>
          <a:p>
            <a:endParaRPr lang="en-US"/>
          </a:p>
        </p:txBody>
      </p:sp>
      <p:sp>
        <p:nvSpPr>
          <p:cNvPr id="16391" name="Line 7"/>
          <p:cNvSpPr>
            <a:spLocks noChangeShapeType="1"/>
          </p:cNvSpPr>
          <p:nvPr/>
        </p:nvSpPr>
        <p:spPr bwMode="auto">
          <a:xfrm flipV="1">
            <a:off x="2909888" y="3733800"/>
            <a:ext cx="4243387" cy="9525"/>
          </a:xfrm>
          <a:prstGeom prst="line">
            <a:avLst/>
          </a:prstGeom>
          <a:noFill/>
          <a:ln w="12700">
            <a:solidFill>
              <a:schemeClr val="tx1"/>
            </a:solidFill>
            <a:round/>
            <a:headEnd/>
            <a:tailEnd/>
          </a:ln>
          <a:effectLst/>
        </p:spPr>
        <p:txBody>
          <a:bodyPr wrap="none" anchor="ctr"/>
          <a:lstStyle/>
          <a:p>
            <a:endParaRPr lang="en-US"/>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b="1" dirty="0" smtClean="0"/>
              <a:t>تحليل الإنتاجية</a:t>
            </a:r>
            <a:br>
              <a:rPr lang="ar-SA" b="1" dirty="0" smtClean="0"/>
            </a:br>
            <a:r>
              <a:rPr lang="en-US" b="1" dirty="0" smtClean="0"/>
              <a:t> Productivity Analysis</a:t>
            </a:r>
            <a:endParaRPr lang="en-US" dirty="0"/>
          </a:p>
        </p:txBody>
      </p:sp>
      <p:sp>
        <p:nvSpPr>
          <p:cNvPr id="3" name="Content Placeholder 2"/>
          <p:cNvSpPr>
            <a:spLocks noGrp="1"/>
          </p:cNvSpPr>
          <p:nvPr>
            <p:ph idx="1"/>
          </p:nvPr>
        </p:nvSpPr>
        <p:spPr/>
        <p:txBody>
          <a:bodyPr>
            <a:normAutofit/>
          </a:bodyPr>
          <a:lstStyle/>
          <a:p>
            <a:pPr algn="just" rtl="1">
              <a:buNone/>
            </a:pPr>
            <a:r>
              <a:rPr lang="ar-SA" sz="3600" b="1" dirty="0" smtClean="0"/>
              <a:t>نستطيع من خلال تحليل الإنتاجية تشخيص نقاط الضعف والقوة، وفجوات او ثغرات الإنتاجية في المنظمة، وبالتالي:  </a:t>
            </a:r>
            <a:endParaRPr lang="en-US" sz="3600" b="1" dirty="0" smtClean="0"/>
          </a:p>
          <a:p>
            <a:pPr lvl="1" algn="just" rtl="1"/>
            <a:r>
              <a:rPr lang="ar-SA" sz="3200" b="1" dirty="0" smtClean="0"/>
              <a:t>تعيين اسباب ونقاط الضعف.</a:t>
            </a:r>
            <a:endParaRPr lang="en-US" sz="3200" b="1" dirty="0" smtClean="0"/>
          </a:p>
          <a:p>
            <a:pPr lvl="1" algn="just" rtl="1"/>
            <a:r>
              <a:rPr lang="ar-SA" sz="3200" b="1" dirty="0" smtClean="0"/>
              <a:t>تحديد سبل وطرائق تحسين الإنتاجية .</a:t>
            </a:r>
            <a:endParaRPr lang="en-US" sz="3200" b="1" dirty="0" smtClean="0"/>
          </a:p>
          <a:p>
            <a:pPr algn="just" rtl="1"/>
            <a:endParaRPr lang="en-US" sz="3600" b="1" dirty="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تقييم الإنتاجية</a:t>
            </a:r>
            <a:br>
              <a:rPr lang="ar-SA" b="1" dirty="0" smtClean="0"/>
            </a:br>
            <a:r>
              <a:rPr lang="en-US" b="1" dirty="0" smtClean="0"/>
              <a:t> Productivity Evaluation</a:t>
            </a:r>
            <a:endParaRPr lang="en-US" dirty="0"/>
          </a:p>
        </p:txBody>
      </p:sp>
      <p:sp>
        <p:nvSpPr>
          <p:cNvPr id="3" name="Content Placeholder 2"/>
          <p:cNvSpPr>
            <a:spLocks noGrp="1"/>
          </p:cNvSpPr>
          <p:nvPr>
            <p:ph idx="1"/>
          </p:nvPr>
        </p:nvSpPr>
        <p:spPr/>
        <p:txBody>
          <a:bodyPr>
            <a:normAutofit/>
          </a:bodyPr>
          <a:lstStyle/>
          <a:p>
            <a:pPr algn="just" rtl="1"/>
            <a:r>
              <a:rPr lang="ar-SA" sz="3600" dirty="0" smtClean="0"/>
              <a:t>ان عملية تقييم الإنتاجية هي جزء مهم من برنامج تحسين الإنتاجية اذ انها تعطي مؤشرات للاداء الحالي، وتكشف جوانب الضعف ومجالات التحسين المطلوب، كما تبين ما حققه البرنامج من نتائج.</a:t>
            </a:r>
          </a:p>
          <a:p>
            <a:pPr algn="just" rtl="1">
              <a:buNone/>
            </a:pPr>
            <a:r>
              <a:rPr lang="ar-SA" sz="3600" dirty="0" smtClean="0"/>
              <a:t>        وأدوات تقييم الإنتاجية هي:</a:t>
            </a:r>
          </a:p>
          <a:p>
            <a:pPr lvl="3" algn="just" rtl="1">
              <a:buNone/>
            </a:pPr>
            <a:r>
              <a:rPr lang="ar-SA" sz="2800" dirty="0" smtClean="0"/>
              <a:t>- القيمة المضافة</a:t>
            </a:r>
          </a:p>
          <a:p>
            <a:pPr lvl="3" algn="just" rtl="1">
              <a:buNone/>
            </a:pPr>
            <a:r>
              <a:rPr lang="ar-SA" sz="2800" dirty="0" smtClean="0"/>
              <a:t>- نسب الإنتاجية</a:t>
            </a:r>
          </a:p>
          <a:p>
            <a:pPr lvl="3" algn="just" rtl="1">
              <a:buNone/>
            </a:pPr>
            <a:r>
              <a:rPr lang="ar-SA" sz="2800" dirty="0" smtClean="0"/>
              <a:t>- معايير الإنتاجية</a:t>
            </a:r>
          </a:p>
          <a:p>
            <a:pPr algn="just" rtl="1"/>
            <a:endParaRPr lang="ar-SA" sz="3600" dirty="0" smtClean="0"/>
          </a:p>
          <a:p>
            <a:pPr algn="just"/>
            <a:endParaRPr lang="en-US" sz="3600" dirty="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تخطيط الإنتاجية</a:t>
            </a:r>
            <a:br>
              <a:rPr lang="ar-SA" b="1" dirty="0" smtClean="0"/>
            </a:br>
            <a:r>
              <a:rPr lang="en-US" b="1" dirty="0" smtClean="0"/>
              <a:t> </a:t>
            </a:r>
            <a:r>
              <a:rPr lang="en-US" sz="4000" b="1" dirty="0" smtClean="0"/>
              <a:t>Productivity Planning</a:t>
            </a:r>
            <a:endParaRPr lang="en-US" dirty="0"/>
          </a:p>
        </p:txBody>
      </p:sp>
      <p:sp>
        <p:nvSpPr>
          <p:cNvPr id="3" name="Content Placeholder 2"/>
          <p:cNvSpPr>
            <a:spLocks noGrp="1"/>
          </p:cNvSpPr>
          <p:nvPr>
            <p:ph idx="1"/>
          </p:nvPr>
        </p:nvSpPr>
        <p:spPr/>
        <p:txBody>
          <a:bodyPr>
            <a:normAutofit/>
          </a:bodyPr>
          <a:lstStyle/>
          <a:p>
            <a:pPr algn="r" rtl="1"/>
            <a:r>
              <a:rPr lang="ar-SA" sz="3200" dirty="0" smtClean="0"/>
              <a:t>وضع اهداف تحسين الإنتاجية</a:t>
            </a:r>
          </a:p>
          <a:p>
            <a:pPr algn="r" rtl="1"/>
            <a:r>
              <a:rPr lang="ar-SA" sz="3200" dirty="0" smtClean="0"/>
              <a:t>وضع عدد من الخطط البديلة</a:t>
            </a:r>
          </a:p>
          <a:p>
            <a:pPr algn="r" rtl="1"/>
            <a:r>
              <a:rPr lang="ar-SA" sz="3200" dirty="0" smtClean="0"/>
              <a:t>تحديد الخطة النهائية</a:t>
            </a:r>
          </a:p>
          <a:p>
            <a:pPr algn="r" rtl="1"/>
            <a:r>
              <a:rPr lang="ar-SA" sz="3200" dirty="0" smtClean="0"/>
              <a:t>تعيين الدائرة المسؤولة عن تنفيذ هذه الخطة</a:t>
            </a:r>
          </a:p>
          <a:p>
            <a:pPr algn="r" rtl="1"/>
            <a:r>
              <a:rPr lang="ar-SA" sz="3200" dirty="0" smtClean="0"/>
              <a:t>تنفيذ خطط تحسين الإنتاجية</a:t>
            </a:r>
          </a:p>
          <a:p>
            <a:pPr algn="r" rtl="1"/>
            <a:r>
              <a:rPr lang="ar-SA" sz="3200" dirty="0" smtClean="0"/>
              <a:t>مراقبة العمليات الإنتاجية من اجل تحليل اسباب انحراف النتائج عن الخطط الموضوعة</a:t>
            </a:r>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b="1" dirty="0" smtClean="0"/>
              <a:t>طرائق تحسين الإنتاجية</a:t>
            </a:r>
            <a:br>
              <a:rPr lang="ar-SA" b="1" dirty="0" smtClean="0"/>
            </a:br>
            <a:r>
              <a:rPr lang="en-US" b="1" dirty="0" smtClean="0"/>
              <a:t> </a:t>
            </a:r>
            <a:r>
              <a:rPr lang="en-US" sz="4000" b="1" dirty="0" smtClean="0"/>
              <a:t>Ways of Improving Productivity </a:t>
            </a:r>
            <a:endParaRPr lang="en-US" dirty="0"/>
          </a:p>
        </p:txBody>
      </p:sp>
      <p:sp>
        <p:nvSpPr>
          <p:cNvPr id="3" name="Content Placeholder 2"/>
          <p:cNvSpPr>
            <a:spLocks noGrp="1"/>
          </p:cNvSpPr>
          <p:nvPr>
            <p:ph idx="1"/>
          </p:nvPr>
        </p:nvSpPr>
        <p:spPr/>
        <p:txBody>
          <a:bodyPr>
            <a:normAutofit fontScale="85000" lnSpcReduction="10000"/>
          </a:bodyPr>
          <a:lstStyle/>
          <a:p>
            <a:pPr algn="just" rtl="1">
              <a:buNone/>
            </a:pPr>
            <a:r>
              <a:rPr lang="ar-SA" dirty="0" smtClean="0"/>
              <a:t>من خلال فهم العلاقة بين المخرجات والمدخلات، يمكن زيادة الإنتاجية بعدة طرق:</a:t>
            </a:r>
          </a:p>
          <a:p>
            <a:pPr algn="r" rtl="1"/>
            <a:r>
              <a:rPr lang="ar-SA" dirty="0" smtClean="0"/>
              <a:t>ثبات المخرجات دون زيادة، مع تخفيض المدخلات</a:t>
            </a:r>
          </a:p>
          <a:p>
            <a:r>
              <a:rPr lang="en-US" dirty="0" smtClean="0"/>
              <a:t>Achieving the same output from less input</a:t>
            </a:r>
          </a:p>
          <a:p>
            <a:pPr algn="r" rtl="1"/>
            <a:r>
              <a:rPr lang="ar-SA" dirty="0" smtClean="0"/>
              <a:t>زيادة المخرجات باستخدام نفس المدخلات</a:t>
            </a:r>
          </a:p>
          <a:p>
            <a:pPr algn="l"/>
            <a:r>
              <a:rPr lang="en-US" dirty="0" smtClean="0"/>
              <a:t>Achieving more output for the same input</a:t>
            </a:r>
          </a:p>
          <a:p>
            <a:pPr algn="r" rtl="1"/>
            <a:r>
              <a:rPr lang="ar-SA" dirty="0" smtClean="0"/>
              <a:t>زيادة المخرجات بنسبة اكبر من نسبة زيادة المدخلات</a:t>
            </a:r>
          </a:p>
          <a:p>
            <a:pPr algn="l"/>
            <a:r>
              <a:rPr lang="en-US" dirty="0" smtClean="0"/>
              <a:t>Achieving much more output for slightly more input</a:t>
            </a:r>
          </a:p>
          <a:p>
            <a:pPr algn="r" rtl="1"/>
            <a:r>
              <a:rPr lang="ar-SA" dirty="0" smtClean="0"/>
              <a:t>الحصول على مستوى اقل من المخرجات، من كمية اقل بكثير من المدخلات</a:t>
            </a:r>
          </a:p>
          <a:p>
            <a:pPr algn="l"/>
            <a:r>
              <a:rPr lang="en-US" dirty="0" smtClean="0"/>
              <a:t>Getting slightly less output for much less input</a:t>
            </a:r>
          </a:p>
          <a:p>
            <a:pPr algn="r" rtl="1"/>
            <a:r>
              <a:rPr lang="ar-SA" dirty="0" smtClean="0"/>
              <a:t>زيادة المخرجات مع تخفيض المدخلات</a:t>
            </a:r>
          </a:p>
          <a:p>
            <a:pPr algn="l"/>
            <a:r>
              <a:rPr lang="en-US" dirty="0" smtClean="0"/>
              <a:t>Achieving more output from less input</a:t>
            </a:r>
          </a:p>
          <a:p>
            <a:pPr algn="r" rtl="1"/>
            <a:endParaRPr lang="ar-SA" dirty="0" smtClean="0"/>
          </a:p>
          <a:p>
            <a:endParaRPr lang="en-US" dirty="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توزيع منافع الإنتاجية</a:t>
            </a:r>
            <a:endParaRPr lang="en-US" dirty="0"/>
          </a:p>
        </p:txBody>
      </p:sp>
      <p:sp>
        <p:nvSpPr>
          <p:cNvPr id="3" name="Content Placeholder 2"/>
          <p:cNvSpPr>
            <a:spLocks noGrp="1"/>
          </p:cNvSpPr>
          <p:nvPr>
            <p:ph idx="1"/>
          </p:nvPr>
        </p:nvSpPr>
        <p:spPr/>
        <p:txBody>
          <a:bodyPr>
            <a:normAutofit fontScale="92500"/>
          </a:bodyPr>
          <a:lstStyle/>
          <a:p>
            <a:pPr algn="just" rtl="1"/>
            <a:r>
              <a:rPr lang="ar-SA" dirty="0" smtClean="0"/>
              <a:t>لقد اصبح مفهوم الإنتاجية في الوقت الحاضر لا يعني فقط تحقيق نمو اقتصادي، وإنما أيضا التوزيع العادل لمنافع وعوائد الإنتاجية لتحقيق تنمية اقتصادية واجتماعية مستمرة، </a:t>
            </a:r>
            <a:r>
              <a:rPr lang="ar-SA" b="1" dirty="0" smtClean="0"/>
              <a:t>حيث ان:</a:t>
            </a:r>
          </a:p>
          <a:p>
            <a:pPr algn="just" rtl="1">
              <a:buNone/>
            </a:pPr>
            <a:r>
              <a:rPr lang="ar-SA" dirty="0" smtClean="0"/>
              <a:t>- زيادة عائد صاحب العمل يعني زيادة في تكوين راس المال عن طريق الاستثمار.</a:t>
            </a:r>
          </a:p>
          <a:p>
            <a:pPr algn="just" rtl="1">
              <a:buNone/>
            </a:pPr>
            <a:r>
              <a:rPr lang="ar-SA" dirty="0" smtClean="0"/>
              <a:t>- زيادة أجور العمال يعني تحسين في الحوافز واستمرار في الإنتاج المحسن دون انقطاع، وزيادة في القدرة الشرائية وتحسين مستوى المعيشة.</a:t>
            </a:r>
          </a:p>
          <a:p>
            <a:pPr algn="just" rtl="1">
              <a:buNone/>
            </a:pPr>
            <a:r>
              <a:rPr lang="ar-SA" dirty="0" smtClean="0"/>
              <a:t>- مشاركة منافع الإنتاجية مع المستهلك، عن طريق خفض الأسعار وتحسين النوعية وزيادة الإنتاج، يعني زيادة في القدرة الشرائية وإشباع لاحتياجات المجتمع، وبالتالي زيادة الرفاه الاجتماعي والاقتصادي لأفراد المجتمع.</a:t>
            </a:r>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الإنتاجية والاستثمار الأجنبي</a:t>
            </a:r>
            <a:endParaRPr lang="en-US" dirty="0"/>
          </a:p>
        </p:txBody>
      </p:sp>
      <p:sp>
        <p:nvSpPr>
          <p:cNvPr id="3" name="Content Placeholder 2"/>
          <p:cNvSpPr>
            <a:spLocks noGrp="1"/>
          </p:cNvSpPr>
          <p:nvPr>
            <p:ph idx="1"/>
          </p:nvPr>
        </p:nvSpPr>
        <p:spPr/>
        <p:txBody>
          <a:bodyPr>
            <a:noAutofit/>
          </a:bodyPr>
          <a:lstStyle/>
          <a:p>
            <a:pPr algn="just" rtl="1"/>
            <a:r>
              <a:rPr lang="ar-SA" sz="2800" dirty="0" smtClean="0"/>
              <a:t>ما دام هناك ندرة في راس المال الوطني فلا بد من الاعتماد على الاستثمار الأجنبي لتحفيز النمو الاقتصادي .</a:t>
            </a:r>
          </a:p>
          <a:p>
            <a:pPr algn="just" rtl="1"/>
            <a:r>
              <a:rPr lang="ar-SA" sz="2800" dirty="0" smtClean="0"/>
              <a:t>فالمنافسة ليست شرط ضروري لضمان توافر السلع والخدمات فحسب، وانما هي امر ضروري ايضًا لتحفيز المشروعات على الابتكار والبحث عن اساليب الإنتاج منخفضة التكاليف، ولتحسين المنتجات والخدمات المقدمة، والارتقاء بمستوى الجودة. واذا كانت المنافسة تشجع نمو الإنتاجية، فانه لا يوجد اي رشد اقتصادي في عدم ايجاد المناخ الاستثماري الملائم، لتسهيل استقطاب الاستثمارات وتشجيع حركة الاستثمار الاجنبي.</a:t>
            </a:r>
          </a:p>
        </p:txBody>
      </p:sp>
    </p:spTree>
  </p:cSld>
  <p:clrMapOvr>
    <a:masterClrMapping/>
  </p:clrMapOvr>
  <p:transition>
    <p:split orient="vert"/>
    <p:sndAc>
      <p:stSnd>
        <p:snd r:embed="rId2" name="camera.wav" builtIn="1"/>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الانتاجية والتجارة الخارجية</a:t>
            </a:r>
            <a:endParaRPr lang="en-US" dirty="0"/>
          </a:p>
        </p:txBody>
      </p:sp>
      <p:sp>
        <p:nvSpPr>
          <p:cNvPr id="3" name="Content Placeholder 2"/>
          <p:cNvSpPr>
            <a:spLocks noGrp="1"/>
          </p:cNvSpPr>
          <p:nvPr>
            <p:ph idx="1"/>
          </p:nvPr>
        </p:nvSpPr>
        <p:spPr/>
        <p:txBody>
          <a:bodyPr>
            <a:noAutofit/>
          </a:bodyPr>
          <a:lstStyle/>
          <a:p>
            <a:pPr algn="just" rtl="1"/>
            <a:r>
              <a:rPr lang="ar-SA" sz="3200" dirty="0" smtClean="0"/>
              <a:t>يؤدي تحرير التجارة الى حفز الشركات المحلية والعمال على زيادة الإنتاجية للحفاظ على القدرة التنافسية مما يعزز الى حد كبير</a:t>
            </a:r>
            <a:r>
              <a:rPr lang="en-US" sz="3200" dirty="0" smtClean="0"/>
              <a:t> </a:t>
            </a:r>
            <a:r>
              <a:rPr lang="ar-SA" sz="3200" dirty="0" smtClean="0"/>
              <a:t>الاداء الاقتصادي طويل الأجل . </a:t>
            </a:r>
          </a:p>
          <a:p>
            <a:pPr algn="just" rtl="1"/>
            <a:r>
              <a:rPr lang="ar-SA" sz="3200" dirty="0" smtClean="0"/>
              <a:t>ان التجارة الحرة تعرض بعض العمال المحليين الى منافسة دولية تقلل من دخولهم وتفقدهم وظائفهم، وتدخل العمال الاقل مهارة مع العمال ذوي المهارات المماثلة في الدول الاخرى، ولكنهم يحصلون في الغالب على أجور اقل. </a:t>
            </a:r>
          </a:p>
          <a:p>
            <a:pPr algn="just" rtl="1"/>
            <a:endParaRPr lang="en-US" sz="3200" dirty="0"/>
          </a:p>
        </p:txBody>
      </p:sp>
    </p:spTree>
  </p:cSld>
  <p:clrMapOvr>
    <a:masterClrMapping/>
  </p:clrMapOvr>
  <p:transition>
    <p:split orient="vert"/>
    <p:sndAc>
      <p:stSnd>
        <p:snd r:embed="rId2" name="camera.wav" builtIn="1"/>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الجودة والإنتاجية</a:t>
            </a:r>
            <a:endParaRPr lang="en-US" dirty="0"/>
          </a:p>
        </p:txBody>
      </p:sp>
      <p:sp>
        <p:nvSpPr>
          <p:cNvPr id="3" name="Content Placeholder 2"/>
          <p:cNvSpPr>
            <a:spLocks noGrp="1"/>
          </p:cNvSpPr>
          <p:nvPr>
            <p:ph idx="1"/>
          </p:nvPr>
        </p:nvSpPr>
        <p:spPr/>
        <p:txBody>
          <a:bodyPr>
            <a:normAutofit/>
          </a:bodyPr>
          <a:lstStyle/>
          <a:p>
            <a:pPr algn="just" rtl="1"/>
            <a:r>
              <a:rPr lang="ar-SA" dirty="0" smtClean="0"/>
              <a:t>تشكل جودة المنتج اهمية كبيرة بالنسبة لزيادة الإنتاجية، لذلك يجب الاهتمام بجودة الإنتاج، والتي تتأثر تأثرا مباشرا بمدى جودة المواد الخام، او بمدى كفاءة الايدي العاملة وتدريبها، او بمدى تطور وكفاءة الآلات المستخدمة او بذلك كله . </a:t>
            </a:r>
          </a:p>
          <a:p>
            <a:pPr algn="just" rtl="1"/>
            <a:r>
              <a:rPr lang="ar-SA" dirty="0" smtClean="0"/>
              <a:t>وفي العادة فان هناك مواصفات محددة لجودة الإنتاج تتم مقارنة الإنتاج بها، والمفروض ان تكون مواصفات المنتج مطابقة تماما للمواصفات الموضوعة.</a:t>
            </a:r>
          </a:p>
          <a:p>
            <a:pPr algn="just" rtl="1"/>
            <a:r>
              <a:rPr lang="ar-SA" dirty="0" smtClean="0"/>
              <a:t> إن تحسين الإنتاجية بزيادة القيمة المضافة يكون صحيحًا اذا تحسنت نوعية المنتج. </a:t>
            </a:r>
          </a:p>
        </p:txBody>
      </p:sp>
    </p:spTree>
  </p:cSld>
  <p:clrMapOvr>
    <a:masterClrMapping/>
  </p:clrMapOvr>
  <p:transition>
    <p:split orient="vert"/>
    <p:sndAc>
      <p:stSnd>
        <p:snd r:embed="rId2" name="camera.wav" builtIn="1"/>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اثر المعرفة في نمو الإنتاجية</a:t>
            </a:r>
            <a:br>
              <a:rPr lang="ar-SA" b="1" dirty="0" smtClean="0"/>
            </a:br>
            <a:endParaRPr lang="en-US" dirty="0"/>
          </a:p>
        </p:txBody>
      </p:sp>
      <p:sp>
        <p:nvSpPr>
          <p:cNvPr id="3" name="Content Placeholder 2"/>
          <p:cNvSpPr>
            <a:spLocks noGrp="1"/>
          </p:cNvSpPr>
          <p:nvPr>
            <p:ph idx="1"/>
          </p:nvPr>
        </p:nvSpPr>
        <p:spPr/>
        <p:txBody>
          <a:bodyPr>
            <a:normAutofit/>
          </a:bodyPr>
          <a:lstStyle/>
          <a:p>
            <a:pPr algn="just" rtl="1">
              <a:buNone/>
            </a:pPr>
            <a:r>
              <a:rPr lang="ar-SA" sz="3600" dirty="0" smtClean="0"/>
              <a:t>   يعتبر تقدم المعرفة مصدرا اساسيا لنمو الإنتاجية . وهذا يعني العمل على التوظيف التجاري المناسب للابتكارات العلمية. ولزيادة نمو الإنتاجية، يجب ان تجني الامة مزيدا من منافع الابتكار من خلال الاضافات المستمرة والمتزايدة للمعارف العلمية الجديدة وترجمتها الى عائد اقتصادي في شكل ارتفاع مستمر في الإنتاجية .</a:t>
            </a:r>
          </a:p>
          <a:p>
            <a:pPr algn="just"/>
            <a:endParaRPr lang="en-US" sz="3600" dirty="0"/>
          </a:p>
        </p:txBody>
      </p:sp>
    </p:spTree>
  </p:cSld>
  <p:clrMapOvr>
    <a:masterClrMapping/>
  </p:clrMapOvr>
  <p:transition>
    <p:split orient="vert"/>
    <p:sndAc>
      <p:stSnd>
        <p:snd r:embed="rId2" name="camera.wav" builtIn="1"/>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مفهوم الإنتاجية</a:t>
            </a:r>
            <a:endParaRPr lang="en-US" dirty="0"/>
          </a:p>
        </p:txBody>
      </p:sp>
      <p:sp>
        <p:nvSpPr>
          <p:cNvPr id="3" name="Content Placeholder 2"/>
          <p:cNvSpPr>
            <a:spLocks noGrp="1"/>
          </p:cNvSpPr>
          <p:nvPr>
            <p:ph idx="1"/>
          </p:nvPr>
        </p:nvSpPr>
        <p:spPr/>
        <p:txBody>
          <a:bodyPr>
            <a:normAutofit/>
          </a:bodyPr>
          <a:lstStyle/>
          <a:p>
            <a:pPr algn="just" rtl="1"/>
            <a:r>
              <a:rPr lang="ar-SA" dirty="0" smtClean="0"/>
              <a:t>الإنتاجية كمفهوم نوعي هي مؤشر اقتصادي يستخدم لقياس فعالية الإدارة في إدارة النشاط الإنتاجي وتعني" عمل الأشياء الصحيحة + عمل الأشياء بطريقة صحيحة + الكفاءة+ الفاعلية".</a:t>
            </a:r>
          </a:p>
          <a:p>
            <a:pPr algn="just" rtl="1"/>
            <a:r>
              <a:rPr lang="ar-SA" dirty="0" smtClean="0"/>
              <a:t>أما كميا فان الإنتاجية يعبر عنها بنسبة مئوية تشير إلى العلاقة ما بين الإنتاج ( المخرجات) الناتج عن النشاط الإنتاجي وعناصر الإنتاج المستخدمة ( المدخلات) . ويستخدم في قياس ذلك وحدات العمل أو  وحدات رأس المال، أو ساعات العمل …الخ. </a:t>
            </a:r>
          </a:p>
          <a:p>
            <a:pPr algn="just" rtl="1">
              <a:buNone/>
            </a:pPr>
            <a:r>
              <a:rPr lang="ar-SA" dirty="0" smtClean="0"/>
              <a:t>    وتأخذ العلاقة الصيغة الرياضية التالية:</a:t>
            </a:r>
            <a:endParaRPr lang="en-US" dirty="0" smtClean="0"/>
          </a:p>
          <a:p>
            <a:pPr algn="just" rtl="1"/>
            <a:r>
              <a:rPr lang="ar-SA" b="1" dirty="0" smtClean="0"/>
              <a:t>الإنتاجية = </a:t>
            </a:r>
          </a:p>
          <a:p>
            <a:pPr algn="ctr" rtl="1">
              <a:buNone/>
            </a:pPr>
            <a:r>
              <a:rPr lang="ar-SA" b="1" dirty="0" smtClean="0"/>
              <a:t>الإنتاج ( المخرجات)/الموارد المستخدمة ( المدخلات)</a:t>
            </a:r>
            <a:endParaRPr lang="en-US" dirty="0" smtClean="0"/>
          </a:p>
          <a:p>
            <a:pPr algn="just"/>
            <a:endParaRPr lang="en-US" dirty="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الإنتاجية وأجور العمل</a:t>
            </a:r>
            <a:endParaRPr lang="en-US" dirty="0"/>
          </a:p>
        </p:txBody>
      </p:sp>
      <p:sp>
        <p:nvSpPr>
          <p:cNvPr id="3" name="Content Placeholder 2"/>
          <p:cNvSpPr>
            <a:spLocks noGrp="1"/>
          </p:cNvSpPr>
          <p:nvPr>
            <p:ph idx="1"/>
          </p:nvPr>
        </p:nvSpPr>
        <p:spPr/>
        <p:txBody>
          <a:bodyPr>
            <a:normAutofit lnSpcReduction="10000"/>
          </a:bodyPr>
          <a:lstStyle/>
          <a:p>
            <a:pPr algn="just" rtl="1">
              <a:buNone/>
            </a:pPr>
            <a:r>
              <a:rPr lang="ar-SA" dirty="0" smtClean="0"/>
              <a:t>- يصاحب زيادة الإنتاجية زيادة اجور العاملين، لكن يجب ان لاتزيد اجور العاملين دون زيادة حقيقية في الإنتاجية، لان ذلك سيؤدي إلى ارتفاع اسعار المنتجات، وبالتالي زيادة التضخم.</a:t>
            </a:r>
          </a:p>
          <a:p>
            <a:pPr algn="just" rtl="1">
              <a:buNone/>
            </a:pPr>
            <a:r>
              <a:rPr lang="ar-SA" dirty="0" smtClean="0"/>
              <a:t>- ترتبط إنتاجية العمل بالاستهلاك الفردي من خلال الأجور التي يحصل عليها العمال في سوق العمل . وتتحدد مكافآت العمل (خدمات التامين الصحي، المعاشات والاشتراك في التأمينات الاجتماعية بجانب الأجور النقدية ) على المدى الطويل بحسب قيمة ناتج العمل. وهكذا تميل التغيرات في مكافآت العمل الحقيقية الى مراعات التغيرات في إنتاجية العمل.</a:t>
            </a:r>
          </a:p>
          <a:p>
            <a:pPr algn="just" rtl="1">
              <a:buNone/>
            </a:pPr>
            <a:r>
              <a:rPr lang="ar-SA" dirty="0" smtClean="0"/>
              <a:t>- إنتاجية العامل هي العامل الحاسم الذي يقرر ما اذا كانت مستويات المعيشة سترتفع ام ستنخفض .</a:t>
            </a:r>
          </a:p>
          <a:p>
            <a:pPr algn="just" rtl="1"/>
            <a:endParaRPr lang="en-US" dirty="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المصادر الأساسية لنمو الإنتاجية</a:t>
            </a:r>
            <a:endParaRPr lang="en-US" dirty="0"/>
          </a:p>
        </p:txBody>
      </p:sp>
      <p:sp>
        <p:nvSpPr>
          <p:cNvPr id="3" name="Content Placeholder 2"/>
          <p:cNvSpPr>
            <a:spLocks noGrp="1"/>
          </p:cNvSpPr>
          <p:nvPr>
            <p:ph idx="1"/>
          </p:nvPr>
        </p:nvSpPr>
        <p:spPr/>
        <p:txBody>
          <a:bodyPr>
            <a:normAutofit/>
          </a:bodyPr>
          <a:lstStyle/>
          <a:p>
            <a:pPr algn="just" rtl="1"/>
            <a:r>
              <a:rPr lang="ar-SA" sz="3600" dirty="0" smtClean="0"/>
              <a:t>زيادة التراكم الرأسمالي ، وإعادة تخصيص الموارد، تحسن مهارات العمال والتعليم، تطور المعرفة، وفورات الحجم الكبير، التغيرات في المناخ الاستثماري، والبشري.</a:t>
            </a:r>
          </a:p>
          <a:p>
            <a:pPr algn="just" rtl="1"/>
            <a:r>
              <a:rPr lang="ar-SA" sz="3600" dirty="0" smtClean="0"/>
              <a:t>ان نمو الإنتاجية هو المصدر الرئيس لتحسن مستويات المعيشة، كما انه يؤثر على مكانة الدولة في المجتمع الدولي ومدى نفوذها في الأحداث الدولية.</a:t>
            </a:r>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الإدارة والإنتاجية</a:t>
            </a:r>
            <a:endParaRPr lang="en-US" dirty="0"/>
          </a:p>
        </p:txBody>
      </p:sp>
      <p:sp>
        <p:nvSpPr>
          <p:cNvPr id="3" name="Content Placeholder 2"/>
          <p:cNvSpPr>
            <a:spLocks noGrp="1"/>
          </p:cNvSpPr>
          <p:nvPr>
            <p:ph idx="1"/>
          </p:nvPr>
        </p:nvSpPr>
        <p:spPr/>
        <p:txBody>
          <a:bodyPr>
            <a:normAutofit/>
          </a:bodyPr>
          <a:lstStyle/>
          <a:p>
            <a:pPr algn="just" rtl="1"/>
            <a:r>
              <a:rPr lang="ar-SA" dirty="0" smtClean="0"/>
              <a:t>تلعب الإدارة دورا مهما في تحفيز نمو الإنتاجية . مع ان السياسات الاقتصادية تساعد على توفير المناخ الاقتصادي المحفِّز لزيادة الاستثمار، غير انه يقع على عاتق الإدارة اكتشاف فرص الاستثمار الواعدة، ووضع الخطط الاستثمارية المناسبة ، وتحمل المخاطر الناتجة عن النشاط .</a:t>
            </a:r>
          </a:p>
          <a:p>
            <a:pPr algn="just" rtl="1"/>
            <a:r>
              <a:rPr lang="ar-SA" dirty="0" smtClean="0"/>
              <a:t> فالتقدم العلمي وحده يمكنه ان يولد فرصا تجارية جديدة . بيد ان استغلال هذه الفرص وتقديم التقنيات الحديثة للأسواق يتوقف على كفاءة رجال الإدارة . كذلك يقع عليها مهمة التنمية المستمرة لمهارات العاملين.</a:t>
            </a:r>
            <a:endParaRPr lang="ar-SA" b="1" dirty="0" smtClean="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ar-SA" sz="3600" dirty="0" smtClean="0"/>
              <a:t/>
            </a:r>
            <a:br>
              <a:rPr lang="ar-SA" sz="3600" dirty="0" smtClean="0"/>
            </a:br>
            <a:r>
              <a:rPr lang="ar-SA" sz="3600" b="1" dirty="0" smtClean="0"/>
              <a:t>العوامل المؤثرة على إنتاجية المشروع</a:t>
            </a:r>
            <a:br>
              <a:rPr lang="ar-SA" sz="3600" b="1" dirty="0" smtClean="0"/>
            </a:br>
            <a:endParaRPr lang="en-US" sz="3600" dirty="0"/>
          </a:p>
        </p:txBody>
      </p:sp>
      <p:sp>
        <p:nvSpPr>
          <p:cNvPr id="3" name="Content Placeholder 2"/>
          <p:cNvSpPr>
            <a:spLocks noGrp="1"/>
          </p:cNvSpPr>
          <p:nvPr>
            <p:ph idx="1"/>
          </p:nvPr>
        </p:nvSpPr>
        <p:spPr/>
        <p:txBody>
          <a:bodyPr>
            <a:noAutofit/>
          </a:bodyPr>
          <a:lstStyle/>
          <a:p>
            <a:pPr marL="514350" indent="-514350" algn="just" rtl="1">
              <a:buNone/>
            </a:pPr>
            <a:r>
              <a:rPr lang="ar-SA" sz="2800" b="1" dirty="0" smtClean="0">
                <a:solidFill>
                  <a:srgbClr val="FF0000"/>
                </a:solidFill>
              </a:rPr>
              <a:t>1. النظام الاجتماعي: </a:t>
            </a:r>
            <a:r>
              <a:rPr lang="ar-SA" sz="2800" dirty="0" smtClean="0"/>
              <a:t>ان سلوك الفرد يتأثر بالظروف الاجتماعية السلبية السائدة في المجتمع، مثل:</a:t>
            </a:r>
          </a:p>
          <a:p>
            <a:pPr marL="914400" lvl="1" indent="-514350" algn="r" rtl="1">
              <a:buNone/>
            </a:pPr>
            <a:r>
              <a:rPr lang="ar-SA" dirty="0" smtClean="0"/>
              <a:t>- عدم احترام الوقت .</a:t>
            </a:r>
          </a:p>
          <a:p>
            <a:pPr lvl="1" algn="r" rtl="1">
              <a:buNone/>
            </a:pPr>
            <a:r>
              <a:rPr lang="ar-SA" dirty="0" smtClean="0"/>
              <a:t>-  عدم الجدية في تطبيق القوانين واللوائح التنظيمية .</a:t>
            </a:r>
            <a:endParaRPr lang="en-US" b="1" dirty="0" smtClean="0"/>
          </a:p>
          <a:p>
            <a:pPr lvl="1" algn="r" rtl="1">
              <a:buNone/>
            </a:pPr>
            <a:r>
              <a:rPr lang="ar-SA" dirty="0" smtClean="0"/>
              <a:t>- ترسيخ الروابط العائلية والمحسوبية في ادارة التنظيم .</a:t>
            </a:r>
          </a:p>
          <a:p>
            <a:pPr lvl="1" algn="r" rtl="1">
              <a:buFontTx/>
              <a:buChar char="-"/>
            </a:pPr>
            <a:r>
              <a:rPr lang="ar-SA" dirty="0" smtClean="0"/>
              <a:t>الارتجال في ادارة التنظيم، وعدم اعتماد الاساليب الادارية الحديثة.</a:t>
            </a:r>
          </a:p>
          <a:p>
            <a:pPr lvl="1" algn="r" rtl="1">
              <a:buFontTx/>
              <a:buChar char="-"/>
            </a:pPr>
            <a:r>
              <a:rPr lang="ar-SA" dirty="0" smtClean="0"/>
              <a:t>تردي المركز الاجتماعي للعامل، وتدني اجره.</a:t>
            </a:r>
          </a:p>
          <a:p>
            <a:pPr lvl="1" algn="just" rtl="1">
              <a:buNone/>
            </a:pPr>
            <a:r>
              <a:rPr lang="ar-SA" dirty="0" smtClean="0"/>
              <a:t>- ضعف وعي المجتمع بأهمية زيادة الإنتاجية.</a:t>
            </a:r>
          </a:p>
          <a:p>
            <a:pPr lvl="1" algn="r" rtl="1">
              <a:buFontTx/>
              <a:buChar char="-"/>
            </a:pPr>
            <a:endParaRPr lang="ar-SA" dirty="0" smtClean="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ar-SA" sz="3600" dirty="0" smtClean="0"/>
              <a:t/>
            </a:r>
            <a:br>
              <a:rPr lang="ar-SA" sz="3600" dirty="0" smtClean="0"/>
            </a:br>
            <a:r>
              <a:rPr lang="ar-SA" sz="3600" b="1" dirty="0" smtClean="0"/>
              <a:t>العوامل المؤثرة على إنتاجية المشروع</a:t>
            </a:r>
            <a:br>
              <a:rPr lang="ar-SA" sz="3600" b="1" dirty="0" smtClean="0"/>
            </a:br>
            <a:endParaRPr lang="en-US" sz="3600" dirty="0"/>
          </a:p>
        </p:txBody>
      </p:sp>
      <p:sp>
        <p:nvSpPr>
          <p:cNvPr id="3" name="Content Placeholder 2"/>
          <p:cNvSpPr>
            <a:spLocks noGrp="1"/>
          </p:cNvSpPr>
          <p:nvPr>
            <p:ph idx="1"/>
          </p:nvPr>
        </p:nvSpPr>
        <p:spPr/>
        <p:txBody>
          <a:bodyPr>
            <a:normAutofit/>
          </a:bodyPr>
          <a:lstStyle/>
          <a:p>
            <a:pPr algn="just" rtl="1">
              <a:buNone/>
            </a:pPr>
            <a:r>
              <a:rPr lang="ar-SA" sz="2800" b="1" dirty="0" smtClean="0">
                <a:solidFill>
                  <a:srgbClr val="FF0000"/>
                </a:solidFill>
              </a:rPr>
              <a:t>2. النظام الثقافي والتعليمي : </a:t>
            </a:r>
            <a:r>
              <a:rPr lang="ar-SA" sz="2800" dirty="0" smtClean="0"/>
              <a:t>مدى توفر المؤسسات التعليمية ومراكز التدريب المهني، التي تؤهل العاملين لسوق العمل.</a:t>
            </a:r>
          </a:p>
          <a:p>
            <a:pPr algn="just" rtl="1">
              <a:buNone/>
            </a:pPr>
            <a:r>
              <a:rPr lang="ar-SA" sz="2800" b="1" dirty="0" smtClean="0">
                <a:solidFill>
                  <a:srgbClr val="FF0000"/>
                </a:solidFill>
              </a:rPr>
              <a:t>3. النظام السياسي والاقتصادي السائد في الدولة:</a:t>
            </a:r>
          </a:p>
          <a:p>
            <a:pPr lvl="1" algn="just" rtl="1">
              <a:buNone/>
            </a:pPr>
            <a:r>
              <a:rPr lang="ar-SA" dirty="0" smtClean="0"/>
              <a:t>- هل هو نظام رأسمالي يعتمد على قوى السوق، ام نظام اشتراكي يعتمد على التخطيط المركزي.</a:t>
            </a:r>
          </a:p>
          <a:p>
            <a:pPr lvl="1" algn="just" rtl="1">
              <a:buFontTx/>
              <a:buChar char="-"/>
            </a:pPr>
            <a:r>
              <a:rPr lang="ar-SA" dirty="0" smtClean="0"/>
              <a:t>السياسات النقدية والمالية والسياسات المتعلقة بالاجور ومعدلات النمو الاقتصادي والاستثمار في راس المال البشري.</a:t>
            </a:r>
          </a:p>
          <a:p>
            <a:pPr lvl="1" algn="just" rtl="1">
              <a:buFontTx/>
              <a:buChar char="-"/>
            </a:pPr>
            <a:r>
              <a:rPr lang="ar-SA" dirty="0" smtClean="0"/>
              <a:t>الدورة الاقتصادية: هل الاقتصاد في حالة كساد ام انتعاش.</a:t>
            </a:r>
          </a:p>
          <a:p>
            <a:pPr lvl="1" algn="just" rtl="1">
              <a:buNone/>
            </a:pPr>
            <a:r>
              <a:rPr lang="ar-SA" dirty="0" smtClean="0"/>
              <a:t>- معدلات التضخم وأثرها على مستوى الدخل الحقيقي الذي يحصل عليه العامل.</a:t>
            </a:r>
          </a:p>
          <a:p>
            <a:pPr lvl="1" algn="just" rtl="1">
              <a:buFontTx/>
              <a:buChar char="-"/>
            </a:pPr>
            <a:endParaRPr lang="ar-SA" dirty="0" smtClean="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العوامل المؤثرة..</a:t>
            </a:r>
            <a:endParaRPr lang="en-US" dirty="0"/>
          </a:p>
        </p:txBody>
      </p:sp>
      <p:sp>
        <p:nvSpPr>
          <p:cNvPr id="3" name="Content Placeholder 2"/>
          <p:cNvSpPr>
            <a:spLocks noGrp="1"/>
          </p:cNvSpPr>
          <p:nvPr>
            <p:ph idx="1"/>
          </p:nvPr>
        </p:nvSpPr>
        <p:spPr/>
        <p:txBody>
          <a:bodyPr>
            <a:normAutofit/>
          </a:bodyPr>
          <a:lstStyle/>
          <a:p>
            <a:pPr lvl="1" algn="r" rtl="1">
              <a:buNone/>
            </a:pPr>
            <a:r>
              <a:rPr lang="ar-SA" sz="3200" b="1" dirty="0" smtClean="0">
                <a:solidFill>
                  <a:srgbClr val="FF0000"/>
                </a:solidFill>
              </a:rPr>
              <a:t>4. اللوائح والقوانين والتشريعات العمالية: </a:t>
            </a:r>
          </a:p>
          <a:p>
            <a:pPr lvl="1" algn="just" rtl="1">
              <a:buNone/>
            </a:pPr>
            <a:r>
              <a:rPr lang="ar-SA" sz="3200" b="1" dirty="0" smtClean="0"/>
              <a:t>   </a:t>
            </a:r>
            <a:r>
              <a:rPr lang="ar-SA" sz="3200" dirty="0" smtClean="0"/>
              <a:t>تساهم تشريعات وقوانين العمل بقسط كبير في التأثير في إنتاجية العمل، لانها تشكل الجانب القانوني لعلاقات العمل، اذ انها تحدد مسؤولية كل عامل في عملية الإنتاج . فقانون العمل والعمال وتحديد حد أدنى للأجور والعلاقة بين الادارة والعمال، ودور المنظمات العمالية، وكذلك مقدار الضريبة المفروضة على دخول العاملين، كلها تحدد الاطار العام الذي يمكن ان يسلكه العامل تجاه الإنتاج، وبالتالي تؤثر سلبا او إيجابا على إنتاجية الفرد.</a:t>
            </a:r>
          </a:p>
          <a:p>
            <a:pPr algn="just" rtl="1">
              <a:buNone/>
            </a:pPr>
            <a:endParaRPr lang="ar-SA" sz="3600" dirty="0" smtClean="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العوامل المؤثرة..</a:t>
            </a:r>
            <a:endParaRPr lang="en-US" dirty="0"/>
          </a:p>
        </p:txBody>
      </p:sp>
      <p:sp>
        <p:nvSpPr>
          <p:cNvPr id="3" name="Content Placeholder 2"/>
          <p:cNvSpPr>
            <a:spLocks noGrp="1"/>
          </p:cNvSpPr>
          <p:nvPr>
            <p:ph idx="1"/>
          </p:nvPr>
        </p:nvSpPr>
        <p:spPr/>
        <p:txBody>
          <a:bodyPr>
            <a:normAutofit/>
          </a:bodyPr>
          <a:lstStyle/>
          <a:p>
            <a:pPr algn="just" rtl="1">
              <a:buNone/>
            </a:pPr>
            <a:r>
              <a:rPr lang="ar-SA" b="1" dirty="0" smtClean="0">
                <a:solidFill>
                  <a:srgbClr val="FF0000"/>
                </a:solidFill>
              </a:rPr>
              <a:t>5. السياسات والتشريعات الحكومية: </a:t>
            </a:r>
            <a:r>
              <a:rPr lang="ar-SA" dirty="0" smtClean="0"/>
              <a:t>ان الكثير من التغييرات الهيكلية التي تؤثر على الإنتاجية تاتي من القوانين والنظم التي تشرعها الحكومة، مثل سياسة الاجور والاسعار وانظمة الاستيراد والتصدير والضرائب والجمارك على المواد والمنتجات، وكذلك سياسات تشجيع الاستثمار والاعانات والاعفاءات والتسهيلات… وغيرها.</a:t>
            </a:r>
          </a:p>
          <a:p>
            <a:pPr algn="just" rtl="1">
              <a:buNone/>
            </a:pPr>
            <a:r>
              <a:rPr lang="ar-SA" b="1" dirty="0" smtClean="0">
                <a:solidFill>
                  <a:srgbClr val="FF0000"/>
                </a:solidFill>
              </a:rPr>
              <a:t>6. القوى العاملة: </a:t>
            </a:r>
            <a:r>
              <a:rPr lang="ar-SA" dirty="0" smtClean="0"/>
              <a:t>يؤثر مدى توفر القوى العاملة كما وكيفا سلبا او ايجابا على مستوى الإنتاجية . فالاستثمار في التربية والتعليم والثقافة والتدريب من شانه ان يوفر قوى عاملة ماهرة ومدربة ومثقفة ومنتجة، له ا تأثيرا كبيرا على مستوى الإنتاجية.</a:t>
            </a:r>
          </a:p>
        </p:txBody>
      </p:sp>
    </p:spTree>
  </p:cSld>
  <p:clrMapOvr>
    <a:masterClrMapping/>
  </p:clrMapOvr>
  <p:transition>
    <p:split orient="vert"/>
    <p:sndAc>
      <p:stSnd>
        <p:snd r:embed="rId2" name="camera.wav" builtIn="1"/>
      </p:stSnd>
    </p:sndAc>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العوامل المؤثرة..</a:t>
            </a:r>
            <a:endParaRPr lang="en-US" dirty="0"/>
          </a:p>
        </p:txBody>
      </p:sp>
      <p:sp>
        <p:nvSpPr>
          <p:cNvPr id="3" name="Content Placeholder 2"/>
          <p:cNvSpPr>
            <a:spLocks noGrp="1"/>
          </p:cNvSpPr>
          <p:nvPr>
            <p:ph idx="1"/>
          </p:nvPr>
        </p:nvSpPr>
        <p:spPr/>
        <p:txBody>
          <a:bodyPr>
            <a:normAutofit fontScale="92500"/>
          </a:bodyPr>
          <a:lstStyle/>
          <a:p>
            <a:pPr algn="just" rtl="1">
              <a:buNone/>
            </a:pPr>
            <a:r>
              <a:rPr lang="ar-SA" sz="2800" b="1" dirty="0" smtClean="0">
                <a:solidFill>
                  <a:srgbClr val="FF0000"/>
                </a:solidFill>
              </a:rPr>
              <a:t>7. التنظيمات العمالية : </a:t>
            </a:r>
            <a:r>
              <a:rPr lang="ar-SA" sz="2800" dirty="0" smtClean="0"/>
              <a:t>دور النقابات العمالية في تحصيل حقوق العمال، وفي خلق التوافق والانسجام وعلاقات عمل ايجابية مثمرة بين العمال وادارة المنشاة الاقتصادية من جهة، والاهداف الاقتصادية من جهة اخرى.</a:t>
            </a:r>
          </a:p>
          <a:p>
            <a:pPr algn="just" rtl="1">
              <a:buNone/>
            </a:pPr>
            <a:r>
              <a:rPr lang="ar-SA" sz="2800" b="1" dirty="0" smtClean="0">
                <a:solidFill>
                  <a:srgbClr val="FF0000"/>
                </a:solidFill>
              </a:rPr>
              <a:t>8. البنية الاجتماعية والسكانية: </a:t>
            </a:r>
            <a:r>
              <a:rPr lang="ar-SA" sz="2800" dirty="0" smtClean="0"/>
              <a:t>نسبة الرجال الى النساء، ونسبة الشباب الى الأطفال والشيوخ . فإنتاجية من هم في مقتبل العمر اكثر من إنتاجية من هم في خريف العمر، كما ان الرجال اكثر إنتاجية من النساء والاطفال.</a:t>
            </a:r>
          </a:p>
          <a:p>
            <a:pPr algn="just" rtl="1">
              <a:buNone/>
            </a:pPr>
            <a:r>
              <a:rPr lang="ar-SA" sz="2800" b="1" dirty="0" smtClean="0">
                <a:solidFill>
                  <a:srgbClr val="FF0000"/>
                </a:solidFill>
              </a:rPr>
              <a:t>9. توفر البنية التحتية الجيدة: </a:t>
            </a:r>
            <a:r>
              <a:rPr lang="ar-SA" sz="2800" dirty="0" smtClean="0"/>
              <a:t>ان توفر طرق النقل الجيدة وخدمات الاتصالات والماء والكهرباء … وغيرها</a:t>
            </a:r>
            <a:r>
              <a:rPr lang="ar-SA" sz="2800" b="1" dirty="0" smtClean="0"/>
              <a:t>، </a:t>
            </a:r>
            <a:r>
              <a:rPr lang="ar-SA" sz="2800" dirty="0" smtClean="0"/>
              <a:t>تؤثر على تكلفة الإنتاج والتسويق، وان توفر هذه الخدمات وقربها او بعدها عن المنشات الصناعية، ومستوى هذه الخدمات من العوامل الخارجية المهمة التي تؤثر على الإنتاجية.</a:t>
            </a:r>
          </a:p>
          <a:p>
            <a:pPr algn="just" rtl="1">
              <a:buNone/>
            </a:pPr>
            <a:endParaRPr lang="ar-SA" sz="2800" dirty="0" smtClean="0"/>
          </a:p>
        </p:txBody>
      </p:sp>
    </p:spTree>
  </p:cSld>
  <p:clrMapOvr>
    <a:masterClrMapping/>
  </p:clrMapOvr>
  <p:transition>
    <p:split orient="vert"/>
    <p:sndAc>
      <p:stSnd>
        <p:snd r:embed="rId2" name="camera.wav" builtIn="1"/>
      </p:stSnd>
    </p:sndAc>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العوامل المؤثرة..</a:t>
            </a:r>
            <a:endParaRPr lang="en-US" dirty="0"/>
          </a:p>
        </p:txBody>
      </p:sp>
      <p:sp>
        <p:nvSpPr>
          <p:cNvPr id="3" name="Content Placeholder 2"/>
          <p:cNvSpPr>
            <a:spLocks noGrp="1"/>
          </p:cNvSpPr>
          <p:nvPr>
            <p:ph idx="1"/>
          </p:nvPr>
        </p:nvSpPr>
        <p:spPr/>
        <p:txBody>
          <a:bodyPr>
            <a:normAutofit/>
          </a:bodyPr>
          <a:lstStyle/>
          <a:p>
            <a:pPr algn="just" rtl="1">
              <a:buNone/>
            </a:pPr>
            <a:r>
              <a:rPr lang="ar-SA" b="1" dirty="0" smtClean="0">
                <a:solidFill>
                  <a:srgbClr val="FF0000"/>
                </a:solidFill>
              </a:rPr>
              <a:t>10 . السياسة الصناعية للدولة: </a:t>
            </a:r>
            <a:r>
              <a:rPr lang="ar-SA" dirty="0" smtClean="0"/>
              <a:t>حيث تفرض الدولة اقامة بعض المشاريع الصناعية في منطقة دون الاخرى</a:t>
            </a:r>
            <a:r>
              <a:rPr lang="ar-SA" b="1" dirty="0" smtClean="0"/>
              <a:t>، </a:t>
            </a:r>
            <a:r>
              <a:rPr lang="ar-SA" dirty="0" smtClean="0"/>
              <a:t>سواء لاسباب بيئية، او لاسباب تنموية، وهي ما تعرف بالمناطق الصناعية . وهذا بالطبع يؤثر على إنتاجية المشروع، بسبب زيادة تكاليف النقل والمواصلات، في حال كانت هذه المناطق الصناعية تبعد كثيرا عن مراكز التسويق والاستهلاك.</a:t>
            </a:r>
            <a:endParaRPr lang="en-US" b="1" dirty="0" smtClean="0"/>
          </a:p>
          <a:p>
            <a:pPr algn="just" rtl="1">
              <a:buNone/>
            </a:pPr>
            <a:r>
              <a:rPr lang="ar-SA" b="1" dirty="0" smtClean="0">
                <a:solidFill>
                  <a:srgbClr val="FF0000"/>
                </a:solidFill>
              </a:rPr>
              <a:t>11 . المنافسة: </a:t>
            </a:r>
            <a:r>
              <a:rPr lang="ar-SA" dirty="0" smtClean="0"/>
              <a:t>لا يمكن للإدارة ان تتحكم في درجة المنافسة في السوق، فدخول منافس قوي قد يؤدي إلى انخفاض حصة المشروع من السوق - " الحصة السوقية "، وهي نسبة مبيعات المشروع الى مبيعات السوق الكلية، مما يؤثر بالتالي على إنتاجية المشروع.</a:t>
            </a:r>
          </a:p>
          <a:p>
            <a:pPr algn="just" rtl="1">
              <a:buNone/>
            </a:pPr>
            <a:endParaRPr lang="ar-SA" dirty="0" smtClean="0"/>
          </a:p>
        </p:txBody>
      </p:sp>
    </p:spTree>
  </p:cSld>
  <p:clrMapOvr>
    <a:masterClrMapping/>
  </p:clrMapOvr>
  <p:transition>
    <p:split orient="vert"/>
    <p:sndAc>
      <p:stSnd>
        <p:snd r:embed="rId2" name="camera.wav" builtIn="1"/>
      </p:stSnd>
    </p:sndAc>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العوامل المؤثرة..</a:t>
            </a:r>
            <a:endParaRPr lang="en-US" dirty="0"/>
          </a:p>
        </p:txBody>
      </p:sp>
      <p:sp>
        <p:nvSpPr>
          <p:cNvPr id="3" name="Content Placeholder 2"/>
          <p:cNvSpPr>
            <a:spLocks noGrp="1"/>
          </p:cNvSpPr>
          <p:nvPr>
            <p:ph idx="1"/>
          </p:nvPr>
        </p:nvSpPr>
        <p:spPr/>
        <p:txBody>
          <a:bodyPr>
            <a:normAutofit/>
          </a:bodyPr>
          <a:lstStyle/>
          <a:p>
            <a:pPr algn="just" rtl="1">
              <a:buNone/>
            </a:pPr>
            <a:r>
              <a:rPr lang="ar-SA" b="1" dirty="0" smtClean="0">
                <a:solidFill>
                  <a:srgbClr val="FF0000"/>
                </a:solidFill>
              </a:rPr>
              <a:t>12. العوامل الطبيعية: </a:t>
            </a:r>
            <a:r>
              <a:rPr lang="ar-SA" dirty="0" smtClean="0"/>
              <a:t>ان توفر المواد الاولية، والعوامل المناخية من رطوبة وأمطار ورياح ودرجات حرارة تساهم بهذا القدر او ذاك في رفع الإنتاجية.</a:t>
            </a:r>
          </a:p>
          <a:p>
            <a:pPr algn="just" rtl="1">
              <a:buNone/>
            </a:pPr>
            <a:r>
              <a:rPr lang="ar-SA" b="1" dirty="0" smtClean="0">
                <a:solidFill>
                  <a:srgbClr val="FF0000"/>
                </a:solidFill>
              </a:rPr>
              <a:t>13. الطاقة: </a:t>
            </a:r>
            <a:r>
              <a:rPr lang="ar-SA" dirty="0" smtClean="0"/>
              <a:t>تشكل الطاقة احد العوامل الرئيسية لتكاليف الإنتاج، وان اسعارها تنعكس على الإنتاجية. فارتفاع تكاليف الطاقة يزيد من تكاليف الإنتاج ويؤثر سلبا على الإنتاجية، والعكس بالعكس.</a:t>
            </a:r>
          </a:p>
          <a:p>
            <a:pPr algn="just" rtl="1">
              <a:buNone/>
            </a:pPr>
            <a:r>
              <a:rPr lang="ar-SA" b="1" dirty="0" smtClean="0">
                <a:solidFill>
                  <a:srgbClr val="FF0000"/>
                </a:solidFill>
              </a:rPr>
              <a:t>14. المواد الاولية: </a:t>
            </a:r>
            <a:r>
              <a:rPr lang="ar-SA" dirty="0" smtClean="0"/>
              <a:t>المواد الاولية عامل مهم من العوامل الخارجية التي تؤثر على الإنتاجية، فاذا زادت اسعار المواد الاولية فانها تؤدي إلى انخفاض الإنتاجية.</a:t>
            </a:r>
          </a:p>
          <a:p>
            <a:pPr algn="just" rtl="1">
              <a:buNone/>
            </a:pPr>
            <a:endParaRPr lang="ar-SA" dirty="0" smtClean="0"/>
          </a:p>
          <a:p>
            <a:pPr algn="just" rtl="1">
              <a:buNone/>
            </a:pPr>
            <a:endParaRPr lang="ar-SA" dirty="0" smtClean="0"/>
          </a:p>
          <a:p>
            <a:pPr algn="just" rtl="1">
              <a:buNone/>
            </a:pPr>
            <a:endParaRPr lang="ar-SA" dirty="0" smtClean="0"/>
          </a:p>
        </p:txBody>
      </p:sp>
    </p:spTree>
  </p:cSld>
  <p:clrMapOvr>
    <a:masterClrMapping/>
  </p:clrMapOvr>
  <p:transition>
    <p:split orient="vert"/>
    <p:sndAc>
      <p:stSnd>
        <p:snd r:embed="rId2" name="camera.wav" builtIn="1"/>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SA" dirty="0" smtClean="0"/>
              <a:t>مفهوم الإنتاجية</a:t>
            </a:r>
            <a:r>
              <a:rPr lang="en-US" dirty="0" smtClean="0"/>
              <a:t>..</a:t>
            </a:r>
            <a:endParaRPr lang="en-US" dirty="0"/>
          </a:p>
        </p:txBody>
      </p:sp>
      <p:sp>
        <p:nvSpPr>
          <p:cNvPr id="3" name="Content Placeholder 2"/>
          <p:cNvSpPr>
            <a:spLocks noGrp="1"/>
          </p:cNvSpPr>
          <p:nvPr>
            <p:ph idx="1"/>
          </p:nvPr>
        </p:nvSpPr>
        <p:spPr/>
        <p:txBody>
          <a:bodyPr>
            <a:noAutofit/>
          </a:bodyPr>
          <a:lstStyle/>
          <a:p>
            <a:pPr algn="just" rtl="1"/>
            <a:r>
              <a:rPr lang="ar-SA" sz="2800" dirty="0" smtClean="0"/>
              <a:t>الإنتاجية هي مؤشر يوضح قدرة عناصر الإنتاج المختلفة على تحقيق مستوى معين من المخرجات، قياسًا بالمدخلات التي تم استثمارها في العملية الإنتاجية.</a:t>
            </a:r>
          </a:p>
          <a:p>
            <a:pPr algn="just" rtl="1"/>
            <a:r>
              <a:rPr lang="ar-SA" sz="2800" dirty="0" smtClean="0"/>
              <a:t>الإنتاجية ليست مرادفة للإنتاج </a:t>
            </a:r>
            <a:r>
              <a:rPr lang="en-US" sz="2800" dirty="0" smtClean="0"/>
              <a:t>Productivity is not equivalent to production </a:t>
            </a:r>
            <a:r>
              <a:rPr lang="ar-SA" sz="2800" dirty="0" smtClean="0"/>
              <a:t> .</a:t>
            </a:r>
          </a:p>
          <a:p>
            <a:pPr algn="just" rtl="1">
              <a:buFontTx/>
              <a:buChar char="-"/>
            </a:pPr>
            <a:r>
              <a:rPr lang="ar-SA" sz="2800" dirty="0" smtClean="0"/>
              <a:t>الإنتاج يشير إلى مجموع المخرجات المنتجة لكل وحدة واحدة من المدخلات ، بينما الإنتاجية هي مقياس للمخرجات ، الناتجة عن كمية معينة من المدخلات.</a:t>
            </a:r>
          </a:p>
          <a:p>
            <a:pPr algn="just" rtl="1">
              <a:buFontTx/>
              <a:buChar char="-"/>
            </a:pPr>
            <a:r>
              <a:rPr lang="ar-SA" sz="2800" dirty="0" smtClean="0"/>
              <a:t>زيادةالإنتاجية تعني تحقيق اكبر نسبة من المخرجات من قيمة محددة من المدخلات.</a:t>
            </a:r>
          </a:p>
          <a:p>
            <a:pPr algn="just" rtl="1">
              <a:buFontTx/>
              <a:buChar char="-"/>
            </a:pPr>
            <a:endParaRPr lang="ar-SA" sz="2800" dirty="0" smtClean="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العوامل المؤثرة..</a:t>
            </a:r>
            <a:endParaRPr lang="en-US" dirty="0"/>
          </a:p>
        </p:txBody>
      </p:sp>
      <p:sp>
        <p:nvSpPr>
          <p:cNvPr id="3" name="Content Placeholder 2"/>
          <p:cNvSpPr>
            <a:spLocks noGrp="1"/>
          </p:cNvSpPr>
          <p:nvPr>
            <p:ph idx="1"/>
          </p:nvPr>
        </p:nvSpPr>
        <p:spPr/>
        <p:txBody>
          <a:bodyPr>
            <a:normAutofit lnSpcReduction="10000"/>
          </a:bodyPr>
          <a:lstStyle/>
          <a:p>
            <a:pPr algn="just" rtl="1">
              <a:buNone/>
            </a:pPr>
            <a:r>
              <a:rPr lang="ar-SA" b="1" dirty="0" smtClean="0">
                <a:solidFill>
                  <a:srgbClr val="FF0000"/>
                </a:solidFill>
              </a:rPr>
              <a:t>15. التكنولوجيا المستخدمة: </a:t>
            </a:r>
            <a:r>
              <a:rPr lang="ar-SA" dirty="0" smtClean="0"/>
              <a:t>وتشمل التغيرات في معدلات استخدام التكنولوجيا بما فيها العمليات والتقنيات والاجهزة والمعدات والآلات، وكلها لها تأثير على الإنتاجية.</a:t>
            </a:r>
          </a:p>
          <a:p>
            <a:pPr algn="just" rtl="1">
              <a:buNone/>
            </a:pPr>
            <a:r>
              <a:rPr lang="ar-SA" b="1" dirty="0" smtClean="0">
                <a:solidFill>
                  <a:srgbClr val="FF0000"/>
                </a:solidFill>
              </a:rPr>
              <a:t>16. تكنولوجيا المعلومات: </a:t>
            </a:r>
            <a:r>
              <a:rPr lang="ar-SA" dirty="0" smtClean="0"/>
              <a:t>من اجل إنجاح ادارة العمليات في تحسين اساليب الإنتاجية، كذلك توفر المعلومات الكافية لتنفيذ مهام العمل والتغذية العكسية الجيدة (المستندة إلى الحقائق) عن نتائج الاعمال.</a:t>
            </a:r>
          </a:p>
          <a:p>
            <a:pPr algn="just" rtl="1">
              <a:buNone/>
            </a:pPr>
            <a:r>
              <a:rPr lang="ar-SA" dirty="0" smtClean="0">
                <a:solidFill>
                  <a:srgbClr val="FF0000"/>
                </a:solidFill>
              </a:rPr>
              <a:t>17. </a:t>
            </a:r>
            <a:r>
              <a:rPr lang="ar-SA" b="1" dirty="0" smtClean="0">
                <a:solidFill>
                  <a:srgbClr val="FF0000"/>
                </a:solidFill>
              </a:rPr>
              <a:t>بيئة العمل (ظروف العمل داخل الوحدة الإنتاجية ): </a:t>
            </a:r>
            <a:r>
              <a:rPr lang="ar-SA" dirty="0" smtClean="0"/>
              <a:t>يقصد بظروف العمل كل ما يحيط بالعامل من ظروف طبيعية او صناعية، مثل درجات الحرارة والتهوية والتبريد والرطوبة وشدة الاضاءة وشدة الضوضاء، وغيرها منالعوامل التي تؤثر على مستوى اداء العامل سلبا او ايجابا.</a:t>
            </a:r>
          </a:p>
        </p:txBody>
      </p:sp>
    </p:spTree>
  </p:cSld>
  <p:clrMapOvr>
    <a:masterClrMapping/>
  </p:clrMapOvr>
  <p:transition>
    <p:split orient="vert"/>
    <p:sndAc>
      <p:stSnd>
        <p:snd r:embed="rId2" name="camera.wav" builtIn="1"/>
      </p:stSnd>
    </p:sndAc>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العوامل المؤثرة..</a:t>
            </a:r>
            <a:endParaRPr lang="en-US" dirty="0"/>
          </a:p>
        </p:txBody>
      </p:sp>
      <p:sp>
        <p:nvSpPr>
          <p:cNvPr id="3" name="Content Placeholder 2"/>
          <p:cNvSpPr>
            <a:spLocks noGrp="1"/>
          </p:cNvSpPr>
          <p:nvPr>
            <p:ph idx="1"/>
          </p:nvPr>
        </p:nvSpPr>
        <p:spPr/>
        <p:txBody>
          <a:bodyPr>
            <a:normAutofit/>
          </a:bodyPr>
          <a:lstStyle/>
          <a:p>
            <a:pPr algn="just" rtl="1">
              <a:buNone/>
            </a:pPr>
            <a:r>
              <a:rPr lang="ar-SA" b="1" dirty="0" smtClean="0">
                <a:solidFill>
                  <a:srgbClr val="FF0000"/>
                </a:solidFill>
              </a:rPr>
              <a:t>18. طرائق اداء العمل: </a:t>
            </a:r>
            <a:r>
              <a:rPr lang="ar-SA" dirty="0" smtClean="0"/>
              <a:t>تحتاج طرائق العمل إلى المراجعة الدائمة لتجنب العمل غير الضروري، وتقليل الفاقد في الوقت والجهد والتكلفة.</a:t>
            </a:r>
          </a:p>
          <a:p>
            <a:pPr algn="just" rtl="1">
              <a:buNone/>
            </a:pPr>
            <a:r>
              <a:rPr lang="ar-SA" b="1" dirty="0" smtClean="0">
                <a:solidFill>
                  <a:srgbClr val="FF0000"/>
                </a:solidFill>
              </a:rPr>
              <a:t>19. عملية الإنتاج : </a:t>
            </a:r>
            <a:r>
              <a:rPr lang="ar-SA" dirty="0" smtClean="0"/>
              <a:t>ان طريقة تتابع وانسياب عمليات الإنتاج بالإضافة الى درجة الأتمتة، وكذلك نسب المزج بين العناصر الإنتاجية، تؤثر على كمية ونوعية المخرجات وبالتالي على معدل إنتاجية المشروع.</a:t>
            </a:r>
          </a:p>
          <a:p>
            <a:pPr algn="just" rtl="1">
              <a:buNone/>
            </a:pPr>
            <a:r>
              <a:rPr lang="ar-SA" b="1" dirty="0" smtClean="0">
                <a:solidFill>
                  <a:srgbClr val="FF0000"/>
                </a:solidFill>
              </a:rPr>
              <a:t>20. المنتج: </a:t>
            </a:r>
            <a:r>
              <a:rPr lang="ar-SA" dirty="0" smtClean="0"/>
              <a:t>يمكن تحسين الإنتاجية ليس فقط بتحسين مواصفات المنتج، وانما تتعدى ذلك لتشمل توفير المنتج في المكان المطلوب، وفي الزمن المطلوب، وبالسعر المعقول.</a:t>
            </a:r>
          </a:p>
        </p:txBody>
      </p:sp>
    </p:spTree>
  </p:cSld>
  <p:clrMapOvr>
    <a:masterClrMapping/>
  </p:clrMapOvr>
  <p:transition>
    <p:split orient="vert"/>
    <p:sndAc>
      <p:stSnd>
        <p:snd r:embed="rId2" name="camera.wav" builtIn="1"/>
      </p:stSnd>
    </p:sndAc>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العوامل المؤثرة..</a:t>
            </a:r>
            <a:endParaRPr lang="en-US" dirty="0"/>
          </a:p>
        </p:txBody>
      </p:sp>
      <p:sp>
        <p:nvSpPr>
          <p:cNvPr id="3" name="Content Placeholder 2"/>
          <p:cNvSpPr>
            <a:spLocks noGrp="1"/>
          </p:cNvSpPr>
          <p:nvPr>
            <p:ph idx="1"/>
          </p:nvPr>
        </p:nvSpPr>
        <p:spPr/>
        <p:txBody>
          <a:bodyPr>
            <a:normAutofit lnSpcReduction="10000"/>
          </a:bodyPr>
          <a:lstStyle/>
          <a:p>
            <a:pPr algn="just" rtl="1">
              <a:buNone/>
            </a:pPr>
            <a:r>
              <a:rPr lang="ar-SA" b="1" dirty="0" smtClean="0">
                <a:solidFill>
                  <a:srgbClr val="FF0000"/>
                </a:solidFill>
              </a:rPr>
              <a:t>21. تدريب القوى العاملة: </a:t>
            </a:r>
            <a:r>
              <a:rPr lang="ar-SA" dirty="0" smtClean="0"/>
              <a:t>ان تدريب القوى العاملة وخلق مهارات فنية في المنشأة، وتخفيض حجم التالف من المواد اثناء الإنتاج سيساهم بلا شك في تحسين جودة المنتج، وسيكون له تأثيرًا كبيرًا على مستوى الإنتاجية.</a:t>
            </a:r>
            <a:endParaRPr lang="ar-SA" b="1" dirty="0" smtClean="0"/>
          </a:p>
          <a:p>
            <a:pPr algn="just" rtl="1">
              <a:buNone/>
            </a:pPr>
            <a:r>
              <a:rPr lang="ar-SA" b="1" dirty="0" smtClean="0">
                <a:solidFill>
                  <a:srgbClr val="FF0000"/>
                </a:solidFill>
              </a:rPr>
              <a:t>22. الطاقة الإنتاجية للمكائن والمعدات: </a:t>
            </a:r>
            <a:r>
              <a:rPr lang="ar-SA" dirty="0" smtClean="0"/>
              <a:t>ان للمكائن والمعدات دور مركزي في التأثير على الإنتاجية . فاعمال الصيانة وظروف تشغيل المكائن والمعدات ومدى استغلال طاقاتها الإنتاجية، وازالة مناطق الاختناق، كلها تؤثر تأثيرا مباشرا على الإنتاجية.</a:t>
            </a:r>
          </a:p>
          <a:p>
            <a:pPr algn="just" rtl="1">
              <a:buNone/>
            </a:pPr>
            <a:r>
              <a:rPr lang="ar-SA" b="1" dirty="0" smtClean="0">
                <a:solidFill>
                  <a:srgbClr val="FF0000"/>
                </a:solidFill>
              </a:rPr>
              <a:t>23. الصيانة: </a:t>
            </a:r>
            <a:r>
              <a:rPr lang="ar-SA" dirty="0" smtClean="0"/>
              <a:t>الاهتمام بالصيانة الروتينية والوقائية للآلات والمعدات يضمن عدم التوقف المفاجئ في هذه الآلات ويتعطل</a:t>
            </a:r>
            <a:r>
              <a:rPr lang="en-US" dirty="0" smtClean="0"/>
              <a:t> </a:t>
            </a:r>
            <a:r>
              <a:rPr lang="ar-SA" dirty="0" smtClean="0"/>
              <a:t>بذلك العمل في المصنع </a:t>
            </a:r>
            <a:r>
              <a:rPr lang="en-US" dirty="0" smtClean="0"/>
              <a:t>Breakdown</a:t>
            </a:r>
            <a:r>
              <a:rPr lang="ar-SA" dirty="0" smtClean="0"/>
              <a:t> .</a:t>
            </a:r>
            <a:endParaRPr lang="en-US" dirty="0" smtClean="0"/>
          </a:p>
        </p:txBody>
      </p:sp>
    </p:spTree>
  </p:cSld>
  <p:clrMapOvr>
    <a:masterClrMapping/>
  </p:clrMapOvr>
  <p:transition>
    <p:split orient="vert"/>
    <p:sndAc>
      <p:stSnd>
        <p:snd r:embed="rId2" name="camera.wav" builtIn="1"/>
      </p:stSnd>
    </p:sndAc>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العوامل المؤثرة..</a:t>
            </a:r>
            <a:endParaRPr lang="en-US" dirty="0"/>
          </a:p>
        </p:txBody>
      </p:sp>
      <p:sp>
        <p:nvSpPr>
          <p:cNvPr id="3" name="Content Placeholder 2"/>
          <p:cNvSpPr>
            <a:spLocks noGrp="1"/>
          </p:cNvSpPr>
          <p:nvPr>
            <p:ph idx="1"/>
          </p:nvPr>
        </p:nvSpPr>
        <p:spPr/>
        <p:txBody>
          <a:bodyPr>
            <a:normAutofit/>
          </a:bodyPr>
          <a:lstStyle/>
          <a:p>
            <a:pPr algn="just" rtl="1">
              <a:buNone/>
            </a:pPr>
            <a:r>
              <a:rPr lang="ar-SA" b="1" dirty="0" smtClean="0">
                <a:solidFill>
                  <a:srgbClr val="FF0000"/>
                </a:solidFill>
              </a:rPr>
              <a:t>24.</a:t>
            </a:r>
            <a:r>
              <a:rPr lang="en-US" b="1" dirty="0" smtClean="0">
                <a:solidFill>
                  <a:srgbClr val="FF0000"/>
                </a:solidFill>
              </a:rPr>
              <a:t> </a:t>
            </a:r>
            <a:r>
              <a:rPr lang="ar-SA" b="1" dirty="0" smtClean="0">
                <a:solidFill>
                  <a:srgbClr val="FF0000"/>
                </a:solidFill>
              </a:rPr>
              <a:t>معدل الانتفاع من الطاقة الإنتاجية </a:t>
            </a:r>
            <a:r>
              <a:rPr lang="en-US" dirty="0" smtClean="0"/>
              <a:t>Capacity Utilization Rate </a:t>
            </a:r>
            <a:r>
              <a:rPr lang="ar-SA" dirty="0" smtClean="0"/>
              <a:t> .</a:t>
            </a:r>
            <a:endParaRPr lang="ar-SA" b="1" dirty="0" smtClean="0"/>
          </a:p>
          <a:p>
            <a:pPr algn="just" rtl="1">
              <a:buNone/>
            </a:pPr>
            <a:r>
              <a:rPr lang="ar-SA" b="1" dirty="0" smtClean="0">
                <a:solidFill>
                  <a:srgbClr val="FF0000"/>
                </a:solidFill>
              </a:rPr>
              <a:t>25. معدل الانتفاع من العمل </a:t>
            </a:r>
            <a:r>
              <a:rPr lang="en-US" dirty="0" smtClean="0"/>
              <a:t>Labor Utilization Rate </a:t>
            </a:r>
            <a:r>
              <a:rPr lang="ar-SA" dirty="0" smtClean="0"/>
              <a:t>.</a:t>
            </a:r>
            <a:endParaRPr lang="ar-SA" b="1" dirty="0" smtClean="0"/>
          </a:p>
          <a:p>
            <a:pPr algn="just" rtl="1">
              <a:buNone/>
            </a:pPr>
            <a:r>
              <a:rPr lang="ar-SA" b="1" dirty="0" smtClean="0">
                <a:solidFill>
                  <a:srgbClr val="FF0000"/>
                </a:solidFill>
              </a:rPr>
              <a:t>26. النظام الإداري : </a:t>
            </a:r>
            <a:r>
              <a:rPr lang="ar-SA" dirty="0" smtClean="0"/>
              <a:t>تعد الإدارة الحديثة هي المسؤولة عن الاستخدام الفعال لجميع الموارد التي تقع تحت سيطرة المنشاة، والعنصر الاساس الذي يقع على عاتقه مهمة التخطيط وتنظيم الإنتاج ومراقبته من ناحية النوعية، واتخاذ القرارات اللازمة بشأنه.</a:t>
            </a:r>
          </a:p>
        </p:txBody>
      </p:sp>
    </p:spTree>
  </p:cSld>
  <p:clrMapOvr>
    <a:masterClrMapping/>
  </p:clrMapOvr>
  <p:transition>
    <p:split orient="vert"/>
    <p:sndAc>
      <p:stSnd>
        <p:snd r:embed="rId2" name="camera.wav" builtIn="1"/>
      </p:stSnd>
    </p:sndAc>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العوامل المؤثرة..</a:t>
            </a:r>
            <a:endParaRPr lang="en-US" dirty="0"/>
          </a:p>
        </p:txBody>
      </p:sp>
      <p:sp>
        <p:nvSpPr>
          <p:cNvPr id="3" name="Content Placeholder 2"/>
          <p:cNvSpPr>
            <a:spLocks noGrp="1"/>
          </p:cNvSpPr>
          <p:nvPr>
            <p:ph idx="1"/>
          </p:nvPr>
        </p:nvSpPr>
        <p:spPr/>
        <p:txBody>
          <a:bodyPr>
            <a:normAutofit/>
          </a:bodyPr>
          <a:lstStyle/>
          <a:p>
            <a:pPr algn="just" rtl="1">
              <a:buNone/>
            </a:pPr>
            <a:r>
              <a:rPr lang="ar-SA" b="1" dirty="0" smtClean="0">
                <a:solidFill>
                  <a:srgbClr val="FF0000"/>
                </a:solidFill>
              </a:rPr>
              <a:t>27. انظمة الحوافز: </a:t>
            </a:r>
            <a:r>
              <a:rPr lang="ar-SA" dirty="0" smtClean="0"/>
              <a:t>ان استخدام انظمة الحوافز الملائمة اصبح من المسائل الحيوية للادارة الحديثة، بهدف اظهار القوى الكامنة لديه وتوجيهها نحو خدمة الإنتاج.</a:t>
            </a:r>
          </a:p>
          <a:p>
            <a:pPr algn="just" rtl="1">
              <a:buNone/>
            </a:pPr>
            <a:r>
              <a:rPr lang="ar-SA" b="1" dirty="0" smtClean="0">
                <a:solidFill>
                  <a:srgbClr val="FF0000"/>
                </a:solidFill>
              </a:rPr>
              <a:t>28. حجم الوحدة الاقتصادية واقتصاديات الحجم: </a:t>
            </a:r>
            <a:r>
              <a:rPr lang="ar-SA" dirty="0" smtClean="0"/>
              <a:t>وهذا ينعكس بالضرورة على ارتفاع إنتاجية العمل المتمثلة بانخفاض التكاليف.</a:t>
            </a:r>
          </a:p>
          <a:p>
            <a:pPr algn="just" rtl="1">
              <a:buNone/>
            </a:pPr>
            <a:r>
              <a:rPr lang="ar-SA" b="1" dirty="0" smtClean="0">
                <a:solidFill>
                  <a:srgbClr val="FF0000"/>
                </a:solidFill>
              </a:rPr>
              <a:t>29. توصيف وتقييم الأعمال: </a:t>
            </a:r>
            <a:r>
              <a:rPr lang="ar-SA" dirty="0" smtClean="0"/>
              <a:t>وضع الشخص المناسب في المكان المناسب، من خلال عملية تخطيط ورسم السياسات وتوزيع العاملين، وعمل برامج للتدريب لرفع كفاءة الاداء لدى العاملين.</a:t>
            </a:r>
          </a:p>
          <a:p>
            <a:pPr algn="just" rtl="1">
              <a:buNone/>
            </a:pPr>
            <a:r>
              <a:rPr lang="ar-SA" b="1" dirty="0" smtClean="0">
                <a:solidFill>
                  <a:srgbClr val="FF0000"/>
                </a:solidFill>
              </a:rPr>
              <a:t>30. توفر السيولة النقدية اللازمة (راس المال العامل)</a:t>
            </a:r>
          </a:p>
        </p:txBody>
      </p:sp>
    </p:spTree>
  </p:cSld>
  <p:clrMapOvr>
    <a:masterClrMapping/>
  </p:clrMapOvr>
  <p:transition>
    <p:split orient="vert"/>
    <p:sndAc>
      <p:stSnd>
        <p:snd r:embed="rId2" name="camera.wav" builtIn="1"/>
      </p:stSnd>
    </p:sndAc>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العوامل المؤثرة..</a:t>
            </a:r>
            <a:endParaRPr lang="en-US" dirty="0"/>
          </a:p>
        </p:txBody>
      </p:sp>
      <p:sp>
        <p:nvSpPr>
          <p:cNvPr id="3" name="Content Placeholder 2"/>
          <p:cNvSpPr>
            <a:spLocks noGrp="1"/>
          </p:cNvSpPr>
          <p:nvPr>
            <p:ph idx="1"/>
          </p:nvPr>
        </p:nvSpPr>
        <p:spPr/>
        <p:txBody>
          <a:bodyPr>
            <a:normAutofit fontScale="92500" lnSpcReduction="10000"/>
          </a:bodyPr>
          <a:lstStyle/>
          <a:p>
            <a:pPr algn="just" rtl="1">
              <a:buNone/>
            </a:pPr>
            <a:r>
              <a:rPr lang="ar-SA" sz="2800" b="1" dirty="0" smtClean="0">
                <a:solidFill>
                  <a:srgbClr val="FF0000"/>
                </a:solidFill>
              </a:rPr>
              <a:t>31. توفر المواد الأولية الجيدة يقلل من الفاقد والهدر في الانتاج</a:t>
            </a:r>
            <a:r>
              <a:rPr lang="en-US" sz="2800" b="1" dirty="0" smtClean="0">
                <a:solidFill>
                  <a:srgbClr val="FF0000"/>
                </a:solidFill>
              </a:rPr>
              <a:t> </a:t>
            </a:r>
            <a:r>
              <a:rPr lang="ar-SA" sz="2800" b="1" dirty="0" smtClean="0">
                <a:solidFill>
                  <a:srgbClr val="FF0000"/>
                </a:solidFill>
              </a:rPr>
              <a:t>.</a:t>
            </a:r>
          </a:p>
          <a:p>
            <a:pPr algn="just" rtl="1">
              <a:buNone/>
            </a:pPr>
            <a:r>
              <a:rPr lang="ar-SA" sz="2800" b="1" dirty="0" smtClean="0">
                <a:solidFill>
                  <a:srgbClr val="FF0000"/>
                </a:solidFill>
              </a:rPr>
              <a:t>32 . الترتيب الداخلي الجيد للمصنع: </a:t>
            </a:r>
            <a:r>
              <a:rPr lang="ar-SA" sz="2800" dirty="0" smtClean="0"/>
              <a:t>ويشمل وضع الماكينات والمعدات بشكل يضمن تتابع العمليات الإنتاجية، وسهولة حركة وتدفق المواد الخام على خطوط الإنتاج.</a:t>
            </a:r>
          </a:p>
          <a:p>
            <a:pPr algn="just" rtl="1">
              <a:buNone/>
            </a:pPr>
            <a:r>
              <a:rPr lang="ar-SA" sz="2800" b="1" dirty="0" smtClean="0">
                <a:solidFill>
                  <a:srgbClr val="FF0000"/>
                </a:solidFill>
              </a:rPr>
              <a:t>33. توازن خط الإنتاج وتقليل الوقت الضائع</a:t>
            </a:r>
            <a:r>
              <a:rPr lang="en-US" sz="2800" b="1" dirty="0" smtClean="0">
                <a:solidFill>
                  <a:srgbClr val="FF0000"/>
                </a:solidFill>
              </a:rPr>
              <a:t> </a:t>
            </a:r>
            <a:r>
              <a:rPr lang="ar-SA" sz="2800" b="1" dirty="0" smtClean="0">
                <a:solidFill>
                  <a:srgbClr val="FF0000"/>
                </a:solidFill>
              </a:rPr>
              <a:t>.</a:t>
            </a:r>
          </a:p>
          <a:p>
            <a:pPr algn="just" rtl="1">
              <a:buNone/>
            </a:pPr>
            <a:r>
              <a:rPr lang="ar-SA" sz="2800" b="1" dirty="0" smtClean="0">
                <a:solidFill>
                  <a:srgbClr val="FF0000"/>
                </a:solidFill>
              </a:rPr>
              <a:t>34 . التخزين الجيد </a:t>
            </a:r>
            <a:r>
              <a:rPr lang="ar-SA" sz="2800" b="1" dirty="0" smtClean="0"/>
              <a:t>للسلع </a:t>
            </a:r>
            <a:r>
              <a:rPr lang="ar-SA" sz="2800" dirty="0" smtClean="0"/>
              <a:t>الجاهزة والمواد الخام يقلل من التالف والفاقد منها.</a:t>
            </a:r>
          </a:p>
          <a:p>
            <a:pPr algn="just" rtl="1">
              <a:buNone/>
            </a:pPr>
            <a:r>
              <a:rPr lang="ar-SA" sz="2800" b="1" dirty="0" smtClean="0">
                <a:solidFill>
                  <a:srgbClr val="FF0000"/>
                </a:solidFill>
              </a:rPr>
              <a:t>35. الرغبة في العمل: </a:t>
            </a:r>
            <a:r>
              <a:rPr lang="ar-SA" sz="2800" dirty="0" smtClean="0"/>
              <a:t>ان توفر " الامان الوظيفي " للعاملين، و تهيئة الظروف الماد ية وعلاقات العمل الجيدة واجور عمل عادلة، و منح الحوافز والمكافئات المالية، كل هذا من شانه ان يؤدي الى رفع معنويات العاملين، ويزيد من رغبتهم في العمل وإخلاصهم وولائهم للمنشاة التي يعملون فيها، مما يؤثر ايجابا على رفع إنتاجية العمل.</a:t>
            </a:r>
          </a:p>
          <a:p>
            <a:pPr algn="just" rtl="1">
              <a:buNone/>
            </a:pPr>
            <a:endParaRPr lang="ar-SA" sz="2800" b="1" dirty="0" smtClean="0"/>
          </a:p>
        </p:txBody>
      </p:sp>
    </p:spTree>
  </p:cSld>
  <p:clrMapOvr>
    <a:masterClrMapping/>
  </p:clrMapOvr>
  <p:transition>
    <p:split orient="vert"/>
    <p:sndAc>
      <p:stSnd>
        <p:snd r:embed="rId2" name="camera.wav" builtIn="1"/>
      </p:stSnd>
    </p:sndAc>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العوامل المؤثرة..</a:t>
            </a:r>
            <a:endParaRPr lang="en-US" dirty="0"/>
          </a:p>
        </p:txBody>
      </p:sp>
      <p:sp>
        <p:nvSpPr>
          <p:cNvPr id="3" name="Content Placeholder 2"/>
          <p:cNvSpPr>
            <a:spLocks noGrp="1"/>
          </p:cNvSpPr>
          <p:nvPr>
            <p:ph idx="1"/>
          </p:nvPr>
        </p:nvSpPr>
        <p:spPr/>
        <p:txBody>
          <a:bodyPr>
            <a:noAutofit/>
          </a:bodyPr>
          <a:lstStyle/>
          <a:p>
            <a:pPr algn="just" rtl="1">
              <a:buNone/>
            </a:pPr>
            <a:r>
              <a:rPr lang="ar-SA" sz="2800" b="1" dirty="0" smtClean="0">
                <a:solidFill>
                  <a:srgbClr val="FF0000"/>
                </a:solidFill>
              </a:rPr>
              <a:t>36. نوعية حياة العمل: </a:t>
            </a:r>
            <a:r>
              <a:rPr lang="ar-SA" sz="2800" dirty="0" smtClean="0"/>
              <a:t>وتتعلق بدرجة تحفيز المنظمة للعاملين والرضا الوظيفي ودرجة تحسين بيئة العمل</a:t>
            </a:r>
            <a:r>
              <a:rPr lang="ar-SA" sz="2800" b="1" dirty="0" smtClean="0"/>
              <a:t>، </a:t>
            </a:r>
            <a:r>
              <a:rPr lang="ar-SA" sz="2800" dirty="0" smtClean="0"/>
              <a:t>وشعورهم بالاستقرار والأمان الوظيفي واحترامهم وتشجيعهم لتقديم الافكار المبدعة والخلاقة، ودرجة انتماء العاملين للمنظمة وارتفاع الروح المعنوية لديهم، وبالتالي زيادة إنتاجيتهم.</a:t>
            </a:r>
          </a:p>
          <a:p>
            <a:pPr algn="just" rtl="1">
              <a:buNone/>
            </a:pPr>
            <a:r>
              <a:rPr lang="ar-SA" sz="2800" b="1" dirty="0" smtClean="0">
                <a:solidFill>
                  <a:srgbClr val="FF0000"/>
                </a:solidFill>
              </a:rPr>
              <a:t>37. معدل دوران العمل: </a:t>
            </a:r>
            <a:r>
              <a:rPr lang="ar-SA" sz="2800" dirty="0" smtClean="0"/>
              <a:t>ارتفاع معدل دوران العمل يؤثر سلبيا على مستوى الإنتاجية، حيث يتطلب ذلك تخصيص مبالغ كبيرة لتدريب وتأهيل العاملين المستجدين.</a:t>
            </a:r>
          </a:p>
          <a:p>
            <a:pPr algn="just" rtl="1"/>
            <a:endParaRPr lang="en-US" sz="2800" dirty="0"/>
          </a:p>
        </p:txBody>
      </p:sp>
    </p:spTree>
  </p:cSld>
  <p:clrMapOvr>
    <a:masterClrMapping/>
  </p:clrMapOvr>
  <p:transition>
    <p:split orient="vert"/>
    <p:sndAc>
      <p:stSnd>
        <p:snd r:embed="rId2" name="camera.wav" builtIn="1"/>
      </p:stSnd>
    </p:sndAc>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الخلاصة</a:t>
            </a:r>
            <a:br>
              <a:rPr lang="ar-SA" b="1" dirty="0" smtClean="0"/>
            </a:br>
            <a:endParaRPr lang="en-US" dirty="0"/>
          </a:p>
        </p:txBody>
      </p:sp>
      <p:sp>
        <p:nvSpPr>
          <p:cNvPr id="3" name="Content Placeholder 2"/>
          <p:cNvSpPr>
            <a:spLocks noGrp="1"/>
          </p:cNvSpPr>
          <p:nvPr>
            <p:ph idx="1"/>
          </p:nvPr>
        </p:nvSpPr>
        <p:spPr/>
        <p:txBody>
          <a:bodyPr>
            <a:normAutofit/>
          </a:bodyPr>
          <a:lstStyle/>
          <a:p>
            <a:pPr algn="just" rtl="1">
              <a:buNone/>
            </a:pPr>
            <a:r>
              <a:rPr lang="ar-SA" dirty="0" smtClean="0"/>
              <a:t>ان معدل رفع الإنتاجية يتوقف على ما يلي:</a:t>
            </a:r>
          </a:p>
          <a:p>
            <a:pPr lvl="1" algn="just" rtl="1">
              <a:buNone/>
            </a:pPr>
            <a:r>
              <a:rPr lang="ar-SA" dirty="0" smtClean="0"/>
              <a:t>- درجة التطور التكنولوجي والاستغلال الأمثل للمعدات والماكينات والموارد المتاحة.</a:t>
            </a:r>
          </a:p>
          <a:p>
            <a:pPr lvl="1" algn="just" rtl="1">
              <a:buNone/>
            </a:pPr>
            <a:r>
              <a:rPr lang="ar-SA" dirty="0" smtClean="0"/>
              <a:t>- تكوين الفكر الإداري الصناعي.</a:t>
            </a:r>
          </a:p>
          <a:p>
            <a:pPr lvl="1" algn="just" rtl="1">
              <a:buNone/>
            </a:pPr>
            <a:r>
              <a:rPr lang="ar-SA" dirty="0" smtClean="0"/>
              <a:t>- متابعة التطورات العلمية</a:t>
            </a:r>
          </a:p>
          <a:p>
            <a:pPr lvl="1" algn="just" rtl="1">
              <a:buNone/>
            </a:pPr>
            <a:r>
              <a:rPr lang="ar-SA" dirty="0" smtClean="0"/>
              <a:t>- الأيدي العاملة المدربة والمؤهلة.</a:t>
            </a:r>
          </a:p>
          <a:p>
            <a:pPr lvl="1" algn="just" rtl="1">
              <a:buNone/>
            </a:pPr>
            <a:r>
              <a:rPr lang="ar-SA" dirty="0" smtClean="0"/>
              <a:t>- اساليب الرقابة على الجودة</a:t>
            </a:r>
          </a:p>
          <a:p>
            <a:pPr lvl="1" algn="just" rtl="1">
              <a:buNone/>
            </a:pPr>
            <a:r>
              <a:rPr lang="ar-SA" dirty="0" smtClean="0"/>
              <a:t>- تقليل نسبة التلف في السلع المنتجة</a:t>
            </a:r>
          </a:p>
          <a:p>
            <a:pPr lvl="1" algn="just" rtl="1">
              <a:buNone/>
            </a:pPr>
            <a:r>
              <a:rPr lang="ar-SA" dirty="0" smtClean="0"/>
              <a:t>- زيادة معدل استغلال الطاقة الإنتاجية المتاحة</a:t>
            </a:r>
          </a:p>
        </p:txBody>
      </p:sp>
    </p:spTree>
  </p:cSld>
  <p:clrMapOvr>
    <a:masterClrMapping/>
  </p:clrMapOvr>
  <p:transition>
    <p:split orient="vert"/>
    <p:sndAc>
      <p:stSnd>
        <p:snd r:embed="rId2" name="camera.wav" builtIn="1"/>
      </p:stSnd>
    </p:sndAc>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الخلاصة..</a:t>
            </a:r>
            <a:endParaRPr lang="en-US" dirty="0"/>
          </a:p>
        </p:txBody>
      </p:sp>
      <p:sp>
        <p:nvSpPr>
          <p:cNvPr id="3" name="Content Placeholder 2"/>
          <p:cNvSpPr>
            <a:spLocks noGrp="1"/>
          </p:cNvSpPr>
          <p:nvPr>
            <p:ph idx="1"/>
          </p:nvPr>
        </p:nvSpPr>
        <p:spPr/>
        <p:txBody>
          <a:bodyPr>
            <a:normAutofit fontScale="92500" lnSpcReduction="10000"/>
          </a:bodyPr>
          <a:lstStyle/>
          <a:p>
            <a:pPr algn="just" rtl="1">
              <a:buNone/>
            </a:pPr>
            <a:r>
              <a:rPr lang="ar-SA" dirty="0" smtClean="0"/>
              <a:t>- تحسين مواصفات المنتج لتقليل المرفوض.</a:t>
            </a:r>
          </a:p>
          <a:p>
            <a:pPr algn="just" rtl="1">
              <a:buNone/>
            </a:pPr>
            <a:r>
              <a:rPr lang="ar-SA" dirty="0" smtClean="0"/>
              <a:t>- تقليل تكاليف التشغيل الثابتة والمتغيرة.</a:t>
            </a:r>
          </a:p>
          <a:p>
            <a:pPr algn="just" rtl="1">
              <a:buNone/>
            </a:pPr>
            <a:r>
              <a:rPr lang="ar-SA" dirty="0" smtClean="0"/>
              <a:t>- الترتيب الداخلي الجيد للمصنع وزمن </a:t>
            </a:r>
            <a:r>
              <a:rPr lang="en-US" dirty="0" smtClean="0"/>
              <a:t>Bottlenecks &amp; Backlogs - </a:t>
            </a:r>
            <a:r>
              <a:rPr lang="ar-SA" dirty="0" smtClean="0"/>
              <a:t>رفع الطاقة الإنتاجية من خلال القضاء على توقفات واختناقات العمل </a:t>
            </a:r>
            <a:r>
              <a:rPr lang="en-US" dirty="0" smtClean="0"/>
              <a:t>Queue Time </a:t>
            </a:r>
            <a:r>
              <a:rPr lang="ar-SA" dirty="0" smtClean="0"/>
              <a:t>الانتظار.</a:t>
            </a:r>
          </a:p>
          <a:p>
            <a:pPr algn="just" rtl="1">
              <a:buNone/>
            </a:pPr>
            <a:r>
              <a:rPr lang="ar-SA" dirty="0" smtClean="0"/>
              <a:t>- الابتكارات والتحسينات في مجال العمليات الإنتاجية، والتطوير المستمر للمنتج.</a:t>
            </a:r>
          </a:p>
          <a:p>
            <a:pPr algn="just" rtl="1">
              <a:buNone/>
            </a:pPr>
            <a:r>
              <a:rPr lang="ar-SA" dirty="0" smtClean="0"/>
              <a:t>- الحد من التالف في المخزون من خلال اتباع أنظمة التخزين الجيدة من حيث عزل الحرارة والرطوبة واستخدام </a:t>
            </a:r>
            <a:r>
              <a:rPr lang="en-US" dirty="0" smtClean="0"/>
              <a:t>"First- in, first- out" </a:t>
            </a:r>
            <a:r>
              <a:rPr lang="ar-SA" dirty="0" smtClean="0"/>
              <a:t>أسلوب التخزين. </a:t>
            </a:r>
          </a:p>
          <a:p>
            <a:pPr algn="just" rtl="1">
              <a:buNone/>
            </a:pPr>
            <a:r>
              <a:rPr lang="ar-SA" dirty="0" smtClean="0"/>
              <a:t>- التقليل من الفاقد في الإنتاج من خلال استخدام الأيدي العاملة الماهرة.</a:t>
            </a:r>
          </a:p>
        </p:txBody>
      </p:sp>
    </p:spTree>
  </p:cSld>
  <p:clrMapOvr>
    <a:masterClrMapping/>
  </p:clrMapOvr>
  <p:transition>
    <p:split orient="vert"/>
    <p:sndAc>
      <p:stSnd>
        <p:snd r:embed="rId2" name="camera.wav" builtIn="1"/>
      </p:stSnd>
    </p:sndAc>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الخلاصة..</a:t>
            </a:r>
            <a:endParaRPr lang="en-US" dirty="0"/>
          </a:p>
        </p:txBody>
      </p:sp>
      <p:sp>
        <p:nvSpPr>
          <p:cNvPr id="3" name="Content Placeholder 2"/>
          <p:cNvSpPr>
            <a:spLocks noGrp="1"/>
          </p:cNvSpPr>
          <p:nvPr>
            <p:ph idx="1"/>
          </p:nvPr>
        </p:nvSpPr>
        <p:spPr/>
        <p:txBody>
          <a:bodyPr>
            <a:normAutofit fontScale="92500"/>
          </a:bodyPr>
          <a:lstStyle/>
          <a:p>
            <a:pPr algn="just" rtl="1">
              <a:buNone/>
            </a:pPr>
            <a:r>
              <a:rPr lang="ar-SA" dirty="0" smtClean="0"/>
              <a:t>- الاستفادة من المخلفات بالبيع او بإعادة الاستخدام.</a:t>
            </a:r>
          </a:p>
          <a:p>
            <a:pPr algn="just" rtl="1">
              <a:buNone/>
            </a:pPr>
            <a:r>
              <a:rPr lang="ar-SA" dirty="0" smtClean="0"/>
              <a:t>- تحقيق وفورات الحجم من خلال الوصول بالمشروع الى الحجم الأمثل للإنتاج، حيث تصبح عنده التكاليف المتوسطة في أدنى مستوى لها.</a:t>
            </a:r>
          </a:p>
          <a:p>
            <a:pPr algn="just" rtl="1">
              <a:buNone/>
            </a:pPr>
            <a:r>
              <a:rPr lang="ar-SA" dirty="0" smtClean="0"/>
              <a:t>- التجهيز الفني المتقدم والأساليب الإنتاجية المتقدمة.</a:t>
            </a:r>
          </a:p>
          <a:p>
            <a:pPr algn="just" rtl="1">
              <a:buNone/>
            </a:pPr>
            <a:r>
              <a:rPr lang="ar-SA" dirty="0" smtClean="0"/>
              <a:t>- الحصول على التمويل المنخفض التكاليف الذي يؤدي الى التوفير ،</a:t>
            </a:r>
            <a:r>
              <a:rPr lang="en-US" dirty="0" smtClean="0"/>
              <a:t>Just-</a:t>
            </a:r>
            <a:r>
              <a:rPr lang="ar-SA" dirty="0" smtClean="0"/>
              <a:t>     </a:t>
            </a:r>
            <a:r>
              <a:rPr lang="en-US" dirty="0" smtClean="0"/>
              <a:t>in-time Inventory System –</a:t>
            </a:r>
            <a:r>
              <a:rPr lang="ar-SA" dirty="0" smtClean="0"/>
              <a:t>تطبيق نظام " التخزين في الوقت المناسب في تكاليف التخزين الى درجة كبيرة وتقليل التالف في المخزون.</a:t>
            </a:r>
          </a:p>
          <a:p>
            <a:pPr algn="just" rtl="1">
              <a:buNone/>
            </a:pPr>
            <a:r>
              <a:rPr lang="ar-SA" dirty="0" smtClean="0"/>
              <a:t>- تحديد الحجم الأمثل للطلبية على المواد الخام مما يؤدي الى خفض تكاليف نقل المواد الخام.</a:t>
            </a:r>
          </a:p>
          <a:p>
            <a:pPr algn="just" rtl="1">
              <a:buNone/>
            </a:pPr>
            <a:r>
              <a:rPr lang="ar-SA" dirty="0" smtClean="0"/>
              <a:t>- الجدولة الجيدة للعمليات الإنتاجية.</a:t>
            </a:r>
          </a:p>
        </p:txBody>
      </p:sp>
    </p:spTree>
  </p:cSld>
  <p:clrMapOvr>
    <a:masterClrMapping/>
  </p:clrMapOvr>
  <p:transition>
    <p:split orient="vert"/>
    <p:sndAc>
      <p:stSnd>
        <p:snd r:embed="rId2" name="camera.wav" builtIn="1"/>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smtClean="0"/>
              <a:t>مفهوم الإنتاجية..</a:t>
            </a:r>
            <a:endParaRPr lang="en-US" dirty="0"/>
          </a:p>
        </p:txBody>
      </p:sp>
      <p:sp>
        <p:nvSpPr>
          <p:cNvPr id="3" name="Content Placeholder 2"/>
          <p:cNvSpPr>
            <a:spLocks noGrp="1"/>
          </p:cNvSpPr>
          <p:nvPr>
            <p:ph idx="1"/>
          </p:nvPr>
        </p:nvSpPr>
        <p:spPr/>
        <p:txBody>
          <a:bodyPr>
            <a:noAutofit/>
          </a:bodyPr>
          <a:lstStyle/>
          <a:p>
            <a:pPr algn="just" rtl="1"/>
            <a:r>
              <a:rPr lang="ar-SA" sz="2800" dirty="0" smtClean="0"/>
              <a:t>الإنتاجية لا تعني فقط السعي لتحقيق الكفاءة</a:t>
            </a:r>
          </a:p>
          <a:p>
            <a:r>
              <a:rPr lang="ar-SA" sz="2800" dirty="0" smtClean="0"/>
              <a:t> </a:t>
            </a:r>
            <a:r>
              <a:rPr lang="en-US" sz="2000" dirty="0" smtClean="0"/>
              <a:t>Productivity is not a mere pursuit of efficiency </a:t>
            </a:r>
            <a:r>
              <a:rPr lang="ar-SA" sz="2000" dirty="0" smtClean="0"/>
              <a:t>.</a:t>
            </a:r>
            <a:endParaRPr lang="en-US" sz="2800" dirty="0" smtClean="0"/>
          </a:p>
          <a:p>
            <a:pPr algn="just" rtl="1"/>
            <a:r>
              <a:rPr lang="en-US" sz="2800" dirty="0" smtClean="0"/>
              <a:t>   </a:t>
            </a:r>
            <a:r>
              <a:rPr lang="ar-SA" sz="2800" dirty="0" smtClean="0"/>
              <a:t>من اجل تحسين الإنتاجية، قد تلجأ الإدارة إلى الضغط على العمال وإجبارهم على العمل بمشقة، او ربما تلجأ إلى التخلص من البعض منهم لتخفيض نفقات الإنتاج.</a:t>
            </a:r>
          </a:p>
          <a:p>
            <a:pPr algn="just" rtl="1"/>
            <a:r>
              <a:rPr lang="ar-SA" sz="2800" dirty="0" smtClean="0"/>
              <a:t>الإنتاجية تعني أن نعمل ببراعة، وليس بجهد مضني</a:t>
            </a:r>
            <a:endParaRPr lang="en-US" sz="2800" dirty="0" smtClean="0"/>
          </a:p>
          <a:p>
            <a:pPr algn="just"/>
            <a:r>
              <a:rPr lang="ar-SA" sz="2800" dirty="0" smtClean="0"/>
              <a:t> </a:t>
            </a:r>
            <a:r>
              <a:rPr lang="en-US" sz="2000" dirty="0" smtClean="0"/>
              <a:t>Work Smarter Not Harder </a:t>
            </a:r>
            <a:r>
              <a:rPr lang="ar-SA" sz="2000" dirty="0" smtClean="0"/>
              <a:t> .</a:t>
            </a:r>
            <a:endParaRPr lang="ar-SA" sz="2800" dirty="0" smtClean="0"/>
          </a:p>
          <a:p>
            <a:pPr algn="just" rtl="1"/>
            <a:r>
              <a:rPr lang="ar-SA" sz="2800" dirty="0" smtClean="0"/>
              <a:t>الإنتاجية ليست مرادفة للطاقة الإنتاجية</a:t>
            </a:r>
          </a:p>
          <a:p>
            <a:r>
              <a:rPr lang="en-US" sz="2000" dirty="0" smtClean="0"/>
              <a:t>Productivity is not equivalent to productive capacity</a:t>
            </a:r>
            <a:r>
              <a:rPr lang="ar-SA" sz="2000" dirty="0" smtClean="0"/>
              <a:t> .</a:t>
            </a:r>
            <a:endParaRPr lang="en-US" sz="2800" dirty="0" smtClean="0"/>
          </a:p>
          <a:p>
            <a:pPr algn="just" rtl="1">
              <a:buNone/>
            </a:pPr>
            <a:endParaRPr lang="ar-SA" sz="2800" dirty="0" smtClean="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t>الخلاصة.</a:t>
            </a:r>
            <a:endParaRPr lang="en-US" dirty="0"/>
          </a:p>
        </p:txBody>
      </p:sp>
      <p:sp>
        <p:nvSpPr>
          <p:cNvPr id="3" name="Content Placeholder 2"/>
          <p:cNvSpPr>
            <a:spLocks noGrp="1"/>
          </p:cNvSpPr>
          <p:nvPr>
            <p:ph idx="1"/>
          </p:nvPr>
        </p:nvSpPr>
        <p:spPr/>
        <p:txBody>
          <a:bodyPr>
            <a:normAutofit/>
          </a:bodyPr>
          <a:lstStyle/>
          <a:p>
            <a:pPr algn="just" rtl="1">
              <a:buNone/>
            </a:pPr>
            <a:r>
              <a:rPr lang="ar-SA" dirty="0" smtClean="0"/>
              <a:t>- توازن خط الإنتاج، والتخلص من وقت التعطل</a:t>
            </a:r>
            <a:r>
              <a:rPr lang="en-US" dirty="0" smtClean="0"/>
              <a:t> Idle Time </a:t>
            </a:r>
            <a:r>
              <a:rPr lang="ar-SA" dirty="0" smtClean="0"/>
              <a:t> .</a:t>
            </a:r>
          </a:p>
          <a:p>
            <a:pPr algn="just" rtl="1">
              <a:buFontTx/>
              <a:buChar char="-"/>
            </a:pPr>
            <a:r>
              <a:rPr lang="ar-SA" dirty="0" smtClean="0"/>
              <a:t>توظيف الخبرة والمعرفة في الإنتاج.</a:t>
            </a:r>
          </a:p>
          <a:p>
            <a:pPr algn="just" rtl="1">
              <a:buNone/>
            </a:pPr>
            <a:r>
              <a:rPr lang="ar-SA" dirty="0" smtClean="0"/>
              <a:t>- الحصول على مواد خام قليلة التكلفة، مع الاخذ في الاعتبار الحجم الاقتصادي للطلبية </a:t>
            </a:r>
            <a:r>
              <a:rPr lang="en-US" dirty="0" smtClean="0"/>
              <a:t>Economic Order Quantity </a:t>
            </a:r>
            <a:r>
              <a:rPr lang="ar-SA" dirty="0" smtClean="0"/>
              <a:t> .</a:t>
            </a:r>
          </a:p>
          <a:p>
            <a:pPr algn="just" rtl="1">
              <a:buNone/>
            </a:pPr>
            <a:r>
              <a:rPr lang="ar-SA" dirty="0" smtClean="0"/>
              <a:t>- القدرة الاستثمارية العالية والوفورات الداخلية التي يحققها المشروع .</a:t>
            </a:r>
          </a:p>
          <a:p>
            <a:pPr algn="just" rtl="1">
              <a:buNone/>
            </a:pPr>
            <a:r>
              <a:rPr lang="ar-SA" dirty="0" smtClean="0"/>
              <a:t>- الابتكارات والتحسينات في مجال العمليات الإنتاجية.</a:t>
            </a:r>
          </a:p>
          <a:p>
            <a:pPr algn="just" rtl="1">
              <a:buNone/>
            </a:pPr>
            <a:r>
              <a:rPr lang="ar-SA" dirty="0" smtClean="0"/>
              <a:t>- مستوى التكنولوجيا المستخدمة في الإنتاج.</a:t>
            </a:r>
          </a:p>
          <a:p>
            <a:pPr algn="just" rtl="1">
              <a:buNone/>
            </a:pPr>
            <a:r>
              <a:rPr lang="ar-SA" dirty="0" smtClean="0"/>
              <a:t>- تحديث اساليب وطرق الإنتاج المستخدمة.</a:t>
            </a:r>
          </a:p>
          <a:p>
            <a:pPr algn="just" rtl="1">
              <a:buNone/>
            </a:pPr>
            <a:r>
              <a:rPr lang="ar-SA" dirty="0" smtClean="0"/>
              <a:t>- فعالية ووعي الإدارة.</a:t>
            </a:r>
          </a:p>
          <a:p>
            <a:pPr algn="just" rtl="1"/>
            <a:endParaRPr lang="en-US" dirty="0"/>
          </a:p>
        </p:txBody>
      </p:sp>
    </p:spTree>
  </p:cSld>
  <p:clrMapOvr>
    <a:masterClrMapping/>
  </p:clrMapOvr>
  <p:transition>
    <p:split orient="vert"/>
    <p:sndAc>
      <p:stSnd>
        <p:snd r:embed="rId2" name="camera.wav" builtIn="1"/>
      </p:stSnd>
    </p:sndAc>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موضوعات بحثية</a:t>
            </a:r>
            <a:endParaRPr lang="en-US" dirty="0"/>
          </a:p>
        </p:txBody>
      </p:sp>
      <p:sp>
        <p:nvSpPr>
          <p:cNvPr id="3" name="Content Placeholder 2"/>
          <p:cNvSpPr>
            <a:spLocks noGrp="1"/>
          </p:cNvSpPr>
          <p:nvPr>
            <p:ph idx="1"/>
          </p:nvPr>
        </p:nvSpPr>
        <p:spPr/>
        <p:txBody>
          <a:bodyPr/>
          <a:lstStyle/>
          <a:p>
            <a:pPr algn="just" rtl="1">
              <a:buNone/>
            </a:pPr>
            <a:r>
              <a:rPr lang="ar-SA" dirty="0" smtClean="0"/>
              <a:t>1- كونك مدير شركة سلسلة فنادق سياحية  عاملة في مدينة جدة تعاني من إنخفاض الإنتاجية بشكل حاد سنويا وبالمقارنة مع شركات منافسة . </a:t>
            </a:r>
            <a:r>
              <a:rPr lang="ar-SA" b="1" dirty="0" smtClean="0">
                <a:solidFill>
                  <a:srgbClr val="FF0000"/>
                </a:solidFill>
              </a:rPr>
              <a:t>المطلوب: </a:t>
            </a:r>
            <a:r>
              <a:rPr lang="ar-SA" dirty="0" smtClean="0"/>
              <a:t>وضع الخطة المناسبة لمواجهة هذه المشكلة، محددا فيها الوسائل العلمية والعملية والطرائق الإدارية التي تقع ضمن نطاق صلاحياتك وامكاناتك.</a:t>
            </a:r>
          </a:p>
          <a:p>
            <a:pPr algn="just" rtl="1">
              <a:buNone/>
            </a:pPr>
            <a:r>
              <a:rPr lang="ar-SA" dirty="0" smtClean="0"/>
              <a:t>2- كونك مدير شركة سلسلة معارض تجارية عاملة في مدينة الرياض تعاني من إنخفاض الإنتاجية بشكل حاد سنويا وبالمقارنة مع شركات منافسة . </a:t>
            </a:r>
            <a:r>
              <a:rPr lang="ar-SA" b="1" dirty="0" smtClean="0">
                <a:solidFill>
                  <a:srgbClr val="FF0000"/>
                </a:solidFill>
              </a:rPr>
              <a:t>المطلوب: </a:t>
            </a:r>
            <a:r>
              <a:rPr lang="ar-SA" dirty="0" smtClean="0"/>
              <a:t>وضع الخطة المناسبة لمواجهة هذه المشكلة، محددا فيها الوسائل العلمية والعملية والطرائق الإدارية التي تقع ضمن نطاق صلاحياتك وامكاناتك.</a:t>
            </a:r>
          </a:p>
          <a:p>
            <a:pPr algn="just" rtl="1">
              <a:buNone/>
            </a:pPr>
            <a:endParaRPr lang="en-US" dirty="0"/>
          </a:p>
        </p:txBody>
      </p:sp>
    </p:spTree>
  </p:cSld>
  <p:clrMapOvr>
    <a:masterClrMapping/>
  </p:clrMapOvr>
  <p:transition>
    <p:split orient="vert"/>
    <p:sndAc>
      <p:stSnd>
        <p:snd r:embed="rId2" name="camera.wav" builtIn="1"/>
      </p:stSnd>
    </p:sndAc>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موضوعات بحثية</a:t>
            </a:r>
            <a:endParaRPr lang="en-US" dirty="0"/>
          </a:p>
        </p:txBody>
      </p:sp>
      <p:sp>
        <p:nvSpPr>
          <p:cNvPr id="3" name="Content Placeholder 2"/>
          <p:cNvSpPr>
            <a:spLocks noGrp="1"/>
          </p:cNvSpPr>
          <p:nvPr>
            <p:ph idx="1"/>
          </p:nvPr>
        </p:nvSpPr>
        <p:spPr/>
        <p:txBody>
          <a:bodyPr>
            <a:normAutofit lnSpcReduction="10000"/>
          </a:bodyPr>
          <a:lstStyle/>
          <a:p>
            <a:pPr algn="just" rtl="1"/>
            <a:r>
              <a:rPr lang="ar-SA" dirty="0" smtClean="0"/>
              <a:t>3- كونك مدير شركة سلسلة محطات وقود سيارات عاملة على الطريق السريع( مكة المكرمة ، جدة، المدينة المنورة ، تعاني من إنخفاض الإنتاجية بشكل حاد سنويا وبالمقارنة مع شركات منافسة . </a:t>
            </a:r>
            <a:r>
              <a:rPr lang="ar-SA" b="1" dirty="0" smtClean="0">
                <a:solidFill>
                  <a:srgbClr val="FF0000"/>
                </a:solidFill>
              </a:rPr>
              <a:t>المطلوب: </a:t>
            </a:r>
            <a:r>
              <a:rPr lang="ar-SA" dirty="0" smtClean="0"/>
              <a:t>وضع الخطة المناسبة لمواجهة هذه المشكلة، محددا فيها الوسائل العلمية والعملية والطرائق الإدارية التي تقع ضمن نطاق صلاحياتك وامكاناتك.</a:t>
            </a:r>
          </a:p>
          <a:p>
            <a:pPr algn="just" rtl="1"/>
            <a:r>
              <a:rPr lang="ar-SA" dirty="0" smtClean="0"/>
              <a:t>4- كونك مدير شركة المراعي الزراعية التجارية لتصنيع المواد الغذائية تعاني من إنخفاض الإنتاجية بشكل حاد سنويا وبالمقارنة مع شركات منافسة . </a:t>
            </a:r>
            <a:r>
              <a:rPr lang="ar-SA" b="1" dirty="0" smtClean="0">
                <a:solidFill>
                  <a:srgbClr val="FF0000"/>
                </a:solidFill>
              </a:rPr>
              <a:t>المطلوب: </a:t>
            </a:r>
            <a:r>
              <a:rPr lang="ar-SA" dirty="0" smtClean="0"/>
              <a:t>وضع الخطة المناسبة لمواجهة هذه المشكلة، محددا فيها الوسائل العلمية والعملية والطرائق الإدارية التي تقع ضمن نطاق صلاحياتك وامكاناتك.</a:t>
            </a:r>
            <a:endParaRPr lang="en-US" dirty="0" smtClean="0"/>
          </a:p>
          <a:p>
            <a:pPr algn="just" rtl="1"/>
            <a:endParaRPr lang="en-US" dirty="0"/>
          </a:p>
        </p:txBody>
      </p:sp>
    </p:spTree>
  </p:cSld>
  <p:clrMapOvr>
    <a:masterClrMapping/>
  </p:clrMapOvr>
  <p:transition>
    <p:split orient="vert"/>
    <p:sndAc>
      <p:stSnd>
        <p:snd r:embed="rId2" name="camera.wav" builtIn="1"/>
      </p:stSnd>
    </p:sndAc>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موضوعات بحثية</a:t>
            </a:r>
            <a:endParaRPr lang="en-US" dirty="0"/>
          </a:p>
        </p:txBody>
      </p:sp>
      <p:sp>
        <p:nvSpPr>
          <p:cNvPr id="3" name="Content Placeholder 2"/>
          <p:cNvSpPr>
            <a:spLocks noGrp="1"/>
          </p:cNvSpPr>
          <p:nvPr>
            <p:ph idx="1"/>
          </p:nvPr>
        </p:nvSpPr>
        <p:spPr/>
        <p:txBody>
          <a:bodyPr/>
          <a:lstStyle/>
          <a:p>
            <a:pPr algn="just" rtl="1">
              <a:buNone/>
            </a:pPr>
            <a:r>
              <a:rPr lang="ar-SA" dirty="0" smtClean="0"/>
              <a:t>5- كونك مدير شركة إنتاج وتوزيع طوب البناء تعمل في مدينة الطائف  تعاني من إنخفاض الإنتاجية بشكل حاد سنويا وبالمقارنة مع شركات منافسة . </a:t>
            </a:r>
            <a:r>
              <a:rPr lang="ar-SA" b="1" dirty="0" smtClean="0">
                <a:solidFill>
                  <a:srgbClr val="FF0000"/>
                </a:solidFill>
              </a:rPr>
              <a:t>المطلوب: </a:t>
            </a:r>
            <a:r>
              <a:rPr lang="ar-SA" dirty="0" smtClean="0"/>
              <a:t>وضع الخطة المناسبة لمواجهة هذه المشكلة، محددا فيها الوسائل العلمية والعملية والطرائق الإدارية التي تقع ضمن نطاق صلاحياتك وامكاناتك.</a:t>
            </a:r>
            <a:endParaRPr lang="en-US" dirty="0" smtClean="0"/>
          </a:p>
          <a:p>
            <a:pPr algn="just" rtl="1">
              <a:buNone/>
            </a:pPr>
            <a:endParaRPr lang="en-US" dirty="0"/>
          </a:p>
        </p:txBody>
      </p:sp>
    </p:spTree>
  </p:cSld>
  <p:clrMapOvr>
    <a:masterClrMapping/>
  </p:clrMapOvr>
  <p:transition>
    <p:split orient="vert"/>
    <p:sndAc>
      <p:stSnd>
        <p:snd r:embed="rId2" name="camera.wav" builtIn="1"/>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مفهوم الإنتاجية..</a:t>
            </a:r>
            <a:endParaRPr lang="en-US" dirty="0"/>
          </a:p>
        </p:txBody>
      </p:sp>
      <p:sp>
        <p:nvSpPr>
          <p:cNvPr id="3" name="Content Placeholder 2"/>
          <p:cNvSpPr>
            <a:spLocks noGrp="1"/>
          </p:cNvSpPr>
          <p:nvPr>
            <p:ph idx="1"/>
          </p:nvPr>
        </p:nvSpPr>
        <p:spPr/>
        <p:txBody>
          <a:bodyPr>
            <a:noAutofit/>
          </a:bodyPr>
          <a:lstStyle/>
          <a:p>
            <a:pPr algn="just" rtl="1">
              <a:buFontTx/>
              <a:buChar char="-"/>
            </a:pPr>
            <a:r>
              <a:rPr lang="ar-SA" sz="2400" dirty="0" smtClean="0"/>
              <a:t>لا يمكن اعتبار المنظمة انها منتجة لمجرد انها تنتج أعلى كمية من السلع في اقصر مدة من الزمن، بينما لا تلقى هذه السلع قبولا او استحسانًا لدى الزبائن </a:t>
            </a:r>
            <a:r>
              <a:rPr lang="en-US" sz="2400" dirty="0" smtClean="0"/>
              <a:t>Rejected by customers </a:t>
            </a:r>
            <a:r>
              <a:rPr lang="ar-SA" sz="2400" dirty="0" smtClean="0"/>
              <a:t> .</a:t>
            </a:r>
          </a:p>
          <a:p>
            <a:pPr algn="just" rtl="1"/>
            <a:r>
              <a:rPr lang="ar-SA" sz="2400" dirty="0" smtClean="0"/>
              <a:t>الإنتاجية ليست مرادفة للربحية .</a:t>
            </a:r>
          </a:p>
          <a:p>
            <a:r>
              <a:rPr lang="en-US" sz="2400" dirty="0" smtClean="0"/>
              <a:t>Productivity is not equivalent to profitability</a:t>
            </a:r>
            <a:r>
              <a:rPr lang="ar-SA" sz="2400" dirty="0" smtClean="0"/>
              <a:t> .</a:t>
            </a:r>
          </a:p>
          <a:p>
            <a:pPr algn="just" rtl="1">
              <a:buNone/>
            </a:pPr>
            <a:r>
              <a:rPr lang="ar-SA" sz="2400" dirty="0" smtClean="0"/>
              <a:t>     فالربحية تقيس الموقف المالي للمنظمة في الامد القصير، بينما تقيس الإنتاجية موقف المنظمة في الامد الطويل.</a:t>
            </a:r>
          </a:p>
          <a:p>
            <a:pPr algn="just" rtl="1"/>
            <a:r>
              <a:rPr lang="ar-SA" sz="2400" b="1" dirty="0" smtClean="0"/>
              <a:t>الإنتاجية: مقياس لـ</a:t>
            </a:r>
          </a:p>
          <a:p>
            <a:pPr algn="just" rtl="1">
              <a:buNone/>
            </a:pPr>
            <a:r>
              <a:rPr lang="ar-SA" sz="2400" dirty="0" smtClean="0"/>
              <a:t>                  -  الإنتاجية = الكفاءة + الفعالية</a:t>
            </a:r>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مفهوم الإنتاجية..</a:t>
            </a:r>
            <a:endParaRPr lang="en-US" dirty="0"/>
          </a:p>
        </p:txBody>
      </p:sp>
      <p:sp>
        <p:nvSpPr>
          <p:cNvPr id="3" name="Content Placeholder 2"/>
          <p:cNvSpPr>
            <a:spLocks noGrp="1"/>
          </p:cNvSpPr>
          <p:nvPr>
            <p:ph idx="1"/>
          </p:nvPr>
        </p:nvSpPr>
        <p:spPr/>
        <p:txBody>
          <a:bodyPr>
            <a:noAutofit/>
          </a:bodyPr>
          <a:lstStyle/>
          <a:p>
            <a:pPr algn="just"/>
            <a:r>
              <a:rPr lang="en-US" sz="2800" dirty="0" smtClean="0"/>
              <a:t>Productivity = Efficiency + Effectiveness</a:t>
            </a:r>
            <a:r>
              <a:rPr lang="ar-SA" sz="2800" dirty="0" smtClean="0"/>
              <a:t>  </a:t>
            </a:r>
            <a:endParaRPr lang="en-US" sz="2800" dirty="0" smtClean="0"/>
          </a:p>
          <a:p>
            <a:pPr lvl="1" algn="just" rtl="1">
              <a:buNone/>
            </a:pPr>
            <a:r>
              <a:rPr lang="ar-SA" sz="2400" b="1" dirty="0" smtClean="0"/>
              <a:t>- الكفاءة = عمل الأشياء بشكل صحيح</a:t>
            </a:r>
          </a:p>
          <a:p>
            <a:pPr algn="just"/>
            <a:r>
              <a:rPr lang="en-US" sz="2800" dirty="0" smtClean="0"/>
              <a:t>Efficiency = Doing things right</a:t>
            </a:r>
          </a:p>
          <a:p>
            <a:pPr lvl="1" algn="just" rtl="1">
              <a:buNone/>
            </a:pPr>
            <a:r>
              <a:rPr lang="ar-SA" sz="2400" b="1" dirty="0" smtClean="0"/>
              <a:t>- الفعالية = عمل الأشياء الصحيحة</a:t>
            </a:r>
          </a:p>
          <a:p>
            <a:pPr algn="just"/>
            <a:r>
              <a:rPr lang="en-US" sz="2800" dirty="0" smtClean="0"/>
              <a:t>Effectiveness = Doing the right things</a:t>
            </a:r>
          </a:p>
          <a:p>
            <a:pPr lvl="1" algn="just" rtl="1">
              <a:buNone/>
            </a:pPr>
            <a:r>
              <a:rPr lang="ar-SA" sz="2400" b="1" dirty="0" smtClean="0"/>
              <a:t>- الإنتاجية = عمل الأشياء بشكل صحيح + عمل الأشياء الصحيحة</a:t>
            </a:r>
          </a:p>
          <a:p>
            <a:pPr algn="just"/>
            <a:r>
              <a:rPr lang="en-US" sz="2800" dirty="0" smtClean="0"/>
              <a:t>Productivity = Doing things right + Doing the right things</a:t>
            </a:r>
          </a:p>
          <a:p>
            <a:pPr algn="just" rtl="1"/>
            <a:endParaRPr lang="en-US" sz="2800" dirty="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b="1" dirty="0" smtClean="0"/>
              <a:t>الكفاءة</a:t>
            </a:r>
            <a:endParaRPr lang="en-US" dirty="0"/>
          </a:p>
        </p:txBody>
      </p:sp>
      <p:sp>
        <p:nvSpPr>
          <p:cNvPr id="3" name="Content Placeholder 2"/>
          <p:cNvSpPr>
            <a:spLocks noGrp="1"/>
          </p:cNvSpPr>
          <p:nvPr>
            <p:ph idx="1"/>
          </p:nvPr>
        </p:nvSpPr>
        <p:spPr/>
        <p:txBody>
          <a:bodyPr>
            <a:normAutofit fontScale="92500" lnSpcReduction="10000"/>
          </a:bodyPr>
          <a:lstStyle/>
          <a:p>
            <a:pPr algn="just" rtl="1">
              <a:buNone/>
            </a:pPr>
            <a:r>
              <a:rPr lang="ar-SA" sz="3600" dirty="0" smtClean="0"/>
              <a:t>هي المخرجات الفعلية التي تم تحقيقها منسوبة إلى المخرجات القياسية المتوقعة</a:t>
            </a:r>
            <a:r>
              <a:rPr lang="en-US" sz="3600" dirty="0" smtClean="0"/>
              <a:t> </a:t>
            </a:r>
            <a:r>
              <a:rPr lang="ar-SA" sz="3600" dirty="0" smtClean="0"/>
              <a:t> .</a:t>
            </a:r>
          </a:p>
          <a:p>
            <a:pPr algn="just"/>
            <a:r>
              <a:rPr lang="en-US" sz="3600" dirty="0" smtClean="0"/>
              <a:t>The Ratio of Actual Output Attained to Standard Output Expected.</a:t>
            </a:r>
            <a:endParaRPr lang="ar-SA" sz="3600" dirty="0" smtClean="0"/>
          </a:p>
          <a:p>
            <a:pPr algn="just" rtl="1">
              <a:buNone/>
            </a:pPr>
            <a:r>
              <a:rPr lang="ar-SA" sz="3600" dirty="0" smtClean="0"/>
              <a:t>   وتعبر عن درجة الاستخدام الأمثل للنشاط الإنتاجي واستخدام الموارد المختلفة في العملية الإنتاجية وذلك عن طريق المقارنة بين المخرجات الفعلية المتحققة وبين المخرجات  المخططة وتقاس من خلال العلاقة التالية :</a:t>
            </a:r>
          </a:p>
          <a:p>
            <a:pPr algn="ctr" rtl="1">
              <a:buNone/>
            </a:pPr>
            <a:r>
              <a:rPr lang="ar-SA" sz="3000" dirty="0" smtClean="0"/>
              <a:t>الكفاية الاقتصادية = المخرجات الفعلية/ المخرجات المخططة</a:t>
            </a:r>
            <a:endParaRPr lang="en-US" sz="3000" dirty="0" smtClean="0"/>
          </a:p>
          <a:p>
            <a:pPr algn="just" rtl="1"/>
            <a:endParaRPr lang="en-US" sz="3600" dirty="0" smtClean="0"/>
          </a:p>
          <a:p>
            <a:pPr algn="r" rtl="1"/>
            <a:endParaRPr lang="ar-SA" sz="3600" dirty="0" smtClean="0"/>
          </a:p>
          <a:p>
            <a:pPr algn="r" rtl="1"/>
            <a:endParaRPr lang="en-US" sz="3600" dirty="0" smtClean="0"/>
          </a:p>
          <a:p>
            <a:pPr algn="r" rtl="1"/>
            <a:endParaRPr lang="ar-SA" sz="3600" dirty="0" smtClean="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b="1" dirty="0" smtClean="0"/>
              <a:t>الفعالية</a:t>
            </a:r>
            <a:br>
              <a:rPr lang="ar-SA" b="1" dirty="0" smtClean="0"/>
            </a:br>
            <a:r>
              <a:rPr lang="en-US" b="1" dirty="0" smtClean="0"/>
              <a:t> Effectiveness </a:t>
            </a:r>
            <a:r>
              <a:rPr lang="ar-SA" b="1" dirty="0" smtClean="0"/>
              <a:t/>
            </a:r>
            <a:br>
              <a:rPr lang="ar-SA" b="1" dirty="0" smtClean="0"/>
            </a:br>
            <a:endParaRPr lang="en-US" dirty="0"/>
          </a:p>
        </p:txBody>
      </p:sp>
      <p:sp>
        <p:nvSpPr>
          <p:cNvPr id="3" name="Content Placeholder 2"/>
          <p:cNvSpPr>
            <a:spLocks noGrp="1"/>
          </p:cNvSpPr>
          <p:nvPr>
            <p:ph idx="1"/>
          </p:nvPr>
        </p:nvSpPr>
        <p:spPr/>
        <p:txBody>
          <a:bodyPr>
            <a:normAutofit/>
          </a:bodyPr>
          <a:lstStyle/>
          <a:p>
            <a:pPr algn="just" rtl="1"/>
            <a:r>
              <a:rPr lang="ar-SA" dirty="0" smtClean="0"/>
              <a:t>هي درجة تحقيق الأهداف</a:t>
            </a:r>
            <a:endParaRPr lang="en-US" dirty="0" smtClean="0"/>
          </a:p>
          <a:p>
            <a:pPr algn="just"/>
            <a:r>
              <a:rPr lang="en-US" dirty="0" smtClean="0"/>
              <a:t>The degree of accomplishment of objectives</a:t>
            </a:r>
            <a:endParaRPr lang="ar-SA" dirty="0" smtClean="0"/>
          </a:p>
          <a:p>
            <a:pPr algn="just" rtl="1"/>
            <a:r>
              <a:rPr lang="ar-SA" dirty="0" smtClean="0"/>
              <a:t>تعرف الفاعلية بأنها درجة تحقيق الاهداف المرغوبة (السلمي،22:1992). وتصف اثر إجراء أو عملية، وهي عنصر قياس. </a:t>
            </a:r>
          </a:p>
          <a:p>
            <a:pPr algn="just" rtl="1">
              <a:buNone/>
            </a:pPr>
            <a:r>
              <a:rPr lang="ar-SA" dirty="0" smtClean="0"/>
              <a:t>  وتحسب الفاعلية باستخدام العلاقة الآتية :        </a:t>
            </a:r>
            <a:endParaRPr lang="en-US" dirty="0" smtClean="0"/>
          </a:p>
          <a:p>
            <a:pPr algn="ctr" rtl="1">
              <a:buNone/>
            </a:pPr>
            <a:r>
              <a:rPr lang="ar-SA" dirty="0" smtClean="0"/>
              <a:t>الفاعلية = الهدف المحقق  / الهدف المتوقع</a:t>
            </a:r>
            <a:endParaRPr lang="en-US" dirty="0" smtClean="0"/>
          </a:p>
          <a:p>
            <a:pPr>
              <a:buNone/>
            </a:pPr>
            <a:r>
              <a:rPr lang="ar-SA" dirty="0" smtClean="0"/>
              <a:t> </a:t>
            </a:r>
            <a:endParaRPr lang="en-US" dirty="0"/>
          </a:p>
        </p:txBody>
      </p:sp>
    </p:spTree>
  </p:cSld>
  <p:clrMapOvr>
    <a:masterClrMapping/>
  </p:clrMapOvr>
  <p:transition>
    <p:split orient="vert"/>
    <p:sndAc>
      <p:stSnd>
        <p:snd r:embed="rId2" name="camera.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659</TotalTime>
  <Words>3910</Words>
  <Application>Microsoft Office PowerPoint</Application>
  <PresentationFormat>عرض على الشاشة (3:4)‏</PresentationFormat>
  <Paragraphs>357</Paragraphs>
  <Slides>53</Slides>
  <Notes>1</Notes>
  <HiddenSlides>0</HiddenSlides>
  <MMClips>0</MMClips>
  <ScaleCrop>false</ScaleCrop>
  <HeadingPairs>
    <vt:vector size="4" baseType="variant">
      <vt:variant>
        <vt:lpstr>سمة</vt:lpstr>
      </vt:variant>
      <vt:variant>
        <vt:i4>1</vt:i4>
      </vt:variant>
      <vt:variant>
        <vt:lpstr>عناوين الشرائح</vt:lpstr>
      </vt:variant>
      <vt:variant>
        <vt:i4>53</vt:i4>
      </vt:variant>
    </vt:vector>
  </HeadingPairs>
  <TitlesOfParts>
    <vt:vector size="54" baseType="lpstr">
      <vt:lpstr>Apex</vt:lpstr>
      <vt:lpstr>إدارة الكفاءة الإنتاجية الموضوع الأول</vt:lpstr>
      <vt:lpstr>مدخل  في إدارة الكفاءة الإنتاجية</vt:lpstr>
      <vt:lpstr>مفهوم الإنتاجية</vt:lpstr>
      <vt:lpstr>مفهوم الإنتاجية..</vt:lpstr>
      <vt:lpstr>مفهوم الإنتاجية..</vt:lpstr>
      <vt:lpstr>مفهوم الإنتاجية..</vt:lpstr>
      <vt:lpstr>مفهوم الإنتاجية..</vt:lpstr>
      <vt:lpstr>الكفاءة</vt:lpstr>
      <vt:lpstr>الفعالية  Effectiveness  </vt:lpstr>
      <vt:lpstr>أهمية الإنتاجية</vt:lpstr>
      <vt:lpstr>أهمية الإنتاجية...</vt:lpstr>
      <vt:lpstr>قياس الإنتاجية  PRODUCTIVITY MEASUREMENT </vt:lpstr>
      <vt:lpstr>Measurement of services</vt:lpstr>
      <vt:lpstr>مقاييس الإنتاجية</vt:lpstr>
      <vt:lpstr>مقاييس الإنتاجية</vt:lpstr>
      <vt:lpstr>مقاييس الإنتاجية</vt:lpstr>
      <vt:lpstr>Measures of Productivity</vt:lpstr>
      <vt:lpstr>Examples of Partial Productivity Measures</vt:lpstr>
      <vt:lpstr>Example 1</vt:lpstr>
      <vt:lpstr>Example 2  Solution</vt:lpstr>
      <vt:lpstr>تحليل الإنتاجية  Productivity Analysis</vt:lpstr>
      <vt:lpstr>تقييم الإنتاجية  Productivity Evaluation</vt:lpstr>
      <vt:lpstr>تخطيط الإنتاجية  Productivity Planning</vt:lpstr>
      <vt:lpstr>طرائق تحسين الإنتاجية  Ways of Improving Productivity </vt:lpstr>
      <vt:lpstr>توزيع منافع الإنتاجية</vt:lpstr>
      <vt:lpstr>الإنتاجية والاستثمار الأجنبي</vt:lpstr>
      <vt:lpstr>الانتاجية والتجارة الخارجية</vt:lpstr>
      <vt:lpstr>الجودة والإنتاجية</vt:lpstr>
      <vt:lpstr>اثر المعرفة في نمو الإنتاجية </vt:lpstr>
      <vt:lpstr>الإنتاجية وأجور العمل</vt:lpstr>
      <vt:lpstr>المصادر الأساسية لنمو الإنتاجية</vt:lpstr>
      <vt:lpstr>الإدارة والإنتاجية</vt:lpstr>
      <vt:lpstr> العوامل المؤثرة على إنتاجية المشروع </vt:lpstr>
      <vt:lpstr> العوامل المؤثرة على إنتاجية المشروع </vt:lpstr>
      <vt:lpstr>العوامل المؤثرة..</vt:lpstr>
      <vt:lpstr>العوامل المؤثرة..</vt:lpstr>
      <vt:lpstr>العوامل المؤثرة..</vt:lpstr>
      <vt:lpstr>العوامل المؤثرة..</vt:lpstr>
      <vt:lpstr>العوامل المؤثرة..</vt:lpstr>
      <vt:lpstr>العوامل المؤثرة..</vt:lpstr>
      <vt:lpstr>العوامل المؤثرة..</vt:lpstr>
      <vt:lpstr>العوامل المؤثرة..</vt:lpstr>
      <vt:lpstr>العوامل المؤثرة..</vt:lpstr>
      <vt:lpstr>العوامل المؤثرة..</vt:lpstr>
      <vt:lpstr>العوامل المؤثرة..</vt:lpstr>
      <vt:lpstr>العوامل المؤثرة..</vt:lpstr>
      <vt:lpstr>الخلاصة </vt:lpstr>
      <vt:lpstr>الخلاصة..</vt:lpstr>
      <vt:lpstr>الخلاصة..</vt:lpstr>
      <vt:lpstr>الخلاصة.</vt:lpstr>
      <vt:lpstr>موضوعات بحثية</vt:lpstr>
      <vt:lpstr>موضوعات بحثية</vt:lpstr>
      <vt:lpstr>موضوعات بحثية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الكفاءة الإنتاجية</dc:title>
  <dc:creator/>
  <cp:lastModifiedBy> </cp:lastModifiedBy>
  <cp:revision>27</cp:revision>
  <dcterms:created xsi:type="dcterms:W3CDTF">2006-08-16T00:00:00Z</dcterms:created>
  <dcterms:modified xsi:type="dcterms:W3CDTF">2009-10-08T09:00:41Z</dcterms:modified>
</cp:coreProperties>
</file>