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9" r:id="rId3"/>
    <p:sldId id="273" r:id="rId4"/>
    <p:sldId id="261" r:id="rId5"/>
    <p:sldId id="279" r:id="rId6"/>
    <p:sldId id="263" r:id="rId7"/>
    <p:sldId id="274" r:id="rId8"/>
    <p:sldId id="280" r:id="rId9"/>
    <p:sldId id="271" r:id="rId10"/>
    <p:sldId id="265" r:id="rId11"/>
    <p:sldId id="266" r:id="rId12"/>
    <p:sldId id="275" r:id="rId13"/>
    <p:sldId id="281" r:id="rId14"/>
    <p:sldId id="282" r:id="rId15"/>
    <p:sldId id="269" r:id="rId16"/>
    <p:sldId id="276" r:id="rId17"/>
    <p:sldId id="283" r:id="rId18"/>
    <p:sldId id="277" r:id="rId19"/>
    <p:sldId id="270" r:id="rId20"/>
    <p:sldId id="278" r:id="rId2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00"/>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7" autoAdjust="0"/>
  </p:normalViewPr>
  <p:slideViewPr>
    <p:cSldViewPr>
      <p:cViewPr>
        <p:scale>
          <a:sx n="80" d="100"/>
          <a:sy n="80" d="100"/>
        </p:scale>
        <p:origin x="-21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62FA78-368A-4788-8E1E-3291544F0781}"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SA"/>
        </a:p>
      </dgm:t>
    </dgm:pt>
    <dgm:pt modelId="{176D8A67-B7C1-4D65-8267-36C14B6D5CB3}">
      <dgm:prSet custT="1"/>
      <dgm:spPr/>
      <dgm:t>
        <a:bodyPr/>
        <a:lstStyle/>
        <a:p>
          <a:pPr algn="just" rtl="1"/>
          <a:r>
            <a:rPr lang="ar-SA" sz="3200" dirty="0" smtClean="0"/>
            <a:t>سلوك الفرد هو التصرفات والانشطة التي يبديها في المنظمة وهذه التصرفات والانشطة هي الاساس في سلوك المنظمة.</a:t>
          </a:r>
          <a:endParaRPr lang="ar-SA" sz="3200" dirty="0"/>
        </a:p>
      </dgm:t>
    </dgm:pt>
    <dgm:pt modelId="{EDC428BA-7BF0-46F3-A6A6-913826C0793C}" type="parTrans" cxnId="{895B8E65-BCA2-499D-9FEB-ECA8C30635C3}">
      <dgm:prSet/>
      <dgm:spPr/>
      <dgm:t>
        <a:bodyPr/>
        <a:lstStyle/>
        <a:p>
          <a:pPr algn="just" rtl="1"/>
          <a:endParaRPr lang="ar-SA" sz="3200"/>
        </a:p>
      </dgm:t>
    </dgm:pt>
    <dgm:pt modelId="{A2ACD0CE-0960-4056-AC96-66CECECB9801}" type="sibTrans" cxnId="{895B8E65-BCA2-499D-9FEB-ECA8C30635C3}">
      <dgm:prSet/>
      <dgm:spPr/>
      <dgm:t>
        <a:bodyPr/>
        <a:lstStyle/>
        <a:p>
          <a:pPr algn="just" rtl="1"/>
          <a:endParaRPr lang="ar-SA" sz="3200"/>
        </a:p>
      </dgm:t>
    </dgm:pt>
    <dgm:pt modelId="{574B19FB-6E55-4AD3-9730-B2C3954F2FCE}">
      <dgm:prSet custT="1"/>
      <dgm:spPr/>
      <dgm:t>
        <a:bodyPr/>
        <a:lstStyle/>
        <a:p>
          <a:pPr algn="just" rtl="1"/>
          <a:r>
            <a:rPr lang="ar-SA" sz="3200" dirty="0" smtClean="0"/>
            <a:t>الفرد يتأثر بالمنظمة والوظيفة ويؤثر في المنظمة والوظيفة.</a:t>
          </a:r>
          <a:endParaRPr lang="ar-SA" sz="3200" dirty="0"/>
        </a:p>
      </dgm:t>
    </dgm:pt>
    <dgm:pt modelId="{D3C31EB9-3247-4642-BEC9-164151DCB95B}" type="parTrans" cxnId="{60136CD1-6325-475B-B1C8-AAB1C1791B40}">
      <dgm:prSet/>
      <dgm:spPr/>
      <dgm:t>
        <a:bodyPr/>
        <a:lstStyle/>
        <a:p>
          <a:pPr algn="just" rtl="1"/>
          <a:endParaRPr lang="ar-SA" sz="3200"/>
        </a:p>
      </dgm:t>
    </dgm:pt>
    <dgm:pt modelId="{C9AAB29D-501C-48DF-961B-1B87A4AC82A0}" type="sibTrans" cxnId="{60136CD1-6325-475B-B1C8-AAB1C1791B40}">
      <dgm:prSet/>
      <dgm:spPr/>
      <dgm:t>
        <a:bodyPr/>
        <a:lstStyle/>
        <a:p>
          <a:pPr algn="just" rtl="1"/>
          <a:endParaRPr lang="ar-SA" sz="3200"/>
        </a:p>
      </dgm:t>
    </dgm:pt>
    <dgm:pt modelId="{9CF3B78F-EE64-4B4C-A01D-B14661F64FDC}">
      <dgm:prSet custT="1"/>
      <dgm:spPr/>
      <dgm:t>
        <a:bodyPr/>
        <a:lstStyle/>
        <a:p>
          <a:pPr algn="just" rtl="1"/>
          <a:r>
            <a:rPr lang="ar-SA" sz="3200" dirty="0" smtClean="0"/>
            <a:t>سلوك الفرد في المنظمة= خصائص الفرد </a:t>
          </a:r>
          <a:r>
            <a:rPr lang="en-US" sz="3200" dirty="0" smtClean="0"/>
            <a:t>x</a:t>
          </a:r>
          <a:r>
            <a:rPr lang="ar-SA" sz="3200" dirty="0" smtClean="0"/>
            <a:t> خصائص وظروف البيئة. </a:t>
          </a:r>
          <a:endParaRPr lang="ar-SA" sz="3200" dirty="0"/>
        </a:p>
      </dgm:t>
    </dgm:pt>
    <dgm:pt modelId="{7C7FA1BF-0491-4DB1-AD2D-D0D81F9E4B95}" type="parTrans" cxnId="{633C8BDA-A9C9-4C7C-8C27-9DE17DFCE727}">
      <dgm:prSet/>
      <dgm:spPr/>
      <dgm:t>
        <a:bodyPr/>
        <a:lstStyle/>
        <a:p>
          <a:pPr algn="just" rtl="1"/>
          <a:endParaRPr lang="ar-SA" sz="3200"/>
        </a:p>
      </dgm:t>
    </dgm:pt>
    <dgm:pt modelId="{F7EF3BBD-5B7A-485C-9595-D5E43C79FACF}" type="sibTrans" cxnId="{633C8BDA-A9C9-4C7C-8C27-9DE17DFCE727}">
      <dgm:prSet/>
      <dgm:spPr/>
      <dgm:t>
        <a:bodyPr/>
        <a:lstStyle/>
        <a:p>
          <a:pPr algn="just" rtl="1"/>
          <a:endParaRPr lang="ar-SA" sz="3200"/>
        </a:p>
      </dgm:t>
    </dgm:pt>
    <dgm:pt modelId="{DE680E77-2962-4B4E-8941-802DD66F673E}">
      <dgm:prSet custT="1"/>
      <dgm:spPr/>
      <dgm:t>
        <a:bodyPr/>
        <a:lstStyle/>
        <a:p>
          <a:pPr algn="just" rtl="1"/>
          <a:r>
            <a:rPr lang="ar-SA" sz="3200" dirty="0" smtClean="0"/>
            <a:t>يتكون  سلوك الفرد في المنظمة من سلوك الأداء وسلوك الرضا.</a:t>
          </a:r>
          <a:endParaRPr lang="ar-SA" sz="3200" dirty="0"/>
        </a:p>
      </dgm:t>
    </dgm:pt>
    <dgm:pt modelId="{1632CA31-8EA6-4937-B23C-7A8560DF2CE5}" type="parTrans" cxnId="{E585088E-A4B2-4923-9D17-EFCFBCE46C6A}">
      <dgm:prSet/>
      <dgm:spPr/>
      <dgm:t>
        <a:bodyPr/>
        <a:lstStyle/>
        <a:p>
          <a:pPr algn="just" rtl="1"/>
          <a:endParaRPr lang="ar-SA" sz="3200"/>
        </a:p>
      </dgm:t>
    </dgm:pt>
    <dgm:pt modelId="{9F779952-8B5C-43FD-B242-C936E4EEC811}" type="sibTrans" cxnId="{E585088E-A4B2-4923-9D17-EFCFBCE46C6A}">
      <dgm:prSet/>
      <dgm:spPr/>
      <dgm:t>
        <a:bodyPr/>
        <a:lstStyle/>
        <a:p>
          <a:pPr algn="just" rtl="1"/>
          <a:endParaRPr lang="ar-SA" sz="3200"/>
        </a:p>
      </dgm:t>
    </dgm:pt>
    <dgm:pt modelId="{6BC96495-EC6D-4179-B6A8-8C735EBC0A07}" type="pres">
      <dgm:prSet presAssocID="{F762FA78-368A-4788-8E1E-3291544F0781}" presName="linear" presStyleCnt="0">
        <dgm:presLayoutVars>
          <dgm:animLvl val="lvl"/>
          <dgm:resizeHandles val="exact"/>
        </dgm:presLayoutVars>
      </dgm:prSet>
      <dgm:spPr/>
      <dgm:t>
        <a:bodyPr/>
        <a:lstStyle/>
        <a:p>
          <a:pPr rtl="1"/>
          <a:endParaRPr lang="ar-SA"/>
        </a:p>
      </dgm:t>
    </dgm:pt>
    <dgm:pt modelId="{4EB5DAA7-582F-46A0-84AA-DDFA39B6A8A2}" type="pres">
      <dgm:prSet presAssocID="{176D8A67-B7C1-4D65-8267-36C14B6D5CB3}" presName="parentText" presStyleLbl="node1" presStyleIdx="0" presStyleCnt="4">
        <dgm:presLayoutVars>
          <dgm:chMax val="0"/>
          <dgm:bulletEnabled val="1"/>
        </dgm:presLayoutVars>
      </dgm:prSet>
      <dgm:spPr/>
      <dgm:t>
        <a:bodyPr/>
        <a:lstStyle/>
        <a:p>
          <a:pPr rtl="1"/>
          <a:endParaRPr lang="ar-SA"/>
        </a:p>
      </dgm:t>
    </dgm:pt>
    <dgm:pt modelId="{0D78B485-B43E-4A16-A414-751E65994362}" type="pres">
      <dgm:prSet presAssocID="{A2ACD0CE-0960-4056-AC96-66CECECB9801}" presName="spacer" presStyleCnt="0"/>
      <dgm:spPr/>
    </dgm:pt>
    <dgm:pt modelId="{76D233FB-B495-4F95-8A09-54E739AE2A44}" type="pres">
      <dgm:prSet presAssocID="{574B19FB-6E55-4AD3-9730-B2C3954F2FCE}" presName="parentText" presStyleLbl="node1" presStyleIdx="1" presStyleCnt="4">
        <dgm:presLayoutVars>
          <dgm:chMax val="0"/>
          <dgm:bulletEnabled val="1"/>
        </dgm:presLayoutVars>
      </dgm:prSet>
      <dgm:spPr/>
      <dgm:t>
        <a:bodyPr/>
        <a:lstStyle/>
        <a:p>
          <a:pPr rtl="1"/>
          <a:endParaRPr lang="ar-SA"/>
        </a:p>
      </dgm:t>
    </dgm:pt>
    <dgm:pt modelId="{A8B0480F-3339-4B5F-BF89-201692D4E565}" type="pres">
      <dgm:prSet presAssocID="{C9AAB29D-501C-48DF-961B-1B87A4AC82A0}" presName="spacer" presStyleCnt="0"/>
      <dgm:spPr/>
    </dgm:pt>
    <dgm:pt modelId="{16DBCA38-4AC9-43F4-96D1-FA4ED144CECB}" type="pres">
      <dgm:prSet presAssocID="{9CF3B78F-EE64-4B4C-A01D-B14661F64FDC}" presName="parentText" presStyleLbl="node1" presStyleIdx="2" presStyleCnt="4">
        <dgm:presLayoutVars>
          <dgm:chMax val="0"/>
          <dgm:bulletEnabled val="1"/>
        </dgm:presLayoutVars>
      </dgm:prSet>
      <dgm:spPr/>
      <dgm:t>
        <a:bodyPr/>
        <a:lstStyle/>
        <a:p>
          <a:pPr rtl="1"/>
          <a:endParaRPr lang="ar-SA"/>
        </a:p>
      </dgm:t>
    </dgm:pt>
    <dgm:pt modelId="{5020E1F0-2C99-4D33-8117-AE951B0B31BD}" type="pres">
      <dgm:prSet presAssocID="{F7EF3BBD-5B7A-485C-9595-D5E43C79FACF}" presName="spacer" presStyleCnt="0"/>
      <dgm:spPr/>
    </dgm:pt>
    <dgm:pt modelId="{AAEFF32E-9034-441C-8CDB-4369253CBF95}" type="pres">
      <dgm:prSet presAssocID="{DE680E77-2962-4B4E-8941-802DD66F673E}" presName="parentText" presStyleLbl="node1" presStyleIdx="3" presStyleCnt="4">
        <dgm:presLayoutVars>
          <dgm:chMax val="0"/>
          <dgm:bulletEnabled val="1"/>
        </dgm:presLayoutVars>
      </dgm:prSet>
      <dgm:spPr/>
      <dgm:t>
        <a:bodyPr/>
        <a:lstStyle/>
        <a:p>
          <a:pPr rtl="1"/>
          <a:endParaRPr lang="ar-SA"/>
        </a:p>
      </dgm:t>
    </dgm:pt>
  </dgm:ptLst>
  <dgm:cxnLst>
    <dgm:cxn modelId="{DBB76366-38CE-410F-9E55-B49413D87049}" type="presOf" srcId="{DE680E77-2962-4B4E-8941-802DD66F673E}" destId="{AAEFF32E-9034-441C-8CDB-4369253CBF95}" srcOrd="0" destOrd="0" presId="urn:microsoft.com/office/officeart/2005/8/layout/vList2"/>
    <dgm:cxn modelId="{95032885-9FA3-4E59-B756-7D05134CCC60}" type="presOf" srcId="{176D8A67-B7C1-4D65-8267-36C14B6D5CB3}" destId="{4EB5DAA7-582F-46A0-84AA-DDFA39B6A8A2}" srcOrd="0" destOrd="0" presId="urn:microsoft.com/office/officeart/2005/8/layout/vList2"/>
    <dgm:cxn modelId="{E585088E-A4B2-4923-9D17-EFCFBCE46C6A}" srcId="{F762FA78-368A-4788-8E1E-3291544F0781}" destId="{DE680E77-2962-4B4E-8941-802DD66F673E}" srcOrd="3" destOrd="0" parTransId="{1632CA31-8EA6-4937-B23C-7A8560DF2CE5}" sibTransId="{9F779952-8B5C-43FD-B242-C936E4EEC811}"/>
    <dgm:cxn modelId="{60136CD1-6325-475B-B1C8-AAB1C1791B40}" srcId="{F762FA78-368A-4788-8E1E-3291544F0781}" destId="{574B19FB-6E55-4AD3-9730-B2C3954F2FCE}" srcOrd="1" destOrd="0" parTransId="{D3C31EB9-3247-4642-BEC9-164151DCB95B}" sibTransId="{C9AAB29D-501C-48DF-961B-1B87A4AC82A0}"/>
    <dgm:cxn modelId="{633C8BDA-A9C9-4C7C-8C27-9DE17DFCE727}" srcId="{F762FA78-368A-4788-8E1E-3291544F0781}" destId="{9CF3B78F-EE64-4B4C-A01D-B14661F64FDC}" srcOrd="2" destOrd="0" parTransId="{7C7FA1BF-0491-4DB1-AD2D-D0D81F9E4B95}" sibTransId="{F7EF3BBD-5B7A-485C-9595-D5E43C79FACF}"/>
    <dgm:cxn modelId="{895B8E65-BCA2-499D-9FEB-ECA8C30635C3}" srcId="{F762FA78-368A-4788-8E1E-3291544F0781}" destId="{176D8A67-B7C1-4D65-8267-36C14B6D5CB3}" srcOrd="0" destOrd="0" parTransId="{EDC428BA-7BF0-46F3-A6A6-913826C0793C}" sibTransId="{A2ACD0CE-0960-4056-AC96-66CECECB9801}"/>
    <dgm:cxn modelId="{7989B058-6224-4DED-9F9D-3689AF5A9125}" type="presOf" srcId="{9CF3B78F-EE64-4B4C-A01D-B14661F64FDC}" destId="{16DBCA38-4AC9-43F4-96D1-FA4ED144CECB}" srcOrd="0" destOrd="0" presId="urn:microsoft.com/office/officeart/2005/8/layout/vList2"/>
    <dgm:cxn modelId="{05549D21-7A6F-4B7F-89E7-4CC85C33FF4C}" type="presOf" srcId="{574B19FB-6E55-4AD3-9730-B2C3954F2FCE}" destId="{76D233FB-B495-4F95-8A09-54E739AE2A44}" srcOrd="0" destOrd="0" presId="urn:microsoft.com/office/officeart/2005/8/layout/vList2"/>
    <dgm:cxn modelId="{34AFEAF5-1686-422E-BF40-0F45A3EDDF5C}" type="presOf" srcId="{F762FA78-368A-4788-8E1E-3291544F0781}" destId="{6BC96495-EC6D-4179-B6A8-8C735EBC0A07}" srcOrd="0" destOrd="0" presId="urn:microsoft.com/office/officeart/2005/8/layout/vList2"/>
    <dgm:cxn modelId="{0A3F4DB8-39C1-4DFB-B8E2-1FA7ACB33294}" type="presParOf" srcId="{6BC96495-EC6D-4179-B6A8-8C735EBC0A07}" destId="{4EB5DAA7-582F-46A0-84AA-DDFA39B6A8A2}" srcOrd="0" destOrd="0" presId="urn:microsoft.com/office/officeart/2005/8/layout/vList2"/>
    <dgm:cxn modelId="{D0DE6C72-CF50-4ACB-84CC-A4126D040071}" type="presParOf" srcId="{6BC96495-EC6D-4179-B6A8-8C735EBC0A07}" destId="{0D78B485-B43E-4A16-A414-751E65994362}" srcOrd="1" destOrd="0" presId="urn:microsoft.com/office/officeart/2005/8/layout/vList2"/>
    <dgm:cxn modelId="{56DBED77-C80F-4BC2-AFA2-218B9F7BB52E}" type="presParOf" srcId="{6BC96495-EC6D-4179-B6A8-8C735EBC0A07}" destId="{76D233FB-B495-4F95-8A09-54E739AE2A44}" srcOrd="2" destOrd="0" presId="urn:microsoft.com/office/officeart/2005/8/layout/vList2"/>
    <dgm:cxn modelId="{2B23D663-47E8-4670-9A0F-1333671E9A14}" type="presParOf" srcId="{6BC96495-EC6D-4179-B6A8-8C735EBC0A07}" destId="{A8B0480F-3339-4B5F-BF89-201692D4E565}" srcOrd="3" destOrd="0" presId="urn:microsoft.com/office/officeart/2005/8/layout/vList2"/>
    <dgm:cxn modelId="{12D061ED-2135-425E-A221-E7468FD54ECF}" type="presParOf" srcId="{6BC96495-EC6D-4179-B6A8-8C735EBC0A07}" destId="{16DBCA38-4AC9-43F4-96D1-FA4ED144CECB}" srcOrd="4" destOrd="0" presId="urn:microsoft.com/office/officeart/2005/8/layout/vList2"/>
    <dgm:cxn modelId="{4B501264-03DB-4E16-9C98-6F0486C8153B}" type="presParOf" srcId="{6BC96495-EC6D-4179-B6A8-8C735EBC0A07}" destId="{5020E1F0-2C99-4D33-8117-AE951B0B31BD}" srcOrd="5" destOrd="0" presId="urn:microsoft.com/office/officeart/2005/8/layout/vList2"/>
    <dgm:cxn modelId="{5E0C2435-B9E3-4E7C-B633-15C5E3386CE2}" type="presParOf" srcId="{6BC96495-EC6D-4179-B6A8-8C735EBC0A07}" destId="{AAEFF32E-9034-441C-8CDB-4369253CBF95}"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F762FA78-368A-4788-8E1E-3291544F0781}"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995F8586-3BBC-4F52-BB97-FA51F52BAEDA}">
      <dgm:prSet custT="1"/>
      <dgm:spPr/>
      <dgm:t>
        <a:bodyPr/>
        <a:lstStyle/>
        <a:p>
          <a:pPr rtl="1"/>
          <a:r>
            <a:rPr lang="ar-SA" sz="3200" dirty="0" smtClean="0"/>
            <a:t>سلوك أداء العمل: هو أداء الفرد للعمل متمثلا بقيامه بالانشطة والمهام التي يتكون منها عمله</a:t>
          </a:r>
          <a:endParaRPr lang="ar-SA" sz="3200" dirty="0"/>
        </a:p>
      </dgm:t>
    </dgm:pt>
    <dgm:pt modelId="{522FC91A-A74D-4E7F-9452-B2F3DB9416AC}" type="parTrans" cxnId="{14E1A45F-2BDE-44BE-82B5-8A21EB150E8F}">
      <dgm:prSet/>
      <dgm:spPr/>
      <dgm:t>
        <a:bodyPr/>
        <a:lstStyle/>
        <a:p>
          <a:pPr rtl="1"/>
          <a:endParaRPr lang="ar-SA" sz="3200"/>
        </a:p>
      </dgm:t>
    </dgm:pt>
    <dgm:pt modelId="{180E5532-295E-48C6-8616-FF10095C0FDC}" type="sibTrans" cxnId="{14E1A45F-2BDE-44BE-82B5-8A21EB150E8F}">
      <dgm:prSet/>
      <dgm:spPr/>
      <dgm:t>
        <a:bodyPr/>
        <a:lstStyle/>
        <a:p>
          <a:pPr rtl="1"/>
          <a:endParaRPr lang="ar-SA" sz="3200"/>
        </a:p>
      </dgm:t>
    </dgm:pt>
    <dgm:pt modelId="{A25E5760-709D-4720-BDC6-060684411F4F}">
      <dgm:prSet custT="1"/>
      <dgm:spPr/>
      <dgm:t>
        <a:bodyPr/>
        <a:lstStyle/>
        <a:p>
          <a:pPr rtl="1"/>
          <a:r>
            <a:rPr lang="ar-SA" sz="3200" dirty="0" smtClean="0"/>
            <a:t>سلوك الرضا عن العمل: هو سلوك يعبر عن مستوى الاشباع الذي تتيحه له العناصر والجوانب المختلفة للعمل(الوظيفة) .</a:t>
          </a:r>
          <a:endParaRPr lang="ar-SA" sz="3200" dirty="0"/>
        </a:p>
      </dgm:t>
    </dgm:pt>
    <dgm:pt modelId="{836EBC3A-F26D-47EF-A779-EB1DF7330097}" type="parTrans" cxnId="{509942B0-B0CB-4AE6-ABAA-80DC805D7365}">
      <dgm:prSet/>
      <dgm:spPr/>
      <dgm:t>
        <a:bodyPr/>
        <a:lstStyle/>
        <a:p>
          <a:pPr rtl="1"/>
          <a:endParaRPr lang="ar-SA" sz="3200"/>
        </a:p>
      </dgm:t>
    </dgm:pt>
    <dgm:pt modelId="{750D0471-60C6-4F60-A39D-BB78D4832188}" type="sibTrans" cxnId="{509942B0-B0CB-4AE6-ABAA-80DC805D7365}">
      <dgm:prSet/>
      <dgm:spPr/>
      <dgm:t>
        <a:bodyPr/>
        <a:lstStyle/>
        <a:p>
          <a:pPr rtl="1"/>
          <a:endParaRPr lang="ar-SA" sz="3200"/>
        </a:p>
      </dgm:t>
    </dgm:pt>
    <dgm:pt modelId="{9D1C919F-8D9E-47BC-9E93-7DCBCBBFE97E}">
      <dgm:prSet custT="1"/>
      <dgm:spPr/>
      <dgm:t>
        <a:bodyPr/>
        <a:lstStyle/>
        <a:p>
          <a:pPr rtl="1"/>
          <a:r>
            <a:rPr lang="ar-SA" sz="3200" dirty="0" smtClean="0"/>
            <a:t>يتكون سلوك الأداء  من ثلاثة أجزاء هي كمية الجهد المبذول، نوعية الجهد، نمط الأداء</a:t>
          </a:r>
          <a:endParaRPr lang="ar-SA" sz="3200" dirty="0"/>
        </a:p>
      </dgm:t>
    </dgm:pt>
    <dgm:pt modelId="{AEA9154E-42A7-4E1B-A4CE-E43B6F18218D}" type="parTrans" cxnId="{611F3D25-755A-4A9A-9532-70CA9DD132AF}">
      <dgm:prSet/>
      <dgm:spPr/>
      <dgm:t>
        <a:bodyPr/>
        <a:lstStyle/>
        <a:p>
          <a:pPr rtl="1"/>
          <a:endParaRPr lang="ar-SA" sz="3200"/>
        </a:p>
      </dgm:t>
    </dgm:pt>
    <dgm:pt modelId="{88619E34-C51A-43B1-A4A3-F1BC5F849E4B}" type="sibTrans" cxnId="{611F3D25-755A-4A9A-9532-70CA9DD132AF}">
      <dgm:prSet/>
      <dgm:spPr/>
      <dgm:t>
        <a:bodyPr/>
        <a:lstStyle/>
        <a:p>
          <a:pPr rtl="1"/>
          <a:endParaRPr lang="ar-SA" sz="3200"/>
        </a:p>
      </dgm:t>
    </dgm:pt>
    <dgm:pt modelId="{6BC96495-EC6D-4179-B6A8-8C735EBC0A07}" type="pres">
      <dgm:prSet presAssocID="{F762FA78-368A-4788-8E1E-3291544F0781}" presName="linear" presStyleCnt="0">
        <dgm:presLayoutVars>
          <dgm:animLvl val="lvl"/>
          <dgm:resizeHandles val="exact"/>
        </dgm:presLayoutVars>
      </dgm:prSet>
      <dgm:spPr/>
      <dgm:t>
        <a:bodyPr/>
        <a:lstStyle/>
        <a:p>
          <a:pPr rtl="1"/>
          <a:endParaRPr lang="ar-SA"/>
        </a:p>
      </dgm:t>
    </dgm:pt>
    <dgm:pt modelId="{E2468874-E4EE-4194-B95E-41C54A0F8D83}" type="pres">
      <dgm:prSet presAssocID="{995F8586-3BBC-4F52-BB97-FA51F52BAEDA}" presName="parentText" presStyleLbl="node1" presStyleIdx="0" presStyleCnt="3">
        <dgm:presLayoutVars>
          <dgm:chMax val="0"/>
          <dgm:bulletEnabled val="1"/>
        </dgm:presLayoutVars>
      </dgm:prSet>
      <dgm:spPr/>
      <dgm:t>
        <a:bodyPr/>
        <a:lstStyle/>
        <a:p>
          <a:pPr rtl="1"/>
          <a:endParaRPr lang="ar-SA"/>
        </a:p>
      </dgm:t>
    </dgm:pt>
    <dgm:pt modelId="{1D5A7F64-3F2E-41A7-AC19-E49807AFE87A}" type="pres">
      <dgm:prSet presAssocID="{180E5532-295E-48C6-8616-FF10095C0FDC}" presName="spacer" presStyleCnt="0"/>
      <dgm:spPr/>
    </dgm:pt>
    <dgm:pt modelId="{13589167-840B-4B16-8E5B-E30534D8C548}" type="pres">
      <dgm:prSet presAssocID="{A25E5760-709D-4720-BDC6-060684411F4F}" presName="parentText" presStyleLbl="node1" presStyleIdx="1" presStyleCnt="3">
        <dgm:presLayoutVars>
          <dgm:chMax val="0"/>
          <dgm:bulletEnabled val="1"/>
        </dgm:presLayoutVars>
      </dgm:prSet>
      <dgm:spPr/>
      <dgm:t>
        <a:bodyPr/>
        <a:lstStyle/>
        <a:p>
          <a:pPr rtl="1"/>
          <a:endParaRPr lang="ar-SA"/>
        </a:p>
      </dgm:t>
    </dgm:pt>
    <dgm:pt modelId="{294203C2-AF07-4BFF-B603-47447BD01E6F}" type="pres">
      <dgm:prSet presAssocID="{750D0471-60C6-4F60-A39D-BB78D4832188}" presName="spacer" presStyleCnt="0"/>
      <dgm:spPr/>
    </dgm:pt>
    <dgm:pt modelId="{39364AF5-E6AE-4E5B-9300-066B0A3E90BC}" type="pres">
      <dgm:prSet presAssocID="{9D1C919F-8D9E-47BC-9E93-7DCBCBBFE97E}" presName="parentText" presStyleLbl="node1" presStyleIdx="2" presStyleCnt="3">
        <dgm:presLayoutVars>
          <dgm:chMax val="0"/>
          <dgm:bulletEnabled val="1"/>
        </dgm:presLayoutVars>
      </dgm:prSet>
      <dgm:spPr/>
      <dgm:t>
        <a:bodyPr/>
        <a:lstStyle/>
        <a:p>
          <a:pPr rtl="1"/>
          <a:endParaRPr lang="ar-SA"/>
        </a:p>
      </dgm:t>
    </dgm:pt>
  </dgm:ptLst>
  <dgm:cxnLst>
    <dgm:cxn modelId="{509942B0-B0CB-4AE6-ABAA-80DC805D7365}" srcId="{F762FA78-368A-4788-8E1E-3291544F0781}" destId="{A25E5760-709D-4720-BDC6-060684411F4F}" srcOrd="1" destOrd="0" parTransId="{836EBC3A-F26D-47EF-A779-EB1DF7330097}" sibTransId="{750D0471-60C6-4F60-A39D-BB78D4832188}"/>
    <dgm:cxn modelId="{14E1A45F-2BDE-44BE-82B5-8A21EB150E8F}" srcId="{F762FA78-368A-4788-8E1E-3291544F0781}" destId="{995F8586-3BBC-4F52-BB97-FA51F52BAEDA}" srcOrd="0" destOrd="0" parTransId="{522FC91A-A74D-4E7F-9452-B2F3DB9416AC}" sibTransId="{180E5532-295E-48C6-8616-FF10095C0FDC}"/>
    <dgm:cxn modelId="{4F15A80C-DE5E-4FB0-B2F3-7A873C2F1D9B}" type="presOf" srcId="{9D1C919F-8D9E-47BC-9E93-7DCBCBBFE97E}" destId="{39364AF5-E6AE-4E5B-9300-066B0A3E90BC}" srcOrd="0" destOrd="0" presId="urn:microsoft.com/office/officeart/2005/8/layout/vList2"/>
    <dgm:cxn modelId="{B44C08A9-BDCD-4863-B7B2-594EB44C6BCB}" type="presOf" srcId="{995F8586-3BBC-4F52-BB97-FA51F52BAEDA}" destId="{E2468874-E4EE-4194-B95E-41C54A0F8D83}" srcOrd="0" destOrd="0" presId="urn:microsoft.com/office/officeart/2005/8/layout/vList2"/>
    <dgm:cxn modelId="{611F3D25-755A-4A9A-9532-70CA9DD132AF}" srcId="{F762FA78-368A-4788-8E1E-3291544F0781}" destId="{9D1C919F-8D9E-47BC-9E93-7DCBCBBFE97E}" srcOrd="2" destOrd="0" parTransId="{AEA9154E-42A7-4E1B-A4CE-E43B6F18218D}" sibTransId="{88619E34-C51A-43B1-A4A3-F1BC5F849E4B}"/>
    <dgm:cxn modelId="{C01377A7-9310-4CCA-BDFE-06254438BED5}" type="presOf" srcId="{F762FA78-368A-4788-8E1E-3291544F0781}" destId="{6BC96495-EC6D-4179-B6A8-8C735EBC0A07}" srcOrd="0" destOrd="0" presId="urn:microsoft.com/office/officeart/2005/8/layout/vList2"/>
    <dgm:cxn modelId="{9371A371-D31E-434C-A11A-AA4FC78EC897}" type="presOf" srcId="{A25E5760-709D-4720-BDC6-060684411F4F}" destId="{13589167-840B-4B16-8E5B-E30534D8C548}" srcOrd="0" destOrd="0" presId="urn:microsoft.com/office/officeart/2005/8/layout/vList2"/>
    <dgm:cxn modelId="{80DD3E64-43E8-4D1E-9678-B7E6215E7D3A}" type="presParOf" srcId="{6BC96495-EC6D-4179-B6A8-8C735EBC0A07}" destId="{E2468874-E4EE-4194-B95E-41C54A0F8D83}" srcOrd="0" destOrd="0" presId="urn:microsoft.com/office/officeart/2005/8/layout/vList2"/>
    <dgm:cxn modelId="{AA2CA8DB-0A6A-4B03-A8A9-9825AB21EF42}" type="presParOf" srcId="{6BC96495-EC6D-4179-B6A8-8C735EBC0A07}" destId="{1D5A7F64-3F2E-41A7-AC19-E49807AFE87A}" srcOrd="1" destOrd="0" presId="urn:microsoft.com/office/officeart/2005/8/layout/vList2"/>
    <dgm:cxn modelId="{4A7CFFFE-BC1B-480C-BBDF-C91B6EEB7F00}" type="presParOf" srcId="{6BC96495-EC6D-4179-B6A8-8C735EBC0A07}" destId="{13589167-840B-4B16-8E5B-E30534D8C548}" srcOrd="2" destOrd="0" presId="urn:microsoft.com/office/officeart/2005/8/layout/vList2"/>
    <dgm:cxn modelId="{D05684A9-B385-4326-84CF-DD480CF268C0}" type="presParOf" srcId="{6BC96495-EC6D-4179-B6A8-8C735EBC0A07}" destId="{294203C2-AF07-4BFF-B603-47447BD01E6F}" srcOrd="3" destOrd="0" presId="urn:microsoft.com/office/officeart/2005/8/layout/vList2"/>
    <dgm:cxn modelId="{CD72C6E1-D62A-496B-B6D3-249BB1DCA11E}" type="presParOf" srcId="{6BC96495-EC6D-4179-B6A8-8C735EBC0A07}" destId="{39364AF5-E6AE-4E5B-9300-066B0A3E90BC}" srcOrd="4"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05F86344-4140-4B75-BFEC-8A6066778F2D}"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DA10DD30-D30A-40CE-A4C9-16E47387F464}">
      <dgm:prSet custT="1"/>
      <dgm:spPr/>
      <dgm:t>
        <a:bodyPr/>
        <a:lstStyle/>
        <a:p>
          <a:pPr algn="just" rtl="1"/>
          <a:r>
            <a:rPr lang="ar-SA" sz="2800" dirty="0" smtClean="0"/>
            <a:t>نمط الأداء هو الأسلوب أو الطريقة التي يبذل بها الجهد في العمل. أي الطريقة التي تؤدى بها انشطة العمل.</a:t>
          </a:r>
          <a:endParaRPr lang="ar-SA" sz="2800" dirty="0"/>
        </a:p>
      </dgm:t>
    </dgm:pt>
    <dgm:pt modelId="{04F88F12-075A-4CDD-8556-E7C92D94804A}" type="parTrans" cxnId="{87C8D0E1-DC7A-41C5-AB8A-5C4E96C0FCA7}">
      <dgm:prSet/>
      <dgm:spPr/>
      <dgm:t>
        <a:bodyPr/>
        <a:lstStyle/>
        <a:p>
          <a:pPr algn="just" rtl="1"/>
          <a:endParaRPr lang="ar-SA" sz="2000"/>
        </a:p>
      </dgm:t>
    </dgm:pt>
    <dgm:pt modelId="{933C242C-CC58-4E83-B174-D4F22645609C}" type="sibTrans" cxnId="{87C8D0E1-DC7A-41C5-AB8A-5C4E96C0FCA7}">
      <dgm:prSet/>
      <dgm:spPr/>
      <dgm:t>
        <a:bodyPr/>
        <a:lstStyle/>
        <a:p>
          <a:pPr algn="just" rtl="1"/>
          <a:endParaRPr lang="ar-SA" sz="2000"/>
        </a:p>
      </dgm:t>
    </dgm:pt>
    <dgm:pt modelId="{0B021440-6DEA-4332-84D9-A664F6426BC4}">
      <dgm:prSet custT="1"/>
      <dgm:spPr/>
      <dgm:t>
        <a:bodyPr/>
        <a:lstStyle/>
        <a:p>
          <a:pPr algn="just" rtl="1"/>
          <a:r>
            <a:rPr lang="ar-SA" sz="2800" dirty="0" smtClean="0"/>
            <a:t>نوعية الجهدالمبذول تعني مستوى الدقة والجودة في العمل ودرجة مطابقة الجهد المبذول لمواصفات نوعية معينة.</a:t>
          </a:r>
          <a:endParaRPr lang="ar-SA" sz="2800" dirty="0"/>
        </a:p>
      </dgm:t>
    </dgm:pt>
    <dgm:pt modelId="{3A7DBB1C-813A-4C3D-93A3-BE32EEA84B73}" type="parTrans" cxnId="{C237CCAD-70DF-4E95-8097-5D1653E65BB5}">
      <dgm:prSet/>
      <dgm:spPr/>
      <dgm:t>
        <a:bodyPr/>
        <a:lstStyle/>
        <a:p>
          <a:pPr algn="just" rtl="1"/>
          <a:endParaRPr lang="ar-SA" sz="2000"/>
        </a:p>
      </dgm:t>
    </dgm:pt>
    <dgm:pt modelId="{3F078645-335C-41B1-BB00-5894AC04DCAC}" type="sibTrans" cxnId="{C237CCAD-70DF-4E95-8097-5D1653E65BB5}">
      <dgm:prSet/>
      <dgm:spPr/>
      <dgm:t>
        <a:bodyPr/>
        <a:lstStyle/>
        <a:p>
          <a:pPr algn="just" rtl="1"/>
          <a:endParaRPr lang="ar-SA" sz="2000"/>
        </a:p>
      </dgm:t>
    </dgm:pt>
    <dgm:pt modelId="{48074513-DA64-4F23-AFDF-3A7628F0DB2D}">
      <dgm:prSet custT="1"/>
      <dgm:spPr/>
      <dgm:t>
        <a:bodyPr/>
        <a:lstStyle/>
        <a:p>
          <a:pPr algn="just" rtl="1"/>
          <a:r>
            <a:rPr lang="ar-SA" sz="2800" dirty="0" smtClean="0"/>
            <a:t>إن الرضا عن العمل يتحقق بتفاعل عاملين هما: مقدار الاشباعات التي توفرها الوظيفة و إدراكه لعدالة العائدالتي تحقق له هذه الاشباعات.</a:t>
          </a:r>
          <a:endParaRPr lang="ar-SA" sz="2800" dirty="0"/>
        </a:p>
      </dgm:t>
    </dgm:pt>
    <dgm:pt modelId="{5E7797EB-3444-45FD-8336-BF75C7075A72}" type="parTrans" cxnId="{467B313E-8829-486C-89A4-8448E58385AF}">
      <dgm:prSet/>
      <dgm:spPr/>
      <dgm:t>
        <a:bodyPr/>
        <a:lstStyle/>
        <a:p>
          <a:pPr algn="just" rtl="1"/>
          <a:endParaRPr lang="ar-SA" sz="2000"/>
        </a:p>
      </dgm:t>
    </dgm:pt>
    <dgm:pt modelId="{69E4E3F0-1343-46DA-A32C-9A5012914BAD}" type="sibTrans" cxnId="{467B313E-8829-486C-89A4-8448E58385AF}">
      <dgm:prSet/>
      <dgm:spPr/>
      <dgm:t>
        <a:bodyPr/>
        <a:lstStyle/>
        <a:p>
          <a:pPr algn="just" rtl="1"/>
          <a:endParaRPr lang="ar-SA" sz="2000"/>
        </a:p>
      </dgm:t>
    </dgm:pt>
    <dgm:pt modelId="{02BB08DE-5269-433C-9F06-699EB8CDC058}">
      <dgm:prSet custT="1"/>
      <dgm:spPr/>
      <dgm:t>
        <a:bodyPr/>
        <a:lstStyle/>
        <a:p>
          <a:pPr algn="just" rtl="1"/>
          <a:r>
            <a:rPr lang="ar-SA" sz="2800" dirty="0" smtClean="0"/>
            <a:t>أداء الفرد في العمل هو محصلة تفاعل دافعيته للأداء مع قدرته على الاداء مع إدراكه لمحتوى عمله ولدوره الوظيفي.</a:t>
          </a:r>
          <a:endParaRPr lang="ar-SA" sz="2800" dirty="0"/>
        </a:p>
      </dgm:t>
    </dgm:pt>
    <dgm:pt modelId="{BEE946F8-C03B-4ABB-8B73-9620A4405946}" type="parTrans" cxnId="{DF2456B7-2143-424E-95FE-B5486BD9B263}">
      <dgm:prSet/>
      <dgm:spPr/>
      <dgm:t>
        <a:bodyPr/>
        <a:lstStyle/>
        <a:p>
          <a:pPr algn="just" rtl="1"/>
          <a:endParaRPr lang="ar-SA" sz="2000"/>
        </a:p>
      </dgm:t>
    </dgm:pt>
    <dgm:pt modelId="{E1C7BF09-E4FF-4420-822D-B25EE2ED9F76}" type="sibTrans" cxnId="{DF2456B7-2143-424E-95FE-B5486BD9B263}">
      <dgm:prSet/>
      <dgm:spPr/>
      <dgm:t>
        <a:bodyPr/>
        <a:lstStyle/>
        <a:p>
          <a:pPr algn="just" rtl="1"/>
          <a:endParaRPr lang="ar-SA" sz="2000"/>
        </a:p>
      </dgm:t>
    </dgm:pt>
    <dgm:pt modelId="{6770F029-4113-4430-8FA6-C99E24DA5294}" type="pres">
      <dgm:prSet presAssocID="{05F86344-4140-4B75-BFEC-8A6066778F2D}" presName="linear" presStyleCnt="0">
        <dgm:presLayoutVars>
          <dgm:animLvl val="lvl"/>
          <dgm:resizeHandles val="exact"/>
        </dgm:presLayoutVars>
      </dgm:prSet>
      <dgm:spPr/>
      <dgm:t>
        <a:bodyPr/>
        <a:lstStyle/>
        <a:p>
          <a:pPr rtl="1"/>
          <a:endParaRPr lang="ar-SA"/>
        </a:p>
      </dgm:t>
    </dgm:pt>
    <dgm:pt modelId="{4778270E-46EF-4893-8A10-AA7317006987}" type="pres">
      <dgm:prSet presAssocID="{DA10DD30-D30A-40CE-A4C9-16E47387F464}" presName="parentText" presStyleLbl="node1" presStyleIdx="0" presStyleCnt="4">
        <dgm:presLayoutVars>
          <dgm:chMax val="0"/>
          <dgm:bulletEnabled val="1"/>
        </dgm:presLayoutVars>
      </dgm:prSet>
      <dgm:spPr/>
      <dgm:t>
        <a:bodyPr/>
        <a:lstStyle/>
        <a:p>
          <a:pPr rtl="1"/>
          <a:endParaRPr lang="ar-SA"/>
        </a:p>
      </dgm:t>
    </dgm:pt>
    <dgm:pt modelId="{CFD9CBAF-4FBF-4BC8-9E57-570EFD5CFD77}" type="pres">
      <dgm:prSet presAssocID="{933C242C-CC58-4E83-B174-D4F22645609C}" presName="spacer" presStyleCnt="0"/>
      <dgm:spPr/>
    </dgm:pt>
    <dgm:pt modelId="{64DF8CB2-A81D-47B3-B1BA-2D9C52796A19}" type="pres">
      <dgm:prSet presAssocID="{0B021440-6DEA-4332-84D9-A664F6426BC4}" presName="parentText" presStyleLbl="node1" presStyleIdx="1" presStyleCnt="4">
        <dgm:presLayoutVars>
          <dgm:chMax val="0"/>
          <dgm:bulletEnabled val="1"/>
        </dgm:presLayoutVars>
      </dgm:prSet>
      <dgm:spPr/>
      <dgm:t>
        <a:bodyPr/>
        <a:lstStyle/>
        <a:p>
          <a:pPr rtl="1"/>
          <a:endParaRPr lang="ar-SA"/>
        </a:p>
      </dgm:t>
    </dgm:pt>
    <dgm:pt modelId="{054D6ADE-B29E-4471-9315-550B793CC479}" type="pres">
      <dgm:prSet presAssocID="{3F078645-335C-41B1-BB00-5894AC04DCAC}" presName="spacer" presStyleCnt="0"/>
      <dgm:spPr/>
    </dgm:pt>
    <dgm:pt modelId="{7F24BED5-5BB4-490C-92EC-0437244286C4}" type="pres">
      <dgm:prSet presAssocID="{48074513-DA64-4F23-AFDF-3A7628F0DB2D}" presName="parentText" presStyleLbl="node1" presStyleIdx="2" presStyleCnt="4">
        <dgm:presLayoutVars>
          <dgm:chMax val="0"/>
          <dgm:bulletEnabled val="1"/>
        </dgm:presLayoutVars>
      </dgm:prSet>
      <dgm:spPr/>
      <dgm:t>
        <a:bodyPr/>
        <a:lstStyle/>
        <a:p>
          <a:pPr rtl="1"/>
          <a:endParaRPr lang="ar-SA"/>
        </a:p>
      </dgm:t>
    </dgm:pt>
    <dgm:pt modelId="{537B379B-68C7-46AB-A87E-853B738651EB}" type="pres">
      <dgm:prSet presAssocID="{69E4E3F0-1343-46DA-A32C-9A5012914BAD}" presName="spacer" presStyleCnt="0"/>
      <dgm:spPr/>
    </dgm:pt>
    <dgm:pt modelId="{204FB41E-BB26-4C76-B57E-C0EBC7F18322}" type="pres">
      <dgm:prSet presAssocID="{02BB08DE-5269-433C-9F06-699EB8CDC058}" presName="parentText" presStyleLbl="node1" presStyleIdx="3" presStyleCnt="4">
        <dgm:presLayoutVars>
          <dgm:chMax val="0"/>
          <dgm:bulletEnabled val="1"/>
        </dgm:presLayoutVars>
      </dgm:prSet>
      <dgm:spPr/>
      <dgm:t>
        <a:bodyPr/>
        <a:lstStyle/>
        <a:p>
          <a:pPr rtl="1"/>
          <a:endParaRPr lang="ar-SA"/>
        </a:p>
      </dgm:t>
    </dgm:pt>
  </dgm:ptLst>
  <dgm:cxnLst>
    <dgm:cxn modelId="{DF2456B7-2143-424E-95FE-B5486BD9B263}" srcId="{05F86344-4140-4B75-BFEC-8A6066778F2D}" destId="{02BB08DE-5269-433C-9F06-699EB8CDC058}" srcOrd="3" destOrd="0" parTransId="{BEE946F8-C03B-4ABB-8B73-9620A4405946}" sibTransId="{E1C7BF09-E4FF-4420-822D-B25EE2ED9F76}"/>
    <dgm:cxn modelId="{95097A87-75E6-41F6-ABF8-169F0E4DC9F3}" type="presOf" srcId="{0B021440-6DEA-4332-84D9-A664F6426BC4}" destId="{64DF8CB2-A81D-47B3-B1BA-2D9C52796A19}" srcOrd="0" destOrd="0" presId="urn:microsoft.com/office/officeart/2005/8/layout/vList2"/>
    <dgm:cxn modelId="{0E3D36E5-3040-48D3-BEAA-32D0DCC890DE}" type="presOf" srcId="{05F86344-4140-4B75-BFEC-8A6066778F2D}" destId="{6770F029-4113-4430-8FA6-C99E24DA5294}" srcOrd="0" destOrd="0" presId="urn:microsoft.com/office/officeart/2005/8/layout/vList2"/>
    <dgm:cxn modelId="{467B313E-8829-486C-89A4-8448E58385AF}" srcId="{05F86344-4140-4B75-BFEC-8A6066778F2D}" destId="{48074513-DA64-4F23-AFDF-3A7628F0DB2D}" srcOrd="2" destOrd="0" parTransId="{5E7797EB-3444-45FD-8336-BF75C7075A72}" sibTransId="{69E4E3F0-1343-46DA-A32C-9A5012914BAD}"/>
    <dgm:cxn modelId="{C237CCAD-70DF-4E95-8097-5D1653E65BB5}" srcId="{05F86344-4140-4B75-BFEC-8A6066778F2D}" destId="{0B021440-6DEA-4332-84D9-A664F6426BC4}" srcOrd="1" destOrd="0" parTransId="{3A7DBB1C-813A-4C3D-93A3-BE32EEA84B73}" sibTransId="{3F078645-335C-41B1-BB00-5894AC04DCAC}"/>
    <dgm:cxn modelId="{87C8D0E1-DC7A-41C5-AB8A-5C4E96C0FCA7}" srcId="{05F86344-4140-4B75-BFEC-8A6066778F2D}" destId="{DA10DD30-D30A-40CE-A4C9-16E47387F464}" srcOrd="0" destOrd="0" parTransId="{04F88F12-075A-4CDD-8556-E7C92D94804A}" sibTransId="{933C242C-CC58-4E83-B174-D4F22645609C}"/>
    <dgm:cxn modelId="{E7F5FCF8-83D3-460E-91C9-483C5FBA004A}" type="presOf" srcId="{02BB08DE-5269-433C-9F06-699EB8CDC058}" destId="{204FB41E-BB26-4C76-B57E-C0EBC7F18322}" srcOrd="0" destOrd="0" presId="urn:microsoft.com/office/officeart/2005/8/layout/vList2"/>
    <dgm:cxn modelId="{5F76B357-DF9E-45EE-8569-0C648493D1FA}" type="presOf" srcId="{48074513-DA64-4F23-AFDF-3A7628F0DB2D}" destId="{7F24BED5-5BB4-490C-92EC-0437244286C4}" srcOrd="0" destOrd="0" presId="urn:microsoft.com/office/officeart/2005/8/layout/vList2"/>
    <dgm:cxn modelId="{18924484-C49F-4D2C-BDEB-62CF6090579C}" type="presOf" srcId="{DA10DD30-D30A-40CE-A4C9-16E47387F464}" destId="{4778270E-46EF-4893-8A10-AA7317006987}" srcOrd="0" destOrd="0" presId="urn:microsoft.com/office/officeart/2005/8/layout/vList2"/>
    <dgm:cxn modelId="{508D43DB-A567-4FD6-9BC4-DBF160576B5B}" type="presParOf" srcId="{6770F029-4113-4430-8FA6-C99E24DA5294}" destId="{4778270E-46EF-4893-8A10-AA7317006987}" srcOrd="0" destOrd="0" presId="urn:microsoft.com/office/officeart/2005/8/layout/vList2"/>
    <dgm:cxn modelId="{76DC6B48-0A30-4D89-A7DE-935543C7AA15}" type="presParOf" srcId="{6770F029-4113-4430-8FA6-C99E24DA5294}" destId="{CFD9CBAF-4FBF-4BC8-9E57-570EFD5CFD77}" srcOrd="1" destOrd="0" presId="urn:microsoft.com/office/officeart/2005/8/layout/vList2"/>
    <dgm:cxn modelId="{EF35A51E-5D6A-45C6-9ADC-096992791081}" type="presParOf" srcId="{6770F029-4113-4430-8FA6-C99E24DA5294}" destId="{64DF8CB2-A81D-47B3-B1BA-2D9C52796A19}" srcOrd="2" destOrd="0" presId="urn:microsoft.com/office/officeart/2005/8/layout/vList2"/>
    <dgm:cxn modelId="{E0908563-B202-4971-8B2B-0CB074E61ED6}" type="presParOf" srcId="{6770F029-4113-4430-8FA6-C99E24DA5294}" destId="{054D6ADE-B29E-4471-9315-550B793CC479}" srcOrd="3" destOrd="0" presId="urn:microsoft.com/office/officeart/2005/8/layout/vList2"/>
    <dgm:cxn modelId="{40FA16D1-D53B-4C3A-A0FD-61BDE1EA410E}" type="presParOf" srcId="{6770F029-4113-4430-8FA6-C99E24DA5294}" destId="{7F24BED5-5BB4-490C-92EC-0437244286C4}" srcOrd="4" destOrd="0" presId="urn:microsoft.com/office/officeart/2005/8/layout/vList2"/>
    <dgm:cxn modelId="{F806BF64-B2D8-4488-A412-9DB554AB8776}" type="presParOf" srcId="{6770F029-4113-4430-8FA6-C99E24DA5294}" destId="{537B379B-68C7-46AB-A87E-853B738651EB}" srcOrd="5" destOrd="0" presId="urn:microsoft.com/office/officeart/2005/8/layout/vList2"/>
    <dgm:cxn modelId="{45561451-5E8F-4206-9210-13498D38D066}" type="presParOf" srcId="{6770F029-4113-4430-8FA6-C99E24DA5294}" destId="{204FB41E-BB26-4C76-B57E-C0EBC7F18322}" srcOrd="6"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B6518AC9-79C5-4736-AA66-9A34429546E1}" type="datetimeFigureOut">
              <a:rPr lang="ar-SA"/>
              <a:pPr>
                <a:defRPr/>
              </a:pPr>
              <a:t>17/11/1430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E1FE29A0-A5BB-482D-90FB-3212A2AB78FA}"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C61BBA10-00EF-4AC0-A066-FE13B1766C20}"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 كاسر نصر المنصور- كلية الاقتصاد والادارة - جامعة الملك عبد العزيز</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61BBA10-00EF-4AC0-A066-FE13B1766C20}"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61BBA10-00EF-4AC0-A066-FE13B1766C20}"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C61BBA10-00EF-4AC0-A066-FE13B1766C20}"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 كاسر نصر المنصور-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C61BBA10-00EF-4AC0-A066-FE13B1766C20}"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 كاسر نصر المنصور- كلية الاقتصاد والادارة - جامعة الملك عبد العزيز</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AC2C4F93-D19E-416B-A3C6-29E602D238C5}"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C61BBA10-00EF-4AC0-A066-FE13B1766C20}"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 كاسر نصر المنصور-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C61BBA10-00EF-4AC0-A066-FE13B1766C20}"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 كاسر نصر المنصور- كلية الاقتصاد والادارة - جامعة الملك عبد العزيز</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AC2C4F93-D19E-416B-A3C6-29E602D238C5}"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C61BBA10-00EF-4AC0-A066-FE13B1766C20}"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 كاسر نصر المنصور- كلية الاقتصاد والادارة - جامعة الملك عبد العزيز</a:t>
            </a:r>
            <a:endParaRPr lang="en-GB"/>
          </a:p>
        </p:txBody>
      </p:sp>
      <p:sp>
        <p:nvSpPr>
          <p:cNvPr id="5" name="Slide Number Placeholder 4"/>
          <p:cNvSpPr>
            <a:spLocks noGrp="1"/>
          </p:cNvSpPr>
          <p:nvPr>
            <p:ph type="sldNum" sz="quarter" idx="12"/>
          </p:nvPr>
        </p:nvSpPr>
        <p:spPr/>
        <p:txBody>
          <a:body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C61BBA10-00EF-4AC0-A066-FE13B1766C20}"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 كاسر نصر المنصور- كلية الاقتصاد والادارة - جامعة الملك عبد العزيز</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AC2C4F93-D19E-416B-A3C6-29E602D238C5}" type="slidenum">
              <a:rPr lang="en-GB" smtClean="0"/>
              <a:pPr>
                <a:defRPr/>
              </a:pPr>
              <a:t>‹#›</a:t>
            </a:fld>
            <a:endParaRPr lang="en-GB"/>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C61BBA10-00EF-4AC0-A066-FE13B1766C20}"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 كاسر نصر المنصور-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AC2C4F93-D19E-416B-A3C6-29E602D238C5}"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C61BBA10-00EF-4AC0-A066-FE13B1766C20}"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 كاسر نصر المنصور-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AC2C4F93-D19E-416B-A3C6-29E602D238C5}"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C61BBA10-00EF-4AC0-A066-FE13B1766C20}"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 كاسر نصر المنصور- كلية الاقتصاد والادارة - جامعة الملك عبد العزيز</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AC2C4F93-D19E-416B-A3C6-29E602D238C5}"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subTitle" idx="1"/>
          </p:nvPr>
        </p:nvSpPr>
        <p:spPr>
          <a:xfrm>
            <a:off x="684213" y="1700213"/>
            <a:ext cx="7991475" cy="4608512"/>
          </a:xfrm>
        </p:spPr>
        <p:txBody>
          <a:bodyPr>
            <a:normAutofit lnSpcReduction="10000"/>
          </a:bodyPr>
          <a:lstStyle/>
          <a:p>
            <a:pPr algn="r" eaLnBrk="1" hangingPunct="1">
              <a:lnSpc>
                <a:spcPct val="80000"/>
              </a:lnSpc>
              <a:defRPr/>
            </a:pPr>
            <a:r>
              <a:rPr lang="ar-SA" sz="2800" b="1" dirty="0" smtClean="0">
                <a:solidFill>
                  <a:schemeClr val="accent2">
                    <a:lumMod val="75000"/>
                  </a:schemeClr>
                </a:solidFill>
              </a:rPr>
              <a:t>الأهداف:</a:t>
            </a:r>
          </a:p>
          <a:p>
            <a:pPr algn="r" rtl="1" eaLnBrk="1" hangingPunct="1">
              <a:lnSpc>
                <a:spcPct val="80000"/>
              </a:lnSpc>
              <a:buFontTx/>
              <a:buChar char="•"/>
              <a:defRPr/>
            </a:pPr>
            <a:r>
              <a:rPr lang="ar-SA" sz="2800" dirty="0" smtClean="0"/>
              <a:t>التعريف بالسلوك الانساني بعامة  وفي المنظمة بخاصة</a:t>
            </a:r>
          </a:p>
          <a:p>
            <a:pPr algn="r" rtl="1" eaLnBrk="1" hangingPunct="1">
              <a:lnSpc>
                <a:spcPct val="80000"/>
              </a:lnSpc>
              <a:buFontTx/>
              <a:buChar char="•"/>
              <a:defRPr/>
            </a:pPr>
            <a:r>
              <a:rPr lang="ar-SA" sz="2800" dirty="0" smtClean="0"/>
              <a:t>شرح انواع السلوك وكيفية قياس كل نوع </a:t>
            </a:r>
          </a:p>
          <a:p>
            <a:pPr algn="r" rtl="1" eaLnBrk="1" hangingPunct="1">
              <a:lnSpc>
                <a:spcPct val="80000"/>
              </a:lnSpc>
              <a:buFontTx/>
              <a:buChar char="•"/>
              <a:defRPr/>
            </a:pPr>
            <a:r>
              <a:rPr lang="ar-SA" sz="2800" dirty="0" smtClean="0"/>
              <a:t>شرح محددات السلوك الانساني بعامة وفي المنظمة بخاصة</a:t>
            </a:r>
            <a:endParaRPr lang="en-US" sz="2800" dirty="0" smtClean="0"/>
          </a:p>
          <a:p>
            <a:pPr algn="r" rtl="1" eaLnBrk="1" hangingPunct="1">
              <a:lnSpc>
                <a:spcPct val="80000"/>
              </a:lnSpc>
              <a:defRPr/>
            </a:pPr>
            <a:r>
              <a:rPr lang="ar-SA" sz="2800" b="1" dirty="0" smtClean="0"/>
              <a:t>المواضيع:</a:t>
            </a:r>
          </a:p>
          <a:p>
            <a:pPr algn="r" rtl="1" eaLnBrk="1" hangingPunct="1">
              <a:lnSpc>
                <a:spcPct val="80000"/>
              </a:lnSpc>
              <a:defRPr/>
            </a:pPr>
            <a:r>
              <a:rPr lang="ar-SA" sz="2800" dirty="0" smtClean="0"/>
              <a:t>1. سلوك الفرد في المنظمة .</a:t>
            </a:r>
          </a:p>
          <a:p>
            <a:pPr algn="r" rtl="1" eaLnBrk="1" hangingPunct="1">
              <a:lnSpc>
                <a:spcPct val="80000"/>
              </a:lnSpc>
              <a:defRPr/>
            </a:pPr>
            <a:r>
              <a:rPr lang="ar-SA" sz="2800" dirty="0" smtClean="0"/>
              <a:t>2. أنواع سلوك الفرد في المنظمة .</a:t>
            </a:r>
          </a:p>
          <a:p>
            <a:pPr algn="r" rtl="1" eaLnBrk="1" hangingPunct="1">
              <a:lnSpc>
                <a:spcPct val="80000"/>
              </a:lnSpc>
              <a:defRPr/>
            </a:pPr>
            <a:r>
              <a:rPr lang="ar-SA" sz="2800" dirty="0" smtClean="0"/>
              <a:t>3. العلاقة بين الأداء والرضا . </a:t>
            </a:r>
          </a:p>
          <a:p>
            <a:pPr algn="r" rtl="1" eaLnBrk="1" hangingPunct="1">
              <a:lnSpc>
                <a:spcPct val="80000"/>
              </a:lnSpc>
              <a:defRPr/>
            </a:pPr>
            <a:r>
              <a:rPr lang="ar-SA" sz="2800" dirty="0" smtClean="0"/>
              <a:t>4. محددات سلوك الفرد في المنظمة .</a:t>
            </a:r>
          </a:p>
          <a:p>
            <a:pPr algn="r" rtl="1" eaLnBrk="1" hangingPunct="1">
              <a:lnSpc>
                <a:spcPct val="80000"/>
              </a:lnSpc>
              <a:defRPr/>
            </a:pPr>
            <a:r>
              <a:rPr lang="ar-SA" sz="2800" dirty="0" smtClean="0"/>
              <a:t>5. دور العوامل الإدراكية في التأثير على سلوك الفرد </a:t>
            </a:r>
          </a:p>
          <a:p>
            <a:pPr algn="r" rtl="1" eaLnBrk="1" hangingPunct="1">
              <a:lnSpc>
                <a:spcPct val="80000"/>
              </a:lnSpc>
              <a:defRPr/>
            </a:pPr>
            <a:r>
              <a:rPr lang="ar-SA" sz="2800" dirty="0" smtClean="0"/>
              <a:t>6. الخلاصة</a:t>
            </a:r>
          </a:p>
          <a:p>
            <a:pPr algn="r" rtl="1" eaLnBrk="1" hangingPunct="1">
              <a:lnSpc>
                <a:spcPct val="80000"/>
              </a:lnSpc>
              <a:defRPr/>
            </a:pPr>
            <a:r>
              <a:rPr lang="ar-SA" sz="2800" dirty="0" smtClean="0"/>
              <a:t>7. </a:t>
            </a:r>
            <a:r>
              <a:rPr lang="ar-SA" sz="2800" smtClean="0"/>
              <a:t>الأسئلة. </a:t>
            </a:r>
            <a:endParaRPr lang="en-US" sz="2800" dirty="0" smtClean="0"/>
          </a:p>
          <a:p>
            <a:pPr algn="r" eaLnBrk="1" hangingPunct="1">
              <a:lnSpc>
                <a:spcPct val="80000"/>
              </a:lnSpc>
              <a:defRPr/>
            </a:pPr>
            <a:endParaRPr lang="en-GB" sz="2800" b="1" dirty="0" smtClean="0"/>
          </a:p>
        </p:txBody>
      </p:sp>
      <p:sp>
        <p:nvSpPr>
          <p:cNvPr id="2" name="Date Placeholder 3"/>
          <p:cNvSpPr>
            <a:spLocks noGrp="1"/>
          </p:cNvSpPr>
          <p:nvPr>
            <p:ph type="dt" sz="half" idx="10"/>
          </p:nvPr>
        </p:nvSpPr>
        <p:spPr>
          <a:noFill/>
        </p:spPr>
        <p:txBody>
          <a:bodyPr/>
          <a:lstStyle/>
          <a:p>
            <a:fld id="{090FFF67-C89E-4A18-9BE1-0394CE6D5E4C}"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053"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2052" name="Slide Number Placeholder 4"/>
          <p:cNvSpPr>
            <a:spLocks noGrp="1"/>
          </p:cNvSpPr>
          <p:nvPr>
            <p:ph type="sldNum" sz="quarter" idx="12"/>
          </p:nvPr>
        </p:nvSpPr>
        <p:spPr>
          <a:noFill/>
        </p:spPr>
        <p:txBody>
          <a:bodyPr/>
          <a:lstStyle/>
          <a:p>
            <a:fld id="{58A85E52-8223-4DF6-98E9-B5C35D255811}" type="slidenum">
              <a:rPr lang="en-GB" smtClean="0">
                <a:latin typeface="Arial" charset="0"/>
                <a:cs typeface="Arial" charset="0"/>
              </a:rPr>
              <a:pPr/>
              <a:t>1</a:t>
            </a:fld>
            <a:endParaRPr lang="en-GB" smtClean="0">
              <a:latin typeface="Arial" charset="0"/>
              <a:cs typeface="Arial" charset="0"/>
            </a:endParaRPr>
          </a:p>
        </p:txBody>
      </p:sp>
      <p:sp>
        <p:nvSpPr>
          <p:cNvPr id="7" name="Rectangle 6"/>
          <p:cNvSpPr/>
          <p:nvPr/>
        </p:nvSpPr>
        <p:spPr>
          <a:xfrm>
            <a:off x="1000100" y="285728"/>
            <a:ext cx="6429420" cy="1446550"/>
          </a:xfrm>
          <a:prstGeom prst="rect">
            <a:avLst/>
          </a:prstGeom>
          <a:noFill/>
        </p:spPr>
        <p:txBody>
          <a:bodyPr>
            <a:spAutoFit/>
          </a:bodyPr>
          <a:lstStyle/>
          <a:p>
            <a:pPr algn="ctr">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الفصل الثاني </a:t>
            </a:r>
            <a:b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b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سلوك الفرد في المنظمة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defRPr/>
            </a:pP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2.2  قياس سلوك الرضا </a:t>
            </a:r>
            <a:endPar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267" name="Rectangle 3"/>
          <p:cNvSpPr>
            <a:spLocks noGrp="1" noChangeArrowheads="1"/>
          </p:cNvSpPr>
          <p:nvPr>
            <p:ph idx="1"/>
          </p:nvPr>
        </p:nvSpPr>
        <p:spPr>
          <a:xfrm>
            <a:off x="285750" y="1600200"/>
            <a:ext cx="8553450" cy="4648200"/>
          </a:xfrm>
        </p:spPr>
        <p:txBody>
          <a:bodyPr/>
          <a:lstStyle/>
          <a:p>
            <a:pPr algn="just" rtl="1" eaLnBrk="1" hangingPunct="1">
              <a:lnSpc>
                <a:spcPct val="90000"/>
              </a:lnSpc>
            </a:pPr>
            <a:r>
              <a:rPr lang="ar-SA" smtClean="0"/>
              <a:t>الرضا هو مجموعة </a:t>
            </a:r>
            <a:r>
              <a:rPr lang="ar-SA" smtClean="0">
                <a:solidFill>
                  <a:srgbClr val="FF0000"/>
                </a:solidFill>
              </a:rPr>
              <a:t>المشاعر الداخلية </a:t>
            </a:r>
            <a:r>
              <a:rPr lang="ar-SA" smtClean="0"/>
              <a:t>لدى الفرد والتي تقوم بإشباع الحاجات، وكلما كانت هذه المشاعر تشعر الفرد بالسعادة يكون الفرد أكثر رضا . </a:t>
            </a:r>
          </a:p>
          <a:p>
            <a:pPr algn="just" rtl="1" eaLnBrk="1" hangingPunct="1">
              <a:lnSpc>
                <a:spcPct val="90000"/>
              </a:lnSpc>
            </a:pPr>
            <a:r>
              <a:rPr lang="ar-SA" smtClean="0"/>
              <a:t>ويقسم الرضا إلى  نوعين هما:</a:t>
            </a:r>
          </a:p>
          <a:p>
            <a:pPr algn="just" rtl="1" eaLnBrk="1" hangingPunct="1">
              <a:lnSpc>
                <a:spcPct val="90000"/>
              </a:lnSpc>
              <a:buFontTx/>
              <a:buNone/>
            </a:pPr>
            <a:r>
              <a:rPr lang="ar-SA" smtClean="0"/>
              <a:t>1- </a:t>
            </a:r>
            <a:r>
              <a:rPr lang="ar-SA" smtClean="0">
                <a:solidFill>
                  <a:srgbClr val="7030A0"/>
                </a:solidFill>
              </a:rPr>
              <a:t>رضا كلي: </a:t>
            </a:r>
            <a:r>
              <a:rPr lang="ar-SA" smtClean="0"/>
              <a:t>وهو رضا الفرد عن كل أجزاء ومردودات الوظيفة، ويقاس من خلال تلك العناصر والاجزاء مثل الاجر الحوافز، المكافآت... . </a:t>
            </a:r>
          </a:p>
          <a:p>
            <a:pPr algn="just" rtl="1" eaLnBrk="1" hangingPunct="1">
              <a:lnSpc>
                <a:spcPct val="90000"/>
              </a:lnSpc>
              <a:buFontTx/>
              <a:buNone/>
            </a:pPr>
            <a:r>
              <a:rPr lang="ar-SA" smtClean="0"/>
              <a:t>2- </a:t>
            </a:r>
            <a:r>
              <a:rPr lang="ar-SA" smtClean="0">
                <a:solidFill>
                  <a:srgbClr val="7030A0"/>
                </a:solidFill>
              </a:rPr>
              <a:t>رضا جزئي: </a:t>
            </a:r>
            <a:r>
              <a:rPr lang="ar-SA" smtClean="0"/>
              <a:t>وهو رضا الفرد عن بعض أجزاء ومردودات الوظيفة ، ويقاس من خلالها .</a:t>
            </a:r>
          </a:p>
          <a:p>
            <a:pPr algn="just" rtl="1" eaLnBrk="1" hangingPunct="1">
              <a:lnSpc>
                <a:spcPct val="90000"/>
              </a:lnSpc>
              <a:buFontTx/>
              <a:buNone/>
            </a:pPr>
            <a:endParaRPr lang="en-US" smtClean="0">
              <a:solidFill>
                <a:srgbClr val="6699FF"/>
              </a:solidFill>
            </a:endParaRPr>
          </a:p>
        </p:txBody>
      </p:sp>
      <p:sp>
        <p:nvSpPr>
          <p:cNvPr id="11268" name="Date Placeholder 3"/>
          <p:cNvSpPr>
            <a:spLocks noGrp="1"/>
          </p:cNvSpPr>
          <p:nvPr>
            <p:ph type="dt" sz="half" idx="10"/>
          </p:nvPr>
        </p:nvSpPr>
        <p:spPr>
          <a:noFill/>
        </p:spPr>
        <p:txBody>
          <a:bodyPr/>
          <a:lstStyle/>
          <a:p>
            <a:fld id="{FF12797C-A461-4F05-A1EA-11ABB9894ED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1270"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1269" name="Slide Number Placeholder 4"/>
          <p:cNvSpPr>
            <a:spLocks noGrp="1"/>
          </p:cNvSpPr>
          <p:nvPr>
            <p:ph type="sldNum" sz="quarter" idx="12"/>
          </p:nvPr>
        </p:nvSpPr>
        <p:spPr>
          <a:noFill/>
        </p:spPr>
        <p:txBody>
          <a:bodyPr/>
          <a:lstStyle/>
          <a:p>
            <a:fld id="{D7055DE5-B558-458B-A662-54487B2E1D3F}" type="slidenum">
              <a:rPr lang="en-GB" smtClean="0">
                <a:latin typeface="Arial" charset="0"/>
                <a:cs typeface="Arial" charset="0"/>
              </a:rPr>
              <a:pPr/>
              <a:t>10</a:t>
            </a:fld>
            <a:endParaRPr lang="en-GB" smtClean="0">
              <a:latin typeface="Arial" charset="0"/>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285750" y="1295400"/>
            <a:ext cx="8553450" cy="5181600"/>
          </a:xfrm>
        </p:spPr>
        <p:txBody>
          <a:bodyPr/>
          <a:lstStyle/>
          <a:p>
            <a:pPr algn="just" rtl="1" eaLnBrk="1" hangingPunct="1">
              <a:lnSpc>
                <a:spcPct val="80000"/>
              </a:lnSpc>
              <a:defRPr/>
            </a:pPr>
            <a:r>
              <a:rPr lang="ar-SA" sz="2800" dirty="0" smtClean="0"/>
              <a:t>هناك إختلافات بين الباحثين حول العلاقة بن </a:t>
            </a:r>
            <a:r>
              <a:rPr lang="ar-SA" sz="2800" dirty="0" smtClean="0">
                <a:solidFill>
                  <a:srgbClr val="FF0000"/>
                </a:solidFill>
              </a:rPr>
              <a:t>الاداء</a:t>
            </a:r>
            <a:r>
              <a:rPr lang="ar-SA" sz="2800" dirty="0" smtClean="0"/>
              <a:t> و</a:t>
            </a:r>
            <a:r>
              <a:rPr lang="ar-SA" sz="2800" dirty="0" smtClean="0">
                <a:solidFill>
                  <a:srgbClr val="FF0000"/>
                </a:solidFill>
              </a:rPr>
              <a:t>الرضا</a:t>
            </a:r>
            <a:r>
              <a:rPr lang="ar-SA" sz="2800" dirty="0" smtClean="0"/>
              <a:t> في العمل:</a:t>
            </a:r>
          </a:p>
          <a:p>
            <a:pPr algn="just" rtl="1" eaLnBrk="1" hangingPunct="1">
              <a:lnSpc>
                <a:spcPct val="80000"/>
              </a:lnSpc>
              <a:buFontTx/>
              <a:buNone/>
              <a:defRPr/>
            </a:pPr>
            <a:endParaRPr lang="ar-SA" sz="2800" dirty="0" smtClean="0"/>
          </a:p>
          <a:p>
            <a:pPr marL="514350" indent="-514350" algn="just" rtl="1" eaLnBrk="1" hangingPunct="1">
              <a:lnSpc>
                <a:spcPct val="80000"/>
              </a:lnSpc>
              <a:buFontTx/>
              <a:buAutoNum type="arabicPeriod"/>
              <a:defRPr/>
            </a:pPr>
            <a:r>
              <a:rPr lang="ar-SA" sz="2800" dirty="0" smtClean="0"/>
              <a:t>فنتائج </a:t>
            </a:r>
            <a:r>
              <a:rPr lang="ar-SA" sz="2800" dirty="0" smtClean="0">
                <a:solidFill>
                  <a:srgbClr val="FF0000"/>
                </a:solidFill>
              </a:rPr>
              <a:t>الهاوثورن</a:t>
            </a:r>
            <a:r>
              <a:rPr lang="ar-SA" sz="2800" dirty="0" smtClean="0"/>
              <a:t> ذكرت أن الرضا يؤثر على انتاجية وأداء الفرد في العمل، وأيدته مدرسة العلاقات الإنسانية . </a:t>
            </a:r>
          </a:p>
          <a:p>
            <a:pPr marL="514350" indent="-514350" algn="just" rtl="1" eaLnBrk="1" hangingPunct="1">
              <a:lnSpc>
                <a:spcPct val="80000"/>
              </a:lnSpc>
              <a:buFontTx/>
              <a:buNone/>
              <a:defRPr/>
            </a:pPr>
            <a:endParaRPr lang="ar-SA" sz="2800" dirty="0" smtClean="0"/>
          </a:p>
          <a:p>
            <a:pPr algn="just" rtl="1" eaLnBrk="1" hangingPunct="1">
              <a:lnSpc>
                <a:spcPct val="80000"/>
              </a:lnSpc>
              <a:buFontTx/>
              <a:buNone/>
              <a:defRPr/>
            </a:pPr>
            <a:r>
              <a:rPr lang="ar-SA" sz="2800" dirty="0" smtClean="0"/>
              <a:t>2. أما الباحثان </a:t>
            </a:r>
            <a:r>
              <a:rPr lang="ar-SA" sz="2800" dirty="0" smtClean="0">
                <a:solidFill>
                  <a:srgbClr val="FF0000"/>
                </a:solidFill>
              </a:rPr>
              <a:t>برايفيد وكروكيت </a:t>
            </a:r>
            <a:r>
              <a:rPr lang="ar-SA" sz="2800" dirty="0" smtClean="0"/>
              <a:t>اظهروا انه لا توجد علاقة سببية بين الرضا والإنتاجية وإنما يخضع سلوك العاملين لقانون الأثر الذي يعني ” أن قيام الفرد بسلوك معين أو تكراره له يتوقف على الأثر الذي يحدثه هذا السلوك له ”  وبناءً عليه فإن العلاقة بين الرضا والإنتاجية لايمكن أن توجد إلا في حالة واحدة ، وهي عندما يكون أداء الفرد محققا لحصول الفرد على حوافز ذات قيمة بالنسبة له. </a:t>
            </a:r>
            <a:endParaRPr lang="en-US" sz="2800" dirty="0" smtClean="0"/>
          </a:p>
        </p:txBody>
      </p:sp>
      <p:sp>
        <p:nvSpPr>
          <p:cNvPr id="12291" name="Date Placeholder 3"/>
          <p:cNvSpPr>
            <a:spLocks noGrp="1"/>
          </p:cNvSpPr>
          <p:nvPr>
            <p:ph type="dt" sz="half" idx="10"/>
          </p:nvPr>
        </p:nvSpPr>
        <p:spPr>
          <a:noFill/>
        </p:spPr>
        <p:txBody>
          <a:bodyPr/>
          <a:lstStyle/>
          <a:p>
            <a:fld id="{54D6DEF5-C740-40B6-98E9-CCC237F4917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2293"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2292" name="Slide Number Placeholder 4"/>
          <p:cNvSpPr>
            <a:spLocks noGrp="1"/>
          </p:cNvSpPr>
          <p:nvPr>
            <p:ph type="sldNum" sz="quarter" idx="12"/>
          </p:nvPr>
        </p:nvSpPr>
        <p:spPr>
          <a:noFill/>
        </p:spPr>
        <p:txBody>
          <a:bodyPr/>
          <a:lstStyle/>
          <a:p>
            <a:fld id="{6642E19E-6344-4714-ACF7-F7EB03D98D4A}" type="slidenum">
              <a:rPr lang="en-GB" smtClean="0">
                <a:latin typeface="Arial" charset="0"/>
                <a:cs typeface="Arial" charset="0"/>
              </a:rPr>
              <a:pPr/>
              <a:t>11</a:t>
            </a:fld>
            <a:endParaRPr lang="en-GB" smtClean="0">
              <a:latin typeface="Arial" charset="0"/>
              <a:cs typeface="Arial" charset="0"/>
            </a:endParaRPr>
          </a:p>
        </p:txBody>
      </p:sp>
      <p:sp>
        <p:nvSpPr>
          <p:cNvPr id="7" name="Rectangle 6"/>
          <p:cNvSpPr/>
          <p:nvPr/>
        </p:nvSpPr>
        <p:spPr>
          <a:xfrm>
            <a:off x="1357290" y="214290"/>
            <a:ext cx="5524269" cy="769441"/>
          </a:xfrm>
          <a:prstGeom prst="rect">
            <a:avLst/>
          </a:prstGeom>
          <a:noFill/>
        </p:spPr>
        <p:txBody>
          <a:bodyPr wrap="none">
            <a:spAutoFit/>
          </a:bodyPr>
          <a:lstStyle/>
          <a:p>
            <a:pPr algn="ctr" rtl="1">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3. العلاقة بين الأداء والرضا</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rtl="1">
              <a:defRPr/>
            </a:pP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 العلاقة بين الأداء والرضا. </a:t>
            </a:r>
            <a:endPar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315" name="Content Placeholder 2"/>
          <p:cNvSpPr>
            <a:spLocks noGrp="1"/>
          </p:cNvSpPr>
          <p:nvPr>
            <p:ph idx="1"/>
          </p:nvPr>
        </p:nvSpPr>
        <p:spPr/>
        <p:txBody>
          <a:bodyPr/>
          <a:lstStyle/>
          <a:p>
            <a:pPr algn="just" rtl="1" eaLnBrk="1" hangingPunct="1">
              <a:buFontTx/>
              <a:buNone/>
            </a:pPr>
            <a:r>
              <a:rPr lang="ar-SA" smtClean="0"/>
              <a:t>3.</a:t>
            </a:r>
            <a:r>
              <a:rPr lang="ar-SA" smtClean="0">
                <a:solidFill>
                  <a:srgbClr val="6699FF"/>
                </a:solidFill>
              </a:rPr>
              <a:t> </a:t>
            </a:r>
            <a:r>
              <a:rPr lang="ar-SA" smtClean="0">
                <a:solidFill>
                  <a:srgbClr val="FF0000"/>
                </a:solidFill>
              </a:rPr>
              <a:t>مارش وسايمون </a:t>
            </a:r>
            <a:r>
              <a:rPr lang="ar-SA" smtClean="0"/>
              <a:t>: الأداء العالي قد لا يقود بالضرورة إلى تحقيق الرضا .</a:t>
            </a:r>
          </a:p>
          <a:p>
            <a:pPr algn="just" rtl="1" eaLnBrk="1" hangingPunct="1">
              <a:buFontTx/>
              <a:buNone/>
            </a:pPr>
            <a:r>
              <a:rPr lang="ar-SA" smtClean="0"/>
              <a:t>4. الدراسات الحديثة </a:t>
            </a:r>
            <a:r>
              <a:rPr lang="ar-SA" smtClean="0">
                <a:solidFill>
                  <a:srgbClr val="FF0000"/>
                </a:solidFill>
              </a:rPr>
              <a:t>لبورتر ولولر </a:t>
            </a:r>
            <a:r>
              <a:rPr lang="ar-SA" smtClean="0"/>
              <a:t>أشارت إلى أن:</a:t>
            </a:r>
          </a:p>
          <a:p>
            <a:pPr algn="just" rtl="1" eaLnBrk="1" hangingPunct="1">
              <a:buFontTx/>
              <a:buNone/>
            </a:pPr>
            <a:r>
              <a:rPr lang="ar-SA" smtClean="0"/>
              <a:t> الاداء يحدده الجهد المبذول في العمل متفاعلا مع قدرات الفرد وإدراكه لمكونات ومتطلبات دوره الوظيفي.</a:t>
            </a:r>
          </a:p>
          <a:p>
            <a:pPr algn="just" rtl="1" eaLnBrk="1" hangingPunct="1">
              <a:buFontTx/>
              <a:buNone/>
            </a:pPr>
            <a:r>
              <a:rPr lang="ar-SA" smtClean="0">
                <a:solidFill>
                  <a:srgbClr val="FF0000"/>
                </a:solidFill>
              </a:rPr>
              <a:t>والرضا يتحدد من خلال:</a:t>
            </a:r>
          </a:p>
          <a:p>
            <a:pPr lvl="1" algn="just" rtl="1" eaLnBrk="1" hangingPunct="1">
              <a:buFontTx/>
              <a:buChar char="-"/>
            </a:pPr>
            <a:r>
              <a:rPr lang="ar-SA" smtClean="0">
                <a:solidFill>
                  <a:srgbClr val="002060"/>
                </a:solidFill>
              </a:rPr>
              <a:t>قيمة مايحصل عليه من عوائد </a:t>
            </a:r>
          </a:p>
          <a:p>
            <a:pPr lvl="1" algn="just" rtl="1" eaLnBrk="1" hangingPunct="1">
              <a:buFontTx/>
              <a:buChar char="-"/>
            </a:pPr>
            <a:r>
              <a:rPr lang="ar-SA" smtClean="0">
                <a:solidFill>
                  <a:srgbClr val="002060"/>
                </a:solidFill>
              </a:rPr>
              <a:t>وتقديره لمدى عدالة هذه العوائد.</a:t>
            </a:r>
          </a:p>
          <a:p>
            <a:pPr algn="just"/>
            <a:endParaRPr lang="ar-SA" smtClean="0"/>
          </a:p>
        </p:txBody>
      </p:sp>
      <p:sp>
        <p:nvSpPr>
          <p:cNvPr id="13316" name="Date Placeholder 3"/>
          <p:cNvSpPr>
            <a:spLocks noGrp="1"/>
          </p:cNvSpPr>
          <p:nvPr>
            <p:ph type="dt" sz="half" idx="10"/>
          </p:nvPr>
        </p:nvSpPr>
        <p:spPr>
          <a:noFill/>
        </p:spPr>
        <p:txBody>
          <a:bodyPr/>
          <a:lstStyle/>
          <a:p>
            <a:fld id="{2AC68C7E-96F9-4CDB-9235-7A9569164E7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3317"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3318" name="Slide Number Placeholder 5"/>
          <p:cNvSpPr>
            <a:spLocks noGrp="1"/>
          </p:cNvSpPr>
          <p:nvPr>
            <p:ph type="sldNum" sz="quarter" idx="12"/>
          </p:nvPr>
        </p:nvSpPr>
        <p:spPr>
          <a:noFill/>
        </p:spPr>
        <p:txBody>
          <a:bodyPr/>
          <a:lstStyle/>
          <a:p>
            <a:fld id="{B993565D-028D-4AEE-A9F3-7FAD371C06BE}" type="slidenum">
              <a:rPr lang="en-GB" smtClean="0">
                <a:latin typeface="Arial" charset="0"/>
                <a:cs typeface="Arial" charset="0"/>
              </a:rPr>
              <a:pPr/>
              <a:t>12</a:t>
            </a:fld>
            <a:endParaRPr lang="en-GB" smtClean="0">
              <a:latin typeface="Arial"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wrap="none">
            <a:spAutoFit/>
          </a:bodyPr>
          <a:lstStyle/>
          <a:p>
            <a:pPr>
              <a:defRPr/>
            </a:pP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 محددات سلوك الفرد في المنظمة</a:t>
            </a:r>
          </a:p>
        </p:txBody>
      </p:sp>
      <p:sp>
        <p:nvSpPr>
          <p:cNvPr id="3" name="Content Placeholder 2"/>
          <p:cNvSpPr>
            <a:spLocks noGrp="1"/>
          </p:cNvSpPr>
          <p:nvPr>
            <p:ph idx="1"/>
          </p:nvPr>
        </p:nvSpPr>
        <p:spPr/>
        <p:txBody>
          <a:bodyPr>
            <a:normAutofit lnSpcReduction="10000"/>
          </a:bodyPr>
          <a:lstStyle/>
          <a:p>
            <a:pPr algn="just" rtl="1">
              <a:defRPr/>
            </a:pPr>
            <a:r>
              <a:rPr lang="ar-SA" b="1" dirty="0" smtClean="0">
                <a:solidFill>
                  <a:srgbClr val="FF0000"/>
                </a:solidFill>
              </a:rPr>
              <a:t>تقسم محددات السلوك الانساني في المنظمات إلى:</a:t>
            </a:r>
          </a:p>
          <a:p>
            <a:pPr algn="just" rtl="1">
              <a:buFontTx/>
              <a:buNone/>
              <a:defRPr/>
            </a:pPr>
            <a:r>
              <a:rPr lang="ar-SA" b="1" u="sng" dirty="0" smtClean="0">
                <a:solidFill>
                  <a:srgbClr val="FF0000"/>
                </a:solidFill>
              </a:rPr>
              <a:t>1. محددات الأداء :</a:t>
            </a:r>
            <a:r>
              <a:rPr lang="ar-SA" b="1" dirty="0" smtClean="0">
                <a:solidFill>
                  <a:srgbClr val="FF0000"/>
                </a:solidFill>
              </a:rPr>
              <a:t>  </a:t>
            </a:r>
            <a:r>
              <a:rPr lang="ar-SA" dirty="0" smtClean="0"/>
              <a:t>إنطلاقا من فكرة العالم فروم التي تقول بأن ” العوامل التي تحدد أداء الفرد في العمل تتفاعل فيما بينها لتحديد هذا الأداء ” نرى ان أداء الفرد في العمل هو محصلة تفاعل:</a:t>
            </a:r>
          </a:p>
          <a:p>
            <a:pPr algn="just" rtl="1">
              <a:buFontTx/>
              <a:buNone/>
              <a:defRPr/>
            </a:pPr>
            <a:r>
              <a:rPr lang="ar-SA" dirty="0" smtClean="0"/>
              <a:t> أ. </a:t>
            </a:r>
            <a:r>
              <a:rPr lang="ar-SA" u="sng" dirty="0" smtClean="0">
                <a:solidFill>
                  <a:srgbClr val="C00000"/>
                </a:solidFill>
              </a:rPr>
              <a:t>دافعيته</a:t>
            </a:r>
            <a:r>
              <a:rPr lang="ar-SA" dirty="0" smtClean="0"/>
              <a:t> للأداء، مع ب. </a:t>
            </a:r>
            <a:r>
              <a:rPr lang="ar-SA" u="sng" dirty="0" smtClean="0">
                <a:solidFill>
                  <a:srgbClr val="C00000"/>
                </a:solidFill>
              </a:rPr>
              <a:t>قدرته</a:t>
            </a:r>
            <a:r>
              <a:rPr lang="ar-SA" dirty="0" smtClean="0"/>
              <a:t> على الاداء، مع ج. </a:t>
            </a:r>
            <a:r>
              <a:rPr lang="ar-SA" u="sng" dirty="0" smtClean="0">
                <a:solidFill>
                  <a:srgbClr val="C00000"/>
                </a:solidFill>
              </a:rPr>
              <a:t>إدراكه</a:t>
            </a:r>
            <a:r>
              <a:rPr lang="ar-SA" dirty="0" smtClean="0"/>
              <a:t> لمحتوى عمله ولدوره الوظيفي، </a:t>
            </a:r>
          </a:p>
          <a:p>
            <a:pPr algn="just" rtl="1">
              <a:buFontTx/>
              <a:buNone/>
              <a:defRPr/>
            </a:pPr>
            <a:r>
              <a:rPr lang="ar-SA" dirty="0" smtClean="0"/>
              <a:t>وبحيث ان كل عامل من هذه العوامل لايؤثر على الاداء بصفة مستقلة وإنما من خلال تفاعله مع العنصرين الآخرين.</a:t>
            </a:r>
          </a:p>
          <a:p>
            <a:pPr algn="just" rtl="1">
              <a:defRPr/>
            </a:pPr>
            <a:endParaRPr lang="ar-SA" b="1" dirty="0" smtClean="0">
              <a:solidFill>
                <a:srgbClr val="FF0000"/>
              </a:solidFill>
            </a:endParaRPr>
          </a:p>
          <a:p>
            <a:pPr algn="just" rtl="1">
              <a:defRPr/>
            </a:pPr>
            <a:endParaRPr lang="en-US" dirty="0"/>
          </a:p>
        </p:txBody>
      </p:sp>
      <p:sp>
        <p:nvSpPr>
          <p:cNvPr id="14339" name="Date Placeholder 3"/>
          <p:cNvSpPr>
            <a:spLocks noGrp="1"/>
          </p:cNvSpPr>
          <p:nvPr>
            <p:ph type="dt" sz="half" idx="10"/>
          </p:nvPr>
        </p:nvSpPr>
        <p:spPr>
          <a:noFill/>
        </p:spPr>
        <p:txBody>
          <a:bodyPr/>
          <a:lstStyle/>
          <a:p>
            <a:fld id="{3CC164D1-F6C8-4EC4-A397-9C6C449C6695}"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4340"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4341" name="Slide Number Placeholder 5"/>
          <p:cNvSpPr>
            <a:spLocks noGrp="1"/>
          </p:cNvSpPr>
          <p:nvPr>
            <p:ph type="sldNum" sz="quarter" idx="12"/>
          </p:nvPr>
        </p:nvSpPr>
        <p:spPr>
          <a:noFill/>
        </p:spPr>
        <p:txBody>
          <a:bodyPr/>
          <a:lstStyle/>
          <a:p>
            <a:fld id="{3839E00E-B8F0-41ED-B10E-C0D70D34B4D6}" type="slidenum">
              <a:rPr lang="en-GB" smtClean="0">
                <a:latin typeface="Arial" charset="0"/>
                <a:cs typeface="Arial" charset="0"/>
              </a:rPr>
              <a:pPr/>
              <a:t>13</a:t>
            </a:fld>
            <a:endParaRPr lang="en-GB" smtClean="0">
              <a:latin typeface="Arial" charset="0"/>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wrap="none">
            <a:spAutoFit/>
          </a:bodyPr>
          <a:lstStyle/>
          <a:p>
            <a:pPr>
              <a:defRPr/>
            </a:pP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 محددات سلوك الفرد في المنظمة</a:t>
            </a:r>
          </a:p>
        </p:txBody>
      </p:sp>
      <p:sp>
        <p:nvSpPr>
          <p:cNvPr id="15362" name="Content Placeholder 2"/>
          <p:cNvSpPr>
            <a:spLocks noGrp="1"/>
          </p:cNvSpPr>
          <p:nvPr>
            <p:ph idx="1"/>
          </p:nvPr>
        </p:nvSpPr>
        <p:spPr/>
        <p:txBody>
          <a:bodyPr/>
          <a:lstStyle/>
          <a:p>
            <a:pPr algn="just" rtl="1">
              <a:buFontTx/>
              <a:buNone/>
            </a:pPr>
            <a:r>
              <a:rPr lang="ar-SA" b="1" u="sng" smtClean="0">
                <a:solidFill>
                  <a:srgbClr val="FF0000"/>
                </a:solidFill>
              </a:rPr>
              <a:t>2- محددات الرضا :</a:t>
            </a:r>
            <a:r>
              <a:rPr lang="ar-SA" b="1" smtClean="0">
                <a:solidFill>
                  <a:srgbClr val="FF0000"/>
                </a:solidFill>
              </a:rPr>
              <a:t>  </a:t>
            </a:r>
            <a:r>
              <a:rPr lang="ar-SA" smtClean="0"/>
              <a:t>إن الرضا عن العمل يتحقق بتفاعل عاملين هما: </a:t>
            </a:r>
          </a:p>
          <a:p>
            <a:pPr algn="just" rtl="1">
              <a:buFontTx/>
              <a:buNone/>
            </a:pPr>
            <a:r>
              <a:rPr lang="ar-SA" u="sng" smtClean="0">
                <a:solidFill>
                  <a:srgbClr val="C00000"/>
                </a:solidFill>
              </a:rPr>
              <a:t>أ. مقدار الاشباعات </a:t>
            </a:r>
            <a:r>
              <a:rPr lang="ar-SA" smtClean="0"/>
              <a:t>التي توفره الوظيفة</a:t>
            </a:r>
          </a:p>
          <a:p>
            <a:pPr algn="just" rtl="1">
              <a:buFontTx/>
              <a:buNone/>
            </a:pPr>
            <a:r>
              <a:rPr lang="ar-SA" smtClean="0"/>
              <a:t>   </a:t>
            </a:r>
            <a:r>
              <a:rPr lang="ar-SA" u="sng" smtClean="0"/>
              <a:t>و </a:t>
            </a:r>
          </a:p>
          <a:p>
            <a:pPr algn="just" rtl="1">
              <a:buFontTx/>
              <a:buNone/>
            </a:pPr>
            <a:r>
              <a:rPr lang="ar-SA" u="sng" smtClean="0">
                <a:solidFill>
                  <a:srgbClr val="C00000"/>
                </a:solidFill>
              </a:rPr>
              <a:t>ب. إدراكه لعدالة العائد</a:t>
            </a:r>
            <a:r>
              <a:rPr lang="ar-SA" smtClean="0">
                <a:solidFill>
                  <a:srgbClr val="C00000"/>
                </a:solidFill>
              </a:rPr>
              <a:t> </a:t>
            </a:r>
            <a:r>
              <a:rPr lang="ar-SA" smtClean="0"/>
              <a:t>التي تحقق له هذه الاشباعات. </a:t>
            </a:r>
            <a:endParaRPr lang="en-US" smtClean="0"/>
          </a:p>
          <a:p>
            <a:endParaRPr lang="en-US" smtClean="0"/>
          </a:p>
        </p:txBody>
      </p:sp>
      <p:sp>
        <p:nvSpPr>
          <p:cNvPr id="15363" name="Date Placeholder 3"/>
          <p:cNvSpPr>
            <a:spLocks noGrp="1"/>
          </p:cNvSpPr>
          <p:nvPr>
            <p:ph type="dt" sz="half" idx="10"/>
          </p:nvPr>
        </p:nvSpPr>
        <p:spPr>
          <a:noFill/>
        </p:spPr>
        <p:txBody>
          <a:bodyPr/>
          <a:lstStyle/>
          <a:p>
            <a:fld id="{B383121A-4E93-4A00-B5E3-5446B6BA0AAB}"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5364"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5365" name="Slide Number Placeholder 5"/>
          <p:cNvSpPr>
            <a:spLocks noGrp="1"/>
          </p:cNvSpPr>
          <p:nvPr>
            <p:ph type="sldNum" sz="quarter" idx="12"/>
          </p:nvPr>
        </p:nvSpPr>
        <p:spPr>
          <a:noFill/>
        </p:spPr>
        <p:txBody>
          <a:bodyPr/>
          <a:lstStyle/>
          <a:p>
            <a:fld id="{F18F8D33-6BF8-4D18-8D4D-637621AA7A2B}" type="slidenum">
              <a:rPr lang="en-GB" smtClean="0">
                <a:latin typeface="Arial" charset="0"/>
                <a:cs typeface="Arial" charset="0"/>
              </a:rPr>
              <a:pPr/>
              <a:t>14</a:t>
            </a:fld>
            <a:endParaRPr lang="en-GB" smtClean="0">
              <a:latin typeface="Arial" charset="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algn="just" rtl="1" eaLnBrk="1" hangingPunct="1">
              <a:buFontTx/>
              <a:buNone/>
            </a:pPr>
            <a:r>
              <a:rPr lang="ar-SA" sz="3600" smtClean="0"/>
              <a:t>من خلال الفرضين عن </a:t>
            </a:r>
            <a:r>
              <a:rPr lang="ar-SA" sz="3600" smtClean="0">
                <a:solidFill>
                  <a:srgbClr val="FF0000"/>
                </a:solidFill>
              </a:rPr>
              <a:t>محددات الأداء </a:t>
            </a:r>
            <a:r>
              <a:rPr lang="ar-SA" sz="3600" smtClean="0"/>
              <a:t>و</a:t>
            </a:r>
            <a:r>
              <a:rPr lang="ar-SA" sz="3600" smtClean="0">
                <a:solidFill>
                  <a:srgbClr val="FF9900"/>
                </a:solidFill>
              </a:rPr>
              <a:t>محددات الرضا</a:t>
            </a:r>
            <a:r>
              <a:rPr lang="ar-SA" sz="3600" smtClean="0"/>
              <a:t> نرى أن:</a:t>
            </a:r>
          </a:p>
          <a:p>
            <a:pPr algn="just" rtl="1" eaLnBrk="1" hangingPunct="1">
              <a:buFontTx/>
              <a:buNone/>
            </a:pPr>
            <a:r>
              <a:rPr lang="ar-SA" sz="3600" smtClean="0"/>
              <a:t> الادراك يلعب دورا هاما في التأثير على كلا المتغيرين، لذلك نجد أن تأثير الادراك يتسع ليشمل كافة التصرفات التي تصدر من الفرد في سلوكه تجاه عمله أو المنظمة وفي سلوكه تجاه الآخرين .</a:t>
            </a:r>
            <a:endParaRPr lang="en-US" sz="3600" smtClean="0"/>
          </a:p>
        </p:txBody>
      </p:sp>
      <p:sp>
        <p:nvSpPr>
          <p:cNvPr id="16387" name="Date Placeholder 3"/>
          <p:cNvSpPr>
            <a:spLocks noGrp="1"/>
          </p:cNvSpPr>
          <p:nvPr>
            <p:ph type="dt" sz="half" idx="10"/>
          </p:nvPr>
        </p:nvSpPr>
        <p:spPr>
          <a:noFill/>
        </p:spPr>
        <p:txBody>
          <a:bodyPr/>
          <a:lstStyle/>
          <a:p>
            <a:fld id="{D11BAA67-0150-44F0-9EFC-087F75270C8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6389"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6388" name="Slide Number Placeholder 4"/>
          <p:cNvSpPr>
            <a:spLocks noGrp="1"/>
          </p:cNvSpPr>
          <p:nvPr>
            <p:ph type="sldNum" sz="quarter" idx="12"/>
          </p:nvPr>
        </p:nvSpPr>
        <p:spPr>
          <a:noFill/>
        </p:spPr>
        <p:txBody>
          <a:bodyPr/>
          <a:lstStyle/>
          <a:p>
            <a:fld id="{C26EE093-AD15-49B1-87C1-9296BA92E80D}" type="slidenum">
              <a:rPr lang="en-GB" smtClean="0">
                <a:latin typeface="Arial" charset="0"/>
                <a:cs typeface="Arial" charset="0"/>
              </a:rPr>
              <a:pPr/>
              <a:t>15</a:t>
            </a:fld>
            <a:endParaRPr lang="en-GB" smtClean="0">
              <a:latin typeface="Arial" charset="0"/>
              <a:cs typeface="Arial" charset="0"/>
            </a:endParaRPr>
          </a:p>
        </p:txBody>
      </p:sp>
      <p:sp>
        <p:nvSpPr>
          <p:cNvPr id="7" name="Rectangle 6"/>
          <p:cNvSpPr/>
          <p:nvPr/>
        </p:nvSpPr>
        <p:spPr>
          <a:xfrm>
            <a:off x="1428728" y="0"/>
            <a:ext cx="5857916" cy="1446550"/>
          </a:xfrm>
          <a:prstGeom prst="rect">
            <a:avLst/>
          </a:prstGeom>
          <a:noFill/>
        </p:spPr>
        <p:txBody>
          <a:bodyPr>
            <a:spAutoFit/>
          </a:bodyPr>
          <a:lstStyle/>
          <a:p>
            <a:pPr algn="ctr">
              <a:defRPr/>
            </a:pPr>
            <a:r>
              <a:rPr lang="ar-SA"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5. </a:t>
            </a:r>
            <a:r>
              <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دور العوامل الادراكية </a:t>
            </a:r>
            <a:br>
              <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br>
            <a:r>
              <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في التأثير على سلوك الفرد</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sz="5400" b="1" i="1" kern="10" dirty="0" smtClean="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الخلاصة</a:t>
            </a:r>
            <a:endParaRPr lang="ar-SA" sz="5400" dirty="0"/>
          </a:p>
        </p:txBody>
      </p:sp>
      <p:graphicFrame>
        <p:nvGraphicFramePr>
          <p:cNvPr id="7" name="Content Placeholder 6"/>
          <p:cNvGraphicFramePr>
            <a:graphicFrameLocks noGrp="1"/>
          </p:cNvGraphicFramePr>
          <p:nvPr>
            <p:ph idx="1"/>
          </p:nvPr>
        </p:nvGraphicFramePr>
        <p:xfrm>
          <a:off x="214282" y="1600200"/>
          <a:ext cx="847251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2" name="Date Placeholder 3"/>
          <p:cNvSpPr>
            <a:spLocks noGrp="1"/>
          </p:cNvSpPr>
          <p:nvPr>
            <p:ph type="dt" sz="half" idx="10"/>
          </p:nvPr>
        </p:nvSpPr>
        <p:spPr>
          <a:noFill/>
        </p:spPr>
        <p:txBody>
          <a:bodyPr/>
          <a:lstStyle/>
          <a:p>
            <a:fld id="{808A6006-E257-4491-A716-72014A0DBC7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7413"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7414" name="Slide Number Placeholder 5"/>
          <p:cNvSpPr>
            <a:spLocks noGrp="1"/>
          </p:cNvSpPr>
          <p:nvPr>
            <p:ph type="sldNum" sz="quarter" idx="12"/>
          </p:nvPr>
        </p:nvSpPr>
        <p:spPr>
          <a:noFill/>
        </p:spPr>
        <p:txBody>
          <a:bodyPr/>
          <a:lstStyle/>
          <a:p>
            <a:fld id="{4E5CCAFA-FE41-4725-B4B8-BBD743C5DE87}" type="slidenum">
              <a:rPr lang="en-GB" smtClean="0">
                <a:latin typeface="Arial" charset="0"/>
                <a:cs typeface="Arial" charset="0"/>
              </a:rPr>
              <a:pPr/>
              <a:t>16</a:t>
            </a:fld>
            <a:endParaRPr lang="en-GB" smtClean="0">
              <a:latin typeface="Arial" charset="0"/>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sz="5400" b="1" i="1" kern="10" dirty="0" smtClean="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الخلاصة</a:t>
            </a:r>
            <a:endParaRPr lang="ar-SA" sz="5400" dirty="0"/>
          </a:p>
        </p:txBody>
      </p:sp>
      <p:graphicFrame>
        <p:nvGraphicFramePr>
          <p:cNvPr id="7" name="Content Placeholder 6"/>
          <p:cNvGraphicFramePr>
            <a:graphicFrameLocks noGrp="1"/>
          </p:cNvGraphicFramePr>
          <p:nvPr>
            <p:ph idx="1"/>
          </p:nvPr>
        </p:nvGraphicFramePr>
        <p:xfrm>
          <a:off x="214282" y="1600200"/>
          <a:ext cx="847251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36" name="Date Placeholder 3"/>
          <p:cNvSpPr>
            <a:spLocks noGrp="1"/>
          </p:cNvSpPr>
          <p:nvPr>
            <p:ph type="dt" sz="half" idx="10"/>
          </p:nvPr>
        </p:nvSpPr>
        <p:spPr>
          <a:noFill/>
        </p:spPr>
        <p:txBody>
          <a:bodyPr/>
          <a:lstStyle/>
          <a:p>
            <a:fld id="{5DA4DC92-B561-4E2A-B86A-16DCA82A891B}"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8437"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8438" name="Slide Number Placeholder 5"/>
          <p:cNvSpPr>
            <a:spLocks noGrp="1"/>
          </p:cNvSpPr>
          <p:nvPr>
            <p:ph type="sldNum" sz="quarter" idx="12"/>
          </p:nvPr>
        </p:nvSpPr>
        <p:spPr>
          <a:noFill/>
        </p:spPr>
        <p:txBody>
          <a:bodyPr/>
          <a:lstStyle/>
          <a:p>
            <a:fld id="{902ED033-1441-4DD3-8A83-C94C80062513}" type="slidenum">
              <a:rPr lang="en-GB" smtClean="0">
                <a:latin typeface="Arial" charset="0"/>
                <a:cs typeface="Arial" charset="0"/>
              </a:rPr>
              <a:pPr/>
              <a:t>17</a:t>
            </a:fld>
            <a:endParaRPr lang="en-GB" smtClean="0">
              <a:latin typeface="Arial" charset="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sz="5400" b="1" i="1" kern="10" dirty="0" smtClean="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الخلاصة</a:t>
            </a:r>
            <a:endParaRPr lang="ar-SA" sz="5400" dirty="0"/>
          </a:p>
        </p:txBody>
      </p:sp>
      <p:graphicFrame>
        <p:nvGraphicFramePr>
          <p:cNvPr id="7" name="Content Placeholder 6"/>
          <p:cNvGraphicFramePr>
            <a:graphicFrameLocks noGrp="1"/>
          </p:cNvGraphicFramePr>
          <p:nvPr>
            <p:ph idx="1"/>
          </p:nvPr>
        </p:nvGraphicFramePr>
        <p:xfrm>
          <a:off x="214282" y="1617681"/>
          <a:ext cx="847251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60" name="Date Placeholder 3"/>
          <p:cNvSpPr>
            <a:spLocks noGrp="1"/>
          </p:cNvSpPr>
          <p:nvPr>
            <p:ph type="dt" sz="half" idx="10"/>
          </p:nvPr>
        </p:nvSpPr>
        <p:spPr>
          <a:noFill/>
        </p:spPr>
        <p:txBody>
          <a:bodyPr/>
          <a:lstStyle/>
          <a:p>
            <a:fld id="{F2CFEDDA-820F-4A56-9763-D011EA37970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9461"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9462" name="Slide Number Placeholder 5"/>
          <p:cNvSpPr>
            <a:spLocks noGrp="1"/>
          </p:cNvSpPr>
          <p:nvPr>
            <p:ph type="sldNum" sz="quarter" idx="12"/>
          </p:nvPr>
        </p:nvSpPr>
        <p:spPr>
          <a:noFill/>
        </p:spPr>
        <p:txBody>
          <a:bodyPr/>
          <a:lstStyle/>
          <a:p>
            <a:fld id="{5D2D22BA-715B-4FEA-8636-E2AE585E8C14}" type="slidenum">
              <a:rPr lang="en-GB" smtClean="0">
                <a:latin typeface="Arial" charset="0"/>
                <a:cs typeface="Arial" charset="0"/>
              </a:rPr>
              <a:pPr/>
              <a:t>18</a:t>
            </a:fld>
            <a:endParaRPr lang="en-GB" smtClean="0">
              <a:latin typeface="Arial" charset="0"/>
              <a:cs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أسئلة الفصل الثاني</a:t>
            </a:r>
            <a:endPar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387" name="Rectangle 3"/>
          <p:cNvSpPr>
            <a:spLocks noGrp="1" noChangeArrowheads="1"/>
          </p:cNvSpPr>
          <p:nvPr>
            <p:ph idx="1"/>
          </p:nvPr>
        </p:nvSpPr>
        <p:spPr>
          <a:xfrm>
            <a:off x="285750" y="1219200"/>
            <a:ext cx="8553450" cy="4876800"/>
          </a:xfrm>
        </p:spPr>
        <p:txBody>
          <a:bodyPr>
            <a:normAutofit fontScale="92500" lnSpcReduction="20000"/>
          </a:bodyPr>
          <a:lstStyle/>
          <a:p>
            <a:pPr algn="r" rtl="1" eaLnBrk="1" hangingPunct="1">
              <a:lnSpc>
                <a:spcPct val="90000"/>
              </a:lnSpc>
              <a:buFontTx/>
              <a:buNone/>
              <a:defRPr/>
            </a:pPr>
            <a:r>
              <a:rPr lang="ar-SA" sz="2800" b="1" dirty="0" smtClean="0"/>
              <a:t>أولا: أجب بكلمة صح أو خطأ..</a:t>
            </a:r>
          </a:p>
          <a:p>
            <a:pPr algn="r" rtl="1" eaLnBrk="1" hangingPunct="1">
              <a:lnSpc>
                <a:spcPct val="90000"/>
              </a:lnSpc>
              <a:defRPr/>
            </a:pPr>
            <a:r>
              <a:rPr lang="ar-SA" sz="2800" dirty="0" smtClean="0"/>
              <a:t>المنظمة هي كيان مادي لايتأثر بتصرفات الافراد العاملين فيه.</a:t>
            </a:r>
          </a:p>
          <a:p>
            <a:pPr algn="r" rtl="1" eaLnBrk="1" hangingPunct="1">
              <a:lnSpc>
                <a:spcPct val="90000"/>
              </a:lnSpc>
              <a:defRPr/>
            </a:pPr>
            <a:r>
              <a:rPr lang="ar-SA" sz="2800" dirty="0" smtClean="0"/>
              <a:t>الفرد يتأثر بالمنظمة ولا يؤثر فيها</a:t>
            </a:r>
          </a:p>
          <a:p>
            <a:pPr algn="r" rtl="1" eaLnBrk="1" hangingPunct="1">
              <a:lnSpc>
                <a:spcPct val="90000"/>
              </a:lnSpc>
              <a:defRPr/>
            </a:pPr>
            <a:r>
              <a:rPr lang="ar-SA" sz="2800" dirty="0" smtClean="0"/>
              <a:t>الفرد يؤثر في الوظيفة ولا يتأثر بها</a:t>
            </a:r>
          </a:p>
          <a:p>
            <a:pPr algn="r" rtl="1" eaLnBrk="1" hangingPunct="1">
              <a:lnSpc>
                <a:spcPct val="90000"/>
              </a:lnSpc>
              <a:defRPr/>
            </a:pPr>
            <a:r>
              <a:rPr lang="ar-SA" sz="2800" dirty="0" smtClean="0"/>
              <a:t>الفرد يؤثر في الوظيفة والمنظمة</a:t>
            </a:r>
          </a:p>
          <a:p>
            <a:pPr algn="r" rtl="1" eaLnBrk="1" hangingPunct="1">
              <a:lnSpc>
                <a:spcPct val="90000"/>
              </a:lnSpc>
              <a:defRPr/>
            </a:pPr>
            <a:r>
              <a:rPr lang="ar-SA" sz="2800" dirty="0" smtClean="0"/>
              <a:t>محددات السلوك هي الاداء والرضا</a:t>
            </a:r>
          </a:p>
          <a:p>
            <a:pPr algn="r" rtl="1" eaLnBrk="1" hangingPunct="1">
              <a:lnSpc>
                <a:spcPct val="90000"/>
              </a:lnSpc>
              <a:defRPr/>
            </a:pPr>
            <a:r>
              <a:rPr lang="ar-SA" sz="2800" dirty="0" smtClean="0"/>
              <a:t>محددات السلوك هي الخبرة والمنظمةأبعاد قياس أداء الفرد هي مقدار الانتاج او الخدمة التي يقدمها</a:t>
            </a:r>
          </a:p>
          <a:p>
            <a:pPr algn="r" rtl="1" eaLnBrk="1" hangingPunct="1">
              <a:lnSpc>
                <a:spcPct val="90000"/>
              </a:lnSpc>
              <a:defRPr/>
            </a:pPr>
            <a:r>
              <a:rPr lang="ar-SA" sz="2800" dirty="0" smtClean="0"/>
              <a:t>ابعاد قياس سلوك الرضا هي اندفاعه في العمل </a:t>
            </a:r>
          </a:p>
          <a:p>
            <a:pPr algn="r" rtl="1" eaLnBrk="1" hangingPunct="1">
              <a:lnSpc>
                <a:spcPct val="90000"/>
              </a:lnSpc>
              <a:defRPr/>
            </a:pPr>
            <a:r>
              <a:rPr lang="ar-SA" sz="2800" dirty="0" smtClean="0"/>
              <a:t>أنواع السلوك هي سلوك ظاهر وسلوك مستتر</a:t>
            </a:r>
          </a:p>
          <a:p>
            <a:pPr algn="r" rtl="1" eaLnBrk="1" hangingPunct="1">
              <a:lnSpc>
                <a:spcPct val="90000"/>
              </a:lnSpc>
              <a:defRPr/>
            </a:pPr>
            <a:r>
              <a:rPr lang="ar-SA" sz="2800" dirty="0" smtClean="0"/>
              <a:t>أنواع السلوك هي سلوك إيجابي وسلوك سلبي</a:t>
            </a:r>
          </a:p>
          <a:p>
            <a:pPr algn="r" rtl="1" eaLnBrk="1" hangingPunct="1">
              <a:lnSpc>
                <a:spcPct val="90000"/>
              </a:lnSpc>
              <a:defRPr/>
            </a:pPr>
            <a:r>
              <a:rPr lang="ar-SA" sz="2800" dirty="0" smtClean="0"/>
              <a:t>يقلس السلوك الظاهر بسهولة والسلوك المستتر بصعوبة</a:t>
            </a:r>
          </a:p>
          <a:p>
            <a:pPr algn="r" rtl="1" eaLnBrk="1" hangingPunct="1">
              <a:lnSpc>
                <a:spcPct val="90000"/>
              </a:lnSpc>
              <a:defRPr/>
            </a:pPr>
            <a:r>
              <a:rPr lang="ar-SA" sz="2800" dirty="0" smtClean="0"/>
              <a:t>إذا تحقق الرضا الكلي فأن الرضا الجزئي يتحقق</a:t>
            </a:r>
          </a:p>
          <a:p>
            <a:pPr algn="r" rtl="1" eaLnBrk="1" hangingPunct="1">
              <a:lnSpc>
                <a:spcPct val="90000"/>
              </a:lnSpc>
              <a:defRPr/>
            </a:pPr>
            <a:endParaRPr lang="ar-SA" sz="2800" dirty="0" smtClean="0"/>
          </a:p>
        </p:txBody>
      </p:sp>
      <p:sp>
        <p:nvSpPr>
          <p:cNvPr id="20484" name="Date Placeholder 3"/>
          <p:cNvSpPr>
            <a:spLocks noGrp="1"/>
          </p:cNvSpPr>
          <p:nvPr>
            <p:ph type="dt" sz="half" idx="10"/>
          </p:nvPr>
        </p:nvSpPr>
        <p:spPr>
          <a:noFill/>
        </p:spPr>
        <p:txBody>
          <a:bodyPr/>
          <a:lstStyle/>
          <a:p>
            <a:fld id="{C26F5B21-37C2-495E-96BE-491B802E11F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0486"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20485" name="Slide Number Placeholder 4"/>
          <p:cNvSpPr>
            <a:spLocks noGrp="1"/>
          </p:cNvSpPr>
          <p:nvPr>
            <p:ph type="sldNum" sz="quarter" idx="12"/>
          </p:nvPr>
        </p:nvSpPr>
        <p:spPr>
          <a:noFill/>
        </p:spPr>
        <p:txBody>
          <a:bodyPr/>
          <a:lstStyle/>
          <a:p>
            <a:fld id="{CDE3632D-747F-4F8C-9A2B-16654E73A34B}" type="slidenum">
              <a:rPr lang="en-GB" smtClean="0">
                <a:latin typeface="Arial" charset="0"/>
                <a:cs typeface="Arial" charset="0"/>
              </a:rPr>
              <a:pPr/>
              <a:t>19</a:t>
            </a:fld>
            <a:endParaRPr lang="en-GB" smtClean="0">
              <a:latin typeface="Arial" charset="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idx="1"/>
          </p:nvPr>
        </p:nvSpPr>
        <p:spPr/>
        <p:txBody>
          <a:bodyPr>
            <a:normAutofit lnSpcReduction="10000"/>
          </a:bodyPr>
          <a:lstStyle/>
          <a:p>
            <a:pPr algn="r" rtl="1" eaLnBrk="1" hangingPunct="1">
              <a:lnSpc>
                <a:spcPct val="90000"/>
              </a:lnSpc>
              <a:buFontTx/>
              <a:buNone/>
            </a:pPr>
            <a:r>
              <a:rPr lang="ar-SA" sz="2800" smtClean="0"/>
              <a:t> </a:t>
            </a:r>
            <a:r>
              <a:rPr lang="ar-SA" sz="2800" smtClean="0">
                <a:solidFill>
                  <a:srgbClr val="FF0000"/>
                </a:solidFill>
              </a:rPr>
              <a:t>إن الفرد هو الوحدة الأولية  في المنظمة </a:t>
            </a:r>
          </a:p>
          <a:p>
            <a:pPr algn="r" rtl="1" eaLnBrk="1" hangingPunct="1">
              <a:lnSpc>
                <a:spcPct val="90000"/>
              </a:lnSpc>
              <a:buFontTx/>
              <a:buNone/>
            </a:pPr>
            <a:r>
              <a:rPr lang="ar-SA" sz="2800" smtClean="0">
                <a:solidFill>
                  <a:srgbClr val="FF0000"/>
                </a:solidFill>
              </a:rPr>
              <a:t>يتمثل سلوك الفرد في المنظمة  في </a:t>
            </a:r>
            <a:r>
              <a:rPr lang="ar-SA" sz="2800" smtClean="0"/>
              <a:t>التصرفات والانشطة </a:t>
            </a:r>
            <a:r>
              <a:rPr lang="ar-SA" sz="2800" smtClean="0">
                <a:solidFill>
                  <a:srgbClr val="FF0000"/>
                </a:solidFill>
              </a:rPr>
              <a:t>التي يبديها مثل:</a:t>
            </a:r>
          </a:p>
          <a:p>
            <a:pPr algn="r" rtl="1" eaLnBrk="1" hangingPunct="1">
              <a:lnSpc>
                <a:spcPct val="90000"/>
              </a:lnSpc>
              <a:buFontTx/>
              <a:buChar char="-"/>
            </a:pPr>
            <a:r>
              <a:rPr lang="ar-SA" sz="2800" smtClean="0"/>
              <a:t>انتظامه في العمل </a:t>
            </a:r>
          </a:p>
          <a:p>
            <a:pPr algn="r" rtl="1" eaLnBrk="1" hangingPunct="1">
              <a:lnSpc>
                <a:spcPct val="90000"/>
              </a:lnSpc>
              <a:buFontTx/>
              <a:buChar char="-"/>
            </a:pPr>
            <a:r>
              <a:rPr lang="ar-SA" sz="2800" smtClean="0"/>
              <a:t>نمط وسرعة ادائه </a:t>
            </a:r>
          </a:p>
          <a:p>
            <a:pPr algn="r" rtl="1" eaLnBrk="1" hangingPunct="1">
              <a:lnSpc>
                <a:spcPct val="90000"/>
              </a:lnSpc>
              <a:buFontTx/>
              <a:buChar char="-"/>
            </a:pPr>
            <a:r>
              <a:rPr lang="ar-SA" sz="2800" smtClean="0"/>
              <a:t>اتصاله وتفاعله مع الاخرين</a:t>
            </a:r>
          </a:p>
          <a:p>
            <a:pPr algn="r" rtl="1" eaLnBrk="1" hangingPunct="1">
              <a:lnSpc>
                <a:spcPct val="90000"/>
              </a:lnSpc>
              <a:buFontTx/>
              <a:buChar char="-"/>
            </a:pPr>
            <a:r>
              <a:rPr lang="ar-SA" sz="2800" smtClean="0"/>
              <a:t>انفعاله واستيائه ورضاه</a:t>
            </a:r>
          </a:p>
          <a:p>
            <a:pPr algn="r" rtl="1" eaLnBrk="1" hangingPunct="1">
              <a:lnSpc>
                <a:spcPct val="90000"/>
              </a:lnSpc>
              <a:buFontTx/>
              <a:buChar char="-"/>
            </a:pPr>
            <a:r>
              <a:rPr lang="ar-SA" sz="2800" smtClean="0"/>
              <a:t>استخدامه للادوات وممتلكات المظمة</a:t>
            </a:r>
          </a:p>
          <a:p>
            <a:pPr algn="r" rtl="1" eaLnBrk="1" hangingPunct="1">
              <a:lnSpc>
                <a:spcPct val="90000"/>
              </a:lnSpc>
              <a:buFontTx/>
              <a:buChar char="-"/>
            </a:pPr>
            <a:r>
              <a:rPr lang="ar-SA" sz="2800" smtClean="0"/>
              <a:t>.......</a:t>
            </a:r>
          </a:p>
          <a:p>
            <a:pPr algn="r" rtl="1" eaLnBrk="1" hangingPunct="1">
              <a:lnSpc>
                <a:spcPct val="90000"/>
              </a:lnSpc>
              <a:buFontTx/>
              <a:buNone/>
            </a:pPr>
            <a:r>
              <a:rPr lang="ar-SA" sz="2800" smtClean="0">
                <a:solidFill>
                  <a:srgbClr val="7030A0"/>
                </a:solidFill>
              </a:rPr>
              <a:t>وهذه التصرفات والانشطة هي الاساس في سلوك المنظمة</a:t>
            </a:r>
          </a:p>
          <a:p>
            <a:pPr algn="ctr" eaLnBrk="1" hangingPunct="1">
              <a:lnSpc>
                <a:spcPct val="90000"/>
              </a:lnSpc>
              <a:buFontTx/>
              <a:buNone/>
            </a:pPr>
            <a:endParaRPr lang="ar-SA" sz="2800" smtClean="0">
              <a:solidFill>
                <a:srgbClr val="6699FF"/>
              </a:solidFill>
            </a:endParaRPr>
          </a:p>
        </p:txBody>
      </p:sp>
      <p:sp>
        <p:nvSpPr>
          <p:cNvPr id="3075" name="Date Placeholder 6"/>
          <p:cNvSpPr>
            <a:spLocks noGrp="1"/>
          </p:cNvSpPr>
          <p:nvPr>
            <p:ph type="dt" sz="half" idx="10"/>
          </p:nvPr>
        </p:nvSpPr>
        <p:spPr>
          <a:noFill/>
        </p:spPr>
        <p:txBody>
          <a:bodyPr/>
          <a:lstStyle/>
          <a:p>
            <a:fld id="{38CB8D5B-2219-4F50-8CCC-A116475FFCF6}"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077" name="Footer Placeholder 8"/>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3076" name="Slide Number Placeholder 7"/>
          <p:cNvSpPr>
            <a:spLocks noGrp="1"/>
          </p:cNvSpPr>
          <p:nvPr>
            <p:ph type="sldNum" sz="quarter" idx="12"/>
          </p:nvPr>
        </p:nvSpPr>
        <p:spPr>
          <a:noFill/>
        </p:spPr>
        <p:txBody>
          <a:bodyPr/>
          <a:lstStyle/>
          <a:p>
            <a:fld id="{F2C76B6B-F37C-470E-BB81-653C0C485844}" type="slidenum">
              <a:rPr lang="en-GB" smtClean="0">
                <a:latin typeface="Arial" charset="0"/>
                <a:cs typeface="Arial" charset="0"/>
              </a:rPr>
              <a:pPr/>
              <a:t>2</a:t>
            </a:fld>
            <a:endParaRPr lang="en-GB" smtClean="0">
              <a:latin typeface="Arial" charset="0"/>
              <a:cs typeface="Arial" charset="0"/>
            </a:endParaRPr>
          </a:p>
        </p:txBody>
      </p:sp>
      <p:sp>
        <p:nvSpPr>
          <p:cNvPr id="7" name="Rectangle 6"/>
          <p:cNvSpPr/>
          <p:nvPr/>
        </p:nvSpPr>
        <p:spPr>
          <a:xfrm>
            <a:off x="1428728" y="571480"/>
            <a:ext cx="5258171" cy="769441"/>
          </a:xfrm>
          <a:prstGeom prst="rect">
            <a:avLst/>
          </a:prstGeom>
          <a:noFill/>
        </p:spPr>
        <p:txBody>
          <a:bodyPr wrap="none">
            <a:spAutoFit/>
          </a:bodyPr>
          <a:lstStyle/>
          <a:p>
            <a:pPr algn="ctr">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1. سلوك الفرد في المنظمة</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ar-SA" dirty="0" smtClean="0">
                <a:solidFill>
                  <a:schemeClr val="accent2"/>
                </a:solidFill>
              </a:rPr>
              <a:t>أ</a:t>
            </a: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أسئلة الفصل الثاني</a:t>
            </a:r>
            <a:b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n-US" dirty="0" smtClean="0">
              <a:solidFill>
                <a:schemeClr val="accent2"/>
              </a:solidFill>
            </a:endParaRPr>
          </a:p>
        </p:txBody>
      </p:sp>
      <p:sp>
        <p:nvSpPr>
          <p:cNvPr id="14339" name="Rectangle 3"/>
          <p:cNvSpPr>
            <a:spLocks noGrp="1" noChangeArrowheads="1"/>
          </p:cNvSpPr>
          <p:nvPr>
            <p:ph idx="1"/>
          </p:nvPr>
        </p:nvSpPr>
        <p:spPr>
          <a:xfrm>
            <a:off x="285750" y="1219200"/>
            <a:ext cx="8553450" cy="4876800"/>
          </a:xfrm>
        </p:spPr>
        <p:txBody>
          <a:bodyPr>
            <a:normAutofit fontScale="55000" lnSpcReduction="20000"/>
          </a:bodyPr>
          <a:lstStyle/>
          <a:p>
            <a:pPr algn="r" rtl="1" eaLnBrk="1" hangingPunct="1">
              <a:lnSpc>
                <a:spcPct val="90000"/>
              </a:lnSpc>
              <a:buFontTx/>
              <a:buNone/>
              <a:defRPr/>
            </a:pPr>
            <a:r>
              <a:rPr lang="ar-SA" sz="2800" b="1" u="sng" dirty="0" smtClean="0"/>
              <a:t>ثانيا: اختار الاجابة الصحيحة</a:t>
            </a:r>
          </a:p>
          <a:p>
            <a:pPr algn="r" rtl="1" eaLnBrk="1" hangingPunct="1">
              <a:lnSpc>
                <a:spcPct val="90000"/>
              </a:lnSpc>
              <a:buFontTx/>
              <a:buNone/>
              <a:defRPr/>
            </a:pPr>
            <a:r>
              <a:rPr lang="ar-SA" sz="2800" dirty="0" smtClean="0"/>
              <a:t>1. أداء الفرد في العمل هو محصلة تفاعل:</a:t>
            </a:r>
          </a:p>
          <a:p>
            <a:pPr algn="r" rtl="1" eaLnBrk="1" hangingPunct="1">
              <a:lnSpc>
                <a:spcPct val="90000"/>
              </a:lnSpc>
              <a:buFontTx/>
              <a:buNone/>
              <a:defRPr/>
            </a:pPr>
            <a:r>
              <a:rPr lang="ar-SA" sz="2800" dirty="0" smtClean="0"/>
              <a:t>أ.  دافعيته للأداء مع قدرته على الاداء </a:t>
            </a:r>
          </a:p>
          <a:p>
            <a:pPr algn="r" rtl="1" eaLnBrk="1" hangingPunct="1">
              <a:lnSpc>
                <a:spcPct val="90000"/>
              </a:lnSpc>
              <a:buFontTx/>
              <a:buNone/>
              <a:defRPr/>
            </a:pPr>
            <a:r>
              <a:rPr lang="ar-SA" sz="2800" dirty="0" smtClean="0"/>
              <a:t>ب. إدراكه لمحتوى عمله ولدوره الوظيفي.</a:t>
            </a:r>
          </a:p>
          <a:p>
            <a:pPr algn="r" rtl="1" eaLnBrk="1" hangingPunct="1">
              <a:lnSpc>
                <a:spcPct val="90000"/>
              </a:lnSpc>
              <a:buFontTx/>
              <a:buNone/>
              <a:defRPr/>
            </a:pPr>
            <a:r>
              <a:rPr lang="ar-SA" sz="2800" dirty="0" smtClean="0"/>
              <a:t>ج. النتائج المحققة مع عدالة العائد.</a:t>
            </a:r>
          </a:p>
          <a:p>
            <a:pPr algn="r" rtl="1" eaLnBrk="1" hangingPunct="1">
              <a:lnSpc>
                <a:spcPct val="90000"/>
              </a:lnSpc>
              <a:buFontTx/>
              <a:buNone/>
              <a:defRPr/>
            </a:pPr>
            <a:r>
              <a:rPr lang="ar-SA" sz="2800" dirty="0" smtClean="0"/>
              <a:t>د. ماورد في أ – ب</a:t>
            </a:r>
          </a:p>
          <a:p>
            <a:pPr algn="r" rtl="1" eaLnBrk="1" hangingPunct="1">
              <a:lnSpc>
                <a:spcPct val="90000"/>
              </a:lnSpc>
              <a:buFontTx/>
              <a:buNone/>
              <a:defRPr/>
            </a:pPr>
            <a:r>
              <a:rPr lang="ar-SA" sz="2800" dirty="0" smtClean="0"/>
              <a:t>2. إن الرضا عن العمل يتحقق بتفاعل:</a:t>
            </a:r>
          </a:p>
          <a:p>
            <a:pPr algn="r" rtl="1" eaLnBrk="1" hangingPunct="1">
              <a:lnSpc>
                <a:spcPct val="90000"/>
              </a:lnSpc>
              <a:buFontTx/>
              <a:buNone/>
              <a:defRPr/>
            </a:pPr>
            <a:r>
              <a:rPr lang="ar-SA" sz="2800" dirty="0" smtClean="0"/>
              <a:t>أ.  عاملين هما: مقدار الاشباعات التي توفرها الوظيفة و إدراكه لعدالة العائد التي تحقق له هذه الاشباعات.</a:t>
            </a:r>
          </a:p>
          <a:p>
            <a:pPr algn="r" rtl="1" eaLnBrk="1" hangingPunct="1">
              <a:lnSpc>
                <a:spcPct val="90000"/>
              </a:lnSpc>
              <a:buFontTx/>
              <a:buNone/>
              <a:defRPr/>
            </a:pPr>
            <a:r>
              <a:rPr lang="ar-SA" sz="2800" dirty="0" smtClean="0"/>
              <a:t>ب. إدراكه لمحتوى العمل ولدوره الوظيفي</a:t>
            </a:r>
          </a:p>
          <a:p>
            <a:pPr algn="r" rtl="1" eaLnBrk="1" hangingPunct="1">
              <a:lnSpc>
                <a:spcPct val="90000"/>
              </a:lnSpc>
              <a:buFontTx/>
              <a:buNone/>
              <a:defRPr/>
            </a:pPr>
            <a:r>
              <a:rPr lang="ar-SA" sz="2800" dirty="0" smtClean="0"/>
              <a:t>ج. الرضا الكلي مع الرضا الجزئي</a:t>
            </a:r>
          </a:p>
          <a:p>
            <a:pPr algn="r" rtl="1" eaLnBrk="1" hangingPunct="1">
              <a:lnSpc>
                <a:spcPct val="90000"/>
              </a:lnSpc>
              <a:buFontTx/>
              <a:buNone/>
              <a:defRPr/>
            </a:pPr>
            <a:r>
              <a:rPr lang="ar-SA" sz="2800" dirty="0" smtClean="0"/>
              <a:t>د. لاشيء مما ذكر</a:t>
            </a:r>
          </a:p>
          <a:p>
            <a:pPr algn="r" rtl="1" eaLnBrk="1" hangingPunct="1">
              <a:lnSpc>
                <a:spcPct val="90000"/>
              </a:lnSpc>
              <a:buFontTx/>
              <a:buNone/>
              <a:defRPr/>
            </a:pPr>
            <a:r>
              <a:rPr lang="ar-SA" sz="2800" dirty="0" smtClean="0"/>
              <a:t>3. سلوك الفرد في المنظمة يستند إلى:</a:t>
            </a:r>
          </a:p>
          <a:p>
            <a:pPr algn="r" rtl="1" eaLnBrk="1" hangingPunct="1">
              <a:lnSpc>
                <a:spcPct val="90000"/>
              </a:lnSpc>
              <a:buFontTx/>
              <a:buNone/>
              <a:defRPr/>
            </a:pPr>
            <a:r>
              <a:rPr lang="ar-SA" sz="2800" dirty="0" smtClean="0"/>
              <a:t>أ.  خصائص الفرد النفسية والفيزيائية</a:t>
            </a:r>
          </a:p>
          <a:p>
            <a:pPr algn="r" rtl="1" eaLnBrk="1" hangingPunct="1">
              <a:lnSpc>
                <a:spcPct val="90000"/>
              </a:lnSpc>
              <a:buFontTx/>
              <a:buNone/>
              <a:defRPr/>
            </a:pPr>
            <a:r>
              <a:rPr lang="ar-SA" sz="2800" dirty="0" smtClean="0"/>
              <a:t>ب.  خصائص وظروف البيئة والوظيفة التي يمارسها</a:t>
            </a:r>
          </a:p>
          <a:p>
            <a:pPr algn="r" rtl="1" eaLnBrk="1" hangingPunct="1">
              <a:lnSpc>
                <a:spcPct val="90000"/>
              </a:lnSpc>
              <a:buFontTx/>
              <a:buNone/>
              <a:defRPr/>
            </a:pPr>
            <a:r>
              <a:rPr lang="ar-SA" sz="2800" dirty="0" smtClean="0"/>
              <a:t>ج. خصائص الفرد  وخصائص الوظيفة</a:t>
            </a:r>
          </a:p>
          <a:p>
            <a:pPr algn="r" rtl="1" eaLnBrk="1" hangingPunct="1">
              <a:lnSpc>
                <a:spcPct val="90000"/>
              </a:lnSpc>
              <a:buFontTx/>
              <a:buNone/>
              <a:defRPr/>
            </a:pPr>
            <a:r>
              <a:rPr lang="ar-SA" sz="2800" dirty="0" smtClean="0"/>
              <a:t>د. كل ماذكر</a:t>
            </a:r>
          </a:p>
          <a:p>
            <a:pPr algn="r" rtl="1" eaLnBrk="1" hangingPunct="1">
              <a:lnSpc>
                <a:spcPct val="90000"/>
              </a:lnSpc>
              <a:buFontTx/>
              <a:buNone/>
              <a:defRPr/>
            </a:pPr>
            <a:r>
              <a:rPr lang="ar-SA" sz="2800" dirty="0" smtClean="0"/>
              <a:t>4. يتكون  سلوك الفرد في المنظمة من</a:t>
            </a:r>
          </a:p>
          <a:p>
            <a:pPr algn="r" rtl="1" eaLnBrk="1" hangingPunct="1">
              <a:lnSpc>
                <a:spcPct val="90000"/>
              </a:lnSpc>
              <a:buFontTx/>
              <a:buNone/>
              <a:defRPr/>
            </a:pPr>
            <a:r>
              <a:rPr lang="ar-SA" sz="2800" dirty="0" smtClean="0"/>
              <a:t>أ.  سلوك الأداء وسلوك الرضا.</a:t>
            </a:r>
          </a:p>
          <a:p>
            <a:pPr algn="r" rtl="1" eaLnBrk="1" hangingPunct="1">
              <a:lnSpc>
                <a:spcPct val="90000"/>
              </a:lnSpc>
              <a:buFontTx/>
              <a:buNone/>
              <a:defRPr/>
            </a:pPr>
            <a:r>
              <a:rPr lang="ar-SA" sz="2800" dirty="0" smtClean="0"/>
              <a:t>ب. سلوك ظاهر وسلوك مستر</a:t>
            </a:r>
          </a:p>
          <a:p>
            <a:pPr algn="r" rtl="1" eaLnBrk="1" hangingPunct="1">
              <a:lnSpc>
                <a:spcPct val="90000"/>
              </a:lnSpc>
              <a:buFontTx/>
              <a:buNone/>
              <a:defRPr/>
            </a:pPr>
            <a:r>
              <a:rPr lang="ar-SA" sz="2800" dirty="0" smtClean="0"/>
              <a:t>ج. سلوك فردي وسلوك إجتماعي</a:t>
            </a:r>
          </a:p>
          <a:p>
            <a:pPr algn="r" rtl="1" eaLnBrk="1" hangingPunct="1">
              <a:lnSpc>
                <a:spcPct val="90000"/>
              </a:lnSpc>
              <a:buFontTx/>
              <a:buNone/>
              <a:defRPr/>
            </a:pPr>
            <a:r>
              <a:rPr lang="ar-SA" sz="2800" dirty="0" smtClean="0"/>
              <a:t>د. كل ماذكر</a:t>
            </a:r>
          </a:p>
          <a:p>
            <a:pPr algn="r" rtl="1" eaLnBrk="1" hangingPunct="1">
              <a:lnSpc>
                <a:spcPct val="90000"/>
              </a:lnSpc>
              <a:buFontTx/>
              <a:buNone/>
              <a:defRPr/>
            </a:pPr>
            <a:endParaRPr lang="ar-SA" sz="2800" dirty="0" smtClean="0"/>
          </a:p>
        </p:txBody>
      </p:sp>
      <p:sp>
        <p:nvSpPr>
          <p:cNvPr id="21508" name="Date Placeholder 3"/>
          <p:cNvSpPr>
            <a:spLocks noGrp="1"/>
          </p:cNvSpPr>
          <p:nvPr>
            <p:ph type="dt" sz="half" idx="10"/>
          </p:nvPr>
        </p:nvSpPr>
        <p:spPr>
          <a:noFill/>
        </p:spPr>
        <p:txBody>
          <a:bodyPr/>
          <a:lstStyle/>
          <a:p>
            <a:fld id="{994A905A-E5F7-46C5-9C18-E72D0224BD83}"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1510"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21509" name="Slide Number Placeholder 4"/>
          <p:cNvSpPr>
            <a:spLocks noGrp="1"/>
          </p:cNvSpPr>
          <p:nvPr>
            <p:ph type="sldNum" sz="quarter" idx="12"/>
          </p:nvPr>
        </p:nvSpPr>
        <p:spPr>
          <a:noFill/>
        </p:spPr>
        <p:txBody>
          <a:bodyPr/>
          <a:lstStyle/>
          <a:p>
            <a:fld id="{03087C0C-8CED-4B3B-91B6-06F3E165F36A}" type="slidenum">
              <a:rPr lang="en-GB" smtClean="0">
                <a:latin typeface="Arial" charset="0"/>
                <a:cs typeface="Arial" charset="0"/>
              </a:rPr>
              <a:pPr/>
              <a:t>20</a:t>
            </a:fld>
            <a:endParaRPr lang="en-GB" smtClean="0">
              <a:latin typeface="Arial" charset="0"/>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2"/>
          <p:cNvSpPr>
            <a:spLocks noGrp="1"/>
          </p:cNvSpPr>
          <p:nvPr>
            <p:ph type="body" idx="1"/>
          </p:nvPr>
        </p:nvSpPr>
        <p:spPr>
          <a:xfrm>
            <a:off x="357188" y="2286000"/>
            <a:ext cx="4040187" cy="639763"/>
          </a:xfrm>
        </p:spPr>
        <p:txBody>
          <a:bodyPr/>
          <a:lstStyle/>
          <a:p>
            <a:pPr algn="r"/>
            <a:r>
              <a:rPr lang="ar-SA" smtClean="0">
                <a:solidFill>
                  <a:srgbClr val="C00000"/>
                </a:solidFill>
              </a:rPr>
              <a:t>الفرد يؤثر في المنظمة والوظيفة من خلال:</a:t>
            </a:r>
            <a:endParaRPr lang="en-US" smtClean="0">
              <a:solidFill>
                <a:srgbClr val="C00000"/>
              </a:solidFill>
            </a:endParaRPr>
          </a:p>
        </p:txBody>
      </p:sp>
      <p:sp>
        <p:nvSpPr>
          <p:cNvPr id="4100" name="Text Placeholder 4"/>
          <p:cNvSpPr>
            <a:spLocks noGrp="1"/>
          </p:cNvSpPr>
          <p:nvPr>
            <p:ph type="body" sz="half" idx="3"/>
          </p:nvPr>
        </p:nvSpPr>
        <p:spPr>
          <a:xfrm>
            <a:off x="4786313" y="2286000"/>
            <a:ext cx="4041775" cy="639763"/>
          </a:xfrm>
        </p:spPr>
        <p:txBody>
          <a:bodyPr/>
          <a:lstStyle/>
          <a:p>
            <a:pPr algn="r" rtl="1"/>
            <a:r>
              <a:rPr lang="en-US" smtClean="0">
                <a:solidFill>
                  <a:srgbClr val="6699FF"/>
                </a:solidFill>
              </a:rPr>
              <a:t> </a:t>
            </a:r>
            <a:r>
              <a:rPr lang="ar-SA" smtClean="0">
                <a:solidFill>
                  <a:srgbClr val="FF0000"/>
                </a:solidFill>
              </a:rPr>
              <a:t>الفرد يتأثر بالمنظمة والوظيفة من خلال:</a:t>
            </a:r>
            <a:endParaRPr lang="en-US" smtClean="0">
              <a:solidFill>
                <a:srgbClr val="FF0000"/>
              </a:solidFill>
            </a:endParaRPr>
          </a:p>
        </p:txBody>
      </p:sp>
      <p:sp>
        <p:nvSpPr>
          <p:cNvPr id="4099" name="Content Placeholder 3"/>
          <p:cNvSpPr>
            <a:spLocks noGrp="1"/>
          </p:cNvSpPr>
          <p:nvPr>
            <p:ph sz="quarter" idx="2"/>
          </p:nvPr>
        </p:nvSpPr>
        <p:spPr>
          <a:xfrm>
            <a:off x="500063" y="3143250"/>
            <a:ext cx="4040187" cy="2768600"/>
          </a:xfrm>
        </p:spPr>
        <p:txBody>
          <a:bodyPr/>
          <a:lstStyle/>
          <a:p>
            <a:pPr algn="r" rtl="1">
              <a:spcBef>
                <a:spcPct val="50000"/>
              </a:spcBef>
            </a:pPr>
            <a:r>
              <a:rPr lang="ar-SA" b="1" smtClean="0"/>
              <a:t>مزاج الفرد</a:t>
            </a:r>
          </a:p>
          <a:p>
            <a:pPr algn="r" rtl="1">
              <a:spcBef>
                <a:spcPct val="50000"/>
              </a:spcBef>
            </a:pPr>
            <a:r>
              <a:rPr lang="ar-SA" b="1" smtClean="0"/>
              <a:t>شخصيته</a:t>
            </a:r>
          </a:p>
          <a:p>
            <a:pPr algn="r" rtl="1">
              <a:spcBef>
                <a:spcPct val="50000"/>
              </a:spcBef>
            </a:pPr>
            <a:r>
              <a:rPr lang="ar-SA" b="1" smtClean="0"/>
              <a:t>مؤهلاته</a:t>
            </a:r>
          </a:p>
          <a:p>
            <a:pPr algn="r" rtl="1">
              <a:spcBef>
                <a:spcPct val="50000"/>
              </a:spcBef>
            </a:pPr>
            <a:r>
              <a:rPr lang="ar-SA" b="1" smtClean="0"/>
              <a:t>الخبرة</a:t>
            </a:r>
            <a:endParaRPr lang="ar-SA" smtClean="0"/>
          </a:p>
        </p:txBody>
      </p:sp>
      <p:sp>
        <p:nvSpPr>
          <p:cNvPr id="4101" name="Content Placeholder 5"/>
          <p:cNvSpPr>
            <a:spLocks noGrp="1"/>
          </p:cNvSpPr>
          <p:nvPr>
            <p:ph sz="quarter" idx="4"/>
          </p:nvPr>
        </p:nvSpPr>
        <p:spPr>
          <a:xfrm>
            <a:off x="4645025" y="3143250"/>
            <a:ext cx="4041775" cy="2982913"/>
          </a:xfrm>
        </p:spPr>
        <p:txBody>
          <a:bodyPr/>
          <a:lstStyle/>
          <a:p>
            <a:pPr algn="r" rtl="1">
              <a:spcBef>
                <a:spcPct val="50000"/>
              </a:spcBef>
            </a:pPr>
            <a:r>
              <a:rPr lang="ar-SA" b="1" smtClean="0"/>
              <a:t>الأنظمة ، اللوائح</a:t>
            </a:r>
          </a:p>
          <a:p>
            <a:pPr algn="r" rtl="1">
              <a:spcBef>
                <a:spcPct val="50000"/>
              </a:spcBef>
            </a:pPr>
            <a:r>
              <a:rPr lang="ar-SA" b="1" smtClean="0"/>
              <a:t>نظام التعيين،التقييم</a:t>
            </a:r>
          </a:p>
          <a:p>
            <a:pPr algn="r" rtl="1">
              <a:spcBef>
                <a:spcPct val="50000"/>
              </a:spcBef>
            </a:pPr>
            <a:r>
              <a:rPr lang="ar-SA" b="1" smtClean="0"/>
              <a:t>مناخ العمل</a:t>
            </a:r>
          </a:p>
          <a:p>
            <a:pPr algn="r" rtl="1">
              <a:spcBef>
                <a:spcPct val="50000"/>
              </a:spcBef>
            </a:pPr>
            <a:r>
              <a:rPr lang="ar-SA" b="1" smtClean="0"/>
              <a:t>ظروف العمل</a:t>
            </a:r>
            <a:endParaRPr lang="ar-SA" smtClean="0"/>
          </a:p>
        </p:txBody>
      </p:sp>
      <p:sp>
        <p:nvSpPr>
          <p:cNvPr id="4102" name="Date Placeholder 6"/>
          <p:cNvSpPr>
            <a:spLocks noGrp="1"/>
          </p:cNvSpPr>
          <p:nvPr>
            <p:ph type="dt" sz="half" idx="10"/>
          </p:nvPr>
        </p:nvSpPr>
        <p:spPr>
          <a:noFill/>
        </p:spPr>
        <p:txBody>
          <a:bodyPr/>
          <a:lstStyle/>
          <a:p>
            <a:fld id="{ECB08D19-9C6C-4632-BD96-33DD77FC856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104" name="Footer Placeholder 8"/>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4103" name="Slide Number Placeholder 7"/>
          <p:cNvSpPr>
            <a:spLocks noGrp="1"/>
          </p:cNvSpPr>
          <p:nvPr>
            <p:ph type="sldNum" sz="quarter" idx="12"/>
          </p:nvPr>
        </p:nvSpPr>
        <p:spPr>
          <a:noFill/>
        </p:spPr>
        <p:txBody>
          <a:bodyPr/>
          <a:lstStyle/>
          <a:p>
            <a:fld id="{A6971A87-344B-476F-AF3C-DC034B289978}" type="slidenum">
              <a:rPr lang="en-GB" smtClean="0">
                <a:latin typeface="Arial" charset="0"/>
                <a:cs typeface="Arial" charset="0"/>
              </a:rPr>
              <a:pPr/>
              <a:t>3</a:t>
            </a:fld>
            <a:endParaRPr lang="en-GB" smtClean="0">
              <a:latin typeface="Arial" charset="0"/>
              <a:cs typeface="Arial" charset="0"/>
            </a:endParaRPr>
          </a:p>
        </p:txBody>
      </p:sp>
      <p:sp>
        <p:nvSpPr>
          <p:cNvPr id="10" name="Rectangle 9"/>
          <p:cNvSpPr/>
          <p:nvPr/>
        </p:nvSpPr>
        <p:spPr>
          <a:xfrm>
            <a:off x="1928794" y="142852"/>
            <a:ext cx="5258170" cy="769441"/>
          </a:xfrm>
          <a:prstGeom prst="rect">
            <a:avLst/>
          </a:prstGeom>
          <a:noFill/>
        </p:spPr>
        <p:txBody>
          <a:bodyPr wrap="none">
            <a:spAutoFit/>
          </a:bodyPr>
          <a:lstStyle/>
          <a:p>
            <a:pPr algn="ctr" rtl="1">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1. سلوك الفرد في المنظمة.</a:t>
            </a:r>
          </a:p>
        </p:txBody>
      </p:sp>
      <p:sp>
        <p:nvSpPr>
          <p:cNvPr id="11" name="Rectangle 10"/>
          <p:cNvSpPr/>
          <p:nvPr/>
        </p:nvSpPr>
        <p:spPr>
          <a:xfrm>
            <a:off x="3000364" y="1357298"/>
            <a:ext cx="5584761" cy="400110"/>
          </a:xfrm>
          <a:prstGeom prst="rect">
            <a:avLst/>
          </a:prstGeom>
        </p:spPr>
        <p:txBody>
          <a:bodyPr>
            <a:spAutoFit/>
          </a:bodyPr>
          <a:lstStyle/>
          <a:p>
            <a:pPr algn="r" rtl="1">
              <a:defRPr/>
            </a:pPr>
            <a:r>
              <a:rPr lang="ar-SA" sz="20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pitchFamily="34" charset="0"/>
                <a:cs typeface="Arial" pitchFamily="34" charset="0"/>
              </a:rPr>
              <a:t>إن الخصائص الذاتية للفرد تؤثر في المنظمة وتتأثر بها كما يلي:</a:t>
            </a:r>
            <a:endParaRPr lang="ar-SA" sz="44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p:txBody>
          <a:bodyPr/>
          <a:lstStyle/>
          <a:p>
            <a:pPr algn="r" rtl="1" eaLnBrk="1" hangingPunct="1"/>
            <a:r>
              <a:rPr lang="ar-SA" smtClean="0"/>
              <a:t>اكتشف العالم </a:t>
            </a:r>
            <a:r>
              <a:rPr lang="ar-SA" smtClean="0">
                <a:solidFill>
                  <a:srgbClr val="C00000"/>
                </a:solidFill>
              </a:rPr>
              <a:t>لوين</a:t>
            </a:r>
            <a:r>
              <a:rPr lang="ar-SA" smtClean="0"/>
              <a:t> </a:t>
            </a:r>
            <a:r>
              <a:rPr lang="ar-SA" smtClean="0">
                <a:solidFill>
                  <a:srgbClr val="FF0000"/>
                </a:solidFill>
              </a:rPr>
              <a:t>أن</a:t>
            </a:r>
            <a:r>
              <a:rPr lang="ar-SA" smtClean="0"/>
              <a:t> </a:t>
            </a:r>
            <a:r>
              <a:rPr lang="ar-SA" smtClean="0">
                <a:solidFill>
                  <a:srgbClr val="FF0000"/>
                </a:solidFill>
              </a:rPr>
              <a:t>سلوك الفرد في المنظمة هو حصيلة تفاعل كل من:</a:t>
            </a:r>
          </a:p>
          <a:p>
            <a:pPr algn="r" rtl="1" eaLnBrk="1" hangingPunct="1">
              <a:buFontTx/>
              <a:buChar char="-"/>
            </a:pPr>
            <a:r>
              <a:rPr lang="ar-SA" smtClean="0"/>
              <a:t>خصائص الفرد </a:t>
            </a:r>
          </a:p>
          <a:p>
            <a:pPr algn="r" rtl="1" eaLnBrk="1" hangingPunct="1">
              <a:buFontTx/>
              <a:buNone/>
            </a:pPr>
            <a:r>
              <a:rPr lang="ar-SA" smtClean="0"/>
              <a:t>         </a:t>
            </a:r>
            <a:r>
              <a:rPr lang="ar-SA" smtClean="0">
                <a:solidFill>
                  <a:srgbClr val="FF0000"/>
                </a:solidFill>
              </a:rPr>
              <a:t>مع</a:t>
            </a:r>
          </a:p>
          <a:p>
            <a:pPr algn="r" rtl="1" eaLnBrk="1" hangingPunct="1">
              <a:buFontTx/>
              <a:buNone/>
            </a:pPr>
            <a:r>
              <a:rPr lang="ar-SA" smtClean="0"/>
              <a:t>- خصائص وظروف البيئة </a:t>
            </a:r>
          </a:p>
          <a:p>
            <a:pPr algn="r" rtl="1" eaLnBrk="1" hangingPunct="1">
              <a:buFontTx/>
              <a:buNone/>
            </a:pPr>
            <a:endParaRPr lang="ar-SA" smtClean="0">
              <a:solidFill>
                <a:srgbClr val="FF0000"/>
              </a:solidFill>
            </a:endParaRPr>
          </a:p>
        </p:txBody>
      </p:sp>
      <p:sp>
        <p:nvSpPr>
          <p:cNvPr id="5123" name="Date Placeholder 3"/>
          <p:cNvSpPr>
            <a:spLocks noGrp="1"/>
          </p:cNvSpPr>
          <p:nvPr>
            <p:ph type="dt" sz="half" idx="10"/>
          </p:nvPr>
        </p:nvSpPr>
        <p:spPr>
          <a:noFill/>
        </p:spPr>
        <p:txBody>
          <a:bodyPr/>
          <a:lstStyle/>
          <a:p>
            <a:fld id="{47DFFE4C-E0A3-43E5-9BEE-5F7252009E0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5125"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5124" name="Slide Number Placeholder 4"/>
          <p:cNvSpPr>
            <a:spLocks noGrp="1"/>
          </p:cNvSpPr>
          <p:nvPr>
            <p:ph type="sldNum" sz="quarter" idx="12"/>
          </p:nvPr>
        </p:nvSpPr>
        <p:spPr>
          <a:noFill/>
        </p:spPr>
        <p:txBody>
          <a:bodyPr/>
          <a:lstStyle/>
          <a:p>
            <a:fld id="{9485EE66-A40C-4174-81A4-CD727D2FF227}" type="slidenum">
              <a:rPr lang="en-GB" smtClean="0">
                <a:latin typeface="Arial" charset="0"/>
                <a:cs typeface="Arial" charset="0"/>
              </a:rPr>
              <a:pPr/>
              <a:t>4</a:t>
            </a:fld>
            <a:endParaRPr lang="en-GB" smtClean="0">
              <a:latin typeface="Arial" charset="0"/>
              <a:cs typeface="Arial" charset="0"/>
            </a:endParaRPr>
          </a:p>
        </p:txBody>
      </p:sp>
      <p:sp>
        <p:nvSpPr>
          <p:cNvPr id="7" name="Rectangle 6"/>
          <p:cNvSpPr/>
          <p:nvPr/>
        </p:nvSpPr>
        <p:spPr>
          <a:xfrm>
            <a:off x="1543168" y="500042"/>
            <a:ext cx="5415265" cy="769441"/>
          </a:xfrm>
          <a:prstGeom prst="rect">
            <a:avLst/>
          </a:prstGeom>
          <a:noFill/>
        </p:spPr>
        <p:txBody>
          <a:bodyPr wrap="none">
            <a:spAutoFit/>
          </a:bodyPr>
          <a:lstStyle/>
          <a:p>
            <a:pPr algn="r" rtl="1">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1. سلوك الفرد في المنظمة..</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p:txBody>
          <a:bodyPr>
            <a:normAutofit lnSpcReduction="10000"/>
          </a:bodyPr>
          <a:lstStyle/>
          <a:p>
            <a:pPr algn="r" rtl="1" eaLnBrk="1" hangingPunct="1">
              <a:lnSpc>
                <a:spcPct val="90000"/>
              </a:lnSpc>
              <a:buFontTx/>
              <a:buNone/>
            </a:pPr>
            <a:r>
              <a:rPr lang="ar-SA" u="sng" smtClean="0">
                <a:solidFill>
                  <a:srgbClr val="FF0000"/>
                </a:solidFill>
              </a:rPr>
              <a:t>وحيث أن:</a:t>
            </a:r>
          </a:p>
          <a:p>
            <a:pPr algn="r" rtl="1" eaLnBrk="1" hangingPunct="1">
              <a:lnSpc>
                <a:spcPct val="90000"/>
              </a:lnSpc>
              <a:buFontTx/>
              <a:buNone/>
            </a:pPr>
            <a:r>
              <a:rPr lang="ar-SA" smtClean="0"/>
              <a:t>1- المنظمة هي عبارة عن مجموعة مؤثرات توجد وتشكل وتكيف سلوك وتصرفات الأفراد  العاملين فيها. </a:t>
            </a:r>
          </a:p>
          <a:p>
            <a:pPr algn="just" rtl="1" eaLnBrk="1" hangingPunct="1">
              <a:lnSpc>
                <a:spcPct val="90000"/>
              </a:lnSpc>
              <a:buFontTx/>
              <a:buNone/>
            </a:pPr>
            <a:endParaRPr lang="ar-SA" smtClean="0"/>
          </a:p>
          <a:p>
            <a:pPr algn="r" rtl="1" eaLnBrk="1" hangingPunct="1">
              <a:lnSpc>
                <a:spcPct val="90000"/>
              </a:lnSpc>
              <a:buFontTx/>
              <a:buNone/>
            </a:pPr>
            <a:r>
              <a:rPr lang="ar-SA" smtClean="0"/>
              <a:t>2- والاستجابات التي يبديها الافراد هي في الواقع نتاج لتفاعل عوامل:</a:t>
            </a:r>
          </a:p>
          <a:p>
            <a:pPr algn="r" rtl="1" eaLnBrk="1" hangingPunct="1">
              <a:lnSpc>
                <a:spcPct val="90000"/>
              </a:lnSpc>
              <a:buFontTx/>
              <a:buChar char="-"/>
            </a:pPr>
            <a:r>
              <a:rPr lang="ar-SA" smtClean="0"/>
              <a:t>بعضها متعلق ببيئة وظروف ومؤثرات العمل والوظيفة ذاتها، </a:t>
            </a:r>
          </a:p>
          <a:p>
            <a:pPr algn="r" rtl="1" eaLnBrk="1" hangingPunct="1">
              <a:lnSpc>
                <a:spcPct val="90000"/>
              </a:lnSpc>
              <a:buFontTx/>
              <a:buChar char="-"/>
            </a:pPr>
            <a:r>
              <a:rPr lang="ar-SA" smtClean="0"/>
              <a:t>والبعض الآخر متعلق بخصائص وسمات الأفراد أنفسهم . </a:t>
            </a:r>
            <a:endParaRPr lang="en-US" smtClean="0"/>
          </a:p>
        </p:txBody>
      </p:sp>
      <p:sp>
        <p:nvSpPr>
          <p:cNvPr id="6147" name="Date Placeholder 3"/>
          <p:cNvSpPr>
            <a:spLocks noGrp="1"/>
          </p:cNvSpPr>
          <p:nvPr>
            <p:ph type="dt" sz="half" idx="10"/>
          </p:nvPr>
        </p:nvSpPr>
        <p:spPr>
          <a:noFill/>
        </p:spPr>
        <p:txBody>
          <a:bodyPr/>
          <a:lstStyle/>
          <a:p>
            <a:fld id="{282B3D5C-88B7-4EE7-AF15-8EE122EC8D1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6149"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6148" name="Slide Number Placeholder 4"/>
          <p:cNvSpPr>
            <a:spLocks noGrp="1"/>
          </p:cNvSpPr>
          <p:nvPr>
            <p:ph type="sldNum" sz="quarter" idx="12"/>
          </p:nvPr>
        </p:nvSpPr>
        <p:spPr>
          <a:noFill/>
        </p:spPr>
        <p:txBody>
          <a:bodyPr/>
          <a:lstStyle/>
          <a:p>
            <a:fld id="{223AD463-ECC0-4A38-AB82-0B7B148704FA}" type="slidenum">
              <a:rPr lang="en-GB" smtClean="0">
                <a:latin typeface="Arial" charset="0"/>
                <a:cs typeface="Arial" charset="0"/>
              </a:rPr>
              <a:pPr/>
              <a:t>5</a:t>
            </a:fld>
            <a:endParaRPr lang="en-GB" smtClean="0">
              <a:latin typeface="Arial" charset="0"/>
              <a:cs typeface="Arial" charset="0"/>
            </a:endParaRPr>
          </a:p>
        </p:txBody>
      </p:sp>
      <p:sp>
        <p:nvSpPr>
          <p:cNvPr id="7" name="Rectangle 6"/>
          <p:cNvSpPr/>
          <p:nvPr/>
        </p:nvSpPr>
        <p:spPr>
          <a:xfrm>
            <a:off x="1543168" y="500042"/>
            <a:ext cx="5415265" cy="769441"/>
          </a:xfrm>
          <a:prstGeom prst="rect">
            <a:avLst/>
          </a:prstGeom>
          <a:noFill/>
        </p:spPr>
        <p:txBody>
          <a:bodyPr wrap="none">
            <a:spAutoFit/>
          </a:bodyPr>
          <a:lstStyle/>
          <a:p>
            <a:pPr algn="r" rtl="1">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1. سلوك الفرد في المنظمة..</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p:txBody>
          <a:bodyPr>
            <a:normAutofit fontScale="92500"/>
          </a:bodyPr>
          <a:lstStyle/>
          <a:p>
            <a:pPr algn="just" rtl="1" eaLnBrk="1" hangingPunct="1">
              <a:buFontTx/>
              <a:buNone/>
            </a:pPr>
            <a:r>
              <a:rPr lang="ar-SA" sz="3600" smtClean="0"/>
              <a:t>يتكون  سلوك الفرد في المنظمة من نوعين :</a:t>
            </a:r>
          </a:p>
          <a:p>
            <a:pPr algn="just" rtl="1" eaLnBrk="1" hangingPunct="1">
              <a:buFontTx/>
              <a:buNone/>
            </a:pPr>
            <a:r>
              <a:rPr lang="ar-SA" sz="3600" smtClean="0"/>
              <a:t>أ- </a:t>
            </a:r>
            <a:r>
              <a:rPr lang="ar-SA" sz="3600" smtClean="0">
                <a:solidFill>
                  <a:srgbClr val="C00000"/>
                </a:solidFill>
              </a:rPr>
              <a:t>سلوك أداء العمل</a:t>
            </a:r>
            <a:r>
              <a:rPr lang="ar-SA" sz="3600" smtClean="0"/>
              <a:t>: وهو أداء الفرد للعمل متمثلا بقيامه بالانشطة والمهام التي يتكون منها عمله.</a:t>
            </a:r>
          </a:p>
          <a:p>
            <a:pPr algn="just" rtl="1" eaLnBrk="1" hangingPunct="1">
              <a:buFontTx/>
              <a:buNone/>
            </a:pPr>
            <a:r>
              <a:rPr lang="ar-SA" sz="3600" smtClean="0"/>
              <a:t>ب- </a:t>
            </a:r>
            <a:r>
              <a:rPr lang="ar-SA" sz="3600" smtClean="0">
                <a:solidFill>
                  <a:srgbClr val="C00000"/>
                </a:solidFill>
              </a:rPr>
              <a:t>سلوك الرضا عن العمل</a:t>
            </a:r>
            <a:r>
              <a:rPr lang="ar-SA" sz="3600" smtClean="0"/>
              <a:t>: وهو سلوك يعبر عن مستوى الاشباع في الحاجات الذي تتيحه له العناصر والجوانب المختلفة للعمل(الوظيفة) .</a:t>
            </a:r>
          </a:p>
          <a:p>
            <a:pPr algn="just" rtl="1" eaLnBrk="1" hangingPunct="1">
              <a:buFontTx/>
              <a:buNone/>
            </a:pPr>
            <a:endParaRPr lang="ar-SA" sz="3600" smtClean="0">
              <a:solidFill>
                <a:srgbClr val="6699FF"/>
              </a:solidFill>
            </a:endParaRPr>
          </a:p>
          <a:p>
            <a:pPr algn="just" rtl="1" eaLnBrk="1" hangingPunct="1">
              <a:buFontTx/>
              <a:buNone/>
            </a:pPr>
            <a:endParaRPr lang="ar-SA" sz="3600" smtClean="0">
              <a:solidFill>
                <a:srgbClr val="6699FF"/>
              </a:solidFill>
            </a:endParaRPr>
          </a:p>
        </p:txBody>
      </p:sp>
      <p:sp>
        <p:nvSpPr>
          <p:cNvPr id="7171" name="Date Placeholder 4"/>
          <p:cNvSpPr>
            <a:spLocks noGrp="1"/>
          </p:cNvSpPr>
          <p:nvPr>
            <p:ph type="dt" sz="half" idx="10"/>
          </p:nvPr>
        </p:nvSpPr>
        <p:spPr>
          <a:noFill/>
        </p:spPr>
        <p:txBody>
          <a:bodyPr/>
          <a:lstStyle/>
          <a:p>
            <a:fld id="{47D5590C-0138-49C4-851E-45C2EAF2D022}"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7173"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7172" name="Slide Number Placeholder 5"/>
          <p:cNvSpPr>
            <a:spLocks noGrp="1"/>
          </p:cNvSpPr>
          <p:nvPr>
            <p:ph type="sldNum" sz="quarter" idx="12"/>
          </p:nvPr>
        </p:nvSpPr>
        <p:spPr>
          <a:noFill/>
        </p:spPr>
        <p:txBody>
          <a:bodyPr/>
          <a:lstStyle/>
          <a:p>
            <a:fld id="{0E69564F-17ED-466D-BC5F-CAD7E5A18868}" type="slidenum">
              <a:rPr lang="en-GB" smtClean="0">
                <a:latin typeface="Arial" charset="0"/>
                <a:cs typeface="Arial" charset="0"/>
              </a:rPr>
              <a:pPr/>
              <a:t>6</a:t>
            </a:fld>
            <a:endParaRPr lang="en-GB" smtClean="0">
              <a:latin typeface="Arial" charset="0"/>
              <a:cs typeface="Arial" charset="0"/>
            </a:endParaRPr>
          </a:p>
        </p:txBody>
      </p:sp>
      <p:sp>
        <p:nvSpPr>
          <p:cNvPr id="7" name="Rectangle 6"/>
          <p:cNvSpPr/>
          <p:nvPr/>
        </p:nvSpPr>
        <p:spPr>
          <a:xfrm>
            <a:off x="785786" y="428604"/>
            <a:ext cx="6372257" cy="769441"/>
          </a:xfrm>
          <a:prstGeom prst="rect">
            <a:avLst/>
          </a:prstGeom>
          <a:noFill/>
        </p:spPr>
        <p:txBody>
          <a:bodyPr wrap="none">
            <a:spAutoFit/>
          </a:bodyPr>
          <a:lstStyle/>
          <a:p>
            <a:pPr algn="ctr">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2. أنواع سلوك الفرد في المنظمة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pPr algn="just" rtl="1" eaLnBrk="1" hangingPunct="1">
              <a:lnSpc>
                <a:spcPct val="90000"/>
              </a:lnSpc>
            </a:pPr>
            <a:r>
              <a:rPr lang="ar-SA" smtClean="0"/>
              <a:t>يتكون سلوك الأداء  من </a:t>
            </a:r>
            <a:r>
              <a:rPr lang="ar-SA" b="1" u="sng" smtClean="0">
                <a:solidFill>
                  <a:srgbClr val="C00000"/>
                </a:solidFill>
              </a:rPr>
              <a:t>ثلاثة أجزاء </a:t>
            </a:r>
            <a:r>
              <a:rPr lang="ar-SA" smtClean="0"/>
              <a:t>هي : </a:t>
            </a:r>
          </a:p>
          <a:p>
            <a:pPr algn="just" rtl="1" eaLnBrk="1" hangingPunct="1">
              <a:lnSpc>
                <a:spcPct val="90000"/>
              </a:lnSpc>
              <a:buFontTx/>
              <a:buNone/>
            </a:pPr>
            <a:endParaRPr lang="en-US" smtClean="0"/>
          </a:p>
          <a:p>
            <a:pPr algn="just" rtl="1" eaLnBrk="1" hangingPunct="1">
              <a:lnSpc>
                <a:spcPct val="90000"/>
              </a:lnSpc>
              <a:buFontTx/>
              <a:buNone/>
            </a:pPr>
            <a:r>
              <a:rPr lang="ar-SA" smtClean="0"/>
              <a:t>أ . </a:t>
            </a:r>
            <a:r>
              <a:rPr lang="ar-SA" smtClean="0">
                <a:solidFill>
                  <a:srgbClr val="FF0000"/>
                </a:solidFill>
                <a:cs typeface="Simplified Arabic" pitchFamily="2" charset="-78"/>
              </a:rPr>
              <a:t>كمية الجهد المبذول: </a:t>
            </a:r>
            <a:r>
              <a:rPr lang="ar-SA" smtClean="0">
                <a:cs typeface="Simplified Arabic" pitchFamily="2" charset="-78"/>
              </a:rPr>
              <a:t>وتعبر عن كمية الطاقة الجسمية </a:t>
            </a:r>
            <a:r>
              <a:rPr lang="en-US" smtClean="0">
                <a:cs typeface="Simplified Arabic" pitchFamily="2" charset="-78"/>
              </a:rPr>
              <a:t> </a:t>
            </a:r>
            <a:r>
              <a:rPr lang="ar-SA" smtClean="0">
                <a:cs typeface="Simplified Arabic" pitchFamily="2" charset="-78"/>
              </a:rPr>
              <a:t>والعقلية التي يبذلها الفرد في العمل خلال فترة زمنية محددة. </a:t>
            </a:r>
          </a:p>
          <a:p>
            <a:pPr algn="just" rtl="1" eaLnBrk="1" hangingPunct="1">
              <a:lnSpc>
                <a:spcPct val="90000"/>
              </a:lnSpc>
              <a:buFontTx/>
              <a:buNone/>
            </a:pPr>
            <a:r>
              <a:rPr lang="ar-SA" smtClean="0">
                <a:solidFill>
                  <a:srgbClr val="0070C0"/>
                </a:solidFill>
                <a:cs typeface="Simplified Arabic" pitchFamily="2" charset="-78"/>
              </a:rPr>
              <a:t>وهي مقياس تقيس سرعة الاداء او كميته </a:t>
            </a:r>
            <a:r>
              <a:rPr lang="ar-SA" smtClean="0">
                <a:cs typeface="Simplified Arabic" pitchFamily="2" charset="-78"/>
              </a:rPr>
              <a:t>. </a:t>
            </a:r>
          </a:p>
        </p:txBody>
      </p:sp>
      <p:sp>
        <p:nvSpPr>
          <p:cNvPr id="8195" name="Date Placeholder 3"/>
          <p:cNvSpPr>
            <a:spLocks noGrp="1"/>
          </p:cNvSpPr>
          <p:nvPr>
            <p:ph type="dt" sz="half" idx="10"/>
          </p:nvPr>
        </p:nvSpPr>
        <p:spPr>
          <a:noFill/>
        </p:spPr>
        <p:txBody>
          <a:bodyPr/>
          <a:lstStyle/>
          <a:p>
            <a:fld id="{2DD30ED3-61AC-4B9A-9359-32799F4A1A9D}"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8197"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8196" name="Slide Number Placeholder 4"/>
          <p:cNvSpPr>
            <a:spLocks noGrp="1"/>
          </p:cNvSpPr>
          <p:nvPr>
            <p:ph type="sldNum" sz="quarter" idx="12"/>
          </p:nvPr>
        </p:nvSpPr>
        <p:spPr>
          <a:noFill/>
        </p:spPr>
        <p:txBody>
          <a:bodyPr/>
          <a:lstStyle/>
          <a:p>
            <a:fld id="{5048B484-7C9F-4136-B927-B32F171156E7}" type="slidenum">
              <a:rPr lang="en-GB" smtClean="0">
                <a:latin typeface="Arial" charset="0"/>
                <a:cs typeface="Arial" charset="0"/>
              </a:rPr>
              <a:pPr/>
              <a:t>7</a:t>
            </a:fld>
            <a:endParaRPr lang="en-GB" smtClean="0">
              <a:latin typeface="Arial" charset="0"/>
              <a:cs typeface="Arial" charset="0"/>
            </a:endParaRPr>
          </a:p>
        </p:txBody>
      </p:sp>
      <p:sp>
        <p:nvSpPr>
          <p:cNvPr id="7" name="Rectangle 6"/>
          <p:cNvSpPr/>
          <p:nvPr/>
        </p:nvSpPr>
        <p:spPr>
          <a:xfrm>
            <a:off x="2000232" y="571480"/>
            <a:ext cx="4740400" cy="769441"/>
          </a:xfrm>
          <a:prstGeom prst="rect">
            <a:avLst/>
          </a:prstGeom>
          <a:noFill/>
        </p:spPr>
        <p:txBody>
          <a:bodyPr wrap="none">
            <a:spAutoFit/>
          </a:bodyPr>
          <a:lstStyle/>
          <a:p>
            <a:pPr algn="ctr">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1.2  قياس سلوك الأداء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p:txBody>
          <a:bodyPr/>
          <a:lstStyle/>
          <a:p>
            <a:pPr algn="just" rtl="1" eaLnBrk="1" hangingPunct="1">
              <a:lnSpc>
                <a:spcPct val="90000"/>
              </a:lnSpc>
              <a:buFontTx/>
              <a:buNone/>
            </a:pPr>
            <a:r>
              <a:rPr lang="ar-SA" sz="3600" smtClean="0">
                <a:cs typeface="Simplified Arabic" pitchFamily="2" charset="-78"/>
              </a:rPr>
              <a:t>ب. </a:t>
            </a:r>
            <a:r>
              <a:rPr lang="ar-SA" sz="3600" smtClean="0">
                <a:solidFill>
                  <a:srgbClr val="FF0000"/>
                </a:solidFill>
                <a:cs typeface="Simplified Arabic" pitchFamily="2" charset="-78"/>
              </a:rPr>
              <a:t>نوعية الجهد:  </a:t>
            </a:r>
            <a:r>
              <a:rPr lang="ar-SA" sz="3600" smtClean="0">
                <a:cs typeface="Simplified Arabic" pitchFamily="2" charset="-78"/>
              </a:rPr>
              <a:t>تعني مستوى الدقة والجودة في العمل ودرجة مطابقة الجهد المبذول لمواصفات نوعية معينة. </a:t>
            </a:r>
          </a:p>
          <a:p>
            <a:pPr algn="just" rtl="1" eaLnBrk="1" hangingPunct="1">
              <a:lnSpc>
                <a:spcPct val="90000"/>
              </a:lnSpc>
              <a:buFontTx/>
              <a:buNone/>
            </a:pPr>
            <a:r>
              <a:rPr lang="ar-SA" sz="3600" smtClean="0">
                <a:solidFill>
                  <a:srgbClr val="0070C0"/>
                </a:solidFill>
                <a:cs typeface="Simplified Arabic" pitchFamily="2" charset="-78"/>
              </a:rPr>
              <a:t>وهي تقيس جودة الأداء ونوعيته.</a:t>
            </a:r>
          </a:p>
          <a:p>
            <a:pPr algn="just" rtl="1" eaLnBrk="1" hangingPunct="1">
              <a:lnSpc>
                <a:spcPct val="90000"/>
              </a:lnSpc>
              <a:buFontTx/>
              <a:buNone/>
            </a:pPr>
            <a:r>
              <a:rPr lang="ar-SA" sz="3600" smtClean="0">
                <a:cs typeface="Simplified Arabic" pitchFamily="2" charset="-78"/>
              </a:rPr>
              <a:t>ج. </a:t>
            </a:r>
            <a:r>
              <a:rPr lang="ar-SA" sz="3600" smtClean="0">
                <a:solidFill>
                  <a:srgbClr val="FF0000"/>
                </a:solidFill>
                <a:cs typeface="Simplified Arabic" pitchFamily="2" charset="-78"/>
              </a:rPr>
              <a:t>نمط الأداء: </a:t>
            </a:r>
            <a:r>
              <a:rPr lang="ar-SA" sz="3600" smtClean="0">
                <a:cs typeface="Simplified Arabic" pitchFamily="2" charset="-78"/>
              </a:rPr>
              <a:t>الأسلوب أو الطريقة التي يبذل بها الجهد في العمل. أي الطريقة التي تؤدى بها أنشطة العمل. </a:t>
            </a:r>
          </a:p>
          <a:p>
            <a:pPr algn="just" rtl="1" eaLnBrk="1" hangingPunct="1">
              <a:lnSpc>
                <a:spcPct val="90000"/>
              </a:lnSpc>
              <a:buFontTx/>
              <a:buNone/>
            </a:pPr>
            <a:r>
              <a:rPr lang="ar-SA" sz="3600" smtClean="0">
                <a:solidFill>
                  <a:srgbClr val="0070C0"/>
                </a:solidFill>
                <a:cs typeface="Simplified Arabic" pitchFamily="2" charset="-78"/>
              </a:rPr>
              <a:t>وهي تقيس مدى الإحترافية والخبرة في الأداء.</a:t>
            </a:r>
          </a:p>
          <a:p>
            <a:pPr algn="just"/>
            <a:endParaRPr lang="ar-SA" sz="3600" smtClean="0"/>
          </a:p>
        </p:txBody>
      </p:sp>
      <p:sp>
        <p:nvSpPr>
          <p:cNvPr id="9219" name="Date Placeholder 3"/>
          <p:cNvSpPr>
            <a:spLocks noGrp="1"/>
          </p:cNvSpPr>
          <p:nvPr>
            <p:ph type="dt" sz="half" idx="10"/>
          </p:nvPr>
        </p:nvSpPr>
        <p:spPr>
          <a:noFill/>
        </p:spPr>
        <p:txBody>
          <a:bodyPr/>
          <a:lstStyle/>
          <a:p>
            <a:fld id="{6CFFD814-49E9-4528-B475-FA45B4EDA93C}"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9221"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9220" name="Slide Number Placeholder 4"/>
          <p:cNvSpPr>
            <a:spLocks noGrp="1"/>
          </p:cNvSpPr>
          <p:nvPr>
            <p:ph type="sldNum" sz="quarter" idx="12"/>
          </p:nvPr>
        </p:nvSpPr>
        <p:spPr>
          <a:noFill/>
        </p:spPr>
        <p:txBody>
          <a:bodyPr/>
          <a:lstStyle/>
          <a:p>
            <a:fld id="{C5B326E6-E583-4992-B59E-0777D7E16A92}" type="slidenum">
              <a:rPr lang="en-GB" smtClean="0">
                <a:latin typeface="Arial" charset="0"/>
                <a:cs typeface="Arial" charset="0"/>
              </a:rPr>
              <a:pPr/>
              <a:t>8</a:t>
            </a:fld>
            <a:endParaRPr lang="en-GB" smtClean="0">
              <a:latin typeface="Arial" charset="0"/>
              <a:cs typeface="Arial" charset="0"/>
            </a:endParaRPr>
          </a:p>
        </p:txBody>
      </p:sp>
      <p:sp>
        <p:nvSpPr>
          <p:cNvPr id="7" name="Rectangle 6"/>
          <p:cNvSpPr/>
          <p:nvPr/>
        </p:nvSpPr>
        <p:spPr>
          <a:xfrm>
            <a:off x="2000232" y="571480"/>
            <a:ext cx="4740400" cy="769441"/>
          </a:xfrm>
          <a:prstGeom prst="rect">
            <a:avLst/>
          </a:prstGeom>
          <a:noFill/>
        </p:spPr>
        <p:txBody>
          <a:bodyPr wrap="none">
            <a:spAutoFit/>
          </a:bodyPr>
          <a:lstStyle/>
          <a:p>
            <a:pPr algn="ctr">
              <a:defRPr/>
            </a:pPr>
            <a:r>
              <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1.2  قياس سلوك الأداء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  قياس سلوك الأداء </a:t>
            </a:r>
            <a:endPar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243" name="Rectangle 3"/>
          <p:cNvSpPr>
            <a:spLocks noGrp="1" noChangeArrowheads="1"/>
          </p:cNvSpPr>
          <p:nvPr>
            <p:ph idx="1"/>
          </p:nvPr>
        </p:nvSpPr>
        <p:spPr/>
        <p:txBody>
          <a:bodyPr/>
          <a:lstStyle/>
          <a:p>
            <a:pPr algn="just" rtl="1" eaLnBrk="1" hangingPunct="1">
              <a:lnSpc>
                <a:spcPct val="90000"/>
              </a:lnSpc>
              <a:buFontTx/>
              <a:buNone/>
            </a:pPr>
            <a:r>
              <a:rPr lang="ar-SA" b="1" smtClean="0">
                <a:solidFill>
                  <a:srgbClr val="FF0000"/>
                </a:solidFill>
                <a:cs typeface="Simplified Arabic" pitchFamily="2" charset="-78"/>
              </a:rPr>
              <a:t>- يقاس سلوك الفرد من خلال الابعاد الثلاثة، مع اختلافات في التركيز على بعض الابعاد دون الاخرى.</a:t>
            </a:r>
            <a:endParaRPr lang="ar-SA" sz="3600" smtClean="0"/>
          </a:p>
          <a:p>
            <a:pPr algn="just" rtl="1" eaLnBrk="1" hangingPunct="1">
              <a:lnSpc>
                <a:spcPct val="90000"/>
              </a:lnSpc>
              <a:buFontTx/>
              <a:buNone/>
            </a:pPr>
            <a:r>
              <a:rPr lang="ar-SA" smtClean="0"/>
              <a:t>- إن سلوك الأداء ايا كان البعد الذي يمثله يمكن ان يكون:</a:t>
            </a:r>
          </a:p>
          <a:p>
            <a:pPr algn="just" rtl="1" eaLnBrk="1" hangingPunct="1">
              <a:lnSpc>
                <a:spcPct val="90000"/>
              </a:lnSpc>
              <a:buFontTx/>
              <a:buNone/>
            </a:pPr>
            <a:r>
              <a:rPr lang="ar-SA" smtClean="0"/>
              <a:t>1- </a:t>
            </a:r>
            <a:r>
              <a:rPr lang="ar-SA" u="sng" smtClean="0">
                <a:solidFill>
                  <a:srgbClr val="7030A0"/>
                </a:solidFill>
              </a:rPr>
              <a:t>سلوك ظاهر </a:t>
            </a:r>
            <a:r>
              <a:rPr lang="ar-SA" smtClean="0"/>
              <a:t>محسوس من السهل قياسه( مثل الحركات والنشاطات..)  </a:t>
            </a:r>
            <a:endParaRPr lang="en-US" smtClean="0"/>
          </a:p>
          <a:p>
            <a:pPr algn="just" rtl="1" eaLnBrk="1" hangingPunct="1">
              <a:lnSpc>
                <a:spcPct val="90000"/>
              </a:lnSpc>
              <a:buFontTx/>
              <a:buNone/>
            </a:pPr>
            <a:r>
              <a:rPr lang="ar-SA" smtClean="0">
                <a:solidFill>
                  <a:srgbClr val="FF0000"/>
                </a:solidFill>
              </a:rPr>
              <a:t>أو</a:t>
            </a:r>
            <a:r>
              <a:rPr lang="ar-SA" smtClean="0"/>
              <a:t> </a:t>
            </a:r>
          </a:p>
          <a:p>
            <a:pPr algn="just" rtl="1" eaLnBrk="1" hangingPunct="1">
              <a:lnSpc>
                <a:spcPct val="90000"/>
              </a:lnSpc>
              <a:buFontTx/>
              <a:buNone/>
            </a:pPr>
            <a:r>
              <a:rPr lang="ar-SA" smtClean="0"/>
              <a:t>2- </a:t>
            </a:r>
            <a:r>
              <a:rPr lang="ar-SA" u="sng" smtClean="0">
                <a:solidFill>
                  <a:srgbClr val="7030A0"/>
                </a:solidFill>
              </a:rPr>
              <a:t>سلوك مستتر </a:t>
            </a:r>
            <a:r>
              <a:rPr lang="ar-SA" smtClean="0"/>
              <a:t>ضمني يصعب قياسه(نشاط ذهني مثل تحليل المعلومات، وتدقيق البيانات..). </a:t>
            </a:r>
          </a:p>
        </p:txBody>
      </p:sp>
      <p:sp>
        <p:nvSpPr>
          <p:cNvPr id="10244" name="Date Placeholder 3"/>
          <p:cNvSpPr>
            <a:spLocks noGrp="1"/>
          </p:cNvSpPr>
          <p:nvPr>
            <p:ph type="dt" sz="half" idx="10"/>
          </p:nvPr>
        </p:nvSpPr>
        <p:spPr>
          <a:noFill/>
        </p:spPr>
        <p:txBody>
          <a:bodyPr/>
          <a:lstStyle/>
          <a:p>
            <a:fld id="{BA591C43-CE4A-47C4-8473-0AB59E504D4B}"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0246"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كلية الاقتصاد والادارة - جامعة الملك عبد العزيز</a:t>
            </a:r>
            <a:endParaRPr lang="en-GB" smtClean="0">
              <a:latin typeface="Arial" charset="0"/>
              <a:cs typeface="Arial" charset="0"/>
            </a:endParaRPr>
          </a:p>
        </p:txBody>
      </p:sp>
      <p:sp>
        <p:nvSpPr>
          <p:cNvPr id="10245" name="Slide Number Placeholder 4"/>
          <p:cNvSpPr>
            <a:spLocks noGrp="1"/>
          </p:cNvSpPr>
          <p:nvPr>
            <p:ph type="sldNum" sz="quarter" idx="12"/>
          </p:nvPr>
        </p:nvSpPr>
        <p:spPr>
          <a:noFill/>
        </p:spPr>
        <p:txBody>
          <a:bodyPr/>
          <a:lstStyle/>
          <a:p>
            <a:fld id="{66B9D326-791A-4E8D-9A48-4C22B4638071}" type="slidenum">
              <a:rPr lang="en-GB" smtClean="0">
                <a:latin typeface="Arial" charset="0"/>
                <a:cs typeface="Arial" charset="0"/>
              </a:rPr>
              <a:pPr/>
              <a:t>9</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476</TotalTime>
  <Words>1658</Words>
  <Application>Microsoft Office PowerPoint</Application>
  <PresentationFormat>On-screen Show (4:3)</PresentationFormat>
  <Paragraphs>207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Simplified Arabic</vt:lpstr>
      <vt:lpstr>Verve</vt:lpstr>
      <vt:lpstr>Slide 1</vt:lpstr>
      <vt:lpstr>Slide 2</vt:lpstr>
      <vt:lpstr>Slide 3</vt:lpstr>
      <vt:lpstr>Slide 4</vt:lpstr>
      <vt:lpstr>Slide 5</vt:lpstr>
      <vt:lpstr>Slide 6</vt:lpstr>
      <vt:lpstr>Slide 7</vt:lpstr>
      <vt:lpstr>Slide 8</vt:lpstr>
      <vt:lpstr>1.2  قياس سلوك الأداء </vt:lpstr>
      <vt:lpstr>2.2  قياس سلوك الرضا </vt:lpstr>
      <vt:lpstr>Slide 11</vt:lpstr>
      <vt:lpstr>3. العلاقة بين الأداء والرضا. </vt:lpstr>
      <vt:lpstr>4. محددات سلوك الفرد في المنظمة</vt:lpstr>
      <vt:lpstr>4. محددات سلوك الفرد في المنظمة</vt:lpstr>
      <vt:lpstr>Slide 15</vt:lpstr>
      <vt:lpstr>الخلاصة</vt:lpstr>
      <vt:lpstr>الخلاصة</vt:lpstr>
      <vt:lpstr>الخلاصة</vt:lpstr>
      <vt:lpstr>أسئلة الفصل الثاني</vt:lpstr>
      <vt:lpstr>أأسئلة الفصل الثاني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dc:title>
  <dc:creator>كاسر نصر المنصور</dc:creator>
  <cp:lastModifiedBy> </cp:lastModifiedBy>
  <cp:revision>49</cp:revision>
  <dcterms:created xsi:type="dcterms:W3CDTF">2006-01-01T19:16:38Z</dcterms:created>
  <dcterms:modified xsi:type="dcterms:W3CDTF">2009-11-04T17:25:22Z</dcterms:modified>
</cp:coreProperties>
</file>