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38"/>
  </p:notesMasterIdLst>
  <p:sldIdLst>
    <p:sldId id="298" r:id="rId2"/>
    <p:sldId id="259" r:id="rId3"/>
    <p:sldId id="257" r:id="rId4"/>
    <p:sldId id="299" r:id="rId5"/>
    <p:sldId id="260" r:id="rId6"/>
    <p:sldId id="261" r:id="rId7"/>
    <p:sldId id="262" r:id="rId8"/>
    <p:sldId id="263" r:id="rId9"/>
    <p:sldId id="301" r:id="rId10"/>
    <p:sldId id="265" r:id="rId11"/>
    <p:sldId id="304" r:id="rId12"/>
    <p:sldId id="266" r:id="rId13"/>
    <p:sldId id="270" r:id="rId14"/>
    <p:sldId id="300" r:id="rId15"/>
    <p:sldId id="272" r:id="rId16"/>
    <p:sldId id="273" r:id="rId17"/>
    <p:sldId id="267" r:id="rId18"/>
    <p:sldId id="268" r:id="rId19"/>
    <p:sldId id="269" r:id="rId20"/>
    <p:sldId id="274" r:id="rId21"/>
    <p:sldId id="275" r:id="rId22"/>
    <p:sldId id="276" r:id="rId23"/>
    <p:sldId id="277" r:id="rId24"/>
    <p:sldId id="278" r:id="rId25"/>
    <p:sldId id="279" r:id="rId26"/>
    <p:sldId id="280" r:id="rId27"/>
    <p:sldId id="283" r:id="rId28"/>
    <p:sldId id="284" r:id="rId29"/>
    <p:sldId id="285" r:id="rId30"/>
    <p:sldId id="303" r:id="rId31"/>
    <p:sldId id="302" r:id="rId32"/>
    <p:sldId id="287" r:id="rId33"/>
    <p:sldId id="288" r:id="rId34"/>
    <p:sldId id="305" r:id="rId35"/>
    <p:sldId id="289" r:id="rId36"/>
    <p:sldId id="294" r:id="rId37"/>
  </p:sldIdLst>
  <p:sldSz cx="9144000" cy="6858000" type="screen4x3"/>
  <p:notesSz cx="6858000" cy="9144000"/>
  <p:defaultTextStyle>
    <a:defPPr>
      <a:defRPr lang="en-GB"/>
    </a:defPPr>
    <a:lvl1pPr algn="r" rtl="0" fontAlgn="base">
      <a:spcBef>
        <a:spcPct val="0"/>
      </a:spcBef>
      <a:spcAft>
        <a:spcPct val="0"/>
      </a:spcAft>
      <a:defRPr kern="1200">
        <a:solidFill>
          <a:schemeClr val="tx1"/>
        </a:solidFill>
        <a:latin typeface="Arial" charset="0"/>
        <a:ea typeface="+mn-ea"/>
        <a:cs typeface="Arial" charset="0"/>
      </a:defRPr>
    </a:lvl1pPr>
    <a:lvl2pPr marL="457200" algn="r" rtl="0" fontAlgn="base">
      <a:spcBef>
        <a:spcPct val="0"/>
      </a:spcBef>
      <a:spcAft>
        <a:spcPct val="0"/>
      </a:spcAft>
      <a:defRPr kern="1200">
        <a:solidFill>
          <a:schemeClr val="tx1"/>
        </a:solidFill>
        <a:latin typeface="Arial" charset="0"/>
        <a:ea typeface="+mn-ea"/>
        <a:cs typeface="Arial" charset="0"/>
      </a:defRPr>
    </a:lvl2pPr>
    <a:lvl3pPr marL="914400" algn="r" rtl="0" fontAlgn="base">
      <a:spcBef>
        <a:spcPct val="0"/>
      </a:spcBef>
      <a:spcAft>
        <a:spcPct val="0"/>
      </a:spcAft>
      <a:defRPr kern="1200">
        <a:solidFill>
          <a:schemeClr val="tx1"/>
        </a:solidFill>
        <a:latin typeface="Arial" charset="0"/>
        <a:ea typeface="+mn-ea"/>
        <a:cs typeface="Arial" charset="0"/>
      </a:defRPr>
    </a:lvl3pPr>
    <a:lvl4pPr marL="1371600" algn="r" rtl="0" fontAlgn="base">
      <a:spcBef>
        <a:spcPct val="0"/>
      </a:spcBef>
      <a:spcAft>
        <a:spcPct val="0"/>
      </a:spcAft>
      <a:defRPr kern="1200">
        <a:solidFill>
          <a:schemeClr val="tx1"/>
        </a:solidFill>
        <a:latin typeface="Arial" charset="0"/>
        <a:ea typeface="+mn-ea"/>
        <a:cs typeface="Arial" charset="0"/>
      </a:defRPr>
    </a:lvl4pPr>
    <a:lvl5pPr marL="1828800" algn="r"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51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CC1524-AE9C-455B-A209-F01D9969F7DA}" type="doc">
      <dgm:prSet loTypeId="urn:microsoft.com/office/officeart/2005/8/layout/orgChart1" loCatId="hierarchy" qsTypeId="urn:microsoft.com/office/officeart/2005/8/quickstyle/simple1" qsCatId="simple" csTypeId="urn:microsoft.com/office/officeart/2005/8/colors/accent1_2" csCatId="accent1" phldr="1"/>
      <dgm:spPr/>
    </dgm:pt>
    <dgm:pt modelId="{E1334AE3-04A7-4E0B-9C16-2C3DAEE1338D}">
      <dgm:prSet custT="1"/>
      <dgm:spPr>
        <a:solidFill>
          <a:schemeClr val="accent3">
            <a:lumMod val="20000"/>
            <a:lumOff val="80000"/>
          </a:schemeClr>
        </a:solidFill>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4800" b="1" i="0" u="none" strike="noStrike" cap="none" normalizeH="0" baseline="0" dirty="0" smtClean="0">
              <a:ln>
                <a:noFill/>
              </a:ln>
              <a:solidFill>
                <a:schemeClr val="tx1"/>
              </a:solidFill>
              <a:effectLst/>
              <a:latin typeface="Times New Roman" pitchFamily="18" charset="0"/>
              <a:cs typeface="Times New Roman" pitchFamily="18" charset="0"/>
            </a:rPr>
            <a:t>محددات أداء سلوك الفرد</a:t>
          </a:r>
          <a:endParaRPr kumimoji="0" lang="en-US" sz="4800" b="1" i="0" u="none" strike="noStrike" cap="none" normalizeH="0" baseline="0" dirty="0" smtClean="0">
            <a:ln>
              <a:noFill/>
            </a:ln>
            <a:solidFill>
              <a:schemeClr val="tx1"/>
            </a:solidFill>
            <a:effectLst/>
            <a:latin typeface="Arial" charset="0"/>
            <a:cs typeface="Arial" charset="0"/>
          </a:endParaRPr>
        </a:p>
      </dgm:t>
    </dgm:pt>
    <dgm:pt modelId="{12432F76-8199-4DA8-9B07-BBEA65773B27}" type="parTrans" cxnId="{C5527C5C-D17A-4209-B0C9-6BB51365714F}">
      <dgm:prSet/>
      <dgm:spPr/>
      <dgm:t>
        <a:bodyPr/>
        <a:lstStyle/>
        <a:p>
          <a:endParaRPr lang="en-US">
            <a:solidFill>
              <a:schemeClr val="tx1"/>
            </a:solidFill>
          </a:endParaRPr>
        </a:p>
      </dgm:t>
    </dgm:pt>
    <dgm:pt modelId="{F43C8354-4E3F-408B-AB3D-39ACC6ED2FB3}" type="sibTrans" cxnId="{C5527C5C-D17A-4209-B0C9-6BB51365714F}">
      <dgm:prSet/>
      <dgm:spPr/>
      <dgm:t>
        <a:bodyPr/>
        <a:lstStyle/>
        <a:p>
          <a:endParaRPr lang="en-US">
            <a:solidFill>
              <a:schemeClr val="tx1"/>
            </a:solidFill>
          </a:endParaRPr>
        </a:p>
      </dgm:t>
    </dgm:pt>
    <dgm:pt modelId="{A5832EF1-D36C-4911-B0FE-C2773D342DDC}">
      <dgm:prSet custT="1"/>
      <dgm:spPr>
        <a:solidFill>
          <a:srgbClr val="FFFF00"/>
        </a:solidFill>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4800" b="1" i="0" u="none" strike="noStrike" cap="none" normalizeH="0" baseline="0" dirty="0" smtClean="0">
              <a:ln>
                <a:noFill/>
              </a:ln>
              <a:solidFill>
                <a:schemeClr val="tx1"/>
              </a:solidFill>
              <a:effectLst/>
              <a:latin typeface="Times New Roman" pitchFamily="18" charset="0"/>
              <a:cs typeface="Times New Roman" pitchFamily="18" charset="0"/>
            </a:rPr>
            <a:t>الإدراك</a:t>
          </a:r>
          <a:endParaRPr kumimoji="0" lang="en-US" sz="4800" b="1" i="0" u="none" strike="noStrike" cap="none" normalizeH="0" baseline="0" dirty="0" smtClean="0">
            <a:ln>
              <a:noFill/>
            </a:ln>
            <a:solidFill>
              <a:schemeClr val="tx1"/>
            </a:solidFill>
            <a:effectLst/>
            <a:latin typeface="Arial" charset="0"/>
            <a:cs typeface="Arial" charset="0"/>
          </a:endParaRPr>
        </a:p>
      </dgm:t>
    </dgm:pt>
    <dgm:pt modelId="{450A9A3A-0ED9-46A4-971A-AD8D7C10D80D}" type="parTrans" cxnId="{1B4BD0F5-31D2-40E3-B4C6-6AD32C470C2E}">
      <dgm:prSet/>
      <dgm:spPr/>
      <dgm:t>
        <a:bodyPr/>
        <a:lstStyle/>
        <a:p>
          <a:endParaRPr lang="en-US">
            <a:solidFill>
              <a:schemeClr val="tx1"/>
            </a:solidFill>
          </a:endParaRPr>
        </a:p>
      </dgm:t>
    </dgm:pt>
    <dgm:pt modelId="{D73BA9ED-9514-45E6-84C6-86DE155B03D6}" type="sibTrans" cxnId="{1B4BD0F5-31D2-40E3-B4C6-6AD32C470C2E}">
      <dgm:prSet/>
      <dgm:spPr/>
      <dgm:t>
        <a:bodyPr/>
        <a:lstStyle/>
        <a:p>
          <a:endParaRPr lang="en-US">
            <a:solidFill>
              <a:schemeClr val="tx1"/>
            </a:solidFill>
          </a:endParaRPr>
        </a:p>
      </dgm:t>
    </dgm:pt>
    <dgm:pt modelId="{8B7E4736-B6CD-4245-B678-D2434DBECD47}">
      <dgm:prSet custT="1"/>
      <dgm:spPr>
        <a:solidFill>
          <a:srgbClr val="92D050"/>
        </a:solidFill>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5400" b="1" i="0" u="none" strike="noStrike" cap="none" normalizeH="0" baseline="0" dirty="0" smtClean="0">
              <a:ln>
                <a:noFill/>
              </a:ln>
              <a:solidFill>
                <a:schemeClr val="tx1"/>
              </a:solidFill>
              <a:effectLst/>
              <a:latin typeface="Times New Roman" pitchFamily="18" charset="0"/>
              <a:cs typeface="Times New Roman" pitchFamily="18" charset="0"/>
            </a:rPr>
            <a:t>القدرات</a:t>
          </a:r>
          <a:r>
            <a:rPr kumimoji="0" lang="ar-SA" sz="41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en-US" sz="4100" b="0" i="0" u="none" strike="noStrike" cap="none" normalizeH="0" baseline="0" dirty="0" smtClean="0">
            <a:ln>
              <a:noFill/>
            </a:ln>
            <a:solidFill>
              <a:schemeClr val="tx1"/>
            </a:solidFill>
            <a:effectLst/>
            <a:latin typeface="Arial" charset="0"/>
            <a:cs typeface="Arial" charset="0"/>
          </a:endParaRPr>
        </a:p>
      </dgm:t>
    </dgm:pt>
    <dgm:pt modelId="{1AF1E07A-B0B8-4C4C-946F-96109BF95CAD}" type="parTrans" cxnId="{9F7D623B-1090-4ADB-82E9-52AD3C1E9EF5}">
      <dgm:prSet/>
      <dgm:spPr/>
      <dgm:t>
        <a:bodyPr/>
        <a:lstStyle/>
        <a:p>
          <a:endParaRPr lang="en-US">
            <a:solidFill>
              <a:schemeClr val="tx1"/>
            </a:solidFill>
          </a:endParaRPr>
        </a:p>
      </dgm:t>
    </dgm:pt>
    <dgm:pt modelId="{60870EC8-529C-4EDD-AD5D-2BA447C51818}" type="sibTrans" cxnId="{9F7D623B-1090-4ADB-82E9-52AD3C1E9EF5}">
      <dgm:prSet/>
      <dgm:spPr/>
      <dgm:t>
        <a:bodyPr/>
        <a:lstStyle/>
        <a:p>
          <a:endParaRPr lang="en-US">
            <a:solidFill>
              <a:schemeClr val="tx1"/>
            </a:solidFill>
          </a:endParaRPr>
        </a:p>
      </dgm:t>
    </dgm:pt>
    <dgm:pt modelId="{F9ECBD97-D82C-460B-BEEF-A0E0D1D5E55C}">
      <dgm:prSet custT="1"/>
      <dgm:spPr>
        <a:solidFill>
          <a:schemeClr val="accent2"/>
        </a:solidFill>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6000" b="1" i="0" u="none" strike="noStrike" cap="none" normalizeH="0" baseline="0" dirty="0" smtClean="0">
              <a:ln>
                <a:noFill/>
              </a:ln>
              <a:solidFill>
                <a:schemeClr val="tx1"/>
              </a:solidFill>
              <a:effectLst/>
              <a:latin typeface="Times New Roman" pitchFamily="18" charset="0"/>
              <a:cs typeface="Times New Roman" pitchFamily="18" charset="0"/>
            </a:rPr>
            <a:t>الدافعية</a:t>
          </a:r>
          <a:endParaRPr kumimoji="0" lang="en-US" sz="6000" b="1" i="0" u="none" strike="noStrike" cap="none" normalizeH="0" baseline="0" dirty="0" smtClean="0">
            <a:ln>
              <a:noFill/>
            </a:ln>
            <a:solidFill>
              <a:schemeClr val="tx1"/>
            </a:solidFill>
            <a:effectLst/>
            <a:latin typeface="Arial" charset="0"/>
            <a:cs typeface="Arial" charset="0"/>
          </a:endParaRPr>
        </a:p>
      </dgm:t>
    </dgm:pt>
    <dgm:pt modelId="{0D562A88-640E-417B-9A11-55BF25A5A657}" type="parTrans" cxnId="{E63F7C2B-E990-491B-B4F7-5AF9FA6564ED}">
      <dgm:prSet/>
      <dgm:spPr/>
      <dgm:t>
        <a:bodyPr/>
        <a:lstStyle/>
        <a:p>
          <a:endParaRPr lang="en-US">
            <a:solidFill>
              <a:schemeClr val="tx1"/>
            </a:solidFill>
          </a:endParaRPr>
        </a:p>
      </dgm:t>
    </dgm:pt>
    <dgm:pt modelId="{6A68D172-DCFB-4D3D-B2B7-90CAED1A62F4}" type="sibTrans" cxnId="{E63F7C2B-E990-491B-B4F7-5AF9FA6564ED}">
      <dgm:prSet/>
      <dgm:spPr/>
      <dgm:t>
        <a:bodyPr/>
        <a:lstStyle/>
        <a:p>
          <a:endParaRPr lang="en-US">
            <a:solidFill>
              <a:schemeClr val="tx1"/>
            </a:solidFill>
          </a:endParaRPr>
        </a:p>
      </dgm:t>
    </dgm:pt>
    <dgm:pt modelId="{924D1014-4384-4A8D-94E7-208D9EAA8197}" type="pres">
      <dgm:prSet presAssocID="{4BCC1524-AE9C-455B-A209-F01D9969F7DA}" presName="hierChild1" presStyleCnt="0">
        <dgm:presLayoutVars>
          <dgm:orgChart val="1"/>
          <dgm:chPref val="1"/>
          <dgm:dir/>
          <dgm:animOne val="branch"/>
          <dgm:animLvl val="lvl"/>
          <dgm:resizeHandles/>
        </dgm:presLayoutVars>
      </dgm:prSet>
      <dgm:spPr/>
    </dgm:pt>
    <dgm:pt modelId="{4D4E67CB-90BE-41E9-9CA1-1EC9AA891F39}" type="pres">
      <dgm:prSet presAssocID="{E1334AE3-04A7-4E0B-9C16-2C3DAEE1338D}" presName="hierRoot1" presStyleCnt="0">
        <dgm:presLayoutVars>
          <dgm:hierBranch/>
        </dgm:presLayoutVars>
      </dgm:prSet>
      <dgm:spPr/>
    </dgm:pt>
    <dgm:pt modelId="{2AD2F114-1FDC-4F8F-AF38-DFB0E617DCDF}" type="pres">
      <dgm:prSet presAssocID="{E1334AE3-04A7-4E0B-9C16-2C3DAEE1338D}" presName="rootComposite1" presStyleCnt="0"/>
      <dgm:spPr/>
    </dgm:pt>
    <dgm:pt modelId="{1778FD55-BFC1-4C13-930D-DF908DC5CA7E}" type="pres">
      <dgm:prSet presAssocID="{E1334AE3-04A7-4E0B-9C16-2C3DAEE1338D}" presName="rootText1" presStyleLbl="node0" presStyleIdx="0" presStyleCnt="1">
        <dgm:presLayoutVars>
          <dgm:chPref val="3"/>
        </dgm:presLayoutVars>
      </dgm:prSet>
      <dgm:spPr/>
      <dgm:t>
        <a:bodyPr/>
        <a:lstStyle/>
        <a:p>
          <a:pPr rtl="1"/>
          <a:endParaRPr lang="ar-SA"/>
        </a:p>
      </dgm:t>
    </dgm:pt>
    <dgm:pt modelId="{5946C560-A6D1-4C2E-9A40-B0510113C781}" type="pres">
      <dgm:prSet presAssocID="{E1334AE3-04A7-4E0B-9C16-2C3DAEE1338D}" presName="rootConnector1" presStyleLbl="node1" presStyleIdx="0" presStyleCnt="0"/>
      <dgm:spPr/>
      <dgm:t>
        <a:bodyPr/>
        <a:lstStyle/>
        <a:p>
          <a:pPr rtl="1"/>
          <a:endParaRPr lang="ar-SA"/>
        </a:p>
      </dgm:t>
    </dgm:pt>
    <dgm:pt modelId="{0E81CC04-E351-4415-A766-3C44DDA48141}" type="pres">
      <dgm:prSet presAssocID="{E1334AE3-04A7-4E0B-9C16-2C3DAEE1338D}" presName="hierChild2" presStyleCnt="0"/>
      <dgm:spPr/>
    </dgm:pt>
    <dgm:pt modelId="{AB0DD62C-EA25-47EF-AB54-6F534F76F9DF}" type="pres">
      <dgm:prSet presAssocID="{450A9A3A-0ED9-46A4-971A-AD8D7C10D80D}" presName="Name35" presStyleLbl="parChTrans1D2" presStyleIdx="0" presStyleCnt="3"/>
      <dgm:spPr/>
      <dgm:t>
        <a:bodyPr/>
        <a:lstStyle/>
        <a:p>
          <a:pPr rtl="1"/>
          <a:endParaRPr lang="ar-SA"/>
        </a:p>
      </dgm:t>
    </dgm:pt>
    <dgm:pt modelId="{668DA928-5654-40BA-BA9B-79C2D5B6AA49}" type="pres">
      <dgm:prSet presAssocID="{A5832EF1-D36C-4911-B0FE-C2773D342DDC}" presName="hierRoot2" presStyleCnt="0">
        <dgm:presLayoutVars>
          <dgm:hierBranch/>
        </dgm:presLayoutVars>
      </dgm:prSet>
      <dgm:spPr/>
    </dgm:pt>
    <dgm:pt modelId="{83CEB725-BC80-4A20-A86A-47E93940BEBC}" type="pres">
      <dgm:prSet presAssocID="{A5832EF1-D36C-4911-B0FE-C2773D342DDC}" presName="rootComposite" presStyleCnt="0"/>
      <dgm:spPr/>
    </dgm:pt>
    <dgm:pt modelId="{50E1D8E4-7625-48F1-98C7-365F4664BA63}" type="pres">
      <dgm:prSet presAssocID="{A5832EF1-D36C-4911-B0FE-C2773D342DDC}" presName="rootText" presStyleLbl="node2" presStyleIdx="0" presStyleCnt="3">
        <dgm:presLayoutVars>
          <dgm:chPref val="3"/>
        </dgm:presLayoutVars>
      </dgm:prSet>
      <dgm:spPr/>
      <dgm:t>
        <a:bodyPr/>
        <a:lstStyle/>
        <a:p>
          <a:pPr rtl="1"/>
          <a:endParaRPr lang="ar-SA"/>
        </a:p>
      </dgm:t>
    </dgm:pt>
    <dgm:pt modelId="{30923C65-0D61-4992-BFFF-6059AEDF3890}" type="pres">
      <dgm:prSet presAssocID="{A5832EF1-D36C-4911-B0FE-C2773D342DDC}" presName="rootConnector" presStyleLbl="node2" presStyleIdx="0" presStyleCnt="3"/>
      <dgm:spPr/>
      <dgm:t>
        <a:bodyPr/>
        <a:lstStyle/>
        <a:p>
          <a:pPr rtl="1"/>
          <a:endParaRPr lang="ar-SA"/>
        </a:p>
      </dgm:t>
    </dgm:pt>
    <dgm:pt modelId="{F09240C4-930C-461C-B540-36FF316BBCD6}" type="pres">
      <dgm:prSet presAssocID="{A5832EF1-D36C-4911-B0FE-C2773D342DDC}" presName="hierChild4" presStyleCnt="0"/>
      <dgm:spPr/>
    </dgm:pt>
    <dgm:pt modelId="{73015ED9-0DBE-4B6D-B32E-4306BA34D605}" type="pres">
      <dgm:prSet presAssocID="{A5832EF1-D36C-4911-B0FE-C2773D342DDC}" presName="hierChild5" presStyleCnt="0"/>
      <dgm:spPr/>
    </dgm:pt>
    <dgm:pt modelId="{4286CCB1-C487-47B3-9DCC-5029174C7805}" type="pres">
      <dgm:prSet presAssocID="{1AF1E07A-B0B8-4C4C-946F-96109BF95CAD}" presName="Name35" presStyleLbl="parChTrans1D2" presStyleIdx="1" presStyleCnt="3"/>
      <dgm:spPr/>
      <dgm:t>
        <a:bodyPr/>
        <a:lstStyle/>
        <a:p>
          <a:pPr rtl="1"/>
          <a:endParaRPr lang="ar-SA"/>
        </a:p>
      </dgm:t>
    </dgm:pt>
    <dgm:pt modelId="{24F7B3E0-C5F4-4D81-AB84-7692CF6F22AB}" type="pres">
      <dgm:prSet presAssocID="{8B7E4736-B6CD-4245-B678-D2434DBECD47}" presName="hierRoot2" presStyleCnt="0">
        <dgm:presLayoutVars>
          <dgm:hierBranch/>
        </dgm:presLayoutVars>
      </dgm:prSet>
      <dgm:spPr/>
    </dgm:pt>
    <dgm:pt modelId="{8BA41D46-8603-4F1D-BEC3-414021EA489A}" type="pres">
      <dgm:prSet presAssocID="{8B7E4736-B6CD-4245-B678-D2434DBECD47}" presName="rootComposite" presStyleCnt="0"/>
      <dgm:spPr/>
    </dgm:pt>
    <dgm:pt modelId="{185092ED-F872-42C2-96FF-7BD7C8034492}" type="pres">
      <dgm:prSet presAssocID="{8B7E4736-B6CD-4245-B678-D2434DBECD47}" presName="rootText" presStyleLbl="node2" presStyleIdx="1" presStyleCnt="3">
        <dgm:presLayoutVars>
          <dgm:chPref val="3"/>
        </dgm:presLayoutVars>
      </dgm:prSet>
      <dgm:spPr/>
      <dgm:t>
        <a:bodyPr/>
        <a:lstStyle/>
        <a:p>
          <a:pPr rtl="1"/>
          <a:endParaRPr lang="ar-SA"/>
        </a:p>
      </dgm:t>
    </dgm:pt>
    <dgm:pt modelId="{7A85B481-6865-4019-81E1-52F234299C83}" type="pres">
      <dgm:prSet presAssocID="{8B7E4736-B6CD-4245-B678-D2434DBECD47}" presName="rootConnector" presStyleLbl="node2" presStyleIdx="1" presStyleCnt="3"/>
      <dgm:spPr/>
      <dgm:t>
        <a:bodyPr/>
        <a:lstStyle/>
        <a:p>
          <a:pPr rtl="1"/>
          <a:endParaRPr lang="ar-SA"/>
        </a:p>
      </dgm:t>
    </dgm:pt>
    <dgm:pt modelId="{91832C3D-9EDA-434E-9484-918C0E84074E}" type="pres">
      <dgm:prSet presAssocID="{8B7E4736-B6CD-4245-B678-D2434DBECD47}" presName="hierChild4" presStyleCnt="0"/>
      <dgm:spPr/>
    </dgm:pt>
    <dgm:pt modelId="{EB3B5481-1072-4A81-8159-2962688D4469}" type="pres">
      <dgm:prSet presAssocID="{8B7E4736-B6CD-4245-B678-D2434DBECD47}" presName="hierChild5" presStyleCnt="0"/>
      <dgm:spPr/>
    </dgm:pt>
    <dgm:pt modelId="{63AFB741-77C3-44C6-B5F9-EAD793E473BE}" type="pres">
      <dgm:prSet presAssocID="{0D562A88-640E-417B-9A11-55BF25A5A657}" presName="Name35" presStyleLbl="parChTrans1D2" presStyleIdx="2" presStyleCnt="3"/>
      <dgm:spPr/>
      <dgm:t>
        <a:bodyPr/>
        <a:lstStyle/>
        <a:p>
          <a:pPr rtl="1"/>
          <a:endParaRPr lang="ar-SA"/>
        </a:p>
      </dgm:t>
    </dgm:pt>
    <dgm:pt modelId="{D97061B3-4B29-4D2D-B0BF-B0680A7D0B4C}" type="pres">
      <dgm:prSet presAssocID="{F9ECBD97-D82C-460B-BEEF-A0E0D1D5E55C}" presName="hierRoot2" presStyleCnt="0">
        <dgm:presLayoutVars>
          <dgm:hierBranch/>
        </dgm:presLayoutVars>
      </dgm:prSet>
      <dgm:spPr/>
    </dgm:pt>
    <dgm:pt modelId="{AEC95F21-B3FD-403A-B84F-18CA064AB326}" type="pres">
      <dgm:prSet presAssocID="{F9ECBD97-D82C-460B-BEEF-A0E0D1D5E55C}" presName="rootComposite" presStyleCnt="0"/>
      <dgm:spPr/>
    </dgm:pt>
    <dgm:pt modelId="{71ED8EB1-0594-468D-8BCD-4542A2E70EFF}" type="pres">
      <dgm:prSet presAssocID="{F9ECBD97-D82C-460B-BEEF-A0E0D1D5E55C}" presName="rootText" presStyleLbl="node2" presStyleIdx="2" presStyleCnt="3">
        <dgm:presLayoutVars>
          <dgm:chPref val="3"/>
        </dgm:presLayoutVars>
      </dgm:prSet>
      <dgm:spPr/>
      <dgm:t>
        <a:bodyPr/>
        <a:lstStyle/>
        <a:p>
          <a:pPr rtl="1"/>
          <a:endParaRPr lang="ar-SA"/>
        </a:p>
      </dgm:t>
    </dgm:pt>
    <dgm:pt modelId="{6DA592B6-74BC-4F87-BC5D-8F8CC51609E5}" type="pres">
      <dgm:prSet presAssocID="{F9ECBD97-D82C-460B-BEEF-A0E0D1D5E55C}" presName="rootConnector" presStyleLbl="node2" presStyleIdx="2" presStyleCnt="3"/>
      <dgm:spPr/>
      <dgm:t>
        <a:bodyPr/>
        <a:lstStyle/>
        <a:p>
          <a:pPr rtl="1"/>
          <a:endParaRPr lang="ar-SA"/>
        </a:p>
      </dgm:t>
    </dgm:pt>
    <dgm:pt modelId="{75E3BE12-53C7-4EC0-B084-D0B1FBEE98DD}" type="pres">
      <dgm:prSet presAssocID="{F9ECBD97-D82C-460B-BEEF-A0E0D1D5E55C}" presName="hierChild4" presStyleCnt="0"/>
      <dgm:spPr/>
    </dgm:pt>
    <dgm:pt modelId="{D8B3CEBC-3335-4DF6-9D5F-7393C87E0E68}" type="pres">
      <dgm:prSet presAssocID="{F9ECBD97-D82C-460B-BEEF-A0E0D1D5E55C}" presName="hierChild5" presStyleCnt="0"/>
      <dgm:spPr/>
    </dgm:pt>
    <dgm:pt modelId="{C8752DEB-F4AD-42C9-9799-7FF856941EFC}" type="pres">
      <dgm:prSet presAssocID="{E1334AE3-04A7-4E0B-9C16-2C3DAEE1338D}" presName="hierChild3" presStyleCnt="0"/>
      <dgm:spPr/>
    </dgm:pt>
  </dgm:ptLst>
  <dgm:cxnLst>
    <dgm:cxn modelId="{80B167FF-15A1-4231-9923-9C495B95644E}" type="presOf" srcId="{A5832EF1-D36C-4911-B0FE-C2773D342DDC}" destId="{50E1D8E4-7625-48F1-98C7-365F4664BA63}" srcOrd="0" destOrd="0" presId="urn:microsoft.com/office/officeart/2005/8/layout/orgChart1"/>
    <dgm:cxn modelId="{E47F2F9D-0906-46B6-890F-E672BFC86DBC}" type="presOf" srcId="{E1334AE3-04A7-4E0B-9C16-2C3DAEE1338D}" destId="{1778FD55-BFC1-4C13-930D-DF908DC5CA7E}" srcOrd="0" destOrd="0" presId="urn:microsoft.com/office/officeart/2005/8/layout/orgChart1"/>
    <dgm:cxn modelId="{3C57EEB4-B7F8-4E99-AA21-50CF4F48DF0F}" type="presOf" srcId="{E1334AE3-04A7-4E0B-9C16-2C3DAEE1338D}" destId="{5946C560-A6D1-4C2E-9A40-B0510113C781}" srcOrd="1" destOrd="0" presId="urn:microsoft.com/office/officeart/2005/8/layout/orgChart1"/>
    <dgm:cxn modelId="{1B4BD0F5-31D2-40E3-B4C6-6AD32C470C2E}" srcId="{E1334AE3-04A7-4E0B-9C16-2C3DAEE1338D}" destId="{A5832EF1-D36C-4911-B0FE-C2773D342DDC}" srcOrd="0" destOrd="0" parTransId="{450A9A3A-0ED9-46A4-971A-AD8D7C10D80D}" sibTransId="{D73BA9ED-9514-45E6-84C6-86DE155B03D6}"/>
    <dgm:cxn modelId="{3BD2278E-9DA1-428C-AD83-101A63233E4C}" type="presOf" srcId="{8B7E4736-B6CD-4245-B678-D2434DBECD47}" destId="{7A85B481-6865-4019-81E1-52F234299C83}" srcOrd="1" destOrd="0" presId="urn:microsoft.com/office/officeart/2005/8/layout/orgChart1"/>
    <dgm:cxn modelId="{9F7D623B-1090-4ADB-82E9-52AD3C1E9EF5}" srcId="{E1334AE3-04A7-4E0B-9C16-2C3DAEE1338D}" destId="{8B7E4736-B6CD-4245-B678-D2434DBECD47}" srcOrd="1" destOrd="0" parTransId="{1AF1E07A-B0B8-4C4C-946F-96109BF95CAD}" sibTransId="{60870EC8-529C-4EDD-AD5D-2BA447C51818}"/>
    <dgm:cxn modelId="{C5527C5C-D17A-4209-B0C9-6BB51365714F}" srcId="{4BCC1524-AE9C-455B-A209-F01D9969F7DA}" destId="{E1334AE3-04A7-4E0B-9C16-2C3DAEE1338D}" srcOrd="0" destOrd="0" parTransId="{12432F76-8199-4DA8-9B07-BBEA65773B27}" sibTransId="{F43C8354-4E3F-408B-AB3D-39ACC6ED2FB3}"/>
    <dgm:cxn modelId="{2A879EFF-AEC3-427E-A5B5-6216C25458A5}" type="presOf" srcId="{F9ECBD97-D82C-460B-BEEF-A0E0D1D5E55C}" destId="{6DA592B6-74BC-4F87-BC5D-8F8CC51609E5}" srcOrd="1" destOrd="0" presId="urn:microsoft.com/office/officeart/2005/8/layout/orgChart1"/>
    <dgm:cxn modelId="{C187DBE1-BBBA-490C-92E3-BEFB3E9248A2}" type="presOf" srcId="{450A9A3A-0ED9-46A4-971A-AD8D7C10D80D}" destId="{AB0DD62C-EA25-47EF-AB54-6F534F76F9DF}" srcOrd="0" destOrd="0" presId="urn:microsoft.com/office/officeart/2005/8/layout/orgChart1"/>
    <dgm:cxn modelId="{6E9E15D5-7D6D-4144-B49A-92A92D285F1B}" type="presOf" srcId="{F9ECBD97-D82C-460B-BEEF-A0E0D1D5E55C}" destId="{71ED8EB1-0594-468D-8BCD-4542A2E70EFF}" srcOrd="0" destOrd="0" presId="urn:microsoft.com/office/officeart/2005/8/layout/orgChart1"/>
    <dgm:cxn modelId="{E63F7C2B-E990-491B-B4F7-5AF9FA6564ED}" srcId="{E1334AE3-04A7-4E0B-9C16-2C3DAEE1338D}" destId="{F9ECBD97-D82C-460B-BEEF-A0E0D1D5E55C}" srcOrd="2" destOrd="0" parTransId="{0D562A88-640E-417B-9A11-55BF25A5A657}" sibTransId="{6A68D172-DCFB-4D3D-B2B7-90CAED1A62F4}"/>
    <dgm:cxn modelId="{A6777C3E-9249-4B43-9670-7E1B61D04031}" type="presOf" srcId="{4BCC1524-AE9C-455B-A209-F01D9969F7DA}" destId="{924D1014-4384-4A8D-94E7-208D9EAA8197}" srcOrd="0" destOrd="0" presId="urn:microsoft.com/office/officeart/2005/8/layout/orgChart1"/>
    <dgm:cxn modelId="{ED2F6E24-433E-4557-A60A-2C4D5579216B}" type="presOf" srcId="{8B7E4736-B6CD-4245-B678-D2434DBECD47}" destId="{185092ED-F872-42C2-96FF-7BD7C8034492}" srcOrd="0" destOrd="0" presId="urn:microsoft.com/office/officeart/2005/8/layout/orgChart1"/>
    <dgm:cxn modelId="{C652B53F-43D9-4E04-8C5B-62AF967B9C6F}" type="presOf" srcId="{A5832EF1-D36C-4911-B0FE-C2773D342DDC}" destId="{30923C65-0D61-4992-BFFF-6059AEDF3890}" srcOrd="1" destOrd="0" presId="urn:microsoft.com/office/officeart/2005/8/layout/orgChart1"/>
    <dgm:cxn modelId="{50BB97EF-90C4-4644-9252-FE61ED9AE5C8}" type="presOf" srcId="{1AF1E07A-B0B8-4C4C-946F-96109BF95CAD}" destId="{4286CCB1-C487-47B3-9DCC-5029174C7805}" srcOrd="0" destOrd="0" presId="urn:microsoft.com/office/officeart/2005/8/layout/orgChart1"/>
    <dgm:cxn modelId="{7FAAAF56-439E-4845-9C9E-582C45A9E6A3}" type="presOf" srcId="{0D562A88-640E-417B-9A11-55BF25A5A657}" destId="{63AFB741-77C3-44C6-B5F9-EAD793E473BE}" srcOrd="0" destOrd="0" presId="urn:microsoft.com/office/officeart/2005/8/layout/orgChart1"/>
    <dgm:cxn modelId="{FC47F8A3-566D-42C7-B797-D1934EF8985F}" type="presParOf" srcId="{924D1014-4384-4A8D-94E7-208D9EAA8197}" destId="{4D4E67CB-90BE-41E9-9CA1-1EC9AA891F39}" srcOrd="0" destOrd="0" presId="urn:microsoft.com/office/officeart/2005/8/layout/orgChart1"/>
    <dgm:cxn modelId="{DE284A4E-E19E-4DF6-A9C0-A1325D0A9083}" type="presParOf" srcId="{4D4E67CB-90BE-41E9-9CA1-1EC9AA891F39}" destId="{2AD2F114-1FDC-4F8F-AF38-DFB0E617DCDF}" srcOrd="0" destOrd="0" presId="urn:microsoft.com/office/officeart/2005/8/layout/orgChart1"/>
    <dgm:cxn modelId="{F26D089E-06EB-4A7C-BF76-38BAE2551011}" type="presParOf" srcId="{2AD2F114-1FDC-4F8F-AF38-DFB0E617DCDF}" destId="{1778FD55-BFC1-4C13-930D-DF908DC5CA7E}" srcOrd="0" destOrd="0" presId="urn:microsoft.com/office/officeart/2005/8/layout/orgChart1"/>
    <dgm:cxn modelId="{851513F3-D412-4A29-B719-2A4402E4F157}" type="presParOf" srcId="{2AD2F114-1FDC-4F8F-AF38-DFB0E617DCDF}" destId="{5946C560-A6D1-4C2E-9A40-B0510113C781}" srcOrd="1" destOrd="0" presId="urn:microsoft.com/office/officeart/2005/8/layout/orgChart1"/>
    <dgm:cxn modelId="{03A33EC9-3904-4C34-97FF-6ABDEE3AEF68}" type="presParOf" srcId="{4D4E67CB-90BE-41E9-9CA1-1EC9AA891F39}" destId="{0E81CC04-E351-4415-A766-3C44DDA48141}" srcOrd="1" destOrd="0" presId="urn:microsoft.com/office/officeart/2005/8/layout/orgChart1"/>
    <dgm:cxn modelId="{4F1D666E-8591-4377-B825-BAB694DE476D}" type="presParOf" srcId="{0E81CC04-E351-4415-A766-3C44DDA48141}" destId="{AB0DD62C-EA25-47EF-AB54-6F534F76F9DF}" srcOrd="0" destOrd="0" presId="urn:microsoft.com/office/officeart/2005/8/layout/orgChart1"/>
    <dgm:cxn modelId="{66BDCCCA-223D-416D-8546-69BEE9609FC5}" type="presParOf" srcId="{0E81CC04-E351-4415-A766-3C44DDA48141}" destId="{668DA928-5654-40BA-BA9B-79C2D5B6AA49}" srcOrd="1" destOrd="0" presId="urn:microsoft.com/office/officeart/2005/8/layout/orgChart1"/>
    <dgm:cxn modelId="{167DEAB6-58D0-45F4-B946-6C25DDC3DC97}" type="presParOf" srcId="{668DA928-5654-40BA-BA9B-79C2D5B6AA49}" destId="{83CEB725-BC80-4A20-A86A-47E93940BEBC}" srcOrd="0" destOrd="0" presId="urn:microsoft.com/office/officeart/2005/8/layout/orgChart1"/>
    <dgm:cxn modelId="{EE283433-1E21-44A0-9989-F6A6600D6600}" type="presParOf" srcId="{83CEB725-BC80-4A20-A86A-47E93940BEBC}" destId="{50E1D8E4-7625-48F1-98C7-365F4664BA63}" srcOrd="0" destOrd="0" presId="urn:microsoft.com/office/officeart/2005/8/layout/orgChart1"/>
    <dgm:cxn modelId="{8D674F22-D11E-446C-8C9B-0E520920E79B}" type="presParOf" srcId="{83CEB725-BC80-4A20-A86A-47E93940BEBC}" destId="{30923C65-0D61-4992-BFFF-6059AEDF3890}" srcOrd="1" destOrd="0" presId="urn:microsoft.com/office/officeart/2005/8/layout/orgChart1"/>
    <dgm:cxn modelId="{3A7CB192-1B3F-429D-A11E-C454583F35C7}" type="presParOf" srcId="{668DA928-5654-40BA-BA9B-79C2D5B6AA49}" destId="{F09240C4-930C-461C-B540-36FF316BBCD6}" srcOrd="1" destOrd="0" presId="urn:microsoft.com/office/officeart/2005/8/layout/orgChart1"/>
    <dgm:cxn modelId="{B79D7594-D998-4112-896E-1E84D957AAC8}" type="presParOf" srcId="{668DA928-5654-40BA-BA9B-79C2D5B6AA49}" destId="{73015ED9-0DBE-4B6D-B32E-4306BA34D605}" srcOrd="2" destOrd="0" presId="urn:microsoft.com/office/officeart/2005/8/layout/orgChart1"/>
    <dgm:cxn modelId="{788636CD-82ED-4F47-8A5D-0366A9CA84D9}" type="presParOf" srcId="{0E81CC04-E351-4415-A766-3C44DDA48141}" destId="{4286CCB1-C487-47B3-9DCC-5029174C7805}" srcOrd="2" destOrd="0" presId="urn:microsoft.com/office/officeart/2005/8/layout/orgChart1"/>
    <dgm:cxn modelId="{F7A78EAE-5D33-4CB5-BEC9-9BD336E2FF95}" type="presParOf" srcId="{0E81CC04-E351-4415-A766-3C44DDA48141}" destId="{24F7B3E0-C5F4-4D81-AB84-7692CF6F22AB}" srcOrd="3" destOrd="0" presId="urn:microsoft.com/office/officeart/2005/8/layout/orgChart1"/>
    <dgm:cxn modelId="{0BE04775-22FE-4825-9BAB-A3F33E69FB9B}" type="presParOf" srcId="{24F7B3E0-C5F4-4D81-AB84-7692CF6F22AB}" destId="{8BA41D46-8603-4F1D-BEC3-414021EA489A}" srcOrd="0" destOrd="0" presId="urn:microsoft.com/office/officeart/2005/8/layout/orgChart1"/>
    <dgm:cxn modelId="{C47FE359-3F27-4761-A349-5E11403F5FEB}" type="presParOf" srcId="{8BA41D46-8603-4F1D-BEC3-414021EA489A}" destId="{185092ED-F872-42C2-96FF-7BD7C8034492}" srcOrd="0" destOrd="0" presId="urn:microsoft.com/office/officeart/2005/8/layout/orgChart1"/>
    <dgm:cxn modelId="{F2A85266-D024-4B15-A409-63673C7FC3C2}" type="presParOf" srcId="{8BA41D46-8603-4F1D-BEC3-414021EA489A}" destId="{7A85B481-6865-4019-81E1-52F234299C83}" srcOrd="1" destOrd="0" presId="urn:microsoft.com/office/officeart/2005/8/layout/orgChart1"/>
    <dgm:cxn modelId="{E848ACD7-1E89-43DA-BA95-09041E72B8EB}" type="presParOf" srcId="{24F7B3E0-C5F4-4D81-AB84-7692CF6F22AB}" destId="{91832C3D-9EDA-434E-9484-918C0E84074E}" srcOrd="1" destOrd="0" presId="urn:microsoft.com/office/officeart/2005/8/layout/orgChart1"/>
    <dgm:cxn modelId="{8F66CAA9-3760-46E0-976C-12AE95625473}" type="presParOf" srcId="{24F7B3E0-C5F4-4D81-AB84-7692CF6F22AB}" destId="{EB3B5481-1072-4A81-8159-2962688D4469}" srcOrd="2" destOrd="0" presId="urn:microsoft.com/office/officeart/2005/8/layout/orgChart1"/>
    <dgm:cxn modelId="{2D28761C-D3CA-4DA3-B0F5-386CA63BA49B}" type="presParOf" srcId="{0E81CC04-E351-4415-A766-3C44DDA48141}" destId="{63AFB741-77C3-44C6-B5F9-EAD793E473BE}" srcOrd="4" destOrd="0" presId="urn:microsoft.com/office/officeart/2005/8/layout/orgChart1"/>
    <dgm:cxn modelId="{9CA3AE22-C999-467F-B845-21A50F0138EA}" type="presParOf" srcId="{0E81CC04-E351-4415-A766-3C44DDA48141}" destId="{D97061B3-4B29-4D2D-B0BF-B0680A7D0B4C}" srcOrd="5" destOrd="0" presId="urn:microsoft.com/office/officeart/2005/8/layout/orgChart1"/>
    <dgm:cxn modelId="{1AA7CFC1-6152-4711-ABB6-B22886C4E77A}" type="presParOf" srcId="{D97061B3-4B29-4D2D-B0BF-B0680A7D0B4C}" destId="{AEC95F21-B3FD-403A-B84F-18CA064AB326}" srcOrd="0" destOrd="0" presId="urn:microsoft.com/office/officeart/2005/8/layout/orgChart1"/>
    <dgm:cxn modelId="{1E72D937-76CD-4559-9FE3-90FECDD6B8DC}" type="presParOf" srcId="{AEC95F21-B3FD-403A-B84F-18CA064AB326}" destId="{71ED8EB1-0594-468D-8BCD-4542A2E70EFF}" srcOrd="0" destOrd="0" presId="urn:microsoft.com/office/officeart/2005/8/layout/orgChart1"/>
    <dgm:cxn modelId="{EFA19E2C-69A8-4D9A-8BA5-1B1094405381}" type="presParOf" srcId="{AEC95F21-B3FD-403A-B84F-18CA064AB326}" destId="{6DA592B6-74BC-4F87-BC5D-8F8CC51609E5}" srcOrd="1" destOrd="0" presId="urn:microsoft.com/office/officeart/2005/8/layout/orgChart1"/>
    <dgm:cxn modelId="{2D7C683A-A218-4ACB-B48C-B896446F5974}" type="presParOf" srcId="{D97061B3-4B29-4D2D-B0BF-B0680A7D0B4C}" destId="{75E3BE12-53C7-4EC0-B084-D0B1FBEE98DD}" srcOrd="1" destOrd="0" presId="urn:microsoft.com/office/officeart/2005/8/layout/orgChart1"/>
    <dgm:cxn modelId="{73ADCC95-1247-4804-8D6A-C0B461D425AB}" type="presParOf" srcId="{D97061B3-4B29-4D2D-B0BF-B0680A7D0B4C}" destId="{D8B3CEBC-3335-4DF6-9D5F-7393C87E0E68}" srcOrd="2" destOrd="0" presId="urn:microsoft.com/office/officeart/2005/8/layout/orgChart1"/>
    <dgm:cxn modelId="{DD0B83CA-E8FA-477E-8E32-8B586519909F}" type="presParOf" srcId="{4D4E67CB-90BE-41E9-9CA1-1EC9AA891F39}" destId="{C8752DEB-F4AD-42C9-9799-7FF856941EFC}" srcOrd="2" destOrd="0" presId="urn:microsoft.com/office/officeart/2005/8/layout/orgChart1"/>
  </dgm:cxnLst>
  <dgm:bg/>
  <dgm:whole/>
</dgm:dataModel>
</file>

<file path=ppt/diagrams/data2.xml><?xml version="1.0" encoding="utf-8"?>
<dgm:dataModel xmlns:dgm="http://schemas.openxmlformats.org/drawingml/2006/diagram" xmlns:a="http://schemas.openxmlformats.org/drawingml/2006/main">
  <dgm:ptLst>
    <dgm:pt modelId="{1A4BDD3B-76AB-4CC0-ACE9-0E5E075080E0}" type="doc">
      <dgm:prSet loTypeId="urn:microsoft.com/office/officeart/2005/8/layout/vList2" loCatId="list" qsTypeId="urn:microsoft.com/office/officeart/2005/8/quickstyle/simple3" qsCatId="simple" csTypeId="urn:microsoft.com/office/officeart/2005/8/colors/accent1_2" csCatId="accent1" phldr="1"/>
      <dgm:spPr/>
      <dgm:t>
        <a:bodyPr/>
        <a:lstStyle/>
        <a:p>
          <a:pPr rtl="1"/>
          <a:endParaRPr lang="ar-SA"/>
        </a:p>
      </dgm:t>
    </dgm:pt>
    <dgm:pt modelId="{9EABC342-5D83-438D-9A99-BD7F6AA13898}">
      <dgm:prSet/>
      <dgm:spPr>
        <a:solidFill>
          <a:schemeClr val="accent3">
            <a:lumMod val="20000"/>
            <a:lumOff val="80000"/>
          </a:schemeClr>
        </a:solidFill>
      </dgm:spPr>
      <dgm:t>
        <a:bodyPr/>
        <a:lstStyle/>
        <a:p>
          <a:pPr algn="just" rtl="1"/>
          <a:r>
            <a:rPr lang="ar-SA" dirty="0" smtClean="0"/>
            <a:t>أن معظم الأبحاث أجريت على الحواس الخمس كانت في حاستي الإبصار و السمع لأنهما أهم حاستان في تكييف الفرد مع البيئة ومن حيث متطلبات الأداء في معظم الأعمال ولكن بعض المنظمات الخاصة بالعطور نجد أن حاسة الشم مهمة وفي المطاعم نجد حاستي الشم والتذوق مهمة .</a:t>
          </a:r>
          <a:endParaRPr lang="ar-SA" dirty="0"/>
        </a:p>
      </dgm:t>
    </dgm:pt>
    <dgm:pt modelId="{05616728-1FCF-4B95-ACC6-033DAE02B774}" type="parTrans" cxnId="{DE261B86-6CA7-498D-B7FE-845505C7F531}">
      <dgm:prSet/>
      <dgm:spPr/>
      <dgm:t>
        <a:bodyPr/>
        <a:lstStyle/>
        <a:p>
          <a:pPr rtl="1"/>
          <a:endParaRPr lang="ar-SA"/>
        </a:p>
      </dgm:t>
    </dgm:pt>
    <dgm:pt modelId="{328260CE-38A9-4337-A6F3-EBE677E1F8D8}" type="sibTrans" cxnId="{DE261B86-6CA7-498D-B7FE-845505C7F531}">
      <dgm:prSet/>
      <dgm:spPr/>
      <dgm:t>
        <a:bodyPr/>
        <a:lstStyle/>
        <a:p>
          <a:pPr rtl="1"/>
          <a:endParaRPr lang="ar-SA"/>
        </a:p>
      </dgm:t>
    </dgm:pt>
    <dgm:pt modelId="{3AED7018-A5C7-4DB9-9D04-5BE53505F591}">
      <dgm:prSet/>
      <dgm:spPr>
        <a:solidFill>
          <a:srgbClr val="FFFF00"/>
        </a:solidFill>
      </dgm:spPr>
      <dgm:t>
        <a:bodyPr/>
        <a:lstStyle/>
        <a:p>
          <a:pPr algn="just" rtl="1"/>
          <a:r>
            <a:rPr lang="ar-SA" dirty="0" smtClean="0"/>
            <a:t>وبما أننا نتكلم عن منظمات إدارية فحاسة الإبصار مهمة والقدرة على تمييز المسافات والألوان والقدرة على تنسيق الأبصار أي قدرة الفرد على ربط عينيه بحركة يده والقدرة على ربط العين بهدف معين.</a:t>
          </a:r>
          <a:endParaRPr lang="ar-SA" dirty="0"/>
        </a:p>
      </dgm:t>
    </dgm:pt>
    <dgm:pt modelId="{32035025-18B3-4FD5-9276-87CCC52F87DC}" type="parTrans" cxnId="{0EBAEB1C-B754-474C-AA56-39B2A1C33CFA}">
      <dgm:prSet/>
      <dgm:spPr/>
      <dgm:t>
        <a:bodyPr/>
        <a:lstStyle/>
        <a:p>
          <a:pPr rtl="1"/>
          <a:endParaRPr lang="ar-SA"/>
        </a:p>
      </dgm:t>
    </dgm:pt>
    <dgm:pt modelId="{1F2CE99A-0C05-4A27-8D89-338D02BA72FD}" type="sibTrans" cxnId="{0EBAEB1C-B754-474C-AA56-39B2A1C33CFA}">
      <dgm:prSet/>
      <dgm:spPr/>
      <dgm:t>
        <a:bodyPr/>
        <a:lstStyle/>
        <a:p>
          <a:pPr rtl="1"/>
          <a:endParaRPr lang="ar-SA"/>
        </a:p>
      </dgm:t>
    </dgm:pt>
    <dgm:pt modelId="{1D54F191-E432-406E-B3EC-EBDB85FDEA68}" type="pres">
      <dgm:prSet presAssocID="{1A4BDD3B-76AB-4CC0-ACE9-0E5E075080E0}" presName="linear" presStyleCnt="0">
        <dgm:presLayoutVars>
          <dgm:animLvl val="lvl"/>
          <dgm:resizeHandles val="exact"/>
        </dgm:presLayoutVars>
      </dgm:prSet>
      <dgm:spPr/>
      <dgm:t>
        <a:bodyPr/>
        <a:lstStyle/>
        <a:p>
          <a:endParaRPr lang="en-US"/>
        </a:p>
      </dgm:t>
    </dgm:pt>
    <dgm:pt modelId="{565E53D1-4779-48D6-B52A-C834F2B48A3F}" type="pres">
      <dgm:prSet presAssocID="{9EABC342-5D83-438D-9A99-BD7F6AA13898}" presName="parentText" presStyleLbl="node1" presStyleIdx="0" presStyleCnt="2">
        <dgm:presLayoutVars>
          <dgm:chMax val="0"/>
          <dgm:bulletEnabled val="1"/>
        </dgm:presLayoutVars>
      </dgm:prSet>
      <dgm:spPr/>
      <dgm:t>
        <a:bodyPr/>
        <a:lstStyle/>
        <a:p>
          <a:endParaRPr lang="en-US"/>
        </a:p>
      </dgm:t>
    </dgm:pt>
    <dgm:pt modelId="{EEF6ACE0-A8A4-4099-8C08-E2C94F06C4EA}" type="pres">
      <dgm:prSet presAssocID="{328260CE-38A9-4337-A6F3-EBE677E1F8D8}" presName="spacer" presStyleCnt="0"/>
      <dgm:spPr/>
    </dgm:pt>
    <dgm:pt modelId="{43452E87-6212-49F4-81B3-F4B3C31BFD1D}" type="pres">
      <dgm:prSet presAssocID="{3AED7018-A5C7-4DB9-9D04-5BE53505F591}" presName="parentText" presStyleLbl="node1" presStyleIdx="1" presStyleCnt="2">
        <dgm:presLayoutVars>
          <dgm:chMax val="0"/>
          <dgm:bulletEnabled val="1"/>
        </dgm:presLayoutVars>
      </dgm:prSet>
      <dgm:spPr/>
      <dgm:t>
        <a:bodyPr/>
        <a:lstStyle/>
        <a:p>
          <a:endParaRPr lang="en-US"/>
        </a:p>
      </dgm:t>
    </dgm:pt>
  </dgm:ptLst>
  <dgm:cxnLst>
    <dgm:cxn modelId="{DE261B86-6CA7-498D-B7FE-845505C7F531}" srcId="{1A4BDD3B-76AB-4CC0-ACE9-0E5E075080E0}" destId="{9EABC342-5D83-438D-9A99-BD7F6AA13898}" srcOrd="0" destOrd="0" parTransId="{05616728-1FCF-4B95-ACC6-033DAE02B774}" sibTransId="{328260CE-38A9-4337-A6F3-EBE677E1F8D8}"/>
    <dgm:cxn modelId="{E1ABDE34-949D-4F99-A1FF-4FDB758FF0A1}" type="presOf" srcId="{9EABC342-5D83-438D-9A99-BD7F6AA13898}" destId="{565E53D1-4779-48D6-B52A-C834F2B48A3F}" srcOrd="0" destOrd="0" presId="urn:microsoft.com/office/officeart/2005/8/layout/vList2"/>
    <dgm:cxn modelId="{A6E48B5B-87F2-4FC5-90F6-320E2B41D12F}" type="presOf" srcId="{3AED7018-A5C7-4DB9-9D04-5BE53505F591}" destId="{43452E87-6212-49F4-81B3-F4B3C31BFD1D}" srcOrd="0" destOrd="0" presId="urn:microsoft.com/office/officeart/2005/8/layout/vList2"/>
    <dgm:cxn modelId="{0EBAEB1C-B754-474C-AA56-39B2A1C33CFA}" srcId="{1A4BDD3B-76AB-4CC0-ACE9-0E5E075080E0}" destId="{3AED7018-A5C7-4DB9-9D04-5BE53505F591}" srcOrd="1" destOrd="0" parTransId="{32035025-18B3-4FD5-9276-87CCC52F87DC}" sibTransId="{1F2CE99A-0C05-4A27-8D89-338D02BA72FD}"/>
    <dgm:cxn modelId="{6A5C212E-31F1-420A-AA73-F347191325AA}" type="presOf" srcId="{1A4BDD3B-76AB-4CC0-ACE9-0E5E075080E0}" destId="{1D54F191-E432-406E-B3EC-EBDB85FDEA68}" srcOrd="0" destOrd="0" presId="urn:microsoft.com/office/officeart/2005/8/layout/vList2"/>
    <dgm:cxn modelId="{994807EF-064D-4784-A1FF-74D82AABB0D0}" type="presParOf" srcId="{1D54F191-E432-406E-B3EC-EBDB85FDEA68}" destId="{565E53D1-4779-48D6-B52A-C834F2B48A3F}" srcOrd="0" destOrd="0" presId="urn:microsoft.com/office/officeart/2005/8/layout/vList2"/>
    <dgm:cxn modelId="{BD030AEA-0E2B-4120-A1EC-7D5F1BEA507C}" type="presParOf" srcId="{1D54F191-E432-406E-B3EC-EBDB85FDEA68}" destId="{EEF6ACE0-A8A4-4099-8C08-E2C94F06C4EA}" srcOrd="1" destOrd="0" presId="urn:microsoft.com/office/officeart/2005/8/layout/vList2"/>
    <dgm:cxn modelId="{C97D3480-402F-42FD-8BF2-686CBEDFD318}" type="presParOf" srcId="{1D54F191-E432-406E-B3EC-EBDB85FDEA68}" destId="{43452E87-6212-49F4-81B3-F4B3C31BFD1D}" srcOrd="2" destOrd="0" presId="urn:microsoft.com/office/officeart/2005/8/layout/vList2"/>
  </dgm:cxnLst>
  <dgm:bg/>
  <dgm:whole/>
</dgm:dataModel>
</file>

<file path=ppt/diagrams/data3.xml><?xml version="1.0" encoding="utf-8"?>
<dgm:dataModel xmlns:dgm="http://schemas.openxmlformats.org/drawingml/2006/diagram" xmlns:a="http://schemas.openxmlformats.org/drawingml/2006/main">
  <dgm:ptLst>
    <dgm:pt modelId="{2F3F2AC0-9868-4785-80B7-9D241F70CAB3}" type="doc">
      <dgm:prSet loTypeId="urn:microsoft.com/office/officeart/2005/8/layout/vList2" loCatId="list" qsTypeId="urn:microsoft.com/office/officeart/2005/8/quickstyle/simple3" qsCatId="simple" csTypeId="urn:microsoft.com/office/officeart/2005/8/colors/accent1_2" csCatId="accent1" phldr="1"/>
      <dgm:spPr/>
      <dgm:t>
        <a:bodyPr/>
        <a:lstStyle/>
        <a:p>
          <a:pPr rtl="1"/>
          <a:endParaRPr lang="ar-SA"/>
        </a:p>
      </dgm:t>
    </dgm:pt>
    <dgm:pt modelId="{6B4BC131-E92F-4A42-B7B3-C4613790EBCE}">
      <dgm:prSet/>
      <dgm:spPr>
        <a:solidFill>
          <a:srgbClr val="FFFF00"/>
        </a:solidFill>
      </dgm:spPr>
      <dgm:t>
        <a:bodyPr/>
        <a:lstStyle/>
        <a:p>
          <a:pPr rtl="1"/>
          <a:r>
            <a:rPr lang="ar-SA" b="1" dirty="0" smtClean="0">
              <a:solidFill>
                <a:srgbClr val="FF0000"/>
              </a:solidFill>
            </a:rPr>
            <a:t>أ- حاسة الإبصار: </a:t>
          </a:r>
          <a:r>
            <a:rPr lang="ar-SA" dirty="0" smtClean="0"/>
            <a:t>تمثل القدرة على التميز الكافي للعناصر الدقيقة التي تقع في المجال البصري.</a:t>
          </a:r>
          <a:endParaRPr lang="ar-SA" dirty="0"/>
        </a:p>
      </dgm:t>
    </dgm:pt>
    <dgm:pt modelId="{B612E2ED-55D7-442F-A0AE-1F6BF848ED07}" type="parTrans" cxnId="{B60E96CA-A201-456E-99D8-DBF0B84AA78E}">
      <dgm:prSet/>
      <dgm:spPr/>
      <dgm:t>
        <a:bodyPr/>
        <a:lstStyle/>
        <a:p>
          <a:pPr rtl="1"/>
          <a:endParaRPr lang="ar-SA"/>
        </a:p>
      </dgm:t>
    </dgm:pt>
    <dgm:pt modelId="{4E99E81E-D78A-4986-9219-9033D8AC0D29}" type="sibTrans" cxnId="{B60E96CA-A201-456E-99D8-DBF0B84AA78E}">
      <dgm:prSet/>
      <dgm:spPr/>
      <dgm:t>
        <a:bodyPr/>
        <a:lstStyle/>
        <a:p>
          <a:pPr rtl="1"/>
          <a:endParaRPr lang="ar-SA"/>
        </a:p>
      </dgm:t>
    </dgm:pt>
    <dgm:pt modelId="{6FC36880-CB15-417C-BACE-F0AA31A6DB98}">
      <dgm:prSet/>
      <dgm:spPr/>
      <dgm:t>
        <a:bodyPr/>
        <a:lstStyle/>
        <a:p>
          <a:pPr rtl="1"/>
          <a:r>
            <a:rPr lang="ar-SA" b="1" dirty="0" smtClean="0">
              <a:solidFill>
                <a:srgbClr val="FF0000"/>
              </a:solidFill>
            </a:rPr>
            <a:t>ب- تمييز المسافات: </a:t>
          </a:r>
          <a:r>
            <a:rPr lang="ar-SA" dirty="0" smtClean="0"/>
            <a:t>تمثل القدرة على إدراك العلاقات الكافية من حيث البعد النسبي للأشياء.</a:t>
          </a:r>
          <a:endParaRPr lang="ar-SA" dirty="0"/>
        </a:p>
      </dgm:t>
    </dgm:pt>
    <dgm:pt modelId="{43EE465D-E2C7-4AE7-A450-5D883311E9CD}" type="parTrans" cxnId="{54993164-C254-4B64-9D9F-1B8CAE68CB2B}">
      <dgm:prSet/>
      <dgm:spPr/>
      <dgm:t>
        <a:bodyPr/>
        <a:lstStyle/>
        <a:p>
          <a:pPr rtl="1"/>
          <a:endParaRPr lang="ar-SA"/>
        </a:p>
      </dgm:t>
    </dgm:pt>
    <dgm:pt modelId="{9E6BDC18-873A-4B6F-B1D9-E949DA035739}" type="sibTrans" cxnId="{54993164-C254-4B64-9D9F-1B8CAE68CB2B}">
      <dgm:prSet/>
      <dgm:spPr/>
      <dgm:t>
        <a:bodyPr/>
        <a:lstStyle/>
        <a:p>
          <a:pPr rtl="1"/>
          <a:endParaRPr lang="ar-SA"/>
        </a:p>
      </dgm:t>
    </dgm:pt>
    <dgm:pt modelId="{911018BF-FEAD-4740-8CC4-D49F276BD924}">
      <dgm:prSet/>
      <dgm:spPr/>
      <dgm:t>
        <a:bodyPr/>
        <a:lstStyle/>
        <a:p>
          <a:pPr rtl="1"/>
          <a:r>
            <a:rPr lang="ar-SA" dirty="0" smtClean="0"/>
            <a:t>عندما يتقدم الفرد لوظيفة يجب أن يقوم بعمل كشف طبي حتى يتأكد من القوة ـ المرونة ـ التوازن ـ التنسيق ـ قوة التحمل .</a:t>
          </a:r>
          <a:endParaRPr lang="ar-SA" dirty="0"/>
        </a:p>
      </dgm:t>
    </dgm:pt>
    <dgm:pt modelId="{6D64913F-3C01-4DF1-BD30-E9803B80B750}" type="parTrans" cxnId="{1C4BC00E-0189-4C4A-84AA-53F6A4983C6C}">
      <dgm:prSet/>
      <dgm:spPr/>
      <dgm:t>
        <a:bodyPr/>
        <a:lstStyle/>
        <a:p>
          <a:endParaRPr lang="en-US"/>
        </a:p>
      </dgm:t>
    </dgm:pt>
    <dgm:pt modelId="{360519F5-DA44-448D-8CB3-05EE4EACEADE}" type="sibTrans" cxnId="{1C4BC00E-0189-4C4A-84AA-53F6A4983C6C}">
      <dgm:prSet/>
      <dgm:spPr/>
      <dgm:t>
        <a:bodyPr/>
        <a:lstStyle/>
        <a:p>
          <a:endParaRPr lang="en-US"/>
        </a:p>
      </dgm:t>
    </dgm:pt>
    <dgm:pt modelId="{653F2F7E-1FE0-4EC0-9975-808B1CCD47CF}" type="pres">
      <dgm:prSet presAssocID="{2F3F2AC0-9868-4785-80B7-9D241F70CAB3}" presName="linear" presStyleCnt="0">
        <dgm:presLayoutVars>
          <dgm:animLvl val="lvl"/>
          <dgm:resizeHandles val="exact"/>
        </dgm:presLayoutVars>
      </dgm:prSet>
      <dgm:spPr/>
      <dgm:t>
        <a:bodyPr/>
        <a:lstStyle/>
        <a:p>
          <a:endParaRPr lang="en-US"/>
        </a:p>
      </dgm:t>
    </dgm:pt>
    <dgm:pt modelId="{7287796F-D1A8-460E-BEB8-178209061130}" type="pres">
      <dgm:prSet presAssocID="{6B4BC131-E92F-4A42-B7B3-C4613790EBCE}" presName="parentText" presStyleLbl="node1" presStyleIdx="0" presStyleCnt="3" custLinFactY="73293" custLinFactNeighborX="868" custLinFactNeighborY="100000">
        <dgm:presLayoutVars>
          <dgm:chMax val="0"/>
          <dgm:bulletEnabled val="1"/>
        </dgm:presLayoutVars>
      </dgm:prSet>
      <dgm:spPr/>
      <dgm:t>
        <a:bodyPr/>
        <a:lstStyle/>
        <a:p>
          <a:endParaRPr lang="en-US"/>
        </a:p>
      </dgm:t>
    </dgm:pt>
    <dgm:pt modelId="{80F6DFB0-D227-4A2A-9A45-73D6DFADCF03}" type="pres">
      <dgm:prSet presAssocID="{4E99E81E-D78A-4986-9219-9033D8AC0D29}" presName="spacer" presStyleCnt="0"/>
      <dgm:spPr/>
    </dgm:pt>
    <dgm:pt modelId="{882F9215-17E8-4761-9973-096E7340A5D7}" type="pres">
      <dgm:prSet presAssocID="{6FC36880-CB15-417C-BACE-F0AA31A6DB98}" presName="parentText" presStyleLbl="node1" presStyleIdx="1" presStyleCnt="3" custLinFactY="102925" custLinFactNeighborY="200000">
        <dgm:presLayoutVars>
          <dgm:chMax val="0"/>
          <dgm:bulletEnabled val="1"/>
        </dgm:presLayoutVars>
      </dgm:prSet>
      <dgm:spPr/>
      <dgm:t>
        <a:bodyPr/>
        <a:lstStyle/>
        <a:p>
          <a:endParaRPr lang="en-US"/>
        </a:p>
      </dgm:t>
    </dgm:pt>
    <dgm:pt modelId="{0F933319-9504-41C0-AC0B-B048808A7A16}" type="pres">
      <dgm:prSet presAssocID="{9E6BDC18-873A-4B6F-B1D9-E949DA035739}" presName="spacer" presStyleCnt="0"/>
      <dgm:spPr/>
    </dgm:pt>
    <dgm:pt modelId="{57BE5ECC-DB3B-4194-B885-8F3116E84CC0}" type="pres">
      <dgm:prSet presAssocID="{911018BF-FEAD-4740-8CC4-D49F276BD924}" presName="parentText" presStyleLbl="node1" presStyleIdx="2" presStyleCnt="3" custLinFactY="-238993" custLinFactNeighborX="2604" custLinFactNeighborY="-300000">
        <dgm:presLayoutVars>
          <dgm:chMax val="0"/>
          <dgm:bulletEnabled val="1"/>
        </dgm:presLayoutVars>
      </dgm:prSet>
      <dgm:spPr/>
      <dgm:t>
        <a:bodyPr/>
        <a:lstStyle/>
        <a:p>
          <a:endParaRPr lang="en-US"/>
        </a:p>
      </dgm:t>
    </dgm:pt>
  </dgm:ptLst>
  <dgm:cxnLst>
    <dgm:cxn modelId="{9B182305-BD91-4F5F-8A5A-CA96A1529059}" type="presOf" srcId="{2F3F2AC0-9868-4785-80B7-9D241F70CAB3}" destId="{653F2F7E-1FE0-4EC0-9975-808B1CCD47CF}" srcOrd="0" destOrd="0" presId="urn:microsoft.com/office/officeart/2005/8/layout/vList2"/>
    <dgm:cxn modelId="{54993164-C254-4B64-9D9F-1B8CAE68CB2B}" srcId="{2F3F2AC0-9868-4785-80B7-9D241F70CAB3}" destId="{6FC36880-CB15-417C-BACE-F0AA31A6DB98}" srcOrd="1" destOrd="0" parTransId="{43EE465D-E2C7-4AE7-A450-5D883311E9CD}" sibTransId="{9E6BDC18-873A-4B6F-B1D9-E949DA035739}"/>
    <dgm:cxn modelId="{0A8B2C22-81E1-4796-A111-B02CDD5329B1}" type="presOf" srcId="{911018BF-FEAD-4740-8CC4-D49F276BD924}" destId="{57BE5ECC-DB3B-4194-B885-8F3116E84CC0}" srcOrd="0" destOrd="0" presId="urn:microsoft.com/office/officeart/2005/8/layout/vList2"/>
    <dgm:cxn modelId="{B60E96CA-A201-456E-99D8-DBF0B84AA78E}" srcId="{2F3F2AC0-9868-4785-80B7-9D241F70CAB3}" destId="{6B4BC131-E92F-4A42-B7B3-C4613790EBCE}" srcOrd="0" destOrd="0" parTransId="{B612E2ED-55D7-442F-A0AE-1F6BF848ED07}" sibTransId="{4E99E81E-D78A-4986-9219-9033D8AC0D29}"/>
    <dgm:cxn modelId="{3E07E337-F914-420B-90CE-963CDFCEF470}" type="presOf" srcId="{6B4BC131-E92F-4A42-B7B3-C4613790EBCE}" destId="{7287796F-D1A8-460E-BEB8-178209061130}" srcOrd="0" destOrd="0" presId="urn:microsoft.com/office/officeart/2005/8/layout/vList2"/>
    <dgm:cxn modelId="{EF696CE5-EB09-45DE-A963-68369ADC8EDA}" type="presOf" srcId="{6FC36880-CB15-417C-BACE-F0AA31A6DB98}" destId="{882F9215-17E8-4761-9973-096E7340A5D7}" srcOrd="0" destOrd="0" presId="urn:microsoft.com/office/officeart/2005/8/layout/vList2"/>
    <dgm:cxn modelId="{1C4BC00E-0189-4C4A-84AA-53F6A4983C6C}" srcId="{2F3F2AC0-9868-4785-80B7-9D241F70CAB3}" destId="{911018BF-FEAD-4740-8CC4-D49F276BD924}" srcOrd="2" destOrd="0" parTransId="{6D64913F-3C01-4DF1-BD30-E9803B80B750}" sibTransId="{360519F5-DA44-448D-8CB3-05EE4EACEADE}"/>
    <dgm:cxn modelId="{05A74907-D9C7-471D-8E8A-75FA8F64CBD1}" type="presParOf" srcId="{653F2F7E-1FE0-4EC0-9975-808B1CCD47CF}" destId="{7287796F-D1A8-460E-BEB8-178209061130}" srcOrd="0" destOrd="0" presId="urn:microsoft.com/office/officeart/2005/8/layout/vList2"/>
    <dgm:cxn modelId="{FDE870EE-8108-4C23-B0BD-311CC0667B35}" type="presParOf" srcId="{653F2F7E-1FE0-4EC0-9975-808B1CCD47CF}" destId="{80F6DFB0-D227-4A2A-9A45-73D6DFADCF03}" srcOrd="1" destOrd="0" presId="urn:microsoft.com/office/officeart/2005/8/layout/vList2"/>
    <dgm:cxn modelId="{DF6B8335-F204-41ED-A57D-7E5E00A9097C}" type="presParOf" srcId="{653F2F7E-1FE0-4EC0-9975-808B1CCD47CF}" destId="{882F9215-17E8-4761-9973-096E7340A5D7}" srcOrd="2" destOrd="0" presId="urn:microsoft.com/office/officeart/2005/8/layout/vList2"/>
    <dgm:cxn modelId="{B929F47C-9598-484D-8DF6-2C240C031267}" type="presParOf" srcId="{653F2F7E-1FE0-4EC0-9975-808B1CCD47CF}" destId="{0F933319-9504-41C0-AC0B-B048808A7A16}" srcOrd="3" destOrd="0" presId="urn:microsoft.com/office/officeart/2005/8/layout/vList2"/>
    <dgm:cxn modelId="{5C2A8667-7A1B-4D25-88C2-F352533A0C89}" type="presParOf" srcId="{653F2F7E-1FE0-4EC0-9975-808B1CCD47CF}" destId="{57BE5ECC-DB3B-4194-B885-8F3116E84CC0}" srcOrd="4"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05382834-FD66-4DB6-BD4F-911C33B11704}" type="doc">
      <dgm:prSet loTypeId="urn:microsoft.com/office/officeart/2005/8/layout/vList2" loCatId="list" qsTypeId="urn:microsoft.com/office/officeart/2005/8/quickstyle/simple3" qsCatId="simple" csTypeId="urn:microsoft.com/office/officeart/2005/8/colors/accent1_2" csCatId="accent1" phldr="1"/>
      <dgm:spPr/>
      <dgm:t>
        <a:bodyPr/>
        <a:lstStyle/>
        <a:p>
          <a:pPr rtl="1"/>
          <a:endParaRPr lang="ar-SA"/>
        </a:p>
      </dgm:t>
    </dgm:pt>
    <dgm:pt modelId="{2EC412E1-9C84-42CF-9C1A-05D4A78CB352}">
      <dgm:prSet/>
      <dgm:spPr>
        <a:solidFill>
          <a:srgbClr val="FFFF00"/>
        </a:solidFill>
      </dgm:spPr>
      <dgm:t>
        <a:bodyPr/>
        <a:lstStyle/>
        <a:p>
          <a:pPr algn="just" rtl="1"/>
          <a:r>
            <a:rPr lang="ar-SA" b="1" dirty="0" smtClean="0">
              <a:solidFill>
                <a:srgbClr val="FF0000"/>
              </a:solidFill>
            </a:rPr>
            <a:t>ج-</a:t>
          </a:r>
          <a:r>
            <a:rPr lang="ar-SA" dirty="0" smtClean="0">
              <a:solidFill>
                <a:srgbClr val="FF0000"/>
              </a:solidFill>
            </a:rPr>
            <a:t> </a:t>
          </a:r>
          <a:r>
            <a:rPr lang="ar-SA" b="1" dirty="0" smtClean="0">
              <a:solidFill>
                <a:srgbClr val="FF0000"/>
              </a:solidFill>
            </a:rPr>
            <a:t>تمييز  الألوان: </a:t>
          </a:r>
          <a:r>
            <a:rPr lang="ar-SA" dirty="0" smtClean="0"/>
            <a:t>وهي تمثل القدرة على تمييز الألوان والدرجات المختلفة لها </a:t>
          </a:r>
          <a:endParaRPr lang="ar-SA" dirty="0"/>
        </a:p>
      </dgm:t>
    </dgm:pt>
    <dgm:pt modelId="{CA6B49AA-45C0-473F-8B47-D90228A676EC}" type="parTrans" cxnId="{4EA4CB0E-6E9A-4FD1-9C20-2BEF4DBF4B8C}">
      <dgm:prSet/>
      <dgm:spPr/>
      <dgm:t>
        <a:bodyPr/>
        <a:lstStyle/>
        <a:p>
          <a:pPr algn="just" rtl="1"/>
          <a:endParaRPr lang="ar-SA"/>
        </a:p>
      </dgm:t>
    </dgm:pt>
    <dgm:pt modelId="{410E4DFF-227B-4509-81CA-760015386F43}" type="sibTrans" cxnId="{4EA4CB0E-6E9A-4FD1-9C20-2BEF4DBF4B8C}">
      <dgm:prSet/>
      <dgm:spPr/>
      <dgm:t>
        <a:bodyPr/>
        <a:lstStyle/>
        <a:p>
          <a:pPr algn="just" rtl="1"/>
          <a:endParaRPr lang="ar-SA"/>
        </a:p>
      </dgm:t>
    </dgm:pt>
    <dgm:pt modelId="{C47324FA-2C39-462F-A609-83DC0DB9CC53}">
      <dgm:prSet/>
      <dgm:spPr>
        <a:solidFill>
          <a:schemeClr val="accent3">
            <a:lumMod val="20000"/>
            <a:lumOff val="80000"/>
          </a:schemeClr>
        </a:solidFill>
      </dgm:spPr>
      <dgm:t>
        <a:bodyPr/>
        <a:lstStyle/>
        <a:p>
          <a:pPr algn="just" rtl="1"/>
          <a:r>
            <a:rPr lang="ar-SA" b="1" dirty="0" smtClean="0">
              <a:solidFill>
                <a:srgbClr val="FF0000"/>
              </a:solidFill>
            </a:rPr>
            <a:t>د- التنسيق الابصاري: </a:t>
          </a:r>
          <a:r>
            <a:rPr lang="ar-SA" dirty="0" smtClean="0"/>
            <a:t>وهي تمثل التنسيق بين العينين في حركتهما لتتبع جسم مرئي يتحرك الى الأعلى والى الأسفل أو الى اليمين والى اليسار</a:t>
          </a:r>
          <a:endParaRPr lang="ar-SA" dirty="0"/>
        </a:p>
      </dgm:t>
    </dgm:pt>
    <dgm:pt modelId="{DB302A29-25AE-442D-8E17-F7968BC8E828}" type="parTrans" cxnId="{1993D361-9FB0-4520-BF42-36A502642A7B}">
      <dgm:prSet/>
      <dgm:spPr/>
      <dgm:t>
        <a:bodyPr/>
        <a:lstStyle/>
        <a:p>
          <a:pPr algn="just" rtl="1"/>
          <a:endParaRPr lang="ar-SA"/>
        </a:p>
      </dgm:t>
    </dgm:pt>
    <dgm:pt modelId="{B296670C-8C05-4CD2-8665-AC41CA707D89}" type="sibTrans" cxnId="{1993D361-9FB0-4520-BF42-36A502642A7B}">
      <dgm:prSet/>
      <dgm:spPr/>
      <dgm:t>
        <a:bodyPr/>
        <a:lstStyle/>
        <a:p>
          <a:pPr algn="just" rtl="1"/>
          <a:endParaRPr lang="ar-SA"/>
        </a:p>
      </dgm:t>
    </dgm:pt>
    <dgm:pt modelId="{D3C510DF-53DE-435A-9A26-64237122AA40}">
      <dgm:prSet/>
      <dgm:spPr/>
      <dgm:t>
        <a:bodyPr/>
        <a:lstStyle/>
        <a:p>
          <a:pPr algn="just" rtl="1"/>
          <a:r>
            <a:rPr lang="ar-SA" b="1" dirty="0" smtClean="0">
              <a:solidFill>
                <a:srgbClr val="FF0000"/>
              </a:solidFill>
            </a:rPr>
            <a:t>و- قدرات السمع: </a:t>
          </a:r>
          <a:r>
            <a:rPr lang="ar-SA" dirty="0" smtClean="0"/>
            <a:t>إن القدرات السمعية هي قدرات تتعلق بقوة السمع والتمييز بين مثيرات صوتية مختلفة</a:t>
          </a:r>
          <a:endParaRPr lang="ar-SA" dirty="0"/>
        </a:p>
      </dgm:t>
    </dgm:pt>
    <dgm:pt modelId="{406C0756-29C9-4038-ADB8-175980201B04}" type="parTrans" cxnId="{9F108FEB-23E0-451D-8A8D-587EF981EF55}">
      <dgm:prSet/>
      <dgm:spPr/>
      <dgm:t>
        <a:bodyPr/>
        <a:lstStyle/>
        <a:p>
          <a:pPr algn="just" rtl="1"/>
          <a:endParaRPr lang="ar-SA"/>
        </a:p>
      </dgm:t>
    </dgm:pt>
    <dgm:pt modelId="{A0867160-76DF-451B-A517-0669DD102F3C}" type="sibTrans" cxnId="{9F108FEB-23E0-451D-8A8D-587EF981EF55}">
      <dgm:prSet/>
      <dgm:spPr/>
      <dgm:t>
        <a:bodyPr/>
        <a:lstStyle/>
        <a:p>
          <a:pPr algn="just" rtl="1"/>
          <a:endParaRPr lang="ar-SA"/>
        </a:p>
      </dgm:t>
    </dgm:pt>
    <dgm:pt modelId="{9E49A172-F604-4544-9BE5-1E58DB1B1DEB}" type="pres">
      <dgm:prSet presAssocID="{05382834-FD66-4DB6-BD4F-911C33B11704}" presName="linear" presStyleCnt="0">
        <dgm:presLayoutVars>
          <dgm:animLvl val="lvl"/>
          <dgm:resizeHandles val="exact"/>
        </dgm:presLayoutVars>
      </dgm:prSet>
      <dgm:spPr/>
      <dgm:t>
        <a:bodyPr/>
        <a:lstStyle/>
        <a:p>
          <a:endParaRPr lang="en-US"/>
        </a:p>
      </dgm:t>
    </dgm:pt>
    <dgm:pt modelId="{CF195C8A-A9EF-4CCB-8D19-965111F99A37}" type="pres">
      <dgm:prSet presAssocID="{2EC412E1-9C84-42CF-9C1A-05D4A78CB352}" presName="parentText" presStyleLbl="node1" presStyleIdx="0" presStyleCnt="3">
        <dgm:presLayoutVars>
          <dgm:chMax val="0"/>
          <dgm:bulletEnabled val="1"/>
        </dgm:presLayoutVars>
      </dgm:prSet>
      <dgm:spPr/>
      <dgm:t>
        <a:bodyPr/>
        <a:lstStyle/>
        <a:p>
          <a:endParaRPr lang="en-US"/>
        </a:p>
      </dgm:t>
    </dgm:pt>
    <dgm:pt modelId="{A3804742-CB81-4A29-8A28-1998896D3711}" type="pres">
      <dgm:prSet presAssocID="{410E4DFF-227B-4509-81CA-760015386F43}" presName="spacer" presStyleCnt="0"/>
      <dgm:spPr/>
    </dgm:pt>
    <dgm:pt modelId="{584173CA-4E27-4C56-9A03-9F03C2075D55}" type="pres">
      <dgm:prSet presAssocID="{C47324FA-2C39-462F-A609-83DC0DB9CC53}" presName="parentText" presStyleLbl="node1" presStyleIdx="1" presStyleCnt="3">
        <dgm:presLayoutVars>
          <dgm:chMax val="0"/>
          <dgm:bulletEnabled val="1"/>
        </dgm:presLayoutVars>
      </dgm:prSet>
      <dgm:spPr/>
      <dgm:t>
        <a:bodyPr/>
        <a:lstStyle/>
        <a:p>
          <a:endParaRPr lang="en-US"/>
        </a:p>
      </dgm:t>
    </dgm:pt>
    <dgm:pt modelId="{E7C50DF9-6322-4343-88B7-78F81D287974}" type="pres">
      <dgm:prSet presAssocID="{B296670C-8C05-4CD2-8665-AC41CA707D89}" presName="spacer" presStyleCnt="0"/>
      <dgm:spPr/>
    </dgm:pt>
    <dgm:pt modelId="{A10D6FAC-93A8-4DE1-8CDA-43F843030840}" type="pres">
      <dgm:prSet presAssocID="{D3C510DF-53DE-435A-9A26-64237122AA40}" presName="parentText" presStyleLbl="node1" presStyleIdx="2" presStyleCnt="3">
        <dgm:presLayoutVars>
          <dgm:chMax val="0"/>
          <dgm:bulletEnabled val="1"/>
        </dgm:presLayoutVars>
      </dgm:prSet>
      <dgm:spPr/>
      <dgm:t>
        <a:bodyPr/>
        <a:lstStyle/>
        <a:p>
          <a:endParaRPr lang="en-US"/>
        </a:p>
      </dgm:t>
    </dgm:pt>
  </dgm:ptLst>
  <dgm:cxnLst>
    <dgm:cxn modelId="{413AF3B1-FF9F-41A6-BFCD-A9E9EE71FE97}" type="presOf" srcId="{D3C510DF-53DE-435A-9A26-64237122AA40}" destId="{A10D6FAC-93A8-4DE1-8CDA-43F843030840}" srcOrd="0" destOrd="0" presId="urn:microsoft.com/office/officeart/2005/8/layout/vList2"/>
    <dgm:cxn modelId="{8D6BED47-194B-4273-BB65-005C22424164}" type="presOf" srcId="{05382834-FD66-4DB6-BD4F-911C33B11704}" destId="{9E49A172-F604-4544-9BE5-1E58DB1B1DEB}" srcOrd="0" destOrd="0" presId="urn:microsoft.com/office/officeart/2005/8/layout/vList2"/>
    <dgm:cxn modelId="{1993D361-9FB0-4520-BF42-36A502642A7B}" srcId="{05382834-FD66-4DB6-BD4F-911C33B11704}" destId="{C47324FA-2C39-462F-A609-83DC0DB9CC53}" srcOrd="1" destOrd="0" parTransId="{DB302A29-25AE-442D-8E17-F7968BC8E828}" sibTransId="{B296670C-8C05-4CD2-8665-AC41CA707D89}"/>
    <dgm:cxn modelId="{5CD95D9A-DC07-4429-9265-08FF8B14FF73}" type="presOf" srcId="{2EC412E1-9C84-42CF-9C1A-05D4A78CB352}" destId="{CF195C8A-A9EF-4CCB-8D19-965111F99A37}" srcOrd="0" destOrd="0" presId="urn:microsoft.com/office/officeart/2005/8/layout/vList2"/>
    <dgm:cxn modelId="{9F108FEB-23E0-451D-8A8D-587EF981EF55}" srcId="{05382834-FD66-4DB6-BD4F-911C33B11704}" destId="{D3C510DF-53DE-435A-9A26-64237122AA40}" srcOrd="2" destOrd="0" parTransId="{406C0756-29C9-4038-ADB8-175980201B04}" sibTransId="{A0867160-76DF-451B-A517-0669DD102F3C}"/>
    <dgm:cxn modelId="{ECA2BD3E-0EC3-4CE3-A95C-59D3A25E148F}" type="presOf" srcId="{C47324FA-2C39-462F-A609-83DC0DB9CC53}" destId="{584173CA-4E27-4C56-9A03-9F03C2075D55}" srcOrd="0" destOrd="0" presId="urn:microsoft.com/office/officeart/2005/8/layout/vList2"/>
    <dgm:cxn modelId="{4EA4CB0E-6E9A-4FD1-9C20-2BEF4DBF4B8C}" srcId="{05382834-FD66-4DB6-BD4F-911C33B11704}" destId="{2EC412E1-9C84-42CF-9C1A-05D4A78CB352}" srcOrd="0" destOrd="0" parTransId="{CA6B49AA-45C0-473F-8B47-D90228A676EC}" sibTransId="{410E4DFF-227B-4509-81CA-760015386F43}"/>
    <dgm:cxn modelId="{55F60A64-8CD9-4A75-A104-4D225A0D3396}" type="presParOf" srcId="{9E49A172-F604-4544-9BE5-1E58DB1B1DEB}" destId="{CF195C8A-A9EF-4CCB-8D19-965111F99A37}" srcOrd="0" destOrd="0" presId="urn:microsoft.com/office/officeart/2005/8/layout/vList2"/>
    <dgm:cxn modelId="{F49470EE-10CC-47E3-B3C8-73857EB03551}" type="presParOf" srcId="{9E49A172-F604-4544-9BE5-1E58DB1B1DEB}" destId="{A3804742-CB81-4A29-8A28-1998896D3711}" srcOrd="1" destOrd="0" presId="urn:microsoft.com/office/officeart/2005/8/layout/vList2"/>
    <dgm:cxn modelId="{58B432B1-ABED-489C-9249-666837779A9C}" type="presParOf" srcId="{9E49A172-F604-4544-9BE5-1E58DB1B1DEB}" destId="{584173CA-4E27-4C56-9A03-9F03C2075D55}" srcOrd="2" destOrd="0" presId="urn:microsoft.com/office/officeart/2005/8/layout/vList2"/>
    <dgm:cxn modelId="{7DFFE298-6C0E-405E-BCE6-D243FC11B6BE}" type="presParOf" srcId="{9E49A172-F604-4544-9BE5-1E58DB1B1DEB}" destId="{E7C50DF9-6322-4343-88B7-78F81D287974}" srcOrd="3" destOrd="0" presId="urn:microsoft.com/office/officeart/2005/8/layout/vList2"/>
    <dgm:cxn modelId="{E2D8856B-3F49-44F9-8F2F-FF13AC1C4AF3}" type="presParOf" srcId="{9E49A172-F604-4544-9BE5-1E58DB1B1DEB}" destId="{A10D6FAC-93A8-4DE1-8CDA-43F843030840}" srcOrd="4"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atin typeface="Arial" pitchFamily="34" charset="0"/>
                <a:cs typeface="Arial" pitchFamily="34" charset="0"/>
              </a:defRPr>
            </a:lvl1pPr>
          </a:lstStyle>
          <a:p>
            <a:pPr>
              <a:defRPr/>
            </a:pPr>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atin typeface="Arial" pitchFamily="34" charset="0"/>
                <a:cs typeface="Arial" pitchFamily="34" charset="0"/>
              </a:defRPr>
            </a:lvl1pPr>
          </a:lstStyle>
          <a:p>
            <a:pPr>
              <a:defRPr/>
            </a:pPr>
            <a:fld id="{96906620-6B30-4320-9DAC-FF437355B0C2}" type="datetimeFigureOut">
              <a:rPr lang="ar-SA"/>
              <a:pPr>
                <a:defRPr/>
              </a:pPr>
              <a:t>17/11/1430</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SA"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atin typeface="Arial" pitchFamily="34" charset="0"/>
                <a:cs typeface="Arial" pitchFamily="34" charset="0"/>
              </a:defRPr>
            </a:lvl1pPr>
          </a:lstStyle>
          <a:p>
            <a:pPr>
              <a:defRPr/>
            </a:pPr>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atin typeface="Arial" pitchFamily="34" charset="0"/>
                <a:cs typeface="Arial" pitchFamily="34" charset="0"/>
              </a:defRPr>
            </a:lvl1pPr>
          </a:lstStyle>
          <a:p>
            <a:pPr>
              <a:defRPr/>
            </a:pPr>
            <a:fld id="{E8440EBD-8EE6-473E-BC14-B8BEE77BA80F}" type="slidenum">
              <a:rPr lang="ar-SA"/>
              <a:pPr>
                <a:defRPr/>
              </a:pPr>
              <a:t>‹#›</a:t>
            </a:fld>
            <a:endParaRPr lang="ar-SA"/>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endParaRPr lang="ar-SA" smtClean="0"/>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6662B6A-9076-4DBE-9784-D48A981BBFD9}" type="slidenum">
              <a:rPr lang="ar-SA" smtClean="0">
                <a:latin typeface="Arial" charset="0"/>
                <a:cs typeface="Arial" charset="0"/>
              </a:rPr>
              <a:pPr/>
              <a:t>25</a:t>
            </a:fld>
            <a:endParaRPr lang="ar-SA"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pPr>
              <a:defRPr/>
            </a:pPr>
            <a:fld id="{A5D373CB-A3CE-4ABA-B1BC-1DF6990F0543}" type="datetime8">
              <a:rPr lang="ar-SA" smtClean="0"/>
              <a:pPr>
                <a:defRPr/>
              </a:pPr>
              <a:t>04 تشرين الثاني، 09</a:t>
            </a:fld>
            <a:endParaRPr lang="en-GB"/>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pPr>
              <a:defRPr/>
            </a:pPr>
            <a:r>
              <a:rPr lang="ar-SA" smtClean="0"/>
              <a:t>د/ كاسر نصر المنصور- كلية الاقتصاد والإدارة -جامعة الملك عبد العزيز</a:t>
            </a:r>
            <a:endParaRPr lang="en-GB"/>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pPr>
              <a:defRPr/>
            </a:pPr>
            <a:fld id="{21E521A8-940B-46F4-A4AD-74E5F2E2BCD0}" type="slidenum">
              <a:rPr lang="en-GB" smtClean="0"/>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57AA8F65-B76D-4001-B6C5-32FF7C5A3FD8}" type="datetime8">
              <a:rPr lang="ar-SA" smtClean="0"/>
              <a:pPr>
                <a:defRPr/>
              </a:pPr>
              <a:t>04 تشرين الثاني، 09</a:t>
            </a:fld>
            <a:endParaRPr lang="en-GB"/>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والإدارة -جامعة الملك عبد العزيز</a:t>
            </a:r>
            <a:endParaRPr lang="en-GB"/>
          </a:p>
        </p:txBody>
      </p:sp>
      <p:sp>
        <p:nvSpPr>
          <p:cNvPr id="6" name="Slide Number Placeholder 5"/>
          <p:cNvSpPr>
            <a:spLocks noGrp="1"/>
          </p:cNvSpPr>
          <p:nvPr>
            <p:ph type="sldNum" sz="quarter" idx="12"/>
          </p:nvPr>
        </p:nvSpPr>
        <p:spPr/>
        <p:txBody>
          <a:bodyPr/>
          <a:lstStyle/>
          <a:p>
            <a:pPr>
              <a:defRPr/>
            </a:pPr>
            <a:fld id="{EBF0232B-9FA4-44D2-9218-61DC831D5BEB}" type="slidenum">
              <a:rPr lang="en-GB" smtClean="0"/>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669CB5E8-D36E-447E-9281-976FD73890DC}" type="datetime8">
              <a:rPr lang="ar-SA" smtClean="0"/>
              <a:pPr>
                <a:defRPr/>
              </a:pPr>
              <a:t>04 تشرين الثاني، 09</a:t>
            </a:fld>
            <a:endParaRPr lang="en-GB"/>
          </a:p>
        </p:txBody>
      </p:sp>
      <p:sp>
        <p:nvSpPr>
          <p:cNvPr id="5" name="Footer Placeholder 4"/>
          <p:cNvSpPr>
            <a:spLocks noGrp="1"/>
          </p:cNvSpPr>
          <p:nvPr>
            <p:ph type="ftr" sz="quarter" idx="11"/>
          </p:nvPr>
        </p:nvSpPr>
        <p:spPr/>
        <p:txBody>
          <a:bodyPr/>
          <a:lstStyle/>
          <a:p>
            <a:pPr>
              <a:defRPr/>
            </a:pPr>
            <a:r>
              <a:rPr lang="ar-SA" smtClean="0"/>
              <a:t>د/ كاسر نصر المنصور- كلية الاقتصاد والإدارة -جامعة الملك عبد العزيز</a:t>
            </a:r>
            <a:endParaRPr lang="en-GB"/>
          </a:p>
        </p:txBody>
      </p:sp>
      <p:sp>
        <p:nvSpPr>
          <p:cNvPr id="6" name="Slide Number Placeholder 5"/>
          <p:cNvSpPr>
            <a:spLocks noGrp="1"/>
          </p:cNvSpPr>
          <p:nvPr>
            <p:ph type="sldNum" sz="quarter" idx="12"/>
          </p:nvPr>
        </p:nvSpPr>
        <p:spPr/>
        <p:txBody>
          <a:bodyPr/>
          <a:lstStyle/>
          <a:p>
            <a:pPr>
              <a:defRPr/>
            </a:pPr>
            <a:fld id="{D2074BFD-93BC-417D-8DFB-ADAB8EA15FC2}" type="slidenum">
              <a:rPr lang="en-GB" smtClean="0"/>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pPr>
              <a:defRPr/>
            </a:pPr>
            <a:fld id="{DE0800A0-1548-409A-99BF-0A7855DCB07B}" type="datetime8">
              <a:rPr lang="ar-SA" smtClean="0"/>
              <a:pPr>
                <a:defRPr/>
              </a:pPr>
              <a:t>04 تشرين الثاني، 09</a:t>
            </a:fld>
            <a:endParaRPr lang="en-GB"/>
          </a:p>
        </p:txBody>
      </p:sp>
      <p:sp>
        <p:nvSpPr>
          <p:cNvPr id="5" name="Footer Placeholder 4"/>
          <p:cNvSpPr>
            <a:spLocks noGrp="1"/>
          </p:cNvSpPr>
          <p:nvPr>
            <p:ph type="ftr" sz="quarter" idx="11"/>
          </p:nvPr>
        </p:nvSpPr>
        <p:spPr>
          <a:xfrm>
            <a:off x="457200" y="6480969"/>
            <a:ext cx="4260056" cy="300831"/>
          </a:xfrm>
        </p:spPr>
        <p:txBody>
          <a:bodyPr/>
          <a:lstStyle/>
          <a:p>
            <a:pPr>
              <a:defRPr/>
            </a:pPr>
            <a:r>
              <a:rPr lang="ar-SA" smtClean="0"/>
              <a:t>د/ كاسر نصر المنصور- كلية الاقتصاد والإدارة -جامعة الملك عبد العزيز</a:t>
            </a:r>
            <a:endParaRPr lang="en-GB"/>
          </a:p>
        </p:txBody>
      </p:sp>
      <p:sp>
        <p:nvSpPr>
          <p:cNvPr id="6" name="Slide Number Placeholder 5"/>
          <p:cNvSpPr>
            <a:spLocks noGrp="1"/>
          </p:cNvSpPr>
          <p:nvPr>
            <p:ph type="sldNum" sz="quarter" idx="12"/>
          </p:nvPr>
        </p:nvSpPr>
        <p:spPr/>
        <p:txBody>
          <a:bodyPr/>
          <a:lstStyle/>
          <a:p>
            <a:pPr>
              <a:defRPr/>
            </a:pPr>
            <a:fld id="{77FB26CB-8C46-40DA-8043-84D80C8FD310}" type="slidenum">
              <a:rPr lang="en-GB" smtClean="0"/>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pPr>
              <a:defRPr/>
            </a:pPr>
            <a:fld id="{0280E2F1-9C5A-4959-AF08-114C3A41F96F}" type="datetime8">
              <a:rPr lang="ar-SA" smtClean="0"/>
              <a:pPr>
                <a:defRPr/>
              </a:pPr>
              <a:t>04 تشرين الثاني، 09</a:t>
            </a:fld>
            <a:endParaRPr lang="en-GB"/>
          </a:p>
        </p:txBody>
      </p:sp>
      <p:sp>
        <p:nvSpPr>
          <p:cNvPr id="5" name="Footer Placeholder 4"/>
          <p:cNvSpPr>
            <a:spLocks noGrp="1"/>
          </p:cNvSpPr>
          <p:nvPr>
            <p:ph type="ftr" sz="quarter" idx="11"/>
          </p:nvPr>
        </p:nvSpPr>
        <p:spPr>
          <a:xfrm>
            <a:off x="2619376" y="6480969"/>
            <a:ext cx="4260056" cy="300831"/>
          </a:xfrm>
        </p:spPr>
        <p:txBody>
          <a:bodyPr/>
          <a:lstStyle/>
          <a:p>
            <a:pPr>
              <a:defRPr/>
            </a:pPr>
            <a:r>
              <a:rPr lang="ar-SA" smtClean="0"/>
              <a:t>د/ كاسر نصر المنصور- كلية الاقتصاد والإدارة -جامعة الملك عبد العزيز</a:t>
            </a:r>
            <a:endParaRPr lang="en-GB"/>
          </a:p>
        </p:txBody>
      </p:sp>
      <p:sp>
        <p:nvSpPr>
          <p:cNvPr id="6" name="Slide Number Placeholder 5"/>
          <p:cNvSpPr>
            <a:spLocks noGrp="1"/>
          </p:cNvSpPr>
          <p:nvPr>
            <p:ph type="sldNum" sz="quarter" idx="12"/>
          </p:nvPr>
        </p:nvSpPr>
        <p:spPr>
          <a:xfrm>
            <a:off x="8451056" y="809624"/>
            <a:ext cx="502920" cy="300831"/>
          </a:xfrm>
        </p:spPr>
        <p:txBody>
          <a:bodyPr/>
          <a:lstStyle/>
          <a:p>
            <a:pPr>
              <a:defRPr/>
            </a:pPr>
            <a:fld id="{6FC8BB12-8FE1-4831-B19B-9B8DF9EB4B18}" type="slidenum">
              <a:rPr lang="en-GB" smtClean="0"/>
              <a:pPr>
                <a:defRPr/>
              </a:pPr>
              <a:t>‹#›</a:t>
            </a:fld>
            <a:endParaRPr lang="en-GB"/>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pPr>
              <a:defRPr/>
            </a:pPr>
            <a:fld id="{CA1F7489-2FEF-4C4D-9B9E-EC7BB63FC753}" type="datetime8">
              <a:rPr lang="ar-SA" smtClean="0"/>
              <a:pPr>
                <a:defRPr/>
              </a:pPr>
              <a:t>04 تشرين الثاني، 09</a:t>
            </a:fld>
            <a:endParaRPr lang="en-GB"/>
          </a:p>
        </p:txBody>
      </p:sp>
      <p:sp>
        <p:nvSpPr>
          <p:cNvPr id="6" name="Footer Placeholder 5"/>
          <p:cNvSpPr>
            <a:spLocks noGrp="1"/>
          </p:cNvSpPr>
          <p:nvPr>
            <p:ph type="ftr" sz="quarter" idx="11"/>
          </p:nvPr>
        </p:nvSpPr>
        <p:spPr>
          <a:xfrm>
            <a:off x="457200" y="6480969"/>
            <a:ext cx="4260056" cy="301752"/>
          </a:xfrm>
        </p:spPr>
        <p:txBody>
          <a:bodyPr/>
          <a:lstStyle/>
          <a:p>
            <a:pPr>
              <a:defRPr/>
            </a:pPr>
            <a:r>
              <a:rPr lang="ar-SA" smtClean="0"/>
              <a:t>د/ كاسر نصر المنصور- كلية الاقتصاد والإدارة -جامعة الملك عبد العزيز</a:t>
            </a:r>
            <a:endParaRPr lang="en-GB"/>
          </a:p>
        </p:txBody>
      </p:sp>
      <p:sp>
        <p:nvSpPr>
          <p:cNvPr id="7" name="Slide Number Placeholder 6"/>
          <p:cNvSpPr>
            <a:spLocks noGrp="1"/>
          </p:cNvSpPr>
          <p:nvPr>
            <p:ph type="sldNum" sz="quarter" idx="12"/>
          </p:nvPr>
        </p:nvSpPr>
        <p:spPr>
          <a:xfrm>
            <a:off x="7589520" y="6480969"/>
            <a:ext cx="502920" cy="301752"/>
          </a:xfrm>
        </p:spPr>
        <p:txBody>
          <a:bodyPr/>
          <a:lstStyle/>
          <a:p>
            <a:pPr>
              <a:defRPr/>
            </a:pPr>
            <a:fld id="{7B6FF952-4331-4C97-BD46-E32098FAC572}" type="slidenum">
              <a:rPr lang="en-GB" smtClean="0"/>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pPr>
              <a:defRPr/>
            </a:pPr>
            <a:fld id="{FF19AD6B-F7C9-4629-9948-358D83812946}" type="datetime8">
              <a:rPr lang="ar-SA" smtClean="0"/>
              <a:pPr>
                <a:defRPr/>
              </a:pPr>
              <a:t>04 تشرين الثاني، 09</a:t>
            </a:fld>
            <a:endParaRPr lang="en-GB"/>
          </a:p>
        </p:txBody>
      </p:sp>
      <p:sp>
        <p:nvSpPr>
          <p:cNvPr id="8" name="Footer Placeholder 7"/>
          <p:cNvSpPr>
            <a:spLocks noGrp="1"/>
          </p:cNvSpPr>
          <p:nvPr>
            <p:ph type="ftr" sz="quarter" idx="11"/>
          </p:nvPr>
        </p:nvSpPr>
        <p:spPr>
          <a:xfrm>
            <a:off x="457200" y="6480969"/>
            <a:ext cx="4261104" cy="301752"/>
          </a:xfrm>
        </p:spPr>
        <p:txBody>
          <a:bodyPr/>
          <a:lstStyle/>
          <a:p>
            <a:pPr>
              <a:defRPr/>
            </a:pPr>
            <a:r>
              <a:rPr lang="ar-SA" smtClean="0"/>
              <a:t>د/ كاسر نصر المنصور- كلية الاقتصاد والإدارة -جامعة الملك عبد العزيز</a:t>
            </a:r>
            <a:endParaRPr lang="en-GB"/>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pPr>
              <a:defRPr/>
            </a:pPr>
            <a:fld id="{693BEC20-6286-4B3A-97A6-F71AB020473B}"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A5C35CA1-94AD-46DE-9854-BF3BC357219E}" type="datetime8">
              <a:rPr lang="ar-SA" smtClean="0"/>
              <a:pPr>
                <a:defRPr/>
              </a:pPr>
              <a:t>04 تشرين الثاني، 09</a:t>
            </a:fld>
            <a:endParaRPr lang="en-GB"/>
          </a:p>
        </p:txBody>
      </p:sp>
      <p:sp>
        <p:nvSpPr>
          <p:cNvPr id="4" name="Footer Placeholder 3"/>
          <p:cNvSpPr>
            <a:spLocks noGrp="1"/>
          </p:cNvSpPr>
          <p:nvPr>
            <p:ph type="ftr" sz="quarter" idx="11"/>
          </p:nvPr>
        </p:nvSpPr>
        <p:spPr/>
        <p:txBody>
          <a:bodyPr/>
          <a:lstStyle/>
          <a:p>
            <a:pPr>
              <a:defRPr/>
            </a:pPr>
            <a:r>
              <a:rPr lang="ar-SA" smtClean="0"/>
              <a:t>د/ كاسر نصر المنصور- كلية الاقتصاد والإدارة -جامعة الملك عبد العزيز</a:t>
            </a:r>
            <a:endParaRPr lang="en-GB"/>
          </a:p>
        </p:txBody>
      </p:sp>
      <p:sp>
        <p:nvSpPr>
          <p:cNvPr id="5" name="Slide Number Placeholder 4"/>
          <p:cNvSpPr>
            <a:spLocks noGrp="1"/>
          </p:cNvSpPr>
          <p:nvPr>
            <p:ph type="sldNum" sz="quarter" idx="12"/>
          </p:nvPr>
        </p:nvSpPr>
        <p:spPr/>
        <p:txBody>
          <a:bodyPr/>
          <a:lstStyle/>
          <a:p>
            <a:pPr>
              <a:defRPr/>
            </a:pPr>
            <a:fld id="{1CD1EA2E-8B60-4FF2-BB52-4C50ABFAE699}" type="slidenum">
              <a:rPr lang="en-GB" smtClean="0"/>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pPr>
              <a:defRPr/>
            </a:pPr>
            <a:fld id="{8AA45B51-0C0D-4230-9035-F11364060880}" type="datetime8">
              <a:rPr lang="ar-SA" smtClean="0"/>
              <a:pPr>
                <a:defRPr/>
              </a:pPr>
              <a:t>04 تشرين الثاني، 09</a:t>
            </a:fld>
            <a:endParaRPr lang="en-GB"/>
          </a:p>
        </p:txBody>
      </p:sp>
      <p:sp>
        <p:nvSpPr>
          <p:cNvPr id="3" name="Footer Placeholder 2"/>
          <p:cNvSpPr>
            <a:spLocks noGrp="1"/>
          </p:cNvSpPr>
          <p:nvPr>
            <p:ph type="ftr" sz="quarter" idx="11"/>
          </p:nvPr>
        </p:nvSpPr>
        <p:spPr>
          <a:xfrm>
            <a:off x="457200" y="6481890"/>
            <a:ext cx="4260056" cy="300831"/>
          </a:xfrm>
        </p:spPr>
        <p:txBody>
          <a:bodyPr/>
          <a:lstStyle/>
          <a:p>
            <a:pPr>
              <a:defRPr/>
            </a:pPr>
            <a:r>
              <a:rPr lang="ar-SA" smtClean="0"/>
              <a:t>د/ كاسر نصر المنصور- كلية الاقتصاد والإدارة -جامعة الملك عبد العزيز</a:t>
            </a:r>
            <a:endParaRPr lang="en-GB"/>
          </a:p>
        </p:txBody>
      </p:sp>
      <p:sp>
        <p:nvSpPr>
          <p:cNvPr id="4" name="Slide Number Placeholder 3"/>
          <p:cNvSpPr>
            <a:spLocks noGrp="1"/>
          </p:cNvSpPr>
          <p:nvPr>
            <p:ph type="sldNum" sz="quarter" idx="12"/>
          </p:nvPr>
        </p:nvSpPr>
        <p:spPr>
          <a:xfrm>
            <a:off x="7589520" y="6480969"/>
            <a:ext cx="502920" cy="301752"/>
          </a:xfrm>
        </p:spPr>
        <p:txBody>
          <a:bodyPr/>
          <a:lstStyle/>
          <a:p>
            <a:pPr>
              <a:defRPr/>
            </a:pPr>
            <a:fld id="{9E58663D-B286-49A6-BC8E-4DDC199EA32E}" type="slidenum">
              <a:rPr lang="en-GB" smtClean="0"/>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pPr>
              <a:defRPr/>
            </a:pPr>
            <a:fld id="{1E21F9FD-CEF6-4B16-B34F-4E4C83CB4A03}" type="datetime8">
              <a:rPr lang="ar-SA" smtClean="0"/>
              <a:pPr>
                <a:defRPr/>
              </a:pPr>
              <a:t>04 تشرين الثاني، 09</a:t>
            </a:fld>
            <a:endParaRPr lang="en-GB"/>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pPr>
              <a:defRPr/>
            </a:pPr>
            <a:r>
              <a:rPr lang="ar-SA" smtClean="0"/>
              <a:t>د/ كاسر نصر المنصور- كلية الاقتصاد والإدارة -جامعة الملك عبد العزيز</a:t>
            </a:r>
            <a:endParaRPr lang="en-GB"/>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pPr>
              <a:defRPr/>
            </a:pPr>
            <a:fld id="{94D6B20E-CEAA-4E69-9528-4F5CD52F8CDF}"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pPr>
              <a:defRPr/>
            </a:pPr>
            <a:fld id="{DA71CEFE-7674-420E-AF44-67E5E9CD05B0}" type="datetime8">
              <a:rPr lang="ar-SA" smtClean="0"/>
              <a:pPr>
                <a:defRPr/>
              </a:pPr>
              <a:t>04 تشرين الثاني، 09</a:t>
            </a:fld>
            <a:endParaRPr lang="en-GB"/>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pPr>
              <a:defRPr/>
            </a:pPr>
            <a:r>
              <a:rPr lang="ar-SA" smtClean="0"/>
              <a:t>د/ كاسر نصر المنصور- كلية الاقتصاد والإدارة -جامعة الملك عبد العزيز</a:t>
            </a:r>
            <a:endParaRPr lang="en-GB"/>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pPr>
              <a:defRPr/>
            </a:pPr>
            <a:fld id="{BF7FE58A-F53C-4ED1-978C-B2977A51A878}" type="slidenum">
              <a:rPr lang="en-GB" smtClean="0"/>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pPr>
              <a:defRPr/>
            </a:pPr>
            <a:fld id="{1B0A64CC-EFE9-41E7-BE06-7AF38F3EAD8E}" type="datetime8">
              <a:rPr lang="ar-SA" smtClean="0"/>
              <a:pPr>
                <a:defRPr/>
              </a:pPr>
              <a:t>04 تشرين الثاني، 09</a:t>
            </a:fld>
            <a:endParaRPr lang="en-GB"/>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pPr>
              <a:defRPr/>
            </a:pPr>
            <a:r>
              <a:rPr lang="ar-SA" smtClean="0"/>
              <a:t>د/ كاسر نصر المنصور- كلية الاقتصاد والإدارة -جامعة الملك عبد العزيز</a:t>
            </a:r>
            <a:endParaRPr lang="en-GB"/>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pPr>
              <a:defRPr/>
            </a:pPr>
            <a:fld id="{2B2BA20F-5852-4574-8977-C90C178EB547}" type="slidenum">
              <a:rPr lang="en-GB" smtClean="0"/>
              <a:pPr>
                <a:defRPr/>
              </a:pPr>
              <a:t>‹#›</a:t>
            </a:fld>
            <a:endParaRPr lang="en-GB"/>
          </a:p>
        </p:txBody>
      </p:sp>
    </p:spTree>
  </p:cSld>
  <p:clrMap bg1="dk1" tx1="lt1" bg2="dk2" tx2="lt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hf hdr="0"/>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571500" y="357188"/>
            <a:ext cx="7772400" cy="1470025"/>
          </a:xfrm>
        </p:spPr>
        <p:txBody>
          <a:bodyPr>
            <a:normAutofit/>
          </a:bodyPr>
          <a:lstStyle/>
          <a:p>
            <a:pPr eaLnBrk="1" fontAlgn="auto" hangingPunct="1">
              <a:spcAft>
                <a:spcPts val="0"/>
              </a:spcAft>
              <a:defRPr/>
            </a:pPr>
            <a:r>
              <a:rPr lang="ar-SA" smtClean="0"/>
              <a:t>الفصل الخامس</a:t>
            </a:r>
            <a:br>
              <a:rPr lang="ar-SA" smtClean="0"/>
            </a:br>
            <a:r>
              <a:rPr lang="ar-SA" smtClean="0"/>
              <a:t>القدرات</a:t>
            </a:r>
            <a:endParaRPr lang="en-GB" smtClean="0"/>
          </a:p>
        </p:txBody>
      </p:sp>
      <p:sp>
        <p:nvSpPr>
          <p:cNvPr id="9219" name="Rectangle 5"/>
          <p:cNvSpPr>
            <a:spLocks noGrp="1" noChangeArrowheads="1"/>
          </p:cNvSpPr>
          <p:nvPr>
            <p:ph type="subTitle" idx="1"/>
          </p:nvPr>
        </p:nvSpPr>
        <p:spPr>
          <a:xfrm>
            <a:off x="500063" y="1785938"/>
            <a:ext cx="8358187" cy="4286250"/>
          </a:xfrm>
        </p:spPr>
        <p:txBody>
          <a:bodyPr/>
          <a:lstStyle/>
          <a:p>
            <a:pPr marR="0" eaLnBrk="1" hangingPunct="1">
              <a:defRPr/>
            </a:pPr>
            <a:r>
              <a:rPr lang="ar-SA" sz="3600" b="1" dirty="0" smtClean="0">
                <a:solidFill>
                  <a:srgbClr val="FF0000"/>
                </a:solidFill>
              </a:rPr>
              <a:t>أهداف الفصل</a:t>
            </a:r>
          </a:p>
          <a:p>
            <a:pPr marR="0" rtl="1" eaLnBrk="1" hangingPunct="1">
              <a:buFont typeface="Arial" pitchFamily="34" charset="0"/>
              <a:buChar char="•"/>
              <a:defRPr/>
            </a:pPr>
            <a:r>
              <a:rPr lang="ar-SA" sz="2400" b="1" dirty="0" smtClean="0">
                <a:solidFill>
                  <a:srgbClr val="FF0000"/>
                </a:solidFill>
              </a:rPr>
              <a:t>التعريف بالقدرات وأنواعها وأهمية دراستها</a:t>
            </a:r>
          </a:p>
          <a:p>
            <a:pPr marR="0" rtl="1" eaLnBrk="1" hangingPunct="1">
              <a:buFont typeface="Arial" pitchFamily="34" charset="0"/>
              <a:buChar char="•"/>
              <a:defRPr/>
            </a:pPr>
            <a:r>
              <a:rPr lang="ar-SA" sz="2400" b="1" dirty="0" smtClean="0">
                <a:solidFill>
                  <a:srgbClr val="FF0000"/>
                </a:solidFill>
              </a:rPr>
              <a:t>دراسة النظريات المتعلقة بالقدرات والمقارنة بينها</a:t>
            </a:r>
          </a:p>
          <a:p>
            <a:pPr marR="0" rtl="1" eaLnBrk="1" hangingPunct="1">
              <a:buFont typeface="Arial" pitchFamily="34" charset="0"/>
              <a:buChar char="•"/>
              <a:defRPr/>
            </a:pPr>
            <a:r>
              <a:rPr lang="ar-SA" sz="2400" b="1" dirty="0" smtClean="0">
                <a:solidFill>
                  <a:srgbClr val="FF0000"/>
                </a:solidFill>
              </a:rPr>
              <a:t>شرح عملية قياس القدرات</a:t>
            </a:r>
          </a:p>
          <a:p>
            <a:pPr marR="0" eaLnBrk="1" hangingPunct="1">
              <a:defRPr/>
            </a:pPr>
            <a:r>
              <a:rPr lang="ar-SA" sz="3600" b="1" dirty="0" smtClean="0">
                <a:solidFill>
                  <a:srgbClr val="FF0000"/>
                </a:solidFill>
              </a:rPr>
              <a:t>المواضيع</a:t>
            </a:r>
          </a:p>
          <a:p>
            <a:pPr marL="457200" marR="0" indent="-457200" rtl="1" eaLnBrk="1" hangingPunct="1">
              <a:buFont typeface="+mj-lt"/>
              <a:buAutoNum type="arabicPeriod"/>
              <a:defRPr/>
            </a:pPr>
            <a:r>
              <a:rPr lang="ar-SA" sz="2400" b="1" dirty="0" smtClean="0">
                <a:solidFill>
                  <a:srgbClr val="FF0000"/>
                </a:solidFill>
              </a:rPr>
              <a:t>مفهوم القدرات وأنواعها</a:t>
            </a:r>
          </a:p>
          <a:p>
            <a:pPr marL="457200" marR="0" indent="-457200" rtl="1" eaLnBrk="1" hangingPunct="1">
              <a:buFont typeface="+mj-lt"/>
              <a:buAutoNum type="arabicPeriod"/>
              <a:defRPr/>
            </a:pPr>
            <a:r>
              <a:rPr lang="ar-SA" sz="2400" b="1" dirty="0" smtClean="0">
                <a:solidFill>
                  <a:srgbClr val="FF0000"/>
                </a:solidFill>
              </a:rPr>
              <a:t>قياس القدرات</a:t>
            </a:r>
          </a:p>
          <a:p>
            <a:pPr marL="457200" marR="0" indent="-457200" rtl="1" eaLnBrk="1" hangingPunct="1">
              <a:buFont typeface="+mj-lt"/>
              <a:buAutoNum type="arabicPeriod"/>
              <a:defRPr/>
            </a:pPr>
            <a:r>
              <a:rPr lang="ar-SA" sz="2400" b="1" dirty="0" smtClean="0">
                <a:solidFill>
                  <a:srgbClr val="FF0000"/>
                </a:solidFill>
              </a:rPr>
              <a:t>عوامل القدرات</a:t>
            </a:r>
          </a:p>
          <a:p>
            <a:pPr marL="457200" marR="0" indent="-457200" rtl="1" eaLnBrk="1" hangingPunct="1">
              <a:defRPr/>
            </a:pPr>
            <a:r>
              <a:rPr lang="ar-SA" sz="2400" b="1" dirty="0" smtClean="0">
                <a:solidFill>
                  <a:srgbClr val="FF0000"/>
                </a:solidFill>
              </a:rPr>
              <a:t>4. القدرات غيرالعقلية</a:t>
            </a:r>
          </a:p>
        </p:txBody>
      </p:sp>
      <p:sp>
        <p:nvSpPr>
          <p:cNvPr id="9220"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154D2E60-95A9-4286-A652-F237B35F98A4}" type="datetime8">
              <a:rPr lang="ar-SA" smtClean="0"/>
              <a:pPr/>
              <a:t>04 تشرين الثاني، 09</a:t>
            </a:fld>
            <a:endParaRPr lang="en-GB" smtClean="0"/>
          </a:p>
        </p:txBody>
      </p:sp>
      <p:sp>
        <p:nvSpPr>
          <p:cNvPr id="3078" name="Footer Placeholder 7"/>
          <p:cNvSpPr>
            <a:spLocks noGrp="1"/>
          </p:cNvSpPr>
          <p:nvPr>
            <p:ph type="ftr" sz="quarter" idx="11"/>
          </p:nvPr>
        </p:nvSpPr>
        <p:spPr/>
        <p:txBody>
          <a:bodyPr/>
          <a:lstStyle/>
          <a:p>
            <a:pPr>
              <a:defRPr/>
            </a:pPr>
            <a:r>
              <a:rPr lang="ar-SA"/>
              <a:t>د/ كاسر نصر المنصور- كلية الاقتصاد والإدارة -جامعة الملك عبد العزيز</a:t>
            </a:r>
            <a:endParaRPr lang="en-GB"/>
          </a:p>
        </p:txBody>
      </p:sp>
      <p:sp>
        <p:nvSpPr>
          <p:cNvPr id="9222"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10A86B6-1D58-46D4-A9FF-368DDAAD24B8}" type="slidenum">
              <a:rPr lang="en-GB" smtClean="0"/>
              <a:pPr/>
              <a:t>1</a:t>
            </a:fld>
            <a:endParaRPr lang="en-GB" smtClean="0"/>
          </a:p>
        </p:txBody>
      </p:sp>
    </p:spTree>
  </p:cSld>
  <p:clrMapOvr>
    <a:masterClrMapping/>
  </p:clrMapOvr>
  <p:transition>
    <p:wheel spokes="8"/>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457200" y="1481138"/>
            <a:ext cx="8229600" cy="4733925"/>
          </a:xfrm>
        </p:spPr>
        <p:txBody>
          <a:bodyPr>
            <a:normAutofit lnSpcReduction="10000"/>
          </a:bodyPr>
          <a:lstStyle/>
          <a:p>
            <a:pPr marL="944562" indent="-742950" algn="just" rtl="1" eaLnBrk="1" hangingPunct="1">
              <a:lnSpc>
                <a:spcPct val="90000"/>
              </a:lnSpc>
              <a:buFont typeface="+mj-lt"/>
              <a:buAutoNum type="arabicPeriod"/>
              <a:defRPr/>
            </a:pPr>
            <a:r>
              <a:rPr lang="ar-SA" sz="4000" dirty="0" smtClean="0"/>
              <a:t>عالم النفس القياسي الأمريكي</a:t>
            </a:r>
            <a:r>
              <a:rPr lang="ar-SA" sz="4000" dirty="0" smtClean="0">
                <a:solidFill>
                  <a:srgbClr val="FF3300"/>
                </a:solidFill>
              </a:rPr>
              <a:t> ثرستون (1938)</a:t>
            </a:r>
            <a:r>
              <a:rPr lang="ar-SA" sz="4000" dirty="0" smtClean="0"/>
              <a:t> </a:t>
            </a:r>
            <a:r>
              <a:rPr lang="ar-SA" sz="4000" dirty="0" smtClean="0">
                <a:solidFill>
                  <a:srgbClr val="FF0000"/>
                </a:solidFill>
              </a:rPr>
              <a:t>أول من قدم فكرة تعدد واستقلال</a:t>
            </a:r>
            <a:r>
              <a:rPr lang="ar-SA" sz="4000" dirty="0" smtClean="0"/>
              <a:t> </a:t>
            </a:r>
            <a:r>
              <a:rPr lang="ar-SA" sz="4000" dirty="0" smtClean="0">
                <a:solidFill>
                  <a:srgbClr val="FF0000"/>
                </a:solidFill>
              </a:rPr>
              <a:t>القدرات العقلية</a:t>
            </a:r>
            <a:r>
              <a:rPr lang="ar-SA" sz="4000" dirty="0" smtClean="0"/>
              <a:t> مدللاَ عليها بنتائج وتحليل واختبارات عقلية.</a:t>
            </a:r>
          </a:p>
          <a:p>
            <a:pPr marL="944562" indent="-742950" algn="just" rtl="1" eaLnBrk="1" hangingPunct="1">
              <a:lnSpc>
                <a:spcPct val="90000"/>
              </a:lnSpc>
              <a:buFont typeface="+mj-lt"/>
              <a:buAutoNum type="arabicPeriod"/>
              <a:defRPr/>
            </a:pPr>
            <a:r>
              <a:rPr lang="ar-SA" sz="3600" dirty="0" smtClean="0"/>
              <a:t>استخدم أداة تحليل رياضية وإحصائية.</a:t>
            </a:r>
          </a:p>
          <a:p>
            <a:pPr marL="944562" indent="-742950" algn="just" rtl="1" eaLnBrk="1" hangingPunct="1">
              <a:lnSpc>
                <a:spcPct val="90000"/>
              </a:lnSpc>
              <a:buFont typeface="+mj-lt"/>
              <a:buAutoNum type="arabicPeriod"/>
              <a:defRPr/>
            </a:pPr>
            <a:r>
              <a:rPr lang="ar-SA" sz="3600" dirty="0" smtClean="0"/>
              <a:t>هذه الأدوات مكنته من التعرف على العوامل العقلية الأولية واستنتاجها من نتائج الاختبارات العقلية.</a:t>
            </a:r>
          </a:p>
          <a:p>
            <a:pPr marL="735012" indent="-533400" algn="just" rtl="1" eaLnBrk="1" hangingPunct="1">
              <a:lnSpc>
                <a:spcPct val="90000"/>
              </a:lnSpc>
              <a:buFont typeface="Wingdings 3" pitchFamily="18" charset="2"/>
              <a:buNone/>
              <a:defRPr/>
            </a:pPr>
            <a:r>
              <a:rPr lang="ar-SA" sz="4000" dirty="0" smtClean="0"/>
              <a:t> </a:t>
            </a:r>
          </a:p>
        </p:txBody>
      </p:sp>
      <p:sp>
        <p:nvSpPr>
          <p:cNvPr id="18435"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EBF1EC35-BF7E-460D-8842-1648A6D76177}" type="datetime8">
              <a:rPr lang="ar-SA" smtClean="0"/>
              <a:pPr/>
              <a:t>04 تشرين الثاني، 09</a:t>
            </a:fld>
            <a:endParaRPr lang="en-GB" smtClean="0"/>
          </a:p>
        </p:txBody>
      </p:sp>
      <p:sp>
        <p:nvSpPr>
          <p:cNvPr id="18436"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18437"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B74FEDD-0321-4E9F-A4D3-9FB63D718493}" type="slidenum">
              <a:rPr lang="en-GB" smtClean="0"/>
              <a:pPr/>
              <a:t>10</a:t>
            </a:fld>
            <a:endParaRPr lang="en-GB" smtClean="0"/>
          </a:p>
        </p:txBody>
      </p:sp>
      <p:sp>
        <p:nvSpPr>
          <p:cNvPr id="7" name="Rectangle 2"/>
          <p:cNvSpPr txBox="1">
            <a:spLocks noChangeArrowheads="1"/>
          </p:cNvSpPr>
          <p:nvPr/>
        </p:nvSpPr>
        <p:spPr>
          <a:xfrm>
            <a:off x="539750" y="549275"/>
            <a:ext cx="8229600" cy="1143000"/>
          </a:xfrm>
          <a:prstGeom prst="rect">
            <a:avLst/>
          </a:prstGeom>
        </p:spPr>
        <p:txBody>
          <a:bodyPr anchor="ctr">
            <a:normAutofit/>
            <a:scene3d>
              <a:camera prst="orthographicFront"/>
              <a:lightRig rig="soft" dir="t"/>
            </a:scene3d>
            <a:sp3d prstMaterial="softEdge">
              <a:bevelT w="25400" h="25400"/>
            </a:sp3d>
          </a:bodyPr>
          <a:lstStyle/>
          <a:p>
            <a:pPr algn="l" fontAlgn="auto">
              <a:spcAft>
                <a:spcPts val="0"/>
              </a:spcAft>
              <a:defRPr/>
            </a:pPr>
            <a:r>
              <a:rPr lang="ar-SA" sz="5400" b="1" dirty="0">
                <a:solidFill>
                  <a:schemeClr val="hlink"/>
                </a:solidFill>
                <a:effectLst>
                  <a:outerShdw blurRad="31750" dist="25400" dir="5400000" algn="tl" rotWithShape="0">
                    <a:srgbClr val="000000">
                      <a:alpha val="25000"/>
                    </a:srgbClr>
                  </a:outerShdw>
                </a:effectLst>
                <a:latin typeface="+mj-lt"/>
                <a:ea typeface="+mj-ea"/>
                <a:cs typeface="+mj-cs"/>
              </a:rPr>
              <a:t>2- قياس القدرات ...</a:t>
            </a:r>
            <a:endParaRPr lang="en-US" sz="5400" b="1" dirty="0">
              <a:solidFill>
                <a:schemeClr val="hlink"/>
              </a:solidFill>
              <a:effectLst>
                <a:outerShdw blurRad="31750" dist="25400" dir="5400000" algn="tl" rotWithShape="0">
                  <a:srgbClr val="000000">
                    <a:alpha val="25000"/>
                  </a:srgbClr>
                </a:outerShdw>
              </a:effectLst>
              <a:latin typeface="+mj-lt"/>
              <a:ea typeface="+mj-ea"/>
              <a:cs typeface="+mj-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457200" y="1481138"/>
            <a:ext cx="8229600" cy="4733925"/>
          </a:xfrm>
        </p:spPr>
        <p:txBody>
          <a:bodyPr>
            <a:normAutofit lnSpcReduction="10000"/>
          </a:bodyPr>
          <a:lstStyle/>
          <a:p>
            <a:pPr marL="990600" lvl="1" indent="-533400" algn="just" rtl="1" eaLnBrk="1" hangingPunct="1">
              <a:lnSpc>
                <a:spcPct val="90000"/>
              </a:lnSpc>
              <a:buFont typeface="Verdana" pitchFamily="34" charset="0"/>
              <a:buNone/>
              <a:defRPr/>
            </a:pPr>
            <a:r>
              <a:rPr lang="ar-SA" sz="3600" dirty="0" smtClean="0"/>
              <a:t>4. قدم ثرستون العوامل الـ 7 باعتبارها ممثلة للقدرات العقلية الأولية وهي: </a:t>
            </a:r>
          </a:p>
          <a:p>
            <a:pPr marL="1314450" lvl="1" indent="-857250" algn="just" rtl="1" eaLnBrk="1" hangingPunct="1">
              <a:lnSpc>
                <a:spcPct val="90000"/>
              </a:lnSpc>
              <a:buFont typeface="+mj-lt"/>
              <a:buAutoNum type="romanLcPeriod"/>
              <a:defRPr/>
            </a:pPr>
            <a:r>
              <a:rPr lang="ar-SA" sz="3600" dirty="0" smtClean="0">
                <a:solidFill>
                  <a:srgbClr val="FF0000"/>
                </a:solidFill>
              </a:rPr>
              <a:t>عامل الفهم اللغوي،</a:t>
            </a:r>
            <a:r>
              <a:rPr lang="ar-SA" sz="3600" dirty="0" smtClean="0"/>
              <a:t> </a:t>
            </a:r>
          </a:p>
          <a:p>
            <a:pPr marL="1314450" lvl="1" indent="-857250" algn="just" rtl="1" eaLnBrk="1" hangingPunct="1">
              <a:lnSpc>
                <a:spcPct val="90000"/>
              </a:lnSpc>
              <a:buFont typeface="+mj-lt"/>
              <a:buAutoNum type="romanLcPeriod"/>
              <a:defRPr/>
            </a:pPr>
            <a:r>
              <a:rPr lang="ar-SA" sz="3600" dirty="0" smtClean="0"/>
              <a:t>والطلاقة اللغوية، </a:t>
            </a:r>
          </a:p>
          <a:p>
            <a:pPr marL="1314450" lvl="1" indent="-857250" algn="just" rtl="1" eaLnBrk="1" hangingPunct="1">
              <a:lnSpc>
                <a:spcPct val="90000"/>
              </a:lnSpc>
              <a:buFont typeface="+mj-lt"/>
              <a:buAutoNum type="romanLcPeriod"/>
              <a:defRPr/>
            </a:pPr>
            <a:r>
              <a:rPr lang="ar-SA" sz="3600" dirty="0" smtClean="0">
                <a:solidFill>
                  <a:srgbClr val="FF0000"/>
                </a:solidFill>
              </a:rPr>
              <a:t>والقدرة الحسابية،</a:t>
            </a:r>
            <a:r>
              <a:rPr lang="ar-SA" sz="3600" dirty="0" smtClean="0"/>
              <a:t> </a:t>
            </a:r>
          </a:p>
          <a:p>
            <a:pPr marL="1314450" lvl="1" indent="-857250" algn="just" rtl="1" eaLnBrk="1" hangingPunct="1">
              <a:lnSpc>
                <a:spcPct val="90000"/>
              </a:lnSpc>
              <a:buFont typeface="+mj-lt"/>
              <a:buAutoNum type="romanLcPeriod"/>
              <a:defRPr/>
            </a:pPr>
            <a:r>
              <a:rPr lang="ar-SA" sz="3600" dirty="0" smtClean="0"/>
              <a:t>والقدرة  المكانية (الكافية)، </a:t>
            </a:r>
          </a:p>
          <a:p>
            <a:pPr marL="1314450" lvl="1" indent="-857250" algn="just" rtl="1" eaLnBrk="1" hangingPunct="1">
              <a:lnSpc>
                <a:spcPct val="90000"/>
              </a:lnSpc>
              <a:buFont typeface="+mj-lt"/>
              <a:buAutoNum type="romanLcPeriod"/>
              <a:defRPr/>
            </a:pPr>
            <a:r>
              <a:rPr lang="ar-SA" sz="3600" dirty="0" smtClean="0">
                <a:solidFill>
                  <a:srgbClr val="FF0000"/>
                </a:solidFill>
              </a:rPr>
              <a:t>والسرعة الإدراكية،</a:t>
            </a:r>
            <a:r>
              <a:rPr lang="ar-SA" sz="3600" dirty="0" smtClean="0"/>
              <a:t> </a:t>
            </a:r>
          </a:p>
          <a:p>
            <a:pPr marL="1314450" lvl="1" indent="-857250" algn="just" rtl="1" eaLnBrk="1" hangingPunct="1">
              <a:lnSpc>
                <a:spcPct val="90000"/>
              </a:lnSpc>
              <a:buFont typeface="+mj-lt"/>
              <a:buAutoNum type="romanLcPeriod"/>
              <a:defRPr/>
            </a:pPr>
            <a:r>
              <a:rPr lang="ar-SA" sz="3600" dirty="0" smtClean="0"/>
              <a:t>والتذكر الأصم،  </a:t>
            </a:r>
          </a:p>
          <a:p>
            <a:pPr marL="1314450" lvl="1" indent="-857250" algn="just" rtl="1" eaLnBrk="1" hangingPunct="1">
              <a:lnSpc>
                <a:spcPct val="90000"/>
              </a:lnSpc>
              <a:buFont typeface="+mj-lt"/>
              <a:buAutoNum type="romanLcPeriod"/>
              <a:defRPr/>
            </a:pPr>
            <a:r>
              <a:rPr lang="ar-SA" sz="3600" dirty="0" smtClean="0">
                <a:solidFill>
                  <a:srgbClr val="FF0000"/>
                </a:solidFill>
              </a:rPr>
              <a:t>والتفكير الاستنباطي</a:t>
            </a:r>
            <a:r>
              <a:rPr lang="ar-SA" sz="3600" dirty="0" smtClean="0"/>
              <a:t>.</a:t>
            </a:r>
            <a:endParaRPr lang="en-US" sz="3600" dirty="0" smtClean="0"/>
          </a:p>
        </p:txBody>
      </p:sp>
      <p:sp>
        <p:nvSpPr>
          <p:cNvPr id="19459"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013C8F58-B788-45E2-A916-68F4B38E51EC}" type="datetime8">
              <a:rPr lang="ar-SA" smtClean="0"/>
              <a:pPr/>
              <a:t>04 تشرين الثاني، 09</a:t>
            </a:fld>
            <a:endParaRPr lang="en-GB" smtClean="0"/>
          </a:p>
        </p:txBody>
      </p:sp>
      <p:sp>
        <p:nvSpPr>
          <p:cNvPr id="19460"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19461"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4021EF0-F087-4B2C-A366-DDA8003F5C18}" type="slidenum">
              <a:rPr lang="en-GB" smtClean="0"/>
              <a:pPr/>
              <a:t>11</a:t>
            </a:fld>
            <a:endParaRPr lang="en-GB" smtClean="0"/>
          </a:p>
        </p:txBody>
      </p:sp>
      <p:sp>
        <p:nvSpPr>
          <p:cNvPr id="7" name="Rectangle 2"/>
          <p:cNvSpPr txBox="1">
            <a:spLocks noChangeArrowheads="1"/>
          </p:cNvSpPr>
          <p:nvPr/>
        </p:nvSpPr>
        <p:spPr>
          <a:xfrm>
            <a:off x="571472" y="357166"/>
            <a:ext cx="8229600" cy="928694"/>
          </a:xfrm>
          <a:prstGeom prst="rect">
            <a:avLst/>
          </a:prstGeom>
        </p:spPr>
        <p:txBody>
          <a:bodyPr anchor="ctr">
            <a:normAutofit/>
            <a:scene3d>
              <a:camera prst="orthographicFront"/>
              <a:lightRig rig="soft" dir="t"/>
            </a:scene3d>
            <a:sp3d prstMaterial="softEdge">
              <a:bevelT w="25400" h="25400"/>
            </a:sp3d>
          </a:bodyPr>
          <a:lstStyle/>
          <a:p>
            <a:pPr algn="l" fontAlgn="auto">
              <a:spcAft>
                <a:spcPts val="0"/>
              </a:spcAft>
              <a:defRPr/>
            </a:pPr>
            <a:r>
              <a:rPr lang="ar-SA" sz="5400" b="1" dirty="0">
                <a:solidFill>
                  <a:schemeClr val="hlink"/>
                </a:solidFill>
                <a:effectLst>
                  <a:outerShdw blurRad="31750" dist="25400" dir="5400000" algn="tl" rotWithShape="0">
                    <a:srgbClr val="000000">
                      <a:alpha val="25000"/>
                    </a:srgbClr>
                  </a:outerShdw>
                </a:effectLst>
                <a:latin typeface="+mj-lt"/>
                <a:ea typeface="+mj-ea"/>
                <a:cs typeface="+mj-cs"/>
              </a:rPr>
              <a:t>2- قياس القدرات ...</a:t>
            </a:r>
            <a:endParaRPr lang="en-US" sz="5400" b="1" dirty="0">
              <a:solidFill>
                <a:schemeClr val="hlink"/>
              </a:solidFill>
              <a:effectLst>
                <a:outerShdw blurRad="31750" dist="25400" dir="5400000" algn="tl" rotWithShape="0">
                  <a:srgbClr val="000000">
                    <a:alpha val="25000"/>
                  </a:srgbClr>
                </a:outerShdw>
              </a:effectLst>
              <a:latin typeface="+mj-lt"/>
              <a:ea typeface="+mj-ea"/>
              <a:cs typeface="+mj-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p:txBody>
          <a:bodyPr>
            <a:normAutofit lnSpcReduction="10000"/>
          </a:bodyPr>
          <a:lstStyle/>
          <a:p>
            <a:pPr algn="just" rtl="1" eaLnBrk="1" hangingPunct="1">
              <a:defRPr/>
            </a:pPr>
            <a:r>
              <a:rPr lang="ar-SA" sz="3600" dirty="0" smtClean="0">
                <a:solidFill>
                  <a:srgbClr val="FF0000"/>
                </a:solidFill>
              </a:rPr>
              <a:t>كانت محاولة ثرستون</a:t>
            </a:r>
            <a:r>
              <a:rPr lang="ar-SA" sz="3600" dirty="0" smtClean="0"/>
              <a:t> لتصنيف القدرات العقلية الأولية </a:t>
            </a:r>
            <a:r>
              <a:rPr lang="ar-SA" sz="3600" dirty="0" smtClean="0">
                <a:solidFill>
                  <a:srgbClr val="FF0000"/>
                </a:solidFill>
              </a:rPr>
              <a:t>غير مكتملة،</a:t>
            </a:r>
            <a:r>
              <a:rPr lang="ar-SA" sz="3600" dirty="0" smtClean="0"/>
              <a:t> </a:t>
            </a:r>
          </a:p>
          <a:p>
            <a:pPr algn="just" rtl="1" eaLnBrk="1" hangingPunct="1">
              <a:defRPr/>
            </a:pPr>
            <a:r>
              <a:rPr lang="ar-SA" sz="3600" dirty="0" smtClean="0"/>
              <a:t>وبناء على ذلك قام </a:t>
            </a:r>
            <a:r>
              <a:rPr lang="ar-SA" sz="3600" b="1" u="sng" dirty="0" smtClean="0">
                <a:solidFill>
                  <a:srgbClr val="FF0000"/>
                </a:solidFill>
              </a:rPr>
              <a:t>جيلفورد</a:t>
            </a:r>
            <a:r>
              <a:rPr lang="ar-SA" sz="3600" dirty="0" smtClean="0"/>
              <a:t> بسلسلة من البحوث كانت نتائجها نظرية متكاملة، </a:t>
            </a:r>
            <a:r>
              <a:rPr lang="ar-SA" sz="3600" dirty="0" smtClean="0">
                <a:solidFill>
                  <a:schemeClr val="accent2">
                    <a:lumMod val="75000"/>
                  </a:schemeClr>
                </a:solidFill>
              </a:rPr>
              <a:t>تفترض إن القدرات العقلية يمكن وصفها أو تصنيفها باستخدام ثلاثة أقسام </a:t>
            </a:r>
            <a:r>
              <a:rPr lang="ar-SA" sz="3600" dirty="0" smtClean="0"/>
              <a:t>:</a:t>
            </a:r>
          </a:p>
          <a:p>
            <a:pPr algn="just" rtl="1" eaLnBrk="1" hangingPunct="1">
              <a:buFont typeface="Wingdings 3" pitchFamily="18" charset="2"/>
              <a:buNone/>
              <a:defRPr/>
            </a:pPr>
            <a:r>
              <a:rPr lang="ar-SA" sz="3600" dirty="0" smtClean="0"/>
              <a:t>أ- </a:t>
            </a:r>
            <a:r>
              <a:rPr lang="ar-SA" sz="3600" dirty="0" smtClean="0">
                <a:solidFill>
                  <a:srgbClr val="FF0000"/>
                </a:solidFill>
              </a:rPr>
              <a:t>العمليات العقلية،</a:t>
            </a:r>
            <a:endParaRPr lang="ar-SA" sz="3600" dirty="0" smtClean="0"/>
          </a:p>
          <a:p>
            <a:pPr algn="just" rtl="1" eaLnBrk="1" hangingPunct="1">
              <a:buFont typeface="Wingdings 3" pitchFamily="18" charset="2"/>
              <a:buNone/>
              <a:defRPr/>
            </a:pPr>
            <a:r>
              <a:rPr lang="ar-SA" sz="3600" dirty="0" smtClean="0"/>
              <a:t>ب- </a:t>
            </a:r>
            <a:r>
              <a:rPr lang="ar-SA" sz="3600" dirty="0" smtClean="0">
                <a:solidFill>
                  <a:srgbClr val="FF0000"/>
                </a:solidFill>
              </a:rPr>
              <a:t>المحتوى أو نوع المادة محل النشاط العقلي.</a:t>
            </a:r>
          </a:p>
          <a:p>
            <a:pPr algn="just" rtl="1" eaLnBrk="1" hangingPunct="1">
              <a:buFont typeface="Wingdings 3" pitchFamily="18" charset="2"/>
              <a:buNone/>
              <a:defRPr/>
            </a:pPr>
            <a:r>
              <a:rPr lang="ar-SA" sz="3600" dirty="0" smtClean="0"/>
              <a:t>ج- </a:t>
            </a:r>
            <a:r>
              <a:rPr lang="ar-SA" sz="3600" dirty="0" smtClean="0">
                <a:solidFill>
                  <a:srgbClr val="FF0000"/>
                </a:solidFill>
              </a:rPr>
              <a:t>نواتج أو مخرجات النشاط العقلي.</a:t>
            </a:r>
            <a:endParaRPr lang="en-US" sz="3600" dirty="0" smtClean="0">
              <a:solidFill>
                <a:srgbClr val="FF0000"/>
              </a:solidFill>
            </a:endParaRPr>
          </a:p>
        </p:txBody>
      </p:sp>
      <p:sp>
        <p:nvSpPr>
          <p:cNvPr id="20483"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79F90C84-B159-4670-9014-DF5B998B889E}" type="datetime8">
              <a:rPr lang="ar-SA" smtClean="0"/>
              <a:pPr/>
              <a:t>04 تشرين الثاني، 09</a:t>
            </a:fld>
            <a:endParaRPr lang="en-GB" smtClean="0"/>
          </a:p>
        </p:txBody>
      </p:sp>
      <p:sp>
        <p:nvSpPr>
          <p:cNvPr id="20484"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20485"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9896AC6-C66A-4E65-82E9-3E697747BBB2}" type="slidenum">
              <a:rPr lang="en-GB" smtClean="0"/>
              <a:pPr/>
              <a:t>12</a:t>
            </a:fld>
            <a:endParaRPr lang="en-GB" smtClean="0"/>
          </a:p>
        </p:txBody>
      </p:sp>
      <p:sp>
        <p:nvSpPr>
          <p:cNvPr id="8" name="Rectangle 2"/>
          <p:cNvSpPr txBox="1">
            <a:spLocks noChangeArrowheads="1"/>
          </p:cNvSpPr>
          <p:nvPr/>
        </p:nvSpPr>
        <p:spPr>
          <a:xfrm>
            <a:off x="571472" y="357166"/>
            <a:ext cx="8229600" cy="928694"/>
          </a:xfrm>
          <a:prstGeom prst="rect">
            <a:avLst/>
          </a:prstGeom>
        </p:spPr>
        <p:txBody>
          <a:bodyPr anchor="ctr">
            <a:normAutofit/>
            <a:scene3d>
              <a:camera prst="orthographicFront"/>
              <a:lightRig rig="soft" dir="t"/>
            </a:scene3d>
            <a:sp3d prstMaterial="softEdge">
              <a:bevelT w="25400" h="25400"/>
            </a:sp3d>
          </a:bodyPr>
          <a:lstStyle/>
          <a:p>
            <a:pPr algn="l" fontAlgn="auto">
              <a:spcAft>
                <a:spcPts val="0"/>
              </a:spcAft>
              <a:defRPr/>
            </a:pPr>
            <a:r>
              <a:rPr lang="ar-SA" sz="5400" b="1" dirty="0">
                <a:solidFill>
                  <a:schemeClr val="hlink"/>
                </a:solidFill>
                <a:effectLst>
                  <a:outerShdw blurRad="31750" dist="25400" dir="5400000" algn="tl" rotWithShape="0">
                    <a:srgbClr val="000000">
                      <a:alpha val="25000"/>
                    </a:srgbClr>
                  </a:outerShdw>
                </a:effectLst>
                <a:latin typeface="+mj-lt"/>
                <a:ea typeface="+mj-ea"/>
                <a:cs typeface="+mj-cs"/>
              </a:rPr>
              <a:t>2- قياس القدرات ...</a:t>
            </a:r>
            <a:endParaRPr lang="en-US" sz="5400" b="1" dirty="0">
              <a:solidFill>
                <a:schemeClr val="hlink"/>
              </a:solidFill>
              <a:effectLst>
                <a:outerShdw blurRad="31750" dist="25400" dir="5400000" algn="tl" rotWithShape="0">
                  <a:srgbClr val="000000">
                    <a:alpha val="25000"/>
                  </a:srgbClr>
                </a:outerShdw>
              </a:effectLst>
              <a:latin typeface="+mj-lt"/>
              <a:ea typeface="+mj-ea"/>
              <a:cs typeface="+mj-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p:txBody>
          <a:bodyPr>
            <a:normAutofit lnSpcReduction="10000"/>
          </a:bodyPr>
          <a:lstStyle/>
          <a:p>
            <a:pPr algn="just" rtl="1" eaLnBrk="1" hangingPunct="1">
              <a:buFontTx/>
              <a:buNone/>
            </a:pPr>
            <a:r>
              <a:rPr lang="ar-SA" sz="4000" smtClean="0"/>
              <a:t>ولقد توصل جيلفورد إلى إن العملية الإدراكية لها 3 أبعاد هي: </a:t>
            </a:r>
          </a:p>
          <a:p>
            <a:pPr algn="just" rtl="1" eaLnBrk="1" hangingPunct="1">
              <a:buFont typeface="Wingdings 3" pitchFamily="18" charset="2"/>
              <a:buNone/>
            </a:pPr>
            <a:r>
              <a:rPr lang="ar-SA" sz="4000" smtClean="0"/>
              <a:t>أ- </a:t>
            </a:r>
            <a:r>
              <a:rPr lang="ar-SA" sz="4000" smtClean="0">
                <a:solidFill>
                  <a:srgbClr val="FF0000"/>
                </a:solidFill>
              </a:rPr>
              <a:t>العمليات العقلية</a:t>
            </a:r>
            <a:r>
              <a:rPr lang="ar-SA" sz="4000" smtClean="0"/>
              <a:t> (أي كيف يعمل العقل) .</a:t>
            </a:r>
          </a:p>
          <a:p>
            <a:pPr algn="just" rtl="1" eaLnBrk="1" hangingPunct="1">
              <a:buFont typeface="Wingdings 3" pitchFamily="18" charset="2"/>
              <a:buNone/>
            </a:pPr>
            <a:r>
              <a:rPr lang="ar-SA" sz="4000" smtClean="0"/>
              <a:t>ب- </a:t>
            </a:r>
            <a:r>
              <a:rPr lang="ar-SA" sz="4000" smtClean="0">
                <a:solidFill>
                  <a:srgbClr val="FF0000"/>
                </a:solidFill>
              </a:rPr>
              <a:t>المحتوى أو نوع المادة محل النشاط العقلي.</a:t>
            </a:r>
          </a:p>
          <a:p>
            <a:pPr algn="just" rtl="1" eaLnBrk="1" hangingPunct="1">
              <a:buFont typeface="Wingdings 3" pitchFamily="18" charset="2"/>
              <a:buNone/>
            </a:pPr>
            <a:r>
              <a:rPr lang="ar-SA" sz="4000" smtClean="0"/>
              <a:t>ج- </a:t>
            </a:r>
            <a:r>
              <a:rPr lang="ar-SA" sz="4000" smtClean="0">
                <a:solidFill>
                  <a:srgbClr val="FF0000"/>
                </a:solidFill>
              </a:rPr>
              <a:t>نواتج أو مخرجات النشاط العقلي.</a:t>
            </a:r>
            <a:endParaRPr lang="en-US" sz="4000" smtClean="0">
              <a:solidFill>
                <a:srgbClr val="FF0000"/>
              </a:solidFill>
            </a:endParaRPr>
          </a:p>
          <a:p>
            <a:pPr algn="just" rtl="1" eaLnBrk="1" hangingPunct="1">
              <a:buFontTx/>
              <a:buNone/>
            </a:pPr>
            <a:endParaRPr lang="ar-SA" sz="4000" smtClean="0"/>
          </a:p>
        </p:txBody>
      </p:sp>
      <p:sp>
        <p:nvSpPr>
          <p:cNvPr id="21507"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0EF7BF29-5492-482B-9358-DE47E9D239EA}" type="datetime8">
              <a:rPr lang="ar-SA" smtClean="0"/>
              <a:pPr/>
              <a:t>04 تشرين الثاني، 09</a:t>
            </a:fld>
            <a:endParaRPr lang="en-GB" smtClean="0"/>
          </a:p>
        </p:txBody>
      </p:sp>
      <p:sp>
        <p:nvSpPr>
          <p:cNvPr id="21508"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21509"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33F497A-D304-42E4-99AA-8D5399FED1F4}" type="slidenum">
              <a:rPr lang="en-GB" smtClean="0"/>
              <a:pPr/>
              <a:t>13</a:t>
            </a:fld>
            <a:endParaRPr lang="en-GB" smtClean="0"/>
          </a:p>
        </p:txBody>
      </p:sp>
      <p:sp>
        <p:nvSpPr>
          <p:cNvPr id="8" name="Rectangle 2"/>
          <p:cNvSpPr txBox="1">
            <a:spLocks noChangeArrowheads="1"/>
          </p:cNvSpPr>
          <p:nvPr/>
        </p:nvSpPr>
        <p:spPr>
          <a:xfrm>
            <a:off x="571472" y="357166"/>
            <a:ext cx="8229600" cy="928694"/>
          </a:xfrm>
          <a:prstGeom prst="rect">
            <a:avLst/>
          </a:prstGeom>
        </p:spPr>
        <p:txBody>
          <a:bodyPr anchor="ctr">
            <a:normAutofit/>
            <a:scene3d>
              <a:camera prst="orthographicFront"/>
              <a:lightRig rig="soft" dir="t"/>
            </a:scene3d>
            <a:sp3d prstMaterial="softEdge">
              <a:bevelT w="25400" h="25400"/>
            </a:sp3d>
          </a:bodyPr>
          <a:lstStyle/>
          <a:p>
            <a:pPr algn="l" fontAlgn="auto">
              <a:spcAft>
                <a:spcPts val="0"/>
              </a:spcAft>
              <a:defRPr/>
            </a:pPr>
            <a:r>
              <a:rPr lang="ar-SA" sz="5400" b="1" dirty="0">
                <a:solidFill>
                  <a:schemeClr val="hlink"/>
                </a:solidFill>
                <a:effectLst>
                  <a:outerShdw blurRad="31750" dist="25400" dir="5400000" algn="tl" rotWithShape="0">
                    <a:srgbClr val="000000">
                      <a:alpha val="25000"/>
                    </a:srgbClr>
                  </a:outerShdw>
                </a:effectLst>
                <a:latin typeface="+mj-lt"/>
                <a:ea typeface="+mj-ea"/>
                <a:cs typeface="+mj-cs"/>
              </a:rPr>
              <a:t>2- قياس القدرات ...</a:t>
            </a:r>
            <a:endParaRPr lang="en-US" sz="5400" b="1" dirty="0">
              <a:solidFill>
                <a:schemeClr val="hlink"/>
              </a:solidFill>
              <a:effectLst>
                <a:outerShdw blurRad="31750" dist="25400" dir="5400000" algn="tl" rotWithShape="0">
                  <a:srgbClr val="000000">
                    <a:alpha val="25000"/>
                  </a:srgbClr>
                </a:outerShdw>
              </a:effectLst>
              <a:latin typeface="+mj-lt"/>
              <a:ea typeface="+mj-ea"/>
              <a:cs typeface="+mj-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fontAlgn="auto" hangingPunct="1">
              <a:spcAft>
                <a:spcPts val="0"/>
              </a:spcAft>
              <a:defRPr/>
            </a:pPr>
            <a:r>
              <a:rPr lang="ar-SA" dirty="0" smtClean="0">
                <a:solidFill>
                  <a:srgbClr val="FF3300"/>
                </a:solidFill>
              </a:rPr>
              <a:t>2- أ. العمليات العقلية...</a:t>
            </a:r>
            <a:endParaRPr lang="ar-SA" dirty="0" smtClean="0"/>
          </a:p>
        </p:txBody>
      </p:sp>
      <p:sp>
        <p:nvSpPr>
          <p:cNvPr id="22530" name="Content Placeholder 2"/>
          <p:cNvSpPr>
            <a:spLocks noGrp="1"/>
          </p:cNvSpPr>
          <p:nvPr>
            <p:ph idx="1"/>
          </p:nvPr>
        </p:nvSpPr>
        <p:spPr/>
        <p:txBody>
          <a:bodyPr>
            <a:normAutofit fontScale="92500"/>
          </a:bodyPr>
          <a:lstStyle/>
          <a:p>
            <a:pPr marL="906463" lvl="1" indent="-514350" algn="just" rtl="1" eaLnBrk="1" hangingPunct="1">
              <a:buFont typeface="Verdana" pitchFamily="34" charset="0"/>
              <a:buNone/>
            </a:pPr>
            <a:r>
              <a:rPr lang="ar-SA" sz="2800" b="1" smtClean="0">
                <a:solidFill>
                  <a:srgbClr val="00B050"/>
                </a:solidFill>
              </a:rPr>
              <a:t>تتم العمليات العقلية حسب المراحل التالية:</a:t>
            </a:r>
          </a:p>
          <a:p>
            <a:pPr marL="906463" lvl="1" indent="-514350" algn="just" rtl="1" eaLnBrk="1" hangingPunct="1">
              <a:buFont typeface="Lucida Sans Unicode" pitchFamily="34" charset="0"/>
              <a:buAutoNum type="arabicPeriod"/>
            </a:pPr>
            <a:r>
              <a:rPr lang="ar-SA" sz="2800" smtClean="0"/>
              <a:t>عملية الإدراك ، </a:t>
            </a:r>
          </a:p>
          <a:p>
            <a:pPr marL="906463" lvl="1" indent="-514350" algn="just" rtl="1" eaLnBrk="1" hangingPunct="1">
              <a:buFont typeface="Lucida Sans Unicode" pitchFamily="34" charset="0"/>
              <a:buAutoNum type="arabicPeriod"/>
            </a:pPr>
            <a:r>
              <a:rPr lang="ar-SA" sz="2800" smtClean="0"/>
              <a:t>عملية التذكر وبعد ذلك، </a:t>
            </a:r>
          </a:p>
          <a:p>
            <a:pPr marL="906463" lvl="1" indent="-514350" algn="just" rtl="1" eaLnBrk="1" hangingPunct="1">
              <a:buFont typeface="Lucida Sans Unicode" pitchFamily="34" charset="0"/>
              <a:buAutoNum type="arabicPeriod"/>
            </a:pPr>
            <a:r>
              <a:rPr lang="ar-SA" sz="2800" smtClean="0"/>
              <a:t>عملية التفكير التقاربي، </a:t>
            </a:r>
          </a:p>
          <a:p>
            <a:pPr marL="906463" lvl="1" indent="-514350" algn="just" rtl="1" eaLnBrk="1" hangingPunct="1">
              <a:buFont typeface="Lucida Sans Unicode" pitchFamily="34" charset="0"/>
              <a:buAutoNum type="arabicPeriod"/>
            </a:pPr>
            <a:r>
              <a:rPr lang="ar-SA" sz="2800" smtClean="0"/>
              <a:t>التفكير التباعدي . وتعني (</a:t>
            </a:r>
            <a:r>
              <a:rPr lang="ar-SA" sz="2800" smtClean="0">
                <a:solidFill>
                  <a:srgbClr val="FF0000"/>
                </a:solidFill>
              </a:rPr>
              <a:t>هل تفكر بطريقة واحدة أو بأكثر من طريقة واحدة دون النظر الى تعدد الحلول حيث بعض من الناس يفكر بأكثر من طريقة في أي موقف).</a:t>
            </a:r>
          </a:p>
          <a:p>
            <a:pPr marL="906463" lvl="1" indent="-514350" algn="just" rtl="1" eaLnBrk="1" hangingPunct="1">
              <a:buFont typeface="Lucida Sans Unicode" pitchFamily="34" charset="0"/>
              <a:buAutoNum type="arabicPeriod"/>
            </a:pPr>
            <a:r>
              <a:rPr lang="ar-SA" sz="2800" smtClean="0"/>
              <a:t>التقييم . نجد البعض لديه مستوى من النضج حيث يمكن تقييم أفكاره، هل فكر بطريقة صحيحة أم لا</a:t>
            </a:r>
            <a:r>
              <a:rPr lang="en-US" sz="2800" smtClean="0"/>
              <a:t> </a:t>
            </a:r>
            <a:r>
              <a:rPr lang="ar-SA" sz="2800" smtClean="0"/>
              <a:t>؟</a:t>
            </a:r>
            <a:endParaRPr lang="en-US" sz="2800" smtClean="0"/>
          </a:p>
          <a:p>
            <a:pPr marL="623888" indent="-514350" algn="just" eaLnBrk="1" hangingPunct="1">
              <a:buFont typeface="Lucida Sans Unicode" pitchFamily="34" charset="0"/>
              <a:buAutoNum type="arabicPeriod"/>
            </a:pPr>
            <a:endParaRPr lang="ar-SA" sz="2800" smtClean="0"/>
          </a:p>
        </p:txBody>
      </p:sp>
      <p:sp>
        <p:nvSpPr>
          <p:cNvPr id="22531"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F7CB6227-A3D5-4CAD-88A6-C411CBA0D85D}" type="datetime8">
              <a:rPr lang="ar-SA" smtClean="0"/>
              <a:pPr/>
              <a:t>04 تشرين الثاني، 09</a:t>
            </a:fld>
            <a:endParaRPr lang="en-GB" smtClean="0"/>
          </a:p>
        </p:txBody>
      </p:sp>
      <p:sp>
        <p:nvSpPr>
          <p:cNvPr id="22532"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22533"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CFFB260-9AC5-429E-91BE-34B099710D1B}" type="slidenum">
              <a:rPr lang="en-GB" smtClean="0"/>
              <a:pPr/>
              <a:t>14</a:t>
            </a:fld>
            <a:endParaRPr lang="en-GB"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fontAlgn="auto" hangingPunct="1">
              <a:spcAft>
                <a:spcPts val="0"/>
              </a:spcAft>
              <a:defRPr/>
            </a:pPr>
            <a:r>
              <a:rPr lang="ar-SA" dirty="0" smtClean="0">
                <a:solidFill>
                  <a:srgbClr val="FF3300"/>
                </a:solidFill>
              </a:rPr>
              <a:t>2- أ. العمليات العقلية...</a:t>
            </a:r>
            <a:endParaRPr lang="en-US" dirty="0" smtClean="0">
              <a:solidFill>
                <a:srgbClr val="FF3300"/>
              </a:solidFill>
            </a:endParaRPr>
          </a:p>
        </p:txBody>
      </p:sp>
      <p:sp>
        <p:nvSpPr>
          <p:cNvPr id="23554" name="Rectangle 3"/>
          <p:cNvSpPr>
            <a:spLocks noGrp="1" noChangeArrowheads="1"/>
          </p:cNvSpPr>
          <p:nvPr>
            <p:ph idx="1"/>
          </p:nvPr>
        </p:nvSpPr>
        <p:spPr/>
        <p:txBody>
          <a:bodyPr>
            <a:normAutofit fontScale="92500" lnSpcReduction="10000"/>
          </a:bodyPr>
          <a:lstStyle/>
          <a:p>
            <a:pPr algn="just" rtl="1" eaLnBrk="1" hangingPunct="1">
              <a:lnSpc>
                <a:spcPct val="90000"/>
              </a:lnSpc>
              <a:buFont typeface="Wingdings 3" pitchFamily="18" charset="2"/>
              <a:buNone/>
            </a:pPr>
            <a:r>
              <a:rPr lang="ar-SA" sz="3200" b="1" smtClean="0">
                <a:solidFill>
                  <a:schemeClr val="accent1"/>
                </a:solidFill>
              </a:rPr>
              <a:t>أهمية نظرية جيلفورد في المجال التربوي:</a:t>
            </a:r>
            <a:endParaRPr lang="ar-SA" sz="3200" smtClean="0">
              <a:solidFill>
                <a:schemeClr val="accent1"/>
              </a:solidFill>
            </a:endParaRPr>
          </a:p>
          <a:p>
            <a:pPr algn="just" rtl="1" eaLnBrk="1" hangingPunct="1">
              <a:lnSpc>
                <a:spcPct val="90000"/>
              </a:lnSpc>
            </a:pPr>
            <a:r>
              <a:rPr lang="ar-SA" sz="3200" smtClean="0"/>
              <a:t>تساعدنا في تفسير فهمنا للمتعلم وعملية التعلم نفسها. فقد وضحت المدرسة السلوكية الكلاسيكية  في أذهاننا مفهوما شائعا بان المتعلم هو مجرد جهاز ينبه   فيقوم بالاستجابة حسب قانون ( </a:t>
            </a:r>
            <a:r>
              <a:rPr lang="en-US" sz="3200" smtClean="0"/>
              <a:t>S.R</a:t>
            </a:r>
            <a:r>
              <a:rPr lang="ar-SA" sz="3200" smtClean="0"/>
              <a:t>)،  وإذا نظرنا بدلا من ذلك الى المتعلم على انه (واسطة لمعالجة البيانات عندئذ نقول انه يشبه الآلة الالكترونية الحاسبة التي نغذيها بالبيانات فتختزنها وتستخدمها في إنتاج بيانات جديدة إما عن طريق التفكير التباعدي أو التفكير التقاربي، ثم نقوم بتقييم نتائجها.</a:t>
            </a:r>
          </a:p>
        </p:txBody>
      </p:sp>
      <p:sp>
        <p:nvSpPr>
          <p:cNvPr id="23555"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7571E3C4-6F89-40CA-8BCC-0AD576E791C4}" type="datetime8">
              <a:rPr lang="ar-SA" smtClean="0"/>
              <a:pPr/>
              <a:t>04 تشرين الثاني، 09</a:t>
            </a:fld>
            <a:endParaRPr lang="en-GB" smtClean="0"/>
          </a:p>
        </p:txBody>
      </p:sp>
      <p:sp>
        <p:nvSpPr>
          <p:cNvPr id="23556"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23557"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90BECA6-7473-4897-A5D0-EBD440013BC6}" type="slidenum">
              <a:rPr lang="en-GB" smtClean="0"/>
              <a:pPr/>
              <a:t>15</a:t>
            </a:fld>
            <a:endParaRPr lang="en-GB"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fontAlgn="auto" hangingPunct="1">
              <a:spcAft>
                <a:spcPts val="0"/>
              </a:spcAft>
              <a:defRPr/>
            </a:pPr>
            <a:r>
              <a:rPr lang="ar-SA" dirty="0" smtClean="0">
                <a:solidFill>
                  <a:srgbClr val="FF3300"/>
                </a:solidFill>
              </a:rPr>
              <a:t>2- أ. العمليات العقلية...</a:t>
            </a:r>
            <a:endParaRPr lang="en-US" dirty="0" smtClean="0">
              <a:solidFill>
                <a:schemeClr val="folHlink"/>
              </a:solidFill>
            </a:endParaRPr>
          </a:p>
        </p:txBody>
      </p:sp>
      <p:sp>
        <p:nvSpPr>
          <p:cNvPr id="24578" name="Rectangle 3"/>
          <p:cNvSpPr>
            <a:spLocks noGrp="1" noChangeArrowheads="1"/>
          </p:cNvSpPr>
          <p:nvPr>
            <p:ph idx="1"/>
          </p:nvPr>
        </p:nvSpPr>
        <p:spPr/>
        <p:txBody>
          <a:bodyPr>
            <a:normAutofit fontScale="92500" lnSpcReduction="20000"/>
          </a:bodyPr>
          <a:lstStyle/>
          <a:p>
            <a:pPr algn="just" rtl="1" eaLnBrk="1" hangingPunct="1"/>
            <a:r>
              <a:rPr lang="ar-SA" sz="3200" smtClean="0"/>
              <a:t>و يمتاز المتعلم عن الآلة الالكترونية بأنه مخلوق إنساني عاقل يبحث ويفكر ويكتشف بيانات من مصادر خارجية</a:t>
            </a:r>
            <a:r>
              <a:rPr lang="en-US" sz="3200" smtClean="0"/>
              <a:t> </a:t>
            </a:r>
            <a:r>
              <a:rPr lang="ar-SA" sz="3200" smtClean="0"/>
              <a:t>. ثم يقوم ببرمجتها. وبحكم التطور المتسارع يجب أن ندرك أن العصر الالكتروني الذي نعيش فيه ونسمع عنه يجب أن نكون شركاء عمليين في بحوث أو تفسير أو اكتشاف هذا العصر المليء بالتحديات، فنحن في أشد الحاجة الى خريجين مبتكرين . ومعرفتنا في تمركز قدرات الإبداع في منطقة  التفكير التباعدي والى حد ما في قسم التحويلات ونحن في حاجة ماسة الى توازن أفضل في التدريب.</a:t>
            </a:r>
            <a:endParaRPr lang="en-US" sz="3200" smtClean="0"/>
          </a:p>
        </p:txBody>
      </p:sp>
      <p:sp>
        <p:nvSpPr>
          <p:cNvPr id="24579"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72C6B983-56F3-4E93-A3A2-4BE52A37F287}" type="datetime8">
              <a:rPr lang="ar-SA" smtClean="0"/>
              <a:pPr/>
              <a:t>04 تشرين الثاني، 09</a:t>
            </a:fld>
            <a:endParaRPr lang="en-GB" smtClean="0"/>
          </a:p>
        </p:txBody>
      </p:sp>
      <p:sp>
        <p:nvSpPr>
          <p:cNvPr id="24580"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24581"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698B695-51F5-4A29-B753-567B2A793CFC}" type="slidenum">
              <a:rPr lang="en-GB" smtClean="0"/>
              <a:pPr/>
              <a:t>16</a:t>
            </a:fld>
            <a:endParaRPr lang="en-GB"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eaLnBrk="1" fontAlgn="auto" hangingPunct="1">
              <a:spcAft>
                <a:spcPts val="0"/>
              </a:spcAft>
              <a:defRPr/>
            </a:pPr>
            <a:r>
              <a:rPr lang="ar-SA" sz="4000" dirty="0" smtClean="0">
                <a:solidFill>
                  <a:schemeClr val="accent2"/>
                </a:solidFill>
              </a:rPr>
              <a:t>2-أ.....عوامل القدرات العقلية الأولية وفقاً لـ ثرستون :</a:t>
            </a:r>
            <a:endParaRPr lang="en-US" sz="4000" dirty="0" smtClean="0">
              <a:solidFill>
                <a:schemeClr val="accent2"/>
              </a:solidFill>
            </a:endParaRPr>
          </a:p>
        </p:txBody>
      </p:sp>
      <p:sp>
        <p:nvSpPr>
          <p:cNvPr id="25602" name="Rectangle 3"/>
          <p:cNvSpPr>
            <a:spLocks noGrp="1" noChangeArrowheads="1"/>
          </p:cNvSpPr>
          <p:nvPr>
            <p:ph idx="1"/>
          </p:nvPr>
        </p:nvSpPr>
        <p:spPr/>
        <p:txBody>
          <a:bodyPr>
            <a:normAutofit fontScale="92500" lnSpcReduction="10000"/>
          </a:bodyPr>
          <a:lstStyle/>
          <a:p>
            <a:pPr marL="850900" indent="-742950" algn="just" rtl="1" eaLnBrk="1" hangingPunct="1">
              <a:buFont typeface="Lucida Sans Unicode" pitchFamily="34" charset="0"/>
              <a:buAutoNum type="arabicPeriod"/>
            </a:pPr>
            <a:r>
              <a:rPr lang="ar-SA" sz="3600" smtClean="0">
                <a:solidFill>
                  <a:srgbClr val="FF3300"/>
                </a:solidFill>
              </a:rPr>
              <a:t>عامل الفهم اللغوي:</a:t>
            </a:r>
            <a:r>
              <a:rPr lang="ar-SA" sz="3600" smtClean="0"/>
              <a:t> وهو يمثل  القدرة على فهم الكلمات والمعنى الذي تحتويه.</a:t>
            </a:r>
            <a:endParaRPr lang="en-US" sz="3600" smtClean="0"/>
          </a:p>
          <a:p>
            <a:pPr marL="850900" indent="-742950" algn="just" rtl="1" eaLnBrk="1" hangingPunct="1">
              <a:buFont typeface="Lucida Sans Unicode" pitchFamily="34" charset="0"/>
              <a:buAutoNum type="arabicPeriod"/>
            </a:pPr>
            <a:r>
              <a:rPr lang="ar-SA" sz="3600" smtClean="0">
                <a:solidFill>
                  <a:srgbClr val="FF3300"/>
                </a:solidFill>
              </a:rPr>
              <a:t>عامل الطلاقة اللغوية:</a:t>
            </a:r>
            <a:r>
              <a:rPr lang="ar-SA" sz="3600" smtClean="0"/>
              <a:t> وهو يمثل القدرة على تدوين الكلمات وترتيبها سواء في الشعر أوالإنشاء.</a:t>
            </a:r>
            <a:endParaRPr lang="en-US" sz="3600" smtClean="0"/>
          </a:p>
          <a:p>
            <a:pPr marL="850900" indent="-742950" algn="just" rtl="1" eaLnBrk="1" hangingPunct="1">
              <a:buFont typeface="Lucida Sans Unicode" pitchFamily="34" charset="0"/>
              <a:buAutoNum type="arabicPeriod"/>
            </a:pPr>
            <a:r>
              <a:rPr lang="ar-SA" sz="3600" smtClean="0">
                <a:solidFill>
                  <a:srgbClr val="FF3300"/>
                </a:solidFill>
              </a:rPr>
              <a:t>عامل القدرة الحسابية:</a:t>
            </a:r>
            <a:r>
              <a:rPr lang="ar-SA" sz="3600" smtClean="0"/>
              <a:t> يمثل السرعة في إجراء العمليات الحسابية على اختلاف أنواعها مثل، الجمع و الطرح والضرب والقسمة.</a:t>
            </a:r>
            <a:endParaRPr lang="en-US" sz="3600" smtClean="0"/>
          </a:p>
        </p:txBody>
      </p:sp>
      <p:sp>
        <p:nvSpPr>
          <p:cNvPr id="25603"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32BD1990-117A-4EE1-8F92-FE4A28CF5A21}" type="datetime8">
              <a:rPr lang="ar-SA" smtClean="0"/>
              <a:pPr/>
              <a:t>04 تشرين الثاني، 09</a:t>
            </a:fld>
            <a:endParaRPr lang="en-GB" smtClean="0"/>
          </a:p>
        </p:txBody>
      </p:sp>
      <p:sp>
        <p:nvSpPr>
          <p:cNvPr id="25604"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25605"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67A4758-6C01-4F4B-9B5C-7FDC2E795F20}" type="slidenum">
              <a:rPr lang="en-GB" smtClean="0"/>
              <a:pPr/>
              <a:t>17</a:t>
            </a:fld>
            <a:endParaRPr lang="en-GB"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fontAlgn="auto" hangingPunct="1">
              <a:spcAft>
                <a:spcPts val="0"/>
              </a:spcAft>
              <a:defRPr/>
            </a:pPr>
            <a:r>
              <a:rPr lang="ar-SA" dirty="0" smtClean="0">
                <a:solidFill>
                  <a:schemeClr val="accent2"/>
                </a:solidFill>
              </a:rPr>
              <a:t>2-أ...عوامل القدرات العقلية00لثرستون</a:t>
            </a:r>
            <a:endParaRPr lang="en-US" dirty="0" smtClean="0">
              <a:solidFill>
                <a:schemeClr val="accent2"/>
              </a:solidFill>
            </a:endParaRPr>
          </a:p>
        </p:txBody>
      </p:sp>
      <p:sp>
        <p:nvSpPr>
          <p:cNvPr id="21506" name="Rectangle 3"/>
          <p:cNvSpPr>
            <a:spLocks noGrp="1" noChangeArrowheads="1"/>
          </p:cNvSpPr>
          <p:nvPr>
            <p:ph idx="1"/>
          </p:nvPr>
        </p:nvSpPr>
        <p:spPr/>
        <p:txBody>
          <a:bodyPr>
            <a:normAutofit fontScale="92500" lnSpcReduction="10000"/>
          </a:bodyPr>
          <a:lstStyle/>
          <a:p>
            <a:pPr marL="852487" indent="-742950" algn="just" rtl="1" eaLnBrk="1" hangingPunct="1">
              <a:lnSpc>
                <a:spcPct val="90000"/>
              </a:lnSpc>
              <a:buFont typeface="Wingdings 3" pitchFamily="18" charset="2"/>
              <a:buNone/>
              <a:defRPr/>
            </a:pPr>
            <a:r>
              <a:rPr lang="ar-SA" sz="3200" dirty="0" smtClean="0">
                <a:solidFill>
                  <a:schemeClr val="bg2">
                    <a:lumMod val="75000"/>
                  </a:schemeClr>
                </a:solidFill>
              </a:rPr>
              <a:t>4. </a:t>
            </a:r>
            <a:r>
              <a:rPr lang="ar-SA" sz="3600" dirty="0" smtClean="0">
                <a:solidFill>
                  <a:srgbClr val="FF3300"/>
                </a:solidFill>
              </a:rPr>
              <a:t>عامل القدرة الكافية: </a:t>
            </a:r>
            <a:r>
              <a:rPr lang="ar-SA" sz="3600" dirty="0" smtClean="0"/>
              <a:t>يمثل القدرة على تصور الأشكال الهندسية وتخيلها في أوضاع مكانية مختلفة. والأشخاص الذين لديهم القدرة على المخيلة نجدهم مبدعين في الهندسة سواء الهندسة المعمارية أو الهندسة الداخلية أو الديكور.</a:t>
            </a:r>
          </a:p>
          <a:p>
            <a:pPr marL="852487" indent="-742950" algn="just" rtl="1" eaLnBrk="1" hangingPunct="1">
              <a:lnSpc>
                <a:spcPct val="90000"/>
              </a:lnSpc>
              <a:buFont typeface="Wingdings 3" pitchFamily="18" charset="2"/>
              <a:buNone/>
              <a:defRPr/>
            </a:pPr>
            <a:r>
              <a:rPr lang="ar-SA" sz="3600" dirty="0" smtClean="0">
                <a:solidFill>
                  <a:schemeClr val="bg2">
                    <a:lumMod val="75000"/>
                  </a:schemeClr>
                </a:solidFill>
              </a:rPr>
              <a:t>5. </a:t>
            </a:r>
            <a:r>
              <a:rPr lang="ar-SA" sz="3600" dirty="0" smtClean="0">
                <a:solidFill>
                  <a:srgbClr val="FF3300"/>
                </a:solidFill>
              </a:rPr>
              <a:t>عامل السرعة الإدراكية:</a:t>
            </a:r>
            <a:r>
              <a:rPr lang="ar-SA" sz="3600" dirty="0" smtClean="0"/>
              <a:t>  يمثل السرعة في الإدراك والتعرف على التفصيلات الدقيقة للأشياء، وأوجه الشبه والاحتراف بينها (قوة الملاحظة).</a:t>
            </a:r>
            <a:r>
              <a:rPr lang="en-US" sz="3600" dirty="0" smtClean="0"/>
              <a:t> </a:t>
            </a:r>
          </a:p>
        </p:txBody>
      </p:sp>
      <p:sp>
        <p:nvSpPr>
          <p:cNvPr id="26627"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55DA0F72-B8DC-4141-8FE3-E68D13036C41}" type="datetime8">
              <a:rPr lang="ar-SA" smtClean="0"/>
              <a:pPr/>
              <a:t>04 تشرين الثاني، 09</a:t>
            </a:fld>
            <a:endParaRPr lang="en-GB" smtClean="0"/>
          </a:p>
        </p:txBody>
      </p:sp>
      <p:sp>
        <p:nvSpPr>
          <p:cNvPr id="26628"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26629"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629DDF7-6238-489F-A73D-9750EA59E221}" type="slidenum">
              <a:rPr lang="en-GB" smtClean="0"/>
              <a:pPr/>
              <a:t>18</a:t>
            </a:fld>
            <a:endParaRPr lang="en-GB"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57188" y="285750"/>
            <a:ext cx="8229600" cy="1143000"/>
          </a:xfrm>
        </p:spPr>
        <p:txBody>
          <a:bodyPr>
            <a:normAutofit fontScale="90000"/>
          </a:bodyPr>
          <a:lstStyle/>
          <a:p>
            <a:pPr eaLnBrk="1" fontAlgn="auto" hangingPunct="1">
              <a:spcAft>
                <a:spcPts val="0"/>
              </a:spcAft>
              <a:defRPr/>
            </a:pPr>
            <a:r>
              <a:rPr lang="ar-SA" sz="4800" dirty="0" smtClean="0">
                <a:solidFill>
                  <a:schemeClr val="accent2"/>
                </a:solidFill>
              </a:rPr>
              <a:t>2-أ....عوامل القدرات العقلية لثرستون..</a:t>
            </a:r>
            <a:endParaRPr lang="en-US" sz="4800" dirty="0" smtClean="0">
              <a:solidFill>
                <a:schemeClr val="accent2"/>
              </a:solidFill>
            </a:endParaRPr>
          </a:p>
        </p:txBody>
      </p:sp>
      <p:sp>
        <p:nvSpPr>
          <p:cNvPr id="22530" name="Rectangle 3"/>
          <p:cNvSpPr>
            <a:spLocks noGrp="1" noChangeArrowheads="1"/>
          </p:cNvSpPr>
          <p:nvPr>
            <p:ph idx="1"/>
          </p:nvPr>
        </p:nvSpPr>
        <p:spPr>
          <a:xfrm>
            <a:off x="457200" y="1571625"/>
            <a:ext cx="8229600" cy="4435475"/>
          </a:xfrm>
        </p:spPr>
        <p:txBody>
          <a:bodyPr/>
          <a:lstStyle/>
          <a:p>
            <a:pPr algn="just" rtl="1" eaLnBrk="1" hangingPunct="1">
              <a:buFont typeface="Wingdings 3" pitchFamily="18" charset="2"/>
              <a:buNone/>
              <a:defRPr/>
            </a:pPr>
            <a:r>
              <a:rPr lang="ar-SA" sz="3600" dirty="0" smtClean="0">
                <a:solidFill>
                  <a:schemeClr val="bg2">
                    <a:lumMod val="75000"/>
                  </a:schemeClr>
                </a:solidFill>
              </a:rPr>
              <a:t>6. </a:t>
            </a:r>
            <a:r>
              <a:rPr lang="ar-SA" sz="3600" dirty="0" smtClean="0">
                <a:solidFill>
                  <a:srgbClr val="FF3300"/>
                </a:solidFill>
              </a:rPr>
              <a:t>عامل التذكر الأصم:</a:t>
            </a:r>
            <a:r>
              <a:rPr lang="ar-SA" sz="3600" dirty="0" smtClean="0"/>
              <a:t> يمثل القدرة على حفظ الكلمات والأرقام والحروف والرموز وأي أشياء أخرى.</a:t>
            </a:r>
          </a:p>
          <a:p>
            <a:pPr algn="just" rtl="1" eaLnBrk="1" hangingPunct="1">
              <a:buFontTx/>
              <a:buNone/>
              <a:defRPr/>
            </a:pPr>
            <a:endParaRPr lang="ar-SA" sz="3600" dirty="0" smtClean="0"/>
          </a:p>
          <a:p>
            <a:pPr algn="just" rtl="1" eaLnBrk="1" hangingPunct="1">
              <a:buFont typeface="Wingdings 3" pitchFamily="18" charset="2"/>
              <a:buNone/>
              <a:defRPr/>
            </a:pPr>
            <a:r>
              <a:rPr lang="ar-SA" sz="3600" dirty="0" smtClean="0">
                <a:solidFill>
                  <a:schemeClr val="bg2">
                    <a:lumMod val="75000"/>
                  </a:schemeClr>
                </a:solidFill>
              </a:rPr>
              <a:t>7. </a:t>
            </a:r>
            <a:r>
              <a:rPr lang="ar-SA" sz="3600" dirty="0" smtClean="0">
                <a:solidFill>
                  <a:srgbClr val="FF3300"/>
                </a:solidFill>
              </a:rPr>
              <a:t>التفكير الاستنباطي: </a:t>
            </a:r>
            <a:r>
              <a:rPr lang="ar-SA" sz="3600" dirty="0" smtClean="0"/>
              <a:t>يمثل القدرة على اكتشاف واستخراج القاعدة العامة من حالات جزئية. </a:t>
            </a:r>
            <a:endParaRPr lang="en-US" sz="3600" dirty="0" smtClean="0"/>
          </a:p>
        </p:txBody>
      </p:sp>
      <p:sp>
        <p:nvSpPr>
          <p:cNvPr id="27651"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9E786708-C55D-42E4-9BC9-82C0A3A74BBA}" type="datetime8">
              <a:rPr lang="ar-SA" smtClean="0"/>
              <a:pPr/>
              <a:t>04 تشرين الثاني، 09</a:t>
            </a:fld>
            <a:endParaRPr lang="en-GB" smtClean="0"/>
          </a:p>
        </p:txBody>
      </p:sp>
      <p:sp>
        <p:nvSpPr>
          <p:cNvPr id="27652"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27653"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D0CC07E-547D-4D7A-B439-D450433C0793}" type="slidenum">
              <a:rPr lang="en-GB" smtClean="0"/>
              <a:pPr/>
              <a:t>19</a:t>
            </a:fld>
            <a:endParaRPr lang="en-GB"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00063" y="357188"/>
            <a:ext cx="8208962" cy="865187"/>
          </a:xfrm>
        </p:spPr>
        <p:txBody>
          <a:bodyPr>
            <a:normAutofit fontScale="90000"/>
          </a:bodyPr>
          <a:lstStyle/>
          <a:p>
            <a:pPr algn="r" rtl="1" eaLnBrk="1" fontAlgn="auto" hangingPunct="1">
              <a:spcAft>
                <a:spcPts val="0"/>
              </a:spcAft>
              <a:defRPr/>
            </a:pPr>
            <a:r>
              <a:rPr lang="ar-SA" sz="4000" dirty="0" smtClean="0">
                <a:solidFill>
                  <a:srgbClr val="FF0000"/>
                </a:solidFill>
              </a:rPr>
              <a:t/>
            </a:r>
            <a:br>
              <a:rPr lang="ar-SA" sz="4000" dirty="0" smtClean="0">
                <a:solidFill>
                  <a:srgbClr val="FF0000"/>
                </a:solidFill>
              </a:rPr>
            </a:br>
            <a:r>
              <a:rPr lang="ar-SA" sz="4000" dirty="0" smtClean="0">
                <a:solidFill>
                  <a:srgbClr val="FF0000"/>
                </a:solidFill>
              </a:rPr>
              <a:t>1- مفهوم القدرات </a:t>
            </a:r>
            <a:br>
              <a:rPr lang="ar-SA" sz="4000" dirty="0" smtClean="0">
                <a:solidFill>
                  <a:srgbClr val="FF0000"/>
                </a:solidFill>
              </a:rPr>
            </a:br>
            <a:endParaRPr lang="en-US" sz="4000" dirty="0" smtClean="0">
              <a:solidFill>
                <a:srgbClr val="FF0000"/>
              </a:solidFill>
            </a:endParaRPr>
          </a:p>
        </p:txBody>
      </p:sp>
      <p:sp>
        <p:nvSpPr>
          <p:cNvPr id="10242" name="Rectangle 3"/>
          <p:cNvSpPr>
            <a:spLocks noGrp="1" noChangeArrowheads="1"/>
          </p:cNvSpPr>
          <p:nvPr>
            <p:ph idx="1"/>
          </p:nvPr>
        </p:nvSpPr>
        <p:spPr>
          <a:xfrm>
            <a:off x="457200" y="1428750"/>
            <a:ext cx="8218488" cy="4697413"/>
          </a:xfrm>
        </p:spPr>
        <p:txBody>
          <a:bodyPr>
            <a:normAutofit fontScale="92500" lnSpcReduction="20000"/>
          </a:bodyPr>
          <a:lstStyle/>
          <a:p>
            <a:pPr algn="just" rtl="1" eaLnBrk="1" hangingPunct="1">
              <a:lnSpc>
                <a:spcPct val="105000"/>
              </a:lnSpc>
              <a:buFontTx/>
              <a:buNone/>
            </a:pPr>
            <a:r>
              <a:rPr lang="ar-SA" sz="4000" b="1" smtClean="0">
                <a:solidFill>
                  <a:srgbClr val="FF0000"/>
                </a:solidFill>
              </a:rPr>
              <a:t>تعريف:</a:t>
            </a:r>
          </a:p>
          <a:p>
            <a:pPr algn="just" rtl="1" eaLnBrk="1" hangingPunct="1">
              <a:lnSpc>
                <a:spcPct val="105000"/>
              </a:lnSpc>
              <a:buFontTx/>
              <a:buNone/>
            </a:pPr>
            <a:r>
              <a:rPr lang="ar-SA" sz="4000" smtClean="0"/>
              <a:t>القدرات تعني مقدرة الفرد على</a:t>
            </a:r>
            <a:r>
              <a:rPr lang="en-US" sz="4000" smtClean="0"/>
              <a:t>:</a:t>
            </a:r>
          </a:p>
          <a:p>
            <a:pPr algn="just" rtl="1" eaLnBrk="1" hangingPunct="1">
              <a:lnSpc>
                <a:spcPct val="105000"/>
              </a:lnSpc>
              <a:buFontTx/>
              <a:buChar char="-"/>
            </a:pPr>
            <a:r>
              <a:rPr lang="ar-SA" sz="4000" smtClean="0"/>
              <a:t>إنجاز عمل ما، أو </a:t>
            </a:r>
          </a:p>
          <a:p>
            <a:pPr algn="just" rtl="1" eaLnBrk="1" hangingPunct="1">
              <a:lnSpc>
                <a:spcPct val="105000"/>
              </a:lnSpc>
              <a:buFontTx/>
              <a:buChar char="-"/>
            </a:pPr>
            <a:r>
              <a:rPr lang="ar-SA" sz="4000" smtClean="0"/>
              <a:t>التكييف في العمل بنجاح. </a:t>
            </a:r>
          </a:p>
          <a:p>
            <a:pPr algn="just" rtl="1" eaLnBrk="1" hangingPunct="1">
              <a:lnSpc>
                <a:spcPct val="105000"/>
              </a:lnSpc>
              <a:buFont typeface="Wingdings 3" pitchFamily="18" charset="2"/>
              <a:buNone/>
            </a:pPr>
            <a:r>
              <a:rPr lang="ar-SA" sz="4000" smtClean="0">
                <a:solidFill>
                  <a:srgbClr val="FF0000"/>
                </a:solidFill>
              </a:rPr>
              <a:t>و تتمثل بأفعال ذهنية،</a:t>
            </a:r>
            <a:r>
              <a:rPr lang="ar-SA" sz="4400" smtClean="0">
                <a:solidFill>
                  <a:srgbClr val="FF0000"/>
                </a:solidFill>
              </a:rPr>
              <a:t> </a:t>
            </a:r>
            <a:r>
              <a:rPr lang="ar-SA" sz="4000" smtClean="0">
                <a:solidFill>
                  <a:srgbClr val="FF0000"/>
                </a:solidFill>
              </a:rPr>
              <a:t>أو حسية، أو جسدية يقوم بها الفرد وتنعكس بسلوكه.</a:t>
            </a:r>
          </a:p>
          <a:p>
            <a:pPr algn="just" rtl="1" eaLnBrk="1" hangingPunct="1">
              <a:lnSpc>
                <a:spcPct val="105000"/>
              </a:lnSpc>
              <a:buFontTx/>
              <a:buNone/>
            </a:pPr>
            <a:r>
              <a:rPr lang="ar-SA" sz="4000" smtClean="0"/>
              <a:t>  </a:t>
            </a:r>
          </a:p>
        </p:txBody>
      </p:sp>
      <p:sp>
        <p:nvSpPr>
          <p:cNvPr id="10243"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478EBD25-BE27-468C-91E3-0005B5F78348}" type="datetime8">
              <a:rPr lang="ar-SA" smtClean="0"/>
              <a:pPr/>
              <a:t>04 تشرين الثاني، 09</a:t>
            </a:fld>
            <a:endParaRPr lang="en-GB" smtClean="0"/>
          </a:p>
        </p:txBody>
      </p:sp>
      <p:sp>
        <p:nvSpPr>
          <p:cNvPr id="10244"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10245"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02C196F-1B6E-4E50-B305-FF48255FCE4C}" type="slidenum">
              <a:rPr lang="en-GB" smtClean="0"/>
              <a:pPr/>
              <a:t>2</a:t>
            </a:fld>
            <a:endParaRPr lang="en-GB"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fontAlgn="auto" hangingPunct="1">
              <a:spcAft>
                <a:spcPts val="0"/>
              </a:spcAft>
              <a:defRPr/>
            </a:pPr>
            <a:r>
              <a:rPr lang="ar-SA" dirty="0" smtClean="0">
                <a:solidFill>
                  <a:srgbClr val="FF0000"/>
                </a:solidFill>
              </a:rPr>
              <a:t>2- ب..المحتوى</a:t>
            </a:r>
            <a:r>
              <a:rPr lang="ar-SA" sz="3600" dirty="0" smtClean="0">
                <a:solidFill>
                  <a:srgbClr val="FF0000"/>
                </a:solidFill>
              </a:rPr>
              <a:t>( نوع المادة محل النشاط العقلي )</a:t>
            </a:r>
            <a:r>
              <a:rPr lang="en-US" dirty="0" smtClean="0">
                <a:solidFill>
                  <a:srgbClr val="FF0000"/>
                </a:solidFill>
              </a:rPr>
              <a:t> </a:t>
            </a:r>
          </a:p>
        </p:txBody>
      </p:sp>
      <p:sp>
        <p:nvSpPr>
          <p:cNvPr id="28674" name="Rectangle 3"/>
          <p:cNvSpPr>
            <a:spLocks noGrp="1" noChangeArrowheads="1"/>
          </p:cNvSpPr>
          <p:nvPr>
            <p:ph idx="1"/>
          </p:nvPr>
        </p:nvSpPr>
        <p:spPr/>
        <p:txBody>
          <a:bodyPr>
            <a:normAutofit lnSpcReduction="10000"/>
          </a:bodyPr>
          <a:lstStyle/>
          <a:p>
            <a:pPr algn="just" rtl="1" eaLnBrk="1" hangingPunct="1"/>
            <a:r>
              <a:rPr lang="ar-SA" sz="3600" smtClean="0"/>
              <a:t>بالنسبة للمحتوى حيث الأشياء التي هي حول الإنسان ويدركها هل تكون محتوى شكلي أو رمزي أو محتوى المعاني اللغوية أو محتوى سلوكي.</a:t>
            </a:r>
          </a:p>
          <a:p>
            <a:pPr algn="just" rtl="1" eaLnBrk="1" hangingPunct="1">
              <a:buFontTx/>
              <a:buNone/>
            </a:pPr>
            <a:r>
              <a:rPr lang="ar-SA" sz="3600" b="1" smtClean="0"/>
              <a:t>1- </a:t>
            </a:r>
            <a:r>
              <a:rPr lang="ar-SA" sz="3600" b="1" smtClean="0">
                <a:solidFill>
                  <a:schemeClr val="hlink"/>
                </a:solidFill>
              </a:rPr>
              <a:t>محتوى شكلي</a:t>
            </a:r>
            <a:r>
              <a:rPr lang="ar-SA" sz="3600" smtClean="0">
                <a:solidFill>
                  <a:schemeClr val="hlink"/>
                </a:solidFill>
              </a:rPr>
              <a:t>:</a:t>
            </a:r>
            <a:r>
              <a:rPr lang="ar-SA" sz="3600" smtClean="0"/>
              <a:t> وهو يمثل الصفات العينية المحسوسة للمادة مثل الحجم والشكل واللون بالنسبة للأشياء المرئية أو الملمس أو الخصائص الصوتية.</a:t>
            </a:r>
            <a:endParaRPr lang="ar-SA" sz="3600" b="1" smtClean="0"/>
          </a:p>
        </p:txBody>
      </p:sp>
      <p:sp>
        <p:nvSpPr>
          <p:cNvPr id="28675"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7A9B282F-F01B-4F37-9251-B7484AE4FC5C}" type="datetime8">
              <a:rPr lang="ar-SA" smtClean="0"/>
              <a:pPr/>
              <a:t>04 تشرين الثاني، 09</a:t>
            </a:fld>
            <a:endParaRPr lang="en-GB" smtClean="0"/>
          </a:p>
        </p:txBody>
      </p:sp>
      <p:sp>
        <p:nvSpPr>
          <p:cNvPr id="28676"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28677"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3F0E650-FAC3-42F9-B82B-4D7C77D669C9}" type="slidenum">
              <a:rPr lang="en-GB" smtClean="0"/>
              <a:pPr/>
              <a:t>20</a:t>
            </a:fld>
            <a:endParaRPr lang="en-GB"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fontAlgn="auto" hangingPunct="1">
              <a:spcAft>
                <a:spcPts val="0"/>
              </a:spcAft>
              <a:defRPr/>
            </a:pPr>
            <a:r>
              <a:rPr lang="ar-SA" dirty="0" smtClean="0">
                <a:solidFill>
                  <a:srgbClr val="FF0000"/>
                </a:solidFill>
              </a:rPr>
              <a:t>2- ب... المحتوى...</a:t>
            </a:r>
            <a:endParaRPr lang="en-US" dirty="0" smtClean="0">
              <a:solidFill>
                <a:srgbClr val="FF0000"/>
              </a:solidFill>
            </a:endParaRPr>
          </a:p>
        </p:txBody>
      </p:sp>
      <p:sp>
        <p:nvSpPr>
          <p:cNvPr id="29698" name="Rectangle 3"/>
          <p:cNvSpPr>
            <a:spLocks noGrp="1" noChangeArrowheads="1"/>
          </p:cNvSpPr>
          <p:nvPr>
            <p:ph idx="1"/>
          </p:nvPr>
        </p:nvSpPr>
        <p:spPr/>
        <p:txBody>
          <a:bodyPr/>
          <a:lstStyle/>
          <a:p>
            <a:pPr algn="just" rtl="1" eaLnBrk="1" hangingPunct="1">
              <a:buFontTx/>
              <a:buNone/>
            </a:pPr>
            <a:r>
              <a:rPr lang="ar-SA" sz="3200" b="1" smtClean="0"/>
              <a:t>2- </a:t>
            </a:r>
            <a:r>
              <a:rPr lang="ar-SA" sz="3200" b="1" smtClean="0">
                <a:solidFill>
                  <a:schemeClr val="hlink"/>
                </a:solidFill>
              </a:rPr>
              <a:t>محتوى رمزي</a:t>
            </a:r>
            <a:r>
              <a:rPr lang="ar-SA" sz="3200" smtClean="0">
                <a:solidFill>
                  <a:schemeClr val="hlink"/>
                </a:solidFill>
              </a:rPr>
              <a:t>:</a:t>
            </a:r>
            <a:r>
              <a:rPr lang="ar-SA" sz="3200" smtClean="0"/>
              <a:t> يمثل الرموز من حروف وأرقام وكلمات وعلاقات أو أي رموز أخرى مضطلع عليها.</a:t>
            </a:r>
          </a:p>
          <a:p>
            <a:pPr algn="just" rtl="1" eaLnBrk="1" hangingPunct="1">
              <a:buFontTx/>
              <a:buNone/>
            </a:pPr>
            <a:endParaRPr lang="ar-SA" sz="3200" b="1" smtClean="0"/>
          </a:p>
          <a:p>
            <a:pPr algn="just" rtl="1" eaLnBrk="1" hangingPunct="1">
              <a:buFontTx/>
              <a:buNone/>
            </a:pPr>
            <a:r>
              <a:rPr lang="ar-SA" sz="3200" b="1" smtClean="0"/>
              <a:t>3ـ </a:t>
            </a:r>
            <a:r>
              <a:rPr lang="ar-SA" sz="3200" b="1" smtClean="0">
                <a:solidFill>
                  <a:schemeClr val="hlink"/>
                </a:solidFill>
              </a:rPr>
              <a:t>محتوى المعاني اللغوية:</a:t>
            </a:r>
            <a:r>
              <a:rPr lang="ar-SA" sz="3200" smtClean="0"/>
              <a:t> وهو يمثل المعاني اللغوية والأفكار التي تعنيها الكلمات والجمل.</a:t>
            </a:r>
          </a:p>
          <a:p>
            <a:pPr algn="just" rtl="1" eaLnBrk="1" hangingPunct="1">
              <a:buFontTx/>
              <a:buNone/>
            </a:pPr>
            <a:endParaRPr lang="ar-SA" sz="3200" b="1" smtClean="0"/>
          </a:p>
          <a:p>
            <a:pPr algn="just" rtl="1" eaLnBrk="1" hangingPunct="1">
              <a:buFontTx/>
              <a:buNone/>
            </a:pPr>
            <a:r>
              <a:rPr lang="ar-SA" sz="3200" b="1" smtClean="0"/>
              <a:t>4 ـ </a:t>
            </a:r>
            <a:r>
              <a:rPr lang="ar-SA" sz="3200" b="1" smtClean="0">
                <a:solidFill>
                  <a:schemeClr val="hlink"/>
                </a:solidFill>
              </a:rPr>
              <a:t>محتوى سلوكي</a:t>
            </a:r>
            <a:r>
              <a:rPr lang="ar-SA" sz="3200" smtClean="0">
                <a:solidFill>
                  <a:schemeClr val="hlink"/>
                </a:solidFill>
              </a:rPr>
              <a:t>:</a:t>
            </a:r>
            <a:r>
              <a:rPr lang="ar-SA" sz="3200" smtClean="0"/>
              <a:t> وهو يمثل المواقف الاجتماعية التي تتضمن استقاء الفرد لمعلومات عن سلوك الآخرين .</a:t>
            </a:r>
          </a:p>
        </p:txBody>
      </p:sp>
      <p:sp>
        <p:nvSpPr>
          <p:cNvPr id="29699"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8362E014-AC74-46AB-B187-014F1D5FBFDA}" type="datetime8">
              <a:rPr lang="ar-SA" smtClean="0"/>
              <a:pPr/>
              <a:t>04 تشرين الثاني، 09</a:t>
            </a:fld>
            <a:endParaRPr lang="en-GB" smtClean="0"/>
          </a:p>
        </p:txBody>
      </p:sp>
      <p:sp>
        <p:nvSpPr>
          <p:cNvPr id="29700"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29701"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C48748D-E3DC-4F0C-A75B-C5F9EACE7860}" type="slidenum">
              <a:rPr lang="en-GB" smtClean="0"/>
              <a:pPr/>
              <a:t>21</a:t>
            </a:fld>
            <a:endParaRPr lang="en-GB"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r" rtl="1" eaLnBrk="1" fontAlgn="auto" hangingPunct="1">
              <a:spcAft>
                <a:spcPts val="0"/>
              </a:spcAft>
              <a:defRPr/>
            </a:pPr>
            <a:r>
              <a:rPr lang="ar-SA" sz="2800" dirty="0" smtClean="0">
                <a:solidFill>
                  <a:srgbClr val="FF3300"/>
                </a:solidFill>
              </a:rPr>
              <a:t>2- ب.  أهمية نظرية جليفورد وفق المحتوى في المجال التوجيهي المهني:</a:t>
            </a:r>
            <a:r>
              <a:rPr lang="en-US" dirty="0" smtClean="0"/>
              <a:t> </a:t>
            </a:r>
          </a:p>
        </p:txBody>
      </p:sp>
      <p:sp>
        <p:nvSpPr>
          <p:cNvPr id="30722" name="Rectangle 3"/>
          <p:cNvSpPr>
            <a:spLocks noGrp="1" noChangeArrowheads="1"/>
          </p:cNvSpPr>
          <p:nvPr>
            <p:ph idx="1"/>
          </p:nvPr>
        </p:nvSpPr>
        <p:spPr/>
        <p:txBody>
          <a:bodyPr/>
          <a:lstStyle/>
          <a:p>
            <a:pPr algn="just" rtl="1" eaLnBrk="1" hangingPunct="1">
              <a:buFontTx/>
              <a:buNone/>
            </a:pPr>
            <a:r>
              <a:rPr lang="ar-SA" sz="3200" b="1" smtClean="0">
                <a:solidFill>
                  <a:srgbClr val="FF0000"/>
                </a:solidFill>
              </a:rPr>
              <a:t>إذا نظرنا الى القدرات صنفت على أساس المحتوى فإنها تتكلم عن أربعة أنواع من الذكاء:</a:t>
            </a:r>
          </a:p>
          <a:p>
            <a:pPr algn="just" rtl="1" eaLnBrk="1" hangingPunct="1">
              <a:buFontTx/>
              <a:buNone/>
            </a:pPr>
            <a:r>
              <a:rPr lang="ar-SA" sz="3200" smtClean="0"/>
              <a:t>1- فالقدرات التي تتناول استخدام البيانات وتعتمد على الأشكال</a:t>
            </a:r>
          </a:p>
          <a:p>
            <a:pPr algn="just" rtl="1" eaLnBrk="1" hangingPunct="1">
              <a:buFontTx/>
              <a:buNone/>
            </a:pPr>
            <a:r>
              <a:rPr lang="ar-SA" sz="3200" smtClean="0"/>
              <a:t> ينظر إليها على أنها الذكاء. والأفراد الذين يعتمدون الى حد كبير على تلك القدرات يتناولون الأشياء  وخواصها، ونجد بين هؤلاء الأفراد المهندسين والميكانيكيين (في نواحي من عملهم) والموسيقيين والفنانين.</a:t>
            </a:r>
            <a:r>
              <a:rPr lang="en-US" sz="3200" smtClean="0"/>
              <a:t> </a:t>
            </a:r>
            <a:endParaRPr lang="ar-SA" sz="3200" smtClean="0"/>
          </a:p>
        </p:txBody>
      </p:sp>
      <p:sp>
        <p:nvSpPr>
          <p:cNvPr id="30723"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E61E8EE7-16E1-4DE9-AD79-9EA8E20DE240}" type="datetime8">
              <a:rPr lang="ar-SA" smtClean="0"/>
              <a:pPr/>
              <a:t>04 تشرين الثاني، 09</a:t>
            </a:fld>
            <a:endParaRPr lang="en-GB" smtClean="0"/>
          </a:p>
        </p:txBody>
      </p:sp>
      <p:sp>
        <p:nvSpPr>
          <p:cNvPr id="30724"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30725"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BD94BFB-EF49-4128-9995-255001A8DA4B}" type="slidenum">
              <a:rPr lang="en-GB" smtClean="0"/>
              <a:pPr/>
              <a:t>22</a:t>
            </a:fld>
            <a:endParaRPr lang="en-GB"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fontAlgn="auto" hangingPunct="1">
              <a:spcAft>
                <a:spcPts val="0"/>
              </a:spcAft>
              <a:defRPr/>
            </a:pPr>
            <a:r>
              <a:rPr lang="ar-SA" dirty="0" smtClean="0">
                <a:solidFill>
                  <a:srgbClr val="FF0000"/>
                </a:solidFill>
              </a:rPr>
              <a:t>2- ب.. المحتوى..</a:t>
            </a:r>
            <a:endParaRPr lang="en-US" dirty="0" smtClean="0">
              <a:solidFill>
                <a:srgbClr val="FF3300"/>
              </a:solidFill>
            </a:endParaRPr>
          </a:p>
        </p:txBody>
      </p:sp>
      <p:sp>
        <p:nvSpPr>
          <p:cNvPr id="31746" name="Rectangle 3"/>
          <p:cNvSpPr>
            <a:spLocks noGrp="1" noChangeArrowheads="1"/>
          </p:cNvSpPr>
          <p:nvPr>
            <p:ph idx="1"/>
          </p:nvPr>
        </p:nvSpPr>
        <p:spPr>
          <a:xfrm>
            <a:off x="457200" y="1357313"/>
            <a:ext cx="8229600" cy="4929187"/>
          </a:xfrm>
        </p:spPr>
        <p:txBody>
          <a:bodyPr/>
          <a:lstStyle/>
          <a:p>
            <a:pPr algn="justLow" rtl="1" eaLnBrk="1" hangingPunct="1">
              <a:buFontTx/>
              <a:buNone/>
            </a:pPr>
            <a:r>
              <a:rPr lang="ar-SA" sz="3200" smtClean="0"/>
              <a:t>2-  القدرات التي تتصل بالمحتوى الرمزي واللغوي نجد </a:t>
            </a:r>
            <a:r>
              <a:rPr lang="ar-SA" sz="3200" smtClean="0">
                <a:solidFill>
                  <a:srgbClr val="FF0000"/>
                </a:solidFill>
              </a:rPr>
              <a:t>نوعين للذكاء.</a:t>
            </a:r>
          </a:p>
          <a:p>
            <a:pPr algn="justLow" rtl="1" eaLnBrk="1" hangingPunct="1">
              <a:buFontTx/>
              <a:buNone/>
            </a:pPr>
            <a:r>
              <a:rPr lang="ar-SA" sz="3200" smtClean="0"/>
              <a:t> أ.  </a:t>
            </a:r>
            <a:r>
              <a:rPr lang="ar-SA" sz="3200" smtClean="0">
                <a:solidFill>
                  <a:srgbClr val="FF0000"/>
                </a:solidFill>
              </a:rPr>
              <a:t>القدرات الرمزية</a:t>
            </a:r>
            <a:r>
              <a:rPr lang="ar-SA" sz="3200" smtClean="0"/>
              <a:t> هامة في تعليم التعرف على الكلمات والمنهجية وتناول الأعداد، ويجب أن تعتمد اللغة والرياضيات عليها الى حد كبير وبالذات الهندسة والأشكال.</a:t>
            </a:r>
          </a:p>
          <a:p>
            <a:pPr algn="justLow" rtl="1" eaLnBrk="1" hangingPunct="1">
              <a:buFontTx/>
              <a:buNone/>
            </a:pPr>
            <a:r>
              <a:rPr lang="ar-SA" sz="3200" smtClean="0"/>
              <a:t>ب</a:t>
            </a:r>
            <a:r>
              <a:rPr lang="ar-SA" sz="3200" smtClean="0">
                <a:solidFill>
                  <a:srgbClr val="FF0000"/>
                </a:solidFill>
              </a:rPr>
              <a:t>. الذكاء اللغوي </a:t>
            </a:r>
            <a:r>
              <a:rPr lang="ar-SA" sz="3200" smtClean="0"/>
              <a:t>هام لفهم الأشياء على أساس المفاهيم اللفظية، ولهذا هو هام في جميع المفردات الدراسية حيث يكون تعلم الأفكار والحقائق ضروريا.</a:t>
            </a:r>
          </a:p>
        </p:txBody>
      </p:sp>
      <p:sp>
        <p:nvSpPr>
          <p:cNvPr id="31747"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F108B6BD-14FC-4423-90AA-AF81BFCE59E7}" type="datetime8">
              <a:rPr lang="ar-SA" smtClean="0"/>
              <a:pPr/>
              <a:t>04 تشرين الثاني، 09</a:t>
            </a:fld>
            <a:endParaRPr lang="en-GB" smtClean="0"/>
          </a:p>
        </p:txBody>
      </p:sp>
      <p:sp>
        <p:nvSpPr>
          <p:cNvPr id="31748"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31749"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AE01477-DA21-4B5B-977D-C29DA7950027}" type="slidenum">
              <a:rPr lang="en-GB" smtClean="0"/>
              <a:pPr/>
              <a:t>23</a:t>
            </a:fld>
            <a:endParaRPr lang="en-GB"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fontAlgn="auto" hangingPunct="1">
              <a:spcAft>
                <a:spcPts val="0"/>
              </a:spcAft>
              <a:defRPr/>
            </a:pPr>
            <a:r>
              <a:rPr lang="ar-SA" dirty="0" smtClean="0">
                <a:solidFill>
                  <a:srgbClr val="FF0000"/>
                </a:solidFill>
              </a:rPr>
              <a:t>2- ب.. المحتوى..</a:t>
            </a:r>
            <a:endParaRPr lang="en-US" dirty="0" smtClean="0">
              <a:solidFill>
                <a:srgbClr val="FF3300"/>
              </a:solidFill>
            </a:endParaRPr>
          </a:p>
        </p:txBody>
      </p:sp>
      <p:sp>
        <p:nvSpPr>
          <p:cNvPr id="32770" name="Rectangle 3"/>
          <p:cNvSpPr>
            <a:spLocks noGrp="1" noChangeArrowheads="1"/>
          </p:cNvSpPr>
          <p:nvPr>
            <p:ph idx="1"/>
          </p:nvPr>
        </p:nvSpPr>
        <p:spPr>
          <a:xfrm>
            <a:off x="457200" y="1357313"/>
            <a:ext cx="8229600" cy="4714875"/>
          </a:xfrm>
        </p:spPr>
        <p:txBody>
          <a:bodyPr/>
          <a:lstStyle/>
          <a:p>
            <a:pPr algn="justLow" rtl="1" eaLnBrk="1" hangingPunct="1">
              <a:buFontTx/>
              <a:buNone/>
            </a:pPr>
            <a:r>
              <a:rPr lang="ar-SA" sz="3200" smtClean="0"/>
              <a:t>   3- أما الجانب السلوكي المفترض في تكوين العقل فيمكن وصفه بأنه الذكاء الاجتماعي. ففهم سلوك الغير وفهم سلوكنا أنفسنا أمر غير لفظي. وتبين نظرية جيلفورد وجود قدرات كثيرة قد تبلغ 30 قدرة يتلاحم بعضها البعض بالتفكير المنتج في السلوك وبعضها في تقويم السلوك. وهذه القدرات هي ذات أهمية بالنسبة لمختلف المهن والحرف والاختصاصات وبالنسبة للأفراد في علاقاته مع الغير وبالذات بين القادة والسياسيين والإداريين والمعالجين والآباء والأمهات .</a:t>
            </a:r>
          </a:p>
        </p:txBody>
      </p:sp>
      <p:sp>
        <p:nvSpPr>
          <p:cNvPr id="32771"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A34CFA44-3FB7-4EDB-A582-A775C7DEDEB3}" type="datetime8">
              <a:rPr lang="ar-SA" smtClean="0"/>
              <a:pPr/>
              <a:t>04 تشرين الثاني، 09</a:t>
            </a:fld>
            <a:endParaRPr lang="en-GB" smtClean="0"/>
          </a:p>
        </p:txBody>
      </p:sp>
      <p:sp>
        <p:nvSpPr>
          <p:cNvPr id="32772"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32773"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F0E4245-8A19-491B-9F34-F6631178D97A}" type="slidenum">
              <a:rPr lang="en-GB" smtClean="0"/>
              <a:pPr/>
              <a:t>24</a:t>
            </a:fld>
            <a:endParaRPr lang="en-GB"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fontAlgn="auto" hangingPunct="1">
              <a:spcAft>
                <a:spcPts val="0"/>
              </a:spcAft>
              <a:defRPr/>
            </a:pPr>
            <a:r>
              <a:rPr lang="ar-SA" dirty="0" smtClean="0">
                <a:solidFill>
                  <a:srgbClr val="FF0000"/>
                </a:solidFill>
              </a:rPr>
              <a:t>2-ج</a:t>
            </a:r>
            <a:r>
              <a:rPr lang="ar-SA" sz="4000" dirty="0" smtClean="0">
                <a:solidFill>
                  <a:srgbClr val="FF0000"/>
                </a:solidFill>
              </a:rPr>
              <a:t>. أنواع القدرات وفق مخرجات النشاط العقلي</a:t>
            </a:r>
            <a:endParaRPr lang="en-US" dirty="0" smtClean="0">
              <a:solidFill>
                <a:srgbClr val="FF0000"/>
              </a:solidFill>
            </a:endParaRPr>
          </a:p>
        </p:txBody>
      </p:sp>
      <p:sp>
        <p:nvSpPr>
          <p:cNvPr id="33794" name="Rectangle 3"/>
          <p:cNvSpPr>
            <a:spLocks noGrp="1" noChangeArrowheads="1"/>
          </p:cNvSpPr>
          <p:nvPr>
            <p:ph idx="1"/>
          </p:nvPr>
        </p:nvSpPr>
        <p:spPr>
          <a:xfrm>
            <a:off x="357188" y="1500188"/>
            <a:ext cx="8229600" cy="4752975"/>
          </a:xfrm>
        </p:spPr>
        <p:txBody>
          <a:bodyPr/>
          <a:lstStyle/>
          <a:p>
            <a:pPr algn="just" rtl="1" eaLnBrk="1" hangingPunct="1">
              <a:buFontTx/>
              <a:buNone/>
            </a:pPr>
            <a:r>
              <a:rPr lang="ar-SA" sz="3200" smtClean="0"/>
              <a:t>1- </a:t>
            </a:r>
            <a:r>
              <a:rPr lang="ar-SA" sz="3200" smtClean="0">
                <a:solidFill>
                  <a:schemeClr val="folHlink"/>
                </a:solidFill>
              </a:rPr>
              <a:t>الوحدات:</a:t>
            </a:r>
            <a:r>
              <a:rPr lang="ar-SA" sz="3200" smtClean="0"/>
              <a:t> تمثل </a:t>
            </a:r>
            <a:r>
              <a:rPr lang="ar-SA" sz="3200" smtClean="0">
                <a:solidFill>
                  <a:srgbClr val="FF0000"/>
                </a:solidFill>
              </a:rPr>
              <a:t>العناصر</a:t>
            </a:r>
            <a:r>
              <a:rPr lang="ar-SA" sz="3200" smtClean="0"/>
              <a:t> البسيطة الأولية للأفكار أو المعلومات التي يتم تكوينها أو الحكم عليها أو تذكرها. </a:t>
            </a:r>
          </a:p>
          <a:p>
            <a:pPr algn="just" rtl="1" eaLnBrk="1" hangingPunct="1">
              <a:buFontTx/>
              <a:buNone/>
            </a:pPr>
            <a:endParaRPr lang="ar-SA" sz="3200" smtClean="0"/>
          </a:p>
          <a:p>
            <a:pPr algn="just" rtl="1" eaLnBrk="1" hangingPunct="1">
              <a:buFontTx/>
              <a:buNone/>
            </a:pPr>
            <a:r>
              <a:rPr lang="ar-SA" sz="3200" smtClean="0"/>
              <a:t>2- </a:t>
            </a:r>
            <a:r>
              <a:rPr lang="ar-SA" sz="3200" smtClean="0">
                <a:solidFill>
                  <a:schemeClr val="folHlink"/>
                </a:solidFill>
              </a:rPr>
              <a:t>فئات:</a:t>
            </a:r>
            <a:r>
              <a:rPr lang="ar-SA" sz="3200" smtClean="0"/>
              <a:t> وهي تشمل </a:t>
            </a:r>
            <a:r>
              <a:rPr lang="ar-SA" sz="3200" smtClean="0">
                <a:solidFill>
                  <a:srgbClr val="FF0000"/>
                </a:solidFill>
              </a:rPr>
              <a:t>وحدات</a:t>
            </a:r>
            <a:r>
              <a:rPr lang="ar-SA" sz="3200" smtClean="0"/>
              <a:t> أولية تم تجميعها بناء على خصائص مشتركة بينها .</a:t>
            </a:r>
          </a:p>
          <a:p>
            <a:pPr algn="just" rtl="1" eaLnBrk="1" hangingPunct="1">
              <a:buFontTx/>
              <a:buNone/>
            </a:pPr>
            <a:endParaRPr lang="ar-SA" sz="3200" smtClean="0"/>
          </a:p>
          <a:p>
            <a:pPr algn="just" rtl="1" eaLnBrk="1" hangingPunct="1">
              <a:buFontTx/>
              <a:buNone/>
            </a:pPr>
            <a:r>
              <a:rPr lang="ar-SA" sz="3200" smtClean="0"/>
              <a:t>3- </a:t>
            </a:r>
            <a:r>
              <a:rPr lang="ar-SA" sz="3200" smtClean="0">
                <a:solidFill>
                  <a:schemeClr val="folHlink"/>
                </a:solidFill>
              </a:rPr>
              <a:t>علاقات:</a:t>
            </a:r>
            <a:r>
              <a:rPr lang="ar-SA" sz="3200" smtClean="0"/>
              <a:t> وهي تمثل </a:t>
            </a:r>
            <a:r>
              <a:rPr lang="ar-SA" sz="3200" smtClean="0">
                <a:solidFill>
                  <a:srgbClr val="FF0000"/>
                </a:solidFill>
              </a:rPr>
              <a:t>الرابطة</a:t>
            </a:r>
            <a:r>
              <a:rPr lang="ar-SA" sz="3200" smtClean="0"/>
              <a:t> التي تصل بين بنود من المعلومات و الأفكار.</a:t>
            </a:r>
          </a:p>
        </p:txBody>
      </p:sp>
      <p:sp>
        <p:nvSpPr>
          <p:cNvPr id="33795"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DF6800CB-65C3-4773-8E34-0A985D6EDDC3}" type="datetime8">
              <a:rPr lang="ar-SA" smtClean="0"/>
              <a:pPr/>
              <a:t>04 تشرين الثاني، 09</a:t>
            </a:fld>
            <a:endParaRPr lang="en-GB" smtClean="0"/>
          </a:p>
        </p:txBody>
      </p:sp>
      <p:sp>
        <p:nvSpPr>
          <p:cNvPr id="33796"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33797"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91024E8-C653-4231-9620-FBAFB8D399B1}" type="slidenum">
              <a:rPr lang="en-GB" smtClean="0"/>
              <a:pPr/>
              <a:t>25</a:t>
            </a:fld>
            <a:endParaRPr lang="en-GB"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fontAlgn="auto" hangingPunct="1">
              <a:spcAft>
                <a:spcPts val="0"/>
              </a:spcAft>
              <a:defRPr/>
            </a:pPr>
            <a:r>
              <a:rPr lang="ar-SA" dirty="0" smtClean="0">
                <a:solidFill>
                  <a:srgbClr val="FF0000"/>
                </a:solidFill>
              </a:rPr>
              <a:t>2-ج. أنواع القدرات...</a:t>
            </a:r>
            <a:endParaRPr lang="en-US" dirty="0" smtClean="0">
              <a:solidFill>
                <a:schemeClr val="hlink"/>
              </a:solidFill>
            </a:endParaRPr>
          </a:p>
        </p:txBody>
      </p:sp>
      <p:sp>
        <p:nvSpPr>
          <p:cNvPr id="34818" name="Rectangle 3"/>
          <p:cNvSpPr>
            <a:spLocks noGrp="1" noChangeArrowheads="1"/>
          </p:cNvSpPr>
          <p:nvPr>
            <p:ph idx="1"/>
          </p:nvPr>
        </p:nvSpPr>
        <p:spPr>
          <a:xfrm>
            <a:off x="457200" y="1412875"/>
            <a:ext cx="8229600" cy="5256213"/>
          </a:xfrm>
        </p:spPr>
        <p:txBody>
          <a:bodyPr/>
          <a:lstStyle/>
          <a:p>
            <a:pPr algn="just" rtl="1" eaLnBrk="1" hangingPunct="1">
              <a:buFontTx/>
              <a:buNone/>
            </a:pPr>
            <a:r>
              <a:rPr lang="ar-SA" sz="3200" smtClean="0"/>
              <a:t>4- </a:t>
            </a:r>
            <a:r>
              <a:rPr lang="ar-SA" sz="3200" smtClean="0">
                <a:solidFill>
                  <a:schemeClr val="folHlink"/>
                </a:solidFill>
              </a:rPr>
              <a:t>أنظمة:</a:t>
            </a:r>
            <a:r>
              <a:rPr lang="ar-SA" sz="3200" smtClean="0"/>
              <a:t> تمثل </a:t>
            </a:r>
            <a:r>
              <a:rPr lang="ar-SA" sz="3200" smtClean="0">
                <a:solidFill>
                  <a:srgbClr val="FF0000"/>
                </a:solidFill>
              </a:rPr>
              <a:t>هيكل</a:t>
            </a:r>
            <a:r>
              <a:rPr lang="ar-SA" sz="3200" smtClean="0"/>
              <a:t> من المعلومات أو الأفكار الذي ترتبط بنوده بعلاقات ارتباط متشابكة.</a:t>
            </a:r>
          </a:p>
          <a:p>
            <a:pPr algn="just" rtl="1" eaLnBrk="1" hangingPunct="1">
              <a:buFontTx/>
              <a:buNone/>
            </a:pPr>
            <a:endParaRPr lang="ar-SA" sz="3200" smtClean="0"/>
          </a:p>
          <a:p>
            <a:pPr algn="just" rtl="1" eaLnBrk="1" hangingPunct="1">
              <a:buFontTx/>
              <a:buNone/>
            </a:pPr>
            <a:r>
              <a:rPr lang="ar-SA" sz="3200" smtClean="0"/>
              <a:t>5- </a:t>
            </a:r>
            <a:r>
              <a:rPr lang="ar-SA" sz="3200" smtClean="0">
                <a:solidFill>
                  <a:schemeClr val="folHlink"/>
                </a:solidFill>
              </a:rPr>
              <a:t>تحويلات:</a:t>
            </a:r>
            <a:r>
              <a:rPr lang="ar-SA" sz="3200" smtClean="0"/>
              <a:t> وهي تمثل </a:t>
            </a:r>
            <a:r>
              <a:rPr lang="ar-SA" sz="3200" smtClean="0">
                <a:solidFill>
                  <a:srgbClr val="FF0000"/>
                </a:solidFill>
              </a:rPr>
              <a:t>التغير</a:t>
            </a:r>
            <a:r>
              <a:rPr lang="ar-SA" sz="3200" smtClean="0"/>
              <a:t> الذي يحدث في معلومات معينة لتتخذ نمط آخر أو ليكون لها استعمالا آخر غير الذي كانت عليه في الأصل.</a:t>
            </a:r>
          </a:p>
          <a:p>
            <a:pPr algn="just" rtl="1" eaLnBrk="1" hangingPunct="1">
              <a:buFontTx/>
              <a:buNone/>
            </a:pPr>
            <a:endParaRPr lang="ar-SA" sz="3200" smtClean="0"/>
          </a:p>
          <a:p>
            <a:pPr algn="just" rtl="1" eaLnBrk="1" hangingPunct="1">
              <a:buFontTx/>
              <a:buNone/>
            </a:pPr>
            <a:r>
              <a:rPr lang="ar-SA" sz="3200" smtClean="0"/>
              <a:t>6- </a:t>
            </a:r>
            <a:r>
              <a:rPr lang="ar-SA" sz="3200" smtClean="0">
                <a:solidFill>
                  <a:schemeClr val="folHlink"/>
                </a:solidFill>
              </a:rPr>
              <a:t>مضامين:</a:t>
            </a:r>
            <a:r>
              <a:rPr lang="ar-SA" sz="3200" smtClean="0"/>
              <a:t> وهي تمثل </a:t>
            </a:r>
            <a:r>
              <a:rPr lang="ar-SA" sz="3200" smtClean="0">
                <a:solidFill>
                  <a:srgbClr val="FF0000"/>
                </a:solidFill>
              </a:rPr>
              <a:t>إخراج المعلومات</a:t>
            </a:r>
            <a:r>
              <a:rPr lang="ar-SA" sz="3200" smtClean="0"/>
              <a:t> أو الأفكار لتتخذ صورة تنبؤات أو توقعات بناء على المعلومات الأصلية.</a:t>
            </a:r>
          </a:p>
        </p:txBody>
      </p:sp>
      <p:sp>
        <p:nvSpPr>
          <p:cNvPr id="34819"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046294CD-AD36-46DA-9242-459ECE84E25A}" type="datetime8">
              <a:rPr lang="ar-SA" smtClean="0"/>
              <a:pPr/>
              <a:t>04 تشرين الثاني، 09</a:t>
            </a:fld>
            <a:endParaRPr lang="en-GB" smtClean="0"/>
          </a:p>
        </p:txBody>
      </p:sp>
      <p:sp>
        <p:nvSpPr>
          <p:cNvPr id="34820"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34821"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1870F4E-174B-4705-A1BA-9F741AA91BC4}" type="slidenum">
              <a:rPr lang="en-GB" smtClean="0"/>
              <a:pPr/>
              <a:t>26</a:t>
            </a:fld>
            <a:endParaRPr lang="en-GB"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r" rtl="1" eaLnBrk="1" fontAlgn="auto" hangingPunct="1">
              <a:spcAft>
                <a:spcPts val="0"/>
              </a:spcAft>
              <a:defRPr/>
            </a:pPr>
            <a:r>
              <a:rPr lang="ar-SA" dirty="0" smtClean="0">
                <a:solidFill>
                  <a:srgbClr val="FF3300"/>
                </a:solidFill>
              </a:rPr>
              <a:t>3- القدرات غير العقلية</a:t>
            </a:r>
            <a:r>
              <a:rPr lang="ar-SA" dirty="0" smtClean="0">
                <a:solidFill>
                  <a:schemeClr val="hlink"/>
                </a:solidFill>
              </a:rPr>
              <a:t> ( قدرات الحواس)..</a:t>
            </a:r>
            <a:endParaRPr lang="en-US" dirty="0" smtClean="0">
              <a:solidFill>
                <a:srgbClr val="FF3300"/>
              </a:solidFill>
            </a:endParaRPr>
          </a:p>
        </p:txBody>
      </p:sp>
      <p:sp>
        <p:nvSpPr>
          <p:cNvPr id="35842"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5F9D38F9-006E-4FFE-9113-BF57291C528C}" type="datetime8">
              <a:rPr lang="ar-SA" smtClean="0"/>
              <a:pPr/>
              <a:t>04 تشرين الثاني، 09</a:t>
            </a:fld>
            <a:endParaRPr lang="en-GB" smtClean="0"/>
          </a:p>
        </p:txBody>
      </p:sp>
      <p:sp>
        <p:nvSpPr>
          <p:cNvPr id="35843"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35844"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C85E959-0B18-4F0C-B476-9DE4DD0D85A9}" type="slidenum">
              <a:rPr lang="en-GB" smtClean="0"/>
              <a:pPr/>
              <a:t>27</a:t>
            </a:fld>
            <a:endParaRPr lang="en-GB" smtClean="0"/>
          </a:p>
        </p:txBody>
      </p:sp>
      <p:graphicFrame>
        <p:nvGraphicFramePr>
          <p:cNvPr id="7" name="Diagram 6"/>
          <p:cNvGraphicFramePr/>
          <p:nvPr/>
        </p:nvGraphicFramePr>
        <p:xfrm>
          <a:off x="457200" y="1412875"/>
          <a:ext cx="8229600" cy="5256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fontAlgn="auto" hangingPunct="1">
              <a:spcAft>
                <a:spcPts val="0"/>
              </a:spcAft>
              <a:defRPr/>
            </a:pPr>
            <a:r>
              <a:rPr lang="ar-SA" dirty="0" smtClean="0">
                <a:solidFill>
                  <a:srgbClr val="FF3300"/>
                </a:solidFill>
              </a:rPr>
              <a:t>3-القدرات غير العقلية</a:t>
            </a:r>
            <a:r>
              <a:rPr lang="ar-SA" dirty="0" smtClean="0">
                <a:solidFill>
                  <a:schemeClr val="hlink"/>
                </a:solidFill>
              </a:rPr>
              <a:t>( قدرات الحواس)..</a:t>
            </a:r>
            <a:endParaRPr lang="en-US" dirty="0" smtClean="0">
              <a:solidFill>
                <a:schemeClr val="accent2"/>
              </a:solidFill>
            </a:endParaRPr>
          </a:p>
        </p:txBody>
      </p:sp>
      <p:sp>
        <p:nvSpPr>
          <p:cNvPr id="36866"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091D75E8-935C-4292-B47C-1B5031D909C0}" type="datetime8">
              <a:rPr lang="ar-SA" smtClean="0"/>
              <a:pPr/>
              <a:t>04 تشرين الثاني، 09</a:t>
            </a:fld>
            <a:endParaRPr lang="en-GB" smtClean="0"/>
          </a:p>
        </p:txBody>
      </p:sp>
      <p:sp>
        <p:nvSpPr>
          <p:cNvPr id="36867"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36868"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2476E16-0979-4E40-9745-33269340CA37}" type="slidenum">
              <a:rPr lang="en-GB" smtClean="0"/>
              <a:pPr/>
              <a:t>28</a:t>
            </a:fld>
            <a:endParaRPr lang="en-GB" smtClean="0"/>
          </a:p>
        </p:txBody>
      </p:sp>
      <p:graphicFrame>
        <p:nvGraphicFramePr>
          <p:cNvPr id="7" name="Diagram 6"/>
          <p:cNvGraphicFramePr/>
          <p:nvPr/>
        </p:nvGraphicFramePr>
        <p:xfrm>
          <a:off x="428596" y="1357298"/>
          <a:ext cx="8229600" cy="4895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fontAlgn="auto" hangingPunct="1">
              <a:spcAft>
                <a:spcPts val="0"/>
              </a:spcAft>
              <a:defRPr/>
            </a:pPr>
            <a:r>
              <a:rPr lang="ar-SA" dirty="0" smtClean="0">
                <a:solidFill>
                  <a:srgbClr val="FF3300"/>
                </a:solidFill>
              </a:rPr>
              <a:t>3- القدرات غير العقلية....</a:t>
            </a:r>
            <a:endParaRPr lang="en-US" dirty="0" smtClean="0">
              <a:solidFill>
                <a:schemeClr val="accent2"/>
              </a:solidFill>
            </a:endParaRPr>
          </a:p>
        </p:txBody>
      </p:sp>
      <p:sp>
        <p:nvSpPr>
          <p:cNvPr id="37890"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4032E862-0933-4BA0-B519-5F3C45FC9995}" type="datetime8">
              <a:rPr lang="ar-SA" smtClean="0"/>
              <a:pPr/>
              <a:t>04 تشرين الثاني، 09</a:t>
            </a:fld>
            <a:endParaRPr lang="en-GB" smtClean="0"/>
          </a:p>
        </p:txBody>
      </p:sp>
      <p:sp>
        <p:nvSpPr>
          <p:cNvPr id="37891"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37892"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31B5A7B-F66E-4A7E-B7CD-9660A566DC18}" type="slidenum">
              <a:rPr lang="en-GB" smtClean="0"/>
              <a:pPr/>
              <a:t>29</a:t>
            </a:fld>
            <a:endParaRPr lang="en-GB" smtClean="0"/>
          </a:p>
        </p:txBody>
      </p:sp>
      <p:graphicFrame>
        <p:nvGraphicFramePr>
          <p:cNvPr id="7" name="Diagram 6"/>
          <p:cNvGraphicFramePr/>
          <p:nvPr/>
        </p:nvGraphicFramePr>
        <p:xfrm>
          <a:off x="457200" y="1412875"/>
          <a:ext cx="8229600" cy="5256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Rectangle 2"/>
          <p:cNvSpPr>
            <a:spLocks noGrp="1" noChangeArrowheads="1"/>
          </p:cNvSpPr>
          <p:nvPr>
            <p:ph type="ctrTitle"/>
          </p:nvPr>
        </p:nvSpPr>
        <p:spPr>
          <a:xfrm>
            <a:off x="428596" y="357166"/>
            <a:ext cx="7772400" cy="785818"/>
          </a:xfrm>
        </p:spPr>
        <p:txBody>
          <a:bodyPr/>
          <a:lstStyle/>
          <a:p>
            <a:pPr algn="ctr" eaLnBrk="1" fontAlgn="auto" hangingPunct="1">
              <a:spcAft>
                <a:spcPts val="0"/>
              </a:spcAft>
              <a:defRPr/>
            </a:pPr>
            <a:r>
              <a:rPr lang="ar-SA" sz="3200" dirty="0" smtClean="0"/>
              <a:t>القدرات ومحددات أداء سلوك الأفراد</a:t>
            </a:r>
            <a:endParaRPr lang="en-US" sz="3200" dirty="0" smtClean="0"/>
          </a:p>
        </p:txBody>
      </p:sp>
      <p:sp>
        <p:nvSpPr>
          <p:cNvPr id="11267"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C56CDD3A-0C03-4688-9745-CFCC906C3856}" type="datetime8">
              <a:rPr lang="ar-SA" smtClean="0"/>
              <a:pPr/>
              <a:t>04 تشرين الثاني، 09</a:t>
            </a:fld>
            <a:endParaRPr lang="en-GB" smtClean="0"/>
          </a:p>
        </p:txBody>
      </p:sp>
      <p:sp>
        <p:nvSpPr>
          <p:cNvPr id="1038" name="Footer Placeholder 7"/>
          <p:cNvSpPr>
            <a:spLocks noGrp="1"/>
          </p:cNvSpPr>
          <p:nvPr>
            <p:ph type="ftr" sz="quarter" idx="11"/>
          </p:nvPr>
        </p:nvSpPr>
        <p:spPr/>
        <p:txBody>
          <a:bodyPr/>
          <a:lstStyle/>
          <a:p>
            <a:pPr>
              <a:defRPr/>
            </a:pPr>
            <a:r>
              <a:rPr lang="ar-SA"/>
              <a:t>د/ كاسر نصر المنصور- كلية الاقتصاد والإدارة -جامعة الملك عبد العزيز</a:t>
            </a:r>
            <a:endParaRPr lang="en-GB"/>
          </a:p>
        </p:txBody>
      </p:sp>
      <p:sp>
        <p:nvSpPr>
          <p:cNvPr id="11269"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5036744-DBB1-4555-B4B6-01D8B1282456}" type="slidenum">
              <a:rPr lang="en-GB" smtClean="0"/>
              <a:pPr/>
              <a:t>3</a:t>
            </a:fld>
            <a:endParaRPr lang="en-GB" smtClean="0"/>
          </a:p>
        </p:txBody>
      </p:sp>
      <p:graphicFrame>
        <p:nvGraphicFramePr>
          <p:cNvPr id="8" name="Diagram 7"/>
          <p:cNvGraphicFramePr/>
          <p:nvPr/>
        </p:nvGraphicFramePr>
        <p:xfrm>
          <a:off x="214282" y="1142984"/>
          <a:ext cx="8578877" cy="4286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p:txBody>
          <a:bodyPr/>
          <a:lstStyle/>
          <a:p>
            <a:pPr eaLnBrk="1" fontAlgn="auto" hangingPunct="1">
              <a:spcAft>
                <a:spcPts val="0"/>
              </a:spcAft>
              <a:defRPr/>
            </a:pPr>
            <a:r>
              <a:rPr lang="ar-SA" dirty="0" smtClean="0">
                <a:solidFill>
                  <a:srgbClr val="FF3300"/>
                </a:solidFill>
              </a:rPr>
              <a:t>3- القدرات غير العقلية </a:t>
            </a:r>
            <a:r>
              <a:rPr lang="ar-SA" sz="3600" dirty="0" smtClean="0">
                <a:solidFill>
                  <a:schemeClr val="accent6">
                    <a:lumMod val="60000"/>
                    <a:lumOff val="40000"/>
                  </a:schemeClr>
                </a:solidFill>
              </a:rPr>
              <a:t>(القدرات الحركية)</a:t>
            </a:r>
            <a:endParaRPr lang="en-US" dirty="0" smtClean="0">
              <a:solidFill>
                <a:schemeClr val="accent6">
                  <a:lumMod val="60000"/>
                  <a:lumOff val="40000"/>
                </a:schemeClr>
              </a:solidFill>
            </a:endParaRPr>
          </a:p>
        </p:txBody>
      </p:sp>
      <p:sp>
        <p:nvSpPr>
          <p:cNvPr id="38914" name="Content Placeholder 1"/>
          <p:cNvSpPr>
            <a:spLocks noGrp="1"/>
          </p:cNvSpPr>
          <p:nvPr>
            <p:ph idx="1"/>
          </p:nvPr>
        </p:nvSpPr>
        <p:spPr/>
        <p:txBody>
          <a:bodyPr/>
          <a:lstStyle/>
          <a:p>
            <a:pPr algn="just" rtl="1" eaLnBrk="1" hangingPunct="1">
              <a:buFont typeface="Wingdings 3" pitchFamily="18" charset="2"/>
              <a:buNone/>
            </a:pPr>
            <a:r>
              <a:rPr lang="ar-SA" sz="3600" smtClean="0"/>
              <a:t>هي تلك التي تتضمن الاستجابات الحركية التي يقوم بها الفرد بناء على إدراكه لميزات معينة وتتناول:</a:t>
            </a:r>
          </a:p>
          <a:p>
            <a:pPr algn="just" rtl="1" eaLnBrk="1" hangingPunct="1"/>
            <a:r>
              <a:rPr lang="ar-SA" sz="3600" b="1" smtClean="0">
                <a:solidFill>
                  <a:srgbClr val="FF0000"/>
                </a:solidFill>
              </a:rPr>
              <a:t>أ – السرعة: </a:t>
            </a:r>
            <a:r>
              <a:rPr lang="ar-SA" sz="3600" smtClean="0"/>
              <a:t>السرعة من الخصائص المهمة في القدرات الحركية وهي تتكون من العوامل التالية القدرة على الاستجابة السريعة وسرعة الساعد الأصابع وحركة الأيدي والمهارة اليدوية والدفة.</a:t>
            </a:r>
          </a:p>
          <a:p>
            <a:pPr algn="just" rtl="1" eaLnBrk="1" hangingPunct="1"/>
            <a:endParaRPr lang="ar-SA" sz="3600" smtClean="0"/>
          </a:p>
          <a:p>
            <a:pPr algn="just" eaLnBrk="1" hangingPunct="1"/>
            <a:endParaRPr lang="ar-SA" sz="3600" smtClean="0"/>
          </a:p>
        </p:txBody>
      </p:sp>
      <p:sp>
        <p:nvSpPr>
          <p:cNvPr id="38915"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72808C78-525B-4C5B-B4CC-CB86AB956B7B}" type="datetime8">
              <a:rPr lang="ar-SA" smtClean="0"/>
              <a:pPr/>
              <a:t>04 تشرين الثاني، 09</a:t>
            </a:fld>
            <a:endParaRPr lang="en-GB" smtClean="0"/>
          </a:p>
        </p:txBody>
      </p:sp>
      <p:sp>
        <p:nvSpPr>
          <p:cNvPr id="38916"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38917"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FAF3238-EEC5-46FD-BEF5-94A06E3808BB}" type="slidenum">
              <a:rPr lang="en-GB" smtClean="0"/>
              <a:pPr/>
              <a:t>30</a:t>
            </a:fld>
            <a:endParaRPr lang="en-GB"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p:txBody>
          <a:bodyPr/>
          <a:lstStyle/>
          <a:p>
            <a:pPr eaLnBrk="1" fontAlgn="auto" hangingPunct="1">
              <a:spcAft>
                <a:spcPts val="0"/>
              </a:spcAft>
              <a:defRPr/>
            </a:pPr>
            <a:r>
              <a:rPr lang="ar-SA" dirty="0" smtClean="0">
                <a:solidFill>
                  <a:srgbClr val="FF3300"/>
                </a:solidFill>
              </a:rPr>
              <a:t>3- القدرات غير العقلية </a:t>
            </a:r>
            <a:r>
              <a:rPr lang="ar-SA" sz="3600" dirty="0" smtClean="0">
                <a:solidFill>
                  <a:schemeClr val="accent6">
                    <a:lumMod val="60000"/>
                    <a:lumOff val="40000"/>
                  </a:schemeClr>
                </a:solidFill>
              </a:rPr>
              <a:t>(القدرات الحركية)</a:t>
            </a:r>
            <a:endParaRPr lang="en-US" dirty="0" smtClean="0">
              <a:solidFill>
                <a:schemeClr val="accent6">
                  <a:lumMod val="60000"/>
                  <a:lumOff val="40000"/>
                </a:schemeClr>
              </a:solidFill>
            </a:endParaRPr>
          </a:p>
        </p:txBody>
      </p:sp>
      <p:sp>
        <p:nvSpPr>
          <p:cNvPr id="39938" name="Content Placeholder 1"/>
          <p:cNvSpPr>
            <a:spLocks noGrp="1"/>
          </p:cNvSpPr>
          <p:nvPr>
            <p:ph idx="1"/>
          </p:nvPr>
        </p:nvSpPr>
        <p:spPr/>
        <p:txBody>
          <a:bodyPr/>
          <a:lstStyle/>
          <a:p>
            <a:pPr algn="just" rtl="1" eaLnBrk="1" hangingPunct="1"/>
            <a:r>
              <a:rPr lang="ar-SA" sz="3200" b="1" smtClean="0">
                <a:solidFill>
                  <a:srgbClr val="FF0000"/>
                </a:solidFill>
              </a:rPr>
              <a:t>ب – التنسيق: </a:t>
            </a:r>
            <a:r>
              <a:rPr lang="ar-SA" sz="3200" smtClean="0"/>
              <a:t>تظهر في القيام بعمليتين أو أكثر في توازن وتوافق لأداء مهمة معينة واحد العوامل المهمة القدرة على القيام بسلسلة من الحركات الدقيقة والسريعة الموجهة توجيها محكما والتنسيق بين حركة مجموعات عضلية مختلفة مثل حركة الأيدي أو حركة الأرجل أو إحدى اليدين مع إحدى الرجلين أو اليدان مع الرجلان مثل لاعب الكرة.</a:t>
            </a:r>
          </a:p>
          <a:p>
            <a:pPr eaLnBrk="1" hangingPunct="1"/>
            <a:endParaRPr lang="ar-SA" sz="3200" smtClean="0"/>
          </a:p>
        </p:txBody>
      </p:sp>
      <p:sp>
        <p:nvSpPr>
          <p:cNvPr id="39939" name="Date Placeholder 3"/>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48E10440-F57C-450B-A3D4-BD427DFAA363}" type="datetime8">
              <a:rPr lang="ar-SA" smtClean="0"/>
              <a:pPr/>
              <a:t>04 تشرين الثاني، 09</a:t>
            </a:fld>
            <a:endParaRPr lang="en-GB" smtClean="0"/>
          </a:p>
        </p:txBody>
      </p:sp>
      <p:sp>
        <p:nvSpPr>
          <p:cNvPr id="39940"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39941" name="Slide Number Placeholder 5"/>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AEA4CB2-8A99-424C-B71C-5DDE1DE7BA1E}" type="slidenum">
              <a:rPr lang="en-GB" smtClean="0"/>
              <a:pPr/>
              <a:t>31</a:t>
            </a:fld>
            <a:endParaRPr lang="en-GB"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fontAlgn="auto" hangingPunct="1">
              <a:spcAft>
                <a:spcPts val="0"/>
              </a:spcAft>
              <a:defRPr/>
            </a:pPr>
            <a:r>
              <a:rPr lang="ar-SA" dirty="0" smtClean="0">
                <a:solidFill>
                  <a:srgbClr val="FF3300"/>
                </a:solidFill>
              </a:rPr>
              <a:t>3- القدرات غير العقلية...</a:t>
            </a:r>
            <a:endParaRPr lang="en-US" dirty="0" smtClean="0">
              <a:solidFill>
                <a:schemeClr val="accent2"/>
              </a:solidFill>
            </a:endParaRPr>
          </a:p>
        </p:txBody>
      </p:sp>
      <p:sp>
        <p:nvSpPr>
          <p:cNvPr id="40962" name="Rectangle 3"/>
          <p:cNvSpPr>
            <a:spLocks noGrp="1" noChangeArrowheads="1"/>
          </p:cNvSpPr>
          <p:nvPr>
            <p:ph idx="1"/>
          </p:nvPr>
        </p:nvSpPr>
        <p:spPr>
          <a:xfrm>
            <a:off x="457200" y="1412875"/>
            <a:ext cx="8229600" cy="5256213"/>
          </a:xfrm>
          <a:ln>
            <a:solidFill>
              <a:srgbClr val="FFC000"/>
            </a:solidFill>
          </a:ln>
        </p:spPr>
        <p:txBody>
          <a:bodyPr/>
          <a:lstStyle/>
          <a:p>
            <a:pPr algn="just" rtl="1" eaLnBrk="1" hangingPunct="1"/>
            <a:r>
              <a:rPr lang="ar-SA" sz="3600" b="1" smtClean="0">
                <a:solidFill>
                  <a:srgbClr val="FF0000"/>
                </a:solidFill>
              </a:rPr>
              <a:t>ج – اللياقة أو الكفاءة الجسمانية وتتضمن :</a:t>
            </a:r>
          </a:p>
          <a:p>
            <a:pPr algn="just" rtl="1" eaLnBrk="1" hangingPunct="1">
              <a:buFontTx/>
              <a:buNone/>
            </a:pPr>
            <a:r>
              <a:rPr lang="ar-SA" sz="3600" smtClean="0"/>
              <a:t>1- </a:t>
            </a:r>
            <a:r>
              <a:rPr lang="ar-SA" sz="3600" smtClean="0">
                <a:solidFill>
                  <a:srgbClr val="FF3300"/>
                </a:solidFill>
              </a:rPr>
              <a:t>القوة:</a:t>
            </a:r>
            <a:r>
              <a:rPr lang="ar-SA" sz="3600" smtClean="0"/>
              <a:t> القدرة على بذل جهد جسماني مكثف.</a:t>
            </a:r>
          </a:p>
          <a:p>
            <a:pPr algn="just" rtl="1" eaLnBrk="1" hangingPunct="1">
              <a:buFontTx/>
              <a:buNone/>
            </a:pPr>
            <a:r>
              <a:rPr lang="ar-SA" sz="3600" smtClean="0"/>
              <a:t>2- </a:t>
            </a:r>
            <a:r>
              <a:rPr lang="ar-SA" sz="3600" smtClean="0">
                <a:solidFill>
                  <a:srgbClr val="FF3300"/>
                </a:solidFill>
              </a:rPr>
              <a:t>المرونة:</a:t>
            </a:r>
            <a:r>
              <a:rPr lang="ar-SA" sz="3600" smtClean="0"/>
              <a:t> القدرة على تغيير موضع الجسم أو تحريكه في اتجاه معين.</a:t>
            </a:r>
          </a:p>
          <a:p>
            <a:pPr algn="just" rtl="1" eaLnBrk="1" hangingPunct="1">
              <a:buFontTx/>
              <a:buNone/>
            </a:pPr>
            <a:r>
              <a:rPr lang="ar-SA" sz="3600" smtClean="0"/>
              <a:t>3- </a:t>
            </a:r>
            <a:r>
              <a:rPr lang="ar-SA" sz="3600" smtClean="0">
                <a:solidFill>
                  <a:srgbClr val="FF3300"/>
                </a:solidFill>
              </a:rPr>
              <a:t>التوازن:</a:t>
            </a:r>
            <a:r>
              <a:rPr lang="ar-SA" sz="3600" smtClean="0"/>
              <a:t> القدرة على حفظ توازن الجسم في وضع ثابت أو في حالة الحركة.</a:t>
            </a:r>
          </a:p>
          <a:p>
            <a:pPr algn="just" rtl="1" eaLnBrk="1" hangingPunct="1">
              <a:buFontTx/>
              <a:buNone/>
            </a:pPr>
            <a:r>
              <a:rPr lang="ar-SA" sz="3600" smtClean="0"/>
              <a:t>4- </a:t>
            </a:r>
            <a:r>
              <a:rPr lang="ar-SA" sz="3600" smtClean="0">
                <a:solidFill>
                  <a:srgbClr val="FF3300"/>
                </a:solidFill>
              </a:rPr>
              <a:t>التنسيق:</a:t>
            </a:r>
            <a:r>
              <a:rPr lang="ar-SA" sz="3600" smtClean="0"/>
              <a:t> القدرة على التنسيق في حركة الجسم ككل.</a:t>
            </a:r>
          </a:p>
          <a:p>
            <a:pPr algn="just" rtl="1" eaLnBrk="1" hangingPunct="1">
              <a:buFontTx/>
              <a:buNone/>
            </a:pPr>
            <a:r>
              <a:rPr lang="ar-SA" sz="3600" smtClean="0"/>
              <a:t>5- </a:t>
            </a:r>
            <a:r>
              <a:rPr lang="ar-SA" sz="3600" smtClean="0">
                <a:solidFill>
                  <a:srgbClr val="FF3300"/>
                </a:solidFill>
              </a:rPr>
              <a:t>قوة التحمل:</a:t>
            </a:r>
            <a:r>
              <a:rPr lang="ar-SA" sz="3600" smtClean="0"/>
              <a:t> القدرة على الاستمرار في بذل الجهد.</a:t>
            </a:r>
          </a:p>
        </p:txBody>
      </p:sp>
      <p:sp>
        <p:nvSpPr>
          <p:cNvPr id="40963"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33850264-10CA-4784-8DE9-661BB3A5F73A}" type="datetime8">
              <a:rPr lang="ar-SA" smtClean="0"/>
              <a:pPr/>
              <a:t>04 تشرين الثاني، 09</a:t>
            </a:fld>
            <a:endParaRPr lang="en-GB" smtClean="0"/>
          </a:p>
        </p:txBody>
      </p:sp>
      <p:sp>
        <p:nvSpPr>
          <p:cNvPr id="40964"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40965"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F6771D1-61EC-4AFA-BA7C-7AA352023DC5}" type="slidenum">
              <a:rPr lang="en-GB" smtClean="0"/>
              <a:pPr/>
              <a:t>32</a:t>
            </a:fld>
            <a:endParaRPr lang="en-GB"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33400" y="0"/>
            <a:ext cx="8229600" cy="1143000"/>
          </a:xfrm>
        </p:spPr>
        <p:txBody>
          <a:bodyPr/>
          <a:lstStyle/>
          <a:p>
            <a:pPr eaLnBrk="1" fontAlgn="auto" hangingPunct="1">
              <a:spcAft>
                <a:spcPts val="0"/>
              </a:spcAft>
              <a:defRPr/>
            </a:pPr>
            <a:r>
              <a:rPr lang="ar-SA" smtClean="0">
                <a:solidFill>
                  <a:srgbClr val="FF3300"/>
                </a:solidFill>
              </a:rPr>
              <a:t>الخلاصة</a:t>
            </a:r>
            <a:endParaRPr lang="en-US" smtClean="0">
              <a:solidFill>
                <a:srgbClr val="FF3300"/>
              </a:solidFill>
            </a:endParaRPr>
          </a:p>
        </p:txBody>
      </p:sp>
      <p:sp>
        <p:nvSpPr>
          <p:cNvPr id="41986" name="Rectangle 3"/>
          <p:cNvSpPr>
            <a:spLocks noGrp="1" noChangeArrowheads="1"/>
          </p:cNvSpPr>
          <p:nvPr>
            <p:ph idx="1"/>
          </p:nvPr>
        </p:nvSpPr>
        <p:spPr/>
        <p:txBody>
          <a:bodyPr/>
          <a:lstStyle/>
          <a:p>
            <a:pPr algn="just" rtl="1" eaLnBrk="1" hangingPunct="1">
              <a:lnSpc>
                <a:spcPct val="105000"/>
              </a:lnSpc>
            </a:pPr>
            <a:r>
              <a:rPr lang="ar-SA" sz="3000" smtClean="0"/>
              <a:t>القدرات تعني مقدرة الفرد على</a:t>
            </a:r>
            <a:r>
              <a:rPr lang="en-US" sz="3000" smtClean="0"/>
              <a:t>:</a:t>
            </a:r>
            <a:r>
              <a:rPr lang="ar-SA" sz="3000" smtClean="0"/>
              <a:t> إنجاز عمل ما، أو لتكييف في العمل بنجاح. </a:t>
            </a:r>
          </a:p>
          <a:p>
            <a:pPr algn="just" rtl="1" eaLnBrk="1" hangingPunct="1">
              <a:lnSpc>
                <a:spcPct val="90000"/>
              </a:lnSpc>
            </a:pPr>
            <a:r>
              <a:rPr lang="ar-SA" sz="3000" smtClean="0"/>
              <a:t>يوجد عدة وجهات نظر متعلقة بأساليب قياس القدرات هي:</a:t>
            </a:r>
          </a:p>
          <a:p>
            <a:pPr algn="just" rtl="1" eaLnBrk="1" hangingPunct="1">
              <a:lnSpc>
                <a:spcPct val="90000"/>
              </a:lnSpc>
              <a:buFontTx/>
              <a:buChar char="-"/>
            </a:pPr>
            <a:r>
              <a:rPr lang="ar-SA" sz="3000" smtClean="0"/>
              <a:t>الأولى أن القدرات العقلية يمكن تمثيلها بعامل عام نادى بها العالم سيبرمان.</a:t>
            </a:r>
          </a:p>
          <a:p>
            <a:pPr algn="just" rtl="1" eaLnBrk="1" hangingPunct="1">
              <a:lnSpc>
                <a:spcPct val="90000"/>
              </a:lnSpc>
              <a:buFontTx/>
              <a:buChar char="-"/>
            </a:pPr>
            <a:r>
              <a:rPr lang="ar-SA" sz="3000" smtClean="0"/>
              <a:t>الثانية أن القدرات العقلية متعددة الأبعاد، وقدم ثرستون العوامل الأولية الممثلة في عامل الفهم اللغوي والطلاقة اللغوية والقدرة الحسابية والقدرة المكانية السرعة الإدراكية التذكر الأصم والتفكير الإستنباطي.</a:t>
            </a:r>
          </a:p>
          <a:p>
            <a:pPr algn="just" rtl="1" eaLnBrk="1" hangingPunct="1">
              <a:lnSpc>
                <a:spcPct val="90000"/>
              </a:lnSpc>
              <a:buFont typeface="Wingdings 3" pitchFamily="18" charset="2"/>
              <a:buNone/>
            </a:pPr>
            <a:endParaRPr lang="ar-SA" sz="3000" smtClean="0"/>
          </a:p>
        </p:txBody>
      </p:sp>
      <p:sp>
        <p:nvSpPr>
          <p:cNvPr id="41987"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FA0E274E-949F-4C3B-A28A-F719F430DA4D}" type="datetime8">
              <a:rPr lang="ar-SA" smtClean="0"/>
              <a:pPr/>
              <a:t>04 تشرين الثاني، 09</a:t>
            </a:fld>
            <a:endParaRPr lang="en-GB" smtClean="0"/>
          </a:p>
        </p:txBody>
      </p:sp>
      <p:sp>
        <p:nvSpPr>
          <p:cNvPr id="41988"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41989"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A92E4EC-EF63-4002-ACB4-9BB667AB2365}" type="slidenum">
              <a:rPr lang="en-GB" smtClean="0"/>
              <a:pPr/>
              <a:t>33</a:t>
            </a:fld>
            <a:endParaRPr lang="en-GB"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33400" y="0"/>
            <a:ext cx="8229600" cy="1143000"/>
          </a:xfrm>
        </p:spPr>
        <p:txBody>
          <a:bodyPr/>
          <a:lstStyle/>
          <a:p>
            <a:pPr eaLnBrk="1" fontAlgn="auto" hangingPunct="1">
              <a:spcAft>
                <a:spcPts val="0"/>
              </a:spcAft>
              <a:defRPr/>
            </a:pPr>
            <a:r>
              <a:rPr lang="ar-SA" smtClean="0">
                <a:solidFill>
                  <a:srgbClr val="FF3300"/>
                </a:solidFill>
              </a:rPr>
              <a:t>الخلاصة</a:t>
            </a:r>
            <a:endParaRPr lang="en-US" smtClean="0">
              <a:solidFill>
                <a:srgbClr val="FF3300"/>
              </a:solidFill>
            </a:endParaRPr>
          </a:p>
        </p:txBody>
      </p:sp>
      <p:sp>
        <p:nvSpPr>
          <p:cNvPr id="43010" name="Rectangle 3"/>
          <p:cNvSpPr>
            <a:spLocks noGrp="1" noChangeArrowheads="1"/>
          </p:cNvSpPr>
          <p:nvPr>
            <p:ph idx="1"/>
          </p:nvPr>
        </p:nvSpPr>
        <p:spPr/>
        <p:txBody>
          <a:bodyPr/>
          <a:lstStyle/>
          <a:p>
            <a:pPr algn="just" rtl="1" eaLnBrk="1" hangingPunct="1">
              <a:lnSpc>
                <a:spcPct val="90000"/>
              </a:lnSpc>
            </a:pPr>
            <a:r>
              <a:rPr lang="ar-SA" sz="3000" smtClean="0"/>
              <a:t>وجاء العالم جيلفورد وضع ثلاثة أسس للقدرات العقلية هي: العمليات العقلية، المحتوى والمخرجات. أما القدرات غير العقلية فتقسم الى مجموعتين قدرات الحواس وقدرات الحركية .</a:t>
            </a:r>
            <a:endParaRPr lang="en-US" sz="3000" smtClean="0"/>
          </a:p>
        </p:txBody>
      </p:sp>
      <p:sp>
        <p:nvSpPr>
          <p:cNvPr id="43011"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E6E896AE-2F1D-4FF3-A270-59BFFF3E7DC4}" type="datetime8">
              <a:rPr lang="ar-SA" smtClean="0"/>
              <a:pPr/>
              <a:t>04 تشرين الثاني، 09</a:t>
            </a:fld>
            <a:endParaRPr lang="en-GB" smtClean="0"/>
          </a:p>
        </p:txBody>
      </p:sp>
      <p:sp>
        <p:nvSpPr>
          <p:cNvPr id="43012"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43013"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D987669-981E-4A91-AF24-64C0B09945D6}" type="slidenum">
              <a:rPr lang="en-GB" smtClean="0"/>
              <a:pPr/>
              <a:t>34</a:t>
            </a:fld>
            <a:endParaRPr lang="en-GB"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fontAlgn="auto" hangingPunct="1">
              <a:spcAft>
                <a:spcPts val="0"/>
              </a:spcAft>
              <a:defRPr/>
            </a:pPr>
            <a:r>
              <a:rPr lang="ar-SA" smtClean="0">
                <a:solidFill>
                  <a:srgbClr val="FF3300"/>
                </a:solidFill>
              </a:rPr>
              <a:t>الأسئلة</a:t>
            </a:r>
            <a:endParaRPr lang="en-US" smtClean="0">
              <a:solidFill>
                <a:srgbClr val="FF3300"/>
              </a:solidFill>
            </a:endParaRPr>
          </a:p>
        </p:txBody>
      </p:sp>
      <p:sp>
        <p:nvSpPr>
          <p:cNvPr id="44034" name="Rectangle 3"/>
          <p:cNvSpPr>
            <a:spLocks noGrp="1" noChangeArrowheads="1"/>
          </p:cNvSpPr>
          <p:nvPr>
            <p:ph idx="1"/>
          </p:nvPr>
        </p:nvSpPr>
        <p:spPr/>
        <p:txBody>
          <a:bodyPr/>
          <a:lstStyle/>
          <a:p>
            <a:pPr algn="r" rtl="1" eaLnBrk="1" hangingPunct="1">
              <a:lnSpc>
                <a:spcPct val="90000"/>
              </a:lnSpc>
            </a:pPr>
            <a:r>
              <a:rPr lang="ar-SA" sz="1400" smtClean="0"/>
              <a:t>أن القدرات العقلية يمكن تمثيلها بعامل عامل العالم سيبرمان(صح)</a:t>
            </a:r>
          </a:p>
          <a:p>
            <a:pPr algn="r" rtl="1" eaLnBrk="1" hangingPunct="1">
              <a:lnSpc>
                <a:spcPct val="90000"/>
              </a:lnSpc>
            </a:pPr>
            <a:r>
              <a:rPr lang="ar-SA" sz="1400" smtClean="0"/>
              <a:t>أول من نادى بفكرة عامل الذكاء العام العالم فرنون (×)</a:t>
            </a:r>
          </a:p>
          <a:p>
            <a:pPr algn="r" rtl="1" eaLnBrk="1" hangingPunct="1">
              <a:lnSpc>
                <a:spcPct val="90000"/>
              </a:lnSpc>
            </a:pPr>
            <a:r>
              <a:rPr lang="ar-SA" sz="1400" smtClean="0"/>
              <a:t>يمثل عامل الذكاء العامل العنصر الذي تتفرع منه مجموعة عوامل رئيسية القدرة اللغوية والحسابية والتعليمة والأخر ذات الطبيعة اليدوية الميكانيكية (صح)</a:t>
            </a:r>
          </a:p>
          <a:p>
            <a:pPr algn="r" rtl="1" eaLnBrk="1" hangingPunct="1">
              <a:lnSpc>
                <a:spcPct val="90000"/>
              </a:lnSpc>
            </a:pPr>
            <a:r>
              <a:rPr lang="ar-SA" sz="1400" smtClean="0"/>
              <a:t>أن القدرات العقلية تكون موروثة ولا يمكن تنمى بالخبرة (×)</a:t>
            </a:r>
          </a:p>
          <a:p>
            <a:pPr algn="r" rtl="1" eaLnBrk="1" hangingPunct="1">
              <a:lnSpc>
                <a:spcPct val="90000"/>
              </a:lnSpc>
            </a:pPr>
            <a:r>
              <a:rPr lang="ar-SA" sz="1400" smtClean="0"/>
              <a:t>وجهة النظر الثانية في القدرات العقلية أن القدرات العقلية متعددة الأبعاد ولا يجوز تمثيلها بعامل عام (صح)</a:t>
            </a:r>
          </a:p>
          <a:p>
            <a:pPr algn="r" rtl="1" eaLnBrk="1" hangingPunct="1">
              <a:lnSpc>
                <a:spcPct val="90000"/>
              </a:lnSpc>
            </a:pPr>
            <a:r>
              <a:rPr lang="ar-SA" sz="1400" smtClean="0"/>
              <a:t>العلم جيلفورد افترض أن القدرات العقلية يمكن وصفها باستخدام ثلاث أسس العمليات المحتوى  والنواتج (صح)</a:t>
            </a:r>
          </a:p>
          <a:p>
            <a:pPr algn="r" rtl="1" eaLnBrk="1" hangingPunct="1">
              <a:lnSpc>
                <a:spcPct val="90000"/>
              </a:lnSpc>
            </a:pPr>
            <a:r>
              <a:rPr lang="ar-SA" sz="1400" smtClean="0"/>
              <a:t>أن معظم اختبارات القدرات العقلية في المجالات العملية تتسنى افتراض وجود عامل ذكاء عام (صح)</a:t>
            </a:r>
          </a:p>
          <a:p>
            <a:pPr algn="r" rtl="1" eaLnBrk="1" hangingPunct="1">
              <a:lnSpc>
                <a:spcPct val="90000"/>
              </a:lnSpc>
            </a:pPr>
            <a:r>
              <a:rPr lang="ar-SA" sz="1400" smtClean="0"/>
              <a:t>القدرات الغير العقلية تنقسم إلى قدرات الحواس وقدرات الإبصار (×)</a:t>
            </a:r>
          </a:p>
          <a:p>
            <a:pPr algn="r" rtl="1" eaLnBrk="1" hangingPunct="1">
              <a:lnSpc>
                <a:spcPct val="90000"/>
              </a:lnSpc>
            </a:pPr>
            <a:r>
              <a:rPr lang="ar-SA" sz="1400" smtClean="0"/>
              <a:t>أن معظم البحوث أجريت على حاستي السمع والإبصار (صح)</a:t>
            </a:r>
          </a:p>
          <a:p>
            <a:pPr algn="r" rtl="1" eaLnBrk="1" hangingPunct="1">
              <a:lnSpc>
                <a:spcPct val="90000"/>
              </a:lnSpc>
            </a:pPr>
            <a:r>
              <a:rPr lang="ar-SA" sz="1400" smtClean="0"/>
              <a:t>أهم حاستان لتكيف الفرد مع البيئة ومن حين متطلبات الأداء في معظم الأعمال حاستي السمع والشم (×)</a:t>
            </a:r>
          </a:p>
          <a:p>
            <a:pPr algn="r" rtl="1" eaLnBrk="1" hangingPunct="1">
              <a:lnSpc>
                <a:spcPct val="90000"/>
              </a:lnSpc>
            </a:pPr>
            <a:r>
              <a:rPr lang="ar-SA" sz="1400" smtClean="0"/>
              <a:t>أول من نادى بفكرة تعدد واستغلال القدرات العقلية مدللا عليها نتائج تحلل اختبارات فعلية العلم ثيرستون (صح)</a:t>
            </a:r>
          </a:p>
          <a:p>
            <a:pPr algn="r" rtl="1" eaLnBrk="1" hangingPunct="1">
              <a:lnSpc>
                <a:spcPct val="90000"/>
              </a:lnSpc>
            </a:pPr>
            <a:r>
              <a:rPr lang="ar-SA" sz="1400" smtClean="0"/>
              <a:t>لا تستطيع المنظمات أن تزيد من خبرة الفرد (×)</a:t>
            </a:r>
          </a:p>
          <a:p>
            <a:pPr algn="r" rtl="1" eaLnBrk="1" hangingPunct="1">
              <a:lnSpc>
                <a:spcPct val="90000"/>
              </a:lnSpc>
            </a:pPr>
            <a:r>
              <a:rPr lang="ar-SA" sz="1400" smtClean="0"/>
              <a:t>اختبارات التعين بناء على نظرية جيلفورد(×)</a:t>
            </a:r>
          </a:p>
          <a:p>
            <a:pPr algn="r" rtl="1" eaLnBrk="1" hangingPunct="1"/>
            <a:r>
              <a:rPr lang="ar-SA" sz="1400" smtClean="0"/>
              <a:t>القدرات المتغير الوحيد الذي يؤثر على أداء الفرد (×)</a:t>
            </a:r>
          </a:p>
          <a:p>
            <a:pPr algn="r" rtl="1" eaLnBrk="1" hangingPunct="1"/>
            <a:r>
              <a:rPr lang="ar-SA" sz="1400" smtClean="0"/>
              <a:t>المختصين بالتربية والتعليم يراعوا المخرجات في وضع المناهج (صح)</a:t>
            </a:r>
          </a:p>
          <a:p>
            <a:pPr algn="r" rtl="1" eaLnBrk="1" hangingPunct="1"/>
            <a:r>
              <a:rPr lang="ar-SA" sz="1400" smtClean="0"/>
              <a:t>الأنظمة تعني قدرة الطالبة على معرفة هذا النظام هذا يحتوي من وحدات وفئات وعلاقات (صح)</a:t>
            </a:r>
            <a:endParaRPr lang="en-US" sz="1400" smtClean="0"/>
          </a:p>
          <a:p>
            <a:pPr algn="r" rtl="1" eaLnBrk="1" hangingPunct="1">
              <a:lnSpc>
                <a:spcPct val="90000"/>
              </a:lnSpc>
            </a:pPr>
            <a:endParaRPr lang="ar-SA" sz="1400" smtClean="0"/>
          </a:p>
          <a:p>
            <a:pPr algn="r" rtl="1" eaLnBrk="1" hangingPunct="1">
              <a:lnSpc>
                <a:spcPct val="90000"/>
              </a:lnSpc>
            </a:pPr>
            <a:endParaRPr lang="ar-SA" sz="1400" smtClean="0"/>
          </a:p>
          <a:p>
            <a:pPr algn="r" rtl="1" eaLnBrk="1" hangingPunct="1">
              <a:lnSpc>
                <a:spcPct val="90000"/>
              </a:lnSpc>
            </a:pPr>
            <a:endParaRPr lang="ar-SA" sz="1400" smtClean="0"/>
          </a:p>
          <a:p>
            <a:pPr algn="r" rtl="1" eaLnBrk="1" hangingPunct="1">
              <a:lnSpc>
                <a:spcPct val="90000"/>
              </a:lnSpc>
            </a:pPr>
            <a:endParaRPr lang="ar-SA" sz="1400" smtClean="0"/>
          </a:p>
          <a:p>
            <a:pPr algn="r" rtl="1" eaLnBrk="1" hangingPunct="1">
              <a:lnSpc>
                <a:spcPct val="90000"/>
              </a:lnSpc>
            </a:pPr>
            <a:endParaRPr lang="ar-SA" sz="1400" smtClean="0"/>
          </a:p>
          <a:p>
            <a:pPr algn="r" rtl="1" eaLnBrk="1" hangingPunct="1">
              <a:lnSpc>
                <a:spcPct val="90000"/>
              </a:lnSpc>
            </a:pPr>
            <a:endParaRPr lang="ar-SA" sz="1400" smtClean="0"/>
          </a:p>
          <a:p>
            <a:pPr algn="r" rtl="1" eaLnBrk="1" hangingPunct="1">
              <a:lnSpc>
                <a:spcPct val="90000"/>
              </a:lnSpc>
            </a:pPr>
            <a:endParaRPr lang="ar-SA" sz="1400" smtClean="0"/>
          </a:p>
          <a:p>
            <a:pPr algn="r" rtl="1" eaLnBrk="1" hangingPunct="1">
              <a:lnSpc>
                <a:spcPct val="90000"/>
              </a:lnSpc>
            </a:pPr>
            <a:endParaRPr lang="ar-SA" sz="1400" smtClean="0"/>
          </a:p>
          <a:p>
            <a:pPr algn="r" rtl="1" eaLnBrk="1" hangingPunct="1">
              <a:lnSpc>
                <a:spcPct val="90000"/>
              </a:lnSpc>
            </a:pPr>
            <a:endParaRPr lang="ar-SA" sz="1400" smtClean="0"/>
          </a:p>
          <a:p>
            <a:pPr algn="r" rtl="1" eaLnBrk="1" hangingPunct="1">
              <a:lnSpc>
                <a:spcPct val="90000"/>
              </a:lnSpc>
            </a:pPr>
            <a:endParaRPr lang="ar-SA" sz="1400" smtClean="0"/>
          </a:p>
          <a:p>
            <a:pPr algn="r" rtl="1" eaLnBrk="1" hangingPunct="1">
              <a:lnSpc>
                <a:spcPct val="90000"/>
              </a:lnSpc>
            </a:pPr>
            <a:endParaRPr lang="ar-SA" sz="1400" smtClean="0"/>
          </a:p>
          <a:p>
            <a:pPr algn="r" rtl="1" eaLnBrk="1" hangingPunct="1">
              <a:lnSpc>
                <a:spcPct val="90000"/>
              </a:lnSpc>
            </a:pPr>
            <a:endParaRPr lang="ar-SA" sz="1400" smtClean="0"/>
          </a:p>
          <a:p>
            <a:pPr algn="r" rtl="1" eaLnBrk="1" hangingPunct="1">
              <a:lnSpc>
                <a:spcPct val="90000"/>
              </a:lnSpc>
            </a:pPr>
            <a:endParaRPr lang="ar-SA" sz="1400" smtClean="0"/>
          </a:p>
          <a:p>
            <a:pPr algn="r" rtl="1" eaLnBrk="1" hangingPunct="1">
              <a:lnSpc>
                <a:spcPct val="90000"/>
              </a:lnSpc>
            </a:pPr>
            <a:endParaRPr lang="ar-SA" sz="1400" smtClean="0"/>
          </a:p>
          <a:p>
            <a:pPr algn="r" rtl="1" eaLnBrk="1" hangingPunct="1">
              <a:lnSpc>
                <a:spcPct val="90000"/>
              </a:lnSpc>
            </a:pPr>
            <a:endParaRPr lang="ar-SA" sz="1400" smtClean="0"/>
          </a:p>
          <a:p>
            <a:pPr algn="r" rtl="1" eaLnBrk="1" hangingPunct="1">
              <a:lnSpc>
                <a:spcPct val="90000"/>
              </a:lnSpc>
            </a:pPr>
            <a:endParaRPr lang="ar-SA" sz="1400" smtClean="0"/>
          </a:p>
          <a:p>
            <a:pPr algn="r" rtl="1" eaLnBrk="1" hangingPunct="1">
              <a:lnSpc>
                <a:spcPct val="90000"/>
              </a:lnSpc>
            </a:pPr>
            <a:endParaRPr lang="ar-SA" sz="1400" smtClean="0"/>
          </a:p>
          <a:p>
            <a:pPr algn="r" rtl="1" eaLnBrk="1" hangingPunct="1">
              <a:lnSpc>
                <a:spcPct val="90000"/>
              </a:lnSpc>
            </a:pPr>
            <a:endParaRPr lang="ar-SA" sz="1400" smtClean="0"/>
          </a:p>
          <a:p>
            <a:pPr algn="r" rtl="1" eaLnBrk="1" hangingPunct="1">
              <a:lnSpc>
                <a:spcPct val="90000"/>
              </a:lnSpc>
            </a:pPr>
            <a:endParaRPr lang="ar-SA" sz="1400" smtClean="0"/>
          </a:p>
          <a:p>
            <a:pPr algn="r" rtl="1" eaLnBrk="1" hangingPunct="1">
              <a:lnSpc>
                <a:spcPct val="90000"/>
              </a:lnSpc>
            </a:pPr>
            <a:endParaRPr lang="en-US" sz="1400" smtClean="0"/>
          </a:p>
        </p:txBody>
      </p:sp>
      <p:sp>
        <p:nvSpPr>
          <p:cNvPr id="44035"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B67D155F-AE17-4EEB-9B2D-4B0CBE19D855}" type="datetime8">
              <a:rPr lang="ar-SA" smtClean="0"/>
              <a:pPr/>
              <a:t>04 تشرين الثاني، 09</a:t>
            </a:fld>
            <a:endParaRPr lang="en-GB" smtClean="0"/>
          </a:p>
        </p:txBody>
      </p:sp>
      <p:sp>
        <p:nvSpPr>
          <p:cNvPr id="44036"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44037"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1EFB4B5-6DC9-44EF-8BBC-D31043484025}" type="slidenum">
              <a:rPr lang="en-GB" smtClean="0"/>
              <a:pPr/>
              <a:t>35</a:t>
            </a:fld>
            <a:endParaRPr lang="en-GB"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fontAlgn="auto" hangingPunct="1">
              <a:spcAft>
                <a:spcPts val="0"/>
              </a:spcAft>
              <a:defRPr/>
            </a:pPr>
            <a:r>
              <a:rPr lang="ar-SA" smtClean="0">
                <a:solidFill>
                  <a:srgbClr val="FF3300"/>
                </a:solidFill>
              </a:rPr>
              <a:t>الأسئلة</a:t>
            </a:r>
            <a:endParaRPr lang="en-US" smtClean="0">
              <a:solidFill>
                <a:srgbClr val="FF3300"/>
              </a:solidFill>
            </a:endParaRPr>
          </a:p>
        </p:txBody>
      </p:sp>
      <p:sp>
        <p:nvSpPr>
          <p:cNvPr id="40963" name="Rectangle 3"/>
          <p:cNvSpPr>
            <a:spLocks noGrp="1" noChangeArrowheads="1"/>
          </p:cNvSpPr>
          <p:nvPr>
            <p:ph idx="1"/>
          </p:nvPr>
        </p:nvSpPr>
        <p:spPr/>
        <p:txBody>
          <a:bodyPr>
            <a:normAutofit fontScale="62500" lnSpcReduction="20000"/>
          </a:bodyPr>
          <a:lstStyle/>
          <a:p>
            <a:pPr marL="365760" indent="-256032" algn="r" rtl="1" eaLnBrk="1" fontAlgn="auto" hangingPunct="1">
              <a:spcAft>
                <a:spcPts val="0"/>
              </a:spcAft>
              <a:buFont typeface="Wingdings 3"/>
              <a:buChar char=""/>
              <a:defRPr/>
            </a:pPr>
            <a:r>
              <a:rPr lang="ar-SA" sz="2800" dirty="0" smtClean="0"/>
              <a:t>القدرة المكانية : البحث عن أفكار مختلفة أو حلول متنوعة لمشكلة .</a:t>
            </a:r>
          </a:p>
          <a:p>
            <a:pPr marL="365760" indent="-256032" algn="r" rtl="1" eaLnBrk="1" fontAlgn="auto" hangingPunct="1">
              <a:spcAft>
                <a:spcPts val="0"/>
              </a:spcAft>
              <a:buFont typeface="Wingdings 3"/>
              <a:buChar char=""/>
              <a:defRPr/>
            </a:pPr>
            <a:r>
              <a:rPr lang="ar-SA" sz="2800" dirty="0" smtClean="0"/>
              <a:t>السرعة الإدراكية : الصفات المحسوسة أو الخصائص الصوتية أو الملمس .</a:t>
            </a:r>
          </a:p>
          <a:p>
            <a:pPr marL="365760" indent="-256032" algn="r" rtl="1" eaLnBrk="1" fontAlgn="auto" hangingPunct="1">
              <a:spcAft>
                <a:spcPts val="0"/>
              </a:spcAft>
              <a:buFont typeface="Wingdings 3"/>
              <a:buChar char=""/>
              <a:defRPr/>
            </a:pPr>
            <a:r>
              <a:rPr lang="ar-SA" sz="2800" dirty="0" smtClean="0"/>
              <a:t>التفكير الإستباطي : المواقف التي تتضمن استقاء الفرد لمعلومات عن سلوك الآخرين .</a:t>
            </a:r>
          </a:p>
          <a:p>
            <a:pPr marL="365760" indent="-256032" algn="r" rtl="1" eaLnBrk="1" fontAlgn="auto" hangingPunct="1">
              <a:spcAft>
                <a:spcPts val="0"/>
              </a:spcAft>
              <a:buFont typeface="Wingdings 3"/>
              <a:buChar char=""/>
              <a:defRPr/>
            </a:pPr>
            <a:r>
              <a:rPr lang="ar-SA" sz="2800" dirty="0" smtClean="0"/>
              <a:t>محتوى شكلي : الرموز من حروف وأرقام وكلمات وعلاقات .</a:t>
            </a:r>
          </a:p>
          <a:p>
            <a:pPr marL="365760" indent="-256032" algn="r" rtl="1" eaLnBrk="1" fontAlgn="auto" hangingPunct="1">
              <a:spcAft>
                <a:spcPts val="0"/>
              </a:spcAft>
              <a:buFont typeface="Wingdings 3"/>
              <a:buChar char=""/>
              <a:defRPr/>
            </a:pPr>
            <a:r>
              <a:rPr lang="ar-SA" sz="2800" dirty="0" smtClean="0"/>
              <a:t>محتوى رمزي : وحدات أولية تم تجميعها بناء على خصائص مشتركة .</a:t>
            </a:r>
          </a:p>
          <a:p>
            <a:pPr marL="365760" indent="-256032" algn="r" rtl="1" eaLnBrk="1" fontAlgn="auto" hangingPunct="1">
              <a:spcAft>
                <a:spcPts val="0"/>
              </a:spcAft>
              <a:buFont typeface="Wingdings 3"/>
              <a:buChar char=""/>
              <a:defRPr/>
            </a:pPr>
            <a:r>
              <a:rPr lang="ar-SA" sz="2800" dirty="0" smtClean="0"/>
              <a:t>علاقات : هيكل من المعلومات أو الأفكار الذي ترتبط بنوده بعلاقات .</a:t>
            </a:r>
          </a:p>
          <a:p>
            <a:pPr marL="365760" indent="-256032" algn="r" rtl="1" eaLnBrk="1" fontAlgn="auto" hangingPunct="1">
              <a:spcAft>
                <a:spcPts val="0"/>
              </a:spcAft>
              <a:buFont typeface="Wingdings 3"/>
              <a:buChar char=""/>
              <a:defRPr/>
            </a:pPr>
            <a:r>
              <a:rPr lang="ar-SA" sz="2800" dirty="0" smtClean="0"/>
              <a:t>فئات : ارتباطات متشابكة .</a:t>
            </a:r>
          </a:p>
          <a:p>
            <a:pPr marL="365760" indent="-256032" algn="r" rtl="1" eaLnBrk="1" fontAlgn="auto" hangingPunct="1">
              <a:spcAft>
                <a:spcPts val="0"/>
              </a:spcAft>
              <a:buFont typeface="Wingdings 3"/>
              <a:buChar char=""/>
              <a:defRPr/>
            </a:pPr>
            <a:r>
              <a:rPr lang="ar-SA" sz="2800" dirty="0" smtClean="0"/>
              <a:t>أنظمة : إخراج المعلومات أو الأفكار لتتخذ صورة تنبؤات أو اثار أو توقعات بناء على معلومات أصلية .</a:t>
            </a:r>
          </a:p>
          <a:p>
            <a:pPr marL="365760" indent="-256032" algn="r" rtl="1" eaLnBrk="1" fontAlgn="auto" hangingPunct="1">
              <a:spcAft>
                <a:spcPts val="0"/>
              </a:spcAft>
              <a:buFont typeface="Wingdings 3"/>
              <a:buChar char=""/>
              <a:defRPr/>
            </a:pPr>
            <a:r>
              <a:rPr lang="ar-SA" sz="2800" dirty="0" smtClean="0"/>
              <a:t>مضامين</a:t>
            </a:r>
          </a:p>
          <a:p>
            <a:pPr marL="365760" indent="-256032" algn="r" rtl="1" eaLnBrk="1" fontAlgn="auto" hangingPunct="1">
              <a:spcAft>
                <a:spcPts val="0"/>
              </a:spcAft>
              <a:buFont typeface="Wingdings 3"/>
              <a:buChar char=""/>
              <a:defRPr/>
            </a:pPr>
            <a:r>
              <a:rPr lang="ar-SA" sz="2800" dirty="0" smtClean="0"/>
              <a:t>حاسة الإبصار : القدرة على التميز المكاني للعناصر الدقيقة التي تقع في المجال البصري .</a:t>
            </a:r>
          </a:p>
          <a:p>
            <a:pPr marL="365760" indent="-256032" algn="r" rtl="1" eaLnBrk="1" fontAlgn="auto" hangingPunct="1">
              <a:spcAft>
                <a:spcPts val="0"/>
              </a:spcAft>
              <a:buFont typeface="Wingdings 3"/>
              <a:buChar char=""/>
              <a:defRPr/>
            </a:pPr>
            <a:r>
              <a:rPr lang="ar-SA" sz="2800" dirty="0" smtClean="0"/>
              <a:t>تميز المسافات : القدرة على إدراك العلاقات المكانية من حيث البعد النسبي للأشياء .</a:t>
            </a:r>
          </a:p>
          <a:p>
            <a:pPr marL="365760" indent="-256032" algn="r" rtl="1" eaLnBrk="1" fontAlgn="auto" hangingPunct="1">
              <a:lnSpc>
                <a:spcPct val="90000"/>
              </a:lnSpc>
              <a:spcAft>
                <a:spcPts val="0"/>
              </a:spcAft>
              <a:buFont typeface="Wingdings 3"/>
              <a:buChar char=""/>
              <a:defRPr/>
            </a:pPr>
            <a:r>
              <a:rPr lang="ar-SA" sz="2800" dirty="0" smtClean="0"/>
              <a:t>التوازن : عامل القدرة الحساسية والمكانية والإدراكية .</a:t>
            </a:r>
          </a:p>
          <a:p>
            <a:pPr marL="365760" indent="-256032" algn="r" rtl="1" eaLnBrk="1" fontAlgn="auto" hangingPunct="1">
              <a:lnSpc>
                <a:spcPct val="90000"/>
              </a:lnSpc>
              <a:spcAft>
                <a:spcPts val="0"/>
              </a:spcAft>
              <a:buFont typeface="Wingdings 3"/>
              <a:buChar char=""/>
              <a:defRPr/>
            </a:pPr>
            <a:r>
              <a:rPr lang="ar-SA" sz="2800" dirty="0" smtClean="0"/>
              <a:t>قوة التحمل : القدرة على تصور الأشكال الهندسية في أوضاع مكانية مختلفة .</a:t>
            </a:r>
          </a:p>
          <a:p>
            <a:pPr marL="365760" indent="-256032" algn="r" rtl="1" eaLnBrk="1" fontAlgn="auto" hangingPunct="1">
              <a:lnSpc>
                <a:spcPct val="90000"/>
              </a:lnSpc>
              <a:spcAft>
                <a:spcPts val="0"/>
              </a:spcAft>
              <a:buFont typeface="Wingdings 3"/>
              <a:buChar char=""/>
              <a:defRPr/>
            </a:pPr>
            <a:r>
              <a:rPr lang="ar-SA" sz="2800" dirty="0" smtClean="0"/>
              <a:t>المرونة : السرعة في إدراك والتعرف على التفصيلات الدقيقة للأشياء .</a:t>
            </a:r>
          </a:p>
          <a:p>
            <a:pPr marL="365760" indent="-256032" algn="r" rtl="1" eaLnBrk="1" fontAlgn="auto" hangingPunct="1">
              <a:lnSpc>
                <a:spcPct val="90000"/>
              </a:lnSpc>
              <a:spcAft>
                <a:spcPts val="0"/>
              </a:spcAft>
              <a:buFont typeface="Wingdings 3"/>
              <a:buChar char=""/>
              <a:defRPr/>
            </a:pPr>
            <a:r>
              <a:rPr lang="ar-SA" sz="2800" dirty="0" smtClean="0"/>
              <a:t>القدرات العقلية الأولية : القدرة على اكتشاف واستخراج القاعدة العامة من حالات جزئية .</a:t>
            </a:r>
          </a:p>
          <a:p>
            <a:pPr marL="365760" indent="-256032" algn="r" rtl="1" eaLnBrk="1" fontAlgn="auto" hangingPunct="1">
              <a:spcAft>
                <a:spcPts val="0"/>
              </a:spcAft>
              <a:buFont typeface="Wingdings 3"/>
              <a:buChar char=""/>
              <a:defRPr/>
            </a:pPr>
            <a:endParaRPr lang="en-US" sz="2800" dirty="0" smtClean="0"/>
          </a:p>
          <a:p>
            <a:pPr marL="365760" indent="-256032" algn="r" rtl="1" eaLnBrk="1" fontAlgn="auto" hangingPunct="1">
              <a:spcAft>
                <a:spcPts val="0"/>
              </a:spcAft>
              <a:buFont typeface="Wingdings 3"/>
              <a:buChar char=""/>
              <a:defRPr/>
            </a:pPr>
            <a:endParaRPr lang="ar-SA" sz="2800" dirty="0" smtClean="0"/>
          </a:p>
          <a:p>
            <a:pPr marL="365760" indent="-256032" algn="r" rtl="1" eaLnBrk="1" fontAlgn="auto" hangingPunct="1">
              <a:spcAft>
                <a:spcPts val="0"/>
              </a:spcAft>
              <a:buFont typeface="Wingdings 3"/>
              <a:buChar char=""/>
              <a:defRPr/>
            </a:pPr>
            <a:endParaRPr lang="ar-SA" sz="2800" dirty="0" smtClean="0"/>
          </a:p>
          <a:p>
            <a:pPr marL="365760" indent="-256032" algn="r" rtl="1" eaLnBrk="1" fontAlgn="auto" hangingPunct="1">
              <a:spcAft>
                <a:spcPts val="0"/>
              </a:spcAft>
              <a:buFont typeface="Wingdings 3"/>
              <a:buChar char=""/>
              <a:defRPr/>
            </a:pPr>
            <a:endParaRPr lang="en-US" sz="2800" dirty="0" smtClean="0"/>
          </a:p>
        </p:txBody>
      </p:sp>
      <p:sp>
        <p:nvSpPr>
          <p:cNvPr id="45059"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84FC2567-E454-49DC-87D2-2FC34B53A3D0}" type="datetime8">
              <a:rPr lang="ar-SA" smtClean="0"/>
              <a:pPr/>
              <a:t>04 تشرين الثاني، 09</a:t>
            </a:fld>
            <a:endParaRPr lang="en-GB" smtClean="0"/>
          </a:p>
        </p:txBody>
      </p:sp>
      <p:sp>
        <p:nvSpPr>
          <p:cNvPr id="45060"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45061"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EC0A59A-6CDB-40E8-9629-AA1A9A238A3D}" type="slidenum">
              <a:rPr lang="en-GB" smtClean="0"/>
              <a:pPr/>
              <a:t>36</a:t>
            </a:fld>
            <a:endParaRPr lang="en-GB"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4294967295"/>
          </p:nvPr>
        </p:nvSpPr>
        <p:spPr>
          <a:xfrm>
            <a:off x="0" y="1428750"/>
            <a:ext cx="8858250" cy="4697413"/>
          </a:xfrm>
        </p:spPr>
        <p:txBody>
          <a:bodyPr>
            <a:normAutofit fontScale="92500" lnSpcReduction="10000"/>
          </a:bodyPr>
          <a:lstStyle/>
          <a:p>
            <a:pPr algn="just" rtl="1" eaLnBrk="1" hangingPunct="1">
              <a:lnSpc>
                <a:spcPct val="105000"/>
              </a:lnSpc>
              <a:buFont typeface="Wingdings 3" pitchFamily="18" charset="2"/>
              <a:buNone/>
            </a:pPr>
            <a:r>
              <a:rPr lang="ar-SA" sz="4000" b="1" smtClean="0">
                <a:solidFill>
                  <a:srgbClr val="FF3300"/>
                </a:solidFill>
              </a:rPr>
              <a:t>والقدرات نوعان:</a:t>
            </a:r>
          </a:p>
          <a:p>
            <a:pPr algn="just" rtl="1" eaLnBrk="1" hangingPunct="1">
              <a:lnSpc>
                <a:spcPct val="105000"/>
              </a:lnSpc>
            </a:pPr>
            <a:r>
              <a:rPr lang="ar-SA" sz="4000" b="1" smtClean="0">
                <a:solidFill>
                  <a:srgbClr val="FF3300"/>
                </a:solidFill>
              </a:rPr>
              <a:t>1- قدرات موروثة</a:t>
            </a:r>
            <a:r>
              <a:rPr lang="ar-SA" sz="4000" smtClean="0">
                <a:solidFill>
                  <a:srgbClr val="FF3300"/>
                </a:solidFill>
              </a:rPr>
              <a:t>:</a:t>
            </a:r>
            <a:r>
              <a:rPr lang="ar-SA" sz="4000" smtClean="0"/>
              <a:t> تأتي من الأب والأم، وتضع حدود لقدرات الفرد (ذكي أم غبي، أم متوسط الذكاء).</a:t>
            </a:r>
          </a:p>
          <a:p>
            <a:pPr algn="just" rtl="1" eaLnBrk="1" hangingPunct="1">
              <a:lnSpc>
                <a:spcPct val="105000"/>
              </a:lnSpc>
            </a:pPr>
            <a:r>
              <a:rPr lang="ar-SA" sz="4000" b="1" smtClean="0">
                <a:solidFill>
                  <a:srgbClr val="FF3300"/>
                </a:solidFill>
              </a:rPr>
              <a:t>2- قدرات مكتسبة</a:t>
            </a:r>
            <a:r>
              <a:rPr lang="ar-SA" sz="4000" smtClean="0">
                <a:solidFill>
                  <a:srgbClr val="FF3300"/>
                </a:solidFill>
              </a:rPr>
              <a:t>:</a:t>
            </a:r>
            <a:r>
              <a:rPr lang="ar-SA" sz="4000" smtClean="0"/>
              <a:t> تأتي من الاحتكاك بالبيئة ومن الخبرات(مثلاُ: تزداد اليوم خبرات الجيل الحالي في استخدامات التكنولوجيا) .</a:t>
            </a:r>
            <a:endParaRPr lang="en-US" sz="4000" smtClean="0"/>
          </a:p>
          <a:p>
            <a:pPr algn="just" rtl="1" eaLnBrk="1" hangingPunct="1">
              <a:lnSpc>
                <a:spcPct val="105000"/>
              </a:lnSpc>
              <a:buFontTx/>
              <a:buNone/>
            </a:pPr>
            <a:endParaRPr lang="ar-SA" sz="3200" smtClean="0"/>
          </a:p>
        </p:txBody>
      </p:sp>
      <p:sp>
        <p:nvSpPr>
          <p:cNvPr id="12291" name="Date Placeholder 5"/>
          <p:cNvSpPr txBox="1">
            <a:spLocks noGrp="1"/>
          </p:cNvSpPr>
          <p:nvPr/>
        </p:nvSpPr>
        <p:spPr bwMode="auto">
          <a:xfrm>
            <a:off x="457200" y="6245225"/>
            <a:ext cx="2133600" cy="476250"/>
          </a:xfrm>
          <a:prstGeom prst="rect">
            <a:avLst/>
          </a:prstGeom>
          <a:noFill/>
          <a:ln w="9525">
            <a:noFill/>
            <a:miter lim="800000"/>
            <a:headEnd/>
            <a:tailEnd/>
          </a:ln>
        </p:spPr>
        <p:txBody>
          <a:bodyPr/>
          <a:lstStyle/>
          <a:p>
            <a:pPr algn="l"/>
            <a:fld id="{3120C15A-E829-4132-B959-AC55F52300B2}" type="datetime8">
              <a:rPr lang="ar-SA" sz="1400"/>
              <a:pPr algn="l"/>
              <a:t>04 تشرين الثاني، 09</a:t>
            </a:fld>
            <a:endParaRPr lang="en-GB" sz="1400"/>
          </a:p>
        </p:txBody>
      </p:sp>
      <p:sp>
        <p:nvSpPr>
          <p:cNvPr id="12292" name="Slide Number Placeholder 6"/>
          <p:cNvSpPr txBox="1">
            <a:spLocks noGrp="1"/>
          </p:cNvSpPr>
          <p:nvPr/>
        </p:nvSpPr>
        <p:spPr bwMode="auto">
          <a:xfrm>
            <a:off x="6553200" y="6245225"/>
            <a:ext cx="2133600" cy="476250"/>
          </a:xfrm>
          <a:prstGeom prst="rect">
            <a:avLst/>
          </a:prstGeom>
          <a:noFill/>
          <a:ln w="9525">
            <a:noFill/>
            <a:miter lim="800000"/>
            <a:headEnd/>
            <a:tailEnd/>
          </a:ln>
        </p:spPr>
        <p:txBody>
          <a:bodyPr/>
          <a:lstStyle/>
          <a:p>
            <a:fld id="{02BF646A-DD8A-4CF7-9F75-8B3217FC85FA}" type="slidenum">
              <a:rPr lang="en-GB" sz="1400"/>
              <a:pPr/>
              <a:t>4</a:t>
            </a:fld>
            <a:endParaRPr lang="en-GB" sz="1400"/>
          </a:p>
        </p:txBody>
      </p:sp>
      <p:sp>
        <p:nvSpPr>
          <p:cNvPr id="12293" name="Footer Placeholder 7"/>
          <p:cNvSpPr txBox="1">
            <a:spLocks noGrp="1"/>
          </p:cNvSpPr>
          <p:nvPr/>
        </p:nvSpPr>
        <p:spPr bwMode="auto">
          <a:xfrm>
            <a:off x="3124200" y="6245225"/>
            <a:ext cx="2895600" cy="476250"/>
          </a:xfrm>
          <a:prstGeom prst="rect">
            <a:avLst/>
          </a:prstGeom>
          <a:noFill/>
          <a:ln w="9525">
            <a:noFill/>
            <a:miter lim="800000"/>
            <a:headEnd/>
            <a:tailEnd/>
          </a:ln>
        </p:spPr>
        <p:txBody>
          <a:bodyPr/>
          <a:lstStyle/>
          <a:p>
            <a:pPr algn="ctr"/>
            <a:r>
              <a:rPr lang="ar-SA" sz="1400"/>
              <a:t>د/ كاسر نصر المنصور- كلية الاقتصاد والإدارة -جامعة الملك عبد العزيز</a:t>
            </a:r>
            <a:endParaRPr lang="en-GB" sz="1400"/>
          </a:p>
        </p:txBody>
      </p:sp>
      <p:sp>
        <p:nvSpPr>
          <p:cNvPr id="7" name="Rectangle 2"/>
          <p:cNvSpPr txBox="1">
            <a:spLocks noChangeArrowheads="1"/>
          </p:cNvSpPr>
          <p:nvPr/>
        </p:nvSpPr>
        <p:spPr>
          <a:xfrm>
            <a:off x="500063" y="357188"/>
            <a:ext cx="8208962" cy="865187"/>
          </a:xfrm>
          <a:prstGeom prst="rect">
            <a:avLst/>
          </a:prstGeom>
        </p:spPr>
        <p:txBody>
          <a:bodyPr/>
          <a:lstStyle/>
          <a:p>
            <a:pPr rtl="1" fontAlgn="auto">
              <a:spcAft>
                <a:spcPts val="0"/>
              </a:spcAft>
              <a:defRPr/>
            </a:pPr>
            <a:r>
              <a:rPr lang="ar-SA" sz="4000" b="1" dirty="0">
                <a:solidFill>
                  <a:srgbClr val="FF0000"/>
                </a:solidFill>
                <a:effectLst>
                  <a:outerShdw blurRad="31750" dist="25400" dir="5400000" algn="tl" rotWithShape="0">
                    <a:srgbClr val="000000">
                      <a:alpha val="25000"/>
                    </a:srgbClr>
                  </a:outerShdw>
                </a:effectLst>
                <a:latin typeface="+mj-lt"/>
                <a:ea typeface="+mj-ea"/>
                <a:cs typeface="+mj-cs"/>
              </a:rPr>
              <a:t>1</a:t>
            </a:r>
            <a:r>
              <a:rPr lang="ar-SA" sz="4000" b="1" dirty="0">
                <a:solidFill>
                  <a:srgbClr val="FF0000"/>
                </a:solidFill>
                <a:effectLst>
                  <a:outerShdw blurRad="31750" dist="25400" dir="5400000" algn="tl" rotWithShape="0">
                    <a:srgbClr val="000000">
                      <a:alpha val="25000"/>
                    </a:srgbClr>
                  </a:outerShdw>
                </a:effectLst>
                <a:latin typeface="+mj-lt"/>
                <a:ea typeface="+mj-ea"/>
                <a:cs typeface="+mj-cs"/>
              </a:rPr>
              <a:t>- مفهوم القدرات.... </a:t>
            </a:r>
            <a:br>
              <a:rPr lang="ar-SA" sz="4000" b="1" dirty="0">
                <a:solidFill>
                  <a:srgbClr val="FF0000"/>
                </a:solidFill>
                <a:effectLst>
                  <a:outerShdw blurRad="31750" dist="25400" dir="5400000" algn="tl" rotWithShape="0">
                    <a:srgbClr val="000000">
                      <a:alpha val="25000"/>
                    </a:srgbClr>
                  </a:outerShdw>
                </a:effectLst>
                <a:latin typeface="+mj-lt"/>
                <a:ea typeface="+mj-ea"/>
                <a:cs typeface="+mj-cs"/>
              </a:rPr>
            </a:br>
            <a:endParaRPr lang="en-US" sz="4000" b="1" dirty="0">
              <a:solidFill>
                <a:srgbClr val="FF0000"/>
              </a:solidFill>
              <a:effectLst>
                <a:outerShdw blurRad="31750" dist="25400" dir="5400000" algn="tl" rotWithShape="0">
                  <a:srgbClr val="000000">
                    <a:alpha val="25000"/>
                  </a:srgbClr>
                </a:outerShdw>
              </a:effectLst>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500063" y="357188"/>
            <a:ext cx="8208962" cy="865187"/>
          </a:xfrm>
        </p:spPr>
        <p:txBody>
          <a:bodyPr>
            <a:noAutofit/>
          </a:bodyPr>
          <a:lstStyle/>
          <a:p>
            <a:pPr algn="r" rtl="1" eaLnBrk="1" fontAlgn="auto" hangingPunct="1">
              <a:spcAft>
                <a:spcPts val="0"/>
              </a:spcAft>
              <a:defRPr/>
            </a:pPr>
            <a:r>
              <a:rPr lang="ar-SA" sz="4400" dirty="0" smtClean="0">
                <a:solidFill>
                  <a:srgbClr val="FF0000"/>
                </a:solidFill>
              </a:rPr>
              <a:t/>
            </a:r>
            <a:br>
              <a:rPr lang="ar-SA" sz="4400" dirty="0" smtClean="0">
                <a:solidFill>
                  <a:srgbClr val="FF0000"/>
                </a:solidFill>
              </a:rPr>
            </a:br>
            <a:r>
              <a:rPr lang="ar-SA" sz="4400" dirty="0" smtClean="0">
                <a:solidFill>
                  <a:srgbClr val="FF0000"/>
                </a:solidFill>
              </a:rPr>
              <a:t>1- مفهوم القدرات.... </a:t>
            </a:r>
            <a:br>
              <a:rPr lang="ar-SA" sz="4400" dirty="0" smtClean="0">
                <a:solidFill>
                  <a:srgbClr val="FF0000"/>
                </a:solidFill>
              </a:rPr>
            </a:br>
            <a:endParaRPr lang="en-US" sz="4400" dirty="0" smtClean="0">
              <a:solidFill>
                <a:srgbClr val="FF0000"/>
              </a:solidFill>
            </a:endParaRPr>
          </a:p>
        </p:txBody>
      </p:sp>
      <p:sp>
        <p:nvSpPr>
          <p:cNvPr id="6147" name="Rectangle 3"/>
          <p:cNvSpPr>
            <a:spLocks noGrp="1" noChangeArrowheads="1"/>
          </p:cNvSpPr>
          <p:nvPr>
            <p:ph idx="1"/>
          </p:nvPr>
        </p:nvSpPr>
        <p:spPr>
          <a:xfrm>
            <a:off x="611188" y="1428750"/>
            <a:ext cx="8229600" cy="5024438"/>
          </a:xfrm>
        </p:spPr>
        <p:txBody>
          <a:bodyPr>
            <a:normAutofit fontScale="92500" lnSpcReduction="20000"/>
          </a:bodyPr>
          <a:lstStyle/>
          <a:p>
            <a:pPr marL="365760" indent="-256032" algn="just" rtl="1" eaLnBrk="1" fontAlgn="auto" hangingPunct="1">
              <a:spcAft>
                <a:spcPts val="0"/>
              </a:spcAft>
              <a:buFontTx/>
              <a:buNone/>
              <a:defRPr/>
            </a:pPr>
            <a:r>
              <a:rPr lang="ar-SA" sz="3200" b="1" dirty="0" smtClean="0">
                <a:solidFill>
                  <a:srgbClr val="00B050"/>
                </a:solidFill>
              </a:rPr>
              <a:t> القدرات العقلية والوراثة والبيئة</a:t>
            </a:r>
          </a:p>
          <a:p>
            <a:pPr marL="365760" indent="-256032" algn="just" rtl="1" eaLnBrk="1" fontAlgn="auto" hangingPunct="1">
              <a:spcAft>
                <a:spcPts val="0"/>
              </a:spcAft>
              <a:buFontTx/>
              <a:buNone/>
              <a:defRPr/>
            </a:pPr>
            <a:r>
              <a:rPr lang="ar-SA" sz="3200" dirty="0" smtClean="0">
                <a:solidFill>
                  <a:schemeClr val="folHlink"/>
                </a:solidFill>
              </a:rPr>
              <a:t> </a:t>
            </a:r>
            <a:r>
              <a:rPr lang="ar-SA" sz="3600" dirty="0" smtClean="0"/>
              <a:t>يؤكد علماء الوراثة بان العوامل الجينية تلعب دوراً مهما في تقرير الذكاء،  فمن المعروف أن الارتباط:</a:t>
            </a:r>
          </a:p>
          <a:p>
            <a:pPr marL="365760" indent="-256032" algn="just" rtl="1" eaLnBrk="1" fontAlgn="auto" hangingPunct="1">
              <a:spcAft>
                <a:spcPts val="0"/>
              </a:spcAft>
              <a:buFont typeface="Wingdings 3"/>
              <a:buChar char=""/>
              <a:defRPr/>
            </a:pPr>
            <a:r>
              <a:rPr lang="ar-SA" sz="3600" dirty="0" smtClean="0"/>
              <a:t> بين نسبة ذكاء الوالدين وأبناءهم الحقيقيين هو حوالي 50% .</a:t>
            </a:r>
          </a:p>
          <a:p>
            <a:pPr marL="365760" indent="-256032" algn="just" rtl="1" eaLnBrk="1" fontAlgn="auto" hangingPunct="1">
              <a:spcAft>
                <a:spcPts val="0"/>
              </a:spcAft>
              <a:buFont typeface="Wingdings 3"/>
              <a:buChar char=""/>
              <a:defRPr/>
            </a:pPr>
            <a:r>
              <a:rPr lang="ar-SA" sz="3600" dirty="0" smtClean="0"/>
              <a:t>والارتباط بين المتبنين هي حوالي 25% .</a:t>
            </a:r>
          </a:p>
          <a:p>
            <a:pPr marL="365760" indent="-256032" algn="just" rtl="1" eaLnBrk="1" fontAlgn="auto" hangingPunct="1">
              <a:spcAft>
                <a:spcPts val="0"/>
              </a:spcAft>
              <a:buFont typeface="Wingdings 3"/>
              <a:buChar char=""/>
              <a:defRPr/>
            </a:pPr>
            <a:r>
              <a:rPr lang="ar-SA" sz="3600" dirty="0" smtClean="0"/>
              <a:t>والارتباط بين التوائم التي لها نفس الجينات حوالي 90%.</a:t>
            </a:r>
          </a:p>
          <a:p>
            <a:pPr marL="365760" indent="-256032" algn="just" rtl="1" eaLnBrk="1" fontAlgn="auto" hangingPunct="1">
              <a:spcAft>
                <a:spcPts val="0"/>
              </a:spcAft>
              <a:buFont typeface="Wingdings 3"/>
              <a:buChar char=""/>
              <a:defRPr/>
            </a:pPr>
            <a:r>
              <a:rPr lang="ar-SA" sz="3600" dirty="0" smtClean="0"/>
              <a:t> والتوائم الذين ينشئون في بيئات مختلفة هي حوالي 75%.</a:t>
            </a:r>
            <a:endParaRPr lang="en-US" sz="3600" dirty="0" smtClean="0"/>
          </a:p>
        </p:txBody>
      </p:sp>
      <p:sp>
        <p:nvSpPr>
          <p:cNvPr id="13315"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B6CD2500-68C2-4D78-A0A9-6DB7B765349A}" type="datetime8">
              <a:rPr lang="ar-SA" smtClean="0"/>
              <a:pPr/>
              <a:t>04 تشرين الثاني، 09</a:t>
            </a:fld>
            <a:endParaRPr lang="en-GB" smtClean="0"/>
          </a:p>
        </p:txBody>
      </p:sp>
      <p:sp>
        <p:nvSpPr>
          <p:cNvPr id="13316"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13317"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01D6E55-62F4-4108-BEA9-5586C730E4B2}" type="slidenum">
              <a:rPr lang="en-GB" smtClean="0"/>
              <a:pPr/>
              <a:t>5</a:t>
            </a:fld>
            <a:endParaRPr lang="en-GB"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p:txBody>
          <a:bodyPr/>
          <a:lstStyle/>
          <a:p>
            <a:pPr eaLnBrk="1" fontAlgn="auto" hangingPunct="1">
              <a:spcAft>
                <a:spcPts val="0"/>
              </a:spcAft>
              <a:defRPr/>
            </a:pPr>
            <a:r>
              <a:rPr lang="ar-SA" sz="5400" dirty="0" smtClean="0">
                <a:solidFill>
                  <a:schemeClr val="hlink"/>
                </a:solidFill>
              </a:rPr>
              <a:t>2- قياس القدرات</a:t>
            </a:r>
            <a:endParaRPr lang="en-US" sz="5400" dirty="0" smtClean="0">
              <a:solidFill>
                <a:schemeClr val="hlink"/>
              </a:solidFill>
            </a:endParaRPr>
          </a:p>
        </p:txBody>
      </p:sp>
      <p:sp>
        <p:nvSpPr>
          <p:cNvPr id="14338" name="Rectangle 3"/>
          <p:cNvSpPr>
            <a:spLocks noGrp="1" noChangeArrowheads="1"/>
          </p:cNvSpPr>
          <p:nvPr>
            <p:ph idx="1"/>
          </p:nvPr>
        </p:nvSpPr>
        <p:spPr>
          <a:xfrm>
            <a:off x="395288" y="1285875"/>
            <a:ext cx="8229600" cy="4808538"/>
          </a:xfrm>
        </p:spPr>
        <p:txBody>
          <a:bodyPr>
            <a:normAutofit fontScale="92500" lnSpcReduction="20000"/>
          </a:bodyPr>
          <a:lstStyle/>
          <a:p>
            <a:pPr marL="609600" indent="-609600" algn="just" rtl="1" eaLnBrk="1" hangingPunct="1">
              <a:buFont typeface="Wingdings 3" pitchFamily="18" charset="2"/>
              <a:buNone/>
              <a:defRPr/>
            </a:pPr>
            <a:r>
              <a:rPr lang="ar-SA" sz="3600" b="1" dirty="0" smtClean="0">
                <a:solidFill>
                  <a:srgbClr val="FF0000"/>
                </a:solidFill>
              </a:rPr>
              <a:t>إن مكونات القدرات( العناصر) هي:</a:t>
            </a:r>
          </a:p>
          <a:p>
            <a:pPr marL="742950" indent="-742950" algn="just" rtl="1" eaLnBrk="1" hangingPunct="1">
              <a:buFont typeface="+mj-lt"/>
              <a:buAutoNum type="arabicPeriod"/>
              <a:defRPr/>
            </a:pPr>
            <a:r>
              <a:rPr lang="ar-SA" sz="3600" b="1" dirty="0" smtClean="0">
                <a:solidFill>
                  <a:schemeClr val="hlink"/>
                </a:solidFill>
              </a:rPr>
              <a:t>التحصيل</a:t>
            </a:r>
            <a:r>
              <a:rPr lang="ar-SA" sz="3600" dirty="0" smtClean="0">
                <a:solidFill>
                  <a:schemeClr val="hlink"/>
                </a:solidFill>
              </a:rPr>
              <a:t>:</a:t>
            </a:r>
            <a:r>
              <a:rPr lang="ar-SA" sz="3600" dirty="0" smtClean="0"/>
              <a:t> ينظر الى </a:t>
            </a:r>
            <a:r>
              <a:rPr lang="ar-SA" sz="3600" b="1" u="sng" dirty="0" smtClean="0">
                <a:solidFill>
                  <a:srgbClr val="00B050"/>
                </a:solidFill>
              </a:rPr>
              <a:t>الماضي</a:t>
            </a:r>
            <a:r>
              <a:rPr lang="ar-SA" sz="3600" dirty="0" smtClean="0"/>
              <a:t> ويشير الى ما أنجزه الشخص وأتمه( التحصيل الأكاديمي،..).</a:t>
            </a:r>
            <a:endParaRPr lang="ar-SA" sz="3600" b="1" dirty="0" smtClean="0"/>
          </a:p>
          <a:p>
            <a:pPr marL="609600" indent="-609600" algn="just" rtl="1" eaLnBrk="1" hangingPunct="1">
              <a:buFontTx/>
              <a:buAutoNum type="arabicPeriod"/>
              <a:defRPr/>
            </a:pPr>
            <a:r>
              <a:rPr lang="ar-SA" sz="3600" b="1" dirty="0" smtClean="0">
                <a:solidFill>
                  <a:schemeClr val="hlink"/>
                </a:solidFill>
              </a:rPr>
              <a:t>القدرة</a:t>
            </a:r>
            <a:r>
              <a:rPr lang="ar-SA" sz="3600" dirty="0" smtClean="0">
                <a:solidFill>
                  <a:schemeClr val="hlink"/>
                </a:solidFill>
              </a:rPr>
              <a:t>:</a:t>
            </a:r>
            <a:r>
              <a:rPr lang="ar-SA" sz="3600" dirty="0" smtClean="0"/>
              <a:t> وتهتم </a:t>
            </a:r>
            <a:r>
              <a:rPr lang="ar-SA" sz="3600" b="1" u="sng" dirty="0" smtClean="0">
                <a:solidFill>
                  <a:srgbClr val="00B050"/>
                </a:solidFill>
              </a:rPr>
              <a:t>بالحاضر</a:t>
            </a:r>
            <a:r>
              <a:rPr lang="ar-SA" sz="3600" dirty="0" smtClean="0"/>
              <a:t> وتدل على مهارات الفرد وعاداته وقوته التي تمكنه من القيام بشيء ما.</a:t>
            </a:r>
            <a:endParaRPr lang="ar-SA" sz="3600" b="1" dirty="0" smtClean="0"/>
          </a:p>
          <a:p>
            <a:pPr marL="609600" indent="-609600" algn="just" rtl="1" eaLnBrk="1" hangingPunct="1">
              <a:buFontTx/>
              <a:buAutoNum type="arabicPeriod"/>
              <a:defRPr/>
            </a:pPr>
            <a:r>
              <a:rPr lang="ar-SA" sz="3600" b="1" dirty="0" smtClean="0">
                <a:solidFill>
                  <a:schemeClr val="hlink"/>
                </a:solidFill>
              </a:rPr>
              <a:t>الاستعداد</a:t>
            </a:r>
            <a:r>
              <a:rPr lang="ar-SA" sz="3600" dirty="0" smtClean="0">
                <a:solidFill>
                  <a:schemeClr val="hlink"/>
                </a:solidFill>
              </a:rPr>
              <a:t>:</a:t>
            </a:r>
            <a:r>
              <a:rPr lang="ar-SA" sz="3600" dirty="0" smtClean="0"/>
              <a:t> ينظر الى </a:t>
            </a:r>
            <a:r>
              <a:rPr lang="ar-SA" sz="3600" b="1" u="sng" dirty="0" smtClean="0">
                <a:solidFill>
                  <a:srgbClr val="00B050"/>
                </a:solidFill>
              </a:rPr>
              <a:t>المستقبل</a:t>
            </a:r>
            <a:r>
              <a:rPr lang="ar-SA" sz="3600" dirty="0" smtClean="0"/>
              <a:t> على أساس العادات والمهارات والقدرات لدى الفرد الآن.</a:t>
            </a:r>
            <a:endParaRPr lang="en-US" sz="3600" dirty="0" smtClean="0"/>
          </a:p>
        </p:txBody>
      </p:sp>
      <p:sp>
        <p:nvSpPr>
          <p:cNvPr id="14339"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E8114891-7DE2-4C62-BDE6-83A0E247EAFE}" type="datetime8">
              <a:rPr lang="ar-SA" smtClean="0"/>
              <a:pPr/>
              <a:t>04 تشرين الثاني، 09</a:t>
            </a:fld>
            <a:endParaRPr lang="en-GB" smtClean="0"/>
          </a:p>
        </p:txBody>
      </p:sp>
      <p:sp>
        <p:nvSpPr>
          <p:cNvPr id="14340"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14341"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75E36CE-8C75-4DBB-9378-2572C7720104}" type="slidenum">
              <a:rPr lang="en-GB" smtClean="0"/>
              <a:pPr/>
              <a:t>6</a:t>
            </a:fld>
            <a:endParaRPr lang="en-GB"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r" rtl="1" eaLnBrk="1" fontAlgn="auto" hangingPunct="1">
              <a:spcAft>
                <a:spcPts val="0"/>
              </a:spcAft>
              <a:defRPr/>
            </a:pPr>
            <a:r>
              <a:rPr lang="ar-SA" sz="5400" dirty="0" smtClean="0">
                <a:solidFill>
                  <a:schemeClr val="hlink"/>
                </a:solidFill>
              </a:rPr>
              <a:t>2- قياس القدرات...</a:t>
            </a:r>
            <a:endParaRPr lang="en-US" sz="5400" dirty="0" smtClean="0">
              <a:solidFill>
                <a:schemeClr val="hlink"/>
              </a:solidFill>
            </a:endParaRPr>
          </a:p>
        </p:txBody>
      </p:sp>
      <p:sp>
        <p:nvSpPr>
          <p:cNvPr id="15362" name="Rectangle 3"/>
          <p:cNvSpPr>
            <a:spLocks noGrp="1" noChangeArrowheads="1"/>
          </p:cNvSpPr>
          <p:nvPr>
            <p:ph idx="1"/>
          </p:nvPr>
        </p:nvSpPr>
        <p:spPr>
          <a:xfrm>
            <a:off x="468313" y="1628775"/>
            <a:ext cx="8229600" cy="4525963"/>
          </a:xfrm>
        </p:spPr>
        <p:txBody>
          <a:bodyPr>
            <a:normAutofit lnSpcReduction="10000"/>
          </a:bodyPr>
          <a:lstStyle/>
          <a:p>
            <a:pPr algn="just" rtl="1" eaLnBrk="1" hangingPunct="1">
              <a:buFontTx/>
              <a:buNone/>
            </a:pPr>
            <a:endParaRPr lang="ar-SA" sz="1600" smtClean="0"/>
          </a:p>
          <a:p>
            <a:pPr algn="just" rtl="1" eaLnBrk="1" hangingPunct="1">
              <a:buFontTx/>
              <a:buNone/>
            </a:pPr>
            <a:r>
              <a:rPr lang="ar-SA" sz="3600" smtClean="0">
                <a:solidFill>
                  <a:srgbClr val="FF3300"/>
                </a:solidFill>
              </a:rPr>
              <a:t>هناك وجهتي نظر لقياس القدرات:</a:t>
            </a:r>
          </a:p>
          <a:p>
            <a:pPr algn="just" rtl="1" eaLnBrk="1" hangingPunct="1"/>
            <a:r>
              <a:rPr lang="ar-SA" sz="3600" b="1" smtClean="0">
                <a:solidFill>
                  <a:srgbClr val="00B050"/>
                </a:solidFill>
              </a:rPr>
              <a:t>الاولى: </a:t>
            </a:r>
            <a:r>
              <a:rPr lang="ar-SA" sz="3600" smtClean="0">
                <a:solidFill>
                  <a:srgbClr val="FF0000"/>
                </a:solidFill>
              </a:rPr>
              <a:t>ترى أن القدرات العقلية يمكن قياسها </a:t>
            </a:r>
            <a:r>
              <a:rPr lang="ar-SA" sz="3600" b="1" u="sng" smtClean="0">
                <a:solidFill>
                  <a:srgbClr val="FF0000"/>
                </a:solidFill>
              </a:rPr>
              <a:t>بعامل عام </a:t>
            </a:r>
            <a:r>
              <a:rPr lang="ar-SA" sz="3600" smtClean="0">
                <a:solidFill>
                  <a:srgbClr val="FF0000"/>
                </a:solidFill>
              </a:rPr>
              <a:t>، وهذا العامل يؤثر على:</a:t>
            </a:r>
          </a:p>
          <a:p>
            <a:pPr algn="just" rtl="1" eaLnBrk="1" hangingPunct="1">
              <a:lnSpc>
                <a:spcPct val="105000"/>
              </a:lnSpc>
              <a:buFontTx/>
              <a:buNone/>
            </a:pPr>
            <a:r>
              <a:rPr lang="ar-SA" sz="3600" smtClean="0"/>
              <a:t>1-  أداء الأفراد في المهام الصعبة ( حل المشاكل)، </a:t>
            </a:r>
          </a:p>
          <a:p>
            <a:pPr algn="just" rtl="1" eaLnBrk="1" hangingPunct="1">
              <a:lnSpc>
                <a:spcPct val="105000"/>
              </a:lnSpc>
              <a:buFontTx/>
              <a:buNone/>
            </a:pPr>
            <a:r>
              <a:rPr lang="ar-SA" sz="3600" smtClean="0"/>
              <a:t>و</a:t>
            </a:r>
          </a:p>
          <a:p>
            <a:pPr algn="just" rtl="1" eaLnBrk="1" hangingPunct="1">
              <a:lnSpc>
                <a:spcPct val="105000"/>
              </a:lnSpc>
              <a:buFont typeface="Wingdings 3" pitchFamily="18" charset="2"/>
              <a:buNone/>
            </a:pPr>
            <a:r>
              <a:rPr lang="ar-SA" sz="3600" smtClean="0"/>
              <a:t>2- قدرة الفرد على حل الإختبارات الفردية.</a:t>
            </a:r>
          </a:p>
          <a:p>
            <a:pPr algn="just" rtl="1" eaLnBrk="1" hangingPunct="1">
              <a:buFontTx/>
              <a:buNone/>
            </a:pPr>
            <a:r>
              <a:rPr lang="ar-SA" sz="3600" smtClean="0"/>
              <a:t>    </a:t>
            </a:r>
            <a:endParaRPr lang="en-US" sz="3600" smtClean="0"/>
          </a:p>
        </p:txBody>
      </p:sp>
      <p:sp>
        <p:nvSpPr>
          <p:cNvPr id="15363"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6D76E242-FB80-434D-B48D-E8E65E3CE600}" type="datetime8">
              <a:rPr lang="ar-SA" smtClean="0"/>
              <a:pPr/>
              <a:t>04 تشرين الثاني، 09</a:t>
            </a:fld>
            <a:endParaRPr lang="en-GB" smtClean="0"/>
          </a:p>
        </p:txBody>
      </p:sp>
      <p:sp>
        <p:nvSpPr>
          <p:cNvPr id="15364"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15365"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218F3DD-02AB-4AAD-BC83-B397EAFF0B7E}" type="slidenum">
              <a:rPr lang="en-GB" smtClean="0"/>
              <a:pPr/>
              <a:t>7</a:t>
            </a:fld>
            <a:endParaRPr lang="en-GB"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9750" y="549275"/>
            <a:ext cx="8229600" cy="1143000"/>
          </a:xfrm>
        </p:spPr>
        <p:txBody>
          <a:bodyPr/>
          <a:lstStyle/>
          <a:p>
            <a:pPr algn="r" rtl="1" eaLnBrk="1" fontAlgn="auto" hangingPunct="1">
              <a:spcAft>
                <a:spcPts val="0"/>
              </a:spcAft>
              <a:defRPr/>
            </a:pPr>
            <a:r>
              <a:rPr lang="ar-SA" sz="5400" dirty="0" smtClean="0">
                <a:solidFill>
                  <a:schemeClr val="hlink"/>
                </a:solidFill>
              </a:rPr>
              <a:t>2- قياس القدرات ...</a:t>
            </a:r>
            <a:endParaRPr lang="en-US" sz="5400" dirty="0" smtClean="0">
              <a:solidFill>
                <a:schemeClr val="hlink"/>
              </a:solidFill>
            </a:endParaRPr>
          </a:p>
        </p:txBody>
      </p:sp>
      <p:sp>
        <p:nvSpPr>
          <p:cNvPr id="16386" name="Rectangle 3"/>
          <p:cNvSpPr>
            <a:spLocks noGrp="1" noChangeArrowheads="1"/>
          </p:cNvSpPr>
          <p:nvPr>
            <p:ph idx="1"/>
          </p:nvPr>
        </p:nvSpPr>
        <p:spPr>
          <a:xfrm>
            <a:off x="468313" y="1628775"/>
            <a:ext cx="8229600" cy="4454525"/>
          </a:xfrm>
        </p:spPr>
        <p:txBody>
          <a:bodyPr>
            <a:normAutofit lnSpcReduction="10000"/>
          </a:bodyPr>
          <a:lstStyle/>
          <a:p>
            <a:pPr marL="609600" indent="-609600" algn="just" rtl="1" eaLnBrk="1" hangingPunct="1">
              <a:lnSpc>
                <a:spcPct val="105000"/>
              </a:lnSpc>
              <a:buFontTx/>
              <a:buNone/>
            </a:pPr>
            <a:r>
              <a:rPr lang="ar-SA" sz="4400" b="1" u="sng" smtClean="0">
                <a:solidFill>
                  <a:schemeClr val="hlink"/>
                </a:solidFill>
              </a:rPr>
              <a:t>العالم فرتون:</a:t>
            </a:r>
            <a:endParaRPr lang="ar-SA" sz="4800" b="1" u="sng" smtClean="0"/>
          </a:p>
          <a:p>
            <a:pPr marL="609600" indent="-609600" algn="just" rtl="1" eaLnBrk="1" hangingPunct="1">
              <a:lnSpc>
                <a:spcPct val="105000"/>
              </a:lnSpc>
              <a:buFontTx/>
              <a:buAutoNum type="arabicPeriod"/>
            </a:pPr>
            <a:r>
              <a:rPr lang="ar-SA" sz="4000" smtClean="0"/>
              <a:t>أول من نادى بفكرة </a:t>
            </a:r>
            <a:r>
              <a:rPr lang="ar-SA" sz="4000" smtClean="0">
                <a:solidFill>
                  <a:srgbClr val="FF0000"/>
                </a:solidFill>
              </a:rPr>
              <a:t>عامل الذكاء</a:t>
            </a:r>
            <a:r>
              <a:rPr lang="ar-SA" sz="4000" smtClean="0"/>
              <a:t> بناء على استخدام أساليب تحليل رياضية وإحصائية.</a:t>
            </a:r>
          </a:p>
          <a:p>
            <a:pPr marL="609600" indent="-609600" algn="just" rtl="1" eaLnBrk="1" hangingPunct="1">
              <a:lnSpc>
                <a:spcPct val="105000"/>
              </a:lnSpc>
              <a:buFontTx/>
              <a:buAutoNum type="arabicPeriod"/>
            </a:pPr>
            <a:r>
              <a:rPr lang="ar-SA" sz="4000" smtClean="0"/>
              <a:t>وقال أن  الذكاء العام هو العنصر الذي تتفرع منه مجموعتي عوامل رئيسية:</a:t>
            </a:r>
          </a:p>
          <a:p>
            <a:pPr marL="609600" indent="-609600" algn="just" rtl="1" eaLnBrk="1" hangingPunct="1">
              <a:lnSpc>
                <a:spcPct val="105000"/>
              </a:lnSpc>
              <a:buFontTx/>
              <a:buAutoNum type="arabic2Minus"/>
            </a:pPr>
            <a:r>
              <a:rPr lang="ar-SA" sz="4000" smtClean="0"/>
              <a:t>القدرات اللغوية والحسابية والتعليمية التي ترتبط بالأداء المدرسي.</a:t>
            </a:r>
          </a:p>
        </p:txBody>
      </p:sp>
      <p:sp>
        <p:nvSpPr>
          <p:cNvPr id="16387"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6096D410-4388-4F33-89B9-A8FB36B4948E}" type="datetime8">
              <a:rPr lang="ar-SA" smtClean="0"/>
              <a:pPr/>
              <a:t>04 تشرين الثاني، 09</a:t>
            </a:fld>
            <a:endParaRPr lang="en-GB" smtClean="0"/>
          </a:p>
        </p:txBody>
      </p:sp>
      <p:sp>
        <p:nvSpPr>
          <p:cNvPr id="16388"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16389"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16144A50-0FE3-49E7-B131-F4D651BC73C2}" type="slidenum">
              <a:rPr lang="en-GB" smtClean="0"/>
              <a:pPr/>
              <a:t>8</a:t>
            </a:fld>
            <a:endParaRPr lang="en-GB"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9750" y="549275"/>
            <a:ext cx="8229600" cy="1143000"/>
          </a:xfrm>
        </p:spPr>
        <p:txBody>
          <a:bodyPr/>
          <a:lstStyle/>
          <a:p>
            <a:pPr eaLnBrk="1" fontAlgn="auto" hangingPunct="1">
              <a:spcAft>
                <a:spcPts val="0"/>
              </a:spcAft>
              <a:defRPr/>
            </a:pPr>
            <a:r>
              <a:rPr lang="ar-SA" sz="5400" dirty="0" smtClean="0">
                <a:solidFill>
                  <a:schemeClr val="hlink"/>
                </a:solidFill>
              </a:rPr>
              <a:t>2- قياس القدرات ...</a:t>
            </a:r>
            <a:endParaRPr lang="en-US" sz="5400" dirty="0" smtClean="0">
              <a:solidFill>
                <a:schemeClr val="hlink"/>
              </a:solidFill>
            </a:endParaRPr>
          </a:p>
        </p:txBody>
      </p:sp>
      <p:sp>
        <p:nvSpPr>
          <p:cNvPr id="17410" name="Rectangle 3"/>
          <p:cNvSpPr>
            <a:spLocks noGrp="1" noChangeArrowheads="1"/>
          </p:cNvSpPr>
          <p:nvPr>
            <p:ph idx="1"/>
          </p:nvPr>
        </p:nvSpPr>
        <p:spPr>
          <a:xfrm>
            <a:off x="468313" y="1628775"/>
            <a:ext cx="8229600" cy="4454525"/>
          </a:xfrm>
        </p:spPr>
        <p:txBody>
          <a:bodyPr/>
          <a:lstStyle/>
          <a:p>
            <a:pPr marL="609600" indent="-609600" algn="just" rtl="1" eaLnBrk="1" hangingPunct="1">
              <a:lnSpc>
                <a:spcPct val="105000"/>
              </a:lnSpc>
              <a:buFont typeface="Wingdings 3" pitchFamily="18" charset="2"/>
              <a:buNone/>
              <a:defRPr/>
            </a:pPr>
            <a:r>
              <a:rPr lang="ar-SA" sz="3600" dirty="0" smtClean="0">
                <a:solidFill>
                  <a:schemeClr val="bg2">
                    <a:lumMod val="50000"/>
                  </a:schemeClr>
                </a:solidFill>
              </a:rPr>
              <a:t>ب-</a:t>
            </a:r>
            <a:r>
              <a:rPr lang="ar-SA" sz="3600" dirty="0" smtClean="0"/>
              <a:t> القدرات العضلية ذات الطبيعة العملية والميكانيكية واليدوية. </a:t>
            </a:r>
          </a:p>
          <a:p>
            <a:pPr marL="609600" indent="-609600" algn="just" rtl="1" eaLnBrk="1" hangingPunct="1">
              <a:lnSpc>
                <a:spcPct val="105000"/>
              </a:lnSpc>
              <a:buFontTx/>
              <a:buNone/>
              <a:defRPr/>
            </a:pPr>
            <a:r>
              <a:rPr lang="ar-SA" sz="3600" dirty="0" smtClean="0"/>
              <a:t>3. وهذه المجموعات الرئيسية يتفرع عنها مجموعات فرعية، ثم تتفرع المجموعات الفرعية الى عوامل جزئية محددة.</a:t>
            </a:r>
          </a:p>
          <a:p>
            <a:pPr marL="609600" indent="-609600" algn="just" rtl="1" eaLnBrk="1" hangingPunct="1">
              <a:lnSpc>
                <a:spcPct val="105000"/>
              </a:lnSpc>
              <a:defRPr/>
            </a:pPr>
            <a:r>
              <a:rPr lang="ar-SA" sz="3600" b="1" dirty="0" smtClean="0">
                <a:solidFill>
                  <a:srgbClr val="00B050"/>
                </a:solidFill>
              </a:rPr>
              <a:t>الثانية: </a:t>
            </a:r>
            <a:r>
              <a:rPr lang="ar-SA" sz="3600" dirty="0" smtClean="0">
                <a:solidFill>
                  <a:srgbClr val="FF0000"/>
                </a:solidFill>
              </a:rPr>
              <a:t>تفترض أن القدرات العقلية متعددة الأبعاد </a:t>
            </a:r>
            <a:r>
              <a:rPr lang="ar-SA" sz="3600" b="1" u="sng" dirty="0" smtClean="0">
                <a:solidFill>
                  <a:srgbClr val="FF0000"/>
                </a:solidFill>
              </a:rPr>
              <a:t>ولا يجوز </a:t>
            </a:r>
            <a:r>
              <a:rPr lang="ar-SA" sz="3600" dirty="0" smtClean="0">
                <a:solidFill>
                  <a:srgbClr val="FF0000"/>
                </a:solidFill>
              </a:rPr>
              <a:t>تمثيلها </a:t>
            </a:r>
            <a:r>
              <a:rPr lang="ar-SA" sz="3600" b="1" u="sng" dirty="0" smtClean="0">
                <a:solidFill>
                  <a:srgbClr val="FF0000"/>
                </a:solidFill>
              </a:rPr>
              <a:t>بعامل عام</a:t>
            </a:r>
            <a:r>
              <a:rPr lang="ar-SA" sz="3600" dirty="0" smtClean="0">
                <a:solidFill>
                  <a:srgbClr val="FF0000"/>
                </a:solidFill>
              </a:rPr>
              <a:t>.</a:t>
            </a:r>
            <a:endParaRPr lang="en-US" sz="3600" dirty="0" smtClean="0">
              <a:solidFill>
                <a:srgbClr val="FF0000"/>
              </a:solidFill>
            </a:endParaRPr>
          </a:p>
          <a:p>
            <a:pPr marL="609600" indent="-609600" algn="just" rtl="1" eaLnBrk="1" hangingPunct="1">
              <a:lnSpc>
                <a:spcPct val="105000"/>
              </a:lnSpc>
              <a:defRPr/>
            </a:pPr>
            <a:endParaRPr lang="ar-SA" sz="3600" b="1" dirty="0" smtClean="0">
              <a:solidFill>
                <a:srgbClr val="00B050"/>
              </a:solidFill>
            </a:endParaRPr>
          </a:p>
          <a:p>
            <a:pPr marL="609600" indent="-609600" algn="just" rtl="1" eaLnBrk="1" hangingPunct="1">
              <a:defRPr/>
            </a:pPr>
            <a:endParaRPr lang="ar-SA" sz="3600" dirty="0" smtClean="0"/>
          </a:p>
          <a:p>
            <a:pPr marL="609600" indent="-609600" algn="just" rtl="1" eaLnBrk="1" hangingPunct="1">
              <a:defRPr/>
            </a:pPr>
            <a:endParaRPr lang="ar-SA" sz="3600" dirty="0" smtClean="0"/>
          </a:p>
          <a:p>
            <a:pPr marL="609600" indent="-609600" algn="just" rtl="1" eaLnBrk="1" hangingPunct="1">
              <a:defRPr/>
            </a:pPr>
            <a:endParaRPr lang="en-US" sz="3200" dirty="0" smtClean="0"/>
          </a:p>
        </p:txBody>
      </p:sp>
      <p:sp>
        <p:nvSpPr>
          <p:cNvPr id="17411" name="Date Placeholder 5"/>
          <p:cNvSpPr>
            <a:spLocks noGrp="1"/>
          </p:cNvSpPr>
          <p:nvPr>
            <p:ph type="dt" sz="half" idx="10"/>
          </p:nvPr>
        </p:nvSpPr>
        <p:spPr bwMode="auto">
          <a:noFill/>
          <a:ln>
            <a:miter lim="800000"/>
            <a:headEnd/>
            <a:tailEnd/>
          </a:ln>
        </p:spPr>
        <p:txBody>
          <a:bodyPr wrap="square" lIns="91440" tIns="45720" rIns="91440" bIns="45720" numCol="1" anchorCtr="0" compatLnSpc="1">
            <a:prstTxWarp prst="textNoShape">
              <a:avLst/>
            </a:prstTxWarp>
          </a:bodyPr>
          <a:lstStyle/>
          <a:p>
            <a:fld id="{61DAC77B-BB28-4633-922E-543A98087605}" type="datetime8">
              <a:rPr lang="ar-SA" smtClean="0"/>
              <a:pPr/>
              <a:t>04 تشرين الثاني، 09</a:t>
            </a:fld>
            <a:endParaRPr lang="en-GB" smtClean="0"/>
          </a:p>
        </p:txBody>
      </p:sp>
      <p:sp>
        <p:nvSpPr>
          <p:cNvPr id="17412" name="Footer Placeholder 7"/>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ar-SA" smtClean="0"/>
              <a:t>د/ كاسر نصر المنصور- كلية الاقتصاد والإدارة -جامعة الملك عبد العزيز</a:t>
            </a:r>
            <a:endParaRPr lang="en-GB" smtClean="0"/>
          </a:p>
        </p:txBody>
      </p:sp>
      <p:sp>
        <p:nvSpPr>
          <p:cNvPr id="17413" name="Slide Number Placeholder 6"/>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127BE63-0388-401E-9CBC-C362E79E3AEC}" type="slidenum">
              <a:rPr lang="en-GB" smtClean="0"/>
              <a:pPr/>
              <a:t>9</a:t>
            </a:fld>
            <a:endParaRPr lang="en-GB"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674</TotalTime>
  <Words>2884</Words>
  <Application>Microsoft Office PowerPoint</Application>
  <PresentationFormat>On-screen Show (4:3)</PresentationFormat>
  <Paragraphs>328</Paragraphs>
  <Slides>36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Arial</vt:lpstr>
      <vt:lpstr>Lucida Sans Unicode</vt:lpstr>
      <vt:lpstr>Wingdings 3</vt:lpstr>
      <vt:lpstr>Verdana</vt:lpstr>
      <vt:lpstr>Wingdings 2</vt:lpstr>
      <vt:lpstr>Calibri</vt:lpstr>
      <vt:lpstr>Verve</vt:lpstr>
      <vt:lpstr>الفصل الخامس القدرات</vt:lpstr>
      <vt:lpstr> 1- مفهوم القدرات  </vt:lpstr>
      <vt:lpstr>القدرات ومحددات أداء سلوك الأفراد</vt:lpstr>
      <vt:lpstr>Slide 4</vt:lpstr>
      <vt:lpstr> 1- مفهوم القدرات....  </vt:lpstr>
      <vt:lpstr>2- قياس القدرات</vt:lpstr>
      <vt:lpstr>2- قياس القدرات...</vt:lpstr>
      <vt:lpstr>2- قياس القدرات ...</vt:lpstr>
      <vt:lpstr>2- قياس القدرات ...</vt:lpstr>
      <vt:lpstr>Slide 10</vt:lpstr>
      <vt:lpstr>Slide 11</vt:lpstr>
      <vt:lpstr>Slide 12</vt:lpstr>
      <vt:lpstr>Slide 13</vt:lpstr>
      <vt:lpstr>2- أ. العمليات العقلية...</vt:lpstr>
      <vt:lpstr>2- أ. العمليات العقلية...</vt:lpstr>
      <vt:lpstr>2- أ. العمليات العقلية...</vt:lpstr>
      <vt:lpstr>2-أ.....عوامل القدرات العقلية الأولية وفقاً لـ ثرستون :</vt:lpstr>
      <vt:lpstr>2-أ...عوامل القدرات العقلية00لثرستون</vt:lpstr>
      <vt:lpstr>2-أ....عوامل القدرات العقلية لثرستون..</vt:lpstr>
      <vt:lpstr>2- ب..المحتوى( نوع المادة محل النشاط العقلي ) </vt:lpstr>
      <vt:lpstr>2- ب... المحتوى...</vt:lpstr>
      <vt:lpstr>2- ب.  أهمية نظرية جليفورد وفق المحتوى في المجال التوجيهي المهني: </vt:lpstr>
      <vt:lpstr>2- ب.. المحتوى..</vt:lpstr>
      <vt:lpstr>2- ب.. المحتوى..</vt:lpstr>
      <vt:lpstr>2-ج. أنواع القدرات وفق مخرجات النشاط العقلي</vt:lpstr>
      <vt:lpstr>2-ج. أنواع القدرات...</vt:lpstr>
      <vt:lpstr>3- القدرات غير العقلية ( قدرات الحواس)..</vt:lpstr>
      <vt:lpstr>3-القدرات غير العقلية( قدرات الحواس)..</vt:lpstr>
      <vt:lpstr>3- القدرات غير العقلية....</vt:lpstr>
      <vt:lpstr>3- القدرات غير العقلية (القدرات الحركية)</vt:lpstr>
      <vt:lpstr>3- القدرات غير العقلية (القدرات الحركية)</vt:lpstr>
      <vt:lpstr>3- القدرات غير العقلية...</vt:lpstr>
      <vt:lpstr>الخلاصة</vt:lpstr>
      <vt:lpstr>الخلاصة</vt:lpstr>
      <vt:lpstr>الأسئلة</vt:lpstr>
      <vt:lpstr>الأسئلة</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محددات أداء سلوك الأفراد</dc:title>
  <dc:creator> </dc:creator>
  <cp:lastModifiedBy> </cp:lastModifiedBy>
  <cp:revision>44</cp:revision>
  <dcterms:created xsi:type="dcterms:W3CDTF">2006-01-02T22:08:36Z</dcterms:created>
  <dcterms:modified xsi:type="dcterms:W3CDTF">2009-11-04T17:30:12Z</dcterms:modified>
</cp:coreProperties>
</file>