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258" r:id="rId3"/>
    <p:sldId id="259" r:id="rId4"/>
    <p:sldId id="260" r:id="rId5"/>
    <p:sldId id="312" r:id="rId6"/>
    <p:sldId id="313" r:id="rId7"/>
    <p:sldId id="316" r:id="rId8"/>
    <p:sldId id="299" r:id="rId9"/>
    <p:sldId id="314" r:id="rId10"/>
    <p:sldId id="300" r:id="rId11"/>
    <p:sldId id="315" r:id="rId12"/>
    <p:sldId id="290" r:id="rId13"/>
    <p:sldId id="304" r:id="rId14"/>
    <p:sldId id="305" r:id="rId15"/>
    <p:sldId id="317" r:id="rId16"/>
    <p:sldId id="306" r:id="rId17"/>
    <p:sldId id="318" r:id="rId18"/>
    <p:sldId id="319" r:id="rId19"/>
    <p:sldId id="321" r:id="rId20"/>
    <p:sldId id="320" r:id="rId21"/>
    <p:sldId id="326" r:id="rId22"/>
    <p:sldId id="322" r:id="rId23"/>
    <p:sldId id="291" r:id="rId24"/>
    <p:sldId id="325" r:id="rId25"/>
    <p:sldId id="324" r:id="rId26"/>
    <p:sldId id="297" r:id="rId27"/>
    <p:sldId id="311" r:id="rId28"/>
    <p:sldId id="323" r:id="rId29"/>
    <p:sldId id="31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F1"/>
    <a:srgbClr val="FFF3F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80" d="100"/>
          <a:sy n="80" d="100"/>
        </p:scale>
        <p:origin x="-69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3D028A-CDCC-44BC-B7BB-349747BA1140}" type="doc">
      <dgm:prSet loTypeId="urn:microsoft.com/office/officeart/2005/8/layout/chevron1" loCatId="process" qsTypeId="urn:microsoft.com/office/officeart/2005/8/quickstyle/simple1" qsCatId="simple" csTypeId="urn:microsoft.com/office/officeart/2005/8/colors/accent3_2" csCatId="accent3" phldr="1"/>
      <dgm:spPr/>
    </dgm:pt>
    <dgm:pt modelId="{5EEC329E-DA92-4F28-9B1F-17B3C9FFB3FE}">
      <dgm:prSet phldrT="[Text]"/>
      <dgm:spPr>
        <a:solidFill>
          <a:schemeClr val="accent5">
            <a:lumMod val="75000"/>
          </a:schemeClr>
        </a:solidFill>
      </dgm:spPr>
      <dgm:t>
        <a:bodyPr/>
        <a:lstStyle/>
        <a:p>
          <a:r>
            <a:rPr lang="ar-SA" dirty="0" smtClean="0"/>
            <a:t>المرؤوسون</a:t>
          </a:r>
          <a:endParaRPr lang="en-US" dirty="0"/>
        </a:p>
      </dgm:t>
    </dgm:pt>
    <dgm:pt modelId="{D186D611-1261-469B-9C6B-E19DF0793B95}" type="parTrans" cxnId="{9564E8CC-76E4-495A-B923-5FBCB9CF57DF}">
      <dgm:prSet/>
      <dgm:spPr/>
      <dgm:t>
        <a:bodyPr/>
        <a:lstStyle/>
        <a:p>
          <a:endParaRPr lang="en-US"/>
        </a:p>
      </dgm:t>
    </dgm:pt>
    <dgm:pt modelId="{BBB4CC79-15FF-4D3E-8602-F515412A4308}" type="sibTrans" cxnId="{9564E8CC-76E4-495A-B923-5FBCB9CF57DF}">
      <dgm:prSet/>
      <dgm:spPr/>
      <dgm:t>
        <a:bodyPr/>
        <a:lstStyle/>
        <a:p>
          <a:endParaRPr lang="en-US"/>
        </a:p>
      </dgm:t>
    </dgm:pt>
    <dgm:pt modelId="{7F833834-DD4B-4E48-9776-F57CCA451606}">
      <dgm:prSet phldrT="[Text]"/>
      <dgm:spPr>
        <a:solidFill>
          <a:srgbClr val="00B050"/>
        </a:solidFill>
      </dgm:spPr>
      <dgm:t>
        <a:bodyPr/>
        <a:lstStyle/>
        <a:p>
          <a:pPr algn="r"/>
          <a:r>
            <a:rPr lang="ar-SA" dirty="0" smtClean="0"/>
            <a:t>المسار</a:t>
          </a:r>
          <a:endParaRPr lang="en-US" dirty="0"/>
        </a:p>
      </dgm:t>
    </dgm:pt>
    <dgm:pt modelId="{82EE1491-958D-4F3E-A806-4D8EA7031B5E}" type="parTrans" cxnId="{6A0AF23D-92AD-4155-A10C-55DB4C6E0686}">
      <dgm:prSet/>
      <dgm:spPr/>
      <dgm:t>
        <a:bodyPr/>
        <a:lstStyle/>
        <a:p>
          <a:endParaRPr lang="en-US"/>
        </a:p>
      </dgm:t>
    </dgm:pt>
    <dgm:pt modelId="{28990708-0693-49CE-8841-AAB0C3EC3463}" type="sibTrans" cxnId="{6A0AF23D-92AD-4155-A10C-55DB4C6E0686}">
      <dgm:prSet/>
      <dgm:spPr/>
      <dgm:t>
        <a:bodyPr/>
        <a:lstStyle/>
        <a:p>
          <a:endParaRPr lang="en-US"/>
        </a:p>
      </dgm:t>
    </dgm:pt>
    <dgm:pt modelId="{9D279987-07A2-4C0F-9ECF-E37B8C4866BE}">
      <dgm:prSet phldrT="[Text]"/>
      <dgm:spPr/>
      <dgm:t>
        <a:bodyPr/>
        <a:lstStyle/>
        <a:p>
          <a:r>
            <a:rPr lang="ar-SA" dirty="0" smtClean="0"/>
            <a:t>الهدف/ الاهداف الانتاجية</a:t>
          </a:r>
          <a:endParaRPr lang="en-US" dirty="0"/>
        </a:p>
      </dgm:t>
    </dgm:pt>
    <dgm:pt modelId="{6D0BD1DB-E6E7-4445-AD4C-B02470B792F1}" type="parTrans" cxnId="{442A2E82-418A-4348-B33B-588E07145A6E}">
      <dgm:prSet/>
      <dgm:spPr/>
      <dgm:t>
        <a:bodyPr/>
        <a:lstStyle/>
        <a:p>
          <a:endParaRPr lang="en-US"/>
        </a:p>
      </dgm:t>
    </dgm:pt>
    <dgm:pt modelId="{AFEC4806-33E1-4F5C-B8D2-4845D454B8C9}" type="sibTrans" cxnId="{442A2E82-418A-4348-B33B-588E07145A6E}">
      <dgm:prSet/>
      <dgm:spPr/>
      <dgm:t>
        <a:bodyPr/>
        <a:lstStyle/>
        <a:p>
          <a:endParaRPr lang="en-US"/>
        </a:p>
      </dgm:t>
    </dgm:pt>
    <dgm:pt modelId="{EC292447-9189-49D9-A0E2-B590948E82D4}" type="pres">
      <dgm:prSet presAssocID="{C53D028A-CDCC-44BC-B7BB-349747BA1140}" presName="Name0" presStyleCnt="0">
        <dgm:presLayoutVars>
          <dgm:dir/>
          <dgm:animLvl val="lvl"/>
          <dgm:resizeHandles val="exact"/>
        </dgm:presLayoutVars>
      </dgm:prSet>
      <dgm:spPr/>
    </dgm:pt>
    <dgm:pt modelId="{760BD26B-1E22-475C-91F6-7735C118C827}" type="pres">
      <dgm:prSet presAssocID="{5EEC329E-DA92-4F28-9B1F-17B3C9FFB3FE}" presName="parTxOnly" presStyleLbl="node1" presStyleIdx="0" presStyleCnt="3">
        <dgm:presLayoutVars>
          <dgm:chMax val="0"/>
          <dgm:chPref val="0"/>
          <dgm:bulletEnabled val="1"/>
        </dgm:presLayoutVars>
      </dgm:prSet>
      <dgm:spPr/>
      <dgm:t>
        <a:bodyPr/>
        <a:lstStyle/>
        <a:p>
          <a:endParaRPr lang="en-US"/>
        </a:p>
      </dgm:t>
    </dgm:pt>
    <dgm:pt modelId="{A74F4197-DAB4-46BE-B2A2-9B64D896E2D8}" type="pres">
      <dgm:prSet presAssocID="{BBB4CC79-15FF-4D3E-8602-F515412A4308}" presName="parTxOnlySpace" presStyleCnt="0"/>
      <dgm:spPr/>
    </dgm:pt>
    <dgm:pt modelId="{87FC386D-AC48-45CE-B156-97D13881F434}" type="pres">
      <dgm:prSet presAssocID="{7F833834-DD4B-4E48-9776-F57CCA451606}" presName="parTxOnly" presStyleLbl="node1" presStyleIdx="1" presStyleCnt="3" custScaleX="170980">
        <dgm:presLayoutVars>
          <dgm:chMax val="0"/>
          <dgm:chPref val="0"/>
          <dgm:bulletEnabled val="1"/>
        </dgm:presLayoutVars>
      </dgm:prSet>
      <dgm:spPr/>
      <dgm:t>
        <a:bodyPr/>
        <a:lstStyle/>
        <a:p>
          <a:endParaRPr lang="en-US"/>
        </a:p>
      </dgm:t>
    </dgm:pt>
    <dgm:pt modelId="{263D304E-C93E-4123-A6B0-A412BF03ADFE}" type="pres">
      <dgm:prSet presAssocID="{28990708-0693-49CE-8841-AAB0C3EC3463}" presName="parTxOnlySpace" presStyleCnt="0"/>
      <dgm:spPr/>
    </dgm:pt>
    <dgm:pt modelId="{DF84F30F-0EAA-4931-BD65-7C497A5C7FF2}" type="pres">
      <dgm:prSet presAssocID="{9D279987-07A2-4C0F-9ECF-E37B8C4866BE}" presName="parTxOnly" presStyleLbl="node1" presStyleIdx="2" presStyleCnt="3">
        <dgm:presLayoutVars>
          <dgm:chMax val="0"/>
          <dgm:chPref val="0"/>
          <dgm:bulletEnabled val="1"/>
        </dgm:presLayoutVars>
      </dgm:prSet>
      <dgm:spPr/>
      <dgm:t>
        <a:bodyPr/>
        <a:lstStyle/>
        <a:p>
          <a:endParaRPr lang="en-US"/>
        </a:p>
      </dgm:t>
    </dgm:pt>
  </dgm:ptLst>
  <dgm:cxnLst>
    <dgm:cxn modelId="{325D77AB-CDF9-41C2-BBC7-5390AE32A925}" type="presOf" srcId="{9D279987-07A2-4C0F-9ECF-E37B8C4866BE}" destId="{DF84F30F-0EAA-4931-BD65-7C497A5C7FF2}" srcOrd="0" destOrd="0" presId="urn:microsoft.com/office/officeart/2005/8/layout/chevron1"/>
    <dgm:cxn modelId="{092D5138-BCE7-4B24-9CAD-FB6F3E31BB4E}" type="presOf" srcId="{7F833834-DD4B-4E48-9776-F57CCA451606}" destId="{87FC386D-AC48-45CE-B156-97D13881F434}" srcOrd="0" destOrd="0" presId="urn:microsoft.com/office/officeart/2005/8/layout/chevron1"/>
    <dgm:cxn modelId="{9564E8CC-76E4-495A-B923-5FBCB9CF57DF}" srcId="{C53D028A-CDCC-44BC-B7BB-349747BA1140}" destId="{5EEC329E-DA92-4F28-9B1F-17B3C9FFB3FE}" srcOrd="0" destOrd="0" parTransId="{D186D611-1261-469B-9C6B-E19DF0793B95}" sibTransId="{BBB4CC79-15FF-4D3E-8602-F515412A4308}"/>
    <dgm:cxn modelId="{B1CD149C-C062-4553-8690-ED06BAE50C22}" type="presOf" srcId="{5EEC329E-DA92-4F28-9B1F-17B3C9FFB3FE}" destId="{760BD26B-1E22-475C-91F6-7735C118C827}" srcOrd="0" destOrd="0" presId="urn:microsoft.com/office/officeart/2005/8/layout/chevron1"/>
    <dgm:cxn modelId="{5C134F85-5BB5-4302-B5F7-E726986C6F33}" type="presOf" srcId="{C53D028A-CDCC-44BC-B7BB-349747BA1140}" destId="{EC292447-9189-49D9-A0E2-B590948E82D4}" srcOrd="0" destOrd="0" presId="urn:microsoft.com/office/officeart/2005/8/layout/chevron1"/>
    <dgm:cxn modelId="{6A0AF23D-92AD-4155-A10C-55DB4C6E0686}" srcId="{C53D028A-CDCC-44BC-B7BB-349747BA1140}" destId="{7F833834-DD4B-4E48-9776-F57CCA451606}" srcOrd="1" destOrd="0" parTransId="{82EE1491-958D-4F3E-A806-4D8EA7031B5E}" sibTransId="{28990708-0693-49CE-8841-AAB0C3EC3463}"/>
    <dgm:cxn modelId="{442A2E82-418A-4348-B33B-588E07145A6E}" srcId="{C53D028A-CDCC-44BC-B7BB-349747BA1140}" destId="{9D279987-07A2-4C0F-9ECF-E37B8C4866BE}" srcOrd="2" destOrd="0" parTransId="{6D0BD1DB-E6E7-4445-AD4C-B02470B792F1}" sibTransId="{AFEC4806-33E1-4F5C-B8D2-4845D454B8C9}"/>
    <dgm:cxn modelId="{A6A151D2-9CF8-4CFE-981D-BE945279C286}" type="presParOf" srcId="{EC292447-9189-49D9-A0E2-B590948E82D4}" destId="{760BD26B-1E22-475C-91F6-7735C118C827}" srcOrd="0" destOrd="0" presId="urn:microsoft.com/office/officeart/2005/8/layout/chevron1"/>
    <dgm:cxn modelId="{478F1CF5-D6A0-442C-9F67-2F8F1004CE32}" type="presParOf" srcId="{EC292447-9189-49D9-A0E2-B590948E82D4}" destId="{A74F4197-DAB4-46BE-B2A2-9B64D896E2D8}" srcOrd="1" destOrd="0" presId="urn:microsoft.com/office/officeart/2005/8/layout/chevron1"/>
    <dgm:cxn modelId="{92EE732E-1D64-488C-82D0-FC4C9D1D0EF6}" type="presParOf" srcId="{EC292447-9189-49D9-A0E2-B590948E82D4}" destId="{87FC386D-AC48-45CE-B156-97D13881F434}" srcOrd="2" destOrd="0" presId="urn:microsoft.com/office/officeart/2005/8/layout/chevron1"/>
    <dgm:cxn modelId="{D0EFA449-0D8C-4233-A811-AE216804D05B}" type="presParOf" srcId="{EC292447-9189-49D9-A0E2-B590948E82D4}" destId="{263D304E-C93E-4123-A6B0-A412BF03ADFE}" srcOrd="3" destOrd="0" presId="urn:microsoft.com/office/officeart/2005/8/layout/chevron1"/>
    <dgm:cxn modelId="{2D1AD41B-C3AF-4A7B-A591-171758FF7DAE}" type="presParOf" srcId="{EC292447-9189-49D9-A0E2-B590948E82D4}" destId="{DF84F30F-0EAA-4931-BD65-7C497A5C7FF2}" srcOrd="4" destOrd="0" presId="urn:microsoft.com/office/officeart/2005/8/layout/chevron1"/>
  </dgm:cxnLst>
  <dgm:bg/>
  <dgm:whole/>
</dgm:dataModel>
</file>

<file path=ppt/diagrams/data2.xml><?xml version="1.0" encoding="utf-8"?>
<dgm:dataModel xmlns:dgm="http://schemas.openxmlformats.org/drawingml/2006/diagram" xmlns:a="http://schemas.openxmlformats.org/drawingml/2006/main">
  <dgm:ptLst>
    <dgm:pt modelId="{2DCC99E9-B5BF-47FB-AE83-ED729C2DB634}" type="doc">
      <dgm:prSet loTypeId="urn:microsoft.com/office/officeart/2005/8/layout/hProcess9" loCatId="process" qsTypeId="urn:microsoft.com/office/officeart/2005/8/quickstyle/simple1" qsCatId="simple" csTypeId="urn:microsoft.com/office/officeart/2005/8/colors/accent1_2" csCatId="accent1" phldr="1"/>
      <dgm:spPr/>
    </dgm:pt>
    <dgm:pt modelId="{01CC411D-73BB-4A08-B5C0-0673B1402D37}">
      <dgm:prSet phldrT="[Text]" custT="1"/>
      <dgm:spPr>
        <a:solidFill>
          <a:srgbClr val="002060"/>
        </a:solidFill>
      </dgm:spPr>
      <dgm:t>
        <a:bodyPr/>
        <a:lstStyle/>
        <a:p>
          <a:r>
            <a:rPr lang="ar-SA" sz="3600" dirty="0" smtClean="0"/>
            <a:t>المرؤوسون</a:t>
          </a:r>
          <a:endParaRPr lang="en-US" sz="3600" dirty="0"/>
        </a:p>
      </dgm:t>
    </dgm:pt>
    <dgm:pt modelId="{73B71FD8-83E4-4873-9590-057833FB9861}" type="parTrans" cxnId="{F972FF09-5723-4454-9AB0-A75034ECC20D}">
      <dgm:prSet/>
      <dgm:spPr/>
      <dgm:t>
        <a:bodyPr/>
        <a:lstStyle/>
        <a:p>
          <a:endParaRPr lang="en-US"/>
        </a:p>
      </dgm:t>
    </dgm:pt>
    <dgm:pt modelId="{895F8CA2-1A49-4189-BED9-B09E8700C312}" type="sibTrans" cxnId="{F972FF09-5723-4454-9AB0-A75034ECC20D}">
      <dgm:prSet/>
      <dgm:spPr/>
      <dgm:t>
        <a:bodyPr/>
        <a:lstStyle/>
        <a:p>
          <a:endParaRPr lang="en-US"/>
        </a:p>
      </dgm:t>
    </dgm:pt>
    <dgm:pt modelId="{19AC9138-42BA-42E4-91CE-AF7B8BB994AE}">
      <dgm:prSet phldrT="[Text]" custT="1"/>
      <dgm:spPr>
        <a:solidFill>
          <a:schemeClr val="accent4">
            <a:lumMod val="40000"/>
            <a:lumOff val="60000"/>
          </a:schemeClr>
        </a:solidFill>
      </dgm:spPr>
      <dgm:t>
        <a:bodyPr/>
        <a:lstStyle/>
        <a:p>
          <a:r>
            <a:rPr lang="ar-SA" sz="3600" dirty="0" smtClean="0"/>
            <a:t>الحوافز </a:t>
          </a:r>
          <a:endParaRPr lang="en-US" sz="3600" dirty="0"/>
        </a:p>
      </dgm:t>
    </dgm:pt>
    <dgm:pt modelId="{048D142F-9D76-4A43-BD27-051125309D98}" type="parTrans" cxnId="{02649BB3-78F6-42CB-B3C9-18B211C52D85}">
      <dgm:prSet/>
      <dgm:spPr/>
      <dgm:t>
        <a:bodyPr/>
        <a:lstStyle/>
        <a:p>
          <a:endParaRPr lang="en-US"/>
        </a:p>
      </dgm:t>
    </dgm:pt>
    <dgm:pt modelId="{2932505C-6B57-4936-98EE-E3AA02D71E93}" type="sibTrans" cxnId="{02649BB3-78F6-42CB-B3C9-18B211C52D85}">
      <dgm:prSet/>
      <dgm:spPr/>
      <dgm:t>
        <a:bodyPr/>
        <a:lstStyle/>
        <a:p>
          <a:endParaRPr lang="en-US"/>
        </a:p>
      </dgm:t>
    </dgm:pt>
    <dgm:pt modelId="{EA9C88A1-C8E6-4AC8-81EC-AD3DC5624A3C}">
      <dgm:prSet phldrT="[Text]" custT="1"/>
      <dgm:spPr>
        <a:solidFill>
          <a:srgbClr val="FF0000"/>
        </a:solidFill>
      </dgm:spPr>
      <dgm:t>
        <a:bodyPr/>
        <a:lstStyle/>
        <a:p>
          <a:r>
            <a:rPr lang="ar-SA" sz="2800" dirty="0" smtClean="0"/>
            <a:t>الهدف/ الاهداف الانتاجية</a:t>
          </a:r>
          <a:endParaRPr lang="en-US" sz="2800" dirty="0"/>
        </a:p>
      </dgm:t>
    </dgm:pt>
    <dgm:pt modelId="{00EC5BFF-AB8B-46F7-BAC5-2504C064E93B}" type="parTrans" cxnId="{D9E321D8-A33E-4DBB-87C7-8B1EEB884D7F}">
      <dgm:prSet/>
      <dgm:spPr/>
      <dgm:t>
        <a:bodyPr/>
        <a:lstStyle/>
        <a:p>
          <a:endParaRPr lang="en-US"/>
        </a:p>
      </dgm:t>
    </dgm:pt>
    <dgm:pt modelId="{3EAC672C-7497-4908-A148-C87D569A5C2E}" type="sibTrans" cxnId="{D9E321D8-A33E-4DBB-87C7-8B1EEB884D7F}">
      <dgm:prSet/>
      <dgm:spPr/>
      <dgm:t>
        <a:bodyPr/>
        <a:lstStyle/>
        <a:p>
          <a:endParaRPr lang="en-US"/>
        </a:p>
      </dgm:t>
    </dgm:pt>
    <dgm:pt modelId="{C85430C6-DEE6-4B13-9962-9BC37C0B370D}" type="pres">
      <dgm:prSet presAssocID="{2DCC99E9-B5BF-47FB-AE83-ED729C2DB634}" presName="CompostProcess" presStyleCnt="0">
        <dgm:presLayoutVars>
          <dgm:dir/>
          <dgm:resizeHandles val="exact"/>
        </dgm:presLayoutVars>
      </dgm:prSet>
      <dgm:spPr/>
    </dgm:pt>
    <dgm:pt modelId="{38FF7CB5-FFFD-43DA-B849-6A6AF63E724A}" type="pres">
      <dgm:prSet presAssocID="{2DCC99E9-B5BF-47FB-AE83-ED729C2DB634}" presName="arrow" presStyleLbl="bgShp" presStyleIdx="0" presStyleCnt="1"/>
      <dgm:spPr/>
    </dgm:pt>
    <dgm:pt modelId="{9E59C731-4CF1-47CF-8D74-4988BC5D7EED}" type="pres">
      <dgm:prSet presAssocID="{2DCC99E9-B5BF-47FB-AE83-ED729C2DB634}" presName="linearProcess" presStyleCnt="0"/>
      <dgm:spPr/>
    </dgm:pt>
    <dgm:pt modelId="{A819A693-A335-40CB-9C0D-95282C7A913B}" type="pres">
      <dgm:prSet presAssocID="{01CC411D-73BB-4A08-B5C0-0673B1402D37}" presName="textNode" presStyleLbl="node1" presStyleIdx="0" presStyleCnt="3">
        <dgm:presLayoutVars>
          <dgm:bulletEnabled val="1"/>
        </dgm:presLayoutVars>
      </dgm:prSet>
      <dgm:spPr/>
      <dgm:t>
        <a:bodyPr/>
        <a:lstStyle/>
        <a:p>
          <a:endParaRPr lang="en-US"/>
        </a:p>
      </dgm:t>
    </dgm:pt>
    <dgm:pt modelId="{82746F98-D7DE-4FCF-B99B-7E1B246DD174}" type="pres">
      <dgm:prSet presAssocID="{895F8CA2-1A49-4189-BED9-B09E8700C312}" presName="sibTrans" presStyleCnt="0"/>
      <dgm:spPr/>
    </dgm:pt>
    <dgm:pt modelId="{C2F3CFE7-F60A-4A5F-AA5F-F84B07ABFB1F}" type="pres">
      <dgm:prSet presAssocID="{19AC9138-42BA-42E4-91CE-AF7B8BB994AE}" presName="textNode" presStyleLbl="node1" presStyleIdx="1" presStyleCnt="3">
        <dgm:presLayoutVars>
          <dgm:bulletEnabled val="1"/>
        </dgm:presLayoutVars>
      </dgm:prSet>
      <dgm:spPr/>
      <dgm:t>
        <a:bodyPr/>
        <a:lstStyle/>
        <a:p>
          <a:endParaRPr lang="en-US"/>
        </a:p>
      </dgm:t>
    </dgm:pt>
    <dgm:pt modelId="{8170A007-6704-427E-A660-9B7AA6256F16}" type="pres">
      <dgm:prSet presAssocID="{2932505C-6B57-4936-98EE-E3AA02D71E93}" presName="sibTrans" presStyleCnt="0"/>
      <dgm:spPr/>
    </dgm:pt>
    <dgm:pt modelId="{7949AD4B-3A42-49DD-9D9B-68239ACCD6E8}" type="pres">
      <dgm:prSet presAssocID="{EA9C88A1-C8E6-4AC8-81EC-AD3DC5624A3C}" presName="textNode" presStyleLbl="node1" presStyleIdx="2" presStyleCnt="3">
        <dgm:presLayoutVars>
          <dgm:bulletEnabled val="1"/>
        </dgm:presLayoutVars>
      </dgm:prSet>
      <dgm:spPr/>
      <dgm:t>
        <a:bodyPr/>
        <a:lstStyle/>
        <a:p>
          <a:endParaRPr lang="en-US"/>
        </a:p>
      </dgm:t>
    </dgm:pt>
  </dgm:ptLst>
  <dgm:cxnLst>
    <dgm:cxn modelId="{5DC4F23C-DF6E-450E-8BFE-67A3CC4C37EE}" type="presOf" srcId="{EA9C88A1-C8E6-4AC8-81EC-AD3DC5624A3C}" destId="{7949AD4B-3A42-49DD-9D9B-68239ACCD6E8}" srcOrd="0" destOrd="0" presId="urn:microsoft.com/office/officeart/2005/8/layout/hProcess9"/>
    <dgm:cxn modelId="{622089B1-3455-465E-811E-0B1E0A02C1CB}" type="presOf" srcId="{2DCC99E9-B5BF-47FB-AE83-ED729C2DB634}" destId="{C85430C6-DEE6-4B13-9962-9BC37C0B370D}" srcOrd="0" destOrd="0" presId="urn:microsoft.com/office/officeart/2005/8/layout/hProcess9"/>
    <dgm:cxn modelId="{550B0259-A2B2-4439-8C37-DC0A0128FAEB}" type="presOf" srcId="{01CC411D-73BB-4A08-B5C0-0673B1402D37}" destId="{A819A693-A335-40CB-9C0D-95282C7A913B}" srcOrd="0" destOrd="0" presId="urn:microsoft.com/office/officeart/2005/8/layout/hProcess9"/>
    <dgm:cxn modelId="{D9E321D8-A33E-4DBB-87C7-8B1EEB884D7F}" srcId="{2DCC99E9-B5BF-47FB-AE83-ED729C2DB634}" destId="{EA9C88A1-C8E6-4AC8-81EC-AD3DC5624A3C}" srcOrd="2" destOrd="0" parTransId="{00EC5BFF-AB8B-46F7-BAC5-2504C064E93B}" sibTransId="{3EAC672C-7497-4908-A148-C87D569A5C2E}"/>
    <dgm:cxn modelId="{02649BB3-78F6-42CB-B3C9-18B211C52D85}" srcId="{2DCC99E9-B5BF-47FB-AE83-ED729C2DB634}" destId="{19AC9138-42BA-42E4-91CE-AF7B8BB994AE}" srcOrd="1" destOrd="0" parTransId="{048D142F-9D76-4A43-BD27-051125309D98}" sibTransId="{2932505C-6B57-4936-98EE-E3AA02D71E93}"/>
    <dgm:cxn modelId="{F972FF09-5723-4454-9AB0-A75034ECC20D}" srcId="{2DCC99E9-B5BF-47FB-AE83-ED729C2DB634}" destId="{01CC411D-73BB-4A08-B5C0-0673B1402D37}" srcOrd="0" destOrd="0" parTransId="{73B71FD8-83E4-4873-9590-057833FB9861}" sibTransId="{895F8CA2-1A49-4189-BED9-B09E8700C312}"/>
    <dgm:cxn modelId="{70773696-7A0E-49FB-8B6D-732DF97204B9}" type="presOf" srcId="{19AC9138-42BA-42E4-91CE-AF7B8BB994AE}" destId="{C2F3CFE7-F60A-4A5F-AA5F-F84B07ABFB1F}" srcOrd="0" destOrd="0" presId="urn:microsoft.com/office/officeart/2005/8/layout/hProcess9"/>
    <dgm:cxn modelId="{F90E71D9-0FC1-4FA5-AF6A-4340DE17BE83}" type="presParOf" srcId="{C85430C6-DEE6-4B13-9962-9BC37C0B370D}" destId="{38FF7CB5-FFFD-43DA-B849-6A6AF63E724A}" srcOrd="0" destOrd="0" presId="urn:microsoft.com/office/officeart/2005/8/layout/hProcess9"/>
    <dgm:cxn modelId="{25B4FA80-ADD0-4393-A93A-80D9B4641A13}" type="presParOf" srcId="{C85430C6-DEE6-4B13-9962-9BC37C0B370D}" destId="{9E59C731-4CF1-47CF-8D74-4988BC5D7EED}" srcOrd="1" destOrd="0" presId="urn:microsoft.com/office/officeart/2005/8/layout/hProcess9"/>
    <dgm:cxn modelId="{233E8145-BF40-4164-95C3-1A9890A8DDC8}" type="presParOf" srcId="{9E59C731-4CF1-47CF-8D74-4988BC5D7EED}" destId="{A819A693-A335-40CB-9C0D-95282C7A913B}" srcOrd="0" destOrd="0" presId="urn:microsoft.com/office/officeart/2005/8/layout/hProcess9"/>
    <dgm:cxn modelId="{BC0C7836-54DA-469C-AFEA-4D88CAED311E}" type="presParOf" srcId="{9E59C731-4CF1-47CF-8D74-4988BC5D7EED}" destId="{82746F98-D7DE-4FCF-B99B-7E1B246DD174}" srcOrd="1" destOrd="0" presId="urn:microsoft.com/office/officeart/2005/8/layout/hProcess9"/>
    <dgm:cxn modelId="{64078108-B02E-4C65-B847-871FEE7D85D4}" type="presParOf" srcId="{9E59C731-4CF1-47CF-8D74-4988BC5D7EED}" destId="{C2F3CFE7-F60A-4A5F-AA5F-F84B07ABFB1F}" srcOrd="2" destOrd="0" presId="urn:microsoft.com/office/officeart/2005/8/layout/hProcess9"/>
    <dgm:cxn modelId="{45C1F5FF-5E93-4B51-AA78-C2BB6FB8C571}" type="presParOf" srcId="{9E59C731-4CF1-47CF-8D74-4988BC5D7EED}" destId="{8170A007-6704-427E-A660-9B7AA6256F16}" srcOrd="3" destOrd="0" presId="urn:microsoft.com/office/officeart/2005/8/layout/hProcess9"/>
    <dgm:cxn modelId="{4B35BE19-6779-49BD-8C05-CC9E377DA06E}" type="presParOf" srcId="{9E59C731-4CF1-47CF-8D74-4988BC5D7EED}" destId="{7949AD4B-3A42-49DD-9D9B-68239ACCD6E8}" srcOrd="4"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621614D6-FD74-48D0-B444-5AAD55EAA371}" type="doc">
      <dgm:prSet loTypeId="urn:microsoft.com/office/officeart/2005/8/layout/pyramid3" loCatId="pyramid" qsTypeId="urn:microsoft.com/office/officeart/2005/8/quickstyle/simple1" qsCatId="simple" csTypeId="urn:microsoft.com/office/officeart/2005/8/colors/accent1_2" csCatId="accent1" phldr="1"/>
      <dgm:spPr/>
    </dgm:pt>
    <dgm:pt modelId="{32024C8F-9774-4D6A-B08C-128FDAFA43A3}">
      <dgm:prSet phldrT="[Text]" custT="1"/>
      <dgm:spPr>
        <a:solidFill>
          <a:srgbClr val="00B050"/>
        </a:solidFill>
      </dgm:spPr>
      <dgm:t>
        <a:bodyPr/>
        <a:lstStyle/>
        <a:p>
          <a:r>
            <a:rPr lang="ar-SA" sz="2000" dirty="0" smtClean="0"/>
            <a:t>سلوك القائد: توجيهي، مساند، مشارك/ يركز على الانتاج</a:t>
          </a:r>
          <a:endParaRPr lang="en-US" sz="2000" dirty="0"/>
        </a:p>
      </dgm:t>
    </dgm:pt>
    <dgm:pt modelId="{C47D84EE-1CE6-4AFF-ADCA-848A1B6885E9}" type="parTrans" cxnId="{6EEA04FC-3F07-49CA-89E7-978606C0EA8A}">
      <dgm:prSet/>
      <dgm:spPr/>
      <dgm:t>
        <a:bodyPr/>
        <a:lstStyle/>
        <a:p>
          <a:endParaRPr lang="en-US"/>
        </a:p>
      </dgm:t>
    </dgm:pt>
    <dgm:pt modelId="{262202ED-7B67-46B3-9525-7E9A4B58B000}" type="sibTrans" cxnId="{6EEA04FC-3F07-49CA-89E7-978606C0EA8A}">
      <dgm:prSet/>
      <dgm:spPr/>
      <dgm:t>
        <a:bodyPr/>
        <a:lstStyle/>
        <a:p>
          <a:endParaRPr lang="en-US"/>
        </a:p>
      </dgm:t>
    </dgm:pt>
    <dgm:pt modelId="{3F501BFE-FC03-4646-BDDF-6F720022672C}">
      <dgm:prSet phldrT="[Text]" custT="1"/>
      <dgm:spPr>
        <a:solidFill>
          <a:srgbClr val="00B0F0"/>
        </a:solidFill>
      </dgm:spPr>
      <dgm:t>
        <a:bodyPr/>
        <a:lstStyle/>
        <a:p>
          <a:r>
            <a:rPr lang="ar-SA" sz="2400" dirty="0" smtClean="0"/>
            <a:t>خصائص التابع</a:t>
          </a:r>
          <a:endParaRPr lang="en-US" sz="2400" dirty="0"/>
        </a:p>
      </dgm:t>
    </dgm:pt>
    <dgm:pt modelId="{65A47176-6FBB-496E-BB6F-4C5BE1C3ADDC}" type="parTrans" cxnId="{9C0F1FBD-11F4-4006-92CC-2103EB62EE4E}">
      <dgm:prSet/>
      <dgm:spPr/>
      <dgm:t>
        <a:bodyPr/>
        <a:lstStyle/>
        <a:p>
          <a:endParaRPr lang="en-US"/>
        </a:p>
      </dgm:t>
    </dgm:pt>
    <dgm:pt modelId="{66AC54D0-6CF8-482F-A290-0ADFAD054108}" type="sibTrans" cxnId="{9C0F1FBD-11F4-4006-92CC-2103EB62EE4E}">
      <dgm:prSet/>
      <dgm:spPr/>
      <dgm:t>
        <a:bodyPr/>
        <a:lstStyle/>
        <a:p>
          <a:endParaRPr lang="en-US"/>
        </a:p>
      </dgm:t>
    </dgm:pt>
    <dgm:pt modelId="{C4C6BC90-31CC-43A7-9712-4304D6E4C120}">
      <dgm:prSet phldrT="[Text]" custT="1"/>
      <dgm:spPr>
        <a:solidFill>
          <a:schemeClr val="accent2">
            <a:lumMod val="75000"/>
          </a:schemeClr>
        </a:solidFill>
      </dgm:spPr>
      <dgm:t>
        <a:bodyPr/>
        <a:lstStyle/>
        <a:p>
          <a:r>
            <a:rPr lang="ar-SA" sz="2000" dirty="0" smtClean="0"/>
            <a:t>خصائص</a:t>
          </a:r>
        </a:p>
        <a:p>
          <a:r>
            <a:rPr lang="ar-SA" sz="2000" dirty="0" smtClean="0"/>
            <a:t> المهمة</a:t>
          </a:r>
          <a:endParaRPr lang="en-US" sz="2000" dirty="0"/>
        </a:p>
      </dgm:t>
    </dgm:pt>
    <dgm:pt modelId="{DB36B8BE-3D12-441C-AABC-6F6B92BB8AC3}" type="parTrans" cxnId="{557BF7CF-2FCA-4EA4-8C22-81A197BF4154}">
      <dgm:prSet/>
      <dgm:spPr/>
      <dgm:t>
        <a:bodyPr/>
        <a:lstStyle/>
        <a:p>
          <a:endParaRPr lang="en-US"/>
        </a:p>
      </dgm:t>
    </dgm:pt>
    <dgm:pt modelId="{43651963-8E48-4C46-ABAB-22FDF7B1142C}" type="sibTrans" cxnId="{557BF7CF-2FCA-4EA4-8C22-81A197BF4154}">
      <dgm:prSet/>
      <dgm:spPr/>
      <dgm:t>
        <a:bodyPr/>
        <a:lstStyle/>
        <a:p>
          <a:endParaRPr lang="en-US"/>
        </a:p>
      </dgm:t>
    </dgm:pt>
    <dgm:pt modelId="{114F6CC7-A792-4AC7-BE5E-B55FF7EB5C4C}" type="pres">
      <dgm:prSet presAssocID="{621614D6-FD74-48D0-B444-5AAD55EAA371}" presName="Name0" presStyleCnt="0">
        <dgm:presLayoutVars>
          <dgm:dir/>
          <dgm:animLvl val="lvl"/>
          <dgm:resizeHandles val="exact"/>
        </dgm:presLayoutVars>
      </dgm:prSet>
      <dgm:spPr/>
    </dgm:pt>
    <dgm:pt modelId="{6EE15319-C4C9-4878-AC1A-7D416DE86F2B}" type="pres">
      <dgm:prSet presAssocID="{32024C8F-9774-4D6A-B08C-128FDAFA43A3}" presName="Name8" presStyleCnt="0"/>
      <dgm:spPr/>
    </dgm:pt>
    <dgm:pt modelId="{0E0E457B-986D-4430-AA05-B3F24B6CDBAC}" type="pres">
      <dgm:prSet presAssocID="{32024C8F-9774-4D6A-B08C-128FDAFA43A3}" presName="level" presStyleLbl="node1" presStyleIdx="0" presStyleCnt="3">
        <dgm:presLayoutVars>
          <dgm:chMax val="1"/>
          <dgm:bulletEnabled val="1"/>
        </dgm:presLayoutVars>
      </dgm:prSet>
      <dgm:spPr/>
      <dgm:t>
        <a:bodyPr/>
        <a:lstStyle/>
        <a:p>
          <a:endParaRPr lang="en-US"/>
        </a:p>
      </dgm:t>
    </dgm:pt>
    <dgm:pt modelId="{C1A26A60-8876-4177-995E-FACF0B61E132}" type="pres">
      <dgm:prSet presAssocID="{32024C8F-9774-4D6A-B08C-128FDAFA43A3}" presName="levelTx" presStyleLbl="revTx" presStyleIdx="0" presStyleCnt="0">
        <dgm:presLayoutVars>
          <dgm:chMax val="1"/>
          <dgm:bulletEnabled val="1"/>
        </dgm:presLayoutVars>
      </dgm:prSet>
      <dgm:spPr/>
      <dgm:t>
        <a:bodyPr/>
        <a:lstStyle/>
        <a:p>
          <a:endParaRPr lang="en-US"/>
        </a:p>
      </dgm:t>
    </dgm:pt>
    <dgm:pt modelId="{AAFB73CC-6F90-40AB-A0E2-8A99028D6724}" type="pres">
      <dgm:prSet presAssocID="{3F501BFE-FC03-4646-BDDF-6F720022672C}" presName="Name8" presStyleCnt="0"/>
      <dgm:spPr/>
    </dgm:pt>
    <dgm:pt modelId="{500AAE73-004D-4815-8DA4-B42766C1114F}" type="pres">
      <dgm:prSet presAssocID="{3F501BFE-FC03-4646-BDDF-6F720022672C}" presName="level" presStyleLbl="node1" presStyleIdx="1" presStyleCnt="3">
        <dgm:presLayoutVars>
          <dgm:chMax val="1"/>
          <dgm:bulletEnabled val="1"/>
        </dgm:presLayoutVars>
      </dgm:prSet>
      <dgm:spPr/>
      <dgm:t>
        <a:bodyPr/>
        <a:lstStyle/>
        <a:p>
          <a:endParaRPr lang="en-US"/>
        </a:p>
      </dgm:t>
    </dgm:pt>
    <dgm:pt modelId="{920085EE-48B5-4828-8888-3E3D56DF6610}" type="pres">
      <dgm:prSet presAssocID="{3F501BFE-FC03-4646-BDDF-6F720022672C}" presName="levelTx" presStyleLbl="revTx" presStyleIdx="0" presStyleCnt="0">
        <dgm:presLayoutVars>
          <dgm:chMax val="1"/>
          <dgm:bulletEnabled val="1"/>
        </dgm:presLayoutVars>
      </dgm:prSet>
      <dgm:spPr/>
      <dgm:t>
        <a:bodyPr/>
        <a:lstStyle/>
        <a:p>
          <a:endParaRPr lang="en-US"/>
        </a:p>
      </dgm:t>
    </dgm:pt>
    <dgm:pt modelId="{1A1ABE20-EA4A-4843-8654-833B51AB5E2E}" type="pres">
      <dgm:prSet presAssocID="{C4C6BC90-31CC-43A7-9712-4304D6E4C120}" presName="Name8" presStyleCnt="0"/>
      <dgm:spPr/>
    </dgm:pt>
    <dgm:pt modelId="{D554B784-92A4-4148-91AA-1D4EB1B5437E}" type="pres">
      <dgm:prSet presAssocID="{C4C6BC90-31CC-43A7-9712-4304D6E4C120}" presName="level" presStyleLbl="node1" presStyleIdx="2" presStyleCnt="3">
        <dgm:presLayoutVars>
          <dgm:chMax val="1"/>
          <dgm:bulletEnabled val="1"/>
        </dgm:presLayoutVars>
      </dgm:prSet>
      <dgm:spPr/>
      <dgm:t>
        <a:bodyPr/>
        <a:lstStyle/>
        <a:p>
          <a:endParaRPr lang="en-US"/>
        </a:p>
      </dgm:t>
    </dgm:pt>
    <dgm:pt modelId="{01FE810E-113D-4ACD-8EAB-4BFD4688E568}" type="pres">
      <dgm:prSet presAssocID="{C4C6BC90-31CC-43A7-9712-4304D6E4C120}" presName="levelTx" presStyleLbl="revTx" presStyleIdx="0" presStyleCnt="0">
        <dgm:presLayoutVars>
          <dgm:chMax val="1"/>
          <dgm:bulletEnabled val="1"/>
        </dgm:presLayoutVars>
      </dgm:prSet>
      <dgm:spPr/>
      <dgm:t>
        <a:bodyPr/>
        <a:lstStyle/>
        <a:p>
          <a:endParaRPr lang="en-US"/>
        </a:p>
      </dgm:t>
    </dgm:pt>
  </dgm:ptLst>
  <dgm:cxnLst>
    <dgm:cxn modelId="{557BF7CF-2FCA-4EA4-8C22-81A197BF4154}" srcId="{621614D6-FD74-48D0-B444-5AAD55EAA371}" destId="{C4C6BC90-31CC-43A7-9712-4304D6E4C120}" srcOrd="2" destOrd="0" parTransId="{DB36B8BE-3D12-441C-AABC-6F6B92BB8AC3}" sibTransId="{43651963-8E48-4C46-ABAB-22FDF7B1142C}"/>
    <dgm:cxn modelId="{6EEA04FC-3F07-49CA-89E7-978606C0EA8A}" srcId="{621614D6-FD74-48D0-B444-5AAD55EAA371}" destId="{32024C8F-9774-4D6A-B08C-128FDAFA43A3}" srcOrd="0" destOrd="0" parTransId="{C47D84EE-1CE6-4AFF-ADCA-848A1B6885E9}" sibTransId="{262202ED-7B67-46B3-9525-7E9A4B58B000}"/>
    <dgm:cxn modelId="{AF50CFDA-BDAE-4873-B68F-2BDB44C3ACAC}" type="presOf" srcId="{32024C8F-9774-4D6A-B08C-128FDAFA43A3}" destId="{C1A26A60-8876-4177-995E-FACF0B61E132}" srcOrd="1" destOrd="0" presId="urn:microsoft.com/office/officeart/2005/8/layout/pyramid3"/>
    <dgm:cxn modelId="{4499EDF4-1977-41DF-9578-8E57B344563C}" type="presOf" srcId="{3F501BFE-FC03-4646-BDDF-6F720022672C}" destId="{500AAE73-004D-4815-8DA4-B42766C1114F}" srcOrd="0" destOrd="0" presId="urn:microsoft.com/office/officeart/2005/8/layout/pyramid3"/>
    <dgm:cxn modelId="{9C0F1FBD-11F4-4006-92CC-2103EB62EE4E}" srcId="{621614D6-FD74-48D0-B444-5AAD55EAA371}" destId="{3F501BFE-FC03-4646-BDDF-6F720022672C}" srcOrd="1" destOrd="0" parTransId="{65A47176-6FBB-496E-BB6F-4C5BE1C3ADDC}" sibTransId="{66AC54D0-6CF8-482F-A290-0ADFAD054108}"/>
    <dgm:cxn modelId="{BE3448AE-FEDF-4B45-8438-471D6DD7B850}" type="presOf" srcId="{C4C6BC90-31CC-43A7-9712-4304D6E4C120}" destId="{D554B784-92A4-4148-91AA-1D4EB1B5437E}" srcOrd="0" destOrd="0" presId="urn:microsoft.com/office/officeart/2005/8/layout/pyramid3"/>
    <dgm:cxn modelId="{E7DF648D-EA38-4F2E-BD16-AD24FEDDEC3E}" type="presOf" srcId="{32024C8F-9774-4D6A-B08C-128FDAFA43A3}" destId="{0E0E457B-986D-4430-AA05-B3F24B6CDBAC}" srcOrd="0" destOrd="0" presId="urn:microsoft.com/office/officeart/2005/8/layout/pyramid3"/>
    <dgm:cxn modelId="{A563EBAF-21B2-40B2-8F3E-BEC73503D4F8}" type="presOf" srcId="{621614D6-FD74-48D0-B444-5AAD55EAA371}" destId="{114F6CC7-A792-4AC7-BE5E-B55FF7EB5C4C}" srcOrd="0" destOrd="0" presId="urn:microsoft.com/office/officeart/2005/8/layout/pyramid3"/>
    <dgm:cxn modelId="{3407FBAA-E24C-45B3-A48C-6A876F0F0E49}" type="presOf" srcId="{3F501BFE-FC03-4646-BDDF-6F720022672C}" destId="{920085EE-48B5-4828-8888-3E3D56DF6610}" srcOrd="1" destOrd="0" presId="urn:microsoft.com/office/officeart/2005/8/layout/pyramid3"/>
    <dgm:cxn modelId="{60953995-DB64-4153-AD3C-AE21A68B7B1F}" type="presOf" srcId="{C4C6BC90-31CC-43A7-9712-4304D6E4C120}" destId="{01FE810E-113D-4ACD-8EAB-4BFD4688E568}" srcOrd="1" destOrd="0" presId="urn:microsoft.com/office/officeart/2005/8/layout/pyramid3"/>
    <dgm:cxn modelId="{0AA18B26-2057-40A4-BC1D-0B902DDBB310}" type="presParOf" srcId="{114F6CC7-A792-4AC7-BE5E-B55FF7EB5C4C}" destId="{6EE15319-C4C9-4878-AC1A-7D416DE86F2B}" srcOrd="0" destOrd="0" presId="urn:microsoft.com/office/officeart/2005/8/layout/pyramid3"/>
    <dgm:cxn modelId="{BF35B26C-76BF-4A93-907C-89A187F02FEF}" type="presParOf" srcId="{6EE15319-C4C9-4878-AC1A-7D416DE86F2B}" destId="{0E0E457B-986D-4430-AA05-B3F24B6CDBAC}" srcOrd="0" destOrd="0" presId="urn:microsoft.com/office/officeart/2005/8/layout/pyramid3"/>
    <dgm:cxn modelId="{EAD63F23-1875-40E5-9DBF-6E10C58A81C0}" type="presParOf" srcId="{6EE15319-C4C9-4878-AC1A-7D416DE86F2B}" destId="{C1A26A60-8876-4177-995E-FACF0B61E132}" srcOrd="1" destOrd="0" presId="urn:microsoft.com/office/officeart/2005/8/layout/pyramid3"/>
    <dgm:cxn modelId="{F878ABBD-A03E-4E01-9C93-A4E4F0A38FDD}" type="presParOf" srcId="{114F6CC7-A792-4AC7-BE5E-B55FF7EB5C4C}" destId="{AAFB73CC-6F90-40AB-A0E2-8A99028D6724}" srcOrd="1" destOrd="0" presId="urn:microsoft.com/office/officeart/2005/8/layout/pyramid3"/>
    <dgm:cxn modelId="{3C08E629-E4FB-4D5A-A90F-2F6ECC42107A}" type="presParOf" srcId="{AAFB73CC-6F90-40AB-A0E2-8A99028D6724}" destId="{500AAE73-004D-4815-8DA4-B42766C1114F}" srcOrd="0" destOrd="0" presId="urn:microsoft.com/office/officeart/2005/8/layout/pyramid3"/>
    <dgm:cxn modelId="{96B77554-E688-402E-8E4D-3302E1523BCB}" type="presParOf" srcId="{AAFB73CC-6F90-40AB-A0E2-8A99028D6724}" destId="{920085EE-48B5-4828-8888-3E3D56DF6610}" srcOrd="1" destOrd="0" presId="urn:microsoft.com/office/officeart/2005/8/layout/pyramid3"/>
    <dgm:cxn modelId="{B0AD9C56-4124-4183-B879-7E190FCCA5AA}" type="presParOf" srcId="{114F6CC7-A792-4AC7-BE5E-B55FF7EB5C4C}" destId="{1A1ABE20-EA4A-4843-8654-833B51AB5E2E}" srcOrd="2" destOrd="0" presId="urn:microsoft.com/office/officeart/2005/8/layout/pyramid3"/>
    <dgm:cxn modelId="{485B7990-4D95-471B-A101-1E8833C3A825}" type="presParOf" srcId="{1A1ABE20-EA4A-4843-8654-833B51AB5E2E}" destId="{D554B784-92A4-4148-91AA-1D4EB1B5437E}" srcOrd="0" destOrd="0" presId="urn:microsoft.com/office/officeart/2005/8/layout/pyramid3"/>
    <dgm:cxn modelId="{A8F76E12-C770-4593-99CF-541668D912EA}" type="presParOf" srcId="{1A1ABE20-EA4A-4843-8654-833B51AB5E2E}" destId="{01FE810E-113D-4ACD-8EAB-4BFD4688E568}" srcOrd="1" destOrd="0" presId="urn:microsoft.com/office/officeart/2005/8/layout/pyramid3"/>
  </dgm:cxnLst>
  <dgm:bg/>
  <dgm:whole/>
</dgm:dataModel>
</file>

<file path=ppt/diagrams/data4.xml><?xml version="1.0" encoding="utf-8"?>
<dgm:dataModel xmlns:dgm="http://schemas.openxmlformats.org/drawingml/2006/diagram" xmlns:a="http://schemas.openxmlformats.org/drawingml/2006/main">
  <dgm:ptLst>
    <dgm:pt modelId="{6C5818E6-702D-47B4-A366-EB2452A2421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34CF6A-A486-4D2F-BACC-E7E1C7B50EC5}">
      <dgm:prSet phldrT="[Text]"/>
      <dgm:spPr/>
      <dgm:t>
        <a:bodyPr/>
        <a:lstStyle/>
        <a:p>
          <a:r>
            <a:rPr lang="ar-SA" b="1" dirty="0" smtClean="0"/>
            <a:t>العوامل الموقفية فى نظرية المسار والهدف</a:t>
          </a:r>
          <a:endParaRPr lang="en-US" dirty="0"/>
        </a:p>
      </dgm:t>
    </dgm:pt>
    <dgm:pt modelId="{D075C183-0A61-4EAB-A550-020A943B937D}" type="parTrans" cxnId="{955CB1F6-22ED-4975-9187-49629A52A01C}">
      <dgm:prSet/>
      <dgm:spPr/>
      <dgm:t>
        <a:bodyPr/>
        <a:lstStyle/>
        <a:p>
          <a:endParaRPr lang="en-US"/>
        </a:p>
      </dgm:t>
    </dgm:pt>
    <dgm:pt modelId="{98785B7D-3340-4DE8-8174-0B2F31E866D9}" type="sibTrans" cxnId="{955CB1F6-22ED-4975-9187-49629A52A01C}">
      <dgm:prSet/>
      <dgm:spPr/>
      <dgm:t>
        <a:bodyPr/>
        <a:lstStyle/>
        <a:p>
          <a:endParaRPr lang="en-US"/>
        </a:p>
      </dgm:t>
    </dgm:pt>
    <dgm:pt modelId="{FEC7A090-F4FE-403B-86EB-7B5A889ED081}">
      <dgm:prSet phldrT="[Text]"/>
      <dgm:spPr/>
      <dgm:t>
        <a:bodyPr/>
        <a:lstStyle/>
        <a:p>
          <a:r>
            <a:rPr lang="ar-SA" dirty="0" smtClean="0"/>
            <a:t>خصائص بيئة العمل </a:t>
          </a:r>
          <a:endParaRPr lang="en-US" dirty="0"/>
        </a:p>
      </dgm:t>
    </dgm:pt>
    <dgm:pt modelId="{29B2C082-3B8B-4AAB-849A-2D3D258DD5ED}" type="parTrans" cxnId="{74B64676-1168-45C2-9DB5-562D3FDD9562}">
      <dgm:prSet/>
      <dgm:spPr/>
      <dgm:t>
        <a:bodyPr/>
        <a:lstStyle/>
        <a:p>
          <a:endParaRPr lang="en-US"/>
        </a:p>
      </dgm:t>
    </dgm:pt>
    <dgm:pt modelId="{A9725FB3-6C93-4852-BC66-6ED6691AB2B9}" type="sibTrans" cxnId="{74B64676-1168-45C2-9DB5-562D3FDD9562}">
      <dgm:prSet/>
      <dgm:spPr/>
      <dgm:t>
        <a:bodyPr/>
        <a:lstStyle/>
        <a:p>
          <a:endParaRPr lang="en-US"/>
        </a:p>
      </dgm:t>
    </dgm:pt>
    <dgm:pt modelId="{61B55E00-A492-41C4-BA24-78D6291C32DB}">
      <dgm:prSet phldrT="[Text]"/>
      <dgm:spPr/>
      <dgm:t>
        <a:bodyPr/>
        <a:lstStyle/>
        <a:p>
          <a:pPr rtl="1"/>
          <a:r>
            <a:rPr lang="ar-SA" dirty="0" smtClean="0"/>
            <a:t>خصائص المرؤوسين(الأتباع)</a:t>
          </a:r>
          <a:endParaRPr lang="en-US" dirty="0"/>
        </a:p>
      </dgm:t>
    </dgm:pt>
    <dgm:pt modelId="{F522572A-E1C8-45AF-99B0-E377720BF96C}" type="sibTrans" cxnId="{5375CE8A-41CD-4BC8-97C6-3FD23C6961BA}">
      <dgm:prSet/>
      <dgm:spPr/>
      <dgm:t>
        <a:bodyPr/>
        <a:lstStyle/>
        <a:p>
          <a:endParaRPr lang="en-US"/>
        </a:p>
      </dgm:t>
    </dgm:pt>
    <dgm:pt modelId="{367FAC5C-C1E3-41ED-83E5-AB407D645B1C}" type="parTrans" cxnId="{5375CE8A-41CD-4BC8-97C6-3FD23C6961BA}">
      <dgm:prSet/>
      <dgm:spPr/>
      <dgm:t>
        <a:bodyPr/>
        <a:lstStyle/>
        <a:p>
          <a:endParaRPr lang="en-US"/>
        </a:p>
      </dgm:t>
    </dgm:pt>
    <dgm:pt modelId="{6B9E68C8-A5E0-4FCB-A389-1ACEA657A598}" type="pres">
      <dgm:prSet presAssocID="{6C5818E6-702D-47B4-A366-EB2452A24218}" presName="hierChild1" presStyleCnt="0">
        <dgm:presLayoutVars>
          <dgm:chPref val="1"/>
          <dgm:dir/>
          <dgm:animOne val="branch"/>
          <dgm:animLvl val="lvl"/>
          <dgm:resizeHandles/>
        </dgm:presLayoutVars>
      </dgm:prSet>
      <dgm:spPr/>
      <dgm:t>
        <a:bodyPr/>
        <a:lstStyle/>
        <a:p>
          <a:endParaRPr lang="en-US"/>
        </a:p>
      </dgm:t>
    </dgm:pt>
    <dgm:pt modelId="{061CB1F2-4BA5-4CEE-85E0-2B93A24FFF9F}" type="pres">
      <dgm:prSet presAssocID="{1C34CF6A-A486-4D2F-BACC-E7E1C7B50EC5}" presName="hierRoot1" presStyleCnt="0"/>
      <dgm:spPr/>
    </dgm:pt>
    <dgm:pt modelId="{7E1086DC-6C4B-4303-8E81-0FC4C73F2CF9}" type="pres">
      <dgm:prSet presAssocID="{1C34CF6A-A486-4D2F-BACC-E7E1C7B50EC5}" presName="composite" presStyleCnt="0"/>
      <dgm:spPr/>
    </dgm:pt>
    <dgm:pt modelId="{F5452AC4-86C9-4426-8179-66F82F17BCE3}" type="pres">
      <dgm:prSet presAssocID="{1C34CF6A-A486-4D2F-BACC-E7E1C7B50EC5}" presName="background" presStyleLbl="node0" presStyleIdx="0" presStyleCnt="1"/>
      <dgm:spPr/>
    </dgm:pt>
    <dgm:pt modelId="{3E2C7D7D-4F2A-4BCD-B2BC-3897ADD274D3}" type="pres">
      <dgm:prSet presAssocID="{1C34CF6A-A486-4D2F-BACC-E7E1C7B50EC5}" presName="text" presStyleLbl="fgAcc0" presStyleIdx="0" presStyleCnt="1">
        <dgm:presLayoutVars>
          <dgm:chPref val="3"/>
        </dgm:presLayoutVars>
      </dgm:prSet>
      <dgm:spPr/>
      <dgm:t>
        <a:bodyPr/>
        <a:lstStyle/>
        <a:p>
          <a:endParaRPr lang="en-US"/>
        </a:p>
      </dgm:t>
    </dgm:pt>
    <dgm:pt modelId="{CFA4104E-B158-4D02-897F-10AFCBA4BBB7}" type="pres">
      <dgm:prSet presAssocID="{1C34CF6A-A486-4D2F-BACC-E7E1C7B50EC5}" presName="hierChild2" presStyleCnt="0"/>
      <dgm:spPr/>
    </dgm:pt>
    <dgm:pt modelId="{78A0B770-56F8-4CCA-81CA-58A642E4F0CC}" type="pres">
      <dgm:prSet presAssocID="{29B2C082-3B8B-4AAB-849A-2D3D258DD5ED}" presName="Name10" presStyleLbl="parChTrans1D2" presStyleIdx="0" presStyleCnt="2"/>
      <dgm:spPr/>
      <dgm:t>
        <a:bodyPr/>
        <a:lstStyle/>
        <a:p>
          <a:endParaRPr lang="en-US"/>
        </a:p>
      </dgm:t>
    </dgm:pt>
    <dgm:pt modelId="{1F92937E-DCB6-47E6-BDF3-D3FCEDA241AA}" type="pres">
      <dgm:prSet presAssocID="{FEC7A090-F4FE-403B-86EB-7B5A889ED081}" presName="hierRoot2" presStyleCnt="0"/>
      <dgm:spPr/>
    </dgm:pt>
    <dgm:pt modelId="{26BF736A-29A3-40DB-803F-41A6B7211893}" type="pres">
      <dgm:prSet presAssocID="{FEC7A090-F4FE-403B-86EB-7B5A889ED081}" presName="composite2" presStyleCnt="0"/>
      <dgm:spPr/>
    </dgm:pt>
    <dgm:pt modelId="{154ED5CC-55AD-4A2E-90B5-DA0A9EB69574}" type="pres">
      <dgm:prSet presAssocID="{FEC7A090-F4FE-403B-86EB-7B5A889ED081}" presName="background2" presStyleLbl="node2" presStyleIdx="0" presStyleCnt="2"/>
      <dgm:spPr/>
    </dgm:pt>
    <dgm:pt modelId="{F87E98DD-FA9B-4822-8C74-50C0BBE9DF8E}" type="pres">
      <dgm:prSet presAssocID="{FEC7A090-F4FE-403B-86EB-7B5A889ED081}" presName="text2" presStyleLbl="fgAcc2" presStyleIdx="0" presStyleCnt="2">
        <dgm:presLayoutVars>
          <dgm:chPref val="3"/>
        </dgm:presLayoutVars>
      </dgm:prSet>
      <dgm:spPr/>
      <dgm:t>
        <a:bodyPr/>
        <a:lstStyle/>
        <a:p>
          <a:endParaRPr lang="en-US"/>
        </a:p>
      </dgm:t>
    </dgm:pt>
    <dgm:pt modelId="{6538EF2E-0303-4F94-B27E-46825526E08E}" type="pres">
      <dgm:prSet presAssocID="{FEC7A090-F4FE-403B-86EB-7B5A889ED081}" presName="hierChild3" presStyleCnt="0"/>
      <dgm:spPr/>
    </dgm:pt>
    <dgm:pt modelId="{9DCD09D8-0E5F-4DC0-BC0C-7945773316DD}" type="pres">
      <dgm:prSet presAssocID="{367FAC5C-C1E3-41ED-83E5-AB407D645B1C}" presName="Name10" presStyleLbl="parChTrans1D2" presStyleIdx="1" presStyleCnt="2"/>
      <dgm:spPr/>
      <dgm:t>
        <a:bodyPr/>
        <a:lstStyle/>
        <a:p>
          <a:endParaRPr lang="en-US"/>
        </a:p>
      </dgm:t>
    </dgm:pt>
    <dgm:pt modelId="{9E7601C1-2D4F-46DE-AF29-EAAC6FEE7D51}" type="pres">
      <dgm:prSet presAssocID="{61B55E00-A492-41C4-BA24-78D6291C32DB}" presName="hierRoot2" presStyleCnt="0"/>
      <dgm:spPr/>
    </dgm:pt>
    <dgm:pt modelId="{26710C36-8426-441B-A85E-54F07D005FAB}" type="pres">
      <dgm:prSet presAssocID="{61B55E00-A492-41C4-BA24-78D6291C32DB}" presName="composite2" presStyleCnt="0"/>
      <dgm:spPr/>
    </dgm:pt>
    <dgm:pt modelId="{6A372F64-315F-4116-B40A-116663C4AFBA}" type="pres">
      <dgm:prSet presAssocID="{61B55E00-A492-41C4-BA24-78D6291C32DB}" presName="background2" presStyleLbl="node2" presStyleIdx="1" presStyleCnt="2"/>
      <dgm:spPr/>
    </dgm:pt>
    <dgm:pt modelId="{1837EDDC-371D-4487-BC19-9E1378326B6E}" type="pres">
      <dgm:prSet presAssocID="{61B55E00-A492-41C4-BA24-78D6291C32DB}" presName="text2" presStyleLbl="fgAcc2" presStyleIdx="1" presStyleCnt="2">
        <dgm:presLayoutVars>
          <dgm:chPref val="3"/>
        </dgm:presLayoutVars>
      </dgm:prSet>
      <dgm:spPr/>
      <dgm:t>
        <a:bodyPr/>
        <a:lstStyle/>
        <a:p>
          <a:endParaRPr lang="en-US"/>
        </a:p>
      </dgm:t>
    </dgm:pt>
    <dgm:pt modelId="{0A0996FE-BD9C-4C94-B3D3-A64BA847E8B8}" type="pres">
      <dgm:prSet presAssocID="{61B55E00-A492-41C4-BA24-78D6291C32DB}" presName="hierChild3" presStyleCnt="0"/>
      <dgm:spPr/>
    </dgm:pt>
  </dgm:ptLst>
  <dgm:cxnLst>
    <dgm:cxn modelId="{6C0601A5-AD42-4234-9A62-71C82E72C1B8}" type="presOf" srcId="{29B2C082-3B8B-4AAB-849A-2D3D258DD5ED}" destId="{78A0B770-56F8-4CCA-81CA-58A642E4F0CC}" srcOrd="0" destOrd="0" presId="urn:microsoft.com/office/officeart/2005/8/layout/hierarchy1"/>
    <dgm:cxn modelId="{74B64676-1168-45C2-9DB5-562D3FDD9562}" srcId="{1C34CF6A-A486-4D2F-BACC-E7E1C7B50EC5}" destId="{FEC7A090-F4FE-403B-86EB-7B5A889ED081}" srcOrd="0" destOrd="0" parTransId="{29B2C082-3B8B-4AAB-849A-2D3D258DD5ED}" sibTransId="{A9725FB3-6C93-4852-BC66-6ED6691AB2B9}"/>
    <dgm:cxn modelId="{86D859E0-32C2-4E30-BAD9-8CFC43ADF843}" type="presOf" srcId="{1C34CF6A-A486-4D2F-BACC-E7E1C7B50EC5}" destId="{3E2C7D7D-4F2A-4BCD-B2BC-3897ADD274D3}" srcOrd="0" destOrd="0" presId="urn:microsoft.com/office/officeart/2005/8/layout/hierarchy1"/>
    <dgm:cxn modelId="{F1C4C0DD-8D66-47C3-8B83-DA99111A8DB4}" type="presOf" srcId="{FEC7A090-F4FE-403B-86EB-7B5A889ED081}" destId="{F87E98DD-FA9B-4822-8C74-50C0BBE9DF8E}" srcOrd="0" destOrd="0" presId="urn:microsoft.com/office/officeart/2005/8/layout/hierarchy1"/>
    <dgm:cxn modelId="{66E6F82D-7FEF-4F50-873C-819E4399209D}" type="presOf" srcId="{6C5818E6-702D-47B4-A366-EB2452A24218}" destId="{6B9E68C8-A5E0-4FCB-A389-1ACEA657A598}" srcOrd="0" destOrd="0" presId="urn:microsoft.com/office/officeart/2005/8/layout/hierarchy1"/>
    <dgm:cxn modelId="{5375CE8A-41CD-4BC8-97C6-3FD23C6961BA}" srcId="{1C34CF6A-A486-4D2F-BACC-E7E1C7B50EC5}" destId="{61B55E00-A492-41C4-BA24-78D6291C32DB}" srcOrd="1" destOrd="0" parTransId="{367FAC5C-C1E3-41ED-83E5-AB407D645B1C}" sibTransId="{F522572A-E1C8-45AF-99B0-E377720BF96C}"/>
    <dgm:cxn modelId="{E8D54E11-70E6-431D-A93F-F3CDE52730F5}" type="presOf" srcId="{367FAC5C-C1E3-41ED-83E5-AB407D645B1C}" destId="{9DCD09D8-0E5F-4DC0-BC0C-7945773316DD}" srcOrd="0" destOrd="0" presId="urn:microsoft.com/office/officeart/2005/8/layout/hierarchy1"/>
    <dgm:cxn modelId="{955CB1F6-22ED-4975-9187-49629A52A01C}" srcId="{6C5818E6-702D-47B4-A366-EB2452A24218}" destId="{1C34CF6A-A486-4D2F-BACC-E7E1C7B50EC5}" srcOrd="0" destOrd="0" parTransId="{D075C183-0A61-4EAB-A550-020A943B937D}" sibTransId="{98785B7D-3340-4DE8-8174-0B2F31E866D9}"/>
    <dgm:cxn modelId="{CA3FBE7C-9D48-4DCC-BB25-912CDF2ED3C4}" type="presOf" srcId="{61B55E00-A492-41C4-BA24-78D6291C32DB}" destId="{1837EDDC-371D-4487-BC19-9E1378326B6E}" srcOrd="0" destOrd="0" presId="urn:microsoft.com/office/officeart/2005/8/layout/hierarchy1"/>
    <dgm:cxn modelId="{33ED4C7C-0C0B-45AF-891B-1C9F552FCCF6}" type="presParOf" srcId="{6B9E68C8-A5E0-4FCB-A389-1ACEA657A598}" destId="{061CB1F2-4BA5-4CEE-85E0-2B93A24FFF9F}" srcOrd="0" destOrd="0" presId="urn:microsoft.com/office/officeart/2005/8/layout/hierarchy1"/>
    <dgm:cxn modelId="{01730780-FCC1-4BCC-B01D-72B340CC73BB}" type="presParOf" srcId="{061CB1F2-4BA5-4CEE-85E0-2B93A24FFF9F}" destId="{7E1086DC-6C4B-4303-8E81-0FC4C73F2CF9}" srcOrd="0" destOrd="0" presId="urn:microsoft.com/office/officeart/2005/8/layout/hierarchy1"/>
    <dgm:cxn modelId="{88AB497F-426D-43A1-8EA5-E61B559D4B28}" type="presParOf" srcId="{7E1086DC-6C4B-4303-8E81-0FC4C73F2CF9}" destId="{F5452AC4-86C9-4426-8179-66F82F17BCE3}" srcOrd="0" destOrd="0" presId="urn:microsoft.com/office/officeart/2005/8/layout/hierarchy1"/>
    <dgm:cxn modelId="{EC4AFA55-DA1B-46DD-AF5D-043545A06ECD}" type="presParOf" srcId="{7E1086DC-6C4B-4303-8E81-0FC4C73F2CF9}" destId="{3E2C7D7D-4F2A-4BCD-B2BC-3897ADD274D3}" srcOrd="1" destOrd="0" presId="urn:microsoft.com/office/officeart/2005/8/layout/hierarchy1"/>
    <dgm:cxn modelId="{EDD60164-7BBC-4590-B6E0-16C6A22401D7}" type="presParOf" srcId="{061CB1F2-4BA5-4CEE-85E0-2B93A24FFF9F}" destId="{CFA4104E-B158-4D02-897F-10AFCBA4BBB7}" srcOrd="1" destOrd="0" presId="urn:microsoft.com/office/officeart/2005/8/layout/hierarchy1"/>
    <dgm:cxn modelId="{1F4DEE75-D6E0-41EF-BCF2-33FE1090DDD0}" type="presParOf" srcId="{CFA4104E-B158-4D02-897F-10AFCBA4BBB7}" destId="{78A0B770-56F8-4CCA-81CA-58A642E4F0CC}" srcOrd="0" destOrd="0" presId="urn:microsoft.com/office/officeart/2005/8/layout/hierarchy1"/>
    <dgm:cxn modelId="{90C80F65-F455-4BA4-8482-3CBC969094B5}" type="presParOf" srcId="{CFA4104E-B158-4D02-897F-10AFCBA4BBB7}" destId="{1F92937E-DCB6-47E6-BDF3-D3FCEDA241AA}" srcOrd="1" destOrd="0" presId="urn:microsoft.com/office/officeart/2005/8/layout/hierarchy1"/>
    <dgm:cxn modelId="{6617A7F8-A137-49DF-B7A0-3CFCB4168D24}" type="presParOf" srcId="{1F92937E-DCB6-47E6-BDF3-D3FCEDA241AA}" destId="{26BF736A-29A3-40DB-803F-41A6B7211893}" srcOrd="0" destOrd="0" presId="urn:microsoft.com/office/officeart/2005/8/layout/hierarchy1"/>
    <dgm:cxn modelId="{E635CA08-FBC4-428C-B5D8-10D7D6392D44}" type="presParOf" srcId="{26BF736A-29A3-40DB-803F-41A6B7211893}" destId="{154ED5CC-55AD-4A2E-90B5-DA0A9EB69574}" srcOrd="0" destOrd="0" presId="urn:microsoft.com/office/officeart/2005/8/layout/hierarchy1"/>
    <dgm:cxn modelId="{23D69A35-8C8B-4DA9-AE98-BA8BEC43C448}" type="presParOf" srcId="{26BF736A-29A3-40DB-803F-41A6B7211893}" destId="{F87E98DD-FA9B-4822-8C74-50C0BBE9DF8E}" srcOrd="1" destOrd="0" presId="urn:microsoft.com/office/officeart/2005/8/layout/hierarchy1"/>
    <dgm:cxn modelId="{00156154-E7C8-428F-9AC8-CBCCE8FB39F5}" type="presParOf" srcId="{1F92937E-DCB6-47E6-BDF3-D3FCEDA241AA}" destId="{6538EF2E-0303-4F94-B27E-46825526E08E}" srcOrd="1" destOrd="0" presId="urn:microsoft.com/office/officeart/2005/8/layout/hierarchy1"/>
    <dgm:cxn modelId="{CCF75C95-0E4B-4379-8928-183080EDB60C}" type="presParOf" srcId="{CFA4104E-B158-4D02-897F-10AFCBA4BBB7}" destId="{9DCD09D8-0E5F-4DC0-BC0C-7945773316DD}" srcOrd="2" destOrd="0" presId="urn:microsoft.com/office/officeart/2005/8/layout/hierarchy1"/>
    <dgm:cxn modelId="{085098DD-B9F0-416D-8700-0F9BC51ADAC4}" type="presParOf" srcId="{CFA4104E-B158-4D02-897F-10AFCBA4BBB7}" destId="{9E7601C1-2D4F-46DE-AF29-EAAC6FEE7D51}" srcOrd="3" destOrd="0" presId="urn:microsoft.com/office/officeart/2005/8/layout/hierarchy1"/>
    <dgm:cxn modelId="{909064D5-AFA8-46EE-A1D0-0FD6834675FD}" type="presParOf" srcId="{9E7601C1-2D4F-46DE-AF29-EAAC6FEE7D51}" destId="{26710C36-8426-441B-A85E-54F07D005FAB}" srcOrd="0" destOrd="0" presId="urn:microsoft.com/office/officeart/2005/8/layout/hierarchy1"/>
    <dgm:cxn modelId="{FF1B4290-1772-4B11-8DF1-BC0CEB5F9063}" type="presParOf" srcId="{26710C36-8426-441B-A85E-54F07D005FAB}" destId="{6A372F64-315F-4116-B40A-116663C4AFBA}" srcOrd="0" destOrd="0" presId="urn:microsoft.com/office/officeart/2005/8/layout/hierarchy1"/>
    <dgm:cxn modelId="{363540DC-E7AE-4E96-931E-E8E6B43DCF40}" type="presParOf" srcId="{26710C36-8426-441B-A85E-54F07D005FAB}" destId="{1837EDDC-371D-4487-BC19-9E1378326B6E}" srcOrd="1" destOrd="0" presId="urn:microsoft.com/office/officeart/2005/8/layout/hierarchy1"/>
    <dgm:cxn modelId="{A014CF7B-4B6E-4601-9C19-2DA5AAE9B43E}" type="presParOf" srcId="{9E7601C1-2D4F-46DE-AF29-EAAC6FEE7D51}" destId="{0A0996FE-BD9C-4C94-B3D3-A64BA847E8B8}"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3A3C23-C814-4218-8E3B-0DBF94CE9E2D}" type="datetimeFigureOut">
              <a:rPr lang="en-US" smtClean="0"/>
              <a:pPr/>
              <a:t>1/2/2002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D24DB2-89AF-40D5-B71A-49B1B607C8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1/2/2002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1/2/2002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1/2/2002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1/2/2002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1/2/2002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1/2/2002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1/2/2002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1/2/2002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1/2/2002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lstStyle/>
          <a:p>
            <a:pPr rtl="1"/>
            <a:r>
              <a:rPr lang="ar-SA" sz="4000" b="1" dirty="0" smtClean="0"/>
              <a:t>الفصل السادس</a:t>
            </a:r>
            <a:endParaRPr lang="en-US" sz="4000" b="1" dirty="0" smtClean="0"/>
          </a:p>
          <a:p>
            <a:pPr rtl="1"/>
            <a:r>
              <a:rPr lang="ar-SA" sz="4000" b="1" dirty="0" smtClean="0"/>
              <a:t>نظرية مسار الهدف</a:t>
            </a:r>
            <a:endParaRPr lang="en-US" sz="40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تشرح النظرية كيف يمكن للقادة مساعدة الاتباع عبر المسار من اجل تحقيق </a:t>
            </a:r>
            <a:r>
              <a:rPr lang="ar-SA" dirty="0" smtClean="0"/>
              <a:t>اهدافهم</a:t>
            </a:r>
            <a:r>
              <a:rPr lang="en-US" dirty="0" smtClean="0"/>
              <a:t>:</a:t>
            </a:r>
            <a:endParaRPr lang="ar-SA" dirty="0" smtClean="0"/>
          </a:p>
          <a:p>
            <a:pPr lvl="1" algn="just" rtl="1">
              <a:buFontTx/>
              <a:buChar char="-"/>
            </a:pPr>
            <a:r>
              <a:rPr lang="ar-SA" dirty="0" smtClean="0"/>
              <a:t>من خلال اختيار سلوكيات معينة تناسب حاجات الاتباع على افضل وجه، كما تناسب الموقف الذي يعمل فيه الاتباع. </a:t>
            </a:r>
          </a:p>
          <a:p>
            <a:pPr lvl="1" algn="just" rtl="1">
              <a:buFontTx/>
              <a:buChar char="-"/>
            </a:pPr>
            <a:r>
              <a:rPr lang="ar-SA" dirty="0" smtClean="0"/>
              <a:t>ومن خلال اختيار الاسلوب المناسب يزيد القادة من توقعات الاتباع حيال النجاح والرضا.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228600" y="2514600"/>
          <a:ext cx="8610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2057400" y="0"/>
            <a:ext cx="4990469" cy="461665"/>
          </a:xfrm>
          <a:prstGeom prst="rect">
            <a:avLst/>
          </a:prstGeom>
          <a:noFill/>
        </p:spPr>
        <p:txBody>
          <a:bodyPr wrap="none" rtlCol="0">
            <a:spAutoFit/>
          </a:bodyPr>
          <a:lstStyle/>
          <a:p>
            <a:pPr algn="ctr"/>
            <a:r>
              <a:rPr lang="ar-SA" sz="2400" dirty="0" smtClean="0"/>
              <a:t>المكونات الرئيسية لنظرية مسار الهدف</a:t>
            </a:r>
            <a:endParaRPr lang="en-US" sz="2400" dirty="0"/>
          </a:p>
        </p:txBody>
      </p:sp>
      <p:graphicFrame>
        <p:nvGraphicFramePr>
          <p:cNvPr id="4" name="Diagram 3"/>
          <p:cNvGraphicFramePr/>
          <p:nvPr/>
        </p:nvGraphicFramePr>
        <p:xfrm>
          <a:off x="533400" y="838200"/>
          <a:ext cx="7924800" cy="2590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سلوكيات القائد</a:t>
            </a:r>
            <a:endParaRPr lang="en-US" b="1" dirty="0"/>
          </a:p>
        </p:txBody>
      </p:sp>
      <p:sp>
        <p:nvSpPr>
          <p:cNvPr id="3" name="Content Placeholder 2"/>
          <p:cNvSpPr>
            <a:spLocks noGrp="1"/>
          </p:cNvSpPr>
          <p:nvPr>
            <p:ph idx="1"/>
          </p:nvPr>
        </p:nvSpPr>
        <p:spPr/>
        <p:txBody>
          <a:bodyPr>
            <a:normAutofit/>
          </a:bodyPr>
          <a:lstStyle/>
          <a:p>
            <a:pPr lvl="1" algn="just" rtl="1">
              <a:buFont typeface="Wingdings" pitchFamily="2" charset="2"/>
              <a:buChar char="§"/>
            </a:pPr>
            <a:r>
              <a:rPr lang="ar-SA" sz="2800" dirty="0" smtClean="0">
                <a:cs typeface="+mj-cs"/>
              </a:rPr>
              <a:t>القيادة التوجيهية(السلوك الاجرائى): تخطيط وتنظيم ومراقبة وتنسيق نشاطات المرؤوسين من قبل القائد . </a:t>
            </a:r>
          </a:p>
          <a:p>
            <a:pPr lvl="2" algn="just" rtl="1">
              <a:buFont typeface="Arial" pitchFamily="34" charset="0"/>
              <a:buChar char="•"/>
            </a:pPr>
            <a:r>
              <a:rPr lang="ar-SA" dirty="0" smtClean="0">
                <a:cs typeface="+mj-cs"/>
              </a:rPr>
              <a:t>تصف القائد الذي يعطي أتباعه التوجيهات حول مهامهم، ويضع معايير واضحة للأداء، ويجعل القواعد واللوائح واضحة للأتباع. وهي تشبه الأسلوب الإخباري في القيادة الموقفية. </a:t>
            </a:r>
          </a:p>
          <a:p>
            <a:pPr lvl="2" algn="just" rtl="1">
              <a:buFont typeface="Arial" pitchFamily="34" charset="0"/>
              <a:buChar char="•"/>
            </a:pPr>
            <a:r>
              <a:rPr lang="ar-SA" dirty="0" smtClean="0">
                <a:cs typeface="+mj-cs"/>
              </a:rPr>
              <a:t>هذا النوع يناسب الأتباع الذين لديهم نزعة سلطوية، وكذلك    يفيد في حالة غموض اللوائح.</a:t>
            </a:r>
          </a:p>
          <a:p>
            <a:pPr lvl="1" algn="just" rtl="1">
              <a:buFont typeface="Wingdings" pitchFamily="2" charset="2"/>
              <a:buChar char="§"/>
            </a:pPr>
            <a:endParaRPr lang="ar-SA" sz="2800" dirty="0" smtClean="0">
              <a:cs typeface="+mj-cs"/>
            </a:endParaRPr>
          </a:p>
          <a:p>
            <a:pPr lvl="1" algn="just" rtl="1">
              <a:buFontTx/>
              <a:buChar char="-"/>
            </a:pPr>
            <a:endParaRPr lang="ar-SA" sz="2800" dirty="0" smtClean="0">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سلوكيات القائد</a:t>
            </a:r>
            <a:endParaRPr lang="en-US" b="1" dirty="0"/>
          </a:p>
        </p:txBody>
      </p:sp>
      <p:sp>
        <p:nvSpPr>
          <p:cNvPr id="3" name="Content Placeholder 2"/>
          <p:cNvSpPr>
            <a:spLocks noGrp="1"/>
          </p:cNvSpPr>
          <p:nvPr>
            <p:ph idx="1"/>
          </p:nvPr>
        </p:nvSpPr>
        <p:spPr/>
        <p:txBody>
          <a:bodyPr>
            <a:normAutofit fontScale="85000" lnSpcReduction="20000"/>
          </a:bodyPr>
          <a:lstStyle/>
          <a:p>
            <a:pPr algn="just" rtl="1">
              <a:buFont typeface="Wingdings" pitchFamily="2" charset="2"/>
              <a:buChar char="§"/>
            </a:pPr>
            <a:r>
              <a:rPr lang="ar-SA" dirty="0" smtClean="0"/>
              <a:t>القيادة المساندة(السلوك المساند): تماثل سلوك الإعتبار الذي حددته دراسات جامعة ولاية أوهايو ، تقوم القيادة بتقديم الدعم لحاجات المرؤوسين وإبداء الاهتمام برفاهيتهم فى جو ودي. </a:t>
            </a:r>
          </a:p>
          <a:p>
            <a:pPr algn="just" rtl="1">
              <a:buNone/>
            </a:pPr>
            <a:r>
              <a:rPr lang="ar-SA" dirty="0" smtClean="0"/>
              <a:t>   - يكون فيها القائد ودوداً، سهل التعامل، يسعى لتلبية حاجات الأتباع متطلباتهم الإنسانية، ويعاملهم بشكل متساوٍ . </a:t>
            </a:r>
            <a:endParaRPr lang="ar-SA" sz="2400" dirty="0" smtClean="0"/>
          </a:p>
          <a:p>
            <a:pPr algn="just" rtl="1">
              <a:buNone/>
            </a:pPr>
            <a:r>
              <a:rPr lang="ar-SA" dirty="0" smtClean="0"/>
              <a:t>   - هذا النووع يناسب الأتباع الذين لديهم حاجة قوية للانتماء، وكذلك في حالة الأعمال المهيكلة وغير المرضية.</a:t>
            </a:r>
          </a:p>
          <a:p>
            <a:pPr algn="just" rtl="1">
              <a:buNone/>
            </a:pPr>
            <a:r>
              <a:rPr lang="ar-SA" dirty="0" smtClean="0"/>
              <a:t>   - القادة يخرجون عن طريقتهم المعتادة لكي يجعلوا العمل ممتعا بالنسبة للأتباع . إضافة الى ذلك ، يعامل القادة المساندون أتباعهم بشكل متساوٍ ، ويحترمونهم لمكانتهم.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سلوكيات القائد</a:t>
            </a:r>
            <a:endParaRPr lang="en-US" b="1" dirty="0"/>
          </a:p>
        </p:txBody>
      </p:sp>
      <p:sp>
        <p:nvSpPr>
          <p:cNvPr id="3" name="Content Placeholder 2"/>
          <p:cNvSpPr>
            <a:spLocks noGrp="1"/>
          </p:cNvSpPr>
          <p:nvPr>
            <p:ph idx="1"/>
          </p:nvPr>
        </p:nvSpPr>
        <p:spPr/>
        <p:txBody>
          <a:bodyPr>
            <a:normAutofit/>
          </a:bodyPr>
          <a:lstStyle/>
          <a:p>
            <a:pPr lvl="1" algn="just" rtl="1">
              <a:buFont typeface="Wingdings" pitchFamily="2" charset="2"/>
              <a:buChar char="§"/>
            </a:pPr>
            <a:r>
              <a:rPr lang="ar-SA" dirty="0" smtClean="0"/>
              <a:t>القيادة المشاركة: المشاركة فى المعلومات مع المرؤوسين ومقترحاتهم للوصول لقرارات جماعية، حيث القائد يستشير الأتباع ، ويحصل على أفكارهم وآرائهم، ويتخذ منها قرارات تتعلق بكيفية تقدم المجموعة او المنظمة.</a:t>
            </a:r>
          </a:p>
          <a:p>
            <a:pPr lvl="1" algn="just" rtl="1">
              <a:buFont typeface="Wingdings" pitchFamily="2" charset="2"/>
              <a:buChar char="§"/>
            </a:pPr>
            <a:r>
              <a:rPr lang="ar-SA" dirty="0" smtClean="0"/>
              <a:t>القيادة الموجهة نحو الانجاز: يطلب القائد من الآتباع أداء العمل بأعلى مستوى ممكن . ويقوم بوضع أهداف تتحدى القدرات و السعى لتحسين الأداء مع إبداء الثقة فى المرؤوسين، وتوقع الكثير منهم .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286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الاتباع</a:t>
            </a:r>
            <a:endParaRPr lang="en-US" dirty="0"/>
          </a:p>
        </p:txBody>
      </p:sp>
      <p:sp>
        <p:nvSpPr>
          <p:cNvPr id="3" name="Content Placeholder 2"/>
          <p:cNvSpPr>
            <a:spLocks noGrp="1"/>
          </p:cNvSpPr>
          <p:nvPr>
            <p:ph idx="1"/>
          </p:nvPr>
        </p:nvSpPr>
        <p:spPr/>
        <p:txBody>
          <a:bodyPr>
            <a:normAutofit/>
          </a:bodyPr>
          <a:lstStyle/>
          <a:p>
            <a:pPr algn="just" rtl="1"/>
            <a:r>
              <a:rPr lang="ar-SA" b="1" dirty="0" smtClean="0"/>
              <a:t>القدرة</a:t>
            </a:r>
            <a:r>
              <a:rPr lang="ar-SA" dirty="0" smtClean="0"/>
              <a:t> : كلما كانت قدرة المرؤوسين على إنجاز العمل بصورة فعالة كبيرة قل احتمال قبوله للتوجيه لأنه غير ضرورى </a:t>
            </a:r>
          </a:p>
          <a:p>
            <a:pPr algn="just" rtl="1"/>
            <a:r>
              <a:rPr lang="ar-SA" b="1" dirty="0" smtClean="0"/>
              <a:t>مركز التحكم :</a:t>
            </a:r>
            <a:r>
              <a:rPr lang="ar-SA" dirty="0" smtClean="0"/>
              <a:t> مدى اعتقاد العامل انه يتحكم فيما يحدث له ( و يطلق عليهم الجوانبيين ) وهم يرضون عن القائد المشارك أما من يعتقدون  أنهم لا يتحكمون فيما يحدث لهم (يسموا التربيين ) وهم يقنعون بالقائد المصدر للتوجيهات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الاتباع</a:t>
            </a:r>
            <a:endParaRPr lang="en-US" dirty="0"/>
          </a:p>
        </p:txBody>
      </p:sp>
      <p:sp>
        <p:nvSpPr>
          <p:cNvPr id="3" name="Content Placeholder 2"/>
          <p:cNvSpPr>
            <a:spLocks noGrp="1"/>
          </p:cNvSpPr>
          <p:nvPr>
            <p:ph idx="1"/>
          </p:nvPr>
        </p:nvSpPr>
        <p:spPr/>
        <p:txBody>
          <a:bodyPr>
            <a:normAutofit/>
          </a:bodyPr>
          <a:lstStyle/>
          <a:p>
            <a:pPr algn="just" rtl="1"/>
            <a:r>
              <a:rPr lang="ar-SA" b="1" dirty="0" smtClean="0"/>
              <a:t>الحاجات و الدوافع :</a:t>
            </a:r>
            <a:r>
              <a:rPr lang="ar-SA" dirty="0" smtClean="0"/>
              <a:t> قد تؤثر الحاجات المسيطرة على المرؤوسين فى سلوك القائد مثال :( يقبل الأفراد ذوى حاجات الأمن و السلامة – الأسلوب الاجرائى للقائد – يتفاعل العاملون ذوى الانتماء و التقدير مع القائد المعاون أكثر – احتمال تأثير حاجات الاستقلال و المسئولية لدى الفرد بالقائد المشارك بصورة ايجابية </a:t>
            </a:r>
          </a:p>
          <a:p>
            <a:pPr algn="just" rtl="1"/>
            <a:endParaRPr lang="ar-SA"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البيئة </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t>1. مهام المرؤوسين :</a:t>
            </a:r>
            <a:endParaRPr lang="ar-SA" dirty="0" smtClean="0"/>
          </a:p>
          <a:p>
            <a:pPr algn="just" rtl="1"/>
            <a:r>
              <a:rPr lang="ar-SA" dirty="0" smtClean="0"/>
              <a:t>كلما كانت المهام محددة وواضحة وروتينية كان السلوك الاجرائى غير مناسب لان التوقعات واضحة ويحتمل أن يكون القائد المعاون أو المشارك يزيد من درجة الرضا للمرؤوسين . </a:t>
            </a:r>
          </a:p>
          <a:p>
            <a:pPr algn="just" rtl="1"/>
            <a:r>
              <a:rPr lang="ar-SA" dirty="0" smtClean="0"/>
              <a:t>أما إذا كانت المهام غير محددة وغير واضحة (غامضة) زاد احتمال قبولهم للقائد الموجه (الاجرائى )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البيئة </a:t>
            </a:r>
            <a:endParaRPr lang="en-US" dirty="0"/>
          </a:p>
        </p:txBody>
      </p:sp>
      <p:sp>
        <p:nvSpPr>
          <p:cNvPr id="3" name="Content Placeholder 2"/>
          <p:cNvSpPr>
            <a:spLocks noGrp="1"/>
          </p:cNvSpPr>
          <p:nvPr>
            <p:ph idx="1"/>
          </p:nvPr>
        </p:nvSpPr>
        <p:spPr/>
        <p:txBody>
          <a:bodyPr>
            <a:normAutofit/>
          </a:bodyPr>
          <a:lstStyle/>
          <a:p>
            <a:pPr algn="just" rtl="1"/>
            <a:r>
              <a:rPr lang="ar-SA" dirty="0" smtClean="0"/>
              <a:t>ولتوضيح مدى تأثير المهام للمرؤوسين وانه بدمج نظرية المسار و الهدف مع تعميم الوظائف . </a:t>
            </a:r>
          </a:p>
          <a:p>
            <a:pPr algn="just" rtl="1"/>
            <a:r>
              <a:rPr lang="ar-SA" dirty="0" smtClean="0"/>
              <a:t>نلحظ علاقة بين قوة الحاجة للتقدم  ومدى الوظيفة  نفسها وأنماط القيادة الفعالة .</a:t>
            </a:r>
          </a:p>
          <a:p>
            <a:pPr algn="just" rtl="1"/>
            <a:r>
              <a:rPr lang="ar-SA" dirty="0" smtClean="0"/>
              <a:t>فعندما تتطابق حاجات التقدم و نطاق الوظيفة تكون درجة التطابق عالية و العكس صحيح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a:xfrm>
            <a:off x="457200" y="1828800"/>
            <a:ext cx="8229600" cy="4572000"/>
          </a:xfrm>
        </p:spPr>
        <p:txBody>
          <a:bodyPr>
            <a:normAutofit/>
          </a:bodyPr>
          <a:lstStyle/>
          <a:p>
            <a:pPr marL="334023" indent="-334023" algn="ctr" rtl="1">
              <a:buNone/>
            </a:pPr>
            <a:r>
              <a:rPr lang="ar-SA" sz="5400" b="1" dirty="0" smtClean="0">
                <a:solidFill>
                  <a:srgbClr val="FF0000"/>
                </a:solidFill>
                <a:cs typeface="Arial" pitchFamily="34" charset="0"/>
              </a:rPr>
              <a:t>شرح مفهوم نظرية مسار الهدف من وجهة نظر المدخل الموقفي</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a:xfrm>
            <a:off x="685800" y="6400800"/>
            <a:ext cx="2133600" cy="301752"/>
          </a:xfrm>
        </p:spPr>
        <p:txBody>
          <a:bodyPr/>
          <a:lstStyle/>
          <a:p>
            <a:fld id="{D1C443A3-8B34-4CE8-BEEA-2BF9DA93ECBA}" type="datetime8">
              <a:rPr lang="ar-SA" smtClean="0"/>
              <a:pPr/>
              <a:t>02 كانون الثاني، 02</a:t>
            </a:fld>
            <a:endParaRPr lang="ar-SA" dirty="0"/>
          </a:p>
        </p:txBody>
      </p:sp>
      <p:sp>
        <p:nvSpPr>
          <p:cNvPr id="5" name="عنصر نائب للتذييل 4"/>
          <p:cNvSpPr>
            <a:spLocks noGrp="1"/>
          </p:cNvSpPr>
          <p:nvPr>
            <p:ph type="ftr" sz="quarter" idx="11"/>
          </p:nvPr>
        </p:nvSpPr>
        <p:spPr>
          <a:xfrm>
            <a:off x="2590800" y="6324600"/>
            <a:ext cx="4685899" cy="365125"/>
          </a:xfrm>
        </p:spPr>
        <p:txBody>
          <a:bodyPr/>
          <a:lstStyle/>
          <a:p>
            <a:r>
              <a:rPr lang="ar-SA" dirty="0" smtClean="0"/>
              <a:t>د/ كاسر نصر المنصور - كلية الاقتصاد والادارة - جامعة الملك عبد العزيز</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البيئة </a:t>
            </a:r>
            <a:endParaRPr lang="en-US" dirty="0"/>
          </a:p>
        </p:txBody>
      </p:sp>
      <p:sp>
        <p:nvSpPr>
          <p:cNvPr id="3" name="Content Placeholder 2"/>
          <p:cNvSpPr>
            <a:spLocks noGrp="1"/>
          </p:cNvSpPr>
          <p:nvPr>
            <p:ph idx="1"/>
          </p:nvPr>
        </p:nvSpPr>
        <p:spPr/>
        <p:txBody>
          <a:bodyPr>
            <a:normAutofit/>
          </a:bodyPr>
          <a:lstStyle/>
          <a:p>
            <a:pPr algn="just" rtl="1"/>
            <a:r>
              <a:rPr lang="ar-SA" dirty="0" smtClean="0"/>
              <a:t>مثال " محاسب طموح شاب يشارك فى مشروع يظهر فية قوته و براعته ( تحدى ) فهنا الطموح و تطابق مجال الوظيفة فأفضل أسلوب قيادى للمشرف عليه هو الأسلوب الميسر غير الموجه و العكس صحيح فى حال انه هذا المحاسب ليس لديه طموح فعلى المشرف عليه أن يمارس قدراً أكبر من الأسلوب التوجيهي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البيئة </a:t>
            </a:r>
            <a:endParaRPr lang="en-US" dirty="0"/>
          </a:p>
        </p:txBody>
      </p:sp>
      <p:sp>
        <p:nvSpPr>
          <p:cNvPr id="3" name="Content Placeholder 2"/>
          <p:cNvSpPr>
            <a:spLocks noGrp="1"/>
          </p:cNvSpPr>
          <p:nvPr>
            <p:ph idx="1"/>
          </p:nvPr>
        </p:nvSpPr>
        <p:spPr/>
        <p:txBody>
          <a:bodyPr>
            <a:normAutofit/>
          </a:bodyPr>
          <a:lstStyle/>
          <a:p>
            <a:pPr algn="just" rtl="1">
              <a:buNone/>
            </a:pPr>
            <a:r>
              <a:rPr lang="ar-SA" dirty="0" smtClean="0"/>
              <a:t>2. جماعة العمل </a:t>
            </a:r>
          </a:p>
          <a:p>
            <a:pPr algn="just" rtl="1"/>
            <a:r>
              <a:rPr lang="ar-SA" dirty="0" smtClean="0"/>
              <a:t>يوجد احتمال تلائم أسلوب قيادى معين فى مرحلة معينة فهذا لا يؤدى بالقائد الى ترك اساليبه الأخرى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خصائص البيئة </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t>3. العوامل التنظيمية</a:t>
            </a:r>
            <a:endParaRPr lang="ar-SA" dirty="0" smtClean="0"/>
          </a:p>
          <a:p>
            <a:pPr algn="just" rtl="1"/>
            <a:r>
              <a:rPr lang="ar-SA" dirty="0" smtClean="0"/>
              <a:t>وهى مدى تحكم الأنظمة و الإجراءات والسياسات فى أعمال الموظفين فمثلا أعمال تخريم كروت البيانات المثقبة حيث العمل واضح وطرق ولوائح مقررة فالسلوك الاجرائى غير مناسب . فى حين يكون ضرورى فى مستشفى للطوارئ لإنقاذ المصابين حيث العمل تحت ضغط .</a:t>
            </a:r>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ar-SA" sz="4000" b="1" dirty="0" smtClean="0"/>
              <a:t>كيف تعمل نظرية مسار الهدف؟</a:t>
            </a:r>
            <a:endParaRPr lang="en-US" sz="4000" b="1" dirty="0"/>
          </a:p>
        </p:txBody>
      </p:sp>
      <p:sp>
        <p:nvSpPr>
          <p:cNvPr id="3" name="Content Placeholder 2"/>
          <p:cNvSpPr>
            <a:spLocks noGrp="1"/>
          </p:cNvSpPr>
          <p:nvPr>
            <p:ph idx="1"/>
          </p:nvPr>
        </p:nvSpPr>
        <p:spPr/>
        <p:txBody>
          <a:bodyPr>
            <a:normAutofit/>
          </a:bodyPr>
          <a:lstStyle/>
          <a:p>
            <a:pPr algn="just" rtl="1"/>
            <a:r>
              <a:rPr lang="ar-SA" dirty="0" smtClean="0"/>
              <a:t>تعد مدخلا معقد نظربا  في القيادة ، ولكنها عملية. حيث تقدم أرشادا للقادة حول كيفية مساعدتهم للاتباع من أجل إنجاز أعمالهم بشكل مرضي.</a:t>
            </a:r>
          </a:p>
          <a:p>
            <a:pPr algn="just" rtl="1"/>
            <a:r>
              <a:rPr lang="ar-SA" dirty="0" smtClean="0"/>
              <a:t>من الناحية النظرية، فأنها تقدم مجموعة من الافتراضات حول كيفية تفاعل اساليب القيادة المختلفة مع خصائص الأتباع وظروف العمل من اجل التأثير  في دافعية الأتباع.</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ar-SA" sz="4000" b="1" dirty="0" smtClean="0"/>
              <a:t>كيف تعمل نظرية مسار الهدف؟</a:t>
            </a:r>
            <a:endParaRPr lang="en-US" sz="4000" b="1" dirty="0"/>
          </a:p>
        </p:txBody>
      </p:sp>
      <p:sp>
        <p:nvSpPr>
          <p:cNvPr id="3" name="Content Placeholder 2"/>
          <p:cNvSpPr>
            <a:spLocks noGrp="1"/>
          </p:cNvSpPr>
          <p:nvPr>
            <p:ph idx="1"/>
          </p:nvPr>
        </p:nvSpPr>
        <p:spPr/>
        <p:txBody>
          <a:bodyPr>
            <a:normAutofit/>
          </a:bodyPr>
          <a:lstStyle/>
          <a:p>
            <a:pPr algn="just" rtl="1"/>
            <a:r>
              <a:rPr lang="ar-SA" dirty="0" smtClean="0"/>
              <a:t>تعد القيادة المشاركة هي الأفضل حين تكون المهمة غامضة؛ لأن المشاركة تعطي توضيحا أكبر حول (كيف ان مسارات معينة تقود الى أهداف معينة؟).فهي تساعد الاتباع على تعلم( ماذا) يؤدي الى(ماذا)(هاوس وميتشل، 1974).</a:t>
            </a:r>
          </a:p>
          <a:p>
            <a:pPr algn="just" rtl="1"/>
            <a:r>
              <a:rPr lang="ar-SA" dirty="0" smtClean="0"/>
              <a:t>تتنبأ بان القيادة الموجهة نحو تحقيق  الهدف هي أكثر فاعلية في الأوضاع التي يطلب من الأتباع فيها القيام بمهام غامضة.</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ar-SA" sz="4000" b="1" dirty="0" smtClean="0"/>
              <a:t>كيف تعمل نظرية مسار الهدف؟</a:t>
            </a:r>
            <a:endParaRPr lang="en-US" sz="4000" b="1" dirty="0"/>
          </a:p>
        </p:txBody>
      </p:sp>
      <p:sp>
        <p:nvSpPr>
          <p:cNvPr id="3" name="Content Placeholder 2"/>
          <p:cNvSpPr>
            <a:spLocks noGrp="1"/>
          </p:cNvSpPr>
          <p:nvPr>
            <p:ph idx="1"/>
          </p:nvPr>
        </p:nvSpPr>
        <p:spPr/>
        <p:txBody>
          <a:bodyPr>
            <a:normAutofit fontScale="92500" lnSpcReduction="10000"/>
          </a:bodyPr>
          <a:lstStyle/>
          <a:p>
            <a:pPr algn="just" rtl="1"/>
            <a:r>
              <a:rPr lang="ar-SA" dirty="0" smtClean="0"/>
              <a:t>نظرياً يقترح مدخل مسار الهدف بأن يختار القادة الأسلوب القيادي الأفضل الذي يناسب حاجات الأتباع، والعمل الذي يقومون به. </a:t>
            </a:r>
          </a:p>
          <a:p>
            <a:pPr algn="just" rtl="1"/>
            <a:r>
              <a:rPr lang="ar-SA" dirty="0" smtClean="0"/>
              <a:t>وتتنبأ النظرية بأن الأسلوب القيادي التوجيهي يعتبر الأفضل في المواقف التي يكون فيها الأتباع دوغماتيين وسلطويين. </a:t>
            </a:r>
          </a:p>
          <a:p>
            <a:pPr algn="just" rtl="1"/>
            <a:r>
              <a:rPr lang="ar-SA" dirty="0" smtClean="0"/>
              <a:t>عمليا فأنها تعد مباشرة، حيث يتعين على القائد الفعَال تلبية حاجات أتباعه، وأن يساعدهم على تحديد أهدافهم والمسارات التي يرغبون في سلوكها من أجل تحقيق تلك الأهداف.، وحين تبرز العقبات يتعين على القائد مساعدة الأتباع على مواجهتعا.</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القوة</a:t>
            </a:r>
            <a:endParaRPr lang="en-US" dirty="0"/>
          </a:p>
        </p:txBody>
      </p:sp>
      <p:sp>
        <p:nvSpPr>
          <p:cNvPr id="3" name="Content Placeholder 2"/>
          <p:cNvSpPr>
            <a:spLocks noGrp="1"/>
          </p:cNvSpPr>
          <p:nvPr>
            <p:ph idx="1"/>
          </p:nvPr>
        </p:nvSpPr>
        <p:spPr/>
        <p:txBody>
          <a:bodyPr>
            <a:normAutofit/>
          </a:bodyPr>
          <a:lstStyle/>
          <a:p>
            <a:pPr algn="just" rtl="1">
              <a:buNone/>
            </a:pPr>
            <a:r>
              <a:rPr lang="ar-SA" dirty="0" smtClean="0"/>
              <a:t>أولاً: توفر اطارا نظريا يفيد في فهم كيفية تأثير أساليب القيادة(التوجيهي والمساند والمشارك والموجه نحو الانجاز) في إنتاجية الأتباع ورضاهم.</a:t>
            </a:r>
          </a:p>
          <a:p>
            <a:pPr algn="just" rtl="1">
              <a:buNone/>
            </a:pPr>
            <a:r>
              <a:rPr lang="ar-SA" dirty="0" smtClean="0"/>
              <a:t>ثانياً: تعد فريدة في انها تعمل على توحيد مبادئ الدافعية لنظرية التوقع في تظرية القيادة.</a:t>
            </a:r>
          </a:p>
          <a:p>
            <a:pPr algn="just" rtl="1">
              <a:buNone/>
            </a:pPr>
            <a:r>
              <a:rPr lang="ar-SA" dirty="0" smtClean="0"/>
              <a:t>ثالثاً: توفر نموذجا عمليا يبين الطرائق المهمة التي يساعد بها القادة الأتباع.</a:t>
            </a:r>
          </a:p>
          <a:p>
            <a:pPr algn="just" rtl="1">
              <a:buNone/>
            </a:pPr>
            <a:endParaRPr lang="ar-SA"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الضعف</a:t>
            </a:r>
            <a:endParaRPr lang="en-US" dirty="0"/>
          </a:p>
        </p:txBody>
      </p:sp>
      <p:sp>
        <p:nvSpPr>
          <p:cNvPr id="3" name="Content Placeholder 2"/>
          <p:cNvSpPr>
            <a:spLocks noGrp="1"/>
          </p:cNvSpPr>
          <p:nvPr>
            <p:ph idx="1"/>
          </p:nvPr>
        </p:nvSpPr>
        <p:spPr/>
        <p:txBody>
          <a:bodyPr>
            <a:normAutofit/>
          </a:bodyPr>
          <a:lstStyle/>
          <a:p>
            <a:pPr algn="just" rtl="1"/>
            <a:r>
              <a:rPr lang="ar-SA" dirty="0" smtClean="0"/>
              <a:t>أولاً: تشتمل على العديد من مجموعات الإفتراضات المتداخلة لدرجة أنه من الصعب استخدام هذه النظرية في وضع تنظيمي معين.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نقاط الضعف</a:t>
            </a:r>
            <a:endParaRPr lang="en-US" dirty="0"/>
          </a:p>
        </p:txBody>
      </p:sp>
      <p:sp>
        <p:nvSpPr>
          <p:cNvPr id="3" name="Content Placeholder 2"/>
          <p:cNvSpPr>
            <a:spLocks noGrp="1"/>
          </p:cNvSpPr>
          <p:nvPr>
            <p:ph idx="1"/>
          </p:nvPr>
        </p:nvSpPr>
        <p:spPr/>
        <p:txBody>
          <a:bodyPr>
            <a:normAutofit/>
          </a:bodyPr>
          <a:lstStyle/>
          <a:p>
            <a:pPr algn="just" rtl="1"/>
            <a:r>
              <a:rPr lang="ar-SA" dirty="0" smtClean="0"/>
              <a:t>ثانياً: نتائج البحوث لاتدعم وجود صورة كاملة ومتماسكة لإفتراضات النظرية. وعلاوة على ذلك ، فأن نظرية مسار الهدف لاتبين على نحو واضح كيف ان سلوك القائد يؤثر بصورة مباشرة في مستويات الدافعية لدى الأتباع.</a:t>
            </a:r>
          </a:p>
          <a:p>
            <a:pPr algn="just" rtl="1"/>
            <a:r>
              <a:rPr lang="ar-SA" dirty="0" smtClean="0"/>
              <a:t>ثالثاً: تعد موجهة نحو القائد بدرجة كبيرة، ولكنها تفشل في الإعتراف بالطبيعة التفاعلية للقيادة، لأنها لاتسمح بمشاركة الأتباع في العملية القيادية.</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التطبيق</a:t>
            </a:r>
            <a:endParaRPr lang="en-US" dirty="0"/>
          </a:p>
        </p:txBody>
      </p:sp>
      <p:sp>
        <p:nvSpPr>
          <p:cNvPr id="3" name="Content Placeholder 2"/>
          <p:cNvSpPr>
            <a:spLocks noGrp="1"/>
          </p:cNvSpPr>
          <p:nvPr>
            <p:ph idx="1"/>
          </p:nvPr>
        </p:nvSpPr>
        <p:spPr/>
        <p:txBody>
          <a:bodyPr>
            <a:normAutofit/>
          </a:bodyPr>
          <a:lstStyle/>
          <a:p>
            <a:pPr algn="just" rtl="1"/>
            <a:endParaRPr lang="ar-SA"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lnSpcReduction="10000"/>
          </a:bodyPr>
          <a:lstStyle/>
          <a:p>
            <a:pPr algn="just" rtl="1">
              <a:buNone/>
            </a:pPr>
            <a:r>
              <a:rPr lang="ar-SA" b="1" dirty="0" smtClean="0"/>
              <a:t>يهدف هذا الفصل إلى:</a:t>
            </a:r>
            <a:endParaRPr lang="en-US" dirty="0" smtClean="0"/>
          </a:p>
          <a:p>
            <a:pPr algn="just" rtl="1">
              <a:buNone/>
            </a:pPr>
            <a:r>
              <a:rPr lang="ar-SA" dirty="0" smtClean="0"/>
              <a:t>1- </a:t>
            </a:r>
            <a:r>
              <a:rPr lang="ar-SA" sz="3200" dirty="0" smtClean="0"/>
              <a:t>عرض </a:t>
            </a:r>
            <a:r>
              <a:rPr lang="ar-SA" sz="3200" b="1" dirty="0" smtClean="0">
                <a:solidFill>
                  <a:srgbClr val="FF0000"/>
                </a:solidFill>
              </a:rPr>
              <a:t>نظرية مسار الهدف </a:t>
            </a:r>
            <a:r>
              <a:rPr lang="ar-SA" sz="3200" dirty="0" smtClean="0"/>
              <a:t>في تعريف القيادة الإدارية،</a:t>
            </a:r>
            <a:endParaRPr lang="en-US" sz="3200" dirty="0" smtClean="0"/>
          </a:p>
          <a:p>
            <a:pPr algn="just" rtl="1">
              <a:buNone/>
            </a:pPr>
            <a:r>
              <a:rPr lang="ar-SA" sz="3200" dirty="0" smtClean="0"/>
              <a:t>2- شرح</a:t>
            </a:r>
            <a:r>
              <a:rPr lang="en-US" sz="3200" dirty="0" smtClean="0"/>
              <a:t> </a:t>
            </a:r>
            <a:r>
              <a:rPr lang="ar-SA" sz="3200" dirty="0" smtClean="0"/>
              <a:t> عناصر </a:t>
            </a:r>
            <a:r>
              <a:rPr lang="ar-SA" sz="3200" b="1" dirty="0" smtClean="0">
                <a:solidFill>
                  <a:srgbClr val="FF0000"/>
                </a:solidFill>
              </a:rPr>
              <a:t>نظرية مسار الهدف </a:t>
            </a:r>
            <a:r>
              <a:rPr lang="ar-SA" sz="3200" dirty="0" smtClean="0"/>
              <a:t>في القيادة،</a:t>
            </a:r>
            <a:endParaRPr lang="en-US" sz="3200" dirty="0" smtClean="0"/>
          </a:p>
          <a:p>
            <a:pPr algn="just" rtl="1">
              <a:buNone/>
            </a:pPr>
            <a:r>
              <a:rPr lang="ar-SA" sz="3200" dirty="0" smtClean="0"/>
              <a:t>4- توضيح كيفية عمل </a:t>
            </a:r>
            <a:r>
              <a:rPr lang="ar-SA" sz="3200" b="1" dirty="0" smtClean="0">
                <a:solidFill>
                  <a:srgbClr val="FF0000"/>
                </a:solidFill>
              </a:rPr>
              <a:t>نظرية مسار الهدف </a:t>
            </a:r>
            <a:r>
              <a:rPr lang="ar-SA" sz="3200" dirty="0" smtClean="0"/>
              <a:t>في القيادة.</a:t>
            </a:r>
            <a:endParaRPr lang="en-US" sz="3200" dirty="0" smtClean="0"/>
          </a:p>
          <a:p>
            <a:pPr algn="just" rtl="1">
              <a:buNone/>
            </a:pPr>
            <a:r>
              <a:rPr lang="ar-SA" sz="3200" dirty="0" smtClean="0"/>
              <a:t>5</a:t>
            </a:r>
            <a:r>
              <a:rPr lang="en-US" sz="3200" dirty="0" smtClean="0"/>
              <a:t>-</a:t>
            </a:r>
            <a:r>
              <a:rPr lang="ar-SA" sz="3200" dirty="0" smtClean="0"/>
              <a:t> مناقشة نقاط القوة والضعف </a:t>
            </a:r>
            <a:r>
              <a:rPr lang="ar-SA" sz="3200" b="1" dirty="0" smtClean="0">
                <a:solidFill>
                  <a:srgbClr val="FF0000"/>
                </a:solidFill>
              </a:rPr>
              <a:t>لنظرية مسار الهدف </a:t>
            </a:r>
            <a:r>
              <a:rPr lang="ar-SA" sz="3200" dirty="0" smtClean="0"/>
              <a:t>في تفسير القيادة الإدارية.</a:t>
            </a:r>
            <a:endParaRPr lang="en-US" sz="3200" dirty="0" smtClean="0"/>
          </a:p>
        </p:txBody>
      </p:sp>
      <p:sp>
        <p:nvSpPr>
          <p:cNvPr id="4" name="عنصر نائب للتاريخ 3"/>
          <p:cNvSpPr>
            <a:spLocks noGrp="1"/>
          </p:cNvSpPr>
          <p:nvPr>
            <p:ph type="dt" sz="half" idx="10"/>
          </p:nvPr>
        </p:nvSpPr>
        <p:spPr>
          <a:xfrm>
            <a:off x="533400" y="6324600"/>
            <a:ext cx="2133600" cy="301752"/>
          </a:xfrm>
        </p:spPr>
        <p:txBody>
          <a:bodyPr/>
          <a:lstStyle/>
          <a:p>
            <a:fld id="{C602D7E6-A46F-4B95-BFB8-D308D6AD9D08}" type="datetime8">
              <a:rPr lang="ar-SA" smtClean="0"/>
              <a:pPr/>
              <a:t>02 كانون الثاني، 02</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dirty="0" smtClean="0"/>
              <a:t>د/ كاسر نصر المنصور - كلية الاقتصاد والادارة - جامعة الملك عبد العزيز</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تركز على كيفية تحفيز القادة لاتباعهم من اجل تحقيق الاهداف المرسومة.</a:t>
            </a:r>
          </a:p>
          <a:p>
            <a:pPr algn="just" rtl="1"/>
            <a:r>
              <a:rPr lang="ar-SA" dirty="0" smtClean="0"/>
              <a:t>ظهرت في اعمال </a:t>
            </a:r>
            <a:r>
              <a:rPr lang="en-US" dirty="0" smtClean="0"/>
              <a:t>Evans</a:t>
            </a:r>
            <a:r>
              <a:rPr lang="ar-SA" dirty="0" smtClean="0"/>
              <a:t> 1970 وهاوس </a:t>
            </a:r>
            <a:r>
              <a:rPr lang="en-US" dirty="0" smtClean="0"/>
              <a:t>House</a:t>
            </a:r>
            <a:r>
              <a:rPr lang="ar-SA" dirty="0" smtClean="0"/>
              <a:t> 1971، و</a:t>
            </a:r>
            <a:r>
              <a:rPr lang="en-US" dirty="0" smtClean="0"/>
              <a:t> </a:t>
            </a:r>
            <a:r>
              <a:rPr lang="ar-SA" dirty="0" smtClean="0"/>
              <a:t> </a:t>
            </a:r>
            <a:r>
              <a:rPr lang="en-US" dirty="0" smtClean="0"/>
              <a:t>House and </a:t>
            </a:r>
            <a:r>
              <a:rPr lang="en-US" dirty="0" err="1" smtClean="0"/>
              <a:t>Dessler</a:t>
            </a:r>
            <a:r>
              <a:rPr lang="ar-SA" dirty="0" smtClean="0"/>
              <a:t> ، و </a:t>
            </a:r>
            <a:r>
              <a:rPr lang="en-US" dirty="0" smtClean="0"/>
              <a:t>House and Mitchell</a:t>
            </a:r>
            <a:r>
              <a:rPr lang="ar-SA" dirty="0" smtClean="0"/>
              <a:t> 1974 .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هدفها تعزيز اداء الموظف ورضى الموظف من خلال التركيز على حوافز الموظف.</a:t>
            </a:r>
          </a:p>
          <a:p>
            <a:pPr algn="just" rtl="1"/>
            <a:r>
              <a:rPr lang="ar-SA" dirty="0" smtClean="0"/>
              <a:t>تؤكد العلاقة بين اسلوب القائد وخصائص الاتباع ومعطيات العمل.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marL="953262" lvl="1" indent="-514350" algn="just" rtl="1">
              <a:buFont typeface="Wingdings" pitchFamily="2" charset="2"/>
              <a:buChar char="q"/>
            </a:pPr>
            <a:r>
              <a:rPr lang="ar-SA" dirty="0" smtClean="0"/>
              <a:t>فرضيتها مستمدة من نظرية التوقع </a:t>
            </a:r>
            <a:r>
              <a:rPr lang="en-US" dirty="0" smtClean="0"/>
              <a:t>Expectancy Theory</a:t>
            </a:r>
            <a:r>
              <a:rPr lang="ar-SA" dirty="0" smtClean="0"/>
              <a:t> ، التي تقول بان الاتباع سوف يتم تحفيزهم اذا كانوا يعتقدون </a:t>
            </a:r>
            <a:r>
              <a:rPr lang="en-US" dirty="0" smtClean="0"/>
              <a:t>:</a:t>
            </a:r>
          </a:p>
          <a:p>
            <a:pPr marL="953262" lvl="1" indent="-514350" algn="just" rtl="1">
              <a:buAutoNum type="arabicPeriod"/>
            </a:pPr>
            <a:r>
              <a:rPr lang="ar-SA" dirty="0" smtClean="0"/>
              <a:t>انهم قادرون على اداء اعمالهم، </a:t>
            </a:r>
          </a:p>
          <a:p>
            <a:pPr marL="953262" lvl="1" indent="-514350" algn="just" rtl="1">
              <a:buAutoNum type="arabicPeriod"/>
            </a:pPr>
            <a:r>
              <a:rPr lang="ar-SA" dirty="0" smtClean="0"/>
              <a:t>وان مجهوداتهم سوف تؤدي الى نتيجة معينة،</a:t>
            </a:r>
          </a:p>
          <a:p>
            <a:pPr marL="953262" lvl="1" indent="-514350" algn="just" rtl="1">
              <a:buAutoNum type="arabicPeriod"/>
            </a:pPr>
            <a:r>
              <a:rPr lang="ar-SA" dirty="0" smtClean="0"/>
              <a:t>وان ما يحصلون عليه جراء قيامهم بعملهم ذو قيمة.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228600" y="1397000"/>
          <a:ext cx="8610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3505200" y="4800600"/>
            <a:ext cx="1960793" cy="1477328"/>
          </a:xfrm>
          <a:prstGeom prst="rect">
            <a:avLst/>
          </a:prstGeom>
          <a:noFill/>
        </p:spPr>
        <p:txBody>
          <a:bodyPr wrap="none" rtlCol="0">
            <a:spAutoFit/>
          </a:bodyPr>
          <a:lstStyle/>
          <a:p>
            <a:pPr algn="r" rtl="1"/>
            <a:r>
              <a:rPr lang="ar-SA" dirty="0" smtClean="0"/>
              <a:t>قيادة مسار الهدف:</a:t>
            </a:r>
          </a:p>
          <a:p>
            <a:pPr algn="r" rtl="1"/>
            <a:r>
              <a:rPr lang="ar-SA" dirty="0" smtClean="0"/>
              <a:t>- تحديد الاهداف</a:t>
            </a:r>
          </a:p>
          <a:p>
            <a:pPr algn="r" rtl="1">
              <a:buFontTx/>
              <a:buChar char="-"/>
            </a:pPr>
            <a:r>
              <a:rPr lang="ar-SA" dirty="0" smtClean="0"/>
              <a:t>توضيح المسار</a:t>
            </a:r>
          </a:p>
          <a:p>
            <a:pPr algn="r" rtl="1">
              <a:buFontTx/>
              <a:buChar char="-"/>
            </a:pPr>
            <a:r>
              <a:rPr lang="ar-SA" dirty="0" smtClean="0"/>
              <a:t>إزالة العقبات</a:t>
            </a:r>
          </a:p>
          <a:p>
            <a:pPr algn="r" rtl="1">
              <a:buFontTx/>
              <a:buChar char="-"/>
            </a:pPr>
            <a:r>
              <a:rPr lang="ar-SA" dirty="0" smtClean="0"/>
              <a:t>تقديم المساعدة</a:t>
            </a:r>
            <a:endParaRPr lang="en-US" dirty="0"/>
          </a:p>
        </p:txBody>
      </p:sp>
      <p:sp>
        <p:nvSpPr>
          <p:cNvPr id="4" name="TextBox 3"/>
          <p:cNvSpPr txBox="1"/>
          <p:nvPr/>
        </p:nvSpPr>
        <p:spPr>
          <a:xfrm>
            <a:off x="2438400" y="0"/>
            <a:ext cx="4814138" cy="461665"/>
          </a:xfrm>
          <a:prstGeom prst="rect">
            <a:avLst/>
          </a:prstGeom>
          <a:noFill/>
        </p:spPr>
        <p:txBody>
          <a:bodyPr wrap="none" rtlCol="0">
            <a:spAutoFit/>
          </a:bodyPr>
          <a:lstStyle/>
          <a:p>
            <a:r>
              <a:rPr lang="ar-SA" sz="2400" dirty="0" smtClean="0"/>
              <a:t>الفكرة الاساسية لنظرية مسار الهدف</a:t>
            </a:r>
            <a:endParaRPr lang="en-US" sz="2400" dirty="0"/>
          </a:p>
        </p:txBody>
      </p:sp>
      <p:cxnSp>
        <p:nvCxnSpPr>
          <p:cNvPr id="6" name="Straight Connector 5"/>
          <p:cNvCxnSpPr/>
          <p:nvPr/>
        </p:nvCxnSpPr>
        <p:spPr>
          <a:xfrm>
            <a:off x="1828800" y="1447800"/>
            <a:ext cx="49530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Straight Connector 7"/>
          <p:cNvCxnSpPr/>
          <p:nvPr/>
        </p:nvCxnSpPr>
        <p:spPr>
          <a:xfrm rot="5400000">
            <a:off x="1126800" y="2149800"/>
            <a:ext cx="14040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rot="5400000">
            <a:off x="6095206" y="2133600"/>
            <a:ext cx="1372394" cy="794"/>
          </a:xfrm>
          <a:prstGeom prst="line">
            <a:avLst/>
          </a:prstGeom>
        </p:spPr>
        <p:style>
          <a:lnRef idx="2">
            <a:schemeClr val="accent2"/>
          </a:lnRef>
          <a:fillRef idx="0">
            <a:schemeClr val="accent2"/>
          </a:fillRef>
          <a:effectRef idx="1">
            <a:schemeClr val="accent2"/>
          </a:effectRef>
          <a:fontRef idx="minor">
            <a:schemeClr val="tx1"/>
          </a:fontRef>
        </p:style>
      </p:cxnSp>
      <p:sp>
        <p:nvSpPr>
          <p:cNvPr id="13" name="TextBox 12"/>
          <p:cNvSpPr txBox="1"/>
          <p:nvPr/>
        </p:nvSpPr>
        <p:spPr>
          <a:xfrm>
            <a:off x="3505200" y="1143000"/>
            <a:ext cx="1879041" cy="646331"/>
          </a:xfrm>
          <a:prstGeom prst="rect">
            <a:avLst/>
          </a:prstGeom>
          <a:solidFill>
            <a:schemeClr val="accent5">
              <a:lumMod val="75000"/>
            </a:schemeClr>
          </a:solidFill>
        </p:spPr>
        <p:txBody>
          <a:bodyPr wrap="none" rtlCol="0">
            <a:spAutoFit/>
          </a:bodyPr>
          <a:lstStyle/>
          <a:p>
            <a:pPr algn="ctr"/>
            <a:r>
              <a:rPr lang="ar-SA" dirty="0" smtClean="0"/>
              <a:t>قيادة مسار الهدف</a:t>
            </a:r>
          </a:p>
          <a:p>
            <a:pPr algn="ctr"/>
            <a:r>
              <a:rPr lang="ar-SA" dirty="0" smtClean="0"/>
              <a:t>العوائق</a:t>
            </a:r>
            <a:endParaRPr lang="en-US" dirty="0"/>
          </a:p>
        </p:txBody>
      </p:sp>
      <p:sp>
        <p:nvSpPr>
          <p:cNvPr id="14" name="Down Arrow 13"/>
          <p:cNvSpPr/>
          <p:nvPr/>
        </p:nvSpPr>
        <p:spPr>
          <a:xfrm>
            <a:off x="4343400" y="2057400"/>
            <a:ext cx="3048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lnSpcReduction="10000"/>
          </a:bodyPr>
          <a:lstStyle/>
          <a:p>
            <a:pPr algn="just" rtl="1"/>
            <a:r>
              <a:rPr lang="ar-SA" dirty="0" smtClean="0"/>
              <a:t>يكمن التحدي بالنسبة للقائد في استخدام اسلوب القيادة الافضل الذي يلبي الحاجات التحفيزية للاتباع، وذلك من خلال اختيار الانماط السلوكية التي تكمل او تعوض ما هو مفقود في بيئة العمل.</a:t>
            </a:r>
          </a:p>
          <a:p>
            <a:pPr algn="just" rtl="1"/>
            <a:r>
              <a:rPr lang="ar-SA" dirty="0" smtClean="0"/>
              <a:t>يحاول القادة على تعزيز قدرة الاتباع على تحقيق اهدافهم من خلال توفير المعلومات او المكافآت في بيئة العمل(إندفيك، 1986)، ويزود القادة الاتباع بالعناصر التي يعتقدون ان اتباعهم يحتاجون لتحقيق اهدافهم.</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طبقا لهاوس وميتشل(1974)، </a:t>
            </a:r>
          </a:p>
          <a:p>
            <a:pPr marL="578358" indent="-514350" algn="just" rtl="1">
              <a:buAutoNum type="arabicPeriod"/>
            </a:pPr>
            <a:r>
              <a:rPr lang="ar-SA" dirty="0" smtClean="0"/>
              <a:t>فإن القيادة تولد الدافعية حين تزيد اعداد وانواع العائدات التي يتلقاها الاتباع من اعمالهم. </a:t>
            </a:r>
          </a:p>
          <a:p>
            <a:pPr marL="578358" indent="-514350" algn="just" rtl="1">
              <a:buAutoNum type="arabicPeriod"/>
            </a:pPr>
            <a:r>
              <a:rPr lang="ar-SA" dirty="0" smtClean="0"/>
              <a:t>وايضا فالقيادة تحفز الاتباع حين تجعل المسار الى تحقيق الهدف واضحا وسهلا من خلال التدريب والتوجيه ، وحين تزيل العقبات والعوائق لتحقيق الهدف، وحين تجعل العمل ذاته مرضيا بشكل شخصي.</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881</TotalTime>
  <Words>1321</Words>
  <Application>Microsoft Office PowerPoint</Application>
  <PresentationFormat>On-screen Show (4:3)</PresentationFormat>
  <Paragraphs>114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Verve</vt:lpstr>
      <vt:lpstr>القيادة والإبداع</vt:lpstr>
      <vt:lpstr>الهدف الرئيس</vt:lpstr>
      <vt:lpstr>الأهداف الفرعية</vt:lpstr>
      <vt:lpstr>الوصف</vt:lpstr>
      <vt:lpstr>الوصف</vt:lpstr>
      <vt:lpstr>الوصف</vt:lpstr>
      <vt:lpstr>Slide 7</vt:lpstr>
      <vt:lpstr>الوصف</vt:lpstr>
      <vt:lpstr>الوصف</vt:lpstr>
      <vt:lpstr>الوصف</vt:lpstr>
      <vt:lpstr>Slide 11</vt:lpstr>
      <vt:lpstr>سلوكيات القائد</vt:lpstr>
      <vt:lpstr>سلوكيات القائد</vt:lpstr>
      <vt:lpstr>سلوكيات القائد</vt:lpstr>
      <vt:lpstr>Slide 15</vt:lpstr>
      <vt:lpstr>خصائص الاتباع</vt:lpstr>
      <vt:lpstr>خصائص الاتباع</vt:lpstr>
      <vt:lpstr>خصائص البيئة </vt:lpstr>
      <vt:lpstr>خصائص البيئة </vt:lpstr>
      <vt:lpstr>خصائص البيئة </vt:lpstr>
      <vt:lpstr>خصائص البيئة </vt:lpstr>
      <vt:lpstr>خصائص البيئة </vt:lpstr>
      <vt:lpstr>كيف تعمل نظرية مسار الهدف؟</vt:lpstr>
      <vt:lpstr>كيف تعمل نظرية مسار الهدف؟</vt:lpstr>
      <vt:lpstr>كيف تعمل نظرية مسار الهدف؟</vt:lpstr>
      <vt:lpstr>نقاط القوة</vt:lpstr>
      <vt:lpstr>نقاط الضعف</vt:lpstr>
      <vt:lpstr>نقاط الضعف</vt:lpstr>
      <vt:lpstr>التطبيق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والإبداع</dc:title>
  <dc:creator/>
  <cp:lastModifiedBy> </cp:lastModifiedBy>
  <cp:revision>30</cp:revision>
  <dcterms:created xsi:type="dcterms:W3CDTF">2006-08-16T00:00:00Z</dcterms:created>
  <dcterms:modified xsi:type="dcterms:W3CDTF">2002-01-02T11:42:34Z</dcterms:modified>
</cp:coreProperties>
</file>