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99" r:id="rId6"/>
    <p:sldId id="300" r:id="rId7"/>
    <p:sldId id="301" r:id="rId8"/>
    <p:sldId id="290" r:id="rId9"/>
    <p:sldId id="304" r:id="rId10"/>
    <p:sldId id="305" r:id="rId11"/>
    <p:sldId id="306" r:id="rId12"/>
    <p:sldId id="307" r:id="rId13"/>
    <p:sldId id="308" r:id="rId14"/>
    <p:sldId id="275" r:id="rId15"/>
    <p:sldId id="309" r:id="rId16"/>
    <p:sldId id="291" r:id="rId17"/>
    <p:sldId id="297" r:id="rId18"/>
    <p:sldId id="311" r:id="rId19"/>
    <p:sldId id="296" r:id="rId20"/>
    <p:sldId id="310" r:id="rId21"/>
    <p:sldId id="263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1"/>
    <a:srgbClr val="FFF3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A3C23-C814-4218-8E3B-0DBF94CE9E2D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24DB2-89AF-40D5-B71A-49B1B607C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24DB2-89AF-40D5-B71A-49B1B607C8D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القيادة والإبداع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sz="4000" b="1" dirty="0" smtClean="0"/>
              <a:t>الفصل الرابع</a:t>
            </a:r>
            <a:endParaRPr lang="en-US" sz="4000" dirty="0" smtClean="0"/>
          </a:p>
          <a:p>
            <a:r>
              <a:rPr lang="ar-SA" sz="4000" b="1" dirty="0" smtClean="0"/>
              <a:t>المدخل الموقفي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الأساليب القيادية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rtl="1">
              <a:buFont typeface="Wingdings" pitchFamily="2" charset="2"/>
              <a:buChar char="§"/>
            </a:pPr>
            <a:r>
              <a:rPr lang="ar-SA" dirty="0" smtClean="0"/>
              <a:t>يساعد </a:t>
            </a:r>
            <a:r>
              <a:rPr lang="ar-SA" dirty="0" smtClean="0">
                <a:solidFill>
                  <a:srgbClr val="FF0000"/>
                </a:solidFill>
              </a:rPr>
              <a:t>السلوك المساند </a:t>
            </a:r>
            <a:r>
              <a:rPr lang="ar-SA" dirty="0" smtClean="0"/>
              <a:t>أعضاء المجموعة على </a:t>
            </a:r>
            <a:r>
              <a:rPr lang="ar-SA" dirty="0" smtClean="0"/>
              <a:t>الشعور </a:t>
            </a:r>
            <a:r>
              <a:rPr lang="ar-SA" dirty="0" smtClean="0"/>
              <a:t>بالارتياح مع انفسهم ومع زملائهم ومع الموقف ذاته.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SA" dirty="0" smtClean="0"/>
              <a:t>يتضمن </a:t>
            </a:r>
            <a:r>
              <a:rPr lang="ar-SA" dirty="0" smtClean="0">
                <a:solidFill>
                  <a:srgbClr val="FF0000"/>
                </a:solidFill>
              </a:rPr>
              <a:t>السلوك المساند </a:t>
            </a:r>
            <a:r>
              <a:rPr lang="ar-SA" dirty="0" smtClean="0"/>
              <a:t>اتصالا ذا اتجاهين يظهر الدعم الاجتماعي والعاطفي للآخرين.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SA" dirty="0" smtClean="0"/>
              <a:t>تتمثل </a:t>
            </a:r>
            <a:r>
              <a:rPr lang="ar-SA" dirty="0" smtClean="0">
                <a:solidFill>
                  <a:srgbClr val="FF0000"/>
                </a:solidFill>
              </a:rPr>
              <a:t>السلوكيات المساندة</a:t>
            </a:r>
            <a:r>
              <a:rPr lang="ar-SA" dirty="0" smtClean="0"/>
              <a:t> في السؤال عن المدخلات، وحل المشكلات ، والثناء ، والمشاركة في المعلومات والانصات. وسلوكيات المساندة تتعلق في معظمها بالعمل.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الأساليب القيادية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يمكن تصنيف الاساليب القيادية الى اربع مجموعات متمايزة تنتج عن السلوكيات التوجيهية والسلوكيات المساندة، وهي: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>
                <a:solidFill>
                  <a:srgbClr val="FFFF00"/>
                </a:solidFill>
              </a:rPr>
              <a:t>الأسلوب الاخباري: </a:t>
            </a:r>
            <a:r>
              <a:rPr lang="ar-SA" dirty="0" smtClean="0"/>
              <a:t>سلوك مرتفع في التوجيه ومنخفض في المساندة. يركز القائد في اتصاله على تحقيق الأهداف. ويمارس اشرافا صارما.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الأساليب القيادية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53262" lvl="1" indent="-514350" algn="just" rtl="1">
              <a:buNone/>
            </a:pPr>
            <a:r>
              <a:rPr lang="ar-SA" sz="2800" dirty="0" smtClean="0">
                <a:solidFill>
                  <a:srgbClr val="FFFF00"/>
                </a:solidFill>
              </a:rPr>
              <a:t>2. المدخل التدريبي: </a:t>
            </a:r>
            <a:r>
              <a:rPr lang="ar-SA" sz="2800" dirty="0" smtClean="0"/>
              <a:t>سلوك مرتفع في التوجيه ومرتفع في المساندة. يركز القائد في اتصاله على كل من تحقيق الأهداف والاهتمام بالعاملين.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الأساليب القيادية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53262" lvl="1" indent="-514350" algn="just" rtl="1">
              <a:buNone/>
            </a:pPr>
            <a:r>
              <a:rPr lang="ar-SA" sz="2800" dirty="0" smtClean="0">
                <a:solidFill>
                  <a:srgbClr val="FFFF00"/>
                </a:solidFill>
              </a:rPr>
              <a:t>3. مدخل المساندة: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ar-SA" sz="2800" dirty="0" smtClean="0"/>
              <a:t>سلوك مرتفع في المساندة ومنخفض في التوجيه. لايركز القائد في اتصاله على تحقيق الأهداف فقط بل يستخدم سلوكيات مساندة تبرز مهارات الموظفين حيال المهمة التي يتم تنفيذها.</a:t>
            </a:r>
          </a:p>
          <a:p>
            <a:pPr marL="953262" lvl="1" indent="-514350" algn="just" rtl="1">
              <a:buNone/>
            </a:pPr>
            <a:r>
              <a:rPr lang="ar-SA" sz="2800" dirty="0" smtClean="0">
                <a:solidFill>
                  <a:srgbClr val="FFFF00"/>
                </a:solidFill>
              </a:rPr>
              <a:t>4. النمط التفويضي: </a:t>
            </a:r>
            <a:r>
              <a:rPr lang="ar-SA" sz="2800" dirty="0" smtClean="0"/>
              <a:t>سلوك منخفض في التوجيه  ومنخفض في </a:t>
            </a:r>
            <a:r>
              <a:rPr lang="ar-SA" sz="2800" dirty="0" smtClean="0"/>
              <a:t>المساندة</a:t>
            </a:r>
            <a:r>
              <a:rPr lang="ar-SA" sz="2800" dirty="0" smtClean="0"/>
              <a:t>. لايتدخل القائد كثيرا في العمل ولايقدم دعما اجتماعيا.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مستويات التطوَر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يركز هذا المدخل على مستوى تطور التابعين</a:t>
            </a:r>
            <a:r>
              <a:rPr lang="en-US" dirty="0" smtClean="0"/>
              <a:t>.</a:t>
            </a:r>
          </a:p>
          <a:p>
            <a:pPr algn="just" rtl="1"/>
            <a:r>
              <a:rPr lang="ar-SA" dirty="0" smtClean="0"/>
              <a:t>يشير مستوى التطور الى درجة الكفاءة والالتزام الضروريين لدى التابعين لانجاز مهمة محددة او نشاط معين( لبلانكارد وآخرون، 1985).</a:t>
            </a:r>
          </a:p>
          <a:p>
            <a:pPr algn="just" rtl="1"/>
            <a:r>
              <a:rPr lang="ar-SA" dirty="0" smtClean="0"/>
              <a:t>هذا يعني أنه اذا كان الشخص لديه المهارات اللازمة للقيام بمهمة معينة ، وما اذا كان الشخص قد طور اتاها ايجابيا فيما يتعلق بالمهمة(بلانكارد وآخرون، 1985).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مستويات التطوَر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يكون الموظفون في مستوى عال من التطور اذا كانوا راغبين وواثقين بعملهم، وكانوا يعرفون كيف يؤدون مهامهم.</a:t>
            </a:r>
          </a:p>
          <a:p>
            <a:pPr algn="just" rtl="1"/>
            <a:r>
              <a:rPr lang="ar-SA" dirty="0" smtClean="0"/>
              <a:t>يكون الموظفون في </a:t>
            </a:r>
            <a:r>
              <a:rPr lang="ar-SA" dirty="0" smtClean="0"/>
              <a:t>مستوى تطور </a:t>
            </a:r>
            <a:r>
              <a:rPr lang="ar-SA" dirty="0" smtClean="0"/>
              <a:t>منخفض اذا كان لديهم مهارة </a:t>
            </a:r>
            <a:r>
              <a:rPr lang="ar-SA" dirty="0" smtClean="0"/>
              <a:t>متدنية  </a:t>
            </a:r>
            <a:r>
              <a:rPr lang="ar-SA" dirty="0" smtClean="0"/>
              <a:t>لمهامهم المكلفين بها، ولكنهم يشعرون ان لديهم الدافع او الثقة لاداء المهام.</a:t>
            </a:r>
          </a:p>
          <a:p>
            <a:pPr algn="just" rt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كيف يعمل المدخل الموقفي؟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 algn="just" rtl="1"/>
            <a:r>
              <a:rPr lang="ar-SA" dirty="0" smtClean="0"/>
              <a:t>المدخل الموقفي مبني حول فكرة ان الموظفين يتحركون الى الامام والى الوراء عبر سلسلة التطور، وهي سلسلة متصلة تمثل ما </a:t>
            </a:r>
            <a:r>
              <a:rPr lang="ar-SA" dirty="0" smtClean="0"/>
              <a:t>يملكه </a:t>
            </a:r>
            <a:r>
              <a:rPr lang="ar-SA" dirty="0" smtClean="0"/>
              <a:t>التابعون من كفاءة والتزام نسبيين. ومن الضروري للقادة لكي يكونوا فاعلين ان يقوموا بتشخيص مواقع التابعين على التطور، ويكيفَوا اساليبهم القيادية مع مستويات تطور الموظفين.</a:t>
            </a:r>
          </a:p>
          <a:p>
            <a:pPr marL="578358" indent="-514350" algn="just" rtl="1"/>
            <a:r>
              <a:rPr lang="ar-SA" dirty="0" smtClean="0"/>
              <a:t>المهمة الاولى للقائد هي تشخيص طبيعة الموقف، وتصنيف مستوى تطور التابعين..</a:t>
            </a:r>
          </a:p>
          <a:p>
            <a:pPr algn="just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نقاط القوة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ar-SA" b="1" dirty="0" smtClean="0">
                <a:solidFill>
                  <a:schemeClr val="accent1"/>
                </a:solidFill>
              </a:rPr>
              <a:t>هناك اربع نقاط قوة رئيسة للمدخل الموقفي:</a:t>
            </a:r>
          </a:p>
          <a:p>
            <a:pPr algn="just" rtl="1"/>
            <a:r>
              <a:rPr lang="ar-SA" dirty="0" smtClean="0"/>
              <a:t>أولاً: انه مدخل للقيادة معترف به في جميع انحاء البلاد لتدريب القادة.</a:t>
            </a:r>
          </a:p>
          <a:p>
            <a:pPr algn="just" rtl="1"/>
            <a:r>
              <a:rPr lang="ar-SA" dirty="0" smtClean="0"/>
              <a:t>ثانياً:انه مدخل عملي يسهل فهمه ويسهل تطبيقه.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نقاط القوة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ثالثاً: ان هذا المدخل يقدم مجموعة واضحة من الارشادات لكيفية تصرف القادة اذا ارادوا تعزيز فعاليتهم في القيادة.</a:t>
            </a:r>
          </a:p>
          <a:p>
            <a:pPr algn="just" rtl="1"/>
            <a:r>
              <a:rPr lang="ar-SA" dirty="0" smtClean="0"/>
              <a:t>رابعاً: ان القيادة الموقفية تقر وتؤكد ان ليس هناك اسلوب قيادي واحد يعتبر أفضل.</a:t>
            </a:r>
          </a:p>
          <a:p>
            <a:pPr algn="just" rtl="1"/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نقاط الضعف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ar-SA" b="1" dirty="0" smtClean="0">
                <a:solidFill>
                  <a:schemeClr val="accent1"/>
                </a:solidFill>
              </a:rPr>
              <a:t>هناك عدة نقاط ضعف رئيسة للمدخل الموقفي هي:</a:t>
            </a:r>
          </a:p>
          <a:p>
            <a:pPr algn="just" rtl="1"/>
            <a:r>
              <a:rPr lang="ar-SA" dirty="0" smtClean="0"/>
              <a:t>اولاً: قلة الدراسات والبحوث التي اجريت لاثبات الافتراضات والمقترحات التي طرحها هذا المدخل.</a:t>
            </a:r>
          </a:p>
          <a:p>
            <a:pPr algn="just" rtl="1"/>
            <a:r>
              <a:rPr lang="ar-SA" dirty="0" smtClean="0"/>
              <a:t>ثانياً: لايوضح اصحاب نموذج مستويات تطور التابعين بما فيه الكفاية كيف يتم الجمع بين الالتزام والكفاءة لتشكيل اربعة مستويات مميزة للتطور( جريف، 1997).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الهدف الرئيس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pPr marL="334023" indent="-334023" algn="ctr" rtl="1">
              <a:buNone/>
            </a:pPr>
            <a:r>
              <a:rPr lang="ar-SA" sz="5400" b="1" dirty="0" smtClean="0">
                <a:solidFill>
                  <a:srgbClr val="FF0000"/>
                </a:solidFill>
                <a:cs typeface="Arial" pitchFamily="34" charset="0"/>
              </a:rPr>
              <a:t>شرح مفهوم القيادة الإدارية من وجهة نظر المدخل الموقفي</a:t>
            </a:r>
            <a:endParaRPr lang="en-GB" sz="5400" b="1" dirty="0" smtClean="0">
              <a:cs typeface="Arial" pitchFamily="34" charset="0"/>
            </a:endParaRPr>
          </a:p>
          <a:p>
            <a:pPr algn="just" rtl="1"/>
            <a:endParaRPr lang="en-GB" sz="5400" b="1" i="1" dirty="0" smtClean="0">
              <a:cs typeface="Arial" pitchFamily="34" charset="0"/>
            </a:endParaRPr>
          </a:p>
          <a:p>
            <a:pPr algn="just" rtl="1"/>
            <a:endParaRPr lang="ar-SA" sz="5400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2133600" cy="301752"/>
          </a:xfrm>
        </p:spPr>
        <p:txBody>
          <a:bodyPr/>
          <a:lstStyle/>
          <a:p>
            <a:fld id="{D1C443A3-8B34-4CE8-BEEA-2BF9DA93ECBA}" type="datetime8">
              <a:rPr lang="ar-SA" smtClean="0"/>
              <a:pPr/>
              <a:t>04 تشرين الثاني، 09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590800" y="6324600"/>
            <a:ext cx="4685899" cy="365125"/>
          </a:xfrm>
        </p:spPr>
        <p:txBody>
          <a:bodyPr/>
          <a:lstStyle/>
          <a:p>
            <a:r>
              <a:rPr lang="ar-SA" dirty="0" smtClean="0"/>
              <a:t>د/ كاسر نصر المنصور - كلية الاقتصاد والادارة - جامعة الملك عبد العزيز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نقاط الضعف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رابعاً: يتعلق بكيفية ملاءمة النموذج لاسلوب القائد مع مستوى تطور التابعين ، فلم يكن واضحا في كيفية تحرك التابعين من مستويات التطور المنخفضة الى مستويات التطور المرتفعة، كما أنه ليس واضحا حول كيفيةتغير الالتزام بمرور الوقت بالنسبة للتابعين .</a:t>
            </a:r>
          </a:p>
          <a:p>
            <a:pPr algn="just" rtl="1"/>
            <a:r>
              <a:rPr lang="ar-SA" dirty="0" smtClean="0"/>
              <a:t>لايقدم النموذج خطوطاً عريضة لكيفية استخدام هذا المدخل مع المجموعة بالمقارنة مع فرد مقابل فرد.</a:t>
            </a:r>
          </a:p>
          <a:p>
            <a:pPr algn="just" rtl="1"/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000" b="1" dirty="0" smtClean="0"/>
              <a:t>خلاصة دراسات القيادة الموقفية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القيادة الموقفية مدخل قيادي ارشادي واسع الإستخدام يقترح كيف يصبح القادة فعالين في العديد من المنظمات المختلفة والمهام التنظيمية المتنوعة.</a:t>
            </a:r>
          </a:p>
          <a:p>
            <a:pPr algn="just" rtl="1"/>
            <a:r>
              <a:rPr lang="ar-SA" dirty="0" smtClean="0"/>
              <a:t>يقدم نموذجا يقترح للقادة كيف يتصرفون استنادا الى متطلبات موقف معين.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000" b="1" dirty="0" smtClean="0"/>
              <a:t>خلاصة دراسات القيادة الموقفية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تصنف </a:t>
            </a:r>
            <a:r>
              <a:rPr lang="ar-SA" dirty="0" smtClean="0"/>
              <a:t>القيادة </a:t>
            </a:r>
            <a:r>
              <a:rPr lang="ar-SA" dirty="0" smtClean="0"/>
              <a:t>الموقفية القيادة الى 4 اساليب هي: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/>
              <a:t>اسلوب عال ٍ في التوجيه ومنخفض في المساندة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/>
              <a:t>اسلوب عالٍ في التوجيه وعالٍ في المساندة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/>
              <a:t>اسلوب منخفض </a:t>
            </a:r>
            <a:r>
              <a:rPr lang="ar-SA" dirty="0" smtClean="0"/>
              <a:t>في التوجيه وعالٍ في المساندة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/>
              <a:t>اسلوب منخفض في التوجيه ومنخفض في المساندة.</a:t>
            </a:r>
          </a:p>
          <a:p>
            <a:pPr marL="953262" lvl="1" indent="-514350" algn="just" rtl="1">
              <a:buFont typeface="+mj-lt"/>
              <a:buAutoNum type="arabicPeriod"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000" b="1" dirty="0" smtClean="0"/>
              <a:t>خلاصة دراسات القيادة الموقفية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 algn="just" rtl="1"/>
            <a:r>
              <a:rPr lang="ar-SA" dirty="0" smtClean="0"/>
              <a:t>تحدث القيادة الفعالة حين يستطيع القائد ان يشخص بدقة مستوى تطور التابعين في مهمة محددة، ثم يتبنى الاسلوب القيادي الذي يتوافق مع الموقف.</a:t>
            </a:r>
          </a:p>
          <a:p>
            <a:pPr marL="578358" indent="-514350" algn="just" rtl="1"/>
            <a:r>
              <a:rPr lang="ar-SA" dirty="0" smtClean="0"/>
              <a:t>تقاس القيادة من خلال الاستبانات التي تطلب من الافراد تقويم مجموعة من المواقف المرتبطة بالعمل.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الأهداف الفرعية</a:t>
            </a:r>
            <a:endParaRPr lang="ar-S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SA" b="1" dirty="0" smtClean="0"/>
              <a:t>يهدف هذا الفصل إلى:</a:t>
            </a:r>
            <a:endParaRPr lang="en-US" dirty="0" smtClean="0"/>
          </a:p>
          <a:p>
            <a:pPr algn="just" rtl="1">
              <a:buNone/>
            </a:pPr>
            <a:r>
              <a:rPr lang="ar-SA" dirty="0" smtClean="0"/>
              <a:t>1- عرض للمدخل الموقفي في تعريف القيادة الإدارية،</a:t>
            </a:r>
            <a:endParaRPr lang="en-US" dirty="0" smtClean="0"/>
          </a:p>
          <a:p>
            <a:pPr algn="just" rtl="1">
              <a:buNone/>
            </a:pPr>
            <a:r>
              <a:rPr lang="ar-SA" dirty="0" smtClean="0"/>
              <a:t>2- شرح</a:t>
            </a:r>
            <a:r>
              <a:rPr lang="en-US" dirty="0" smtClean="0"/>
              <a:t> </a:t>
            </a:r>
            <a:r>
              <a:rPr lang="ar-SA" dirty="0" smtClean="0"/>
              <a:t> عناصر المدخل الموقفي في القيادة،</a:t>
            </a:r>
            <a:endParaRPr lang="en-US" dirty="0" smtClean="0"/>
          </a:p>
          <a:p>
            <a:pPr algn="just" rtl="1">
              <a:buNone/>
            </a:pPr>
            <a:r>
              <a:rPr lang="ar-SA" dirty="0" smtClean="0"/>
              <a:t>4- توضيح كيفية عمل المدخل الموقفي في القيادة.</a:t>
            </a:r>
            <a:endParaRPr lang="en-US" dirty="0" smtClean="0"/>
          </a:p>
          <a:p>
            <a:pPr algn="just" rtl="1">
              <a:buNone/>
            </a:pPr>
            <a:r>
              <a:rPr lang="ar-SA" dirty="0" smtClean="0"/>
              <a:t>5</a:t>
            </a:r>
            <a:r>
              <a:rPr lang="en-US" dirty="0" smtClean="0"/>
              <a:t>-</a:t>
            </a:r>
            <a:r>
              <a:rPr lang="ar-SA" dirty="0" smtClean="0"/>
              <a:t> مناقشة نقاط القوة والضعف للمدخل الموقفي في تفسير القيادة الإدارية.</a:t>
            </a:r>
            <a:endParaRPr lang="en-US" dirty="0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533400" y="6324600"/>
            <a:ext cx="2133600" cy="301752"/>
          </a:xfrm>
        </p:spPr>
        <p:txBody>
          <a:bodyPr/>
          <a:lstStyle/>
          <a:p>
            <a:fld id="{C602D7E6-A46F-4B95-BFB8-D308D6AD9D08}" type="datetime8">
              <a:rPr lang="ar-SA" smtClean="0"/>
              <a:pPr/>
              <a:t>04 تشرين الثاني، 09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038600" cy="365125"/>
          </a:xfrm>
        </p:spPr>
        <p:txBody>
          <a:bodyPr/>
          <a:lstStyle/>
          <a:p>
            <a:r>
              <a:rPr lang="ar-SA" dirty="0" smtClean="0"/>
              <a:t>د/ كاسر نصر المنصور - كلية الاقتصاد والادارة - جامعة الملك عبد العزيز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الوصف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الأكثر شيوعا وإنتشارا.</a:t>
            </a:r>
          </a:p>
          <a:p>
            <a:pPr algn="just" rtl="1"/>
            <a:r>
              <a:rPr lang="ar-SA" dirty="0" smtClean="0"/>
              <a:t>طوًر من قبل هيرسي وبلانكارد(1969) استنادا لنظرية اسلوب الإدارة الثلاثية الأبعاد لريدين (1967).</a:t>
            </a:r>
          </a:p>
          <a:p>
            <a:pPr algn="just" rtl="1"/>
            <a:r>
              <a:rPr lang="ar-SA" dirty="0" smtClean="0"/>
              <a:t>يستخدم على نطاق واسع في التدريب والتطوير.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الوصف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يركزعلى القيادة في المواقف, والمقدمة المنطقية الأساسية للنظرية هي ان المواقف المختلفة تتطلب انواعا معينة من القيادة.</a:t>
            </a:r>
          </a:p>
          <a:p>
            <a:pPr algn="just" rtl="1"/>
            <a:r>
              <a:rPr lang="ar-SA" dirty="0" smtClean="0"/>
              <a:t>تشدد على ان القيادة تتألف من بعدين، هما: 1-بعد التوجيه ، و 2- بعد القيادة ؛ ويتعين تطبيق كل واحد منهما على نحو مناسب في كل موقف.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الوصف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إن جوهر القيادة الموقفية يتمثل في أنها تتطلب من القائد التوفيق بين أسلوبه وبين كفاءة الأتباع والتزامهم . والقادة الفعاًلون هم اولئك الأشخاص الذين يمكنهم التعرف على مايحتاجه الموظفون، ثم يكيفَون أسلوبهم لتلبية تلك الحاجات.</a:t>
            </a:r>
          </a:p>
          <a:p>
            <a:pPr algn="just" rtl="1">
              <a:buFontTx/>
              <a:buChar char="-"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1981200" y="1752600"/>
            <a:ext cx="5486400" cy="3124200"/>
          </a:xfrm>
          <a:custGeom>
            <a:avLst/>
            <a:gdLst>
              <a:gd name="connsiteX0" fmla="*/ 0 w 5264727"/>
              <a:gd name="connsiteY0" fmla="*/ 2579254 h 2676235"/>
              <a:gd name="connsiteX1" fmla="*/ 2299854 w 5264727"/>
              <a:gd name="connsiteY1" fmla="*/ 16163 h 2676235"/>
              <a:gd name="connsiteX2" fmla="*/ 5264727 w 5264727"/>
              <a:gd name="connsiteY2" fmla="*/ 2676235 h 2676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64727" h="2676235">
                <a:moveTo>
                  <a:pt x="0" y="2579254"/>
                </a:moveTo>
                <a:cubicBezTo>
                  <a:pt x="711200" y="1289627"/>
                  <a:pt x="1422400" y="0"/>
                  <a:pt x="2299854" y="16163"/>
                </a:cubicBezTo>
                <a:cubicBezTo>
                  <a:pt x="3177308" y="32326"/>
                  <a:pt x="4221017" y="1354280"/>
                  <a:pt x="5264727" y="2676235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2355273" y="2159001"/>
            <a:ext cx="4807527" cy="2870199"/>
          </a:xfrm>
          <a:custGeom>
            <a:avLst/>
            <a:gdLst>
              <a:gd name="connsiteX0" fmla="*/ 0 w 5264727"/>
              <a:gd name="connsiteY0" fmla="*/ 2579254 h 2676235"/>
              <a:gd name="connsiteX1" fmla="*/ 2299854 w 5264727"/>
              <a:gd name="connsiteY1" fmla="*/ 16163 h 2676235"/>
              <a:gd name="connsiteX2" fmla="*/ 5264727 w 5264727"/>
              <a:gd name="connsiteY2" fmla="*/ 2676235 h 2676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64727" h="2676235">
                <a:moveTo>
                  <a:pt x="0" y="2579254"/>
                </a:moveTo>
                <a:cubicBezTo>
                  <a:pt x="711200" y="1289627"/>
                  <a:pt x="1422400" y="0"/>
                  <a:pt x="2299854" y="16163"/>
                </a:cubicBezTo>
                <a:cubicBezTo>
                  <a:pt x="3177308" y="32326"/>
                  <a:pt x="4221017" y="1354280"/>
                  <a:pt x="5264727" y="2676235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-914400" y="3048000"/>
            <a:ext cx="50292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00200" y="5562600"/>
            <a:ext cx="61722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600200" y="6019800"/>
          <a:ext cx="61722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028700"/>
                <a:gridCol w="1028700"/>
                <a:gridCol w="20574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ar-SA" sz="1400" dirty="0" smtClean="0"/>
                        <a:t>مرتفع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400" dirty="0" smtClean="0"/>
                        <a:t>متوسط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 smtClean="0"/>
                        <a:t>منخفض</a:t>
                      </a:r>
                      <a:endParaRPr lang="en-US" sz="1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l"/>
                      <a:r>
                        <a:rPr lang="ar-SA" sz="1400" dirty="0" smtClean="0"/>
                        <a:t>تطور مرتفع4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ar-SA" sz="1400" dirty="0" smtClean="0"/>
                        <a:t>ت3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400" dirty="0" smtClean="0"/>
                        <a:t>ت2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400" dirty="0" smtClean="0"/>
                        <a:t>تطور منخفض1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Straight Connector 29"/>
          <p:cNvCxnSpPr/>
          <p:nvPr/>
        </p:nvCxnSpPr>
        <p:spPr>
          <a:xfrm rot="5400000">
            <a:off x="5258594" y="3047206"/>
            <a:ext cx="5028406" cy="79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17940104">
            <a:off x="2164775" y="3760706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تفويض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18437124">
            <a:off x="2959733" y="2457891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مساند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3468567">
            <a:off x="6287181" y="3845927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إخباري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 rot="2727084">
            <a:off x="5036113" y="2299986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تدريبي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1600200" y="3352800"/>
            <a:ext cx="61722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057797" y="3047603"/>
            <a:ext cx="502840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600200" y="533400"/>
            <a:ext cx="61722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86200" y="5638800"/>
            <a:ext cx="166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سلوك توجيهي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rot="16200000">
            <a:off x="563675" y="3170125"/>
            <a:ext cx="152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سلوك مساند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676400" y="556260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dirty="0" smtClean="0"/>
              <a:t>منخفض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7010400" y="5562600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dirty="0" smtClean="0"/>
              <a:t>مرتفع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rot="5400000">
            <a:off x="571500" y="4914900"/>
            <a:ext cx="1447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 flipH="1" flipV="1">
            <a:off x="304800" y="15240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4" idx="1"/>
          </p:cNvCxnSpPr>
          <p:nvPr/>
        </p:nvCxnSpPr>
        <p:spPr>
          <a:xfrm rot="10800000">
            <a:off x="2667000" y="5791200"/>
            <a:ext cx="1219200" cy="32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715000" y="57912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105400" y="762000"/>
            <a:ext cx="21531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SA" dirty="0" smtClean="0"/>
              <a:t>سلوك مرتفع </a:t>
            </a:r>
          </a:p>
          <a:p>
            <a:pPr algn="ctr"/>
            <a:r>
              <a:rPr lang="ar-SA" dirty="0" smtClean="0"/>
              <a:t>في التوجيه </a:t>
            </a:r>
          </a:p>
          <a:p>
            <a:pPr algn="ctr"/>
            <a:r>
              <a:rPr lang="ar-SA" dirty="0" smtClean="0"/>
              <a:t>ومرتفع في المساندة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828800" y="685800"/>
            <a:ext cx="22365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SA" dirty="0" smtClean="0"/>
              <a:t>سلوك مرتفع</a:t>
            </a:r>
          </a:p>
          <a:p>
            <a:pPr algn="ctr" rtl="1"/>
            <a:r>
              <a:rPr lang="ar-SA" dirty="0" smtClean="0"/>
              <a:t>في المساندة </a:t>
            </a:r>
          </a:p>
          <a:p>
            <a:pPr algn="ctr" rtl="1"/>
            <a:r>
              <a:rPr lang="ar-SA" dirty="0" smtClean="0"/>
              <a:t>ومنخفض في التوجيه 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648200" y="4419600"/>
            <a:ext cx="2366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SA" dirty="0" smtClean="0"/>
              <a:t>سلوك مرتفع </a:t>
            </a:r>
          </a:p>
          <a:p>
            <a:pPr algn="ctr"/>
            <a:r>
              <a:rPr lang="ar-SA" dirty="0" smtClean="0"/>
              <a:t>في التوجيه </a:t>
            </a:r>
          </a:p>
          <a:p>
            <a:pPr algn="ctr"/>
            <a:r>
              <a:rPr lang="ar-SA" dirty="0" smtClean="0"/>
              <a:t>ومنخفض في المساندة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286000" y="4419600"/>
            <a:ext cx="2366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SA" dirty="0" smtClean="0"/>
              <a:t>سلوك منخفض</a:t>
            </a:r>
          </a:p>
          <a:p>
            <a:pPr algn="ctr"/>
            <a:r>
              <a:rPr lang="ar-SA" dirty="0" smtClean="0"/>
              <a:t>في التوجيه </a:t>
            </a:r>
          </a:p>
          <a:p>
            <a:pPr algn="ctr"/>
            <a:r>
              <a:rPr lang="ar-SA" dirty="0" smtClean="0"/>
              <a:t>ومنخفض في المساندة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الأساليب القيادية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rtl="1">
              <a:buNone/>
            </a:pPr>
            <a:r>
              <a:rPr lang="ar-SA" sz="3200" dirty="0" smtClean="0"/>
              <a:t>الإسلوب القيادي نمط سلوك الفرد الذي يحاول من خلاله التاثير في الآخرين ويشتمل على :</a:t>
            </a:r>
          </a:p>
          <a:p>
            <a:pPr lvl="2" algn="just" rtl="1">
              <a:buFontTx/>
              <a:buChar char="-"/>
            </a:pPr>
            <a:r>
              <a:rPr lang="ar-SA" sz="3200" dirty="0" smtClean="0"/>
              <a:t>السلوكيات التوجهية المتعلقة بالعمل، و</a:t>
            </a:r>
          </a:p>
          <a:p>
            <a:pPr lvl="2" algn="just" rtl="1">
              <a:buFontTx/>
              <a:buChar char="-"/>
            </a:pPr>
            <a:r>
              <a:rPr lang="ar-SA" sz="3200" dirty="0" smtClean="0"/>
              <a:t>وسلوكيات المساندة المتعلقة بالعاملين. </a:t>
            </a:r>
          </a:p>
          <a:p>
            <a:pPr lvl="1" algn="just" rtl="1">
              <a:buFontTx/>
              <a:buChar char="-"/>
            </a:pPr>
            <a:endParaRPr lang="ar-S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الأساليب القيادية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rtl="1">
              <a:buFont typeface="Wingdings" pitchFamily="2" charset="2"/>
              <a:buChar char="§"/>
            </a:pPr>
            <a:r>
              <a:rPr lang="ar-SA" dirty="0" smtClean="0"/>
              <a:t>يساعد </a:t>
            </a:r>
            <a:r>
              <a:rPr lang="ar-SA" dirty="0" smtClean="0">
                <a:solidFill>
                  <a:srgbClr val="FF0000"/>
                </a:solidFill>
              </a:rPr>
              <a:t>السلوك التوجيهي </a:t>
            </a:r>
            <a:r>
              <a:rPr lang="ar-SA" dirty="0" smtClean="0"/>
              <a:t>أعضاء المجموعة في تحقيق الاهداف من خلال اعطاء التوجيهات، وتحديد الاهداف وطرق التقويم، ووضع الجداول الزمنية، وتحديد الادوار، وتوضيح كيفية تحقيق الاهداف.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SA" dirty="0" smtClean="0"/>
              <a:t>ويتم </a:t>
            </a:r>
            <a:r>
              <a:rPr lang="ar-SA" dirty="0" smtClean="0">
                <a:solidFill>
                  <a:srgbClr val="FF0000"/>
                </a:solidFill>
              </a:rPr>
              <a:t>السلوك التوجيهي </a:t>
            </a:r>
            <a:r>
              <a:rPr lang="ar-SA" dirty="0" smtClean="0"/>
              <a:t>غالبا من خلال الاتصال ذي الاتجاه الواحد- ماذا يجب ان يفعل ، وكيف يجب ان يفعل، ومن المسؤول عن ذلك.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706</TotalTime>
  <Words>1008</Words>
  <Application>Microsoft Office PowerPoint</Application>
  <PresentationFormat>On-screen Show (4:3)</PresentationFormat>
  <Paragraphs>109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Verve</vt:lpstr>
      <vt:lpstr>القيادة والإبداع</vt:lpstr>
      <vt:lpstr>الهدف الرئيس</vt:lpstr>
      <vt:lpstr>الأهداف الفرعية</vt:lpstr>
      <vt:lpstr>الوصف</vt:lpstr>
      <vt:lpstr>الوصف</vt:lpstr>
      <vt:lpstr>الوصف</vt:lpstr>
      <vt:lpstr>Slide 7</vt:lpstr>
      <vt:lpstr>الأساليب القيادية</vt:lpstr>
      <vt:lpstr>الأساليب القيادية</vt:lpstr>
      <vt:lpstr>الأساليب القيادية</vt:lpstr>
      <vt:lpstr>الأساليب القيادية</vt:lpstr>
      <vt:lpstr>الأساليب القيادية</vt:lpstr>
      <vt:lpstr>الأساليب القيادية</vt:lpstr>
      <vt:lpstr>مستويات التطوَر</vt:lpstr>
      <vt:lpstr>مستويات التطوَر</vt:lpstr>
      <vt:lpstr>كيف يعمل المدخل الموقفي؟</vt:lpstr>
      <vt:lpstr>نقاط القوة</vt:lpstr>
      <vt:lpstr>نقاط القوة</vt:lpstr>
      <vt:lpstr>نقاط الضعف</vt:lpstr>
      <vt:lpstr>نقاط الضعف</vt:lpstr>
      <vt:lpstr>خلاصة دراسات القيادة الموقفية</vt:lpstr>
      <vt:lpstr>خلاصة دراسات القيادة الموقفية</vt:lpstr>
      <vt:lpstr>خلاصة دراسات القيادة الموقفية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القيادة والإبداع</dc:title>
  <dc:creator/>
  <cp:lastModifiedBy> </cp:lastModifiedBy>
  <cp:revision>21</cp:revision>
  <dcterms:created xsi:type="dcterms:W3CDTF">2006-08-16T00:00:00Z</dcterms:created>
  <dcterms:modified xsi:type="dcterms:W3CDTF">2009-11-04T11:43:29Z</dcterms:modified>
</cp:coreProperties>
</file>