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312" r:id="rId6"/>
    <p:sldId id="290" r:id="rId7"/>
    <p:sldId id="304" r:id="rId8"/>
    <p:sldId id="313" r:id="rId9"/>
    <p:sldId id="314" r:id="rId10"/>
    <p:sldId id="315" r:id="rId11"/>
    <p:sldId id="291" r:id="rId12"/>
    <p:sldId id="297" r:id="rId13"/>
    <p:sldId id="311" r:id="rId14"/>
    <p:sldId id="296" r:id="rId15"/>
    <p:sldId id="310" r:id="rId16"/>
    <p:sldId id="263" r:id="rId17"/>
    <p:sldId id="302" r:id="rId18"/>
    <p:sldId id="30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7F1"/>
    <a:srgbClr val="FFF3F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A3C23-C814-4218-8E3B-0DBF94CE9E2D}" type="datetimeFigureOut">
              <a:rPr lang="en-US" smtClean="0"/>
              <a:pPr/>
              <a:t>1/2/2002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24DB2-89AF-40D5-B71A-49B1B607C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476CE4A-7592-4701-93A9-FB80FA47F288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5F38-1DCC-4B14-8545-933A1A853643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B7BB-0208-4F2A-9C6C-0E0EF715F993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5897E60-378D-4FC1-9B1E-CCD60148BE60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6BB78B6-A5DE-4541-9AE6-0C96E9EA4034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5CC7948-7920-441D-89CF-9D09BAD40750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DC2F658-7E9C-4743-8E16-625A453516F2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D4DF-D9D1-4A26-B3A9-56483ED0858F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41322F7-1894-4E32-A137-32906F33783F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FC7FBAD-EC6C-4554-B3C4-E678A4AE9596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FF08676-7FA1-490E-9AE2-21CF2F753AA0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7FDD47A-96A6-4C87-9FD4-D1428E3F4A8D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القيادة والإبداع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ar-SA" sz="4000" b="1" dirty="0" smtClean="0"/>
              <a:t>الفصل الخامس</a:t>
            </a:r>
            <a:endParaRPr lang="en-US" sz="4000" dirty="0" smtClean="0"/>
          </a:p>
          <a:p>
            <a:r>
              <a:rPr lang="ar-SA" sz="4000" b="1" dirty="0" smtClean="0"/>
              <a:t>النظرية التوافقية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B266-33FD-4749-8C30-B40EE949175A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5" y="685803"/>
          <a:ext cx="8534394" cy="4428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1708"/>
                <a:gridCol w="775854"/>
                <a:gridCol w="775854"/>
                <a:gridCol w="775854"/>
                <a:gridCol w="775854"/>
                <a:gridCol w="775854"/>
                <a:gridCol w="775854"/>
                <a:gridCol w="775854"/>
                <a:gridCol w="775854"/>
                <a:gridCol w="775854"/>
              </a:tblGrid>
              <a:tr h="1203224">
                <a:tc gridSpan="10"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النموذج التوافقي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1612"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علاقة القائد والعضو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sz="1600" dirty="0" smtClean="0"/>
                        <a:t>جيدة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sz="1600" dirty="0" smtClean="0"/>
                        <a:t>سيئة</a:t>
                      </a:r>
                      <a:endParaRPr lang="en-US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1612"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هيكلة المهمة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dirty="0" smtClean="0"/>
                        <a:t>عالية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dirty="0" smtClean="0"/>
                        <a:t>منخفضة 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dirty="0" smtClean="0"/>
                        <a:t>عالية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dirty="0" smtClean="0"/>
                        <a:t>منخفضة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16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قوة المنصب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 smtClean="0"/>
                        <a:t>قوية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 smtClean="0"/>
                        <a:t>ضعيفة</a:t>
                      </a:r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 smtClean="0"/>
                        <a:t>قوية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/>
                        <a:t>ضعيفة</a:t>
                      </a:r>
                      <a:endParaRPr lang="en-US" sz="1600" dirty="0" smtClean="0"/>
                    </a:p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/>
                        <a:t>قوية</a:t>
                      </a:r>
                      <a:endParaRPr lang="en-US" sz="1600" dirty="0" smtClean="0"/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/>
                        <a:t>ضعيفة</a:t>
                      </a:r>
                      <a:endParaRPr lang="en-US" sz="1600" dirty="0" smtClean="0"/>
                    </a:p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/>
                        <a:t>قوية</a:t>
                      </a:r>
                      <a:endParaRPr lang="en-US" sz="1600" dirty="0" smtClean="0"/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 smtClean="0"/>
                        <a:t>ضعيفة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161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41713">
                <a:tc>
                  <a:txBody>
                    <a:bodyPr/>
                    <a:lstStyle/>
                    <a:p>
                      <a:pPr algn="ctr"/>
                      <a:r>
                        <a:rPr lang="ar-SA" sz="1600" dirty="0" smtClean="0"/>
                        <a:t>الإسلوب القيادي المفضل</a:t>
                      </a:r>
                      <a:endParaRPr lang="en-US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درجة منخفضة </a:t>
                      </a:r>
                    </a:p>
                    <a:p>
                      <a:pPr algn="ctr"/>
                      <a:r>
                        <a:rPr lang="ar-SA" dirty="0" smtClean="0"/>
                        <a:t>درجة متوسطة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درجة عالية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 smtClean="0"/>
                        <a:t>درجة منخفضة</a:t>
                      </a:r>
                      <a:endParaRPr lang="en-US" sz="1800" dirty="0" smtClean="0"/>
                    </a:p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81C91-8D8A-494E-AF71-440CEDAC623E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كيف تعمل النظرية الموقفية؟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8358" indent="-514350" algn="just" rtl="1"/>
            <a:r>
              <a:rPr lang="ar-SA" dirty="0" smtClean="0"/>
              <a:t>أن الحصول على درجة القائد على اساس المقياس (</a:t>
            </a:r>
            <a:r>
              <a:rPr lang="en-US" dirty="0" smtClean="0"/>
              <a:t>LPC</a:t>
            </a:r>
            <a:r>
              <a:rPr lang="ar-SA" dirty="0" smtClean="0"/>
              <a:t>)ومتغيرات الموقف الثلاثة يمكننا من ان نتنبأ فيما إذا كان القائد سيكون فعالا في موقف معين ام لا.</a:t>
            </a:r>
          </a:p>
          <a:p>
            <a:pPr marL="578358" indent="-514350" algn="just" rtl="1"/>
            <a:r>
              <a:rPr lang="ar-SA" dirty="0" smtClean="0"/>
              <a:t>عندما يتم تحديد طبيعة الموقف يمكن تقويم التوافق بين اسلوب القائد </a:t>
            </a:r>
            <a:r>
              <a:rPr lang="ar-SA" dirty="0" smtClean="0"/>
              <a:t>والموقف</a:t>
            </a:r>
            <a:r>
              <a:rPr lang="ar-SA" dirty="0" smtClean="0"/>
              <a:t>.</a:t>
            </a:r>
            <a:endParaRPr lang="ar-SA" dirty="0" smtClean="0"/>
          </a:p>
          <a:p>
            <a:pPr algn="just" rt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4E7AF-9259-432D-81D3-22F2929EE999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نقاط القوة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buNone/>
            </a:pPr>
            <a:r>
              <a:rPr lang="ar-SA" b="1" dirty="0" smtClean="0">
                <a:solidFill>
                  <a:schemeClr val="accent1"/>
                </a:solidFill>
              </a:rPr>
              <a:t>هناك اربع نقاط قوة رئيسة للمدخل الموقفي:</a:t>
            </a:r>
          </a:p>
          <a:p>
            <a:pPr algn="just" rtl="1"/>
            <a:r>
              <a:rPr lang="ar-SA" dirty="0" smtClean="0"/>
              <a:t>أولاً: انه مدخل للقيادة معترف به في جميع انحاء البلاد لتدريب القادة.</a:t>
            </a:r>
          </a:p>
          <a:p>
            <a:pPr algn="just" rtl="1"/>
            <a:r>
              <a:rPr lang="ar-SA" dirty="0" smtClean="0"/>
              <a:t>ثانياً: انه مدخل عملي يسهل فهمه ويسهل تطبيقه.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65EC-3EF1-41EA-9428-79FCFD42B2F6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نقاط القوة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dirty="0" smtClean="0"/>
              <a:t>ثالثاً: ان هذا المدخل يقدم مجموعة واضحة من الارشادات لكيفية تصرف القادة اذا ارادوا تعزيز فعاليتهم في القيادة.</a:t>
            </a:r>
          </a:p>
          <a:p>
            <a:pPr algn="just" rtl="1"/>
            <a:r>
              <a:rPr lang="ar-SA" dirty="0" smtClean="0"/>
              <a:t>رابعاً: ان القيادة الموقفية تقر وتؤكد ان ليس هناك اسلوب قيادي واحد يعتبر أفضل.</a:t>
            </a:r>
          </a:p>
          <a:p>
            <a:pPr algn="just" rtl="1"/>
            <a:endParaRPr lang="ar-S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F409-F58F-4DEA-BC2F-06CE72C4CA27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نقاط الضعف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buNone/>
            </a:pPr>
            <a:r>
              <a:rPr lang="ar-SA" b="1" dirty="0" smtClean="0">
                <a:solidFill>
                  <a:schemeClr val="accent1"/>
                </a:solidFill>
              </a:rPr>
              <a:t>هناك عدة نقاط ضعف رئيسة للمدخل الموقفي هي:</a:t>
            </a:r>
          </a:p>
          <a:p>
            <a:pPr algn="just" rtl="1"/>
            <a:r>
              <a:rPr lang="ar-SA" dirty="0" smtClean="0"/>
              <a:t>اولاً: قلة الدراسات والبحوث التي اجريت لاثبات الافتراضات والمقترحات التي طرحها هذا المدخل.</a:t>
            </a:r>
          </a:p>
          <a:p>
            <a:pPr algn="just" rtl="1"/>
            <a:r>
              <a:rPr lang="ar-SA" dirty="0" smtClean="0"/>
              <a:t>ثانياً: لايوضح اصحاب نموذج مستويات تطور التابعين بما فيه الكفاية كيف يتم الجمع بين الالتزام والكفاءة لتشكيل اربعة مستويات مميزة للتطور( جريف، 1997).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F157F-B36D-4F9C-9E61-DFB6139EB272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نقاط الضعف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dirty="0" smtClean="0"/>
              <a:t>رابعاً: يتعلق بكيفية ملاءمة النموذج لاسلوب القائد مع مستوى تطور التابعين ، فلم يكن واضحا في كيفية تحرك التابعين من مستويات التطور المنخفضة الى مستويات التطور المرتفعة، كما أنه ليس واضحا حول كيفيةتغير الالتزام بمرور الوقت بالنسبة للتابعين .</a:t>
            </a:r>
          </a:p>
          <a:p>
            <a:pPr algn="just" rtl="1"/>
            <a:r>
              <a:rPr lang="ar-SA" dirty="0" smtClean="0"/>
              <a:t>لايقدم النموذج خطوطاً عريضة لكيفية استخدام هذا المدخل مع المجموعة بالمقارنة مع فرد مقابل فرد.</a:t>
            </a:r>
          </a:p>
          <a:p>
            <a:pPr algn="just" rtl="1"/>
            <a:endParaRPr lang="ar-S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B05B-B150-4633-BE24-B4F2E243B9A0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4000" b="1" dirty="0" smtClean="0"/>
              <a:t>خلاصة دراسات القيادة الموقفية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dirty="0" smtClean="0"/>
              <a:t>القيادة الموقفية مدخل قيادي ارشادي واسع الإستخدام يقترح كيف يصبح القادة فعالين في العديد من المنظمات المختلفة والمهام التنظيمية المتنوعة.</a:t>
            </a:r>
          </a:p>
          <a:p>
            <a:pPr algn="just" rtl="1"/>
            <a:r>
              <a:rPr lang="ar-SA" dirty="0" smtClean="0"/>
              <a:t>يقدم نموذجا يقترح للقادة كيف يتصرفون استنادا الى متطلبات موقف معين.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C143-2DA6-459E-AA75-CF2E3D60ADC1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4000" b="1" dirty="0" smtClean="0"/>
              <a:t>خلاصة دراسات القيادة الموقفية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dirty="0" smtClean="0"/>
              <a:t>تصنف القيادة الموقفية القيادة الى 4 اساليب هي:</a:t>
            </a:r>
          </a:p>
          <a:p>
            <a:pPr marL="953262" lvl="1" indent="-514350" algn="just" rtl="1">
              <a:buFont typeface="+mj-lt"/>
              <a:buAutoNum type="arabicPeriod"/>
            </a:pPr>
            <a:r>
              <a:rPr lang="ar-SA" dirty="0" smtClean="0"/>
              <a:t>اسلوب عال ٍ في التوجيه ومنخفض في المساندة</a:t>
            </a:r>
          </a:p>
          <a:p>
            <a:pPr marL="953262" lvl="1" indent="-514350" algn="just" rtl="1">
              <a:buFont typeface="+mj-lt"/>
              <a:buAutoNum type="arabicPeriod"/>
            </a:pPr>
            <a:r>
              <a:rPr lang="ar-SA" dirty="0" smtClean="0"/>
              <a:t>اسلوب عالٍ في التوجيه وعالٍ في المساندة</a:t>
            </a:r>
          </a:p>
          <a:p>
            <a:pPr marL="953262" lvl="1" indent="-514350" algn="just" rtl="1">
              <a:buFont typeface="+mj-lt"/>
              <a:buAutoNum type="arabicPeriod"/>
            </a:pPr>
            <a:r>
              <a:rPr lang="ar-SA" dirty="0" smtClean="0"/>
              <a:t>اسلوب منخفض في التوجيه وعالٍ في المساندة</a:t>
            </a:r>
          </a:p>
          <a:p>
            <a:pPr marL="953262" lvl="1" indent="-514350" algn="just" rtl="1">
              <a:buFont typeface="+mj-lt"/>
              <a:buAutoNum type="arabicPeriod"/>
            </a:pPr>
            <a:r>
              <a:rPr lang="ar-SA" dirty="0" smtClean="0"/>
              <a:t>اسلوب منخفض في التوجيه ومنخفض في المساندة.</a:t>
            </a:r>
          </a:p>
          <a:p>
            <a:pPr marL="953262" lvl="1" indent="-514350" algn="just" rtl="1">
              <a:buFont typeface="+mj-lt"/>
              <a:buAutoNum type="arabicPeriod"/>
            </a:pPr>
            <a:endParaRPr lang="ar-S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9FA7-FB6C-494D-B565-1172A2306E2D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4000" b="1" dirty="0" smtClean="0"/>
              <a:t>خلاصة دراسات القيادة الموقفية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8358" indent="-514350" algn="just" rtl="1"/>
            <a:r>
              <a:rPr lang="ar-SA" dirty="0" smtClean="0"/>
              <a:t>تحدث القيادة الفعالة حين يستطيع القائد ان يشخص بدقة مستوى تطور التابعين في مهمة محددة، ثم يتبنى الاسلوب القيادي الذي يتوافق مع الموقف.</a:t>
            </a:r>
          </a:p>
          <a:p>
            <a:pPr marL="578358" indent="-514350" algn="just" rtl="1"/>
            <a:r>
              <a:rPr lang="ar-SA" dirty="0" smtClean="0"/>
              <a:t>تقاس القيادة من خلال الاستبانات التي تطلب من الافراد تقويم مجموعة من المواقف المرتبطة بالعمل.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4995-921F-4920-871C-A87FDAF59788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الهدف الرئيس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/>
          </a:bodyPr>
          <a:lstStyle/>
          <a:p>
            <a:pPr marL="334023" indent="-334023" algn="ctr" rtl="1">
              <a:buNone/>
            </a:pPr>
            <a:r>
              <a:rPr lang="ar-SA" sz="5400" b="1" dirty="0" smtClean="0">
                <a:solidFill>
                  <a:srgbClr val="FF0000"/>
                </a:solidFill>
                <a:cs typeface="Arial" pitchFamily="34" charset="0"/>
              </a:rPr>
              <a:t>شرح مفهوم القيادة الإدارية من وجهة نظر النظرية التوافقية</a:t>
            </a:r>
            <a:endParaRPr lang="en-GB" sz="5400" b="1" dirty="0" smtClean="0">
              <a:cs typeface="Arial" pitchFamily="34" charset="0"/>
            </a:endParaRPr>
          </a:p>
          <a:p>
            <a:pPr algn="just" rtl="1"/>
            <a:endParaRPr lang="en-GB" sz="5400" b="1" i="1" dirty="0" smtClean="0">
              <a:cs typeface="Arial" pitchFamily="34" charset="0"/>
            </a:endParaRPr>
          </a:p>
          <a:p>
            <a:pPr algn="just" rtl="1"/>
            <a:endParaRPr lang="ar-SA" sz="5400" b="1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2133600" cy="301752"/>
          </a:xfrm>
        </p:spPr>
        <p:txBody>
          <a:bodyPr/>
          <a:lstStyle/>
          <a:p>
            <a:fld id="{884B2DD2-93E1-4ED9-98E6-8AAF082B522E}" type="datetime1">
              <a:rPr lang="en-US" smtClean="0"/>
              <a:pPr/>
              <a:t>1/2/2002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590800" y="6324600"/>
            <a:ext cx="4685899" cy="365125"/>
          </a:xfrm>
        </p:spPr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الأهداف الفرعية</a:t>
            </a:r>
            <a:endParaRPr lang="ar-S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 rtl="1">
              <a:buNone/>
            </a:pPr>
            <a:r>
              <a:rPr lang="ar-SA" b="1" dirty="0" smtClean="0"/>
              <a:t>يهدف هذا الفصل إلى:</a:t>
            </a:r>
            <a:endParaRPr lang="en-US" dirty="0" smtClean="0"/>
          </a:p>
          <a:p>
            <a:pPr algn="just" rtl="1">
              <a:buNone/>
            </a:pPr>
            <a:r>
              <a:rPr lang="ar-SA" dirty="0" smtClean="0"/>
              <a:t>1- عرض </a:t>
            </a:r>
            <a:r>
              <a:rPr lang="ar-SA" sz="3200" b="1" dirty="0" smtClean="0">
                <a:solidFill>
                  <a:srgbClr val="FF0000"/>
                </a:solidFill>
                <a:cs typeface="Arial" pitchFamily="34" charset="0"/>
              </a:rPr>
              <a:t>للنظرية التوافقية </a:t>
            </a:r>
            <a:r>
              <a:rPr lang="ar-SA" dirty="0" smtClean="0"/>
              <a:t>في تعريف القيادة الإدارية،</a:t>
            </a:r>
            <a:endParaRPr lang="en-US" dirty="0" smtClean="0"/>
          </a:p>
          <a:p>
            <a:pPr algn="just" rtl="1">
              <a:buNone/>
            </a:pPr>
            <a:r>
              <a:rPr lang="ar-SA" dirty="0" smtClean="0"/>
              <a:t>2- شرح</a:t>
            </a:r>
            <a:r>
              <a:rPr lang="en-US" dirty="0" smtClean="0"/>
              <a:t> </a:t>
            </a:r>
            <a:r>
              <a:rPr lang="ar-SA" dirty="0" smtClean="0"/>
              <a:t> عناصر </a:t>
            </a:r>
            <a:r>
              <a:rPr lang="ar-SA" sz="3200" b="1" dirty="0" smtClean="0">
                <a:solidFill>
                  <a:srgbClr val="FF0000"/>
                </a:solidFill>
                <a:cs typeface="Arial" pitchFamily="34" charset="0"/>
              </a:rPr>
              <a:t>النظرية التوافقية </a:t>
            </a:r>
            <a:r>
              <a:rPr lang="ar-SA" dirty="0" smtClean="0"/>
              <a:t>في القيادة،</a:t>
            </a:r>
            <a:endParaRPr lang="en-US" dirty="0" smtClean="0"/>
          </a:p>
          <a:p>
            <a:pPr algn="just" rtl="1">
              <a:buNone/>
            </a:pPr>
            <a:r>
              <a:rPr lang="ar-SA" dirty="0" smtClean="0"/>
              <a:t>4- توضيح كيفية عمل </a:t>
            </a:r>
            <a:r>
              <a:rPr lang="ar-SA" sz="3200" b="1" dirty="0" smtClean="0">
                <a:solidFill>
                  <a:srgbClr val="FF0000"/>
                </a:solidFill>
                <a:cs typeface="Arial" pitchFamily="34" charset="0"/>
              </a:rPr>
              <a:t>النظرية التوافقية </a:t>
            </a:r>
            <a:r>
              <a:rPr lang="ar-SA" dirty="0" smtClean="0"/>
              <a:t>في القيادة.</a:t>
            </a:r>
            <a:endParaRPr lang="en-US" dirty="0" smtClean="0"/>
          </a:p>
          <a:p>
            <a:pPr algn="just" rtl="1">
              <a:buNone/>
            </a:pPr>
            <a:r>
              <a:rPr lang="ar-SA" dirty="0" smtClean="0"/>
              <a:t>5</a:t>
            </a:r>
            <a:r>
              <a:rPr lang="en-US" dirty="0" smtClean="0"/>
              <a:t>-</a:t>
            </a:r>
            <a:r>
              <a:rPr lang="ar-SA" dirty="0" smtClean="0"/>
              <a:t> مناقشة نقاط القوة والضعف </a:t>
            </a:r>
            <a:r>
              <a:rPr lang="ar-SA" sz="3200" b="1" dirty="0" smtClean="0">
                <a:solidFill>
                  <a:srgbClr val="FF0000"/>
                </a:solidFill>
                <a:cs typeface="Arial" pitchFamily="34" charset="0"/>
              </a:rPr>
              <a:t>للنظرية التوافقية </a:t>
            </a:r>
            <a:r>
              <a:rPr lang="ar-SA" dirty="0" smtClean="0"/>
              <a:t>في تفسير القيادة الإدارية.</a:t>
            </a:r>
            <a:endParaRPr lang="en-US" dirty="0" smtClean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533400" y="6324600"/>
            <a:ext cx="2133600" cy="301752"/>
          </a:xfrm>
        </p:spPr>
        <p:txBody>
          <a:bodyPr/>
          <a:lstStyle/>
          <a:p>
            <a:fld id="{E2659067-9FBE-4A07-B98D-364529E4CE0B}" type="datetime1">
              <a:rPr lang="en-US" smtClean="0"/>
              <a:pPr/>
              <a:t>1/2/2002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4038600" cy="365125"/>
          </a:xfrm>
        </p:spPr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الوصف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dirty="0" smtClean="0"/>
              <a:t>يمكن تسمية العديد من المداخل القيادية نظريات توافقية.</a:t>
            </a:r>
          </a:p>
          <a:p>
            <a:pPr algn="just" rtl="1"/>
            <a:r>
              <a:rPr lang="ar-SA" dirty="0" smtClean="0"/>
              <a:t>نظرية فيدلر </a:t>
            </a:r>
            <a:r>
              <a:rPr lang="ar-SA" dirty="0" smtClean="0"/>
              <a:t>(1964؛1976</a:t>
            </a:r>
            <a:r>
              <a:rPr lang="ar-SA" dirty="0" smtClean="0"/>
              <a:t>) وفيدار وجارسيا(1987) التوافقية الاكثر اعترافا وشيوعا.</a:t>
            </a:r>
          </a:p>
          <a:p>
            <a:pPr algn="just" rtl="1"/>
            <a:r>
              <a:rPr lang="ar-SA" dirty="0" smtClean="0"/>
              <a:t>تعتبر النظرية التوافقية نظرية توافق - القائد (فيدلر وتشيمرز(1974)، والتي تعني انها تحاول المواءمة بين القائد والمواقف المناسبة.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49C-CC8E-4D20-BDB3-155E99027257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الوصف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1"/>
            <a:r>
              <a:rPr lang="ar-SA" dirty="0" smtClean="0"/>
              <a:t>وتسمى التوافقية لانها تقول بان فاعلية القائد تعتمد على مدى مناسبة اسلوب القائد للبيئة المحيطة. </a:t>
            </a:r>
          </a:p>
          <a:p>
            <a:pPr algn="just" rtl="1"/>
            <a:r>
              <a:rPr lang="ar-SA" dirty="0" smtClean="0"/>
              <a:t>لكي نفهم القادة من الضروري فهم المواقف التي يتولون القيادة فيها.</a:t>
            </a:r>
          </a:p>
          <a:p>
            <a:pPr algn="just" rtl="1"/>
            <a:r>
              <a:rPr lang="ar-SA" dirty="0" smtClean="0"/>
              <a:t>تعد القيادة فعالة عندما يتوافق اسلوب القائد مع الواقع الفعلي الصحيح.</a:t>
            </a:r>
          </a:p>
          <a:p>
            <a:pPr algn="just" rtl="1"/>
            <a:r>
              <a:rPr lang="ar-SA" dirty="0" smtClean="0"/>
              <a:t>تركز النظرية التوافقية على الاساليب والمواقف. وهي تقدم اطارا للمواءمة الفعالة بين القائد والموقف.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9C26-A924-4280-882B-632CA70E60E1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الأساليب القيادية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 rtl="1">
              <a:buFont typeface="Courier New" pitchFamily="49" charset="0"/>
              <a:buChar char="o"/>
            </a:pPr>
            <a:r>
              <a:rPr lang="ar-SA" sz="3200" dirty="0" smtClean="0"/>
              <a:t>في إطار النظرية التوافقية ، توصف الاساليب القيادية بانها اما ان تكون مدفوعة بالمهام(العمل) او بالعلاقات. </a:t>
            </a:r>
          </a:p>
          <a:p>
            <a:pPr lvl="1" algn="just" rtl="1">
              <a:buFont typeface="Courier New" pitchFamily="49" charset="0"/>
              <a:buChar char="o"/>
            </a:pPr>
            <a:r>
              <a:rPr lang="ar-SA" sz="3200" dirty="0" smtClean="0"/>
              <a:t>يهتم القادة الذين تدفعهم المهام في الوصول الى الهدف بشكل اساسي</a:t>
            </a:r>
          </a:p>
          <a:p>
            <a:pPr lvl="1" algn="just" rtl="1">
              <a:buFont typeface="Courier New" pitchFamily="49" charset="0"/>
              <a:buChar char="o"/>
            </a:pPr>
            <a:r>
              <a:rPr lang="ar-SA" sz="3200" dirty="0" smtClean="0"/>
              <a:t>يهتم القادة الذين تدفعهم العلاقة ببناء علاقات وثيقة بين الاشخاص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E430-D5F8-435F-AB0C-7C5FDDEA49A2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متغيرات المواقف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 rtl="1">
              <a:buFont typeface="Wingdings" pitchFamily="2" charset="2"/>
              <a:buChar char="§"/>
            </a:pPr>
            <a:r>
              <a:rPr lang="ar-SA" dirty="0" smtClean="0"/>
              <a:t>ترى النظرية بان المواقف يمكن تشخيصها من خلال تقويم ثلاثة عوامل:</a:t>
            </a:r>
          </a:p>
          <a:p>
            <a:pPr marL="1335024" lvl="2" indent="-457200" algn="just" rtl="1">
              <a:buFont typeface="+mj-lt"/>
              <a:buAutoNum type="arabicPeriod"/>
            </a:pPr>
            <a:r>
              <a:rPr lang="ar-SA" dirty="0" smtClean="0"/>
              <a:t>العلاقات بين القائد والعضو، حيث تشير الى مناخ المجموعة والى درجة الثقة والولاء والانجذاب التي يشعر بها الاتباع نحو قائدهم.(مناخ ايجابي علاقات جيدة، مناخ غير ودي علاقات سيئة)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7081-8567-4657-A08D-F60E1E9271A0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متغيرات المواقف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35024" lvl="2" indent="-457200" algn="just" rtl="1">
              <a:buNone/>
            </a:pPr>
            <a:r>
              <a:rPr lang="ar-SA" dirty="0" smtClean="0"/>
              <a:t>2. هيكلة المهمة، حيث يشير الى درجة وضوح متطلبات المهمة وتحديدها . والمهام التي تعد ذات طبيعة منظمة تميل الى اعطاء القائد مزيدا من السيطرة ، في حين ان المهام الغامضة وغير الواضحة تقلل من سيطرة القائد وتاثيره. </a:t>
            </a:r>
          </a:p>
          <a:p>
            <a:pPr marL="1335024" lvl="2" indent="-457200" algn="just" rtl="1">
              <a:buNone/>
            </a:pPr>
            <a:r>
              <a:rPr lang="ar-SA" dirty="0" smtClean="0"/>
              <a:t>وتكون المهمة ذات طبيعة هيكلية عندما:</a:t>
            </a:r>
          </a:p>
          <a:p>
            <a:pPr marL="1600200" lvl="3" indent="-457200" algn="just" rtl="1">
              <a:buNone/>
            </a:pPr>
            <a:r>
              <a:rPr lang="ar-SA" dirty="0" smtClean="0">
                <a:sym typeface="Wingdings" pitchFamily="2" charset="2"/>
              </a:rPr>
              <a:t>(1)يتم تحديد متطلبات انجاز المهام بوضوح، ويكون ذلك معروفا من قبل الافراد الذين يؤدون تلك المهام، </a:t>
            </a:r>
          </a:p>
          <a:p>
            <a:pPr marL="1600200" lvl="3" indent="-457200" algn="just" rtl="1">
              <a:buNone/>
            </a:pPr>
            <a:r>
              <a:rPr lang="ar-SA" dirty="0" smtClean="0">
                <a:sym typeface="Wingdings" pitchFamily="2" charset="2"/>
              </a:rPr>
              <a:t>(2) يكون لطريقة تحقيق المهمة بدائل قليلة ، </a:t>
            </a:r>
          </a:p>
          <a:p>
            <a:pPr marL="1600200" lvl="3" indent="-457200" algn="just" rtl="1">
              <a:buNone/>
            </a:pPr>
            <a:r>
              <a:rPr lang="ar-SA" dirty="0" smtClean="0">
                <a:sym typeface="Wingdings" pitchFamily="2" charset="2"/>
              </a:rPr>
              <a:t>(3) يمكن البرهنة على اكتمال المهام بوضوح، </a:t>
            </a:r>
          </a:p>
          <a:p>
            <a:pPr marL="1600200" lvl="3" indent="-457200" algn="just" rtl="1">
              <a:buNone/>
            </a:pPr>
            <a:r>
              <a:rPr lang="ar-SA" dirty="0" smtClean="0">
                <a:sym typeface="Wingdings" pitchFamily="2" charset="2"/>
              </a:rPr>
              <a:t>(4) يوجد هناك عدد محدود فقط من الحلول الصحيحة المطروحة .</a:t>
            </a:r>
            <a:endParaRPr lang="ar-S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E65F-EED3-433B-AF7E-C378DC13E36B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متغيرات المواقف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35024" lvl="2" indent="-457200" algn="just" rtl="1">
              <a:buNone/>
            </a:pPr>
            <a:r>
              <a:rPr lang="ar-SA" dirty="0" smtClean="0"/>
              <a:t>3. قوة المنصب ، حيث يشير الى مقدار السلطة المتاحة للقائد لمكافاة او معاقبة اتباعه، وتشمل القوة الشرعية التي يكتسبها الافراد نتيجة للمنصب الذي يحتلونه في المنظمة.</a:t>
            </a:r>
          </a:p>
          <a:p>
            <a:pPr marL="1335024" lvl="2" indent="-457200" algn="just" rtl="1">
              <a:buNone/>
            </a:pPr>
            <a:r>
              <a:rPr lang="ar-SA" dirty="0" smtClean="0"/>
              <a:t>تحدد العوامل الثلاثة معا افضلية المواقف المختلفة في المنظمات:</a:t>
            </a:r>
          </a:p>
          <a:p>
            <a:pPr marL="1335024" lvl="2" indent="-457200" algn="just" rtl="1"/>
            <a:r>
              <a:rPr lang="ar-SA" dirty="0" smtClean="0"/>
              <a:t>المواقف المصنفة اكثر افضلية هي تلك التي تكون فيها العلاقات جيدة بين القائد والاتباع، كما تكون المهام محددة، ويتمتع القائد بقوة الشخصية في منصبه.</a:t>
            </a:r>
          </a:p>
          <a:p>
            <a:pPr marL="1335024" lvl="2" indent="-457200" algn="just" rtl="1"/>
            <a:r>
              <a:rPr lang="ar-SA" dirty="0" smtClean="0"/>
              <a:t>المواقف المصنفة اقل افضلية هي تلك التي تكون فيها العلاقات سيئة بين القائد والاتباع، ومهمات غير مهيكلة ومنصبا ضعيفا للقائد.</a:t>
            </a:r>
          </a:p>
          <a:p>
            <a:pPr marL="1335024" lvl="2" indent="-457200" algn="just" rtl="1"/>
            <a:r>
              <a:rPr lang="ar-SA" dirty="0" smtClean="0"/>
              <a:t>المواقف المصنفة ذات الافضلية المتوسطة هي تلك التي تكون فيها العلاقات بين القائد والاتباع بين هذين الطرفين.</a:t>
            </a:r>
          </a:p>
          <a:p>
            <a:pPr marL="1335024" lvl="2" indent="-457200" algn="just" rtl="1">
              <a:buNone/>
            </a:pPr>
            <a:endParaRPr lang="ar-S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127E-7651-4F5E-9DB7-752B7AA47FBF}" type="datetime1">
              <a:rPr lang="en-US" smtClean="0"/>
              <a:pPr/>
              <a:t>1/2/2002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د/ كاسر نصر المنصور- كلية الاقتصاد والادارة</a:t>
            </a:r>
            <a:r>
              <a:rPr lang="en-US" smtClean="0"/>
              <a:t>KAU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827</TotalTime>
  <Words>1059</Words>
  <Application>Microsoft Office PowerPoint</Application>
  <PresentationFormat>On-screen Show (4:3)</PresentationFormat>
  <Paragraphs>154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Verve</vt:lpstr>
      <vt:lpstr>القيادة والإبداع</vt:lpstr>
      <vt:lpstr>الهدف الرئيس</vt:lpstr>
      <vt:lpstr>الأهداف الفرعية</vt:lpstr>
      <vt:lpstr>الوصف</vt:lpstr>
      <vt:lpstr>الوصف</vt:lpstr>
      <vt:lpstr>الأساليب القيادية</vt:lpstr>
      <vt:lpstr>متغيرات المواقف</vt:lpstr>
      <vt:lpstr>متغيرات المواقف</vt:lpstr>
      <vt:lpstr>متغيرات المواقف</vt:lpstr>
      <vt:lpstr>Slide 10</vt:lpstr>
      <vt:lpstr>كيف تعمل النظرية الموقفية؟</vt:lpstr>
      <vt:lpstr>نقاط القوة</vt:lpstr>
      <vt:lpstr>نقاط القوة</vt:lpstr>
      <vt:lpstr>نقاط الضعف</vt:lpstr>
      <vt:lpstr>نقاط الضعف</vt:lpstr>
      <vt:lpstr>خلاصة دراسات القيادة الموقفية</vt:lpstr>
      <vt:lpstr>خلاصة دراسات القيادة الموقفية</vt:lpstr>
      <vt:lpstr>خلاصة دراسات القيادة الموقفية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القيادة والإبداع</dc:title>
  <dc:creator/>
  <cp:lastModifiedBy> </cp:lastModifiedBy>
  <cp:revision>34</cp:revision>
  <dcterms:created xsi:type="dcterms:W3CDTF">2006-08-16T00:00:00Z</dcterms:created>
  <dcterms:modified xsi:type="dcterms:W3CDTF">2002-01-02T11:38:21Z</dcterms:modified>
</cp:coreProperties>
</file>