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7" r:id="rId2"/>
    <p:sldId id="258" r:id="rId3"/>
    <p:sldId id="259" r:id="rId4"/>
    <p:sldId id="282" r:id="rId5"/>
    <p:sldId id="283" r:id="rId6"/>
    <p:sldId id="260" r:id="rId7"/>
    <p:sldId id="261" r:id="rId8"/>
    <p:sldId id="263" r:id="rId9"/>
    <p:sldId id="264" r:id="rId10"/>
    <p:sldId id="272" r:id="rId11"/>
    <p:sldId id="276" r:id="rId12"/>
    <p:sldId id="278" r:id="rId13"/>
    <p:sldId id="279" r:id="rId14"/>
    <p:sldId id="277" r:id="rId15"/>
    <p:sldId id="281" r:id="rId16"/>
    <p:sldId id="280" r:id="rId17"/>
    <p:sldId id="265" r:id="rId18"/>
    <p:sldId id="269" r:id="rId19"/>
    <p:sldId id="273" r:id="rId20"/>
    <p:sldId id="266" r:id="rId21"/>
    <p:sldId id="274" r:id="rId22"/>
    <p:sldId id="267" r:id="rId23"/>
    <p:sldId id="270" r:id="rId24"/>
    <p:sldId id="268" r:id="rId25"/>
    <p:sldId id="275" r:id="rId26"/>
    <p:sldId id="27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84A2D3-8BC8-4B3C-B77E-E45F416DFD17}" type="datetimeFigureOut">
              <a:rPr lang="en-US" smtClean="0"/>
              <a:pPr/>
              <a:t>11/12/2009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A46F03-5E77-4316-9815-6F66B42C950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5F1907EE-D053-4C55-BA97-DE5E51EFEFC6}" type="datetime1">
              <a:rPr lang="en-US" smtClean="0"/>
              <a:pPr/>
              <a:t>11/12/2009</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r>
              <a:rPr lang="ar-SA" smtClean="0"/>
              <a:t>د/ كاسر نصر المنصور- كلية الاقتصاد والإدارة- </a:t>
            </a:r>
            <a:r>
              <a:rPr lang="en-US" smtClean="0"/>
              <a:t>KAU</a:t>
            </a:r>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7DF7D5-200B-4DE1-B112-33C7949F10AD}" type="datetime1">
              <a:rPr lang="en-US" smtClean="0"/>
              <a:pPr/>
              <a:t>11/12/2009</a:t>
            </a:fld>
            <a:endParaRPr lang="en-US"/>
          </a:p>
        </p:txBody>
      </p:sp>
      <p:sp>
        <p:nvSpPr>
          <p:cNvPr id="5" name="Footer Placeholder 4"/>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3DB598-7ABE-477E-BD6F-B2133FD413E7}" type="datetime1">
              <a:rPr lang="en-US" smtClean="0"/>
              <a:pPr/>
              <a:t>11/12/2009</a:t>
            </a:fld>
            <a:endParaRPr lang="en-US"/>
          </a:p>
        </p:txBody>
      </p:sp>
      <p:sp>
        <p:nvSpPr>
          <p:cNvPr id="5" name="Footer Placeholder 4"/>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9374EC15-1612-4C27-BE92-C6C9886B8483}" type="datetime1">
              <a:rPr lang="en-US" smtClean="0"/>
              <a:pPr/>
              <a:t>11/12/2009</a:t>
            </a:fld>
            <a:endParaRPr lang="en-US"/>
          </a:p>
        </p:txBody>
      </p:sp>
      <p:sp>
        <p:nvSpPr>
          <p:cNvPr id="5" name="Footer Placeholder 4"/>
          <p:cNvSpPr>
            <a:spLocks noGrp="1"/>
          </p:cNvSpPr>
          <p:nvPr>
            <p:ph type="ftr" sz="quarter" idx="11"/>
          </p:nvPr>
        </p:nvSpPr>
        <p:spPr>
          <a:xfrm>
            <a:off x="457200" y="6480969"/>
            <a:ext cx="4260056" cy="300831"/>
          </a:xfrm>
        </p:spPr>
        <p:txBody>
          <a:bodyPr/>
          <a:lstStyle/>
          <a:p>
            <a:r>
              <a:rPr lang="ar-SA" smtClean="0"/>
              <a:t>د/ كاسر نصر المنصور- كلية الاقتصاد والإدارة- </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43631AD1-9415-4BC6-ADD7-157089AE45FB}" type="datetime1">
              <a:rPr lang="en-US" smtClean="0"/>
              <a:pPr/>
              <a:t>11/12/2009</a:t>
            </a:fld>
            <a:endParaRPr lang="en-US"/>
          </a:p>
        </p:txBody>
      </p:sp>
      <p:sp>
        <p:nvSpPr>
          <p:cNvPr id="5" name="Footer Placeholder 4"/>
          <p:cNvSpPr>
            <a:spLocks noGrp="1"/>
          </p:cNvSpPr>
          <p:nvPr>
            <p:ph type="ftr" sz="quarter" idx="11"/>
          </p:nvPr>
        </p:nvSpPr>
        <p:spPr>
          <a:xfrm>
            <a:off x="2619376" y="6480969"/>
            <a:ext cx="4260056" cy="300831"/>
          </a:xfrm>
        </p:spPr>
        <p:txBody>
          <a:bodyPr/>
          <a:lstStyle/>
          <a:p>
            <a:r>
              <a:rPr lang="ar-SA" smtClean="0"/>
              <a:t>د/ كاسر نصر المنصور- كلية الاقتصاد والإدارة- </a:t>
            </a:r>
            <a:r>
              <a:rPr lang="en-US" smtClean="0"/>
              <a:t>KAU</a:t>
            </a:r>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BD473E17-C0B6-4C7C-A215-9D397FEFC4FC}" type="datetime1">
              <a:rPr lang="en-US" smtClean="0"/>
              <a:pPr/>
              <a:t>11/12/2009</a:t>
            </a:fld>
            <a:endParaRPr lang="en-US"/>
          </a:p>
        </p:txBody>
      </p:sp>
      <p:sp>
        <p:nvSpPr>
          <p:cNvPr id="6" name="Footer Placeholder 5"/>
          <p:cNvSpPr>
            <a:spLocks noGrp="1"/>
          </p:cNvSpPr>
          <p:nvPr>
            <p:ph type="ftr" sz="quarter" idx="11"/>
          </p:nvPr>
        </p:nvSpPr>
        <p:spPr>
          <a:xfrm>
            <a:off x="457200" y="6480969"/>
            <a:ext cx="4260056" cy="301752"/>
          </a:xfrm>
        </p:spPr>
        <p:txBody>
          <a:bodyPr/>
          <a:lstStyle/>
          <a:p>
            <a:r>
              <a:rPr lang="ar-SA" smtClean="0"/>
              <a:t>د/ كاسر نصر المنصور- كلية الاقتصاد والإدارة- </a:t>
            </a:r>
            <a:r>
              <a:rPr lang="en-US" smtClean="0"/>
              <a:t>KAU</a:t>
            </a:r>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87AC8031-499E-490E-8A35-01A251FCCF9F}" type="datetime1">
              <a:rPr lang="en-US" smtClean="0"/>
              <a:pPr/>
              <a:t>11/12/2009</a:t>
            </a:fld>
            <a:endParaRPr lang="en-US"/>
          </a:p>
        </p:txBody>
      </p:sp>
      <p:sp>
        <p:nvSpPr>
          <p:cNvPr id="8" name="Footer Placeholder 7"/>
          <p:cNvSpPr>
            <a:spLocks noGrp="1"/>
          </p:cNvSpPr>
          <p:nvPr>
            <p:ph type="ftr" sz="quarter" idx="11"/>
          </p:nvPr>
        </p:nvSpPr>
        <p:spPr>
          <a:xfrm>
            <a:off x="457200" y="6480969"/>
            <a:ext cx="4261104" cy="301752"/>
          </a:xfrm>
        </p:spPr>
        <p:txBody>
          <a:bodyPr/>
          <a:lstStyle/>
          <a:p>
            <a:r>
              <a:rPr lang="ar-SA" smtClean="0"/>
              <a:t>د/ كاسر نصر المنصور- كلية الاقتصاد والإدارة- </a:t>
            </a:r>
            <a:r>
              <a:rPr lang="en-US" smtClean="0"/>
              <a:t>KAU</a:t>
            </a:r>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EC746C0-1861-4EDF-BD23-F09C0A7FD4AF}" type="datetime1">
              <a:rPr lang="en-US" smtClean="0"/>
              <a:pPr/>
              <a:t>11/12/2009</a:t>
            </a:fld>
            <a:endParaRPr lang="en-US"/>
          </a:p>
        </p:txBody>
      </p:sp>
      <p:sp>
        <p:nvSpPr>
          <p:cNvPr id="4" name="Footer Placeholder 3"/>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834F838B-10EC-41AD-BEC9-428006983C28}" type="datetime1">
              <a:rPr lang="en-US" smtClean="0"/>
              <a:pPr/>
              <a:t>11/12/2009</a:t>
            </a:fld>
            <a:endParaRPr lang="en-US"/>
          </a:p>
        </p:txBody>
      </p:sp>
      <p:sp>
        <p:nvSpPr>
          <p:cNvPr id="3" name="Footer Placeholder 2"/>
          <p:cNvSpPr>
            <a:spLocks noGrp="1"/>
          </p:cNvSpPr>
          <p:nvPr>
            <p:ph type="ftr" sz="quarter" idx="11"/>
          </p:nvPr>
        </p:nvSpPr>
        <p:spPr>
          <a:xfrm>
            <a:off x="457200" y="6481890"/>
            <a:ext cx="4260056" cy="300831"/>
          </a:xfrm>
        </p:spPr>
        <p:txBody>
          <a:bodyPr/>
          <a:lstStyle/>
          <a:p>
            <a:r>
              <a:rPr lang="ar-SA" smtClean="0"/>
              <a:t>د/ كاسر نصر المنصور- كلية الاقتصاد والإدارة- </a:t>
            </a:r>
            <a:r>
              <a:rPr lang="en-US" smtClean="0"/>
              <a:t>KAU</a:t>
            </a:r>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BDA7DBCB-F530-4389-B5C0-6E1F808633E9}" type="datetime1">
              <a:rPr lang="en-US" smtClean="0"/>
              <a:pPr/>
              <a:t>11/12/2009</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r>
              <a:rPr lang="ar-SA" smtClean="0"/>
              <a:t>د/ كاسر نصر المنصور- كلية الاقتصاد والإدارة- </a:t>
            </a:r>
            <a:r>
              <a:rPr lang="en-US" smtClean="0"/>
              <a:t>KAU</a:t>
            </a:r>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6192C37-EE70-46F6-A6B1-9DEC1FA743B2}" type="datetime1">
              <a:rPr lang="en-US" smtClean="0"/>
              <a:pPr/>
              <a:t>11/12/2009</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r>
              <a:rPr lang="ar-SA" smtClean="0"/>
              <a:t>د/ كاسر نصر المنصور- كلية الاقتصاد والإدارة- </a:t>
            </a:r>
            <a:r>
              <a:rPr lang="en-US" smtClean="0"/>
              <a:t>KAU</a:t>
            </a:r>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4199E68-8D7D-427B-8B2D-48C1861C0543}" type="datetime1">
              <a:rPr lang="en-US" smtClean="0"/>
              <a:pPr/>
              <a:t>11/12/2009</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r>
              <a:rPr lang="ar-SA" smtClean="0"/>
              <a:t>د/ كاسر نصر المنصور- كلية الاقتصاد والإدارة- </a:t>
            </a:r>
            <a:r>
              <a:rPr lang="en-US" smtClean="0"/>
              <a:t>KAU</a:t>
            </a:r>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القيادة والإبداع</a:t>
            </a:r>
            <a:endParaRPr lang="en-US" b="1" dirty="0"/>
          </a:p>
        </p:txBody>
      </p:sp>
      <p:sp>
        <p:nvSpPr>
          <p:cNvPr id="3" name="Subtitle 2"/>
          <p:cNvSpPr>
            <a:spLocks noGrp="1"/>
          </p:cNvSpPr>
          <p:nvPr>
            <p:ph type="subTitle" idx="1"/>
          </p:nvPr>
        </p:nvSpPr>
        <p:spPr/>
        <p:txBody>
          <a:bodyPr/>
          <a:lstStyle/>
          <a:p>
            <a:pPr rtl="1"/>
            <a:r>
              <a:rPr lang="ar-SA" sz="4000" b="1" dirty="0" smtClean="0"/>
              <a:t>الفصل الثاني</a:t>
            </a:r>
            <a:endParaRPr lang="en-US" sz="4000" dirty="0" smtClean="0"/>
          </a:p>
          <a:p>
            <a:r>
              <a:rPr lang="ar-SA" sz="4000" b="1" dirty="0" smtClean="0"/>
              <a:t>مدخل السمات</a:t>
            </a:r>
            <a:endParaRPr lang="en-US" dirty="0"/>
          </a:p>
        </p:txBody>
      </p:sp>
      <p:sp>
        <p:nvSpPr>
          <p:cNvPr id="4" name="Date Placeholder 3"/>
          <p:cNvSpPr>
            <a:spLocks noGrp="1"/>
          </p:cNvSpPr>
          <p:nvPr>
            <p:ph type="dt" sz="half" idx="10"/>
          </p:nvPr>
        </p:nvSpPr>
        <p:spPr/>
        <p:txBody>
          <a:bodyPr/>
          <a:lstStyle/>
          <a:p>
            <a:fld id="{D18FC9E1-5558-4656-8227-D6872C9735AE}"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t>خلاصة دراسات سمات القيادة</a:t>
            </a:r>
            <a:endParaRPr lang="en-US" b="1" dirty="0"/>
          </a:p>
        </p:txBody>
      </p:sp>
      <p:sp>
        <p:nvSpPr>
          <p:cNvPr id="3" name="Content Placeholder 2"/>
          <p:cNvSpPr>
            <a:spLocks noGrp="1"/>
          </p:cNvSpPr>
          <p:nvPr>
            <p:ph idx="1"/>
          </p:nvPr>
        </p:nvSpPr>
        <p:spPr/>
        <p:txBody>
          <a:bodyPr>
            <a:normAutofit lnSpcReduction="10000"/>
          </a:bodyPr>
          <a:lstStyle/>
          <a:p>
            <a:pPr algn="just" rtl="1"/>
            <a:r>
              <a:rPr lang="ar-SA" b="1" dirty="0" smtClean="0"/>
              <a:t>العزيمة:</a:t>
            </a:r>
          </a:p>
          <a:p>
            <a:pPr algn="just" rtl="1">
              <a:buNone/>
            </a:pPr>
            <a:r>
              <a:rPr lang="ar-SA" dirty="0" smtClean="0"/>
              <a:t>تعني الرغبة في القيام بالعمل(المبادرةوالإصرار والهيمنة والدافع).</a:t>
            </a:r>
          </a:p>
          <a:p>
            <a:pPr algn="just" rtl="1"/>
            <a:r>
              <a:rPr lang="ar-SA" b="1" dirty="0" smtClean="0"/>
              <a:t>الإستقامة:</a:t>
            </a:r>
          </a:p>
          <a:p>
            <a:pPr algn="just" rtl="1">
              <a:buNone/>
            </a:pPr>
            <a:r>
              <a:rPr lang="ar-SA" dirty="0" smtClean="0"/>
              <a:t>تعني الأمانة والصدق والموثوقية. القائد يفعل مايقول...</a:t>
            </a:r>
          </a:p>
          <a:p>
            <a:pPr algn="just" rtl="1"/>
            <a:r>
              <a:rPr lang="ar-SA" b="1" dirty="0" smtClean="0"/>
              <a:t>الإجتماعية:</a:t>
            </a:r>
          </a:p>
          <a:p>
            <a:pPr algn="just" rtl="1">
              <a:buNone/>
            </a:pPr>
            <a:r>
              <a:rPr lang="ar-SA" dirty="0" smtClean="0"/>
              <a:t>تعني ميل القائد الى تكوين علاقات إجتماعية ايجابية( ودود، كريم، لبق، دبلوماسي..).</a:t>
            </a:r>
          </a:p>
          <a:p>
            <a:pPr algn="just" rtl="1">
              <a:buNone/>
            </a:pPr>
            <a:endParaRPr lang="en-US" b="1" dirty="0"/>
          </a:p>
        </p:txBody>
      </p:sp>
      <p:sp>
        <p:nvSpPr>
          <p:cNvPr id="4" name="Date Placeholder 3"/>
          <p:cNvSpPr>
            <a:spLocks noGrp="1"/>
          </p:cNvSpPr>
          <p:nvPr>
            <p:ph type="dt" sz="half" idx="10"/>
          </p:nvPr>
        </p:nvSpPr>
        <p:spPr/>
        <p:txBody>
          <a:bodyPr/>
          <a:lstStyle/>
          <a:p>
            <a:fld id="{48272BFA-78EE-4D38-8576-4BE02E19B7EE}"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صفات القائد الإداري</a:t>
            </a:r>
            <a:endParaRPr lang="en-US" dirty="0"/>
          </a:p>
        </p:txBody>
      </p:sp>
      <p:sp>
        <p:nvSpPr>
          <p:cNvPr id="3" name="Content Placeholder 2"/>
          <p:cNvSpPr>
            <a:spLocks noGrp="1"/>
          </p:cNvSpPr>
          <p:nvPr>
            <p:ph idx="1"/>
          </p:nvPr>
        </p:nvSpPr>
        <p:spPr/>
        <p:txBody>
          <a:bodyPr>
            <a:normAutofit fontScale="85000" lnSpcReduction="20000"/>
          </a:bodyPr>
          <a:lstStyle/>
          <a:p>
            <a:pPr algn="just" rtl="1"/>
            <a:r>
              <a:rPr lang="ar-SA" b="1" dirty="0" smtClean="0"/>
              <a:t>قام كلا من داني كوكس</a:t>
            </a:r>
            <a:r>
              <a:rPr lang="en-US" b="1" dirty="0" smtClean="0"/>
              <a:t>(Danny Cox) </a:t>
            </a:r>
            <a:r>
              <a:rPr lang="ar-SA" b="1" dirty="0" smtClean="0"/>
              <a:t>وجون هوفر</a:t>
            </a:r>
            <a:r>
              <a:rPr lang="en-US" b="1" dirty="0" smtClean="0"/>
              <a:t>(John Hoover) </a:t>
            </a:r>
            <a:r>
              <a:rPr lang="ar-SA" b="1" dirty="0" smtClean="0"/>
              <a:t>بدراسة على مجموعة من القادة الإداريين في بعض المنظمات و استطاعوا من خلالها تلخيص صفات القادة إلى عشر صفات هي</a:t>
            </a:r>
            <a:r>
              <a:rPr lang="en-US" b="1" dirty="0" smtClean="0"/>
              <a:t>:</a:t>
            </a:r>
            <a:r>
              <a:rPr lang="en-US" dirty="0" smtClean="0"/>
              <a:t> </a:t>
            </a:r>
          </a:p>
          <a:p>
            <a:pPr algn="just" rtl="1"/>
            <a:r>
              <a:rPr lang="en-US" b="1" dirty="0" smtClean="0"/>
              <a:t>1</a:t>
            </a:r>
            <a:r>
              <a:rPr lang="ar-SA" b="1" dirty="0" smtClean="0"/>
              <a:t>.صقل المقاييس العليا للأخلاقيات الشخصية</a:t>
            </a:r>
            <a:r>
              <a:rPr lang="en-US" b="1" dirty="0" smtClean="0"/>
              <a:t> :</a:t>
            </a:r>
            <a:r>
              <a:rPr lang="en-US" dirty="0" smtClean="0"/>
              <a:t/>
            </a:r>
            <a:br>
              <a:rPr lang="en-US" dirty="0" smtClean="0"/>
            </a:br>
            <a:r>
              <a:rPr lang="ar-SA" dirty="0" smtClean="0"/>
              <a:t>بحيث لا يستطيع القائد الفعَال أن يعيش أخلاقيات مزدوجة إحداها في حياته العامة (الشخصية) و الأخرى في العمل ،فالأخلاقيات الشخصية لابد أن تتطابق مع الأخلاقيات المهنية</a:t>
            </a:r>
            <a:r>
              <a:rPr lang="en-US" dirty="0" smtClean="0"/>
              <a:t>. </a:t>
            </a:r>
          </a:p>
          <a:p>
            <a:pPr algn="r" rtl="1"/>
            <a:r>
              <a:rPr lang="en-US" b="1" dirty="0" smtClean="0"/>
              <a:t>2 </a:t>
            </a:r>
            <a:r>
              <a:rPr lang="ar-SA" b="1" dirty="0" smtClean="0"/>
              <a:t> .النشاط العالي</a:t>
            </a:r>
            <a:r>
              <a:rPr lang="en-US" b="1" dirty="0" smtClean="0"/>
              <a:t>:</a:t>
            </a:r>
            <a:r>
              <a:rPr lang="en-US" dirty="0" smtClean="0"/>
              <a:t/>
            </a:r>
            <a:br>
              <a:rPr lang="en-US" dirty="0" smtClean="0"/>
            </a:br>
            <a:r>
              <a:rPr lang="ar-SA" dirty="0" smtClean="0"/>
              <a:t>بحيث يترفع القائد عن توافه الأمور و ينغمس في القضايا الجليلة في حال اكتشافه بأنها مهمة و مثيرة</a:t>
            </a:r>
            <a:r>
              <a:rPr lang="en-US" dirty="0" smtClean="0"/>
              <a:t>. </a:t>
            </a:r>
          </a:p>
        </p:txBody>
      </p:sp>
      <p:sp>
        <p:nvSpPr>
          <p:cNvPr id="4" name="Date Placeholder 3"/>
          <p:cNvSpPr>
            <a:spLocks noGrp="1"/>
          </p:cNvSpPr>
          <p:nvPr>
            <p:ph type="dt" sz="half" idx="10"/>
          </p:nvPr>
        </p:nvSpPr>
        <p:spPr/>
        <p:txBody>
          <a:bodyPr/>
          <a:lstStyle/>
          <a:p>
            <a:fld id="{9374EC15-1612-4C27-BE92-C6C9886B8483}" type="datetime1">
              <a:rPr lang="en-US" smtClean="0"/>
              <a:pPr/>
              <a:t>11/12/2009</a:t>
            </a:fld>
            <a:endParaRPr lang="en-US"/>
          </a:p>
        </p:txBody>
      </p:sp>
      <p:sp>
        <p:nvSpPr>
          <p:cNvPr id="5" name="Footer Placeholder 4"/>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صفات القائد الإداري</a:t>
            </a:r>
            <a:endParaRPr lang="en-US" dirty="0"/>
          </a:p>
        </p:txBody>
      </p:sp>
      <p:sp>
        <p:nvSpPr>
          <p:cNvPr id="3" name="Content Placeholder 2"/>
          <p:cNvSpPr>
            <a:spLocks noGrp="1"/>
          </p:cNvSpPr>
          <p:nvPr>
            <p:ph idx="1"/>
          </p:nvPr>
        </p:nvSpPr>
        <p:spPr/>
        <p:txBody>
          <a:bodyPr>
            <a:normAutofit/>
          </a:bodyPr>
          <a:lstStyle/>
          <a:p>
            <a:pPr algn="r" rtl="1">
              <a:buNone/>
            </a:pPr>
            <a:r>
              <a:rPr lang="en-US" b="1" dirty="0" smtClean="0"/>
              <a:t>3</a:t>
            </a:r>
            <a:r>
              <a:rPr lang="ar-SA" b="1" dirty="0" smtClean="0"/>
              <a:t> . الإنجاز</a:t>
            </a:r>
            <a:r>
              <a:rPr lang="en-US" b="1" dirty="0" smtClean="0"/>
              <a:t>:</a:t>
            </a:r>
            <a:r>
              <a:rPr lang="en-US" dirty="0" smtClean="0"/>
              <a:t/>
            </a:r>
            <a:br>
              <a:rPr lang="en-US" dirty="0" smtClean="0"/>
            </a:br>
            <a:r>
              <a:rPr lang="ar-SA" dirty="0" smtClean="0"/>
              <a:t>فالقائد الفعَال تكون لديه القدرة على إنجاز الأولويات ،غير أن هناك فرقا مابين إعداد الأولويات وإنجازها</a:t>
            </a:r>
            <a:r>
              <a:rPr lang="en-US" dirty="0" smtClean="0"/>
              <a:t>. </a:t>
            </a:r>
          </a:p>
        </p:txBody>
      </p:sp>
      <p:sp>
        <p:nvSpPr>
          <p:cNvPr id="4" name="Date Placeholder 3"/>
          <p:cNvSpPr>
            <a:spLocks noGrp="1"/>
          </p:cNvSpPr>
          <p:nvPr>
            <p:ph type="dt" sz="half" idx="10"/>
          </p:nvPr>
        </p:nvSpPr>
        <p:spPr/>
        <p:txBody>
          <a:bodyPr/>
          <a:lstStyle/>
          <a:p>
            <a:fld id="{9374EC15-1612-4C27-BE92-C6C9886B8483}" type="datetime1">
              <a:rPr lang="en-US" smtClean="0"/>
              <a:pPr/>
              <a:t>11/12/2009</a:t>
            </a:fld>
            <a:endParaRPr lang="en-US"/>
          </a:p>
        </p:txBody>
      </p:sp>
      <p:sp>
        <p:nvSpPr>
          <p:cNvPr id="5" name="Footer Placeholder 4"/>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صفات القائد الإداري</a:t>
            </a:r>
            <a:endParaRPr lang="en-US" dirty="0"/>
          </a:p>
        </p:txBody>
      </p:sp>
      <p:sp>
        <p:nvSpPr>
          <p:cNvPr id="3" name="Content Placeholder 2"/>
          <p:cNvSpPr>
            <a:spLocks noGrp="1"/>
          </p:cNvSpPr>
          <p:nvPr>
            <p:ph idx="1"/>
          </p:nvPr>
        </p:nvSpPr>
        <p:spPr/>
        <p:txBody>
          <a:bodyPr>
            <a:normAutofit fontScale="77500" lnSpcReduction="20000"/>
          </a:bodyPr>
          <a:lstStyle/>
          <a:p>
            <a:pPr algn="r" rtl="1"/>
            <a:r>
              <a:rPr lang="en-US" b="1" dirty="0" smtClean="0"/>
              <a:t>4</a:t>
            </a:r>
            <a:r>
              <a:rPr lang="ar-SA" b="1" dirty="0" smtClean="0"/>
              <a:t>. امتلاك الشجاعة</a:t>
            </a:r>
            <a:r>
              <a:rPr lang="en-US" b="1" dirty="0" smtClean="0"/>
              <a:t>: </a:t>
            </a:r>
            <a:r>
              <a:rPr lang="en-US" dirty="0" smtClean="0"/>
              <a:t/>
            </a:r>
            <a:br>
              <a:rPr lang="en-US" dirty="0" smtClean="0"/>
            </a:br>
            <a:r>
              <a:rPr lang="ar-SA" dirty="0" smtClean="0"/>
              <a:t>فهناك فرق في الطريقة التي يتعامل بها الشخص الشجاع و الشخص الخجول مع الحياة ،فالشخص الجريء المقدام قد يلجأ إلى المشي على الحافة بهدف إنجاز الأعمال مع تحمله لكافة النتائج المترتبة على ذلك والمسؤولية الكاملة ،في حين أن الشخص المسالم ذا الحركة البطيئة و الثقيلة يعكف على المشي بحذر وعلى أطراف الأصابع بهدف الوصول إلى الموت بسلام</a:t>
            </a:r>
            <a:r>
              <a:rPr lang="en-US" dirty="0" smtClean="0"/>
              <a:t>. </a:t>
            </a:r>
          </a:p>
          <a:p>
            <a:pPr algn="r" rtl="1"/>
            <a:r>
              <a:rPr lang="en-US" b="1" dirty="0" smtClean="0"/>
              <a:t>5</a:t>
            </a:r>
            <a:r>
              <a:rPr lang="ar-SA" b="1" dirty="0" smtClean="0"/>
              <a:t>. العمل بدافع الإبداع</a:t>
            </a:r>
            <a:r>
              <a:rPr lang="en-US" b="1" dirty="0" smtClean="0"/>
              <a:t>:</a:t>
            </a:r>
            <a:r>
              <a:rPr lang="en-US" dirty="0" smtClean="0"/>
              <a:t/>
            </a:r>
            <a:br>
              <a:rPr lang="en-US" dirty="0" smtClean="0"/>
            </a:br>
            <a:r>
              <a:rPr lang="ar-SA" dirty="0" smtClean="0"/>
              <a:t>يتميز القادة الفعالون بدوافعهم الذاتية للإبداع و الشعور بالضجر من الأشياء التي لا تجدي نفعا أما الأفراد الذين يتمتعون بالحماس و الإقدام فلن يكون لديهم الصبر لانتظار رنين الهاتف من أجل البدء بالعمل ،فالقائد الفعال هو شخص مبدع خلاَق يفضل أن يبدأ بطلب المغفرة على طلب الإذن</a:t>
            </a:r>
            <a:r>
              <a:rPr lang="en-US" dirty="0" smtClean="0"/>
              <a:t>. </a:t>
            </a:r>
          </a:p>
        </p:txBody>
      </p:sp>
      <p:sp>
        <p:nvSpPr>
          <p:cNvPr id="4" name="Date Placeholder 3"/>
          <p:cNvSpPr>
            <a:spLocks noGrp="1"/>
          </p:cNvSpPr>
          <p:nvPr>
            <p:ph type="dt" sz="half" idx="10"/>
          </p:nvPr>
        </p:nvSpPr>
        <p:spPr/>
        <p:txBody>
          <a:bodyPr/>
          <a:lstStyle/>
          <a:p>
            <a:fld id="{9374EC15-1612-4C27-BE92-C6C9886B8483}" type="datetime1">
              <a:rPr lang="en-US" smtClean="0"/>
              <a:pPr/>
              <a:t>11/12/2009</a:t>
            </a:fld>
            <a:endParaRPr lang="en-US"/>
          </a:p>
        </p:txBody>
      </p:sp>
      <p:sp>
        <p:nvSpPr>
          <p:cNvPr id="5" name="Footer Placeholder 4"/>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صفات القائد الإداري</a:t>
            </a:r>
            <a:endParaRPr lang="en-US" dirty="0"/>
          </a:p>
        </p:txBody>
      </p:sp>
      <p:sp>
        <p:nvSpPr>
          <p:cNvPr id="3" name="Content Placeholder 2"/>
          <p:cNvSpPr>
            <a:spLocks noGrp="1"/>
          </p:cNvSpPr>
          <p:nvPr>
            <p:ph idx="1"/>
          </p:nvPr>
        </p:nvSpPr>
        <p:spPr/>
        <p:txBody>
          <a:bodyPr>
            <a:normAutofit/>
          </a:bodyPr>
          <a:lstStyle/>
          <a:p>
            <a:pPr algn="r" rtl="1"/>
            <a:r>
              <a:rPr lang="en-US" b="1" dirty="0" smtClean="0"/>
              <a:t>9</a:t>
            </a:r>
            <a:r>
              <a:rPr lang="ar-SA" b="1" dirty="0" smtClean="0"/>
              <a:t> .</a:t>
            </a:r>
            <a:r>
              <a:rPr lang="en-US" b="1" dirty="0" smtClean="0"/>
              <a:t> </a:t>
            </a:r>
            <a:r>
              <a:rPr lang="ar-SA" b="1" dirty="0" smtClean="0"/>
              <a:t>العمل الجاد بتفان والتزام</a:t>
            </a:r>
            <a:r>
              <a:rPr lang="en-US" b="1" dirty="0" smtClean="0"/>
              <a:t>:</a:t>
            </a:r>
            <a:r>
              <a:rPr lang="en-US" dirty="0" smtClean="0"/>
              <a:t/>
            </a:r>
            <a:br>
              <a:rPr lang="en-US" dirty="0" smtClean="0"/>
            </a:br>
            <a:r>
              <a:rPr lang="ar-SA" dirty="0" smtClean="0"/>
              <a:t>فالقادة الفعالين يقوموا بإنجاز أعمالهم بتفان و عطاء كبير كما يكون لديهم التزام تجاه تلك الأعمال</a:t>
            </a:r>
            <a:r>
              <a:rPr lang="en-US" dirty="0" smtClean="0"/>
              <a:t>. </a:t>
            </a:r>
          </a:p>
        </p:txBody>
      </p:sp>
      <p:sp>
        <p:nvSpPr>
          <p:cNvPr id="4" name="Date Placeholder 3"/>
          <p:cNvSpPr>
            <a:spLocks noGrp="1"/>
          </p:cNvSpPr>
          <p:nvPr>
            <p:ph type="dt" sz="half" idx="10"/>
          </p:nvPr>
        </p:nvSpPr>
        <p:spPr/>
        <p:txBody>
          <a:bodyPr/>
          <a:lstStyle/>
          <a:p>
            <a:fld id="{9374EC15-1612-4C27-BE92-C6C9886B8483}" type="datetime1">
              <a:rPr lang="en-US" smtClean="0"/>
              <a:pPr/>
              <a:t>11/12/2009</a:t>
            </a:fld>
            <a:endParaRPr lang="en-US"/>
          </a:p>
        </p:txBody>
      </p:sp>
      <p:sp>
        <p:nvSpPr>
          <p:cNvPr id="5" name="Footer Placeholder 4"/>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صفات القائد الإداري</a:t>
            </a:r>
            <a:endParaRPr lang="en-US" dirty="0"/>
          </a:p>
        </p:txBody>
      </p:sp>
      <p:sp>
        <p:nvSpPr>
          <p:cNvPr id="3" name="Content Placeholder 2"/>
          <p:cNvSpPr>
            <a:spLocks noGrp="1"/>
          </p:cNvSpPr>
          <p:nvPr>
            <p:ph idx="1"/>
          </p:nvPr>
        </p:nvSpPr>
        <p:spPr/>
        <p:txBody>
          <a:bodyPr>
            <a:normAutofit fontScale="92500" lnSpcReduction="20000"/>
          </a:bodyPr>
          <a:lstStyle/>
          <a:p>
            <a:pPr algn="r" rtl="1"/>
            <a:r>
              <a:rPr lang="en-US" b="1" dirty="0" smtClean="0"/>
              <a:t>7</a:t>
            </a:r>
            <a:r>
              <a:rPr lang="ar-SA" b="1" dirty="0" smtClean="0"/>
              <a:t> . تحديد الأهداف</a:t>
            </a:r>
            <a:r>
              <a:rPr lang="en-US" b="1" dirty="0" smtClean="0"/>
              <a:t>:</a:t>
            </a:r>
            <a:r>
              <a:rPr lang="en-US" dirty="0" smtClean="0"/>
              <a:t/>
            </a:r>
            <a:br>
              <a:rPr lang="en-US" dirty="0" smtClean="0"/>
            </a:br>
            <a:r>
              <a:rPr lang="ar-SA" dirty="0" smtClean="0"/>
              <a:t>فجميع القادة الفعَالين الذين تم دراستهم يمتلكون صفة تحديد الأهداف الخاصة بهم والتي تعتبر ذات ضرورة قصوى لاتخاذ القرارات الصعبة</a:t>
            </a:r>
            <a:r>
              <a:rPr lang="en-US" dirty="0" smtClean="0"/>
              <a:t>. </a:t>
            </a:r>
          </a:p>
          <a:p>
            <a:pPr algn="r" rtl="1"/>
            <a:r>
              <a:rPr lang="en-US" b="1" dirty="0" smtClean="0"/>
              <a:t>8</a:t>
            </a:r>
            <a:r>
              <a:rPr lang="ar-SA" b="1" dirty="0" smtClean="0"/>
              <a:t>. استمرار الحماس</a:t>
            </a:r>
            <a:r>
              <a:rPr lang="en-US" b="1" dirty="0" smtClean="0"/>
              <a:t>:</a:t>
            </a:r>
            <a:r>
              <a:rPr lang="en-US" dirty="0" smtClean="0"/>
              <a:t/>
            </a:r>
            <a:br>
              <a:rPr lang="en-US" dirty="0" smtClean="0"/>
            </a:br>
            <a:r>
              <a:rPr lang="ar-SA" dirty="0" smtClean="0"/>
              <a:t>إن أغلب القادة يمتلكون حماسا ملهما ،فهم تماما كالشعلة التي لا تنطفئ أبدا لتبقى متقدة على الدوام ،فنمو القائد وتطوره يتطلب حماسا حقيقيا ملهما وإذا كان الفرد في حيرة حول الكيفية التي يمكن الحصول بها على ذلك الحماس فما عليه إذا إلا إعادة الصفات القيادية السابقة لوجود علاقة وثيقة و متراصة بين تلك الصفات</a:t>
            </a:r>
            <a:r>
              <a:rPr lang="en-US" dirty="0" smtClean="0"/>
              <a:t>. </a:t>
            </a:r>
          </a:p>
        </p:txBody>
      </p:sp>
      <p:sp>
        <p:nvSpPr>
          <p:cNvPr id="4" name="Date Placeholder 3"/>
          <p:cNvSpPr>
            <a:spLocks noGrp="1"/>
          </p:cNvSpPr>
          <p:nvPr>
            <p:ph type="dt" sz="half" idx="10"/>
          </p:nvPr>
        </p:nvSpPr>
        <p:spPr/>
        <p:txBody>
          <a:bodyPr/>
          <a:lstStyle/>
          <a:p>
            <a:fld id="{9374EC15-1612-4C27-BE92-C6C9886B8483}" type="datetime1">
              <a:rPr lang="en-US" smtClean="0"/>
              <a:pPr/>
              <a:t>11/12/2009</a:t>
            </a:fld>
            <a:endParaRPr lang="en-US"/>
          </a:p>
        </p:txBody>
      </p:sp>
      <p:sp>
        <p:nvSpPr>
          <p:cNvPr id="5" name="Footer Placeholder 4"/>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صفات القائد الإداري</a:t>
            </a:r>
            <a:endParaRPr lang="en-US" dirty="0"/>
          </a:p>
        </p:txBody>
      </p:sp>
      <p:sp>
        <p:nvSpPr>
          <p:cNvPr id="3" name="Content Placeholder 2"/>
          <p:cNvSpPr>
            <a:spLocks noGrp="1"/>
          </p:cNvSpPr>
          <p:nvPr>
            <p:ph idx="1"/>
          </p:nvPr>
        </p:nvSpPr>
        <p:spPr/>
        <p:txBody>
          <a:bodyPr>
            <a:normAutofit fontScale="92500" lnSpcReduction="20000"/>
          </a:bodyPr>
          <a:lstStyle/>
          <a:p>
            <a:pPr algn="r" rtl="1"/>
            <a:r>
              <a:rPr lang="en-US" b="1" dirty="0" smtClean="0"/>
              <a:t>9</a:t>
            </a:r>
            <a:r>
              <a:rPr lang="ar-SA" b="1" dirty="0" smtClean="0"/>
              <a:t> . امتلاك الحنكة</a:t>
            </a:r>
            <a:r>
              <a:rPr lang="en-US" b="1" dirty="0" smtClean="0"/>
              <a:t>:</a:t>
            </a:r>
            <a:r>
              <a:rPr lang="en-US" dirty="0" smtClean="0"/>
              <a:t/>
            </a:r>
            <a:br>
              <a:rPr lang="en-US" dirty="0" smtClean="0"/>
            </a:br>
            <a:r>
              <a:rPr lang="ar-SA" dirty="0" smtClean="0"/>
              <a:t>فالقائد الفعَال هو ذلك الشخص الذي يمتلك مستوى رفيعا من الحنكة بحيث يتمكن من تنظيم المواقف الفوضوية، فهو لا يتجاوب مع المشاكل بل يستجيب لها</a:t>
            </a:r>
            <a:r>
              <a:rPr lang="en-US" dirty="0" smtClean="0"/>
              <a:t>. </a:t>
            </a:r>
          </a:p>
          <a:p>
            <a:pPr algn="r" rtl="1"/>
            <a:r>
              <a:rPr lang="en-US" b="1" dirty="0" smtClean="0"/>
              <a:t>10</a:t>
            </a:r>
            <a:r>
              <a:rPr lang="ar-SA" b="1" dirty="0" smtClean="0"/>
              <a:t> . </a:t>
            </a:r>
            <a:r>
              <a:rPr lang="en-US" b="1" dirty="0" smtClean="0"/>
              <a:t> </a:t>
            </a:r>
            <a:r>
              <a:rPr lang="ar-SA" b="1" dirty="0" smtClean="0"/>
              <a:t>مساعدة الآخرين على النمو</a:t>
            </a:r>
            <a:r>
              <a:rPr lang="en-US" b="1" dirty="0" smtClean="0"/>
              <a:t>:</a:t>
            </a:r>
            <a:r>
              <a:rPr lang="en-US" dirty="0" smtClean="0"/>
              <a:t/>
            </a:r>
            <a:br>
              <a:rPr lang="en-US" dirty="0" smtClean="0"/>
            </a:br>
            <a:r>
              <a:rPr lang="ar-SA" dirty="0" smtClean="0"/>
              <a:t>فالقادة الحقيقيون لا يسعون للتطوير و النمو الذاتي فقط ،وعندما يكون جو العمل سليما و صحيا و خاليا من التفاهات يتم حينها تبادل الأفكار بحرية مما يؤدي إلى التعاون ،ومن خلال هذا التعاون تصبح المنظمة و العاملون فيها جزءا متكاملا لا يتجزأ منتجين فريقا يتصدى لأقوى الفرق و المهام</a:t>
            </a:r>
            <a:r>
              <a:rPr lang="en-US" dirty="0" smtClean="0"/>
              <a:t>. </a:t>
            </a:r>
          </a:p>
          <a:p>
            <a:pPr algn="r" rtl="1"/>
            <a:endParaRPr lang="en-US" dirty="0"/>
          </a:p>
        </p:txBody>
      </p:sp>
      <p:sp>
        <p:nvSpPr>
          <p:cNvPr id="4" name="Date Placeholder 3"/>
          <p:cNvSpPr>
            <a:spLocks noGrp="1"/>
          </p:cNvSpPr>
          <p:nvPr>
            <p:ph type="dt" sz="half" idx="10"/>
          </p:nvPr>
        </p:nvSpPr>
        <p:spPr/>
        <p:txBody>
          <a:bodyPr/>
          <a:lstStyle/>
          <a:p>
            <a:fld id="{9374EC15-1612-4C27-BE92-C6C9886B8483}" type="datetime1">
              <a:rPr lang="en-US" smtClean="0"/>
              <a:pPr/>
              <a:t>11/12/2009</a:t>
            </a:fld>
            <a:endParaRPr lang="en-US"/>
          </a:p>
        </p:txBody>
      </p:sp>
      <p:sp>
        <p:nvSpPr>
          <p:cNvPr id="5" name="Footer Placeholder 4"/>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كيف يعمل مدخل السمات؟</a:t>
            </a:r>
            <a:endParaRPr lang="en-US" b="1" dirty="0"/>
          </a:p>
        </p:txBody>
      </p:sp>
      <p:sp>
        <p:nvSpPr>
          <p:cNvPr id="3" name="Content Placeholder 2"/>
          <p:cNvSpPr>
            <a:spLocks noGrp="1"/>
          </p:cNvSpPr>
          <p:nvPr>
            <p:ph idx="1"/>
          </p:nvPr>
        </p:nvSpPr>
        <p:spPr/>
        <p:txBody>
          <a:bodyPr>
            <a:normAutofit/>
          </a:bodyPr>
          <a:lstStyle/>
          <a:p>
            <a:pPr algn="just" rtl="1"/>
            <a:r>
              <a:rPr lang="ar-SA" dirty="0" smtClean="0"/>
              <a:t>مدخل السمات يركز بشكل أساسي على القائد وليس على الأتباع أو الموقف.</a:t>
            </a:r>
          </a:p>
          <a:p>
            <a:pPr algn="just" rtl="1"/>
            <a:r>
              <a:rPr lang="ar-SA" dirty="0" smtClean="0"/>
              <a:t>ويهتم في جوهره بالقادة وسماتهم ، ويركز على السمات التي يظهرها القادة ومن يتمتعون بتلك السمات.</a:t>
            </a:r>
          </a:p>
          <a:p>
            <a:pPr algn="just" rtl="1"/>
            <a:r>
              <a:rPr lang="ar-SA" dirty="0" smtClean="0"/>
              <a:t>يؤكد أن وجود قائد يتمتع بمجموعة محددة من السمات هو أمر حاسم في وجود قيادة فاعلة(القائد وشخصيته هو الأساس في عملية القيادة).</a:t>
            </a:r>
          </a:p>
        </p:txBody>
      </p:sp>
      <p:sp>
        <p:nvSpPr>
          <p:cNvPr id="4" name="Date Placeholder 3"/>
          <p:cNvSpPr>
            <a:spLocks noGrp="1"/>
          </p:cNvSpPr>
          <p:nvPr>
            <p:ph type="dt" sz="half" idx="10"/>
          </p:nvPr>
        </p:nvSpPr>
        <p:spPr/>
        <p:txBody>
          <a:bodyPr/>
          <a:lstStyle/>
          <a:p>
            <a:fld id="{645408CA-B3F7-4507-852E-5F2B3E10759A}"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كيف يعمل مدخل السمات؟</a:t>
            </a:r>
            <a:endParaRPr lang="en-US" b="1" dirty="0"/>
          </a:p>
        </p:txBody>
      </p:sp>
      <p:sp>
        <p:nvSpPr>
          <p:cNvPr id="3" name="Content Placeholder 2"/>
          <p:cNvSpPr>
            <a:spLocks noGrp="1"/>
          </p:cNvSpPr>
          <p:nvPr>
            <p:ph idx="1"/>
          </p:nvPr>
        </p:nvSpPr>
        <p:spPr/>
        <p:txBody>
          <a:bodyPr>
            <a:normAutofit/>
          </a:bodyPr>
          <a:lstStyle/>
          <a:p>
            <a:pPr algn="just" rtl="1"/>
            <a:r>
              <a:rPr lang="ar-SA" dirty="0" smtClean="0"/>
              <a:t>يقترح مدخل السمات أن المنظمات سوف تعمل بشكل أفضل إذا كان لدى الموظفين في المناصب الإدارية مجموعة محددة من السمات القيادية(ضرورة استخدام أداة تقويم الشخصية لتحديد مدى ملائمة الشخص لمنصب ما) .</a:t>
            </a:r>
          </a:p>
          <a:p>
            <a:pPr algn="just" rtl="1"/>
            <a:r>
              <a:rPr lang="ar-SA" dirty="0" smtClean="0"/>
              <a:t>يستخدم من أجل التوعية والتطوير الشخصي(التحليل الذاتي لنقاط القوة والضعف والكيفية التي يراهم بها الآخرون داخل المنظمة).</a:t>
            </a:r>
          </a:p>
        </p:txBody>
      </p:sp>
      <p:sp>
        <p:nvSpPr>
          <p:cNvPr id="4" name="Date Placeholder 3"/>
          <p:cNvSpPr>
            <a:spLocks noGrp="1"/>
          </p:cNvSpPr>
          <p:nvPr>
            <p:ph type="dt" sz="half" idx="10"/>
          </p:nvPr>
        </p:nvSpPr>
        <p:spPr/>
        <p:txBody>
          <a:bodyPr/>
          <a:lstStyle/>
          <a:p>
            <a:fld id="{EF0D8A9C-C374-4AFA-9DD6-BB096385A131}"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كيف يعمل مدخل السمات؟</a:t>
            </a:r>
            <a:endParaRPr lang="en-US" b="1" dirty="0"/>
          </a:p>
        </p:txBody>
      </p:sp>
      <p:sp>
        <p:nvSpPr>
          <p:cNvPr id="3" name="Content Placeholder 2"/>
          <p:cNvSpPr>
            <a:spLocks noGrp="1"/>
          </p:cNvSpPr>
          <p:nvPr>
            <p:ph idx="1"/>
          </p:nvPr>
        </p:nvSpPr>
        <p:spPr/>
        <p:txBody>
          <a:bodyPr>
            <a:normAutofit/>
          </a:bodyPr>
          <a:lstStyle/>
          <a:p>
            <a:pPr algn="just" rtl="1"/>
            <a:r>
              <a:rPr lang="ar-SA" dirty="0" smtClean="0"/>
              <a:t>يساعد المديرين على تحديد ما إذا كان لديهم الخصائص التي تؤهلهم لتولي المناصب لاقيادية داخل المنظمة.</a:t>
            </a:r>
          </a:p>
          <a:p>
            <a:pPr algn="just" rtl="1"/>
            <a:r>
              <a:rPr lang="ar-SA" dirty="0" smtClean="0"/>
              <a:t>قدم أداة لقياس القيادة التي يمكن استخدامها لتقويم السمات القيادة.</a:t>
            </a:r>
          </a:p>
        </p:txBody>
      </p:sp>
      <p:sp>
        <p:nvSpPr>
          <p:cNvPr id="4" name="Date Placeholder 3"/>
          <p:cNvSpPr>
            <a:spLocks noGrp="1"/>
          </p:cNvSpPr>
          <p:nvPr>
            <p:ph type="dt" sz="half" idx="10"/>
          </p:nvPr>
        </p:nvSpPr>
        <p:spPr/>
        <p:txBody>
          <a:bodyPr/>
          <a:lstStyle/>
          <a:p>
            <a:fld id="{4676F4EC-4C31-48E0-ADED-E60C65B9405D}"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الهدف الرئيس</a:t>
            </a:r>
            <a:endParaRPr lang="ar-SA" dirty="0"/>
          </a:p>
        </p:txBody>
      </p:sp>
      <p:sp>
        <p:nvSpPr>
          <p:cNvPr id="3" name="عنصر نائب للمحتوى 2"/>
          <p:cNvSpPr>
            <a:spLocks noGrp="1"/>
          </p:cNvSpPr>
          <p:nvPr>
            <p:ph idx="1"/>
          </p:nvPr>
        </p:nvSpPr>
        <p:spPr/>
        <p:txBody>
          <a:bodyPr>
            <a:normAutofit/>
          </a:bodyPr>
          <a:lstStyle/>
          <a:p>
            <a:pPr marL="334023" indent="-334023" algn="ctr" rtl="1">
              <a:buNone/>
            </a:pPr>
            <a:r>
              <a:rPr lang="ar-SA" sz="5400" b="1" dirty="0" smtClean="0">
                <a:solidFill>
                  <a:srgbClr val="FF0000"/>
                </a:solidFill>
                <a:cs typeface="Arial" pitchFamily="34" charset="0"/>
              </a:rPr>
              <a:t>شرح مفهوم القيادة الإدارية من وجهة نظر مدخل السمات</a:t>
            </a:r>
            <a:endParaRPr lang="en-GB" sz="5400" b="1" dirty="0" smtClean="0">
              <a:cs typeface="Arial" pitchFamily="34" charset="0"/>
            </a:endParaRPr>
          </a:p>
          <a:p>
            <a:pPr algn="just" rtl="1"/>
            <a:endParaRPr lang="en-GB" sz="5400" b="1" i="1" dirty="0" smtClean="0">
              <a:cs typeface="Arial" pitchFamily="34" charset="0"/>
            </a:endParaRPr>
          </a:p>
          <a:p>
            <a:pPr algn="just" rtl="1"/>
            <a:endParaRPr lang="ar-SA" sz="5400" b="1" dirty="0"/>
          </a:p>
        </p:txBody>
      </p:sp>
      <p:sp>
        <p:nvSpPr>
          <p:cNvPr id="4" name="عنصر نائب للتاريخ 3"/>
          <p:cNvSpPr>
            <a:spLocks noGrp="1"/>
          </p:cNvSpPr>
          <p:nvPr>
            <p:ph type="dt" sz="half" idx="10"/>
          </p:nvPr>
        </p:nvSpPr>
        <p:spPr/>
        <p:txBody>
          <a:bodyPr/>
          <a:lstStyle/>
          <a:p>
            <a:fld id="{ADDFB318-24D6-4141-8233-A6FB892B00A2}" type="datetime1">
              <a:rPr lang="en-US" smtClean="0"/>
              <a:pPr/>
              <a:t>11/12/2009</a:t>
            </a:fld>
            <a:endParaRPr lang="ar-SA"/>
          </a:p>
        </p:txBody>
      </p:sp>
      <p:sp>
        <p:nvSpPr>
          <p:cNvPr id="5" name="عنصر نائب للتذييل 4"/>
          <p:cNvSpPr>
            <a:spLocks noGrp="1"/>
          </p:cNvSpPr>
          <p:nvPr>
            <p:ph type="ftr" sz="quarter" idx="11"/>
          </p:nvPr>
        </p:nvSpPr>
        <p:spPr>
          <a:xfrm>
            <a:off x="2590800" y="6324600"/>
            <a:ext cx="4685899" cy="365125"/>
          </a:xfrm>
        </p:spPr>
        <p:txBody>
          <a:bodyPr/>
          <a:lstStyle/>
          <a:p>
            <a:r>
              <a:rPr lang="ar-SA" dirty="0" smtClean="0"/>
              <a:t>د/ كاسر نصر المنصور- كلية الاقتصاد والإدارة- </a:t>
            </a:r>
            <a:r>
              <a:rPr lang="en-US" dirty="0" smtClean="0"/>
              <a:t>KAU</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2</a:t>
            </a:fld>
            <a:endParaRPr lang="ar-SA"/>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نقاط القوة</a:t>
            </a:r>
            <a:endParaRPr lang="en-US" b="1" dirty="0"/>
          </a:p>
        </p:txBody>
      </p:sp>
      <p:sp>
        <p:nvSpPr>
          <p:cNvPr id="3" name="Content Placeholder 2"/>
          <p:cNvSpPr>
            <a:spLocks noGrp="1"/>
          </p:cNvSpPr>
          <p:nvPr>
            <p:ph idx="1"/>
          </p:nvPr>
        </p:nvSpPr>
        <p:spPr/>
        <p:txBody>
          <a:bodyPr>
            <a:normAutofit/>
          </a:bodyPr>
          <a:lstStyle/>
          <a:p>
            <a:pPr algn="just" rtl="1"/>
            <a:r>
              <a:rPr lang="ar-SA" dirty="0" smtClean="0"/>
              <a:t>مقبول بديهياً، وينسجم مع تصورنا عن القادة بأن القادة هم الأفراد الذين في ” الصدارة“ ويتولون القيادة في مجتمعنا.</a:t>
            </a:r>
          </a:p>
          <a:p>
            <a:pPr algn="just" rtl="1"/>
            <a:r>
              <a:rPr lang="ar-SA" dirty="0" smtClean="0"/>
              <a:t>هو النظرية الأول في القيادية الإدارية ( منذ 100عام حتى الآن) حيث أثرت البحوث هذه النظرية .</a:t>
            </a:r>
          </a:p>
        </p:txBody>
      </p:sp>
      <p:sp>
        <p:nvSpPr>
          <p:cNvPr id="4" name="Date Placeholder 3"/>
          <p:cNvSpPr>
            <a:spLocks noGrp="1"/>
          </p:cNvSpPr>
          <p:nvPr>
            <p:ph type="dt" sz="half" idx="10"/>
          </p:nvPr>
        </p:nvSpPr>
        <p:spPr/>
        <p:txBody>
          <a:bodyPr/>
          <a:lstStyle/>
          <a:p>
            <a:fld id="{E707A612-C9D6-47D8-91E4-A940C08C4121}"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نقاط القوة</a:t>
            </a:r>
            <a:endParaRPr lang="en-US" b="1" dirty="0"/>
          </a:p>
        </p:txBody>
      </p:sp>
      <p:sp>
        <p:nvSpPr>
          <p:cNvPr id="3" name="Content Placeholder 2"/>
          <p:cNvSpPr>
            <a:spLocks noGrp="1"/>
          </p:cNvSpPr>
          <p:nvPr>
            <p:ph idx="1"/>
          </p:nvPr>
        </p:nvSpPr>
        <p:spPr/>
        <p:txBody>
          <a:bodyPr>
            <a:normAutofit/>
          </a:bodyPr>
          <a:lstStyle/>
          <a:p>
            <a:pPr algn="just" rtl="1"/>
            <a:r>
              <a:rPr lang="ar-SA" dirty="0" smtClean="0"/>
              <a:t>القيادة تتألف من القادة والأتباع والمواقف وهذا المدخل ركز فقط على دور القائد وشخصيته المرتبطة بالعملية القيادية.</a:t>
            </a:r>
          </a:p>
          <a:p>
            <a:pPr algn="just" rtl="1"/>
            <a:r>
              <a:rPr lang="ar-SA" dirty="0" smtClean="0"/>
              <a:t>قدم بعض المقاييس المعيارية لما نحتاج البحث عنه إن أردنا ان نصبح قادة....</a:t>
            </a:r>
            <a:endParaRPr lang="en-US" dirty="0"/>
          </a:p>
        </p:txBody>
      </p:sp>
      <p:sp>
        <p:nvSpPr>
          <p:cNvPr id="4" name="Date Placeholder 3"/>
          <p:cNvSpPr>
            <a:spLocks noGrp="1"/>
          </p:cNvSpPr>
          <p:nvPr>
            <p:ph type="dt" sz="half" idx="10"/>
          </p:nvPr>
        </p:nvSpPr>
        <p:spPr/>
        <p:txBody>
          <a:bodyPr/>
          <a:lstStyle/>
          <a:p>
            <a:fld id="{B2D45D01-D06A-486C-B073-E29722D388C8}"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نقاط الضعف</a:t>
            </a:r>
            <a:endParaRPr lang="en-US" b="1" dirty="0"/>
          </a:p>
        </p:txBody>
      </p:sp>
      <p:sp>
        <p:nvSpPr>
          <p:cNvPr id="3" name="Content Placeholder 2"/>
          <p:cNvSpPr>
            <a:spLocks noGrp="1"/>
          </p:cNvSpPr>
          <p:nvPr>
            <p:ph idx="1"/>
          </p:nvPr>
        </p:nvSpPr>
        <p:spPr/>
        <p:txBody>
          <a:bodyPr>
            <a:normAutofit/>
          </a:bodyPr>
          <a:lstStyle/>
          <a:p>
            <a:pPr algn="just" rtl="1"/>
            <a:r>
              <a:rPr lang="ar-SA" dirty="0" smtClean="0"/>
              <a:t>فشل في وضع قائمة حصرية بالسمات القيادية(قائمة بلا نهاية..).</a:t>
            </a:r>
          </a:p>
          <a:p>
            <a:pPr algn="just" rtl="1"/>
            <a:r>
              <a:rPr lang="ar-SA" dirty="0" smtClean="0"/>
              <a:t>فشل في أن يأخذ المواقف بعين الإعتبار، فالموقف يؤثر في القيادة.. </a:t>
            </a:r>
          </a:p>
          <a:p>
            <a:pPr algn="just" rtl="1"/>
            <a:r>
              <a:rPr lang="ar-SA" dirty="0" smtClean="0"/>
              <a:t>يعد هذا المدخل نتيجة لتصور غير موضوعي مسبق بوجود سمات قيادية مهمة، وبالتالي فأن ماتم جمعه والتوصل إليه من معلومات قاد إلى تفسير غير موضوعي</a:t>
            </a:r>
            <a:r>
              <a:rPr lang="en-US" dirty="0" smtClean="0"/>
              <a:t> </a:t>
            </a:r>
            <a:r>
              <a:rPr lang="ar-SA" dirty="0" smtClean="0"/>
              <a:t>لها..</a:t>
            </a:r>
          </a:p>
        </p:txBody>
      </p:sp>
      <p:sp>
        <p:nvSpPr>
          <p:cNvPr id="4" name="Date Placeholder 3"/>
          <p:cNvSpPr>
            <a:spLocks noGrp="1"/>
          </p:cNvSpPr>
          <p:nvPr>
            <p:ph type="dt" sz="half" idx="10"/>
          </p:nvPr>
        </p:nvSpPr>
        <p:spPr/>
        <p:txBody>
          <a:bodyPr/>
          <a:lstStyle/>
          <a:p>
            <a:fld id="{B1A93E0C-2093-42FA-9AE5-4A05F43AB4A5}"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نقاط الضعف</a:t>
            </a:r>
            <a:endParaRPr lang="en-US" b="1" dirty="0"/>
          </a:p>
        </p:txBody>
      </p:sp>
      <p:sp>
        <p:nvSpPr>
          <p:cNvPr id="3" name="Content Placeholder 2"/>
          <p:cNvSpPr>
            <a:spLocks noGrp="1"/>
          </p:cNvSpPr>
          <p:nvPr>
            <p:ph idx="1"/>
          </p:nvPr>
        </p:nvSpPr>
        <p:spPr/>
        <p:txBody>
          <a:bodyPr>
            <a:normAutofit/>
          </a:bodyPr>
          <a:lstStyle/>
          <a:p>
            <a:pPr algn="just" rtl="1"/>
            <a:r>
              <a:rPr lang="ar-SA" dirty="0" smtClean="0"/>
              <a:t>فشلت في ربط السمات القيادية بمخرجات القيادة مثل الإنتاجية ورضا العاملين..</a:t>
            </a:r>
          </a:p>
          <a:p>
            <a:pPr algn="just" rtl="1"/>
            <a:r>
              <a:rPr lang="ar-SA" dirty="0" smtClean="0"/>
              <a:t>لايقدم وصفا لتاثير سمات القادة في المجموعات وفرق العمل في المنظمات.. </a:t>
            </a:r>
          </a:p>
          <a:p>
            <a:pPr algn="just" rtl="1"/>
            <a:r>
              <a:rPr lang="ar-SA" dirty="0" smtClean="0"/>
              <a:t>ليس مفيدا للتدريب على القيادة وتطويرها، لانه ليس من السهل تدريس سمات قيادية جديدة، لأن السمات لاتتغير بسهولة( زيادة مستوى الذكاء..).</a:t>
            </a:r>
            <a:endParaRPr lang="en-US" dirty="0"/>
          </a:p>
        </p:txBody>
      </p:sp>
      <p:sp>
        <p:nvSpPr>
          <p:cNvPr id="4" name="Date Placeholder 3"/>
          <p:cNvSpPr>
            <a:spLocks noGrp="1"/>
          </p:cNvSpPr>
          <p:nvPr>
            <p:ph type="dt" sz="half" idx="10"/>
          </p:nvPr>
        </p:nvSpPr>
        <p:spPr/>
        <p:txBody>
          <a:bodyPr/>
          <a:lstStyle/>
          <a:p>
            <a:fld id="{65DC5FD1-C136-4F8F-9131-B5263F221B69}"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التطبيق</a:t>
            </a:r>
            <a:endParaRPr lang="en-US" b="1" dirty="0"/>
          </a:p>
        </p:txBody>
      </p:sp>
      <p:sp>
        <p:nvSpPr>
          <p:cNvPr id="3" name="Content Placeholder 2"/>
          <p:cNvSpPr>
            <a:spLocks noGrp="1"/>
          </p:cNvSpPr>
          <p:nvPr>
            <p:ph idx="1"/>
          </p:nvPr>
        </p:nvSpPr>
        <p:spPr/>
        <p:txBody>
          <a:bodyPr>
            <a:normAutofit/>
          </a:bodyPr>
          <a:lstStyle/>
          <a:p>
            <a:pPr algn="just" rtl="1"/>
            <a:r>
              <a:rPr lang="ar-SA" dirty="0" smtClean="0"/>
              <a:t>ممكن التطبيق لأنه يوفر معلومات قيَمة حول القيادة، ويمكن للأفراد تطبيقه على المنظمات بكل أنواعها..</a:t>
            </a:r>
          </a:p>
          <a:p>
            <a:pPr algn="just" rtl="1"/>
            <a:r>
              <a:rPr lang="ar-SA" dirty="0" smtClean="0"/>
              <a:t>يقدم توجيها للأخذ ببعض السمات التي يفضل توفرها لدى الشخص الذي يطمح الى تولي منصبا قياديا..</a:t>
            </a:r>
          </a:p>
        </p:txBody>
      </p:sp>
      <p:sp>
        <p:nvSpPr>
          <p:cNvPr id="4" name="Date Placeholder 3"/>
          <p:cNvSpPr>
            <a:spLocks noGrp="1"/>
          </p:cNvSpPr>
          <p:nvPr>
            <p:ph type="dt" sz="half" idx="10"/>
          </p:nvPr>
        </p:nvSpPr>
        <p:spPr/>
        <p:txBody>
          <a:bodyPr/>
          <a:lstStyle/>
          <a:p>
            <a:fld id="{E35DABA1-E197-4F1B-ADDC-117A96C42BA2}"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التطبيق</a:t>
            </a:r>
            <a:endParaRPr lang="en-US" b="1" dirty="0"/>
          </a:p>
        </p:txBody>
      </p:sp>
      <p:sp>
        <p:nvSpPr>
          <p:cNvPr id="3" name="Content Placeholder 2"/>
          <p:cNvSpPr>
            <a:spLocks noGrp="1"/>
          </p:cNvSpPr>
          <p:nvPr>
            <p:ph idx="1"/>
          </p:nvPr>
        </p:nvSpPr>
        <p:spPr/>
        <p:txBody>
          <a:bodyPr>
            <a:normAutofit/>
          </a:bodyPr>
          <a:lstStyle/>
          <a:p>
            <a:pPr algn="just" rtl="1"/>
            <a:r>
              <a:rPr lang="ar-SA" dirty="0" smtClean="0"/>
              <a:t>يمكن للقادة إستخدام المعلومات من مدخل السمات لتقويم مدى إنسجامهم مع منظماتهم، وما هم بجاجة الى القيام به من أجل تعزيز مواقعهم..</a:t>
            </a:r>
          </a:p>
          <a:p>
            <a:pPr algn="just" rtl="1"/>
            <a:endParaRPr lang="ar-SA" dirty="0" smtClean="0"/>
          </a:p>
          <a:p>
            <a:pPr algn="just" rtl="1"/>
            <a:endParaRPr lang="en-US" dirty="0"/>
          </a:p>
        </p:txBody>
      </p:sp>
      <p:sp>
        <p:nvSpPr>
          <p:cNvPr id="4" name="Date Placeholder 3"/>
          <p:cNvSpPr>
            <a:spLocks noGrp="1"/>
          </p:cNvSpPr>
          <p:nvPr>
            <p:ph type="dt" sz="half" idx="10"/>
          </p:nvPr>
        </p:nvSpPr>
        <p:spPr/>
        <p:txBody>
          <a:bodyPr/>
          <a:lstStyle/>
          <a:p>
            <a:fld id="{393D05C9-8375-447A-A644-D385B7322B9C}"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4000" dirty="0" smtClean="0"/>
              <a:t>حالة(2-1) إختيار مدير جديد للبحوث </a:t>
            </a:r>
            <a:endParaRPr lang="en-US" sz="4000" dirty="0"/>
          </a:p>
        </p:txBody>
      </p:sp>
      <p:sp>
        <p:nvSpPr>
          <p:cNvPr id="3" name="Content Placeholder 2"/>
          <p:cNvSpPr>
            <a:spLocks noGrp="1"/>
          </p:cNvSpPr>
          <p:nvPr>
            <p:ph idx="1"/>
          </p:nvPr>
        </p:nvSpPr>
        <p:spPr/>
        <p:txBody>
          <a:bodyPr/>
          <a:lstStyle/>
          <a:p>
            <a:pPr algn="r" rtl="1"/>
            <a:endParaRPr lang="en-US"/>
          </a:p>
        </p:txBody>
      </p:sp>
      <p:sp>
        <p:nvSpPr>
          <p:cNvPr id="4" name="Date Placeholder 3"/>
          <p:cNvSpPr>
            <a:spLocks noGrp="1"/>
          </p:cNvSpPr>
          <p:nvPr>
            <p:ph type="dt" sz="half" idx="10"/>
          </p:nvPr>
        </p:nvSpPr>
        <p:spPr/>
        <p:txBody>
          <a:bodyPr/>
          <a:lstStyle/>
          <a:p>
            <a:fld id="{C7E1EC0C-D85D-41A9-8878-EA32D1E48BD8}"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الأهداف الفرعية</a:t>
            </a: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عنصر نائب للمحتوى 2"/>
          <p:cNvSpPr>
            <a:spLocks noGrp="1"/>
          </p:cNvSpPr>
          <p:nvPr>
            <p:ph idx="1"/>
          </p:nvPr>
        </p:nvSpPr>
        <p:spPr>
          <a:noFill/>
        </p:spPr>
        <p:txBody>
          <a:bodyPr>
            <a:normAutofit/>
          </a:bodyPr>
          <a:lstStyle/>
          <a:p>
            <a:pPr algn="just" rtl="1">
              <a:buNone/>
            </a:pPr>
            <a:r>
              <a:rPr lang="ar-SA" b="1" dirty="0" smtClean="0"/>
              <a:t>يهدف هذا الفصل إلى:</a:t>
            </a:r>
            <a:endParaRPr lang="en-US" dirty="0" smtClean="0"/>
          </a:p>
          <a:p>
            <a:pPr algn="just" rtl="1">
              <a:buNone/>
            </a:pPr>
            <a:r>
              <a:rPr lang="ar-SA" dirty="0" smtClean="0"/>
              <a:t>1- عرض مدخل السمات في تعريف القيادة الإدارية،</a:t>
            </a:r>
            <a:endParaRPr lang="en-US" dirty="0" smtClean="0"/>
          </a:p>
          <a:p>
            <a:pPr algn="just" rtl="1">
              <a:buNone/>
            </a:pPr>
            <a:r>
              <a:rPr lang="ar-SA" dirty="0" smtClean="0"/>
              <a:t>2- شرح</a:t>
            </a:r>
            <a:r>
              <a:rPr lang="en-US" dirty="0" smtClean="0"/>
              <a:t> </a:t>
            </a:r>
            <a:r>
              <a:rPr lang="ar-SA" dirty="0" smtClean="0"/>
              <a:t> عناصر مدخل السمات في القيادة،</a:t>
            </a:r>
            <a:endParaRPr lang="en-US" dirty="0" smtClean="0"/>
          </a:p>
          <a:p>
            <a:pPr algn="just" rtl="1">
              <a:buNone/>
            </a:pPr>
            <a:r>
              <a:rPr lang="ar-SA" dirty="0" smtClean="0"/>
              <a:t>4- توضيح كيفية عمل مدخل السمات في القيادة.</a:t>
            </a:r>
            <a:endParaRPr lang="en-US" dirty="0" smtClean="0"/>
          </a:p>
          <a:p>
            <a:pPr algn="just" rtl="1">
              <a:buNone/>
            </a:pPr>
            <a:r>
              <a:rPr lang="ar-SA" dirty="0" smtClean="0"/>
              <a:t>5</a:t>
            </a:r>
            <a:r>
              <a:rPr lang="en-US" dirty="0" smtClean="0"/>
              <a:t>-</a:t>
            </a:r>
            <a:r>
              <a:rPr lang="ar-SA" dirty="0" smtClean="0"/>
              <a:t> مناقشة نقاط القوة والضعف لنظرية السمات في تفسير القيادة الإدارية.</a:t>
            </a:r>
            <a:endParaRPr lang="en-US" dirty="0" smtClean="0"/>
          </a:p>
        </p:txBody>
      </p:sp>
      <p:sp>
        <p:nvSpPr>
          <p:cNvPr id="4" name="عنصر نائب للتاريخ 3"/>
          <p:cNvSpPr>
            <a:spLocks noGrp="1"/>
          </p:cNvSpPr>
          <p:nvPr>
            <p:ph type="dt" sz="half" idx="10"/>
          </p:nvPr>
        </p:nvSpPr>
        <p:spPr/>
        <p:txBody>
          <a:bodyPr/>
          <a:lstStyle/>
          <a:p>
            <a:fld id="{A8C561CA-7744-4425-8108-60CDA829C8CB}" type="datetime1">
              <a:rPr lang="en-US" smtClean="0"/>
              <a:pPr/>
              <a:t>11/12/2009</a:t>
            </a:fld>
            <a:endParaRPr lang="ar-SA"/>
          </a:p>
        </p:txBody>
      </p:sp>
      <p:sp>
        <p:nvSpPr>
          <p:cNvPr id="6" name="عنصر نائب للتذييل 5"/>
          <p:cNvSpPr>
            <a:spLocks noGrp="1"/>
          </p:cNvSpPr>
          <p:nvPr>
            <p:ph type="ftr" sz="quarter" idx="11"/>
          </p:nvPr>
        </p:nvSpPr>
        <p:spPr>
          <a:xfrm>
            <a:off x="3124200" y="6356350"/>
            <a:ext cx="4038600" cy="365125"/>
          </a:xfrm>
        </p:spPr>
        <p:txBody>
          <a:bodyPr/>
          <a:lstStyle/>
          <a:p>
            <a:r>
              <a:rPr lang="ar-SA" smtClean="0"/>
              <a:t>د/ كاسر نصر المنصور- كلية الاقتصاد والإدارة- </a:t>
            </a:r>
            <a:r>
              <a:rPr lang="en-US" smtClean="0"/>
              <a:t>KAU</a:t>
            </a:r>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3</a:t>
            </a:fld>
            <a:endParaRPr lang="ar-SA"/>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gradFill rotWithShape="0">
            <a:gsLst>
              <a:gs pos="0">
                <a:schemeClr val="accent1"/>
              </a:gs>
              <a:gs pos="100000">
                <a:schemeClr val="accent1">
                  <a:gamma/>
                  <a:shade val="46275"/>
                  <a:invGamma/>
                </a:schemeClr>
              </a:gs>
            </a:gsLst>
            <a:lin ang="5400000" scaled="1"/>
          </a:gradFill>
        </p:spPr>
        <p:txBody>
          <a:bodyPr/>
          <a:lstStyle/>
          <a:p>
            <a:r>
              <a:rPr lang="ar-SA"/>
              <a:t>مدخل السمات القيادة</a:t>
            </a:r>
            <a:endParaRPr lang="en-US"/>
          </a:p>
        </p:txBody>
      </p:sp>
      <p:sp>
        <p:nvSpPr>
          <p:cNvPr id="27651" name="Rectangle 3"/>
          <p:cNvSpPr>
            <a:spLocks noGrp="1" noChangeArrowheads="1"/>
          </p:cNvSpPr>
          <p:nvPr>
            <p:ph type="body" idx="1"/>
          </p:nvPr>
        </p:nvSpPr>
        <p:spPr>
          <a:solidFill>
            <a:schemeClr val="accent1"/>
          </a:solidFill>
        </p:spPr>
        <p:txBody>
          <a:bodyPr/>
          <a:lstStyle/>
          <a:p>
            <a:pPr>
              <a:lnSpc>
                <a:spcPct val="90000"/>
              </a:lnSpc>
            </a:pPr>
            <a:r>
              <a:rPr lang="ar-SA" sz="2800"/>
              <a:t>الصفات الفسيولوجية : الطول – الوزن – الجاذبية – الحيوية </a:t>
            </a:r>
          </a:p>
          <a:p>
            <a:pPr>
              <a:lnSpc>
                <a:spcPct val="90000"/>
              </a:lnSpc>
            </a:pPr>
            <a:r>
              <a:rPr lang="ar-SA" sz="2800"/>
              <a:t>الصفات الاجتماعية : المستوى الاجتماعي – العلاقات الاجتماعية الإيجابية الناتجة عن الود واللباقة والنزاهة والأمانة والكرم والاهتمام بالآخرين.</a:t>
            </a:r>
          </a:p>
          <a:p>
            <a:pPr>
              <a:lnSpc>
                <a:spcPct val="90000"/>
              </a:lnSpc>
            </a:pPr>
            <a:r>
              <a:rPr lang="ar-SA" sz="2800"/>
              <a:t>الذكاء : القدرات اللفظية – سرعة البديهة وحسن التصرف – القدرة على التحليل – البت في الأمور واتخاذ القرارات الرشيدة.</a:t>
            </a:r>
          </a:p>
          <a:p>
            <a:pPr>
              <a:lnSpc>
                <a:spcPct val="90000"/>
              </a:lnSpc>
            </a:pPr>
            <a:r>
              <a:rPr lang="ar-SA" sz="2800"/>
              <a:t>الشخصية : الثقة بالنفس والسيطرة عليها – الصدق – العزيمة – التعاون – الصبر والإصرار</a:t>
            </a:r>
          </a:p>
          <a:p>
            <a:pPr>
              <a:lnSpc>
                <a:spcPct val="90000"/>
              </a:lnSpc>
              <a:buFontTx/>
              <a:buNone/>
            </a:pPr>
            <a:r>
              <a:rPr lang="ar-SA" sz="2800"/>
              <a:t>									</a:t>
            </a:r>
            <a:r>
              <a:rPr lang="ar-SA" sz="1200"/>
              <a:t>6</a:t>
            </a:r>
          </a:p>
          <a:p>
            <a:pPr>
              <a:lnSpc>
                <a:spcPct val="90000"/>
              </a:lnSpc>
            </a:pPr>
            <a:endParaRPr lang="en-U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457200"/>
            <a:ext cx="7772400" cy="1295400"/>
          </a:xfrm>
          <a:gradFill rotWithShape="0">
            <a:gsLst>
              <a:gs pos="0">
                <a:schemeClr val="accent1"/>
              </a:gs>
              <a:gs pos="100000">
                <a:schemeClr val="accent1">
                  <a:gamma/>
                  <a:shade val="46275"/>
                  <a:invGamma/>
                </a:schemeClr>
              </a:gs>
            </a:gsLst>
            <a:lin ang="5400000" scaled="1"/>
          </a:gradFill>
        </p:spPr>
        <p:txBody>
          <a:bodyPr/>
          <a:lstStyle/>
          <a:p>
            <a:r>
              <a:rPr lang="ar-SA" sz="3600"/>
              <a:t>السمات اللازمة للقيادة الناجحة</a:t>
            </a:r>
            <a:endParaRPr lang="en-US"/>
          </a:p>
        </p:txBody>
      </p:sp>
      <p:sp>
        <p:nvSpPr>
          <p:cNvPr id="9220" name="Rectangle 4"/>
          <p:cNvSpPr>
            <a:spLocks noGrp="1" noChangeArrowheads="1"/>
          </p:cNvSpPr>
          <p:nvPr>
            <p:ph type="body" idx="1"/>
          </p:nvPr>
        </p:nvSpPr>
        <p:spPr>
          <a:xfrm>
            <a:off x="685800" y="1981200"/>
            <a:ext cx="8153400" cy="4876800"/>
          </a:xfrm>
          <a:gradFill rotWithShape="0">
            <a:gsLst>
              <a:gs pos="0">
                <a:schemeClr val="accent1">
                  <a:gamma/>
                  <a:shade val="46275"/>
                  <a:invGamma/>
                </a:schemeClr>
              </a:gs>
              <a:gs pos="50000">
                <a:schemeClr val="accent1"/>
              </a:gs>
              <a:gs pos="100000">
                <a:schemeClr val="accent1">
                  <a:gamma/>
                  <a:shade val="46275"/>
                  <a:invGamma/>
                </a:schemeClr>
              </a:gs>
            </a:gsLst>
            <a:lin ang="5400000" scaled="1"/>
          </a:gradFill>
        </p:spPr>
        <p:txBody>
          <a:bodyPr/>
          <a:lstStyle/>
          <a:p>
            <a:pPr>
              <a:buFontTx/>
              <a:buNone/>
            </a:pPr>
            <a:r>
              <a:rPr lang="ar-SA" sz="2400"/>
              <a:t>1- الصحة الجيدة، والقدرة على التحمل، والطاقة الجسمية العالية.</a:t>
            </a:r>
          </a:p>
          <a:p>
            <a:pPr>
              <a:buFontTx/>
              <a:buNone/>
            </a:pPr>
            <a:r>
              <a:rPr lang="ar-SA" sz="2400"/>
              <a:t>2- النضج العقلي والعاطفي.</a:t>
            </a:r>
          </a:p>
          <a:p>
            <a:pPr>
              <a:buFontTx/>
              <a:buNone/>
            </a:pPr>
            <a:r>
              <a:rPr lang="ar-SA" sz="2400"/>
              <a:t>3- الذكاء وسرعة البديهة، والفهم العميق الشامل للأمور.</a:t>
            </a:r>
          </a:p>
          <a:p>
            <a:pPr>
              <a:buFontTx/>
              <a:buNone/>
            </a:pPr>
            <a:r>
              <a:rPr lang="ar-SA" sz="2400"/>
              <a:t>4- توافر روح المبادأة، والثقة بالنفس.</a:t>
            </a:r>
          </a:p>
          <a:p>
            <a:pPr>
              <a:buFontTx/>
              <a:buNone/>
            </a:pPr>
            <a:r>
              <a:rPr lang="ar-SA" sz="2400"/>
              <a:t>5- الأمانة والاستقامة والعدالة.</a:t>
            </a:r>
          </a:p>
          <a:p>
            <a:pPr>
              <a:buFontTx/>
              <a:buNone/>
            </a:pPr>
            <a:r>
              <a:rPr lang="ar-SA" sz="2400"/>
              <a:t>6- القدرة على تفهم الموقف، والحكم الصائب على الأمور، وتمييز الجوانب المهمة وغير المهمة للمشكلة.</a:t>
            </a:r>
          </a:p>
          <a:p>
            <a:pPr>
              <a:buFontTx/>
              <a:buNone/>
            </a:pPr>
            <a:r>
              <a:rPr lang="ar-SA" sz="2400"/>
              <a:t>7- القدرة على التعبير بوضوح وطلاقة عن الأفكار، والقدرة على إقناع الآخرين بها.</a:t>
            </a:r>
          </a:p>
          <a:p>
            <a:pPr>
              <a:buFontTx/>
              <a:buNone/>
            </a:pPr>
            <a:r>
              <a:rPr lang="ar-SA" sz="2400"/>
              <a:t>8- المهارة الإنسانية والاجتماعية في التعامل مع المرؤوسين، وكسب احترامهم.										</a:t>
            </a:r>
            <a:r>
              <a:rPr lang="en-US" sz="2400"/>
              <a:t>		</a:t>
            </a:r>
            <a:r>
              <a:rPr lang="ar-SA" sz="2400"/>
              <a:t>				</a:t>
            </a:r>
            <a:r>
              <a:rPr lang="ar-SA" sz="1200"/>
              <a:t>7</a:t>
            </a:r>
            <a:endParaRPr lang="en-US" sz="1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الوصف</a:t>
            </a:r>
            <a:endParaRPr lang="en-US" b="1" dirty="0"/>
          </a:p>
        </p:txBody>
      </p:sp>
      <p:sp>
        <p:nvSpPr>
          <p:cNvPr id="3" name="Content Placeholder 2"/>
          <p:cNvSpPr>
            <a:spLocks noGrp="1"/>
          </p:cNvSpPr>
          <p:nvPr>
            <p:ph idx="1"/>
          </p:nvPr>
        </p:nvSpPr>
        <p:spPr/>
        <p:txBody>
          <a:bodyPr>
            <a:normAutofit/>
          </a:bodyPr>
          <a:lstStyle/>
          <a:p>
            <a:pPr algn="just" rtl="1"/>
            <a:r>
              <a:rPr lang="ar-SA" dirty="0" smtClean="0"/>
              <a:t>كانت في بداية في القرن الماضي نظرية الرجل العظيم التي تؤمن بإن هناك خصائص يمتلكها بعض الأفراد تجعلهم قادة.</a:t>
            </a:r>
          </a:p>
          <a:p>
            <a:pPr algn="just" rtl="1"/>
            <a:r>
              <a:rPr lang="ar-SA" dirty="0" smtClean="0"/>
              <a:t>في منتصف القرن الماضي واجه هذا المدخل إنتقادات كثيرة تركزت على عالمية سمات القيادة.</a:t>
            </a:r>
          </a:p>
          <a:p>
            <a:pPr algn="just" rtl="1"/>
            <a:r>
              <a:rPr lang="ar-SA" dirty="0" smtClean="0"/>
              <a:t>مؤخرا عاد الإهتمام بنظرية السمات.. القادة المميزون هم إناس مختلفون </a:t>
            </a:r>
            <a:r>
              <a:rPr lang="en-US" dirty="0" smtClean="0"/>
              <a:t>.</a:t>
            </a:r>
            <a:r>
              <a:rPr lang="ar-SA" dirty="0" smtClean="0"/>
              <a:t> </a:t>
            </a:r>
          </a:p>
          <a:p>
            <a:pPr algn="just" rtl="1"/>
            <a:r>
              <a:rPr lang="ar-SA" dirty="0" smtClean="0"/>
              <a:t>وتشير الدراسات الحديثة إلى أن السمات الشخصية تسهم في عملية القيادة.</a:t>
            </a:r>
          </a:p>
        </p:txBody>
      </p:sp>
      <p:sp>
        <p:nvSpPr>
          <p:cNvPr id="4" name="Date Placeholder 3"/>
          <p:cNvSpPr>
            <a:spLocks noGrp="1"/>
          </p:cNvSpPr>
          <p:nvPr>
            <p:ph type="dt" sz="half" idx="10"/>
          </p:nvPr>
        </p:nvSpPr>
        <p:spPr/>
        <p:txBody>
          <a:bodyPr/>
          <a:lstStyle/>
          <a:p>
            <a:fld id="{1D06D122-8CC1-439A-83BC-17A3E978A3F9}"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الوصف....</a:t>
            </a:r>
            <a:endParaRPr lang="en-US" b="1" dirty="0"/>
          </a:p>
        </p:txBody>
      </p:sp>
      <p:sp>
        <p:nvSpPr>
          <p:cNvPr id="3" name="Content Placeholder 2"/>
          <p:cNvSpPr>
            <a:spLocks noGrp="1"/>
          </p:cNvSpPr>
          <p:nvPr>
            <p:ph idx="1"/>
          </p:nvPr>
        </p:nvSpPr>
        <p:spPr/>
        <p:txBody>
          <a:bodyPr/>
          <a:lstStyle/>
          <a:p>
            <a:pPr algn="just" rtl="1"/>
            <a:r>
              <a:rPr lang="ar-SA" dirty="0" smtClean="0"/>
              <a:t>السمات وحدها لاتعطي الفرد الذي يمتلكها إمكانية القيادة إذا لم يكن لها علاقة بالمواقف التي يواجهها.</a:t>
            </a:r>
          </a:p>
          <a:p>
            <a:pPr algn="just" rtl="1"/>
            <a:r>
              <a:rPr lang="ar-SA" dirty="0" smtClean="0"/>
              <a:t>القيادة ليست حالة كامنة، بل تنتج من خلال العلاقة العملية  بين القائد وأعضاء مجموعته.</a:t>
            </a:r>
            <a:endParaRPr lang="en-US" dirty="0"/>
          </a:p>
        </p:txBody>
      </p:sp>
      <p:sp>
        <p:nvSpPr>
          <p:cNvPr id="4" name="Date Placeholder 3"/>
          <p:cNvSpPr>
            <a:spLocks noGrp="1"/>
          </p:cNvSpPr>
          <p:nvPr>
            <p:ph type="dt" sz="half" idx="10"/>
          </p:nvPr>
        </p:nvSpPr>
        <p:spPr/>
        <p:txBody>
          <a:bodyPr/>
          <a:lstStyle/>
          <a:p>
            <a:fld id="{1CD525D6-D886-473F-BFCD-93659FAE28CA}"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762000"/>
          <a:ext cx="7924800" cy="4846320"/>
        </p:xfrm>
        <a:graphic>
          <a:graphicData uri="http://schemas.openxmlformats.org/drawingml/2006/table">
            <a:tbl>
              <a:tblPr firstRow="1" bandRow="1">
                <a:tableStyleId>{5C22544A-7EE6-4342-B048-85BDC9FD1C3A}</a:tableStyleId>
              </a:tblPr>
              <a:tblGrid>
                <a:gridCol w="1600200"/>
                <a:gridCol w="1676400"/>
                <a:gridCol w="1600200"/>
                <a:gridCol w="1524000"/>
                <a:gridCol w="1524000"/>
              </a:tblGrid>
              <a:tr h="355600">
                <a:tc gridSpan="5">
                  <a:txBody>
                    <a:bodyPr/>
                    <a:lstStyle/>
                    <a:p>
                      <a:pPr algn="ctr"/>
                      <a:r>
                        <a:rPr lang="ar-SA" sz="2000" b="1" dirty="0" smtClean="0"/>
                        <a:t>الدراسات الممتعلقة بالسمات والخصائص</a:t>
                      </a:r>
                      <a:r>
                        <a:rPr lang="ar-SA" sz="2000" b="1" baseline="0" dirty="0" smtClean="0"/>
                        <a:t> القيادية</a:t>
                      </a:r>
                      <a:endParaRPr lang="en-US" sz="2000" b="1"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70840">
                <a:tc>
                  <a:txBody>
                    <a:bodyPr/>
                    <a:lstStyle/>
                    <a:p>
                      <a:pPr algn="ctr"/>
                      <a:r>
                        <a:rPr lang="ar-SA" sz="2000" b="1" dirty="0" smtClean="0"/>
                        <a:t>كيركباترك ولوك</a:t>
                      </a:r>
                    </a:p>
                    <a:p>
                      <a:pPr algn="ctr"/>
                      <a:r>
                        <a:rPr lang="en-US" sz="2000" b="1" dirty="0" smtClean="0"/>
                        <a:t>1991</a:t>
                      </a:r>
                      <a:endParaRPr lang="en-US" sz="2000" b="1" dirty="0"/>
                    </a:p>
                  </a:txBody>
                  <a:tcPr/>
                </a:tc>
                <a:tc>
                  <a:txBody>
                    <a:bodyPr/>
                    <a:lstStyle/>
                    <a:p>
                      <a:pPr algn="ctr"/>
                      <a:r>
                        <a:rPr lang="ar-SA" sz="2000" b="1" dirty="0" smtClean="0"/>
                        <a:t>لورد،</a:t>
                      </a:r>
                      <a:r>
                        <a:rPr lang="ar-SA" sz="2000" b="1" baseline="0" dirty="0" smtClean="0"/>
                        <a:t> دي، فادر، </a:t>
                      </a:r>
                      <a:r>
                        <a:rPr lang="en-US" sz="2000" b="1" baseline="0" dirty="0" smtClean="0"/>
                        <a:t>1986</a:t>
                      </a:r>
                      <a:r>
                        <a:rPr lang="ar-SA" sz="2000" b="1" baseline="0" dirty="0" smtClean="0"/>
                        <a:t>وآليجر</a:t>
                      </a:r>
                      <a:endParaRPr lang="en-US" sz="2000" b="1" dirty="0"/>
                    </a:p>
                  </a:txBody>
                  <a:tcPr/>
                </a:tc>
                <a:tc>
                  <a:txBody>
                    <a:bodyPr/>
                    <a:lstStyle/>
                    <a:p>
                      <a:pPr algn="ctr"/>
                      <a:r>
                        <a:rPr lang="ar-SA" sz="2000" b="1" dirty="0" smtClean="0"/>
                        <a:t>ستوجديل</a:t>
                      </a:r>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Stogdil</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1974</a:t>
                      </a:r>
                    </a:p>
                  </a:txBody>
                  <a:tcPr/>
                </a:tc>
                <a:tc>
                  <a:txBody>
                    <a:bodyPr/>
                    <a:lstStyle/>
                    <a:p>
                      <a:pPr algn="ctr"/>
                      <a:r>
                        <a:rPr lang="ar-SA" sz="2000" b="1" dirty="0" smtClean="0"/>
                        <a:t>مان</a:t>
                      </a:r>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Mann</a:t>
                      </a:r>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1959</a:t>
                      </a:r>
                    </a:p>
                  </a:txBody>
                  <a:tcPr/>
                </a:tc>
                <a:tc>
                  <a:txBody>
                    <a:bodyPr/>
                    <a:lstStyle/>
                    <a:p>
                      <a:pPr algn="ctr"/>
                      <a:r>
                        <a:rPr lang="ar-SA" sz="2000" b="1" dirty="0" smtClean="0"/>
                        <a:t>ستوجديل</a:t>
                      </a:r>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Stogdil</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1948</a:t>
                      </a:r>
                    </a:p>
                  </a:txBody>
                  <a:tcPr/>
                </a:tc>
              </a:tr>
              <a:tr h="370840">
                <a:tc>
                  <a:txBody>
                    <a:bodyPr/>
                    <a:lstStyle/>
                    <a:p>
                      <a:pPr algn="ctr"/>
                      <a:r>
                        <a:rPr lang="ar-SA" sz="2000" b="1" dirty="0" smtClean="0"/>
                        <a:t>الدافع ، الدافعية، الإستقامة، الثقة، القدرة المعرفية، المعرفة العلمية</a:t>
                      </a:r>
                      <a:endParaRPr lang="en-US" sz="2000" b="1" dirty="0"/>
                    </a:p>
                  </a:txBody>
                  <a:tcPr/>
                </a:tc>
                <a:tc>
                  <a:txBody>
                    <a:bodyPr/>
                    <a:lstStyle/>
                    <a:p>
                      <a:pPr algn="ctr"/>
                      <a:r>
                        <a:rPr lang="ar-SA" sz="2000" b="1" dirty="0" smtClean="0"/>
                        <a:t>الذكاء ، الذكورية،</a:t>
                      </a:r>
                      <a:r>
                        <a:rPr lang="ar-SA" sz="2000" b="1" baseline="0" dirty="0" smtClean="0"/>
                        <a:t> الهيمنة</a:t>
                      </a:r>
                      <a:endParaRPr lang="en-US" sz="2000" b="1" dirty="0"/>
                    </a:p>
                  </a:txBody>
                  <a:tcPr/>
                </a:tc>
                <a:tc>
                  <a:txBody>
                    <a:bodyPr/>
                    <a:lstStyle/>
                    <a:p>
                      <a:pPr algn="ctr"/>
                      <a:r>
                        <a:rPr lang="ar-SA" sz="2000" b="1" dirty="0" smtClean="0"/>
                        <a:t>الإنجاز، المثابرة، الرؤية، المبادرة، الثقة</a:t>
                      </a:r>
                      <a:r>
                        <a:rPr lang="ar-SA" sz="2000" b="1" baseline="0" dirty="0" smtClean="0"/>
                        <a:t> بالنفس، المسؤولية، التعاون، التسامح، التأثير، الإجتماعية</a:t>
                      </a:r>
                      <a:endParaRPr lang="en-US" sz="2000" b="1" dirty="0"/>
                    </a:p>
                  </a:txBody>
                  <a:tcPr/>
                </a:tc>
                <a:tc>
                  <a:txBody>
                    <a:bodyPr/>
                    <a:lstStyle/>
                    <a:p>
                      <a:pPr algn="ctr"/>
                      <a:r>
                        <a:rPr lang="ar-SA" sz="2000" b="1" dirty="0" smtClean="0"/>
                        <a:t>الذكاء، الذكورية،</a:t>
                      </a:r>
                    </a:p>
                    <a:p>
                      <a:pPr algn="ctr"/>
                      <a:r>
                        <a:rPr lang="ar-SA" sz="2000" b="1" dirty="0" smtClean="0"/>
                        <a:t>التوافق، الهيمنة، الإهتمام</a:t>
                      </a:r>
                      <a:r>
                        <a:rPr lang="ar-SA" sz="2000" b="1" baseline="0" dirty="0" smtClean="0"/>
                        <a:t> بما هو خارج الذات، المحافظة</a:t>
                      </a:r>
                      <a:endParaRPr lang="en-US" sz="2000" b="1" dirty="0"/>
                    </a:p>
                  </a:txBody>
                  <a:tcPr/>
                </a:tc>
                <a:tc>
                  <a:txBody>
                    <a:bodyPr/>
                    <a:lstStyle/>
                    <a:p>
                      <a:pPr algn="ctr"/>
                      <a:r>
                        <a:rPr lang="ar-SA" sz="2000" b="1" dirty="0" smtClean="0"/>
                        <a:t>الذكاء، اليقظة، البصيرة، المسؤولية، المبادرة، المثابرة، الثقة بالنفس، النزعة الإجتماعية.</a:t>
                      </a:r>
                      <a:endParaRPr lang="en-US" sz="2000" b="1" dirty="0"/>
                    </a:p>
                  </a:txBody>
                  <a:tcPr/>
                </a:tc>
              </a:tr>
            </a:tbl>
          </a:graphicData>
        </a:graphic>
      </p:graphicFrame>
      <p:sp>
        <p:nvSpPr>
          <p:cNvPr id="3" name="Date Placeholder 2"/>
          <p:cNvSpPr>
            <a:spLocks noGrp="1"/>
          </p:cNvSpPr>
          <p:nvPr>
            <p:ph type="dt" sz="half" idx="10"/>
          </p:nvPr>
        </p:nvSpPr>
        <p:spPr/>
        <p:txBody>
          <a:bodyPr/>
          <a:lstStyle/>
          <a:p>
            <a:fld id="{B79D61F8-B429-45C6-92A9-FB5EA05249B7}" type="datetime1">
              <a:rPr lang="en-US" smtClean="0"/>
              <a:pPr/>
              <a:t>11/12/2009</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5" name="Footer Placeholder 4"/>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t>خلاصة دراسات سمات القيادة</a:t>
            </a:r>
            <a:endParaRPr lang="en-US" b="1" dirty="0"/>
          </a:p>
        </p:txBody>
      </p:sp>
      <p:sp>
        <p:nvSpPr>
          <p:cNvPr id="3" name="Content Placeholder 2"/>
          <p:cNvSpPr>
            <a:spLocks noGrp="1"/>
          </p:cNvSpPr>
          <p:nvPr>
            <p:ph idx="1"/>
          </p:nvPr>
        </p:nvSpPr>
        <p:spPr/>
        <p:txBody>
          <a:bodyPr>
            <a:normAutofit/>
          </a:bodyPr>
          <a:lstStyle/>
          <a:p>
            <a:pPr algn="just" rtl="1"/>
            <a:r>
              <a:rPr lang="ar-SA" b="1" dirty="0" smtClean="0"/>
              <a:t>الذكاء:</a:t>
            </a:r>
          </a:p>
          <a:p>
            <a:pPr algn="just" rtl="1">
              <a:buNone/>
            </a:pPr>
            <a:r>
              <a:rPr lang="ar-SA" dirty="0" smtClean="0"/>
              <a:t>يرتبط الذكاء أو القدرة العقلية ارتباطا ايجابيا بالقيادة. ويبدو أن القدرة اللفظية، والقدرة على التصور والتحليل تصنع قائدا أفضل. يجب ان لاتختلف القدرة العقلية للقائد عن تابعيه اختلافا كبيرا.</a:t>
            </a:r>
          </a:p>
          <a:p>
            <a:pPr algn="just" rtl="1"/>
            <a:r>
              <a:rPr lang="ar-SA" b="1" dirty="0" smtClean="0"/>
              <a:t>الثقة بالنفس:</a:t>
            </a:r>
          </a:p>
          <a:p>
            <a:pPr algn="just" rtl="1">
              <a:buNone/>
            </a:pPr>
            <a:r>
              <a:rPr lang="ar-SA" dirty="0" smtClean="0"/>
              <a:t>الثقة بالنفس أن يكون الفرد متأكداً من قدراته ومهارته( إحترام الذات، الإنضباط الذاتي،.... ).</a:t>
            </a:r>
          </a:p>
        </p:txBody>
      </p:sp>
      <p:sp>
        <p:nvSpPr>
          <p:cNvPr id="4" name="Date Placeholder 3"/>
          <p:cNvSpPr>
            <a:spLocks noGrp="1"/>
          </p:cNvSpPr>
          <p:nvPr>
            <p:ph type="dt" sz="half" idx="10"/>
          </p:nvPr>
        </p:nvSpPr>
        <p:spPr/>
        <p:txBody>
          <a:bodyPr/>
          <a:lstStyle/>
          <a:p>
            <a:fld id="{5E5429D4-512C-46D8-9AFB-80D5A9D2663D}" type="datetime1">
              <a:rPr lang="en-US" smtClean="0"/>
              <a:pPr/>
              <a:t>11/12/2009</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
        <p:nvSpPr>
          <p:cNvPr id="6" name="Footer Placeholder 5"/>
          <p:cNvSpPr>
            <a:spLocks noGrp="1"/>
          </p:cNvSpPr>
          <p:nvPr>
            <p:ph type="ftr" sz="quarter" idx="11"/>
          </p:nvPr>
        </p:nvSpPr>
        <p:spPr/>
        <p:txBody>
          <a:bodyPr/>
          <a:lstStyle/>
          <a:p>
            <a:r>
              <a:rPr lang="ar-SA" smtClean="0"/>
              <a:t>د/ كاسر نصر المنصور- كلية الاقتصاد والإدارة- </a:t>
            </a:r>
            <a:r>
              <a:rPr lang="en-US" smtClean="0"/>
              <a:t>KAU</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197</TotalTime>
  <Words>1256</Words>
  <Application>Microsoft Office PowerPoint</Application>
  <PresentationFormat>On-screen Show (4:3)</PresentationFormat>
  <Paragraphs>184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Verve</vt:lpstr>
      <vt:lpstr>القيادة والإبداع</vt:lpstr>
      <vt:lpstr>الهدف الرئيس</vt:lpstr>
      <vt:lpstr>الأهداف الفرعية</vt:lpstr>
      <vt:lpstr>مدخل السمات القيادة</vt:lpstr>
      <vt:lpstr>السمات اللازمة للقيادة الناجحة</vt:lpstr>
      <vt:lpstr>الوصف</vt:lpstr>
      <vt:lpstr>الوصف....</vt:lpstr>
      <vt:lpstr>Slide 8</vt:lpstr>
      <vt:lpstr>خلاصة دراسات سمات القيادة</vt:lpstr>
      <vt:lpstr>خلاصة دراسات سمات القيادة</vt:lpstr>
      <vt:lpstr>صفات القائد الإداري</vt:lpstr>
      <vt:lpstr>صفات القائد الإداري</vt:lpstr>
      <vt:lpstr>صفات القائد الإداري</vt:lpstr>
      <vt:lpstr>صفات القائد الإداري</vt:lpstr>
      <vt:lpstr>صفات القائد الإداري</vt:lpstr>
      <vt:lpstr>صفات القائد الإداري</vt:lpstr>
      <vt:lpstr>كيف يعمل مدخل السمات؟</vt:lpstr>
      <vt:lpstr>كيف يعمل مدخل السمات؟</vt:lpstr>
      <vt:lpstr>كيف يعمل مدخل السمات؟</vt:lpstr>
      <vt:lpstr>نقاط القوة</vt:lpstr>
      <vt:lpstr>نقاط القوة</vt:lpstr>
      <vt:lpstr>نقاط الضعف</vt:lpstr>
      <vt:lpstr>نقاط الضعف</vt:lpstr>
      <vt:lpstr>التطبيق</vt:lpstr>
      <vt:lpstr>التطبيق</vt:lpstr>
      <vt:lpstr>حالة(2-1) إختيار مدير جديد للبحوث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القيادة والإبداع</dc:title>
  <dc:creator/>
  <cp:lastModifiedBy> </cp:lastModifiedBy>
  <cp:revision>14</cp:revision>
  <dcterms:created xsi:type="dcterms:W3CDTF">2006-08-16T00:00:00Z</dcterms:created>
  <dcterms:modified xsi:type="dcterms:W3CDTF">2009-11-11T21:53:27Z</dcterms:modified>
</cp:coreProperties>
</file>