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79" r:id="rId2"/>
    <p:sldId id="280" r:id="rId3"/>
    <p:sldId id="281" r:id="rId4"/>
    <p:sldId id="282" r:id="rId5"/>
    <p:sldId id="283" r:id="rId6"/>
    <p:sldId id="284" r:id="rId7"/>
    <p:sldId id="285" r:id="rId8"/>
    <p:sldId id="286" r:id="rId9"/>
    <p:sldId id="288" r:id="rId10"/>
    <p:sldId id="290" r:id="rId11"/>
    <p:sldId id="289" r:id="rId12"/>
    <p:sldId id="266" r:id="rId13"/>
    <p:sldId id="313" r:id="rId14"/>
    <p:sldId id="314" r:id="rId15"/>
    <p:sldId id="291" r:id="rId16"/>
    <p:sldId id="292" r:id="rId17"/>
    <p:sldId id="294" r:id="rId18"/>
    <p:sldId id="295" r:id="rId19"/>
    <p:sldId id="296" r:id="rId20"/>
    <p:sldId id="315" r:id="rId21"/>
    <p:sldId id="298" r:id="rId22"/>
    <p:sldId id="299" r:id="rId23"/>
    <p:sldId id="301" r:id="rId24"/>
    <p:sldId id="302" r:id="rId25"/>
    <p:sldId id="306" r:id="rId26"/>
    <p:sldId id="303" r:id="rId27"/>
    <p:sldId id="304" r:id="rId28"/>
    <p:sldId id="307" r:id="rId29"/>
    <p:sldId id="308" r:id="rId30"/>
    <p:sldId id="309" r:id="rId31"/>
    <p:sldId id="310" r:id="rId32"/>
    <p:sldId id="311" r:id="rId33"/>
    <p:sldId id="31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43AE58-3FBF-464E-B7AF-90A8CBFD9738}" type="datetimeFigureOut">
              <a:rPr lang="en-US" smtClean="0"/>
              <a:pPr/>
              <a:t>12/25/2009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EF8568-DCBB-4A56-8468-ED40ED71EE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36B226-6A67-4BE0-AFDE-208DD9574BA9}" type="slidenum">
              <a:rPr lang="en-US"/>
              <a:pPr/>
              <a:t>29</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38F28C-483C-4512-B405-25CC41630B00}" type="slidenum">
              <a:rPr lang="en-US"/>
              <a:pPr/>
              <a:t>30</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7D4BAE-DDA7-487B-BFB3-08DF0FC0E644}" type="slidenum">
              <a:rPr lang="en-US"/>
              <a:pPr/>
              <a:t>31</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8CCFBC-49C0-4D0C-AF43-0CACCB45CC91}" type="slidenum">
              <a:rPr lang="en-US"/>
              <a:pPr/>
              <a:t>32</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12/25/2009</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12/25/2009</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12/25/2009</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12/25/2009</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12/25/2009</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12/25/2009</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12/25/2009</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12/25/2009</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12/25/2009</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www.ikhwan.net/wiki/index.php/%D8%A7%D9%84%D9%82%D9%8A%D8%A7%D8%AF%D9%8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القيادة والإبداع</a:t>
            </a:r>
            <a:endParaRPr lang="en-US" b="1" dirty="0"/>
          </a:p>
        </p:txBody>
      </p:sp>
      <p:sp>
        <p:nvSpPr>
          <p:cNvPr id="3" name="Subtitle 2"/>
          <p:cNvSpPr>
            <a:spLocks noGrp="1"/>
          </p:cNvSpPr>
          <p:nvPr>
            <p:ph type="subTitle" idx="1"/>
          </p:nvPr>
        </p:nvSpPr>
        <p:spPr/>
        <p:txBody>
          <a:bodyPr/>
          <a:lstStyle/>
          <a:p>
            <a:pPr rtl="1"/>
            <a:r>
              <a:rPr lang="ar-SA" sz="4000" b="1" dirty="0" smtClean="0"/>
              <a:t>الفصل الثامن </a:t>
            </a:r>
          </a:p>
          <a:p>
            <a:pPr rtl="1"/>
            <a:r>
              <a:rPr lang="ar-SA" sz="4000" b="1" dirty="0" smtClean="0"/>
              <a:t>النظرية التحويلية</a:t>
            </a:r>
            <a:endParaRPr lang="ar-SA" sz="4000" dirty="0" smtClean="0">
              <a:solidFill>
                <a:schemeClr val="tx1"/>
              </a:solidFill>
              <a:latin typeface="Calibri" pitchFamily="34" charset="0"/>
              <a:ea typeface="Calibri" pitchFamily="34" charset="0"/>
              <a:cs typeface="Arial" pitchFamily="34" charset="0"/>
            </a:endParaRPr>
          </a:p>
        </p:txBody>
      </p:sp>
      <p:sp>
        <p:nvSpPr>
          <p:cNvPr id="4" name="Date Placeholder 3"/>
          <p:cNvSpPr>
            <a:spLocks noGrp="1"/>
          </p:cNvSpPr>
          <p:nvPr>
            <p:ph type="dt" sz="half" idx="10"/>
          </p:nvPr>
        </p:nvSpPr>
        <p:spPr/>
        <p:txBody>
          <a:bodyPr/>
          <a:lstStyle/>
          <a:p>
            <a:fld id="{F344C82E-8EA4-470D-BBF9-A38DDE319745}" type="datetime1">
              <a:rPr lang="en-US" smtClean="0"/>
              <a:pPr/>
              <a:t>12/25/2009</a:t>
            </a:fld>
            <a:endParaRPr lang="en-US" dirty="0"/>
          </a:p>
        </p:txBody>
      </p:sp>
      <p:sp>
        <p:nvSpPr>
          <p:cNvPr id="6" name="Footer Placeholder 5"/>
          <p:cNvSpPr>
            <a:spLocks noGrp="1"/>
          </p:cNvSpPr>
          <p:nvPr>
            <p:ph type="ftr" sz="quarter" idx="11"/>
          </p:nvPr>
        </p:nvSpPr>
        <p:spPr>
          <a:xfrm>
            <a:off x="457200" y="5791200"/>
            <a:ext cx="5791200" cy="365125"/>
          </a:xfrm>
        </p:spPr>
        <p:txBody>
          <a:bodyPr/>
          <a:lstStyle/>
          <a:p>
            <a:r>
              <a:rPr lang="ar-SA" dirty="0" smtClean="0"/>
              <a:t>د/ كاسر نصر المنصور- كلية الاقتصاد والادارة-</a:t>
            </a:r>
            <a:r>
              <a:rPr lang="en-US" dirty="0" smtClean="0"/>
              <a:t>KAU</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القيادة التحويلية والكاريزما</a:t>
            </a:r>
            <a:endParaRPr lang="en-US" dirty="0"/>
          </a:p>
        </p:txBody>
      </p:sp>
      <p:sp>
        <p:nvSpPr>
          <p:cNvPr id="3" name="Content Placeholder 2"/>
          <p:cNvSpPr>
            <a:spLocks noGrp="1"/>
          </p:cNvSpPr>
          <p:nvPr>
            <p:ph idx="1"/>
          </p:nvPr>
        </p:nvSpPr>
        <p:spPr/>
        <p:txBody>
          <a:bodyPr>
            <a:normAutofit/>
          </a:bodyPr>
          <a:lstStyle/>
          <a:p>
            <a:pPr algn="just" rtl="1"/>
            <a:r>
              <a:rPr lang="ar-SA" sz="3200" dirty="0" smtClean="0">
                <a:latin typeface="Calibri" pitchFamily="34" charset="0"/>
                <a:ea typeface="Calibri" pitchFamily="34" charset="0"/>
                <a:cs typeface="Simplified Arabic" pitchFamily="2" charset="-78"/>
              </a:rPr>
              <a:t>ولقد قدم فيبر( 1947) تعريفا يعد الأكثر شهرة للكاريزما، حيث قال : إنها خصائص شخصية خاصة تمنح الشخص قدرات فوق بشرية أو استثنائية ، ولا يملكها سوى القليلين من البشر ، وتؤدي إلى معاملة الشخص على أنه قائد .</a:t>
            </a:r>
          </a:p>
          <a:p>
            <a:pPr algn="just" rtl="1"/>
            <a:r>
              <a:rPr lang="ar-SA" sz="3200" dirty="0" smtClean="0">
                <a:latin typeface="Calibri" pitchFamily="34" charset="0"/>
                <a:ea typeface="Calibri" pitchFamily="34" charset="0"/>
                <a:cs typeface="Simplified Arabic" pitchFamily="2" charset="-78"/>
              </a:rPr>
              <a:t>وعلى الرغم من تأكيد فيبر على الكاريزما بوصفها صفة للشخصية إلا أنه أقر أيضا بالدور الذي يلعبه الأتباع من أجل تحقيق الكاريزما لدى هؤلاء القادة .</a:t>
            </a:r>
            <a:endParaRPr lang="ar-SA" sz="3200" dirty="0" smtClean="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القيادة التحويلية والكاريزما</a:t>
            </a:r>
            <a:endParaRPr lang="en-US" dirty="0"/>
          </a:p>
        </p:txBody>
      </p:sp>
      <p:sp>
        <p:nvSpPr>
          <p:cNvPr id="3" name="Content Placeholder 2"/>
          <p:cNvSpPr>
            <a:spLocks noGrp="1"/>
          </p:cNvSpPr>
          <p:nvPr>
            <p:ph idx="1"/>
          </p:nvPr>
        </p:nvSpPr>
        <p:spPr/>
        <p:txBody>
          <a:bodyPr>
            <a:normAutofit/>
          </a:bodyPr>
          <a:lstStyle/>
          <a:p>
            <a:pPr lvl="0" algn="just" rtl="1"/>
            <a:r>
              <a:rPr lang="ar-SA" sz="3200" dirty="0" smtClean="0">
                <a:latin typeface="Calibri" pitchFamily="34" charset="0"/>
                <a:ea typeface="Calibri" pitchFamily="34" charset="0"/>
                <a:cs typeface="Simplified Arabic" pitchFamily="2" charset="-78"/>
              </a:rPr>
              <a:t>ويشير هاوس في نظريته حول القيادة الكاريزمية إلى أن القادة ذوي الصفات الكاريزمية إنما يتصرفون بطرق فريدة ذات تأثيرات كاريزمية خاصةً في أتباعهم . والجدول التالي يوضح ذلك :     </a:t>
            </a:r>
            <a:endParaRPr lang="ar-SA" sz="3200" dirty="0" smtClean="0">
              <a:latin typeface="Arial" pitchFamily="34" charset="0"/>
              <a:cs typeface="Arial" pitchFamily="34" charset="0"/>
            </a:endParaRPr>
          </a:p>
          <a:p>
            <a:pPr algn="just" rt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23596" y="214290"/>
          <a:ext cx="9120403" cy="6215106"/>
        </p:xfrm>
        <a:graphic>
          <a:graphicData uri="http://schemas.openxmlformats.org/drawingml/2006/table">
            <a:tbl>
              <a:tblPr rtl="1"/>
              <a:tblGrid>
                <a:gridCol w="2618509"/>
                <a:gridCol w="3144980"/>
                <a:gridCol w="3356914"/>
              </a:tblGrid>
              <a:tr h="517925">
                <a:tc>
                  <a:txBody>
                    <a:bodyPr/>
                    <a:lstStyle/>
                    <a:p>
                      <a:pPr algn="ctr" rtl="1">
                        <a:lnSpc>
                          <a:spcPct val="115000"/>
                        </a:lnSpc>
                        <a:spcAft>
                          <a:spcPts val="0"/>
                        </a:spcAft>
                      </a:pPr>
                      <a:r>
                        <a:rPr lang="ar-SA" sz="2800" dirty="0" smtClean="0">
                          <a:latin typeface="Calibri"/>
                          <a:ea typeface="Calibri"/>
                          <a:cs typeface="Arial"/>
                        </a:rPr>
                        <a:t>خصائص </a:t>
                      </a:r>
                      <a:r>
                        <a:rPr lang="ar-SA" sz="2800" dirty="0">
                          <a:latin typeface="Calibri"/>
                          <a:ea typeface="Calibri"/>
                          <a:cs typeface="Arial"/>
                        </a:rPr>
                        <a:t>الشخصية</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rtl="1">
                        <a:lnSpc>
                          <a:spcPct val="115000"/>
                        </a:lnSpc>
                        <a:spcAft>
                          <a:spcPts val="0"/>
                        </a:spcAft>
                      </a:pPr>
                      <a:r>
                        <a:rPr lang="ar-SA" sz="2800" dirty="0" smtClean="0">
                          <a:latin typeface="Calibri"/>
                          <a:ea typeface="Calibri"/>
                          <a:cs typeface="Arial"/>
                        </a:rPr>
                        <a:t>السلوكيات</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1">
                        <a:lnSpc>
                          <a:spcPct val="115000"/>
                        </a:lnSpc>
                        <a:spcAft>
                          <a:spcPts val="0"/>
                        </a:spcAft>
                      </a:pPr>
                      <a:r>
                        <a:rPr lang="ar-SA" sz="2800" dirty="0" smtClean="0">
                          <a:latin typeface="Calibri"/>
                          <a:ea typeface="Calibri"/>
                          <a:cs typeface="Arial"/>
                        </a:rPr>
                        <a:t>التأثير </a:t>
                      </a:r>
                      <a:r>
                        <a:rPr lang="ar-SA" sz="2800" dirty="0">
                          <a:latin typeface="Calibri"/>
                          <a:ea typeface="Calibri"/>
                          <a:cs typeface="Arial"/>
                        </a:rPr>
                        <a:t>في الأتباع</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5697181">
                <a:tc>
                  <a:txBody>
                    <a:bodyPr/>
                    <a:lstStyle/>
                    <a:p>
                      <a:pPr marL="342900" lvl="0" indent="-342900" algn="r" rtl="1">
                        <a:lnSpc>
                          <a:spcPct val="115000"/>
                        </a:lnSpc>
                        <a:spcAft>
                          <a:spcPts val="0"/>
                        </a:spcAft>
                        <a:buFont typeface="Arial"/>
                        <a:buChar char="-"/>
                      </a:pPr>
                      <a:r>
                        <a:rPr lang="ar-SA" sz="2800" dirty="0">
                          <a:latin typeface="Calibri"/>
                          <a:ea typeface="Calibri"/>
                          <a:cs typeface="Arial"/>
                        </a:rPr>
                        <a:t>مسيطر</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الرغبة في التأثير</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واثق</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قيم قوية</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342900" lvl="0" indent="-342900" algn="r" rtl="1">
                        <a:lnSpc>
                          <a:spcPct val="115000"/>
                        </a:lnSpc>
                        <a:spcAft>
                          <a:spcPts val="0"/>
                        </a:spcAft>
                        <a:buFont typeface="Arial"/>
                        <a:buChar char="-"/>
                      </a:pPr>
                      <a:r>
                        <a:rPr lang="ar-SA" sz="2800" dirty="0">
                          <a:latin typeface="Calibri"/>
                          <a:ea typeface="Calibri"/>
                          <a:cs typeface="Arial"/>
                        </a:rPr>
                        <a:t>يضع نموذجا قويا للدور</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يظهر القدرة</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يحدد </a:t>
                      </a:r>
                      <a:r>
                        <a:rPr lang="ar-SA" sz="2800" dirty="0" smtClean="0">
                          <a:latin typeface="Calibri"/>
                          <a:ea typeface="Calibri"/>
                          <a:cs typeface="Arial"/>
                        </a:rPr>
                        <a:t>الأهداف</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يعمل لتحيق التوقعات العالية</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يعبر عن الثقة</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يستثير الدوافع</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50000"/>
                      </a:schemeClr>
                    </a:solidFill>
                  </a:tcPr>
                </a:tc>
                <a:tc>
                  <a:txBody>
                    <a:bodyPr/>
                    <a:lstStyle/>
                    <a:p>
                      <a:pPr marL="342900" lvl="0" indent="-342900" algn="r" rtl="1">
                        <a:lnSpc>
                          <a:spcPct val="115000"/>
                        </a:lnSpc>
                        <a:spcAft>
                          <a:spcPts val="0"/>
                        </a:spcAft>
                        <a:buFont typeface="Arial"/>
                        <a:buChar char="-"/>
                      </a:pPr>
                      <a:r>
                        <a:rPr lang="ar-SA" sz="2800" dirty="0">
                          <a:latin typeface="Calibri"/>
                          <a:ea typeface="Calibri"/>
                          <a:cs typeface="Arial"/>
                        </a:rPr>
                        <a:t>يثق في أيديولوجية القائد</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تشابه الاعتقاد بين القائد والتابع</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القبول المسلم به </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الإعجاب بالقائد </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الطاعة</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التماثل مع القائد </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المشاركة العاطفية </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تعزيز الأهداف </a:t>
                      </a:r>
                      <a:endParaRPr lang="en-US" sz="2800" dirty="0">
                        <a:latin typeface="Calibri"/>
                        <a:ea typeface="Calibri"/>
                        <a:cs typeface="Arial"/>
                      </a:endParaRPr>
                    </a:p>
                    <a:p>
                      <a:pPr marL="342900" lvl="0" indent="-342900" algn="r" rtl="1">
                        <a:lnSpc>
                          <a:spcPct val="115000"/>
                        </a:lnSpc>
                        <a:spcAft>
                          <a:spcPts val="0"/>
                        </a:spcAft>
                        <a:buFont typeface="Arial"/>
                        <a:buChar char="-"/>
                      </a:pPr>
                      <a:r>
                        <a:rPr lang="ar-SA" sz="2800" dirty="0">
                          <a:latin typeface="Calibri"/>
                          <a:ea typeface="Calibri"/>
                          <a:cs typeface="Arial"/>
                        </a:rPr>
                        <a:t>زيادة الثقة </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القيادة التحويلية والكاريزما</a:t>
            </a:r>
            <a:endParaRPr lang="en-US" dirty="0"/>
          </a:p>
        </p:txBody>
      </p:sp>
      <p:sp>
        <p:nvSpPr>
          <p:cNvPr id="3" name="Content Placeholder 2"/>
          <p:cNvSpPr>
            <a:spLocks noGrp="1"/>
          </p:cNvSpPr>
          <p:nvPr>
            <p:ph idx="1"/>
          </p:nvPr>
        </p:nvSpPr>
        <p:spPr/>
        <p:txBody>
          <a:bodyPr>
            <a:normAutofit/>
          </a:bodyPr>
          <a:lstStyle/>
          <a:p>
            <a:pPr algn="just" rtl="1"/>
            <a:r>
              <a:rPr lang="ar-SA" dirty="0" smtClean="0"/>
              <a:t>يمارس القادة الكاريزميون أنواعا معينة من السلوك: </a:t>
            </a:r>
          </a:p>
          <a:p>
            <a:pPr algn="just" rtl="1">
              <a:buNone/>
            </a:pPr>
            <a:r>
              <a:rPr lang="ar-SA" dirty="0" smtClean="0"/>
              <a:t>1- يعد القادة نماذج ادوار قوية بالنسبة للمعتقدات والقيم التي يريدون اتباعهم ان يتبنوها. </a:t>
            </a:r>
            <a:r>
              <a:rPr lang="ar-SA" dirty="0" smtClean="0">
                <a:solidFill>
                  <a:srgbClr val="FFFF00"/>
                </a:solidFill>
              </a:rPr>
              <a:t>مثلا </a:t>
            </a:r>
            <a:r>
              <a:rPr lang="ar-SA" dirty="0" smtClean="0"/>
              <a:t>غاندي نادى بعدم العنف وكان نموذجا لدور رائع في العصيان المدني.</a:t>
            </a:r>
          </a:p>
          <a:p>
            <a:pPr algn="just" rtl="1">
              <a:buNone/>
            </a:pPr>
            <a:r>
              <a:rPr lang="ar-SA" dirty="0" smtClean="0"/>
              <a:t>2- يبدو </a:t>
            </a:r>
            <a:r>
              <a:rPr lang="ar-SA" dirty="0" smtClean="0"/>
              <a:t>القادة </a:t>
            </a:r>
            <a:r>
              <a:rPr lang="ar-SA" dirty="0" smtClean="0"/>
              <a:t>الكاريزميون ذوي اقتدار بالنسبة لأتباعهم.</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القيادة التحويلية والكاريزما</a:t>
            </a:r>
            <a:endParaRPr lang="en-US" dirty="0"/>
          </a:p>
        </p:txBody>
      </p:sp>
      <p:sp>
        <p:nvSpPr>
          <p:cNvPr id="3" name="Content Placeholder 2"/>
          <p:cNvSpPr>
            <a:spLocks noGrp="1"/>
          </p:cNvSpPr>
          <p:nvPr>
            <p:ph idx="1"/>
          </p:nvPr>
        </p:nvSpPr>
        <p:spPr/>
        <p:txBody>
          <a:bodyPr>
            <a:normAutofit/>
          </a:bodyPr>
          <a:lstStyle/>
          <a:p>
            <a:pPr algn="just" rtl="1">
              <a:buNone/>
            </a:pPr>
            <a:r>
              <a:rPr lang="ar-SA" dirty="0" smtClean="0"/>
              <a:t>3- يبين </a:t>
            </a:r>
            <a:r>
              <a:rPr lang="ar-SA" dirty="0" smtClean="0"/>
              <a:t>القادة </a:t>
            </a:r>
            <a:r>
              <a:rPr lang="ar-SA" dirty="0" smtClean="0"/>
              <a:t>الكاريزميون الاهداف الايديولوجية ذات المدى الاخلاقي.</a:t>
            </a:r>
          </a:p>
          <a:p>
            <a:pPr algn="just" rtl="1">
              <a:buNone/>
            </a:pPr>
            <a:r>
              <a:rPr lang="ar-SA" dirty="0" smtClean="0"/>
              <a:t>4- يطرح </a:t>
            </a:r>
            <a:r>
              <a:rPr lang="ar-SA" dirty="0" smtClean="0"/>
              <a:t>القادة </a:t>
            </a:r>
            <a:r>
              <a:rPr lang="ar-SA" dirty="0" smtClean="0"/>
              <a:t>الكاريزميون توقعات عالية بالنسبة للأتباع، ويبدون ثقتهم في قدرات الأتباع تلبية تلك التوقعات.</a:t>
            </a:r>
          </a:p>
          <a:p>
            <a:pPr algn="just" rtl="1">
              <a:buNone/>
            </a:pPr>
            <a:r>
              <a:rPr lang="ar-SA" dirty="0" smtClean="0"/>
              <a:t>5- يثير </a:t>
            </a:r>
            <a:r>
              <a:rPr lang="ar-SA" dirty="0" smtClean="0"/>
              <a:t>القادة </a:t>
            </a:r>
            <a:r>
              <a:rPr lang="ar-SA" dirty="0" smtClean="0"/>
              <a:t>الكاريزميون دوافع ذات علاقة بالمهام لدى الاتباع، والتي من الممكن ان تتضمن التبني او القوة او الاحتلرام.</a:t>
            </a:r>
          </a:p>
          <a:p>
            <a:pPr algn="just" rtl="1">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عوامل القيادة التحويلية</a:t>
            </a:r>
            <a:endParaRPr lang="en-US" dirty="0"/>
          </a:p>
        </p:txBody>
      </p:sp>
      <p:sp>
        <p:nvSpPr>
          <p:cNvPr id="3" name="Content Placeholder 2"/>
          <p:cNvSpPr>
            <a:spLocks noGrp="1"/>
          </p:cNvSpPr>
          <p:nvPr>
            <p:ph idx="1"/>
          </p:nvPr>
        </p:nvSpPr>
        <p:spPr/>
        <p:txBody>
          <a:bodyPr>
            <a:normAutofit/>
          </a:bodyPr>
          <a:lstStyle/>
          <a:p>
            <a:pPr marL="0" lvl="0" indent="0" algn="just" rtl="1" eaLnBrk="0" fontAlgn="base" hangingPunct="0">
              <a:spcBef>
                <a:spcPct val="0"/>
              </a:spcBef>
              <a:spcAft>
                <a:spcPct val="0"/>
              </a:spcAft>
              <a:buClrTx/>
              <a:buSzTx/>
              <a:buFontTx/>
              <a:buChar char="•"/>
            </a:pPr>
            <a:r>
              <a:rPr lang="ar-SA" sz="2800" b="1" dirty="0" smtClean="0">
                <a:solidFill>
                  <a:srgbClr val="FFFF00"/>
                </a:solidFill>
                <a:latin typeface="Calibri" pitchFamily="34" charset="0"/>
                <a:ea typeface="Calibri" pitchFamily="34" charset="0"/>
                <a:cs typeface="Arial" pitchFamily="34" charset="0"/>
              </a:rPr>
              <a:t> التأثير المثالي :</a:t>
            </a:r>
            <a:r>
              <a:rPr lang="ar-SA" sz="2800" b="1" dirty="0" smtClean="0">
                <a:solidFill>
                  <a:srgbClr val="FFFF00"/>
                </a:solidFill>
                <a:latin typeface="Arial" pitchFamily="34" charset="0"/>
                <a:ea typeface="Calibri" pitchFamily="34" charset="0"/>
                <a:cs typeface="Arial" pitchFamily="34" charset="0"/>
              </a:rPr>
              <a:t> </a:t>
            </a:r>
            <a:r>
              <a:rPr lang="ar-SA" sz="2800" dirty="0" smtClean="0">
                <a:latin typeface="Calibri" pitchFamily="34" charset="0"/>
                <a:ea typeface="Calibri" pitchFamily="34" charset="0"/>
                <a:cs typeface="Arial" pitchFamily="34" charset="0"/>
              </a:rPr>
              <a:t>وهو وصف القادة </a:t>
            </a:r>
            <a:r>
              <a:rPr lang="ar-SA" sz="2800" dirty="0" smtClean="0">
                <a:cs typeface="Akhbar MT" pitchFamily="2" charset="-78"/>
              </a:rPr>
              <a:t>الذين</a:t>
            </a:r>
            <a:r>
              <a:rPr lang="ar-SA" sz="2800" dirty="0" smtClean="0"/>
              <a:t> </a:t>
            </a:r>
            <a:r>
              <a:rPr lang="ar-SA" sz="2800" dirty="0" smtClean="0">
                <a:latin typeface="Calibri" pitchFamily="34" charset="0"/>
                <a:ea typeface="Calibri" pitchFamily="34" charset="0"/>
                <a:cs typeface="Arial" pitchFamily="34" charset="0"/>
              </a:rPr>
              <a:t>تمثل تصرفاتهم أدواراً نموذجية لأتباعهم , ويتمثل الأتباع هؤلاء القادة ويرغبون في محاكاتهم بدرجه كبيرة وعادة ما يكون لدى هؤلاء القادة معايير عالية جداً للسلوك الأخلاقي , ويكن لهم الأتباع  احتراماً عظيماً وغالباً ما يثقون فيهم إلى حد بعيد.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عوامل القيادة التحويلية</a:t>
            </a:r>
            <a:endParaRPr lang="en-US" dirty="0"/>
          </a:p>
        </p:txBody>
      </p:sp>
      <p:sp>
        <p:nvSpPr>
          <p:cNvPr id="3" name="Content Placeholder 2"/>
          <p:cNvSpPr>
            <a:spLocks noGrp="1"/>
          </p:cNvSpPr>
          <p:nvPr>
            <p:ph idx="1"/>
          </p:nvPr>
        </p:nvSpPr>
        <p:spPr/>
        <p:txBody>
          <a:bodyPr>
            <a:normAutofit/>
          </a:bodyPr>
          <a:lstStyle/>
          <a:p>
            <a:pPr marL="0" lvl="0" indent="0" algn="just" rtl="1" eaLnBrk="0" fontAlgn="base" hangingPunct="0">
              <a:spcBef>
                <a:spcPct val="0"/>
              </a:spcBef>
              <a:spcAft>
                <a:spcPct val="0"/>
              </a:spcAft>
              <a:buClrTx/>
              <a:buSzTx/>
              <a:buFontTx/>
              <a:buChar char="•"/>
            </a:pPr>
            <a:r>
              <a:rPr lang="ar-SA" sz="2800" b="1" dirty="0" smtClean="0">
                <a:solidFill>
                  <a:srgbClr val="FFFF00"/>
                </a:solidFill>
                <a:ea typeface="Calibri" pitchFamily="34" charset="0"/>
                <a:cs typeface="Arial" pitchFamily="34" charset="0"/>
              </a:rPr>
              <a:t>الدافعية الإلهامية : </a:t>
            </a:r>
            <a:r>
              <a:rPr lang="ar-SA" sz="2800" dirty="0" smtClean="0">
                <a:ea typeface="Calibri" pitchFamily="34" charset="0"/>
                <a:cs typeface="Arial" pitchFamily="34" charset="0"/>
              </a:rPr>
              <a:t>وهذا العامل يصف القادة الذين يوحدون الأتباع بتوقعات عالية , ويلهمونهم من خلال تحفيزهم لكي يلتزموا بالرؤية المشتركة في المنظمة ويصبحوا جزءاً منها , وعند تطبيق </a:t>
            </a:r>
            <a:r>
              <a:rPr lang="ar-SA" sz="2800" dirty="0" smtClean="0"/>
              <a:t>هذه </a:t>
            </a:r>
            <a:r>
              <a:rPr lang="ar-SA" sz="2800" dirty="0" smtClean="0">
                <a:ea typeface="Calibri" pitchFamily="34" charset="0"/>
                <a:cs typeface="Arial" pitchFamily="34" charset="0"/>
              </a:rPr>
              <a:t>الرؤية يستخدم القادة الرموز والتودد العاطفي لتركيز جهود أعضاء المجموعة من أجل تحقيق أكثر مما يحققون من خلال اهتمامهم الذاتي . </a:t>
            </a:r>
            <a:r>
              <a:rPr lang="ar-SA" sz="2800" dirty="0" smtClean="0">
                <a:latin typeface="Arial" pitchFamily="34" charset="0"/>
                <a:cs typeface="Arial" pitchFamily="34" charset="0"/>
              </a:rPr>
              <a:t>وهذا </a:t>
            </a:r>
            <a:r>
              <a:rPr lang="ar-SA" sz="2800" dirty="0" smtClean="0">
                <a:ea typeface="Calibri" pitchFamily="34" charset="0"/>
                <a:cs typeface="Arial" pitchFamily="34" charset="0"/>
              </a:rPr>
              <a:t>النوع من القيادة يعزز روح الفريق. </a:t>
            </a:r>
            <a:r>
              <a:rPr lang="ar-SA" sz="1100" dirty="0" smtClean="0">
                <a:solidFill>
                  <a:srgbClr val="0070C0"/>
                </a:solidFill>
                <a:ea typeface="Calibri" pitchFamily="34" charset="0"/>
                <a:cs typeface="Arial" pitchFamily="34"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عوامل القيادة التحويلية</a:t>
            </a:r>
            <a:endParaRPr lang="en-US" dirty="0"/>
          </a:p>
        </p:txBody>
      </p:sp>
      <p:sp>
        <p:nvSpPr>
          <p:cNvPr id="3" name="Content Placeholder 2"/>
          <p:cNvSpPr>
            <a:spLocks noGrp="1"/>
          </p:cNvSpPr>
          <p:nvPr>
            <p:ph idx="1"/>
          </p:nvPr>
        </p:nvSpPr>
        <p:spPr/>
        <p:txBody>
          <a:bodyPr>
            <a:noAutofit/>
          </a:bodyPr>
          <a:lstStyle/>
          <a:p>
            <a:pPr marL="0" indent="0" algn="just" rtl="1" eaLnBrk="0" fontAlgn="base" hangingPunct="0">
              <a:spcBef>
                <a:spcPct val="0"/>
              </a:spcBef>
              <a:spcAft>
                <a:spcPct val="0"/>
              </a:spcAft>
              <a:buClrTx/>
              <a:buSzTx/>
              <a:buFontTx/>
              <a:buChar char="•"/>
            </a:pPr>
            <a:r>
              <a:rPr lang="ar-SA" sz="3200" b="1" dirty="0" smtClean="0">
                <a:solidFill>
                  <a:srgbClr val="FFFF00"/>
                </a:solidFill>
                <a:latin typeface="Calibri" pitchFamily="34" charset="0"/>
                <a:ea typeface="Calibri" pitchFamily="34" charset="0"/>
                <a:cs typeface="Arial" pitchFamily="34" charset="0"/>
              </a:rPr>
              <a:t> الحفز الذهني :</a:t>
            </a:r>
            <a:r>
              <a:rPr lang="ar-SA" sz="3200" b="1" dirty="0" smtClean="0">
                <a:solidFill>
                  <a:srgbClr val="FFFF00"/>
                </a:solidFill>
                <a:latin typeface="Arial" pitchFamily="34" charset="0"/>
                <a:ea typeface="Calibri" pitchFamily="34" charset="0"/>
                <a:cs typeface="Arial" pitchFamily="34" charset="0"/>
              </a:rPr>
              <a:t> </a:t>
            </a:r>
            <a:r>
              <a:rPr lang="ar-SA" sz="3200" dirty="0" smtClean="0">
                <a:latin typeface="Calibri" pitchFamily="34" charset="0"/>
                <a:ea typeface="Calibri" pitchFamily="34" charset="0"/>
                <a:cs typeface="Arial" pitchFamily="34" charset="0"/>
              </a:rPr>
              <a:t>ويشير إلى القيادة التي تعمل على تحفيز الأتباع لكي يكونوا مبدعين ومبتكرين ومتحدين لمعتقداتهم ولقيمهم وللمعتقدات والقيم التي يتبناها القائد والمنظمة . </a:t>
            </a:r>
            <a:r>
              <a:rPr lang="ar-SA" sz="3200" dirty="0" smtClean="0"/>
              <a:t>وهذا </a:t>
            </a:r>
            <a:r>
              <a:rPr lang="ar-SA" sz="3200" dirty="0" smtClean="0">
                <a:latin typeface="Calibri" pitchFamily="34" charset="0"/>
                <a:ea typeface="Calibri" pitchFamily="34" charset="0"/>
                <a:cs typeface="Arial" pitchFamily="34" charset="0"/>
              </a:rPr>
              <a:t>النوع من القيادة يساند الأتباع في محاولاتهم تبني أساليب وطرق جديدة . ويطور أساليب مبتكرة للتعامل مع القضايا التنظيمية , وينمي تفكير الأتباع للاعتماد على أنفسهم لحل المشكلات التي يواجهونها.</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عوامل القيادة التحويلية</a:t>
            </a:r>
            <a:endParaRPr lang="en-US" dirty="0"/>
          </a:p>
        </p:txBody>
      </p:sp>
      <p:sp>
        <p:nvSpPr>
          <p:cNvPr id="3" name="Content Placeholder 2"/>
          <p:cNvSpPr>
            <a:spLocks noGrp="1"/>
          </p:cNvSpPr>
          <p:nvPr>
            <p:ph idx="1"/>
          </p:nvPr>
        </p:nvSpPr>
        <p:spPr/>
        <p:txBody>
          <a:bodyPr>
            <a:noAutofit/>
          </a:bodyPr>
          <a:lstStyle/>
          <a:p>
            <a:pPr marL="0" lvl="0" indent="0" algn="just" rtl="1" eaLnBrk="0" fontAlgn="base" hangingPunct="0">
              <a:spcBef>
                <a:spcPct val="0"/>
              </a:spcBef>
              <a:spcAft>
                <a:spcPct val="0"/>
              </a:spcAft>
              <a:buClrTx/>
              <a:buSzTx/>
              <a:buFontTx/>
              <a:buChar char="•"/>
            </a:pPr>
            <a:r>
              <a:rPr lang="ar-SA" sz="3200" dirty="0" smtClean="0">
                <a:latin typeface="Calibri" pitchFamily="34" charset="0"/>
                <a:cs typeface="Arial" pitchFamily="34" charset="0"/>
              </a:rPr>
              <a:t> </a:t>
            </a:r>
            <a:r>
              <a:rPr lang="ar-SA" sz="3200" b="1" dirty="0" smtClean="0">
                <a:solidFill>
                  <a:srgbClr val="FFFF00"/>
                </a:solidFill>
                <a:latin typeface="Calibri" pitchFamily="34" charset="0"/>
                <a:ea typeface="Calibri" pitchFamily="34" charset="0"/>
                <a:cs typeface="Arial" pitchFamily="34" charset="0"/>
              </a:rPr>
              <a:t>الاهتمام الفردي :</a:t>
            </a:r>
            <a:r>
              <a:rPr lang="ar-SA" sz="3200" b="1" dirty="0" smtClean="0">
                <a:solidFill>
                  <a:srgbClr val="FFFF00"/>
                </a:solidFill>
                <a:latin typeface="Arial" pitchFamily="34" charset="0"/>
                <a:ea typeface="Calibri" pitchFamily="34" charset="0"/>
                <a:cs typeface="Arial" pitchFamily="34" charset="0"/>
              </a:rPr>
              <a:t> </a:t>
            </a:r>
            <a:r>
              <a:rPr lang="ar-SA" sz="3200" dirty="0" smtClean="0">
                <a:latin typeface="Calibri" pitchFamily="34" charset="0"/>
                <a:ea typeface="Calibri" pitchFamily="34" charset="0"/>
                <a:cs typeface="Arial" pitchFamily="34" charset="0"/>
              </a:rPr>
              <a:t>وهذا العامل يمثل القادة الذين  يوفرون المناخ المساند الذي ينصتون فيه بعناية لحاجات الأتباع الفردية . وهؤلاء القادة ربما يستخدمون التفويض وسيلة لمساعدة الأفراد على النمو من خلال التحديات الشخصية . </a:t>
            </a:r>
            <a:endParaRPr lang="ar-SA" sz="3200" dirty="0" smtClean="0">
              <a:latin typeface="Arial" pitchFamily="34" charset="0"/>
              <a:cs typeface="Arial" pitchFamily="34" charset="0"/>
            </a:endParaRPr>
          </a:p>
          <a:p>
            <a:pPr marL="0" indent="0" algn="just" rtl="1" eaLnBrk="0" fontAlgn="base" hangingPunct="0">
              <a:spcBef>
                <a:spcPct val="0"/>
              </a:spcBef>
              <a:spcAft>
                <a:spcPct val="0"/>
              </a:spcAft>
              <a:buClrTx/>
              <a:buSzTx/>
              <a:buFontTx/>
              <a:buChar char="•"/>
            </a:pPr>
            <a:endParaRPr lang="ar-SA" sz="3200" dirty="0" smtClean="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عوامل القيادة التبادلية</a:t>
            </a:r>
            <a:endParaRPr lang="en-US" dirty="0"/>
          </a:p>
        </p:txBody>
      </p:sp>
      <p:sp>
        <p:nvSpPr>
          <p:cNvPr id="3" name="Content Placeholder 2"/>
          <p:cNvSpPr>
            <a:spLocks noGrp="1"/>
          </p:cNvSpPr>
          <p:nvPr>
            <p:ph idx="1"/>
          </p:nvPr>
        </p:nvSpPr>
        <p:spPr/>
        <p:txBody>
          <a:bodyPr>
            <a:normAutofit lnSpcReduction="10000"/>
          </a:bodyPr>
          <a:lstStyle/>
          <a:p>
            <a:pPr marL="0" indent="0" algn="just" rtl="1" eaLnBrk="0" fontAlgn="base" hangingPunct="0">
              <a:spcBef>
                <a:spcPct val="0"/>
              </a:spcBef>
              <a:spcAft>
                <a:spcPct val="0"/>
              </a:spcAft>
              <a:buClrTx/>
              <a:buSzTx/>
            </a:pPr>
            <a:r>
              <a:rPr lang="ar-SA" sz="3200" dirty="0" smtClean="0">
                <a:latin typeface="Calibri" pitchFamily="34" charset="0"/>
                <a:ea typeface="Calibri" pitchFamily="34" charset="0"/>
                <a:cs typeface="Arial" pitchFamily="34" charset="0"/>
              </a:rPr>
              <a:t>تختلف القيادة  التبادلية عن القيادة التحويلية في أن القائد التبادلي لا يهتم باحتياجات الأتباع الفردية , ولا يركز على تطورهم الشخصي.</a:t>
            </a:r>
            <a:endParaRPr lang="en-US" sz="3200" dirty="0" smtClean="0">
              <a:latin typeface="Arial" pitchFamily="34" charset="0"/>
              <a:cs typeface="Arial" pitchFamily="34" charset="0"/>
            </a:endParaRPr>
          </a:p>
          <a:p>
            <a:pPr marL="0" lvl="0" indent="0" algn="just" rtl="1" eaLnBrk="0" fontAlgn="base" hangingPunct="0">
              <a:spcBef>
                <a:spcPct val="0"/>
              </a:spcBef>
              <a:spcAft>
                <a:spcPct val="0"/>
              </a:spcAft>
              <a:buClrTx/>
              <a:buSzTx/>
              <a:buFontTx/>
              <a:buChar char="•"/>
            </a:pPr>
            <a:r>
              <a:rPr lang="ar-SA" sz="3200" b="1" dirty="0" smtClean="0">
                <a:solidFill>
                  <a:srgbClr val="FFFF00"/>
                </a:solidFill>
                <a:latin typeface="Calibri" pitchFamily="34" charset="0"/>
                <a:ea typeface="Calibri" pitchFamily="34" charset="0"/>
                <a:cs typeface="Arial" pitchFamily="34" charset="0"/>
              </a:rPr>
              <a:t>المكافأة المشروطة : </a:t>
            </a:r>
            <a:r>
              <a:rPr lang="ar-SA" sz="3200" dirty="0" smtClean="0">
                <a:latin typeface="Calibri" pitchFamily="34" charset="0"/>
                <a:ea typeface="Calibri" pitchFamily="34" charset="0"/>
                <a:cs typeface="Arial" pitchFamily="34" charset="0"/>
              </a:rPr>
              <a:t>تشير المكافأة المشروطة إلى عملية المبادلة بين القادة والأتباع , والتي يتم فيها مبادلة مجهود الأتباع في مقابل مكافآت معينة . </a:t>
            </a:r>
            <a:endParaRPr lang="ar-SA" sz="3200" dirty="0" smtClean="0">
              <a:latin typeface="Calibri" pitchFamily="34" charset="0"/>
              <a:ea typeface="Calibri" pitchFamily="34" charset="0"/>
              <a:cs typeface="Arial" pitchFamily="34" charset="0"/>
            </a:endParaRPr>
          </a:p>
          <a:p>
            <a:pPr marL="0" indent="0" algn="just" rtl="1" eaLnBrk="0" fontAlgn="base" hangingPunct="0">
              <a:spcBef>
                <a:spcPct val="0"/>
              </a:spcBef>
              <a:spcAft>
                <a:spcPct val="0"/>
              </a:spcAft>
              <a:buClrTx/>
              <a:buSzTx/>
            </a:pPr>
            <a:r>
              <a:rPr lang="ar-SA" sz="3200" b="1" dirty="0" smtClean="0">
                <a:solidFill>
                  <a:srgbClr val="FFFF00"/>
                </a:solidFill>
                <a:latin typeface="Calibri" pitchFamily="34" charset="0"/>
                <a:ea typeface="Calibri" pitchFamily="34" charset="0"/>
                <a:cs typeface="Arial" pitchFamily="34" charset="0"/>
              </a:rPr>
              <a:t>الادارة بالاستثناء: </a:t>
            </a:r>
            <a:r>
              <a:rPr lang="ar-SA" sz="3200" dirty="0" smtClean="0">
                <a:latin typeface="Calibri" pitchFamily="34" charset="0"/>
                <a:ea typeface="Calibri" pitchFamily="34" charset="0"/>
                <a:cs typeface="Arial" pitchFamily="34" charset="0"/>
              </a:rPr>
              <a:t>هي القيادة التي تعنى:</a:t>
            </a:r>
          </a:p>
          <a:p>
            <a:pPr marL="374904" lvl="1" indent="0" algn="just" rtl="1" eaLnBrk="0" fontAlgn="base" hangingPunct="0">
              <a:spcBef>
                <a:spcPct val="0"/>
              </a:spcBef>
              <a:spcAft>
                <a:spcPct val="0"/>
              </a:spcAft>
              <a:buClrTx/>
              <a:buSzTx/>
              <a:buFontTx/>
              <a:buChar char="-"/>
            </a:pPr>
            <a:r>
              <a:rPr lang="ar-SA" sz="2800" dirty="0" smtClean="0">
                <a:latin typeface="Calibri" pitchFamily="34" charset="0"/>
                <a:ea typeface="Calibri" pitchFamily="34" charset="0"/>
                <a:cs typeface="Arial" pitchFamily="34" charset="0"/>
              </a:rPr>
              <a:t> بالنقد التصحيحي ، </a:t>
            </a:r>
          </a:p>
          <a:p>
            <a:pPr marL="374904" lvl="1" indent="0" algn="just" rtl="1" eaLnBrk="0" fontAlgn="base" hangingPunct="0">
              <a:spcBef>
                <a:spcPct val="0"/>
              </a:spcBef>
              <a:spcAft>
                <a:spcPct val="0"/>
              </a:spcAft>
              <a:buClrTx/>
              <a:buSzTx/>
              <a:buFontTx/>
              <a:buChar char="-"/>
            </a:pPr>
            <a:r>
              <a:rPr lang="ar-SA" sz="2800" dirty="0" smtClean="0">
                <a:latin typeface="Calibri" pitchFamily="34" charset="0"/>
                <a:ea typeface="Calibri" pitchFamily="34" charset="0"/>
                <a:cs typeface="Arial" pitchFamily="34" charset="0"/>
              </a:rPr>
              <a:t> والتغذية الراجعة السلبية ، </a:t>
            </a:r>
            <a:endParaRPr lang="ar-SA" sz="2800" dirty="0" smtClean="0">
              <a:latin typeface="Calibri" pitchFamily="34" charset="0"/>
              <a:ea typeface="Calibri" pitchFamily="34" charset="0"/>
              <a:cs typeface="Arial" pitchFamily="34" charset="0"/>
            </a:endParaRPr>
          </a:p>
          <a:p>
            <a:pPr marL="374904" lvl="1" indent="0" algn="just" rtl="1" eaLnBrk="0" fontAlgn="base" hangingPunct="0">
              <a:spcBef>
                <a:spcPct val="0"/>
              </a:spcBef>
              <a:spcAft>
                <a:spcPct val="0"/>
              </a:spcAft>
              <a:buClrTx/>
              <a:buSzTx/>
              <a:buFontTx/>
              <a:buChar char="-"/>
            </a:pPr>
            <a:r>
              <a:rPr lang="ar-SA" sz="2800" dirty="0" smtClean="0">
                <a:latin typeface="Calibri" pitchFamily="34" charset="0"/>
                <a:ea typeface="Calibri" pitchFamily="34" charset="0"/>
                <a:cs typeface="Arial" pitchFamily="34" charset="0"/>
              </a:rPr>
              <a:t> </a:t>
            </a:r>
            <a:r>
              <a:rPr lang="ar-SA" sz="2800" dirty="0" smtClean="0">
                <a:latin typeface="Calibri" pitchFamily="34" charset="0"/>
                <a:ea typeface="Calibri" pitchFamily="34" charset="0"/>
                <a:cs typeface="Arial" pitchFamily="34" charset="0"/>
              </a:rPr>
              <a:t>والتعزيز السلبي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الهدف الرئيس</a:t>
            </a:r>
            <a:endParaRPr lang="ar-SA" dirty="0"/>
          </a:p>
        </p:txBody>
      </p:sp>
      <p:sp>
        <p:nvSpPr>
          <p:cNvPr id="3" name="عنصر نائب للمحتوى 2"/>
          <p:cNvSpPr>
            <a:spLocks noGrp="1"/>
          </p:cNvSpPr>
          <p:nvPr>
            <p:ph idx="1"/>
          </p:nvPr>
        </p:nvSpPr>
        <p:spPr>
          <a:xfrm>
            <a:off x="457200" y="1828800"/>
            <a:ext cx="8229600" cy="4572000"/>
          </a:xfrm>
        </p:spPr>
        <p:txBody>
          <a:bodyPr>
            <a:normAutofit/>
          </a:bodyPr>
          <a:lstStyle/>
          <a:p>
            <a:pPr marL="334023" indent="-334023" algn="ctr" rtl="1">
              <a:buNone/>
            </a:pPr>
            <a:r>
              <a:rPr lang="ar-SA" sz="5400" b="1" dirty="0" smtClean="0">
                <a:solidFill>
                  <a:srgbClr val="FF0000"/>
                </a:solidFill>
                <a:cs typeface="Arial" pitchFamily="34" charset="0"/>
              </a:rPr>
              <a:t>شرح مفهوم </a:t>
            </a:r>
            <a:r>
              <a:rPr lang="ar-SA" sz="5400" b="1" dirty="0" smtClean="0">
                <a:solidFill>
                  <a:srgbClr val="FF0000"/>
                </a:solidFill>
                <a:cs typeface="Arial" pitchFamily="34" charset="0"/>
              </a:rPr>
              <a:t>النظرية </a:t>
            </a:r>
            <a:r>
              <a:rPr lang="ar-SA" sz="5400" b="1" dirty="0" smtClean="0">
                <a:solidFill>
                  <a:srgbClr val="FF0000"/>
                </a:solidFill>
                <a:cs typeface="Arial" pitchFamily="34" charset="0"/>
              </a:rPr>
              <a:t>التحويلية في القيادة الإدارية</a:t>
            </a:r>
            <a:endParaRPr lang="en-GB" sz="5400" b="1" dirty="0" smtClean="0">
              <a:cs typeface="Arial" pitchFamily="34" charset="0"/>
            </a:endParaRPr>
          </a:p>
          <a:p>
            <a:pPr algn="just" rtl="1"/>
            <a:endParaRPr lang="en-GB" sz="5400" b="1" i="1" dirty="0" smtClean="0">
              <a:cs typeface="Arial" pitchFamily="34" charset="0"/>
            </a:endParaRPr>
          </a:p>
          <a:p>
            <a:pPr algn="just" rtl="1"/>
            <a:endParaRPr lang="ar-SA" sz="5400" b="1" dirty="0"/>
          </a:p>
        </p:txBody>
      </p:sp>
      <p:sp>
        <p:nvSpPr>
          <p:cNvPr id="4" name="عنصر نائب للتاريخ 3"/>
          <p:cNvSpPr>
            <a:spLocks noGrp="1"/>
          </p:cNvSpPr>
          <p:nvPr>
            <p:ph type="dt" sz="half" idx="10"/>
          </p:nvPr>
        </p:nvSpPr>
        <p:spPr>
          <a:xfrm>
            <a:off x="685800" y="6400800"/>
            <a:ext cx="2133600" cy="301752"/>
          </a:xfrm>
        </p:spPr>
        <p:txBody>
          <a:bodyPr/>
          <a:lstStyle/>
          <a:p>
            <a:fld id="{D1C443A3-8B34-4CE8-BEEA-2BF9DA93ECBA}" type="datetime8">
              <a:rPr lang="ar-SA" smtClean="0"/>
              <a:pPr/>
              <a:t>25 كانون الأول، 09</a:t>
            </a:fld>
            <a:endParaRPr lang="ar-SA" dirty="0"/>
          </a:p>
        </p:txBody>
      </p:sp>
      <p:sp>
        <p:nvSpPr>
          <p:cNvPr id="5" name="عنصر نائب للتذييل 4"/>
          <p:cNvSpPr>
            <a:spLocks noGrp="1"/>
          </p:cNvSpPr>
          <p:nvPr>
            <p:ph type="ftr" sz="quarter" idx="11"/>
          </p:nvPr>
        </p:nvSpPr>
        <p:spPr>
          <a:xfrm>
            <a:off x="2590800" y="6324600"/>
            <a:ext cx="4685899" cy="365125"/>
          </a:xfrm>
        </p:spPr>
        <p:txBody>
          <a:bodyPr/>
          <a:lstStyle/>
          <a:p>
            <a:r>
              <a:rPr lang="ar-SA" dirty="0" smtClean="0"/>
              <a:t>د/ كاسر نصر المنصور - كلية الاقتصاد والادارة - جامعة الملك عبد العزيز</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a:t>
            </a:fld>
            <a:endParaRPr lang="ar-SA"/>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عوامل القيادة التبادلية</a:t>
            </a:r>
            <a:endParaRPr lang="en-US" dirty="0"/>
          </a:p>
        </p:txBody>
      </p:sp>
      <p:sp>
        <p:nvSpPr>
          <p:cNvPr id="3" name="Content Placeholder 2"/>
          <p:cNvSpPr>
            <a:spLocks noGrp="1"/>
          </p:cNvSpPr>
          <p:nvPr>
            <p:ph idx="1"/>
          </p:nvPr>
        </p:nvSpPr>
        <p:spPr/>
        <p:txBody>
          <a:bodyPr>
            <a:normAutofit/>
          </a:bodyPr>
          <a:lstStyle/>
          <a:p>
            <a:pPr marL="0" indent="0" algn="just" rtl="1" eaLnBrk="0" fontAlgn="base" hangingPunct="0">
              <a:spcBef>
                <a:spcPct val="0"/>
              </a:spcBef>
              <a:spcAft>
                <a:spcPct val="0"/>
              </a:spcAft>
              <a:buClrTx/>
              <a:buSzTx/>
              <a:buNone/>
            </a:pPr>
            <a:r>
              <a:rPr lang="ar-SA" sz="3200" dirty="0" smtClean="0">
                <a:latin typeface="Calibri" pitchFamily="34" charset="0"/>
                <a:ea typeface="Calibri" pitchFamily="34" charset="0"/>
                <a:cs typeface="Arial" pitchFamily="34" charset="0"/>
              </a:rPr>
              <a:t>والإدارة </a:t>
            </a:r>
            <a:r>
              <a:rPr lang="ar-SA" sz="3200" dirty="0" smtClean="0">
                <a:latin typeface="Calibri" pitchFamily="34" charset="0"/>
                <a:ea typeface="Calibri" pitchFamily="34" charset="0"/>
                <a:cs typeface="Arial" pitchFamily="34" charset="0"/>
              </a:rPr>
              <a:t>بالاستثناء تأخذ شكلين : </a:t>
            </a:r>
          </a:p>
          <a:p>
            <a:pPr marL="374904" lvl="1" indent="0" algn="just" rtl="1" eaLnBrk="0" fontAlgn="base" hangingPunct="0">
              <a:spcBef>
                <a:spcPct val="0"/>
              </a:spcBef>
              <a:spcAft>
                <a:spcPct val="0"/>
              </a:spcAft>
              <a:buClrTx/>
              <a:buSzTx/>
              <a:buNone/>
            </a:pPr>
            <a:r>
              <a:rPr lang="ar-SA" sz="2800" dirty="0" smtClean="0">
                <a:latin typeface="Calibri" pitchFamily="34" charset="0"/>
                <a:ea typeface="Calibri" pitchFamily="34" charset="0"/>
                <a:cs typeface="Arial" pitchFamily="34" charset="0"/>
              </a:rPr>
              <a:t>1-  </a:t>
            </a:r>
            <a:r>
              <a:rPr lang="ar-SA" sz="2800" dirty="0" smtClean="0">
                <a:latin typeface="Calibri" pitchFamily="34" charset="0"/>
                <a:ea typeface="Calibri" pitchFamily="34" charset="0"/>
                <a:cs typeface="Arial" pitchFamily="34" charset="0"/>
              </a:rPr>
              <a:t>نشط ، حيث يستخدم  القائد الشكل النشط للإدارة بالاستثناء يراقب الأتباع عن قرب للبحث عن الأخطاء ، ومن ثم يتخذ الإجراء التصحيحي اللازم . </a:t>
            </a:r>
          </a:p>
          <a:p>
            <a:pPr marL="374904" lvl="1" indent="0" algn="just" rtl="1" eaLnBrk="0" fontAlgn="base" hangingPunct="0">
              <a:spcBef>
                <a:spcPct val="0"/>
              </a:spcBef>
              <a:spcAft>
                <a:spcPct val="0"/>
              </a:spcAft>
              <a:buClrTx/>
              <a:buSzTx/>
              <a:buNone/>
            </a:pPr>
            <a:r>
              <a:rPr lang="ar-SA" sz="2800" dirty="0" smtClean="0">
                <a:latin typeface="Calibri" pitchFamily="34" charset="0"/>
                <a:ea typeface="Calibri" pitchFamily="34" charset="0"/>
                <a:cs typeface="Arial" pitchFamily="34" charset="0"/>
              </a:rPr>
              <a:t>2- و ساكن، حيث يتدخل القائد فقط حين لا يتم تحقيق المعايير المطلوبة ، أو بعد ظهور المشكلات .</a:t>
            </a:r>
            <a:endParaRPr lang="en-US" sz="2800" dirty="0" smtClean="0">
              <a:latin typeface="Arial" pitchFamily="34" charset="0"/>
              <a:cs typeface="Arial" pitchFamily="34" charset="0"/>
            </a:endParaRPr>
          </a:p>
          <a:p>
            <a:pPr marL="374904" lvl="1" indent="0" algn="just" rtl="1" eaLnBrk="0" fontAlgn="base" hangingPunct="0">
              <a:spcBef>
                <a:spcPct val="0"/>
              </a:spcBef>
              <a:spcAft>
                <a:spcPct val="0"/>
              </a:spcAft>
              <a:buClrTx/>
              <a:buSzTx/>
              <a:buNone/>
            </a:pPr>
            <a:r>
              <a:rPr lang="ar-SA" sz="2800" dirty="0" smtClean="0">
                <a:latin typeface="Calibri" pitchFamily="34" charset="0"/>
                <a:ea typeface="Calibri" pitchFamily="34" charset="0"/>
                <a:cs typeface="Arial" pitchFamily="34" charset="0"/>
              </a:rPr>
              <a:t>وفي الواقع ، إن كلا نوعي الإدارة النشط والساكن يستخدمان أنماطاً تعزيزية أكثر سلبية من نمط التعزيز الإيجابي الذي هو المكافأة </a:t>
            </a:r>
            <a:r>
              <a:rPr lang="ar-SA" sz="2800" dirty="0" smtClean="0">
                <a:latin typeface="Calibri" pitchFamily="34" charset="0"/>
                <a:ea typeface="Calibri" pitchFamily="34" charset="0"/>
                <a:cs typeface="Arial" pitchFamily="34" charset="0"/>
              </a:rPr>
              <a:t>المشروطة. </a:t>
            </a:r>
            <a:endParaRPr lang="en-US" dirty="0" smtClean="0"/>
          </a:p>
          <a:p>
            <a:pPr marL="374904" lvl="1" indent="0" algn="just" rtl="1" eaLnBrk="0" fontAlgn="base" hangingPunct="0">
              <a:spcBef>
                <a:spcPct val="0"/>
              </a:spcBef>
              <a:spcAft>
                <a:spcPct val="0"/>
              </a:spcAft>
              <a:buClrTx/>
              <a:buSzTx/>
              <a:buFontTx/>
              <a:buChar char="-"/>
            </a:pPr>
            <a:endParaRPr lang="en-US" sz="2800" dirty="0" smtClean="0">
              <a:latin typeface="Arial" pitchFamily="34" charset="0"/>
              <a:cs typeface="Arial" pitchFamily="34" charset="0"/>
            </a:endParaRPr>
          </a:p>
          <a:p>
            <a:pPr marL="0" lvl="0" indent="0" algn="just" rtl="1" eaLnBrk="0" fontAlgn="base" hangingPunct="0">
              <a:spcBef>
                <a:spcPct val="0"/>
              </a:spcBef>
              <a:spcAft>
                <a:spcPct val="0"/>
              </a:spcAft>
              <a:buClrTx/>
              <a:buSzTx/>
              <a:buFontTx/>
              <a:buChar char="•"/>
            </a:pPr>
            <a:endParaRPr lang="ar-SA" sz="3200" b="1" dirty="0" smtClean="0">
              <a:solidFill>
                <a:srgbClr val="FFFF00"/>
              </a:solidFill>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ClrTx/>
              <a:buSzTx/>
              <a:buFontTx/>
              <a:buChar char="•"/>
            </a:pPr>
            <a:endParaRPr lang="ar-SA" sz="3200" dirty="0" smtClean="0">
              <a:latin typeface="Arial" pitchFamily="34" charset="0"/>
              <a:cs typeface="Arial" pitchFamily="34" charset="0"/>
            </a:endParaRPr>
          </a:p>
          <a:p>
            <a:pPr algn="just" rt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عوامل القيادة التبادلية</a:t>
            </a:r>
            <a:endParaRPr lang="en-US" b="1" dirty="0"/>
          </a:p>
        </p:txBody>
      </p:sp>
      <p:sp>
        <p:nvSpPr>
          <p:cNvPr id="3" name="Content Placeholder 2"/>
          <p:cNvSpPr>
            <a:spLocks noGrp="1"/>
          </p:cNvSpPr>
          <p:nvPr>
            <p:ph idx="1"/>
          </p:nvPr>
        </p:nvSpPr>
        <p:spPr/>
        <p:txBody>
          <a:bodyPr/>
          <a:lstStyle/>
          <a:p>
            <a:pPr marL="0" indent="0" algn="just" rtl="1" fontAlgn="base">
              <a:spcBef>
                <a:spcPct val="0"/>
              </a:spcBef>
              <a:spcAft>
                <a:spcPct val="0"/>
              </a:spcAft>
              <a:buClrTx/>
              <a:buSzTx/>
            </a:pPr>
            <a:r>
              <a:rPr lang="ar-SA" sz="3200" b="1" dirty="0" smtClean="0">
                <a:solidFill>
                  <a:srgbClr val="FFFF00"/>
                </a:solidFill>
                <a:latin typeface="Calibri" pitchFamily="34" charset="0"/>
                <a:ea typeface="Calibri" pitchFamily="34" charset="0"/>
                <a:cs typeface="Arial" pitchFamily="34" charset="0"/>
              </a:rPr>
              <a:t>عامل عدم القيادة : </a:t>
            </a:r>
            <a:r>
              <a:rPr lang="ar-SA" sz="3200" dirty="0" smtClean="0">
                <a:latin typeface="Calibri" pitchFamily="34" charset="0"/>
                <a:ea typeface="Calibri" pitchFamily="34" charset="0"/>
                <a:cs typeface="Arial" pitchFamily="34" charset="0"/>
              </a:rPr>
              <a:t>عامل عدم القيادة في النموذج يبتعد كثيرا  عن القيادة التبادلية ، ويمثل أنماط سلوكية غير تبادلية .</a:t>
            </a:r>
          </a:p>
          <a:p>
            <a:pPr marL="0" lvl="0" indent="0" algn="just" rtl="1" eaLnBrk="0" fontAlgn="base" hangingPunct="0">
              <a:spcBef>
                <a:spcPct val="0"/>
              </a:spcBef>
              <a:spcAft>
                <a:spcPct val="0"/>
              </a:spcAft>
              <a:buClrTx/>
              <a:buSzTx/>
              <a:buNone/>
            </a:pPr>
            <a:endParaRPr lang="en-US" sz="3200" dirty="0" smtClean="0">
              <a:latin typeface="Arial" pitchFamily="34" charset="0"/>
              <a:cs typeface="Arial" pitchFamily="34" charset="0"/>
            </a:endParaRPr>
          </a:p>
          <a:p>
            <a:pPr marL="0" indent="0" algn="just" rtl="1" eaLnBrk="0" fontAlgn="base" hangingPunct="0">
              <a:spcBef>
                <a:spcPct val="0"/>
              </a:spcBef>
              <a:spcAft>
                <a:spcPct val="0"/>
              </a:spcAft>
              <a:buClrTx/>
              <a:buSzTx/>
            </a:pPr>
            <a:r>
              <a:rPr lang="ar-SA" sz="3200" b="1" dirty="0" smtClean="0">
                <a:solidFill>
                  <a:srgbClr val="FFFF00"/>
                </a:solidFill>
                <a:latin typeface="Calibri" pitchFamily="34" charset="0"/>
                <a:ea typeface="Calibri" pitchFamily="34" charset="0"/>
                <a:cs typeface="Arial" pitchFamily="34" charset="0"/>
              </a:rPr>
              <a:t>مبدأ عدم التدخل :  </a:t>
            </a:r>
            <a:r>
              <a:rPr lang="ar-SA" sz="3200" dirty="0" smtClean="0">
                <a:latin typeface="Calibri" pitchFamily="34" charset="0"/>
                <a:ea typeface="Calibri" pitchFamily="34" charset="0"/>
                <a:cs typeface="Arial" pitchFamily="34" charset="0"/>
              </a:rPr>
              <a:t>ويمثل هذا  العامل غياب القيادة . وهذا القائد يتخلى عن المسؤولية ، ويؤخر القرارات ، ولا يقدم تغذية راجعة ، ويبذل مجهوداً قليلاً لمساعدة الأتباع على إشباع حاجاتهم ، ولا يتفاعل مع الأتباع أو يبذل أي محاولة لمساعدتهم على التطور .</a:t>
            </a:r>
            <a:endParaRPr lang="ar-SA" sz="3200" dirty="0" smtClean="0">
              <a:latin typeface="Arial" pitchFamily="34" charset="0"/>
              <a:cs typeface="Arial" pitchFamily="34" charset="0"/>
            </a:endParaRP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كيف يعمل المدخل التحويلي؟</a:t>
            </a:r>
            <a:endParaRPr lang="en-US" b="1" dirty="0"/>
          </a:p>
        </p:txBody>
      </p:sp>
      <p:sp>
        <p:nvSpPr>
          <p:cNvPr id="3" name="Content Placeholder 2"/>
          <p:cNvSpPr>
            <a:spLocks noGrp="1"/>
          </p:cNvSpPr>
          <p:nvPr>
            <p:ph idx="1"/>
          </p:nvPr>
        </p:nvSpPr>
        <p:spPr/>
        <p:txBody>
          <a:bodyPr>
            <a:normAutofit fontScale="92500"/>
          </a:bodyPr>
          <a:lstStyle/>
          <a:p>
            <a:pPr lvl="0" algn="just" rtl="1"/>
            <a:r>
              <a:rPr lang="ar-SA" sz="3200" dirty="0" smtClean="0">
                <a:latin typeface="Calibri" pitchFamily="34" charset="0"/>
                <a:ea typeface="Calibri" pitchFamily="34" charset="0"/>
                <a:cs typeface="Arial" pitchFamily="34" charset="0"/>
              </a:rPr>
              <a:t>يعد المدخل التحويلي للقيادة منظوراً يقوم على أساس عريض يشتمل على العديد من الأوجه والأبعاد لعملية </a:t>
            </a:r>
            <a:r>
              <a:rPr lang="ar-SA" sz="3200" dirty="0" smtClean="0">
                <a:latin typeface="Calibri" pitchFamily="34" charset="0"/>
                <a:ea typeface="Calibri" pitchFamily="34" charset="0"/>
                <a:cs typeface="Arial" pitchFamily="34" charset="0"/>
              </a:rPr>
              <a:t>القيادة. </a:t>
            </a:r>
          </a:p>
          <a:p>
            <a:pPr lvl="0" algn="just" rtl="1"/>
            <a:r>
              <a:rPr lang="ar-SA" sz="3200" dirty="0" smtClean="0">
                <a:latin typeface="Calibri" pitchFamily="34" charset="0"/>
                <a:ea typeface="Calibri" pitchFamily="34" charset="0"/>
                <a:cs typeface="Arial" pitchFamily="34" charset="0"/>
              </a:rPr>
              <a:t>وبصفة </a:t>
            </a:r>
            <a:r>
              <a:rPr lang="ar-SA" sz="3200" dirty="0" smtClean="0">
                <a:latin typeface="Calibri" pitchFamily="34" charset="0"/>
                <a:ea typeface="Calibri" pitchFamily="34" charset="0"/>
                <a:cs typeface="Arial" pitchFamily="34" charset="0"/>
              </a:rPr>
              <a:t>عامة ، يصف المدخل التحويلي كيف يمكن للقادة القيام بتطوير وتنفيذ التغييرات المهمة في المنظمات وعلى الرغم من أن الخطوات التي يتبعها القادة التحويليين ليست محددة إلا أنها تتخذ عادة الشكل الآتي :</a:t>
            </a:r>
          </a:p>
          <a:p>
            <a:pPr marL="0" lvl="0" indent="0" algn="just" rtl="1" fontAlgn="base">
              <a:spcBef>
                <a:spcPct val="0"/>
              </a:spcBef>
              <a:spcAft>
                <a:spcPct val="0"/>
              </a:spcAft>
              <a:buClrTx/>
              <a:buSzTx/>
              <a:buFontTx/>
              <a:buChar char="•"/>
            </a:pPr>
            <a:r>
              <a:rPr lang="ar-SA" sz="3200" dirty="0" smtClean="0">
                <a:latin typeface="Calibri" pitchFamily="34" charset="0"/>
                <a:ea typeface="Calibri" pitchFamily="34" charset="0"/>
                <a:cs typeface="Arial" pitchFamily="34" charset="0"/>
              </a:rPr>
              <a:t>يقوم القادة التحويليين بمساعدة الأتباع وتمكينهم من إحداث </a:t>
            </a:r>
            <a:r>
              <a:rPr lang="ar-SA" sz="3200" dirty="0" smtClean="0">
                <a:latin typeface="Calibri" pitchFamily="34" charset="0"/>
                <a:ea typeface="Calibri" pitchFamily="34" charset="0"/>
                <a:cs typeface="Arial" pitchFamily="34" charset="0"/>
              </a:rPr>
              <a:t>التغيير، </a:t>
            </a:r>
            <a:r>
              <a:rPr lang="ar-SA" sz="3200" dirty="0" smtClean="0">
                <a:latin typeface="Calibri" pitchFamily="34" charset="0"/>
                <a:ea typeface="Calibri" pitchFamily="34" charset="0"/>
                <a:cs typeface="Arial" pitchFamily="34" charset="0"/>
              </a:rPr>
              <a:t>وهم يحاولون الرفع من الوعي لدى الأفراد ، وجعلهم يتعدون اهتماماتهم الخاصة لصالح الآخرين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كيف يعمل المدخل التحويلي؟</a:t>
            </a:r>
            <a:endParaRPr lang="en-US" b="1" dirty="0"/>
          </a:p>
        </p:txBody>
      </p:sp>
      <p:sp>
        <p:nvSpPr>
          <p:cNvPr id="3" name="Content Placeholder 2"/>
          <p:cNvSpPr>
            <a:spLocks noGrp="1"/>
          </p:cNvSpPr>
          <p:nvPr>
            <p:ph idx="1"/>
          </p:nvPr>
        </p:nvSpPr>
        <p:spPr/>
        <p:txBody>
          <a:bodyPr>
            <a:normAutofit/>
          </a:bodyPr>
          <a:lstStyle/>
          <a:p>
            <a:pPr marL="0" lvl="0" indent="0" algn="just" rtl="1" eaLnBrk="0" fontAlgn="base" hangingPunct="0">
              <a:spcBef>
                <a:spcPct val="0"/>
              </a:spcBef>
              <a:spcAft>
                <a:spcPct val="0"/>
              </a:spcAft>
              <a:buClrTx/>
              <a:buSzTx/>
              <a:buFontTx/>
              <a:buChar char="•"/>
            </a:pPr>
            <a:r>
              <a:rPr lang="ar-SA" sz="3200" dirty="0" smtClean="0">
                <a:latin typeface="Calibri" pitchFamily="34" charset="0"/>
                <a:ea typeface="Calibri" pitchFamily="34" charset="0"/>
                <a:cs typeface="Arial" pitchFamily="34" charset="0"/>
              </a:rPr>
              <a:t>ولكي </a:t>
            </a:r>
            <a:r>
              <a:rPr lang="ar-SA" sz="3200" dirty="0" smtClean="0">
                <a:latin typeface="Calibri" pitchFamily="34" charset="0"/>
                <a:ea typeface="Calibri" pitchFamily="34" charset="0"/>
                <a:cs typeface="Arial" pitchFamily="34" charset="0"/>
              </a:rPr>
              <a:t>يحدث القادة التحويليين التغيير فإنهم يصبحون نماذج قوية بالنسبة لأتباعهم ، ونتيجة لذلك غالبا ماينمو روح التعاون بين القادة التحويليين  وتابعيهم ، ويرغب الأتباع في تقليدهم لأنهم يتعلمون أن يثقوا فيهم ويؤمنوا بالأفكار التي ينادون فيها. </a:t>
            </a:r>
          </a:p>
          <a:p>
            <a:pPr marL="0" lvl="0" indent="0" algn="just" rtl="1" fontAlgn="base">
              <a:spcBef>
                <a:spcPct val="0"/>
              </a:spcBef>
              <a:spcAft>
                <a:spcPct val="0"/>
              </a:spcAft>
              <a:buClrTx/>
              <a:buSzTx/>
              <a:buFontTx/>
              <a:buChar char="•"/>
            </a:pPr>
            <a:r>
              <a:rPr lang="ar-SA" sz="3200" dirty="0" smtClean="0">
                <a:latin typeface="Calibri" pitchFamily="34" charset="0"/>
                <a:ea typeface="Calibri" pitchFamily="34" charset="0"/>
                <a:cs typeface="Arial" pitchFamily="34" charset="0"/>
              </a:rPr>
              <a:t>ومن الشائع بالنسبة للقادة التحويليين أن يكونوا رؤية مستقبلية. </a:t>
            </a:r>
          </a:p>
          <a:p>
            <a:pPr marL="0" lvl="0" indent="0" algn="just" rtl="1" fontAlgn="base">
              <a:spcBef>
                <a:spcPct val="0"/>
              </a:spcBef>
              <a:spcAft>
                <a:spcPct val="0"/>
              </a:spcAft>
              <a:buClrTx/>
              <a:buSzTx/>
              <a:buNone/>
            </a:pPr>
            <a:r>
              <a:rPr lang="ar-SA" sz="3200" dirty="0" smtClean="0">
                <a:latin typeface="Calibri" pitchFamily="34" charset="0"/>
                <a:ea typeface="Calibri" pitchFamily="34" charset="0"/>
                <a:cs typeface="Arial" pitchFamily="34" charset="0"/>
              </a:rPr>
              <a:t>والرؤية المستقبلية هي النقطة المحورية للقيادة التحويلية . فهي تمنح القائد والمنظمة خارطة نظرية توضح الاتجاه الذي تسير نحوه قيادة </a:t>
            </a:r>
            <a:r>
              <a:rPr lang="ar-SA" sz="3200" dirty="0" smtClean="0">
                <a:latin typeface="Calibri" pitchFamily="34" charset="0"/>
                <a:ea typeface="Calibri" pitchFamily="34" charset="0"/>
                <a:cs typeface="Arial" pitchFamily="34" charset="0"/>
              </a:rPr>
              <a:t>المنظمة.</a:t>
            </a:r>
            <a:endParaRPr lang="ar-SA" sz="1200" dirty="0" smtClean="0">
              <a:latin typeface="Calibri" pitchFamily="34" charset="0"/>
              <a:ea typeface="Calibri"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القوة</a:t>
            </a:r>
            <a:endParaRPr lang="en-US" b="1" dirty="0"/>
          </a:p>
        </p:txBody>
      </p:sp>
      <p:sp>
        <p:nvSpPr>
          <p:cNvPr id="3" name="Content Placeholder 2"/>
          <p:cNvSpPr>
            <a:spLocks noGrp="1"/>
          </p:cNvSpPr>
          <p:nvPr>
            <p:ph idx="1"/>
          </p:nvPr>
        </p:nvSpPr>
        <p:spPr/>
        <p:txBody>
          <a:bodyPr>
            <a:noAutofit/>
          </a:bodyPr>
          <a:lstStyle/>
          <a:p>
            <a:pPr marL="342900" indent="-342900" algn="just" rtl="1">
              <a:lnSpc>
                <a:spcPct val="115000"/>
              </a:lnSpc>
              <a:buFont typeface="+mj-lt"/>
              <a:buAutoNum type="arabicPeriod"/>
            </a:pPr>
            <a:r>
              <a:rPr lang="ar-SA" sz="3200" dirty="0" smtClean="0">
                <a:latin typeface="Calibri"/>
                <a:ea typeface="Calibri"/>
                <a:cs typeface="Arial"/>
              </a:rPr>
              <a:t>أن القيادة التحويلية كانت هي النقطة المحورية لمجموعة كبيرة من البحوث في القيادة منذ أن طرحت في السبعينات من القرن العشرين . </a:t>
            </a:r>
          </a:p>
          <a:p>
            <a:pPr marL="342900" indent="-342900" algn="just" rtl="1">
              <a:lnSpc>
                <a:spcPct val="115000"/>
              </a:lnSpc>
              <a:buFont typeface="+mj-lt"/>
              <a:buAutoNum type="arabicPeriod"/>
            </a:pPr>
            <a:r>
              <a:rPr lang="ar-SA" sz="3200" dirty="0" smtClean="0">
                <a:latin typeface="Calibri"/>
                <a:ea typeface="Calibri"/>
                <a:cs typeface="Arial"/>
              </a:rPr>
              <a:t>للقيادة التحويلية جاذبية بديهية ، فهي تصف كيف يكون القائد " في المقدمة " مدافعاً عن التغيير بالنسبة للآخرين ، والناس ينجذبون إلى القيادة التحويلية لأن لها معنى بالنسبة لهم . وهي تناشد القائد بأن يقدم رؤية للمستقبل .</a:t>
            </a:r>
            <a:endParaRPr lang="en-US" sz="3200" dirty="0" smtClean="0">
              <a:latin typeface="Calibri"/>
              <a:ea typeface="Calibri"/>
              <a:cs typeface="Arial"/>
            </a:endParaRPr>
          </a:p>
          <a:p>
            <a:pPr marL="342900" lvl="0" indent="-342900" algn="just" rtl="1">
              <a:lnSpc>
                <a:spcPct val="115000"/>
              </a:lnSpc>
              <a:spcAft>
                <a:spcPts val="0"/>
              </a:spcAft>
              <a:buFont typeface="+mj-lt"/>
              <a:buAutoNum type="arabicPeriod"/>
            </a:pPr>
            <a:endParaRPr lang="en-US" sz="3200" dirty="0" smtClean="0">
              <a:latin typeface="Calibri"/>
              <a:ea typeface="Calibri"/>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القوة</a:t>
            </a:r>
            <a:endParaRPr lang="en-US" b="1" dirty="0"/>
          </a:p>
        </p:txBody>
      </p:sp>
      <p:sp>
        <p:nvSpPr>
          <p:cNvPr id="3" name="Content Placeholder 2"/>
          <p:cNvSpPr>
            <a:spLocks noGrp="1"/>
          </p:cNvSpPr>
          <p:nvPr>
            <p:ph idx="1"/>
          </p:nvPr>
        </p:nvSpPr>
        <p:spPr/>
        <p:txBody>
          <a:bodyPr>
            <a:noAutofit/>
          </a:bodyPr>
          <a:lstStyle/>
          <a:p>
            <a:pPr marL="514350" lvl="0" indent="-514350" algn="just" rtl="1">
              <a:lnSpc>
                <a:spcPct val="115000"/>
              </a:lnSpc>
              <a:spcAft>
                <a:spcPts val="0"/>
              </a:spcAft>
              <a:buFont typeface="+mj-lt"/>
              <a:buAutoNum type="arabicPeriod" startAt="3"/>
            </a:pPr>
            <a:r>
              <a:rPr lang="ar-SA" sz="3200" dirty="0" smtClean="0">
                <a:latin typeface="Calibri"/>
                <a:ea typeface="Calibri"/>
                <a:cs typeface="Arial"/>
              </a:rPr>
              <a:t>تتعامل القيادة التحويلية مع القيادة على أنها عملية تحدث بين الأتباع والقادة ، وحاجات الآخرين تعد رئيسية بالنسبة للقائد التحويلي . </a:t>
            </a:r>
          </a:p>
          <a:p>
            <a:pPr marL="514350" lvl="0" indent="-514350" algn="just" rtl="1">
              <a:lnSpc>
                <a:spcPct val="115000"/>
              </a:lnSpc>
              <a:spcAft>
                <a:spcPts val="0"/>
              </a:spcAft>
              <a:buFont typeface="+mj-lt"/>
              <a:buAutoNum type="arabicPeriod" startAt="3"/>
            </a:pPr>
            <a:r>
              <a:rPr lang="ar-SA" sz="3200" dirty="0" smtClean="0">
                <a:latin typeface="Calibri"/>
                <a:ea typeface="Calibri"/>
                <a:cs typeface="Arial"/>
              </a:rPr>
              <a:t>يقدم المدخل التحويلي رؤية واسعة للقيادة تساند النماذج القيادية الأخرى .</a:t>
            </a:r>
          </a:p>
          <a:p>
            <a:pPr marL="514350" lvl="0" indent="-514350" algn="just" rtl="1">
              <a:lnSpc>
                <a:spcPct val="115000"/>
              </a:lnSpc>
              <a:spcAft>
                <a:spcPts val="0"/>
              </a:spcAft>
              <a:buFont typeface="+mj-lt"/>
              <a:buAutoNum type="arabicPeriod" startAt="3"/>
            </a:pPr>
            <a:r>
              <a:rPr lang="ar-SA" sz="3200" dirty="0" smtClean="0">
                <a:latin typeface="Calibri"/>
                <a:ea typeface="Calibri"/>
                <a:cs typeface="Arial"/>
              </a:rPr>
              <a:t>القيادة التحويلية تؤكد بشكل قوي حاجات الأتباع وقيمهم وأخلاقهم . </a:t>
            </a:r>
            <a:endParaRPr lang="en-US" sz="3200" dirty="0" smtClean="0">
              <a:latin typeface="Calibri"/>
              <a:ea typeface="Calibri"/>
              <a:cs typeface="Arial"/>
            </a:endParaRPr>
          </a:p>
          <a:p>
            <a:pPr marL="514350" lvl="0" indent="-514350" algn="just" rtl="1">
              <a:lnSpc>
                <a:spcPct val="115000"/>
              </a:lnSpc>
              <a:spcAft>
                <a:spcPts val="0"/>
              </a:spcAft>
              <a:buFont typeface="+mj-lt"/>
              <a:buAutoNum type="arabicPeriod" startAt="3"/>
            </a:pPr>
            <a:endParaRPr lang="ar-SA" sz="3200" dirty="0" smtClean="0">
              <a:latin typeface="Calibri"/>
              <a:ea typeface="Calibri"/>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الضعف</a:t>
            </a:r>
            <a:endParaRPr lang="en-US" b="1" dirty="0"/>
          </a:p>
        </p:txBody>
      </p:sp>
      <p:sp>
        <p:nvSpPr>
          <p:cNvPr id="3" name="Content Placeholder 2"/>
          <p:cNvSpPr>
            <a:spLocks noGrp="1"/>
          </p:cNvSpPr>
          <p:nvPr>
            <p:ph idx="1"/>
          </p:nvPr>
        </p:nvSpPr>
        <p:spPr/>
        <p:txBody>
          <a:bodyPr>
            <a:noAutofit/>
          </a:bodyPr>
          <a:lstStyle/>
          <a:p>
            <a:pPr marL="342900" lvl="0" indent="-342900" algn="just" rtl="1">
              <a:lnSpc>
                <a:spcPct val="115000"/>
              </a:lnSpc>
              <a:spcAft>
                <a:spcPts val="0"/>
              </a:spcAft>
              <a:buFont typeface="+mj-lt"/>
              <a:buAutoNum type="arabicPeriod"/>
            </a:pPr>
            <a:r>
              <a:rPr lang="ar-SA" sz="3200" dirty="0" smtClean="0">
                <a:latin typeface="Calibri"/>
                <a:ea typeface="Calibri"/>
                <a:cs typeface="Arial"/>
              </a:rPr>
              <a:t>تفتقر إلى الوضوح في المفهوم ، ولأنها تغطي مداً واسعا ، يشتمل على رؤية مستقبلية ، تدعو للتحفيز والتغيير وبناء الثقة ، فإنه من الصعوبة أن نحدد بوضوح حدود القيادة التحويلية .</a:t>
            </a:r>
            <a:endParaRPr lang="en-US" sz="3200" dirty="0" smtClean="0">
              <a:latin typeface="Calibri"/>
              <a:ea typeface="Calibri"/>
              <a:cs typeface="Arial"/>
            </a:endParaRPr>
          </a:p>
          <a:p>
            <a:pPr marL="342900" lvl="0" indent="-342900" algn="just" rtl="1">
              <a:lnSpc>
                <a:spcPct val="115000"/>
              </a:lnSpc>
              <a:spcAft>
                <a:spcPts val="0"/>
              </a:spcAft>
              <a:buFont typeface="+mj-lt"/>
              <a:buAutoNum type="arabicPeriod"/>
            </a:pPr>
            <a:r>
              <a:rPr lang="ar-SA" sz="3200" dirty="0" smtClean="0">
                <a:latin typeface="Calibri"/>
                <a:ea typeface="Calibri"/>
                <a:cs typeface="Arial"/>
              </a:rPr>
              <a:t>القيادة التحويلية تنظر إلى القيادة على أنها سمات شخصية ، وليس على أنها سلوك يتم تعليمه للناس . </a:t>
            </a:r>
            <a:endParaRPr lang="en-US" sz="3200" dirty="0" smtClean="0">
              <a:latin typeface="Calibri"/>
              <a:ea typeface="Calibri"/>
              <a:cs typeface="Arial"/>
            </a:endParaRPr>
          </a:p>
          <a:p>
            <a:pPr marL="342900" lvl="0" indent="-342900" algn="just" rtl="1">
              <a:lnSpc>
                <a:spcPct val="115000"/>
              </a:lnSpc>
              <a:spcAft>
                <a:spcPts val="0"/>
              </a:spcAft>
              <a:buFont typeface="+mj-lt"/>
              <a:buAutoNum type="arabicPeriod"/>
            </a:pPr>
            <a:r>
              <a:rPr lang="ar-SA" sz="3200" dirty="0" smtClean="0">
                <a:latin typeface="Calibri"/>
                <a:ea typeface="Calibri"/>
                <a:cs typeface="Arial"/>
              </a:rPr>
              <a:t>أن القيادة التحويلية غير ديمقراطية . </a:t>
            </a:r>
            <a:endParaRPr lang="en-US" sz="3200" dirty="0" smtClean="0">
              <a:latin typeface="Calibri"/>
              <a:ea typeface="Calibri"/>
              <a:cs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الضعف</a:t>
            </a:r>
            <a:endParaRPr lang="en-US" b="1" dirty="0"/>
          </a:p>
        </p:txBody>
      </p:sp>
      <p:sp>
        <p:nvSpPr>
          <p:cNvPr id="3" name="Content Placeholder 2"/>
          <p:cNvSpPr>
            <a:spLocks noGrp="1"/>
          </p:cNvSpPr>
          <p:nvPr>
            <p:ph idx="1"/>
          </p:nvPr>
        </p:nvSpPr>
        <p:spPr/>
        <p:txBody>
          <a:bodyPr>
            <a:noAutofit/>
          </a:bodyPr>
          <a:lstStyle/>
          <a:p>
            <a:pPr marL="514350" lvl="0" indent="-514350" algn="just" rtl="1">
              <a:lnSpc>
                <a:spcPct val="115000"/>
              </a:lnSpc>
              <a:spcAft>
                <a:spcPts val="0"/>
              </a:spcAft>
              <a:buFont typeface="+mj-lt"/>
              <a:buAutoNum type="arabicPeriod" startAt="4"/>
            </a:pPr>
            <a:r>
              <a:rPr lang="ar-SA" sz="3200" dirty="0" smtClean="0">
                <a:latin typeface="Calibri"/>
                <a:ea typeface="Calibri"/>
                <a:cs typeface="Arial"/>
              </a:rPr>
              <a:t>القيادة التحويلية تستند أساساً إلى البيانات النوعية التي يتم تجميعها من قادة كانوا يشغلون مناصب قيادية في </a:t>
            </a:r>
            <a:r>
              <a:rPr lang="ar-SA" sz="3200" dirty="0" smtClean="0">
                <a:latin typeface="Calibri"/>
                <a:ea typeface="Calibri"/>
                <a:cs typeface="Arial"/>
              </a:rPr>
              <a:t>منظماتهم.</a:t>
            </a:r>
            <a:endParaRPr lang="en-US" sz="3200" dirty="0" smtClean="0">
              <a:latin typeface="Calibri"/>
              <a:ea typeface="Calibri"/>
              <a:cs typeface="Arial"/>
            </a:endParaRPr>
          </a:p>
          <a:p>
            <a:pPr marL="514350" lvl="0" indent="-514350" algn="just" rtl="1">
              <a:lnSpc>
                <a:spcPct val="115000"/>
              </a:lnSpc>
              <a:spcAft>
                <a:spcPts val="0"/>
              </a:spcAft>
              <a:buFont typeface="+mj-lt"/>
              <a:buAutoNum type="arabicPeriod" startAt="4"/>
            </a:pPr>
            <a:r>
              <a:rPr lang="ar-SA" sz="3200" dirty="0" smtClean="0">
                <a:latin typeface="Calibri"/>
                <a:ea typeface="Calibri"/>
                <a:cs typeface="Arial"/>
              </a:rPr>
              <a:t>القيادة التحويلية مرشحة بأن يتم إساءة استغلالها. </a:t>
            </a:r>
            <a:endParaRPr lang="en-US" sz="3200" dirty="0" smtClean="0">
              <a:latin typeface="Calibri"/>
              <a:ea typeface="Calibri"/>
              <a:cs typeface="Arial"/>
            </a:endParaRPr>
          </a:p>
          <a:p>
            <a:pPr marL="578358" indent="-514350" algn="just" rtl="1">
              <a:buFont typeface="+mj-lt"/>
              <a:buAutoNum type="arabicPeriod" startAt="4"/>
            </a:pPr>
            <a:endParaRPr lang="en-US"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التطبيق</a:t>
            </a:r>
            <a:endParaRPr lang="en-US" b="1" dirty="0"/>
          </a:p>
        </p:txBody>
      </p:sp>
      <p:sp>
        <p:nvSpPr>
          <p:cNvPr id="3" name="Content Placeholder 2"/>
          <p:cNvSpPr>
            <a:spLocks noGrp="1"/>
          </p:cNvSpPr>
          <p:nvPr>
            <p:ph idx="1"/>
          </p:nvPr>
        </p:nvSpPr>
        <p:spPr/>
        <p:txBody>
          <a:bodyPr/>
          <a:lstStyle/>
          <a:p>
            <a:pPr algn="just" rtl="1"/>
            <a:r>
              <a:rPr lang="ar-SA" sz="3200" dirty="0" smtClean="0">
                <a:latin typeface="Calibri" pitchFamily="34" charset="0"/>
                <a:ea typeface="Calibri" pitchFamily="34" charset="0"/>
                <a:cs typeface="Arial" pitchFamily="34" charset="0"/>
              </a:rPr>
              <a:t>القيادة التحويلية يمكن تعليمها للأفراد في كل المستويات داخل المنظمة </a:t>
            </a:r>
            <a:r>
              <a:rPr lang="ar-SA" sz="3200" dirty="0" smtClean="0">
                <a:latin typeface="Calibri" pitchFamily="34" charset="0"/>
                <a:ea typeface="Calibri" pitchFamily="34" charset="0"/>
                <a:cs typeface="Arial" pitchFamily="34" charset="0"/>
              </a:rPr>
              <a:t>. </a:t>
            </a:r>
          </a:p>
          <a:p>
            <a:pPr algn="just" rtl="1"/>
            <a:r>
              <a:rPr lang="ar-SA" sz="3200" dirty="0" smtClean="0">
                <a:latin typeface="Calibri" pitchFamily="34" charset="0"/>
                <a:ea typeface="Calibri" pitchFamily="34" charset="0"/>
                <a:cs typeface="Arial" pitchFamily="34" charset="0"/>
              </a:rPr>
              <a:t>ويمكن </a:t>
            </a:r>
            <a:r>
              <a:rPr lang="ar-SA" sz="3200" dirty="0" smtClean="0">
                <a:latin typeface="Calibri" pitchFamily="34" charset="0"/>
                <a:ea typeface="Calibri" pitchFamily="34" charset="0"/>
                <a:cs typeface="Arial" pitchFamily="34" charset="0"/>
              </a:rPr>
              <a:t>أن تؤثر بشكل إيجابي في أداء المنظمة . </a:t>
            </a:r>
            <a:endParaRPr lang="ar-SA" sz="3200" dirty="0" smtClean="0">
              <a:latin typeface="Calibri" pitchFamily="34" charset="0"/>
              <a:ea typeface="Calibri" pitchFamily="34" charset="0"/>
              <a:cs typeface="Arial" pitchFamily="34" charset="0"/>
            </a:endParaRPr>
          </a:p>
          <a:p>
            <a:pPr algn="just" rtl="1"/>
            <a:r>
              <a:rPr lang="ar-SA" sz="3200" dirty="0" smtClean="0">
                <a:latin typeface="Calibri" pitchFamily="34" charset="0"/>
                <a:ea typeface="Calibri" pitchFamily="34" charset="0"/>
                <a:cs typeface="Arial" pitchFamily="34" charset="0"/>
              </a:rPr>
              <a:t>ويمكن </a:t>
            </a:r>
            <a:r>
              <a:rPr lang="ar-SA" sz="3200" dirty="0" smtClean="0">
                <a:latin typeface="Calibri" pitchFamily="34" charset="0"/>
                <a:ea typeface="Calibri" pitchFamily="34" charset="0"/>
                <a:cs typeface="Arial" pitchFamily="34" charset="0"/>
              </a:rPr>
              <a:t>استخدامها في التوظيف والاختيار والترقية والتدريب والتطوير </a:t>
            </a:r>
            <a:r>
              <a:rPr lang="ar-SA" sz="3200" dirty="0" smtClean="0">
                <a:latin typeface="Calibri" pitchFamily="34" charset="0"/>
                <a:ea typeface="Calibri" pitchFamily="34" charset="0"/>
                <a:cs typeface="Arial" pitchFamily="34" charset="0"/>
              </a:rPr>
              <a:t>. </a:t>
            </a:r>
          </a:p>
          <a:p>
            <a:pPr algn="just" rtl="1"/>
            <a:r>
              <a:rPr lang="ar-SA" sz="3200" dirty="0" smtClean="0">
                <a:latin typeface="Calibri" pitchFamily="34" charset="0"/>
                <a:ea typeface="Calibri" pitchFamily="34" charset="0"/>
                <a:cs typeface="Arial" pitchFamily="34" charset="0"/>
              </a:rPr>
              <a:t>ويمكن </a:t>
            </a:r>
            <a:r>
              <a:rPr lang="ar-SA" sz="3200" dirty="0" smtClean="0">
                <a:latin typeface="Calibri" pitchFamily="34" charset="0"/>
                <a:ea typeface="Calibri" pitchFamily="34" charset="0"/>
                <a:cs typeface="Arial" pitchFamily="34" charset="0"/>
              </a:rPr>
              <a:t>استخدامها في تحسين تطور الفريق ومجموعات اتخاذ القرار ومبادرات الجودة ، وإعادة </a:t>
            </a:r>
            <a:r>
              <a:rPr lang="ar-SA" sz="3200" dirty="0" smtClean="0">
                <a:latin typeface="Calibri" pitchFamily="34" charset="0"/>
                <a:ea typeface="Calibri" pitchFamily="34" charset="0"/>
                <a:cs typeface="Arial" pitchFamily="34" charset="0"/>
              </a:rPr>
              <a:t>التنظيم.</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ackgr11"/>
          <p:cNvPicPr>
            <a:picLocks noChangeAspect="1" noChangeArrowheads="1"/>
          </p:cNvPicPr>
          <p:nvPr/>
        </p:nvPicPr>
        <p:blipFill>
          <a:blip r:embed="rId3"/>
          <a:srcRect/>
          <a:stretch>
            <a:fillRect/>
          </a:stretch>
        </p:blipFill>
        <p:spPr bwMode="auto">
          <a:xfrm>
            <a:off x="0" y="-26988"/>
            <a:ext cx="9144000" cy="6884988"/>
          </a:xfrm>
          <a:prstGeom prst="rect">
            <a:avLst/>
          </a:prstGeom>
          <a:noFill/>
        </p:spPr>
      </p:pic>
      <p:sp>
        <p:nvSpPr>
          <p:cNvPr id="46083" name="Rectangle 3"/>
          <p:cNvSpPr>
            <a:spLocks noGrp="1" noChangeArrowheads="1"/>
          </p:cNvSpPr>
          <p:nvPr>
            <p:ph type="title"/>
          </p:nvPr>
        </p:nvSpPr>
        <p:spPr/>
        <p:txBody>
          <a:bodyPr>
            <a:normAutofit fontScale="90000"/>
          </a:bodyPr>
          <a:lstStyle/>
          <a:p>
            <a:r>
              <a:rPr lang="ar-SA" sz="4000"/>
              <a:t/>
            </a:r>
            <a:br>
              <a:rPr lang="ar-SA" sz="4000"/>
            </a:br>
            <a:r>
              <a:rPr lang="ar-SA" sz="4000"/>
              <a:t/>
            </a:r>
            <a:br>
              <a:rPr lang="ar-SA" sz="4000"/>
            </a:br>
            <a:r>
              <a:rPr lang="ar-SA" sz="4000"/>
              <a:t/>
            </a:r>
            <a:br>
              <a:rPr lang="ar-SA" sz="4000"/>
            </a:br>
            <a:r>
              <a:rPr lang="ar-SA" sz="4000"/>
              <a:t/>
            </a:r>
            <a:br>
              <a:rPr lang="ar-SA" sz="4000"/>
            </a:br>
            <a:endParaRPr lang="en-US" sz="4000"/>
          </a:p>
        </p:txBody>
      </p:sp>
      <p:sp>
        <p:nvSpPr>
          <p:cNvPr id="46084" name="Rectangle 4"/>
          <p:cNvSpPr>
            <a:spLocks noGrp="1" noChangeArrowheads="1"/>
          </p:cNvSpPr>
          <p:nvPr>
            <p:ph sz="half" idx="1"/>
          </p:nvPr>
        </p:nvSpPr>
        <p:spPr/>
        <p:txBody>
          <a:bodyPr/>
          <a:lstStyle/>
          <a:p>
            <a:pPr>
              <a:lnSpc>
                <a:spcPct val="90000"/>
              </a:lnSpc>
            </a:pPr>
            <a:endParaRPr lang="ar-SA" sz="2400"/>
          </a:p>
          <a:p>
            <a:pPr>
              <a:lnSpc>
                <a:spcPct val="90000"/>
              </a:lnSpc>
            </a:pPr>
            <a:endParaRPr lang="en-US" sz="2400"/>
          </a:p>
        </p:txBody>
      </p:sp>
      <p:sp>
        <p:nvSpPr>
          <p:cNvPr id="46085" name="Rectangle 5"/>
          <p:cNvSpPr>
            <a:spLocks noGrp="1" noChangeArrowheads="1"/>
          </p:cNvSpPr>
          <p:nvPr>
            <p:ph sz="half" idx="2"/>
          </p:nvPr>
        </p:nvSpPr>
        <p:spPr>
          <a:xfrm>
            <a:off x="900113" y="620713"/>
            <a:ext cx="7488237" cy="6048375"/>
          </a:xfrm>
        </p:spPr>
        <p:txBody>
          <a:bodyPr/>
          <a:lstStyle/>
          <a:p>
            <a:pPr algn="ctr">
              <a:lnSpc>
                <a:spcPct val="90000"/>
              </a:lnSpc>
              <a:buFontTx/>
              <a:buNone/>
            </a:pPr>
            <a:r>
              <a:rPr lang="en-US" sz="2900" b="1" dirty="0" err="1"/>
              <a:t>نظرية</a:t>
            </a:r>
            <a:r>
              <a:rPr lang="en-US" sz="2900" b="1" dirty="0"/>
              <a:t> </a:t>
            </a:r>
            <a:r>
              <a:rPr lang="en-US" sz="2900" b="1" dirty="0" err="1">
                <a:hlinkClick r:id="rId4" tooltip="القياده"/>
              </a:rPr>
              <a:t>القياده</a:t>
            </a:r>
            <a:r>
              <a:rPr lang="en-US" sz="2900" b="1" dirty="0"/>
              <a:t> </a:t>
            </a:r>
            <a:r>
              <a:rPr lang="en-US" sz="2900" b="1" dirty="0" err="1"/>
              <a:t>التحويلية</a:t>
            </a:r>
            <a:r>
              <a:rPr lang="en-US" sz="2900" b="1" dirty="0"/>
              <a:t>. </a:t>
            </a:r>
            <a:endParaRPr lang="ar-SA" sz="2900" b="1" dirty="0"/>
          </a:p>
          <a:p>
            <a:pPr algn="ctr">
              <a:lnSpc>
                <a:spcPct val="90000"/>
              </a:lnSpc>
              <a:buFontTx/>
              <a:buNone/>
            </a:pPr>
            <a:endParaRPr lang="en-US" sz="2900" b="1" dirty="0"/>
          </a:p>
          <a:p>
            <a:pPr algn="r">
              <a:lnSpc>
                <a:spcPct val="90000"/>
              </a:lnSpc>
              <a:buFontTx/>
              <a:buNone/>
            </a:pPr>
            <a:r>
              <a:rPr lang="en-US" sz="2400" dirty="0" err="1"/>
              <a:t>إن</a:t>
            </a:r>
            <a:r>
              <a:rPr lang="en-US" sz="2400" dirty="0"/>
              <a:t> </a:t>
            </a:r>
            <a:r>
              <a:rPr lang="en-US" sz="2400" dirty="0" err="1"/>
              <a:t>للقائد</a:t>
            </a:r>
            <a:r>
              <a:rPr lang="en-US" sz="2400" dirty="0"/>
              <a:t> </a:t>
            </a:r>
            <a:r>
              <a:rPr lang="en-US" sz="2400" dirty="0" err="1"/>
              <a:t>في</a:t>
            </a:r>
            <a:r>
              <a:rPr lang="en-US" sz="2400" dirty="0"/>
              <a:t> </a:t>
            </a:r>
            <a:r>
              <a:rPr lang="en-US" sz="2400" dirty="0" err="1"/>
              <a:t>هذه</a:t>
            </a:r>
            <a:r>
              <a:rPr lang="en-US" sz="2400" dirty="0"/>
              <a:t> </a:t>
            </a:r>
            <a:r>
              <a:rPr lang="en-US" sz="2400" dirty="0" err="1"/>
              <a:t>النظرية</a:t>
            </a:r>
            <a:r>
              <a:rPr lang="en-US" sz="2400" dirty="0"/>
              <a:t> </a:t>
            </a:r>
            <a:r>
              <a:rPr lang="en-US" sz="2400" dirty="0" err="1"/>
              <a:t>أربعة</a:t>
            </a:r>
            <a:r>
              <a:rPr lang="en-US" sz="2400" dirty="0"/>
              <a:t> </a:t>
            </a:r>
            <a:r>
              <a:rPr lang="en-US" sz="2400" dirty="0" err="1"/>
              <a:t>مهام</a:t>
            </a:r>
            <a:r>
              <a:rPr lang="en-US" sz="2400" dirty="0"/>
              <a:t> </a:t>
            </a:r>
            <a:r>
              <a:rPr lang="en-US" sz="2400" dirty="0" err="1"/>
              <a:t>رئيسية</a:t>
            </a:r>
            <a:r>
              <a:rPr lang="en-US" sz="2400" dirty="0"/>
              <a:t> </a:t>
            </a:r>
            <a:r>
              <a:rPr lang="en-US" sz="2400" dirty="0" err="1"/>
              <a:t>نلخصها</a:t>
            </a:r>
            <a:r>
              <a:rPr lang="en-US" sz="2400" dirty="0"/>
              <a:t> </a:t>
            </a:r>
            <a:r>
              <a:rPr lang="en-US" sz="2400" dirty="0" err="1"/>
              <a:t>كما</a:t>
            </a:r>
            <a:r>
              <a:rPr lang="en-US" sz="2400" dirty="0"/>
              <a:t> </a:t>
            </a:r>
            <a:r>
              <a:rPr lang="en-US" sz="2400" dirty="0" err="1"/>
              <a:t>يلي</a:t>
            </a:r>
            <a:r>
              <a:rPr lang="en-US" sz="2400" dirty="0"/>
              <a:t>: </a:t>
            </a:r>
          </a:p>
          <a:p>
            <a:pPr algn="r">
              <a:lnSpc>
                <a:spcPct val="90000"/>
              </a:lnSpc>
              <a:buFontTx/>
              <a:buNone/>
            </a:pPr>
            <a:r>
              <a:rPr lang="en-US" sz="2400" dirty="0"/>
              <a:t/>
            </a:r>
            <a:br>
              <a:rPr lang="en-US" sz="2400" dirty="0"/>
            </a:br>
            <a:r>
              <a:rPr lang="en-US" sz="2400" b="1" dirty="0" err="1"/>
              <a:t>أولاً</a:t>
            </a:r>
            <a:r>
              <a:rPr lang="en-US" sz="2400" b="1" dirty="0"/>
              <a:t>:</a:t>
            </a:r>
            <a:r>
              <a:rPr lang="en-US" sz="2400" dirty="0"/>
              <a:t> </a:t>
            </a:r>
            <a:r>
              <a:rPr lang="en-US" sz="2400" dirty="0" err="1"/>
              <a:t>تحديد</a:t>
            </a:r>
            <a:r>
              <a:rPr lang="en-US" sz="2400" dirty="0"/>
              <a:t> </a:t>
            </a:r>
            <a:r>
              <a:rPr lang="en-US" sz="2400" dirty="0" err="1"/>
              <a:t>الرؤية</a:t>
            </a:r>
            <a:r>
              <a:rPr lang="en-US" sz="2400" dirty="0"/>
              <a:t> </a:t>
            </a:r>
            <a:r>
              <a:rPr lang="en-US" sz="2400" dirty="0" err="1"/>
              <a:t>أو</a:t>
            </a:r>
            <a:r>
              <a:rPr lang="en-US" sz="2400" dirty="0"/>
              <a:t> </a:t>
            </a:r>
            <a:r>
              <a:rPr lang="en-US" sz="2400" dirty="0" err="1"/>
              <a:t>صورة</a:t>
            </a:r>
            <a:r>
              <a:rPr lang="en-US" sz="2400" dirty="0"/>
              <a:t> </a:t>
            </a:r>
            <a:r>
              <a:rPr lang="en-US" sz="2400" dirty="0" err="1"/>
              <a:t>المستقبل</a:t>
            </a:r>
            <a:r>
              <a:rPr lang="en-US" sz="2400" dirty="0"/>
              <a:t> </a:t>
            </a:r>
            <a:r>
              <a:rPr lang="en-US" sz="2400" dirty="0" err="1"/>
              <a:t>المنشود</a:t>
            </a:r>
            <a:r>
              <a:rPr lang="en-US" sz="2400" dirty="0"/>
              <a:t>. </a:t>
            </a:r>
            <a:r>
              <a:rPr lang="en-US" sz="2400" dirty="0" err="1"/>
              <a:t>فالقائد</a:t>
            </a:r>
            <a:r>
              <a:rPr lang="en-US" sz="2400" dirty="0"/>
              <a:t> </a:t>
            </a:r>
            <a:r>
              <a:rPr lang="en-US" sz="2400" dirty="0" err="1"/>
              <a:t>يوضح</a:t>
            </a:r>
            <a:r>
              <a:rPr lang="en-US" sz="2400" dirty="0"/>
              <a:t> </a:t>
            </a:r>
            <a:r>
              <a:rPr lang="en-US" sz="2400" dirty="0" err="1"/>
              <a:t>للأتباع</a:t>
            </a:r>
            <a:r>
              <a:rPr lang="en-US" sz="2400" dirty="0"/>
              <a:t> </a:t>
            </a:r>
            <a:r>
              <a:rPr lang="en-US" sz="2400" dirty="0" err="1"/>
              <a:t>الهدف</a:t>
            </a:r>
            <a:r>
              <a:rPr lang="en-US" sz="2400" dirty="0"/>
              <a:t> </a:t>
            </a:r>
            <a:r>
              <a:rPr lang="en-US" sz="2400" dirty="0" err="1"/>
              <a:t>النهائي</a:t>
            </a:r>
            <a:r>
              <a:rPr lang="en-US" sz="2400" dirty="0"/>
              <a:t> </a:t>
            </a:r>
            <a:r>
              <a:rPr lang="en-US" sz="2400" dirty="0" err="1"/>
              <a:t>الذي</a:t>
            </a:r>
            <a:r>
              <a:rPr lang="en-US" sz="2400" dirty="0"/>
              <a:t> </a:t>
            </a:r>
            <a:r>
              <a:rPr lang="en-US" sz="2400" dirty="0" err="1"/>
              <a:t>يسعون</a:t>
            </a:r>
            <a:r>
              <a:rPr lang="en-US" sz="2400" dirty="0"/>
              <a:t> </a:t>
            </a:r>
            <a:r>
              <a:rPr lang="en-US" sz="2400" dirty="0" err="1"/>
              <a:t>لتحقيقه</a:t>
            </a:r>
            <a:r>
              <a:rPr lang="en-US" sz="2400" dirty="0"/>
              <a:t>، </a:t>
            </a:r>
            <a:r>
              <a:rPr lang="en-US" sz="2400" dirty="0" err="1"/>
              <a:t>ويضعه</a:t>
            </a:r>
            <a:r>
              <a:rPr lang="en-US" sz="2400" dirty="0"/>
              <a:t> </a:t>
            </a:r>
            <a:r>
              <a:rPr lang="en-US" sz="2400" dirty="0" err="1"/>
              <a:t>لهم</a:t>
            </a:r>
            <a:r>
              <a:rPr lang="en-US" sz="2400" dirty="0"/>
              <a:t> </a:t>
            </a:r>
            <a:r>
              <a:rPr lang="en-US" sz="2400" dirty="0" err="1"/>
              <a:t>في</a:t>
            </a:r>
            <a:r>
              <a:rPr lang="en-US" sz="2400" dirty="0"/>
              <a:t> </a:t>
            </a:r>
            <a:r>
              <a:rPr lang="en-US" sz="2400" dirty="0" err="1"/>
              <a:t>صورة</a:t>
            </a:r>
            <a:r>
              <a:rPr lang="en-US" sz="2400" dirty="0"/>
              <a:t> </a:t>
            </a:r>
            <a:r>
              <a:rPr lang="en-US" sz="2400" dirty="0" err="1"/>
              <a:t>جميلة</a:t>
            </a:r>
            <a:r>
              <a:rPr lang="en-US" sz="2400" dirty="0"/>
              <a:t> </a:t>
            </a:r>
            <a:r>
              <a:rPr lang="en-US" sz="2400" dirty="0" err="1"/>
              <a:t>للمستقبل</a:t>
            </a:r>
            <a:r>
              <a:rPr lang="en-US" sz="2400" dirty="0"/>
              <a:t> </a:t>
            </a:r>
            <a:r>
              <a:rPr lang="en-US" sz="2400" dirty="0" err="1"/>
              <a:t>المنشود</a:t>
            </a:r>
            <a:r>
              <a:rPr lang="en-US" sz="2400" dirty="0"/>
              <a:t> </a:t>
            </a:r>
            <a:r>
              <a:rPr lang="en-US" sz="2400" dirty="0" err="1"/>
              <a:t>مما</a:t>
            </a:r>
            <a:r>
              <a:rPr lang="en-US" sz="2400" dirty="0"/>
              <a:t> </a:t>
            </a:r>
            <a:r>
              <a:rPr lang="en-US" sz="2400" dirty="0" err="1"/>
              <a:t>يبث</a:t>
            </a:r>
            <a:r>
              <a:rPr lang="en-US" sz="2400" dirty="0"/>
              <a:t> </a:t>
            </a:r>
            <a:r>
              <a:rPr lang="en-US" sz="2400" dirty="0" err="1"/>
              <a:t>فيهم</a:t>
            </a:r>
            <a:r>
              <a:rPr lang="en-US" sz="2400" dirty="0"/>
              <a:t> </a:t>
            </a:r>
            <a:r>
              <a:rPr lang="en-US" sz="2400" dirty="0" err="1"/>
              <a:t>روح</a:t>
            </a:r>
            <a:r>
              <a:rPr lang="en-US" sz="2400" dirty="0"/>
              <a:t> </a:t>
            </a:r>
            <a:r>
              <a:rPr lang="en-US" sz="2400" dirty="0" err="1"/>
              <a:t>التفاؤل</a:t>
            </a:r>
            <a:r>
              <a:rPr lang="en-US" sz="2400" dirty="0"/>
              <a:t> </a:t>
            </a:r>
            <a:r>
              <a:rPr lang="en-US" sz="2400" dirty="0" err="1"/>
              <a:t>ويجعلهم</a:t>
            </a:r>
            <a:r>
              <a:rPr lang="en-US" sz="2400" dirty="0"/>
              <a:t> </a:t>
            </a:r>
            <a:r>
              <a:rPr lang="en-US" sz="2400" dirty="0" err="1"/>
              <a:t>يصمدون</a:t>
            </a:r>
            <a:r>
              <a:rPr lang="en-US" sz="2400" dirty="0"/>
              <a:t> </a:t>
            </a:r>
            <a:r>
              <a:rPr lang="en-US" sz="2400" dirty="0" err="1"/>
              <a:t>أمام</a:t>
            </a:r>
            <a:r>
              <a:rPr lang="en-US" sz="2400" dirty="0"/>
              <a:t> </a:t>
            </a:r>
            <a:r>
              <a:rPr lang="en-US" sz="2400" dirty="0" err="1"/>
              <a:t>المصاعب</a:t>
            </a:r>
            <a:r>
              <a:rPr lang="en-US" sz="2400" dirty="0"/>
              <a:t>. </a:t>
            </a:r>
            <a:r>
              <a:rPr lang="en-US" sz="2400" dirty="0" err="1"/>
              <a:t>وليس</a:t>
            </a:r>
            <a:r>
              <a:rPr lang="en-US" sz="2400" dirty="0"/>
              <a:t> </a:t>
            </a:r>
            <a:r>
              <a:rPr lang="en-US" sz="2400" dirty="0" err="1"/>
              <a:t>بالضرورة</a:t>
            </a:r>
            <a:r>
              <a:rPr lang="en-US" sz="2400" dirty="0"/>
              <a:t> </a:t>
            </a:r>
            <a:r>
              <a:rPr lang="en-US" sz="2400" dirty="0" err="1"/>
              <a:t>أن</a:t>
            </a:r>
            <a:r>
              <a:rPr lang="en-US" sz="2400" dirty="0"/>
              <a:t> </a:t>
            </a:r>
            <a:r>
              <a:rPr lang="en-US" sz="2400" dirty="0" err="1"/>
              <a:t>يشكل</a:t>
            </a:r>
            <a:r>
              <a:rPr lang="en-US" sz="2400" dirty="0"/>
              <a:t> </a:t>
            </a:r>
            <a:r>
              <a:rPr lang="en-US" sz="2400" dirty="0" err="1"/>
              <a:t>القائد</a:t>
            </a:r>
            <a:r>
              <a:rPr lang="en-US" sz="2400" dirty="0"/>
              <a:t> </a:t>
            </a:r>
            <a:r>
              <a:rPr lang="en-US" sz="2400" dirty="0" err="1"/>
              <a:t>هذه</a:t>
            </a:r>
            <a:r>
              <a:rPr lang="en-US" sz="2400" dirty="0"/>
              <a:t> </a:t>
            </a:r>
            <a:r>
              <a:rPr lang="en-US" sz="2400" dirty="0" err="1"/>
              <a:t>الرؤية</a:t>
            </a:r>
            <a:r>
              <a:rPr lang="en-US" sz="2400" dirty="0"/>
              <a:t> </a:t>
            </a:r>
            <a:r>
              <a:rPr lang="en-US" sz="2400" dirty="0" err="1"/>
              <a:t>لوحده</a:t>
            </a:r>
            <a:r>
              <a:rPr lang="en-US" sz="2400" dirty="0"/>
              <a:t> </a:t>
            </a:r>
            <a:r>
              <a:rPr lang="en-US" sz="2400" dirty="0" err="1"/>
              <a:t>بل</a:t>
            </a:r>
            <a:r>
              <a:rPr lang="en-US" sz="2400" dirty="0"/>
              <a:t> </a:t>
            </a:r>
            <a:r>
              <a:rPr lang="en-US" sz="2400" dirty="0" err="1"/>
              <a:t>قد</a:t>
            </a:r>
            <a:r>
              <a:rPr lang="en-US" sz="2400" dirty="0"/>
              <a:t> </a:t>
            </a:r>
            <a:r>
              <a:rPr lang="en-US" sz="2400" dirty="0" err="1"/>
              <a:t>يشاركه</a:t>
            </a:r>
            <a:r>
              <a:rPr lang="en-US" sz="2400" dirty="0"/>
              <a:t> </a:t>
            </a:r>
            <a:r>
              <a:rPr lang="en-US" sz="2400" dirty="0" err="1"/>
              <a:t>الأتباع</a:t>
            </a:r>
            <a:r>
              <a:rPr lang="en-US" sz="2400" dirty="0"/>
              <a:t> </a:t>
            </a:r>
            <a:r>
              <a:rPr lang="en-US" sz="2400" dirty="0" err="1"/>
              <a:t>في</a:t>
            </a:r>
            <a:r>
              <a:rPr lang="en-US" sz="2400" dirty="0"/>
              <a:t> </a:t>
            </a:r>
            <a:r>
              <a:rPr lang="en-US" sz="2400" dirty="0" err="1"/>
              <a:t>ذلك</a:t>
            </a:r>
            <a:r>
              <a:rPr lang="en-US" sz="2400" dirty="0"/>
              <a:t>. </a:t>
            </a:r>
            <a:r>
              <a:rPr lang="en-US" sz="2400" dirty="0" err="1"/>
              <a:t>وقد</a:t>
            </a:r>
            <a:r>
              <a:rPr lang="en-US" sz="2400" dirty="0"/>
              <a:t> </a:t>
            </a:r>
            <a:r>
              <a:rPr lang="en-US" sz="2400" dirty="0" err="1"/>
              <a:t>تتشكل</a:t>
            </a:r>
            <a:r>
              <a:rPr lang="en-US" sz="2400" dirty="0"/>
              <a:t> </a:t>
            </a:r>
            <a:r>
              <a:rPr lang="en-US" sz="2400" dirty="0" err="1"/>
              <a:t>الرؤية</a:t>
            </a:r>
            <a:r>
              <a:rPr lang="en-US" sz="2400" dirty="0"/>
              <a:t> </a:t>
            </a:r>
            <a:r>
              <a:rPr lang="en-US" sz="2400" dirty="0" err="1"/>
              <a:t>لهم</a:t>
            </a:r>
            <a:r>
              <a:rPr lang="en-US" sz="2400" dirty="0"/>
              <a:t> </a:t>
            </a:r>
            <a:r>
              <a:rPr lang="en-US" sz="2400" dirty="0" err="1"/>
              <a:t>من</a:t>
            </a:r>
            <a:r>
              <a:rPr lang="en-US" sz="2400" dirty="0"/>
              <a:t> </a:t>
            </a:r>
            <a:r>
              <a:rPr lang="en-US" sz="2400" dirty="0" err="1"/>
              <a:t>المنهج</a:t>
            </a:r>
            <a:r>
              <a:rPr lang="en-US" sz="2400" dirty="0"/>
              <a:t> </a:t>
            </a:r>
            <a:r>
              <a:rPr lang="en-US" sz="2400" dirty="0" err="1"/>
              <a:t>الذي</a:t>
            </a:r>
            <a:r>
              <a:rPr lang="en-US" sz="2400" dirty="0"/>
              <a:t> </a:t>
            </a:r>
            <a:r>
              <a:rPr lang="en-US" sz="2400" dirty="0" err="1"/>
              <a:t>يحملونه</a:t>
            </a:r>
            <a:r>
              <a:rPr lang="en-US" sz="2400" dirty="0"/>
              <a:t> </a:t>
            </a:r>
            <a:r>
              <a:rPr lang="en-US" sz="2400" dirty="0" err="1"/>
              <a:t>أو</a:t>
            </a:r>
            <a:r>
              <a:rPr lang="en-US" sz="2400" dirty="0"/>
              <a:t> </a:t>
            </a:r>
            <a:r>
              <a:rPr lang="en-US" sz="2400" dirty="0" err="1"/>
              <a:t>ورثوه</a:t>
            </a:r>
            <a:r>
              <a:rPr lang="en-US" sz="2400" dirty="0"/>
              <a:t> </a:t>
            </a:r>
            <a:r>
              <a:rPr lang="en-US" sz="2400" dirty="0" err="1"/>
              <a:t>ممن</a:t>
            </a:r>
            <a:r>
              <a:rPr lang="en-US" sz="2400" dirty="0"/>
              <a:t> </a:t>
            </a:r>
            <a:r>
              <a:rPr lang="en-US" sz="2400" dirty="0" err="1"/>
              <a:t>سبقهم</a:t>
            </a:r>
            <a:r>
              <a:rPr lang="en-US" sz="2400" dirty="0"/>
              <a:t>. </a:t>
            </a:r>
          </a:p>
          <a:p>
            <a:pPr algn="r">
              <a:lnSpc>
                <a:spcPct val="90000"/>
              </a:lnSpc>
              <a:buFontTx/>
              <a:buNone/>
            </a:pPr>
            <a:r>
              <a:rPr lang="en-US" sz="2400" dirty="0" err="1"/>
              <a:t>وتشير</a:t>
            </a:r>
            <a:r>
              <a:rPr lang="en-US" sz="2400" dirty="0"/>
              <a:t> </a:t>
            </a:r>
            <a:r>
              <a:rPr lang="en-US" sz="2400" dirty="0" err="1"/>
              <a:t>الدراسات</a:t>
            </a:r>
            <a:r>
              <a:rPr lang="en-US" sz="2400" dirty="0"/>
              <a:t> </a:t>
            </a:r>
            <a:r>
              <a:rPr lang="en-US" sz="2400" dirty="0" err="1"/>
              <a:t>إلى</a:t>
            </a:r>
            <a:r>
              <a:rPr lang="en-US" sz="2400" dirty="0"/>
              <a:t> </a:t>
            </a:r>
            <a:r>
              <a:rPr lang="en-US" sz="2400" dirty="0" err="1"/>
              <a:t>أن</a:t>
            </a:r>
            <a:r>
              <a:rPr lang="en-US" sz="2400" dirty="0"/>
              <a:t> </a:t>
            </a:r>
            <a:r>
              <a:rPr lang="en-US" sz="2400" dirty="0" err="1"/>
              <a:t>تشكيل</a:t>
            </a:r>
            <a:r>
              <a:rPr lang="en-US" sz="2400" dirty="0"/>
              <a:t> </a:t>
            </a:r>
            <a:r>
              <a:rPr lang="en-US" sz="2400" dirty="0" err="1"/>
              <a:t>الرؤية</a:t>
            </a:r>
            <a:r>
              <a:rPr lang="en-US" sz="2400" dirty="0"/>
              <a:t> </a:t>
            </a:r>
            <a:r>
              <a:rPr lang="en-US" sz="2400" dirty="0" err="1"/>
              <a:t>هي</a:t>
            </a:r>
            <a:r>
              <a:rPr lang="en-US" sz="2400" dirty="0"/>
              <a:t> </a:t>
            </a:r>
            <a:r>
              <a:rPr lang="en-US" sz="2400" dirty="0" err="1"/>
              <a:t>أهم</a:t>
            </a:r>
            <a:r>
              <a:rPr lang="en-US" sz="2400" dirty="0"/>
              <a:t> </a:t>
            </a:r>
            <a:r>
              <a:rPr lang="en-US" sz="2400" dirty="0" err="1"/>
              <a:t>عناصر</a:t>
            </a:r>
            <a:r>
              <a:rPr lang="en-US" sz="2400" dirty="0"/>
              <a:t> </a:t>
            </a:r>
            <a:r>
              <a:rPr lang="en-US" sz="2400" dirty="0" err="1"/>
              <a:t>القيادة</a:t>
            </a:r>
            <a:r>
              <a:rPr lang="en-US" sz="2400" dirty="0"/>
              <a:t> </a:t>
            </a:r>
            <a:r>
              <a:rPr lang="en-US" sz="2400" dirty="0" err="1"/>
              <a:t>التحويلية</a:t>
            </a:r>
            <a:r>
              <a:rPr lang="en-US" sz="2400" dirty="0"/>
              <a:t>. </a:t>
            </a:r>
            <a:r>
              <a:rPr lang="en-US" sz="2400" dirty="0" err="1"/>
              <a:t>ونجد</a:t>
            </a:r>
            <a:r>
              <a:rPr lang="en-US" sz="2400" dirty="0"/>
              <a:t> أ</a:t>
            </a:r>
            <a:r>
              <a:rPr lang="ar-SA" sz="2400" dirty="0"/>
              <a:t>ن ا</a:t>
            </a:r>
            <a:r>
              <a:rPr lang="en-US" sz="2400" dirty="0" err="1"/>
              <a:t>لرسول</a:t>
            </a:r>
            <a:r>
              <a:rPr lang="en-US" sz="2400" dirty="0"/>
              <a:t> </a:t>
            </a:r>
            <a:r>
              <a:rPr lang="en-US" sz="2400" dirty="0" err="1"/>
              <a:t>عليه</a:t>
            </a:r>
            <a:r>
              <a:rPr lang="en-US" sz="2400" dirty="0"/>
              <a:t> </a:t>
            </a:r>
            <a:r>
              <a:rPr lang="en-US" sz="2400" dirty="0" err="1"/>
              <a:t>الصلاة</a:t>
            </a:r>
            <a:r>
              <a:rPr lang="en-US" sz="2400" dirty="0"/>
              <a:t> </a:t>
            </a:r>
            <a:r>
              <a:rPr lang="en-US" sz="2400" dirty="0" err="1"/>
              <a:t>والسلام</a:t>
            </a:r>
            <a:r>
              <a:rPr lang="en-US" sz="2400" dirty="0"/>
              <a:t> </a:t>
            </a:r>
            <a:r>
              <a:rPr lang="en-US" sz="2400" dirty="0" err="1"/>
              <a:t>استخدم</a:t>
            </a:r>
            <a:r>
              <a:rPr lang="en-US" sz="2400" dirty="0"/>
              <a:t> </a:t>
            </a:r>
            <a:r>
              <a:rPr lang="en-US" sz="2400" dirty="0" err="1"/>
              <a:t>أسلوب</a:t>
            </a:r>
            <a:r>
              <a:rPr lang="en-US" sz="2400" dirty="0"/>
              <a:t> </a:t>
            </a:r>
            <a:r>
              <a:rPr lang="en-US" sz="2400" dirty="0" err="1"/>
              <a:t>القيادة</a:t>
            </a:r>
            <a:r>
              <a:rPr lang="en-US" sz="2400" dirty="0"/>
              <a:t> </a:t>
            </a:r>
            <a:r>
              <a:rPr lang="en-US" sz="2400" dirty="0" err="1"/>
              <a:t>التحويلية</a:t>
            </a:r>
            <a:r>
              <a:rPr lang="en-US" sz="2400" dirty="0"/>
              <a:t>، </a:t>
            </a:r>
            <a:r>
              <a:rPr lang="en-US" sz="2400" dirty="0" err="1"/>
              <a:t>إذ</a:t>
            </a:r>
            <a:r>
              <a:rPr lang="en-US" sz="2400" dirty="0"/>
              <a:t> </a:t>
            </a:r>
            <a:r>
              <a:rPr lang="en-US" sz="2400" dirty="0" err="1"/>
              <a:t>كان</a:t>
            </a:r>
            <a:r>
              <a:rPr lang="en-US" sz="2400" dirty="0"/>
              <a:t> </a:t>
            </a:r>
            <a:r>
              <a:rPr lang="en-US" sz="2400" dirty="0" err="1"/>
              <a:t>صلى</a:t>
            </a:r>
            <a:r>
              <a:rPr lang="en-US" sz="2400" dirty="0"/>
              <a:t> </a:t>
            </a:r>
            <a:r>
              <a:rPr lang="en-US" sz="2400" dirty="0" err="1"/>
              <a:t>الله</a:t>
            </a:r>
            <a:r>
              <a:rPr lang="en-US" sz="2400" dirty="0"/>
              <a:t> </a:t>
            </a:r>
            <a:r>
              <a:rPr lang="en-US" sz="2400" dirty="0" err="1"/>
              <a:t>عليه</a:t>
            </a:r>
            <a:r>
              <a:rPr lang="en-US" sz="2400" dirty="0"/>
              <a:t> </a:t>
            </a:r>
            <a:r>
              <a:rPr lang="en-US" sz="2400" dirty="0" err="1"/>
              <a:t>وسلم</a:t>
            </a:r>
            <a:r>
              <a:rPr lang="en-US" sz="2400" dirty="0"/>
              <a:t> </a:t>
            </a:r>
            <a:r>
              <a:rPr lang="en-US" sz="2400" dirty="0" err="1"/>
              <a:t>دائم</a:t>
            </a:r>
            <a:r>
              <a:rPr lang="en-US" sz="2400" dirty="0"/>
              <a:t> </a:t>
            </a:r>
            <a:r>
              <a:rPr lang="en-US" sz="2400" dirty="0" err="1"/>
              <a:t>التذكير</a:t>
            </a:r>
            <a:r>
              <a:rPr lang="en-US" sz="2400" dirty="0"/>
              <a:t> </a:t>
            </a:r>
            <a:r>
              <a:rPr lang="en-US" sz="2400" dirty="0" err="1"/>
              <a:t>بالآخرة</a:t>
            </a:r>
            <a:r>
              <a:rPr lang="en-US" sz="2400" dirty="0"/>
              <a:t> </a:t>
            </a:r>
            <a:r>
              <a:rPr lang="en-US" sz="2400" dirty="0" err="1"/>
              <a:t>وهي</a:t>
            </a:r>
            <a:r>
              <a:rPr lang="en-US" sz="2400" dirty="0"/>
              <a:t> </a:t>
            </a:r>
            <a:r>
              <a:rPr lang="en-US" sz="2400" dirty="0" err="1"/>
              <a:t>الرؤية</a:t>
            </a:r>
            <a:r>
              <a:rPr lang="en-US" sz="2400" dirty="0"/>
              <a:t> </a:t>
            </a:r>
            <a:r>
              <a:rPr lang="en-US" sz="2400" dirty="0" err="1"/>
              <a:t>النهائية</a:t>
            </a:r>
            <a:r>
              <a:rPr lang="en-US" sz="2400" dirty="0"/>
              <a:t> </a:t>
            </a:r>
            <a:r>
              <a:rPr lang="en-US" sz="2400" dirty="0" err="1"/>
              <a:t>للمسلمين</a:t>
            </a:r>
            <a:r>
              <a:rPr lang="en-US" sz="2400" dirty="0"/>
              <a:t>. </a:t>
            </a:r>
            <a:r>
              <a:rPr lang="en-US" sz="2400" dirty="0" err="1"/>
              <a:t>وها</a:t>
            </a:r>
            <a:r>
              <a:rPr lang="en-US" sz="2400" dirty="0"/>
              <a:t> </a:t>
            </a:r>
            <a:r>
              <a:rPr lang="en-US" sz="2400" dirty="0" err="1"/>
              <a:t>هو</a:t>
            </a:r>
            <a:r>
              <a:rPr lang="en-US" sz="2400" dirty="0"/>
              <a:t> </a:t>
            </a:r>
            <a:r>
              <a:rPr lang="en-US" sz="2400" dirty="0" err="1"/>
              <a:t>الرسول</a:t>
            </a:r>
            <a:r>
              <a:rPr lang="en-US" sz="2400" dirty="0"/>
              <a:t> </a:t>
            </a:r>
            <a:r>
              <a:rPr lang="en-US" sz="2400" dirty="0" err="1"/>
              <a:t>القائد</a:t>
            </a:r>
            <a:r>
              <a:rPr lang="en-US" sz="2400" dirty="0"/>
              <a:t> </a:t>
            </a:r>
            <a:r>
              <a:rPr lang="en-US" sz="2400" dirty="0" err="1"/>
              <a:t>عليه</a:t>
            </a:r>
            <a:r>
              <a:rPr lang="en-US" sz="2400" dirty="0"/>
              <a:t> </a:t>
            </a:r>
            <a:r>
              <a:rPr lang="en-US" sz="2400" dirty="0" err="1"/>
              <a:t>الصلاة</a:t>
            </a:r>
            <a:r>
              <a:rPr lang="en-US" sz="2400" dirty="0"/>
              <a:t> </a:t>
            </a:r>
            <a:r>
              <a:rPr lang="en-US" sz="2400" dirty="0" err="1"/>
              <a:t>والسلام</a:t>
            </a:r>
            <a:r>
              <a:rPr lang="en-US" sz="2400" dirty="0"/>
              <a:t> </a:t>
            </a:r>
            <a:r>
              <a:rPr lang="en-US" sz="2400" dirty="0" err="1"/>
              <a:t>يحث</a:t>
            </a:r>
            <a:r>
              <a:rPr lang="en-US" sz="2400" dirty="0"/>
              <a:t> </a:t>
            </a:r>
            <a:r>
              <a:rPr lang="en-US" sz="2400" dirty="0" err="1"/>
              <a:t>المسلمين</a:t>
            </a:r>
            <a:r>
              <a:rPr lang="en-US" sz="2400" dirty="0"/>
              <a:t> </a:t>
            </a:r>
            <a:r>
              <a:rPr lang="en-US" sz="2400" dirty="0" err="1"/>
              <a:t>على</a:t>
            </a:r>
            <a:r>
              <a:rPr lang="en-US" sz="2400" dirty="0"/>
              <a:t> </a:t>
            </a:r>
            <a:r>
              <a:rPr lang="en-US" sz="2400" dirty="0" err="1"/>
              <a:t>الجهاد</a:t>
            </a:r>
            <a:r>
              <a:rPr lang="en-US" sz="2400" dirty="0"/>
              <a:t> </a:t>
            </a:r>
            <a:r>
              <a:rPr lang="en-US" sz="2400" dirty="0" err="1"/>
              <a:t>بقوله</a:t>
            </a:r>
            <a:r>
              <a:rPr lang="en-US" sz="2400" dirty="0"/>
              <a:t>: </a:t>
            </a:r>
            <a:r>
              <a:rPr lang="ar-SA" sz="2100" dirty="0">
                <a:solidFill>
                  <a:schemeClr val="accent2"/>
                </a:solidFill>
                <a:latin typeface="Tahoma" pitchFamily="34" charset="0"/>
                <a:cs typeface="Tahoma" pitchFamily="34" charset="0"/>
              </a:rPr>
              <a:t>«</a:t>
            </a:r>
            <a:r>
              <a:rPr lang="en-US" sz="2200" dirty="0" err="1">
                <a:solidFill>
                  <a:schemeClr val="accent2"/>
                </a:solidFill>
                <a:latin typeface="Tahoma" pitchFamily="34" charset="0"/>
                <a:cs typeface="Tahoma" pitchFamily="34" charset="0"/>
              </a:rPr>
              <a:t>قوموا</a:t>
            </a:r>
            <a:r>
              <a:rPr lang="en-US" sz="2200" dirty="0">
                <a:solidFill>
                  <a:schemeClr val="accent2"/>
                </a:solidFill>
                <a:latin typeface="Tahoma" pitchFamily="34" charset="0"/>
                <a:cs typeface="Tahoma" pitchFamily="34" charset="0"/>
              </a:rPr>
              <a:t> </a:t>
            </a:r>
            <a:r>
              <a:rPr lang="en-US" sz="2200" dirty="0" err="1">
                <a:solidFill>
                  <a:schemeClr val="accent2"/>
                </a:solidFill>
                <a:latin typeface="Tahoma" pitchFamily="34" charset="0"/>
                <a:cs typeface="Tahoma" pitchFamily="34" charset="0"/>
              </a:rPr>
              <a:t>إلى</a:t>
            </a:r>
            <a:r>
              <a:rPr lang="en-US" sz="2200" dirty="0">
                <a:solidFill>
                  <a:schemeClr val="accent2"/>
                </a:solidFill>
                <a:latin typeface="Tahoma" pitchFamily="34" charset="0"/>
                <a:cs typeface="Tahoma" pitchFamily="34" charset="0"/>
              </a:rPr>
              <a:t> </a:t>
            </a:r>
            <a:r>
              <a:rPr lang="en-US" sz="2200" dirty="0" err="1">
                <a:solidFill>
                  <a:schemeClr val="accent2"/>
                </a:solidFill>
                <a:latin typeface="Tahoma" pitchFamily="34" charset="0"/>
                <a:cs typeface="Tahoma" pitchFamily="34" charset="0"/>
              </a:rPr>
              <a:t>جنة</a:t>
            </a:r>
            <a:r>
              <a:rPr lang="en-US" sz="2200" dirty="0">
                <a:solidFill>
                  <a:schemeClr val="accent2"/>
                </a:solidFill>
                <a:latin typeface="Tahoma" pitchFamily="34" charset="0"/>
                <a:cs typeface="Tahoma" pitchFamily="34" charset="0"/>
              </a:rPr>
              <a:t> </a:t>
            </a:r>
            <a:r>
              <a:rPr lang="en-US" sz="2200" dirty="0" err="1">
                <a:solidFill>
                  <a:schemeClr val="accent2"/>
                </a:solidFill>
                <a:latin typeface="Tahoma" pitchFamily="34" charset="0"/>
                <a:cs typeface="Tahoma" pitchFamily="34" charset="0"/>
              </a:rPr>
              <a:t>عرضها</a:t>
            </a:r>
            <a:r>
              <a:rPr lang="en-US" sz="2200" dirty="0">
                <a:solidFill>
                  <a:schemeClr val="accent2"/>
                </a:solidFill>
                <a:latin typeface="Tahoma" pitchFamily="34" charset="0"/>
                <a:cs typeface="Tahoma" pitchFamily="34" charset="0"/>
              </a:rPr>
              <a:t> </a:t>
            </a:r>
            <a:r>
              <a:rPr lang="en-US" sz="2200" dirty="0" err="1">
                <a:solidFill>
                  <a:schemeClr val="accent2"/>
                </a:solidFill>
                <a:latin typeface="Tahoma" pitchFamily="34" charset="0"/>
                <a:cs typeface="Tahoma" pitchFamily="34" charset="0"/>
              </a:rPr>
              <a:t>السماوات</a:t>
            </a:r>
            <a:r>
              <a:rPr lang="en-US" sz="2200" dirty="0">
                <a:solidFill>
                  <a:schemeClr val="accent2"/>
                </a:solidFill>
                <a:latin typeface="Tahoma" pitchFamily="34" charset="0"/>
                <a:cs typeface="Tahoma" pitchFamily="34" charset="0"/>
              </a:rPr>
              <a:t> </a:t>
            </a:r>
            <a:r>
              <a:rPr lang="en-US" sz="2200" dirty="0" err="1">
                <a:solidFill>
                  <a:schemeClr val="accent2"/>
                </a:solidFill>
                <a:latin typeface="Tahoma" pitchFamily="34" charset="0"/>
                <a:cs typeface="Tahoma" pitchFamily="34" charset="0"/>
              </a:rPr>
              <a:t>والأرض</a:t>
            </a:r>
            <a:r>
              <a:rPr lang="ar-SA" sz="2100" dirty="0">
                <a:solidFill>
                  <a:schemeClr val="accent2"/>
                </a:solidFill>
                <a:latin typeface="Tahoma" pitchFamily="34" charset="0"/>
                <a:cs typeface="Tahoma" pitchFamily="34" charset="0"/>
              </a:rPr>
              <a:t>»</a:t>
            </a:r>
            <a:r>
              <a:rPr lang="en-US" sz="2400" dirty="0"/>
              <a:t>. </a:t>
            </a:r>
            <a:r>
              <a:rPr lang="en-US" sz="2400" dirty="0" err="1"/>
              <a:t>أخرجه</a:t>
            </a:r>
            <a:r>
              <a:rPr lang="en-US" sz="2400" dirty="0"/>
              <a:t> </a:t>
            </a:r>
            <a:r>
              <a:rPr lang="en-US" sz="2400" dirty="0" err="1"/>
              <a:t>مسلم</a:t>
            </a:r>
            <a:r>
              <a:rPr lang="en-US" sz="2400"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الأهداف الفرعية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a:noFill/>
        </p:spPr>
        <p:txBody>
          <a:bodyPr>
            <a:normAutofit/>
          </a:bodyPr>
          <a:lstStyle/>
          <a:p>
            <a:pPr algn="just" rtl="1">
              <a:buNone/>
            </a:pPr>
            <a:r>
              <a:rPr lang="ar-SA" b="1" dirty="0" smtClean="0"/>
              <a:t>يهدف هذا الفصل إلى:</a:t>
            </a:r>
            <a:endParaRPr lang="en-US" dirty="0" smtClean="0"/>
          </a:p>
          <a:p>
            <a:pPr algn="just" rtl="1">
              <a:buNone/>
            </a:pPr>
            <a:r>
              <a:rPr lang="ar-SA" dirty="0" smtClean="0"/>
              <a:t>1- </a:t>
            </a:r>
            <a:r>
              <a:rPr lang="ar-SA" sz="3200" dirty="0" smtClean="0"/>
              <a:t>عرض وجهة نظر </a:t>
            </a:r>
            <a:r>
              <a:rPr lang="ar-SA" sz="3200" b="1" dirty="0" smtClean="0">
                <a:solidFill>
                  <a:srgbClr val="FF0000"/>
                </a:solidFill>
                <a:cs typeface="Arial" pitchFamily="34" charset="0"/>
              </a:rPr>
              <a:t>النظرية التحويلية </a:t>
            </a:r>
            <a:r>
              <a:rPr lang="ar-SA" sz="3200" dirty="0" smtClean="0"/>
              <a:t>في تعريف القيادة الإدارية،</a:t>
            </a:r>
            <a:endParaRPr lang="en-US" sz="3200" dirty="0" smtClean="0"/>
          </a:p>
          <a:p>
            <a:pPr algn="just" rtl="1">
              <a:buNone/>
            </a:pPr>
            <a:r>
              <a:rPr lang="ar-SA" sz="3200" dirty="0" smtClean="0"/>
              <a:t>2- شرح</a:t>
            </a:r>
            <a:r>
              <a:rPr lang="en-US" sz="3200" dirty="0" smtClean="0"/>
              <a:t> </a:t>
            </a:r>
            <a:r>
              <a:rPr lang="ar-SA" sz="3200" dirty="0" smtClean="0"/>
              <a:t> عناصر </a:t>
            </a:r>
            <a:r>
              <a:rPr lang="ar-SA" sz="3200" b="1" dirty="0" smtClean="0">
                <a:solidFill>
                  <a:srgbClr val="FF0000"/>
                </a:solidFill>
                <a:cs typeface="Arial" pitchFamily="34" charset="0"/>
              </a:rPr>
              <a:t>النظرية التحويلية</a:t>
            </a:r>
            <a:r>
              <a:rPr lang="ar-SA" sz="3200" b="1" dirty="0" smtClean="0">
                <a:solidFill>
                  <a:srgbClr val="FF0000"/>
                </a:solidFill>
              </a:rPr>
              <a:t> </a:t>
            </a:r>
            <a:r>
              <a:rPr lang="ar-SA" sz="3200" dirty="0" smtClean="0"/>
              <a:t>في القيادة،</a:t>
            </a:r>
            <a:endParaRPr lang="en-US" sz="3200" dirty="0" smtClean="0"/>
          </a:p>
          <a:p>
            <a:pPr algn="just" rtl="1">
              <a:buNone/>
            </a:pPr>
            <a:r>
              <a:rPr lang="ar-SA" sz="3200" dirty="0" smtClean="0"/>
              <a:t>4- توضيح كيفية عمل </a:t>
            </a:r>
            <a:r>
              <a:rPr lang="ar-SA" sz="3200" b="1" dirty="0" smtClean="0">
                <a:solidFill>
                  <a:srgbClr val="FF0000"/>
                </a:solidFill>
                <a:cs typeface="Arial" pitchFamily="34" charset="0"/>
              </a:rPr>
              <a:t>النظرية التحويلية</a:t>
            </a:r>
            <a:r>
              <a:rPr lang="ar-SA" sz="3200" b="1" dirty="0" smtClean="0">
                <a:solidFill>
                  <a:srgbClr val="FF0000"/>
                </a:solidFill>
              </a:rPr>
              <a:t> </a:t>
            </a:r>
            <a:r>
              <a:rPr lang="ar-SA" sz="3200" dirty="0" smtClean="0"/>
              <a:t>في القيادة.</a:t>
            </a:r>
            <a:endParaRPr lang="en-US" sz="3200" dirty="0" smtClean="0"/>
          </a:p>
          <a:p>
            <a:pPr algn="just" rtl="1">
              <a:buNone/>
            </a:pPr>
            <a:r>
              <a:rPr lang="ar-SA" sz="3200" dirty="0" smtClean="0"/>
              <a:t>5</a:t>
            </a:r>
            <a:r>
              <a:rPr lang="en-US" sz="3200" dirty="0" smtClean="0"/>
              <a:t>-</a:t>
            </a:r>
            <a:r>
              <a:rPr lang="ar-SA" sz="3200" dirty="0" smtClean="0"/>
              <a:t> مناقشة نقاط القوة والضعف </a:t>
            </a:r>
            <a:r>
              <a:rPr lang="ar-SA" sz="3200" b="1" dirty="0" smtClean="0">
                <a:solidFill>
                  <a:srgbClr val="FF0000"/>
                </a:solidFill>
                <a:cs typeface="Arial" pitchFamily="34" charset="0"/>
              </a:rPr>
              <a:t>للنظرية التحويلية</a:t>
            </a:r>
            <a:r>
              <a:rPr lang="ar-SA" sz="3200" b="1" dirty="0" smtClean="0">
                <a:solidFill>
                  <a:srgbClr val="FF0000"/>
                </a:solidFill>
              </a:rPr>
              <a:t> </a:t>
            </a:r>
            <a:r>
              <a:rPr lang="ar-SA" sz="3200" dirty="0" smtClean="0"/>
              <a:t>في تفسير القيادة الإدارية.</a:t>
            </a:r>
            <a:endParaRPr lang="en-US" sz="3200" dirty="0" smtClean="0"/>
          </a:p>
        </p:txBody>
      </p:sp>
      <p:sp>
        <p:nvSpPr>
          <p:cNvPr id="4" name="عنصر نائب للتاريخ 3"/>
          <p:cNvSpPr>
            <a:spLocks noGrp="1"/>
          </p:cNvSpPr>
          <p:nvPr>
            <p:ph type="dt" sz="half" idx="10"/>
          </p:nvPr>
        </p:nvSpPr>
        <p:spPr>
          <a:xfrm>
            <a:off x="533400" y="6324600"/>
            <a:ext cx="2133600" cy="301752"/>
          </a:xfrm>
        </p:spPr>
        <p:txBody>
          <a:bodyPr/>
          <a:lstStyle/>
          <a:p>
            <a:fld id="{C602D7E6-A46F-4B95-BFB8-D308D6AD9D08}" type="datetime8">
              <a:rPr lang="ar-SA" smtClean="0"/>
              <a:pPr/>
              <a:t>25 كانون الأول، 09</a:t>
            </a:fld>
            <a:endParaRPr lang="ar-SA"/>
          </a:p>
        </p:txBody>
      </p:sp>
      <p:sp>
        <p:nvSpPr>
          <p:cNvPr id="6" name="عنصر نائب للتذييل 5"/>
          <p:cNvSpPr>
            <a:spLocks noGrp="1"/>
          </p:cNvSpPr>
          <p:nvPr>
            <p:ph type="ftr" sz="quarter" idx="11"/>
          </p:nvPr>
        </p:nvSpPr>
        <p:spPr>
          <a:xfrm>
            <a:off x="3124200" y="6356350"/>
            <a:ext cx="4038600" cy="365125"/>
          </a:xfrm>
        </p:spPr>
        <p:txBody>
          <a:bodyPr/>
          <a:lstStyle/>
          <a:p>
            <a:r>
              <a:rPr lang="ar-SA" dirty="0" smtClean="0"/>
              <a:t>د/ كاسر نصر المنصور - كلية الاقتصاد والادارة - جامعة الملك عبد العزيز</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3</a:t>
            </a:fld>
            <a:endParaRPr lang="ar-SA"/>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backgr11"/>
          <p:cNvPicPr>
            <a:picLocks noChangeAspect="1" noChangeArrowheads="1"/>
          </p:cNvPicPr>
          <p:nvPr/>
        </p:nvPicPr>
        <p:blipFill>
          <a:blip r:embed="rId3"/>
          <a:srcRect/>
          <a:stretch>
            <a:fillRect/>
          </a:stretch>
        </p:blipFill>
        <p:spPr bwMode="auto">
          <a:xfrm>
            <a:off x="0" y="0"/>
            <a:ext cx="9144000" cy="6884988"/>
          </a:xfrm>
          <a:prstGeom prst="rect">
            <a:avLst/>
          </a:prstGeom>
          <a:noFill/>
        </p:spPr>
      </p:pic>
      <p:sp>
        <p:nvSpPr>
          <p:cNvPr id="48131" name="Rectangle 3"/>
          <p:cNvSpPr>
            <a:spLocks noGrp="1" noChangeArrowheads="1"/>
          </p:cNvSpPr>
          <p:nvPr>
            <p:ph type="title"/>
          </p:nvPr>
        </p:nvSpPr>
        <p:spPr/>
        <p:txBody>
          <a:bodyPr>
            <a:normAutofit fontScale="90000"/>
          </a:bodyPr>
          <a:lstStyle/>
          <a:p>
            <a:r>
              <a:rPr lang="ar-SA" sz="4000"/>
              <a:t/>
            </a:r>
            <a:br>
              <a:rPr lang="ar-SA" sz="4000"/>
            </a:br>
            <a:r>
              <a:rPr lang="ar-SA" sz="4000"/>
              <a:t/>
            </a:r>
            <a:br>
              <a:rPr lang="ar-SA" sz="4000"/>
            </a:br>
            <a:r>
              <a:rPr lang="ar-SA" sz="4000"/>
              <a:t/>
            </a:r>
            <a:br>
              <a:rPr lang="ar-SA" sz="4000"/>
            </a:br>
            <a:r>
              <a:rPr lang="ar-SA" sz="4000"/>
              <a:t/>
            </a:r>
            <a:br>
              <a:rPr lang="ar-SA" sz="4000"/>
            </a:br>
            <a:endParaRPr lang="en-US" sz="4000"/>
          </a:p>
        </p:txBody>
      </p:sp>
      <p:sp>
        <p:nvSpPr>
          <p:cNvPr id="48133" name="Rectangle 5"/>
          <p:cNvSpPr>
            <a:spLocks noGrp="1" noChangeArrowheads="1"/>
          </p:cNvSpPr>
          <p:nvPr>
            <p:ph sz="half" idx="1"/>
          </p:nvPr>
        </p:nvSpPr>
        <p:spPr>
          <a:xfrm>
            <a:off x="755650" y="1557338"/>
            <a:ext cx="7488238" cy="3889375"/>
          </a:xfrm>
        </p:spPr>
        <p:txBody>
          <a:bodyPr/>
          <a:lstStyle/>
          <a:p>
            <a:pPr algn="r">
              <a:lnSpc>
                <a:spcPct val="80000"/>
              </a:lnSpc>
              <a:buFontTx/>
              <a:buNone/>
            </a:pPr>
            <a:r>
              <a:rPr lang="en-US" sz="2500" b="1"/>
              <a:t>ثانياً:</a:t>
            </a:r>
            <a:r>
              <a:rPr lang="en-US" sz="2500"/>
              <a:t> إيصال الرؤية للأتباع. ما قيمة الرؤية مهما كانت رائعة ومرغوبة إذا لم تصل للأتباع بشكل مفهوم وواضح كي يؤمنوا بها؟ إن القائد الفعال هو القادر على إيصال الرؤية للأتباع بطريقة عاطفية مقنعة وواضحة تجعلهم يؤمنون بها ويتحمسون لها ويندفعون للعمل على تحقيقها والتضحية من أجلها. </a:t>
            </a:r>
          </a:p>
          <a:p>
            <a:pPr algn="r">
              <a:lnSpc>
                <a:spcPct val="80000"/>
              </a:lnSpc>
              <a:buFontTx/>
              <a:buNone/>
            </a:pPr>
            <a:r>
              <a:rPr lang="en-US" sz="2500"/>
              <a:t>لذا نجد القادة يستعملون من أمكنهم من فصيح القول (وفي عصرنا هذا وسائل الإعلام والدعاية) من أجل إيضاح الصورة المستقبلية والرؤية المنشودة. وهذا عبد الله بن رواحة في معركة مؤتة يذكر المسلمين بالهدف من قتال العدو فيقول: يا قوم: والله إن الذي تكرهون للذي خرجتم له تطلبون الشهادة. وما نقاتل الناس بعدد ولا قوة ولا كثرة، إنما نقاتلهم بهذا الدين الذي أكرمنا الله به، فانطلقوا فإنما هي إحدى الحسنيين، إما ظهور أو شهادة.</a:t>
            </a:r>
            <a:r>
              <a:rPr lang="ar-SA" sz="2500"/>
              <a:t> </a:t>
            </a:r>
            <a:endParaRPr lang="en-US" sz="25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backgr11"/>
          <p:cNvPicPr>
            <a:picLocks noChangeAspect="1" noChangeArrowheads="1"/>
          </p:cNvPicPr>
          <p:nvPr/>
        </p:nvPicPr>
        <p:blipFill>
          <a:blip r:embed="rId3"/>
          <a:srcRect/>
          <a:stretch>
            <a:fillRect/>
          </a:stretch>
        </p:blipFill>
        <p:spPr bwMode="auto">
          <a:xfrm>
            <a:off x="0" y="-26988"/>
            <a:ext cx="9144000" cy="6884988"/>
          </a:xfrm>
          <a:prstGeom prst="rect">
            <a:avLst/>
          </a:prstGeom>
          <a:noFill/>
        </p:spPr>
      </p:pic>
      <p:sp>
        <p:nvSpPr>
          <p:cNvPr id="50179" name="Rectangle 3"/>
          <p:cNvSpPr>
            <a:spLocks noGrp="1" noChangeArrowheads="1"/>
          </p:cNvSpPr>
          <p:nvPr>
            <p:ph type="title"/>
          </p:nvPr>
        </p:nvSpPr>
        <p:spPr/>
        <p:txBody>
          <a:bodyPr>
            <a:normAutofit fontScale="90000"/>
          </a:bodyPr>
          <a:lstStyle/>
          <a:p>
            <a:r>
              <a:rPr lang="ar-SA" sz="4000"/>
              <a:t/>
            </a:r>
            <a:br>
              <a:rPr lang="ar-SA" sz="4000"/>
            </a:br>
            <a:r>
              <a:rPr lang="ar-SA" sz="4000"/>
              <a:t/>
            </a:r>
            <a:br>
              <a:rPr lang="ar-SA" sz="4000"/>
            </a:br>
            <a:r>
              <a:rPr lang="ar-SA" sz="4000"/>
              <a:t/>
            </a:r>
            <a:br>
              <a:rPr lang="ar-SA" sz="4000"/>
            </a:br>
            <a:r>
              <a:rPr lang="ar-SA" sz="4000"/>
              <a:t/>
            </a:r>
            <a:br>
              <a:rPr lang="ar-SA" sz="4000"/>
            </a:br>
            <a:endParaRPr lang="en-US" sz="4000"/>
          </a:p>
        </p:txBody>
      </p:sp>
      <p:sp>
        <p:nvSpPr>
          <p:cNvPr id="50180" name="Rectangle 4"/>
          <p:cNvSpPr>
            <a:spLocks noGrp="1" noChangeArrowheads="1"/>
          </p:cNvSpPr>
          <p:nvPr>
            <p:ph sz="half" idx="1"/>
          </p:nvPr>
        </p:nvSpPr>
        <p:spPr/>
        <p:txBody>
          <a:bodyPr/>
          <a:lstStyle/>
          <a:p>
            <a:endParaRPr lang="ar-SA"/>
          </a:p>
          <a:p>
            <a:endParaRPr lang="en-US"/>
          </a:p>
        </p:txBody>
      </p:sp>
      <p:sp>
        <p:nvSpPr>
          <p:cNvPr id="50181" name="Rectangle 5"/>
          <p:cNvSpPr>
            <a:spLocks noGrp="1" noChangeArrowheads="1"/>
          </p:cNvSpPr>
          <p:nvPr>
            <p:ph sz="half" idx="2"/>
          </p:nvPr>
        </p:nvSpPr>
        <p:spPr>
          <a:xfrm>
            <a:off x="900113" y="1412875"/>
            <a:ext cx="7488237" cy="4321175"/>
          </a:xfrm>
        </p:spPr>
        <p:txBody>
          <a:bodyPr/>
          <a:lstStyle/>
          <a:p>
            <a:pPr algn="r" rtl="1">
              <a:buFontTx/>
              <a:buNone/>
            </a:pPr>
            <a:r>
              <a:rPr lang="en-US"/>
              <a:t/>
            </a:r>
            <a:br>
              <a:rPr lang="en-US"/>
            </a:br>
            <a:r>
              <a:rPr lang="en-US" b="1"/>
              <a:t>ثالثاً:</a:t>
            </a:r>
            <a:r>
              <a:rPr lang="en-US"/>
              <a:t> تطبيق الرؤية. فالقائد الذي يسعى للحصول على احترام الأتباع وتفاعلهم معه لا يكتفي بشرح الرؤية بل يعيشها ويطبقها. إذ لم يعد مقبولاً أن يعيش القائد في برج عاجي ويحدث أتباعه عن المستقبل والآمال والأحلام. إن المفروض من القائد أن يعيش بين الأتباع ويتأكد من تطابق كل الأعمال مع هذه الرؤية والقيم والمبادئ.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backgr11"/>
          <p:cNvPicPr>
            <a:picLocks noChangeAspect="1" noChangeArrowheads="1"/>
          </p:cNvPicPr>
          <p:nvPr/>
        </p:nvPicPr>
        <p:blipFill>
          <a:blip r:embed="rId3"/>
          <a:srcRect/>
          <a:stretch>
            <a:fillRect/>
          </a:stretch>
        </p:blipFill>
        <p:spPr bwMode="auto">
          <a:xfrm>
            <a:off x="0" y="-26988"/>
            <a:ext cx="9144000" cy="6884988"/>
          </a:xfrm>
          <a:prstGeom prst="rect">
            <a:avLst/>
          </a:prstGeom>
          <a:noFill/>
        </p:spPr>
      </p:pic>
      <p:sp>
        <p:nvSpPr>
          <p:cNvPr id="52227" name="Rectangle 3"/>
          <p:cNvSpPr>
            <a:spLocks noGrp="1" noChangeArrowheads="1"/>
          </p:cNvSpPr>
          <p:nvPr>
            <p:ph type="title"/>
          </p:nvPr>
        </p:nvSpPr>
        <p:spPr/>
        <p:txBody>
          <a:bodyPr>
            <a:normAutofit fontScale="90000"/>
          </a:bodyPr>
          <a:lstStyle/>
          <a:p>
            <a:r>
              <a:rPr lang="ar-SA" sz="4000"/>
              <a:t/>
            </a:r>
            <a:br>
              <a:rPr lang="ar-SA" sz="4000"/>
            </a:br>
            <a:r>
              <a:rPr lang="ar-SA" sz="4000"/>
              <a:t/>
            </a:r>
            <a:br>
              <a:rPr lang="ar-SA" sz="4000"/>
            </a:br>
            <a:r>
              <a:rPr lang="ar-SA" sz="4000"/>
              <a:t/>
            </a:r>
            <a:br>
              <a:rPr lang="ar-SA" sz="4000"/>
            </a:br>
            <a:r>
              <a:rPr lang="ar-SA" sz="4000"/>
              <a:t/>
            </a:r>
            <a:br>
              <a:rPr lang="ar-SA" sz="4000"/>
            </a:br>
            <a:endParaRPr lang="en-US" sz="4000"/>
          </a:p>
        </p:txBody>
      </p:sp>
      <p:sp>
        <p:nvSpPr>
          <p:cNvPr id="52228" name="Rectangle 4"/>
          <p:cNvSpPr>
            <a:spLocks noGrp="1" noChangeArrowheads="1"/>
          </p:cNvSpPr>
          <p:nvPr>
            <p:ph sz="half" idx="1"/>
          </p:nvPr>
        </p:nvSpPr>
        <p:spPr/>
        <p:txBody>
          <a:bodyPr/>
          <a:lstStyle/>
          <a:p>
            <a:pPr>
              <a:lnSpc>
                <a:spcPct val="90000"/>
              </a:lnSpc>
            </a:pPr>
            <a:endParaRPr lang="ar-SA"/>
          </a:p>
          <a:p>
            <a:pPr>
              <a:lnSpc>
                <a:spcPct val="90000"/>
              </a:lnSpc>
            </a:pPr>
            <a:endParaRPr lang="en-US"/>
          </a:p>
        </p:txBody>
      </p:sp>
      <p:sp>
        <p:nvSpPr>
          <p:cNvPr id="52229" name="Rectangle 5"/>
          <p:cNvSpPr>
            <a:spLocks noGrp="1" noChangeArrowheads="1"/>
          </p:cNvSpPr>
          <p:nvPr>
            <p:ph sz="half" idx="2"/>
          </p:nvPr>
        </p:nvSpPr>
        <p:spPr>
          <a:xfrm>
            <a:off x="900113" y="1844675"/>
            <a:ext cx="7488237" cy="3889375"/>
          </a:xfrm>
        </p:spPr>
        <p:txBody>
          <a:bodyPr/>
          <a:lstStyle/>
          <a:p>
            <a:pPr algn="r" rtl="1">
              <a:lnSpc>
                <a:spcPct val="90000"/>
              </a:lnSpc>
              <a:buFontTx/>
              <a:buNone/>
            </a:pPr>
            <a:r>
              <a:rPr lang="en-US" b="1"/>
              <a:t>رابعاً:</a:t>
            </a:r>
            <a:r>
              <a:rPr lang="en-US"/>
              <a:t> رفع التزام الأتباع تجاه الرؤية. بعد أن يحدد القائد الرؤية ويوصلها لأتباعه ويطبقها على نفسه تصبح مهمته زيادة التزام أتباعه بها. ويتم ذلك عبر التشجيع والتذكير واشراك الأتباع في تشكيل الرؤية واتخاذ القرار، وعبر كونه القدوة الصالحة التي يكون لها دور كبير في تحفيز الأتباع على الالتزام </a:t>
            </a:r>
            <a:r>
              <a:rPr lang="ar-SA"/>
              <a:t>بالأهداف</a:t>
            </a:r>
            <a:r>
              <a:rPr lang="en-US"/>
              <a:t> والرؤى المنظمية. </a:t>
            </a:r>
          </a:p>
          <a:p>
            <a:pPr algn="r" rtl="1">
              <a:lnSpc>
                <a:spcPct val="90000"/>
              </a:lnSpc>
              <a:buFontTx/>
              <a:buNone/>
            </a:pPr>
            <a:r>
              <a:rPr lang="en-US"/>
              <a:t>   وتكون القيادة التحويلية أكثر فعالية عند تأسيس المنظمات</a:t>
            </a:r>
            <a:r>
              <a:rPr lang="ar-SA"/>
              <a:t> و</a:t>
            </a:r>
            <a:r>
              <a:rPr lang="en-US"/>
              <a:t>فترات الانتقال والتغيير والتحول</a:t>
            </a:r>
            <a:r>
              <a:rPr lang="ar-SA"/>
              <a:t> و</a:t>
            </a:r>
            <a:r>
              <a:rPr lang="en-US"/>
              <a:t>المصائب والكوارث والأزمات.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92500" lnSpcReduction="20000"/>
          </a:bodyPr>
          <a:lstStyle/>
          <a:p>
            <a:pPr marL="0" lvl="0" indent="0" algn="justLow" rtl="1" fontAlgn="base">
              <a:spcBef>
                <a:spcPct val="0"/>
              </a:spcBef>
              <a:spcAft>
                <a:spcPct val="0"/>
              </a:spcAft>
              <a:buClrTx/>
              <a:buSzTx/>
              <a:buNone/>
            </a:pPr>
            <a:r>
              <a:rPr lang="ar-SA" sz="3600" dirty="0" smtClean="0">
                <a:latin typeface="Calibri" pitchFamily="34" charset="0"/>
                <a:ea typeface="Calibri" pitchFamily="34" charset="0"/>
                <a:cs typeface="Arial" pitchFamily="34" charset="0"/>
              </a:rPr>
              <a:t>أن </a:t>
            </a:r>
            <a:r>
              <a:rPr lang="ar-SA" sz="3600" dirty="0" smtClean="0">
                <a:latin typeface="Calibri" pitchFamily="34" charset="0"/>
                <a:ea typeface="Calibri" pitchFamily="34" charset="0"/>
                <a:cs typeface="Arial" pitchFamily="34" charset="0"/>
              </a:rPr>
              <a:t>ننظر إلى </a:t>
            </a:r>
            <a:r>
              <a:rPr lang="ar-SA" sz="3600" dirty="0" smtClean="0">
                <a:latin typeface="Calibri" pitchFamily="34" charset="0"/>
                <a:ea typeface="Calibri" pitchFamily="34" charset="0"/>
                <a:cs typeface="Simplified Arabic" pitchFamily="2" charset="-78"/>
              </a:rPr>
              <a:t>القيادة النبوية فهي طراز آخر فوق القيادات البشرية فهي المثال الأسمى والأنموذج الأعلى.</a:t>
            </a:r>
            <a:endParaRPr lang="en-US" sz="3600" dirty="0" smtClean="0">
              <a:latin typeface="Arial" pitchFamily="34" charset="0"/>
              <a:cs typeface="Arial" pitchFamily="34" charset="0"/>
            </a:endParaRPr>
          </a:p>
          <a:p>
            <a:pPr marL="0" lvl="0" indent="0" algn="justLow" rtl="1" eaLnBrk="0" fontAlgn="base" hangingPunct="0">
              <a:spcBef>
                <a:spcPct val="0"/>
              </a:spcBef>
              <a:spcAft>
                <a:spcPct val="0"/>
              </a:spcAft>
              <a:buClrTx/>
              <a:buSzTx/>
              <a:buNone/>
            </a:pPr>
            <a:r>
              <a:rPr lang="ar-SA" sz="3600" dirty="0" smtClean="0">
                <a:latin typeface="Calibri" pitchFamily="34" charset="0"/>
                <a:ea typeface="Calibri" pitchFamily="34" charset="0"/>
                <a:cs typeface="Simplified Arabic" pitchFamily="2" charset="-78"/>
              </a:rPr>
              <a:t>وهو </a:t>
            </a:r>
            <a:r>
              <a:rPr lang="ar-SA" sz="3600" dirty="0" smtClean="0">
                <a:latin typeface="Calibri" pitchFamily="34" charset="0"/>
                <a:ea typeface="Calibri" pitchFamily="34" charset="0"/>
                <a:cs typeface="Simplified Arabic" pitchFamily="2" charset="-78"/>
              </a:rPr>
              <a:t>عليه الصلاة والسلام القائد الأعظم والأمام الأكرم. فإن سيدنا محمداً عليه الصلاة والسلام كان عليه أن يغير الظلم ويحل مكانه حقائق العدل والإحسان وأن يطعم الجياع ويفك العاني ويغني المحتاج.</a:t>
            </a:r>
            <a:endParaRPr lang="en-US" sz="3600" dirty="0" smtClean="0">
              <a:latin typeface="Arial" pitchFamily="34" charset="0"/>
              <a:cs typeface="Arial" pitchFamily="34" charset="0"/>
            </a:endParaRPr>
          </a:p>
          <a:p>
            <a:pPr marL="0" lvl="0" indent="0" algn="justLow" rtl="1" eaLnBrk="0" fontAlgn="base" hangingPunct="0">
              <a:spcBef>
                <a:spcPct val="0"/>
              </a:spcBef>
              <a:spcAft>
                <a:spcPct val="0"/>
              </a:spcAft>
              <a:buClrTx/>
              <a:buSzTx/>
              <a:buNone/>
            </a:pPr>
            <a:r>
              <a:rPr lang="ar-SA" sz="3600" dirty="0" smtClean="0">
                <a:latin typeface="Calibri" pitchFamily="34" charset="0"/>
                <a:ea typeface="Calibri" pitchFamily="34" charset="0"/>
                <a:cs typeface="Simplified Arabic" pitchFamily="2" charset="-78"/>
              </a:rPr>
              <a:t>ويمكن أن اختصر وسائل القيادة النبوية في: أسوة حسنة وسلوك به يقتدى  وأهداف يسعى لتحقيقها وغايات يتحرك لبلوغها وأمر يهدي إلى الطريق الأمثل ونهي يصد عن السبيل الأرذل. ( لقد كان لكم في رسول الله أسوة حسنة).</a:t>
            </a:r>
            <a:endParaRPr lang="ar-SA" sz="3600" dirty="0" smtClean="0">
              <a:latin typeface="Arial" pitchFamily="34" charset="0"/>
              <a:cs typeface="Arial" pitchFamily="34" charset="0"/>
            </a:endParaRPr>
          </a:p>
          <a:p>
            <a:pPr marL="0" lvl="0" indent="0" algn="just" rtl="1" fontAlgn="base">
              <a:spcBef>
                <a:spcPct val="0"/>
              </a:spcBef>
              <a:spcAft>
                <a:spcPct val="0"/>
              </a:spcAft>
              <a:buClrTx/>
              <a:buSzTx/>
              <a:buNone/>
              <a:tabLst>
                <a:tab pos="4168775" algn="l"/>
              </a:tabLst>
            </a:pPr>
            <a:endParaRPr lang="ar-SA" sz="3600" dirty="0" smtClean="0">
              <a:latin typeface="Calibri" pitchFamily="34" charset="0"/>
              <a:ea typeface="Calibri" pitchFamily="34" charset="0"/>
              <a:cs typeface="Arial" pitchFamily="34" charset="0"/>
            </a:endParaRPr>
          </a:p>
          <a:p>
            <a:pPr algn="just"/>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marL="0" lvl="0" indent="0" algn="just" rtl="1" eaLnBrk="0" fontAlgn="base" hangingPunct="0">
              <a:spcBef>
                <a:spcPct val="0"/>
              </a:spcBef>
              <a:spcAft>
                <a:spcPct val="0"/>
              </a:spcAft>
              <a:buClrTx/>
              <a:buSzTx/>
              <a:buFont typeface="Wingdings" pitchFamily="2" charset="2"/>
              <a:buChar char="§"/>
            </a:pPr>
            <a:r>
              <a:rPr lang="ar-SA" sz="3200" dirty="0" smtClean="0">
                <a:latin typeface="Calibri" pitchFamily="34" charset="0"/>
                <a:ea typeface="Calibri" pitchFamily="34" charset="0"/>
                <a:cs typeface="Arial" pitchFamily="34" charset="0"/>
              </a:rPr>
              <a:t> القيادة التحويلية هي العملية التي </a:t>
            </a:r>
            <a:r>
              <a:rPr lang="ar-SA" sz="3200" dirty="0" smtClean="0">
                <a:latin typeface="Calibri" pitchFamily="34" charset="0"/>
                <a:ea typeface="Calibri" pitchFamily="34" charset="0"/>
                <a:cs typeface="Arial" pitchFamily="34" charset="0"/>
              </a:rPr>
              <a:t>تغيَر </a:t>
            </a:r>
            <a:r>
              <a:rPr lang="ar-SA" sz="3200" dirty="0" smtClean="0">
                <a:latin typeface="Calibri" pitchFamily="34" charset="0"/>
                <a:ea typeface="Calibri" pitchFamily="34" charset="0"/>
                <a:cs typeface="Arial" pitchFamily="34" charset="0"/>
              </a:rPr>
              <a:t>الأفراد وتحولهم </a:t>
            </a:r>
            <a:r>
              <a:rPr lang="ar-SA" sz="3200" dirty="0" smtClean="0">
                <a:latin typeface="Calibri" pitchFamily="34" charset="0"/>
                <a:ea typeface="Calibri" pitchFamily="34" charset="0"/>
                <a:cs typeface="Arial" pitchFamily="34" charset="0"/>
              </a:rPr>
              <a:t>.</a:t>
            </a:r>
          </a:p>
          <a:p>
            <a:pPr marL="0" lvl="0" indent="0" algn="just" rtl="1" eaLnBrk="0" fontAlgn="base" hangingPunct="0">
              <a:spcBef>
                <a:spcPct val="0"/>
              </a:spcBef>
              <a:spcAft>
                <a:spcPct val="0"/>
              </a:spcAft>
              <a:buClrTx/>
              <a:buSzTx/>
              <a:buFont typeface="Wingdings" pitchFamily="2" charset="2"/>
              <a:buChar char="§"/>
            </a:pPr>
            <a:r>
              <a:rPr lang="ar-SA" sz="3200" dirty="0" smtClean="0">
                <a:latin typeface="Calibri" pitchFamily="34" charset="0"/>
                <a:ea typeface="Calibri" pitchFamily="34" charset="0"/>
                <a:cs typeface="Arial" pitchFamily="34" charset="0"/>
              </a:rPr>
              <a:t>تركز القيادة التحويلية على </a:t>
            </a:r>
            <a:r>
              <a:rPr lang="ar-SA" sz="3200" dirty="0" smtClean="0">
                <a:latin typeface="Calibri" pitchFamily="34" charset="0"/>
                <a:ea typeface="Calibri" pitchFamily="34" charset="0"/>
                <a:cs typeface="Arial" pitchFamily="34" charset="0"/>
              </a:rPr>
              <a:t>القيم والأخلاق والمعايير والأهداف طويلة الأجل . </a:t>
            </a:r>
          </a:p>
          <a:p>
            <a:pPr marL="0" lvl="0" indent="0" algn="just" rtl="1" eaLnBrk="0" fontAlgn="base" hangingPunct="0">
              <a:spcBef>
                <a:spcPct val="0"/>
              </a:spcBef>
              <a:spcAft>
                <a:spcPct val="0"/>
              </a:spcAft>
              <a:buClrTx/>
              <a:buSzTx/>
              <a:buFont typeface="Wingdings" pitchFamily="2" charset="2"/>
              <a:buChar char="§"/>
            </a:pPr>
            <a:r>
              <a:rPr lang="ar-SA" sz="3200" dirty="0" smtClean="0">
                <a:latin typeface="Calibri" pitchFamily="34" charset="0"/>
                <a:ea typeface="Calibri" pitchFamily="34" charset="0"/>
                <a:cs typeface="Arial" pitchFamily="34" charset="0"/>
              </a:rPr>
              <a:t> </a:t>
            </a:r>
            <a:r>
              <a:rPr lang="ar-SA" sz="3200" dirty="0" smtClean="0">
                <a:latin typeface="Calibri" pitchFamily="34" charset="0"/>
                <a:ea typeface="Calibri" pitchFamily="34" charset="0"/>
                <a:cs typeface="Arial" pitchFamily="34" charset="0"/>
              </a:rPr>
              <a:t>القيادة التحويلية هي </a:t>
            </a:r>
            <a:r>
              <a:rPr lang="ar-SA" sz="3200" dirty="0" smtClean="0">
                <a:latin typeface="Calibri" pitchFamily="34" charset="0"/>
                <a:ea typeface="Calibri" pitchFamily="34" charset="0"/>
                <a:cs typeface="Arial" pitchFamily="34" charset="0"/>
              </a:rPr>
              <a:t>عملية ضمن القيادة ذات الصبغة الكاريزمية والرؤية المستقبلية .</a:t>
            </a:r>
            <a:endParaRPr lang="en-US" sz="3200"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4400" b="1" dirty="0" smtClean="0"/>
              <a:t>الوصف</a:t>
            </a:r>
            <a:endParaRPr lang="en-US" b="1" dirty="0"/>
          </a:p>
        </p:txBody>
      </p:sp>
      <p:sp>
        <p:nvSpPr>
          <p:cNvPr id="3" name="Content Placeholder 2"/>
          <p:cNvSpPr>
            <a:spLocks noGrp="1"/>
          </p:cNvSpPr>
          <p:nvPr>
            <p:ph idx="1"/>
          </p:nvPr>
        </p:nvSpPr>
        <p:spPr/>
        <p:txBody>
          <a:bodyPr>
            <a:normAutofit/>
          </a:bodyPr>
          <a:lstStyle/>
          <a:p>
            <a:pPr marL="0" lvl="0" indent="0" algn="just" rtl="1" eaLnBrk="0" fontAlgn="base" hangingPunct="0">
              <a:spcBef>
                <a:spcPct val="0"/>
              </a:spcBef>
              <a:spcAft>
                <a:spcPct val="0"/>
              </a:spcAft>
              <a:buClrTx/>
              <a:buSzTx/>
              <a:buFont typeface="Wingdings" pitchFamily="2" charset="2"/>
              <a:buChar char="§"/>
            </a:pPr>
            <a:r>
              <a:rPr lang="ar-SA" sz="3200" dirty="0" smtClean="0">
                <a:latin typeface="Calibri" pitchFamily="34" charset="0"/>
                <a:ea typeface="Calibri" pitchFamily="34" charset="0"/>
                <a:cs typeface="Arial" pitchFamily="34" charset="0"/>
              </a:rPr>
              <a:t> القيادة التحويلية مدخل </a:t>
            </a:r>
            <a:r>
              <a:rPr lang="ar-SA" sz="3200" dirty="0" smtClean="0">
                <a:latin typeface="Calibri" pitchFamily="34" charset="0"/>
                <a:ea typeface="Calibri" pitchFamily="34" charset="0"/>
                <a:cs typeface="Arial" pitchFamily="34" charset="0"/>
              </a:rPr>
              <a:t>شمولي يمكن استخدامه لوصف مدى واسع من القيادة , وعلى الرغم من أن القائد التحويلي يلعب دوراً محوريا في التعجيل في حدوث التغيير , إلا أن الأتباع والقادة يرتبط كل منهم بالآخر في العملية التحويلية.</a:t>
            </a:r>
          </a:p>
          <a:p>
            <a:pPr marL="0" lvl="0" indent="0" algn="just" rtl="1" eaLnBrk="0" fontAlgn="base" hangingPunct="0">
              <a:spcBef>
                <a:spcPct val="0"/>
              </a:spcBef>
              <a:spcAft>
                <a:spcPct val="0"/>
              </a:spcAft>
              <a:buClrTx/>
              <a:buSzTx/>
              <a:buFont typeface="Wingdings" pitchFamily="2" charset="2"/>
              <a:buChar char="§"/>
            </a:pPr>
            <a:r>
              <a:rPr lang="ar-SA" sz="2800" dirty="0" smtClean="0">
                <a:latin typeface="Calibri" pitchFamily="34" charset="0"/>
                <a:ea typeface="Calibri" pitchFamily="34" charset="0"/>
                <a:cs typeface="Arial" pitchFamily="34" charset="0"/>
              </a:rPr>
              <a:t> </a:t>
            </a:r>
            <a:r>
              <a:rPr lang="ar-SA" sz="3200" dirty="0" smtClean="0">
                <a:latin typeface="Calibri" pitchFamily="34" charset="0"/>
                <a:ea typeface="Calibri" pitchFamily="34" charset="0"/>
                <a:cs typeface="Arial" pitchFamily="34" charset="0"/>
              </a:rPr>
              <a:t>تعد القيادة التحويلية </a:t>
            </a:r>
            <a:r>
              <a:rPr lang="ar-SA" sz="3200" dirty="0" smtClean="0">
                <a:latin typeface="Calibri" pitchFamily="34" charset="0"/>
                <a:ea typeface="Calibri" pitchFamily="34" charset="0"/>
                <a:cs typeface="Arial" pitchFamily="34" charset="0"/>
              </a:rPr>
              <a:t>أحد المراحل المعاصرة التي ركزت عليها الكثير من البحوث منذ أوائل الثمينات .</a:t>
            </a:r>
            <a:endParaRPr lang="en-US" sz="3200" dirty="0" smtClean="0">
              <a:latin typeface="Arial" pitchFamily="34" charset="0"/>
              <a:cs typeface="Arial" pitchFamily="34" charset="0"/>
            </a:endParaRPr>
          </a:p>
          <a:p>
            <a:pPr marL="0" lvl="0" indent="0" algn="just" rtl="1" eaLnBrk="0" fontAlgn="base" hangingPunct="0">
              <a:spcBef>
                <a:spcPct val="0"/>
              </a:spcBef>
              <a:spcAft>
                <a:spcPct val="0"/>
              </a:spcAft>
              <a:buClrTx/>
              <a:buSzTx/>
              <a:buFont typeface="Wingdings" pitchFamily="2" charset="2"/>
              <a:buChar char="§"/>
            </a:pPr>
            <a:r>
              <a:rPr lang="ar-SA" sz="3200" dirty="0" smtClean="0">
                <a:latin typeface="Calibri" pitchFamily="34" charset="0"/>
                <a:ea typeface="Calibri" pitchFamily="34" charset="0"/>
                <a:cs typeface="Arial" pitchFamily="34" charset="0"/>
              </a:rPr>
              <a:t> تشتمل </a:t>
            </a:r>
            <a:r>
              <a:rPr lang="ar-SA" sz="3200" dirty="0" smtClean="0">
                <a:latin typeface="Calibri" pitchFamily="34" charset="0"/>
                <a:ea typeface="Calibri" pitchFamily="34" charset="0"/>
                <a:cs typeface="Arial" pitchFamily="34" charset="0"/>
              </a:rPr>
              <a:t>القيادة التحويلية على </a:t>
            </a:r>
            <a:r>
              <a:rPr lang="ar-SA" sz="3200" dirty="0" smtClean="0">
                <a:latin typeface="Calibri" pitchFamily="34" charset="0"/>
                <a:ea typeface="Calibri" pitchFamily="34" charset="0"/>
                <a:cs typeface="Arial" pitchFamily="34" charset="0"/>
              </a:rPr>
              <a:t>تقويم دوافع الأفراد وإشباع حاجاتهم ومعاملتهم بإنسانية.</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تعريف القيادة التحويلية</a:t>
            </a:r>
            <a:endParaRPr lang="en-US" b="1" dirty="0"/>
          </a:p>
        </p:txBody>
      </p:sp>
      <p:sp>
        <p:nvSpPr>
          <p:cNvPr id="3" name="Content Placeholder 2"/>
          <p:cNvSpPr>
            <a:spLocks noGrp="1"/>
          </p:cNvSpPr>
          <p:nvPr>
            <p:ph idx="1"/>
          </p:nvPr>
        </p:nvSpPr>
        <p:spPr/>
        <p:txBody>
          <a:bodyPr>
            <a:noAutofit/>
          </a:bodyPr>
          <a:lstStyle/>
          <a:p>
            <a:pPr marL="0" indent="0" algn="just" rtl="1" eaLnBrk="0" fontAlgn="base" hangingPunct="0">
              <a:spcBef>
                <a:spcPct val="0"/>
              </a:spcBef>
              <a:spcAft>
                <a:spcPct val="0"/>
              </a:spcAft>
              <a:buClrTx/>
              <a:buSzTx/>
            </a:pPr>
            <a:r>
              <a:rPr lang="ar-SA" sz="3600" dirty="0" smtClean="0">
                <a:latin typeface="Calibri" pitchFamily="34" charset="0"/>
                <a:ea typeface="Calibri" pitchFamily="34" charset="0"/>
                <a:cs typeface="Arial" pitchFamily="34" charset="0"/>
              </a:rPr>
              <a:t>تمت صياغة مصطلح " القيادة التحويلية " لأول مرة من قبل داونتون </a:t>
            </a:r>
            <a:r>
              <a:rPr lang="en-US" sz="3600" dirty="0" err="1" smtClean="0">
                <a:latin typeface="Calibri" pitchFamily="34" charset="0"/>
                <a:ea typeface="Calibri" pitchFamily="34" charset="0"/>
                <a:cs typeface="Arial" pitchFamily="34" charset="0"/>
              </a:rPr>
              <a:t>Downton</a:t>
            </a:r>
            <a:r>
              <a:rPr lang="ar-SA" sz="3600" dirty="0" smtClean="0">
                <a:latin typeface="Calibri" pitchFamily="34" charset="0"/>
                <a:ea typeface="Calibri" pitchFamily="34" charset="0"/>
                <a:cs typeface="Arial" pitchFamily="34" charset="0"/>
              </a:rPr>
              <a:t>(1973</a:t>
            </a:r>
            <a:r>
              <a:rPr lang="ar-SA" sz="3600" dirty="0" smtClean="0">
                <a:latin typeface="Calibri" pitchFamily="34" charset="0"/>
                <a:ea typeface="Calibri" pitchFamily="34" charset="0"/>
                <a:cs typeface="Arial" pitchFamily="34" charset="0"/>
              </a:rPr>
              <a:t>)، </a:t>
            </a:r>
          </a:p>
          <a:p>
            <a:pPr marL="0" indent="0" algn="just" rtl="1" eaLnBrk="0" fontAlgn="base" hangingPunct="0">
              <a:spcBef>
                <a:spcPct val="0"/>
              </a:spcBef>
              <a:spcAft>
                <a:spcPct val="0"/>
              </a:spcAft>
              <a:buClrTx/>
              <a:buSzTx/>
            </a:pPr>
            <a:r>
              <a:rPr lang="ar-SA" sz="3600" dirty="0" smtClean="0">
                <a:latin typeface="Calibri" pitchFamily="34" charset="0"/>
                <a:ea typeface="Calibri" pitchFamily="34" charset="0"/>
                <a:cs typeface="Arial" pitchFamily="34" charset="0"/>
              </a:rPr>
              <a:t>إلا أن ظهوره مدخلاً مهما في القيادة بدأ  مع العمل الكلاسيكي الذي قدمه عالم الاجتماع السياسي جيمس </a:t>
            </a:r>
            <a:r>
              <a:rPr lang="ar-SA" sz="3600" dirty="0" smtClean="0">
                <a:latin typeface="Calibri" pitchFamily="34" charset="0"/>
                <a:ea typeface="Calibri" pitchFamily="34" charset="0"/>
                <a:cs typeface="Arial" pitchFamily="34" charset="0"/>
              </a:rPr>
              <a:t>ماكجريجر </a:t>
            </a:r>
            <a:r>
              <a:rPr lang="ar-SA" sz="3600" dirty="0" smtClean="0">
                <a:latin typeface="Calibri" pitchFamily="34" charset="0"/>
                <a:ea typeface="Calibri" pitchFamily="34" charset="0"/>
                <a:cs typeface="Arial" pitchFamily="34" charset="0"/>
              </a:rPr>
              <a:t>بيرنز  </a:t>
            </a:r>
            <a:r>
              <a:rPr lang="en-US" sz="3600" dirty="0" smtClean="0">
                <a:latin typeface="Calibri" pitchFamily="34" charset="0"/>
                <a:ea typeface="Calibri" pitchFamily="34" charset="0"/>
                <a:cs typeface="Arial" pitchFamily="34" charset="0"/>
              </a:rPr>
              <a:t>James </a:t>
            </a:r>
            <a:r>
              <a:rPr lang="en-US" sz="3600" dirty="0" err="1" smtClean="0">
                <a:latin typeface="Calibri" pitchFamily="34" charset="0"/>
                <a:ea typeface="Calibri" pitchFamily="34" charset="0"/>
                <a:cs typeface="Arial" pitchFamily="34" charset="0"/>
              </a:rPr>
              <a:t>MacGregor</a:t>
            </a:r>
            <a:r>
              <a:rPr lang="en-US" sz="3600" dirty="0" smtClean="0">
                <a:latin typeface="Calibri" pitchFamily="34" charset="0"/>
                <a:ea typeface="Calibri" pitchFamily="34" charset="0"/>
                <a:cs typeface="Arial" pitchFamily="34" charset="0"/>
              </a:rPr>
              <a:t> Burns </a:t>
            </a:r>
            <a:r>
              <a:rPr lang="ar-SA" sz="3600" dirty="0" smtClean="0">
                <a:latin typeface="Calibri" pitchFamily="34" charset="0"/>
                <a:ea typeface="Calibri" pitchFamily="34" charset="0"/>
                <a:cs typeface="Arial" pitchFamily="34" charset="0"/>
              </a:rPr>
              <a:t> تحت </a:t>
            </a:r>
            <a:r>
              <a:rPr lang="ar-SA" sz="3600" dirty="0" smtClean="0">
                <a:latin typeface="Calibri" pitchFamily="34" charset="0"/>
                <a:ea typeface="Calibri" pitchFamily="34" charset="0"/>
                <a:cs typeface="Arial" pitchFamily="34" charset="0"/>
              </a:rPr>
              <a:t>عنوان القيادة عام 1978 .</a:t>
            </a:r>
            <a:endParaRPr lang="en-US" sz="3600" dirty="0" smtClean="0">
              <a:latin typeface="Arial" pitchFamily="34" charset="0"/>
              <a:cs typeface="Arial" pitchFamily="34" charset="0"/>
            </a:endParaRPr>
          </a:p>
          <a:p>
            <a:pPr marL="0" lvl="0" indent="0" algn="just" rtl="1" eaLnBrk="0" fontAlgn="base" hangingPunct="0">
              <a:spcBef>
                <a:spcPct val="0"/>
              </a:spcBef>
              <a:spcAft>
                <a:spcPct val="0"/>
              </a:spcAft>
              <a:buClrTx/>
              <a:buSzTx/>
              <a:buNone/>
            </a:pPr>
            <a:r>
              <a:rPr lang="ar-SA" sz="3600" dirty="0" smtClean="0">
                <a:latin typeface="Calibri" pitchFamily="34" charset="0"/>
                <a:ea typeface="Calibri" pitchFamily="34" charset="0"/>
                <a:cs typeface="Arial" pitchFamily="34" charset="0"/>
              </a:rPr>
              <a:t>وميز بيرنز بين نوعين من القيادة : </a:t>
            </a:r>
          </a:p>
          <a:p>
            <a:pPr marL="374904" lvl="1" indent="0" algn="just" rtl="1" eaLnBrk="0" fontAlgn="base" hangingPunct="0">
              <a:spcBef>
                <a:spcPct val="0"/>
              </a:spcBef>
              <a:spcAft>
                <a:spcPct val="0"/>
              </a:spcAft>
              <a:buClrTx/>
              <a:buSzTx/>
              <a:buFontTx/>
              <a:buChar char="-"/>
            </a:pPr>
            <a:r>
              <a:rPr lang="ar-SA" sz="3200" dirty="0" smtClean="0">
                <a:latin typeface="Calibri" pitchFamily="34" charset="0"/>
                <a:ea typeface="Calibri" pitchFamily="34" charset="0"/>
                <a:cs typeface="Arial" pitchFamily="34" charset="0"/>
              </a:rPr>
              <a:t>النوع الأول القيادة التبادلية،  و</a:t>
            </a:r>
          </a:p>
          <a:p>
            <a:pPr marL="374904" lvl="1" indent="0" algn="just" rtl="1" eaLnBrk="0" fontAlgn="base" hangingPunct="0">
              <a:spcBef>
                <a:spcPct val="0"/>
              </a:spcBef>
              <a:spcAft>
                <a:spcPct val="0"/>
              </a:spcAft>
              <a:buClrTx/>
              <a:buSzTx/>
              <a:buFontTx/>
              <a:buChar char="-"/>
            </a:pPr>
            <a:r>
              <a:rPr lang="ar-SA" sz="3200" dirty="0" smtClean="0">
                <a:latin typeface="Calibri" pitchFamily="34" charset="0"/>
                <a:ea typeface="Calibri" pitchFamily="34" charset="0"/>
                <a:cs typeface="Arial" pitchFamily="34" charset="0"/>
              </a:rPr>
              <a:t>النوع الثاني القيادة التحويلية .</a:t>
            </a:r>
            <a:endParaRPr lang="en-US" sz="3200" dirty="0" smtClean="0">
              <a:latin typeface="Arial" pitchFamily="34" charset="0"/>
              <a:cs typeface="Arial" pitchFamily="34" charset="0"/>
            </a:endParaRPr>
          </a:p>
          <a:p>
            <a:pPr algn="just" rtl="1"/>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أولاً: </a:t>
            </a:r>
            <a:r>
              <a:rPr lang="ar-SA" dirty="0" smtClean="0"/>
              <a:t>القيادة التبادلية </a:t>
            </a:r>
            <a:endParaRPr lang="en-US" dirty="0"/>
          </a:p>
        </p:txBody>
      </p:sp>
      <p:sp>
        <p:nvSpPr>
          <p:cNvPr id="3" name="Content Placeholder 2"/>
          <p:cNvSpPr>
            <a:spLocks noGrp="1"/>
          </p:cNvSpPr>
          <p:nvPr>
            <p:ph idx="1"/>
          </p:nvPr>
        </p:nvSpPr>
        <p:spPr/>
        <p:txBody>
          <a:bodyPr>
            <a:normAutofit/>
          </a:bodyPr>
          <a:lstStyle/>
          <a:p>
            <a:pPr lvl="0" algn="just" rtl="1" eaLnBrk="0" fontAlgn="base" hangingPunct="0">
              <a:spcBef>
                <a:spcPct val="0"/>
              </a:spcBef>
              <a:spcAft>
                <a:spcPct val="0"/>
              </a:spcAft>
            </a:pPr>
            <a:r>
              <a:rPr lang="ar-SA" sz="3600" dirty="0" smtClean="0">
                <a:latin typeface="Calibri" pitchFamily="34" charset="0"/>
                <a:ea typeface="Calibri" pitchFamily="34" charset="0"/>
                <a:cs typeface="Arial" pitchFamily="34" charset="0"/>
              </a:rPr>
              <a:t>تعني  مجموعة من النماذج القيادية التي تركز على التبادلات التي تجري بين القادة وأتباعهم . </a:t>
            </a:r>
          </a:p>
          <a:p>
            <a:pPr lvl="0" algn="just" rtl="1" eaLnBrk="0" fontAlgn="base" hangingPunct="0">
              <a:spcBef>
                <a:spcPct val="0"/>
              </a:spcBef>
              <a:spcAft>
                <a:spcPct val="0"/>
              </a:spcAft>
            </a:pPr>
            <a:endParaRPr lang="ar-SA" sz="2800" dirty="0" smtClean="0">
              <a:latin typeface="Calibri" pitchFamily="34" charset="0"/>
              <a:ea typeface="Calibri" pitchFamily="34" charset="0"/>
              <a:cs typeface="Arial" pitchFamily="34" charset="0"/>
            </a:endParaRPr>
          </a:p>
          <a:p>
            <a:pPr lvl="0" algn="just" rtl="1" eaLnBrk="0" fontAlgn="base" hangingPunct="0">
              <a:spcBef>
                <a:spcPct val="0"/>
              </a:spcBef>
              <a:spcAft>
                <a:spcPct val="0"/>
              </a:spcAft>
            </a:pPr>
            <a:r>
              <a:rPr lang="ar-SA" sz="3600" dirty="0" smtClean="0">
                <a:latin typeface="Calibri" pitchFamily="34" charset="0"/>
                <a:ea typeface="Calibri" pitchFamily="34" charset="0"/>
                <a:cs typeface="Arial" pitchFamily="34" charset="0"/>
              </a:rPr>
              <a:t>مثال على ذلك : </a:t>
            </a:r>
            <a:r>
              <a:rPr lang="ar-SA" sz="3600" dirty="0" smtClean="0">
                <a:latin typeface="Calibri" pitchFamily="34" charset="0"/>
                <a:ea typeface="Calibri" pitchFamily="34" charset="0"/>
                <a:cs typeface="Arial" pitchFamily="34" charset="0"/>
              </a:rPr>
              <a:t>يستخدم </a:t>
            </a:r>
            <a:r>
              <a:rPr lang="ar-SA" sz="3600" dirty="0" smtClean="0">
                <a:latin typeface="Calibri" pitchFamily="34" charset="0"/>
                <a:ea typeface="Calibri" pitchFamily="34" charset="0"/>
                <a:cs typeface="Arial" pitchFamily="34" charset="0"/>
              </a:rPr>
              <a:t>المدرسون القيادة التبادلية حينما يمنحون طلابهم درجات مقابل عمل ماقاموا </a:t>
            </a:r>
            <a:r>
              <a:rPr lang="ar-SA" sz="3600" dirty="0" smtClean="0">
                <a:latin typeface="Calibri" pitchFamily="34" charset="0"/>
                <a:ea typeface="Calibri" pitchFamily="34" charset="0"/>
                <a:cs typeface="Arial" pitchFamily="34" charset="0"/>
              </a:rPr>
              <a:t>به، فالبعد التبادلي في القيادة التبادلية شائع جدا ويمكن ملاحظته في العديد من المستويات في جميع أنواع المنظمات.</a:t>
            </a:r>
            <a:endParaRPr lang="ar-SA" sz="3600" dirty="0" smtClean="0"/>
          </a:p>
          <a:p>
            <a:pPr algn="just" rtl="1"/>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ثانياً: </a:t>
            </a:r>
            <a:r>
              <a:rPr lang="ar-SA" dirty="0" smtClean="0"/>
              <a:t>القيادة التحويلية</a:t>
            </a:r>
            <a:endParaRPr lang="en-US" dirty="0"/>
          </a:p>
        </p:txBody>
      </p:sp>
      <p:sp>
        <p:nvSpPr>
          <p:cNvPr id="3" name="Content Placeholder 2"/>
          <p:cNvSpPr>
            <a:spLocks noGrp="1"/>
          </p:cNvSpPr>
          <p:nvPr>
            <p:ph idx="1"/>
          </p:nvPr>
        </p:nvSpPr>
        <p:spPr/>
        <p:txBody>
          <a:bodyPr>
            <a:normAutofit/>
          </a:bodyPr>
          <a:lstStyle/>
          <a:p>
            <a:pPr marL="0" indent="0" algn="just" rtl="1" fontAlgn="base">
              <a:spcBef>
                <a:spcPct val="0"/>
              </a:spcBef>
              <a:spcAft>
                <a:spcPct val="0"/>
              </a:spcAft>
              <a:buClrTx/>
              <a:buSzTx/>
              <a:tabLst>
                <a:tab pos="4168775" algn="l"/>
              </a:tabLst>
            </a:pPr>
            <a:r>
              <a:rPr lang="ar-SA" sz="3600" dirty="0" smtClean="0">
                <a:latin typeface="Calibri" pitchFamily="34" charset="0"/>
                <a:ea typeface="Calibri" pitchFamily="34" charset="0"/>
                <a:cs typeface="Arial" pitchFamily="34" charset="0"/>
              </a:rPr>
              <a:t>القيادة التحويلية هي </a:t>
            </a:r>
            <a:r>
              <a:rPr lang="ar-SA" sz="3600" dirty="0" smtClean="0">
                <a:latin typeface="Calibri" pitchFamily="34" charset="0"/>
                <a:ea typeface="Calibri" pitchFamily="34" charset="0"/>
                <a:cs typeface="Arial" pitchFamily="34" charset="0"/>
              </a:rPr>
              <a:t>العملية التي يشترك فيها الفرد مع الاخرين ، ويكوَن روابط ترفع من مستوى الدافعية والأخلاق عند كل من القائد والتابع .</a:t>
            </a:r>
          </a:p>
          <a:p>
            <a:pPr marL="0" indent="0" algn="just" rtl="1" fontAlgn="base">
              <a:spcBef>
                <a:spcPct val="0"/>
              </a:spcBef>
              <a:spcAft>
                <a:spcPct val="0"/>
              </a:spcAft>
              <a:buClrTx/>
              <a:buSzTx/>
              <a:tabLst>
                <a:tab pos="4168775" algn="l"/>
              </a:tabLst>
            </a:pPr>
            <a:r>
              <a:rPr lang="ar-SA" sz="3600" dirty="0" smtClean="0">
                <a:latin typeface="Calibri" pitchFamily="34" charset="0"/>
                <a:ea typeface="Calibri" pitchFamily="34" charset="0"/>
                <a:cs typeface="Arial" pitchFamily="34" charset="0"/>
              </a:rPr>
              <a:t>وهذا النوع من القادة يلبي حاجات ودوافع </a:t>
            </a:r>
            <a:r>
              <a:rPr lang="ar-SA" sz="3600" dirty="0" smtClean="0">
                <a:latin typeface="Calibri" pitchFamily="34" charset="0"/>
                <a:ea typeface="Calibri" pitchFamily="34" charset="0"/>
                <a:cs typeface="Arial" pitchFamily="34" charset="0"/>
              </a:rPr>
              <a:t>الأتباع، </a:t>
            </a:r>
            <a:r>
              <a:rPr lang="ar-SA" sz="3600" dirty="0" smtClean="0">
                <a:latin typeface="Calibri" pitchFamily="34" charset="0"/>
                <a:ea typeface="Calibri" pitchFamily="34" charset="0"/>
                <a:cs typeface="Arial" pitchFamily="34" charset="0"/>
              </a:rPr>
              <a:t>ويحاول مساعدة الأتباع على الوصول إلى أقصى قدراتهم </a:t>
            </a:r>
            <a:r>
              <a:rPr lang="ar-SA" sz="3600" dirty="0" smtClean="0">
                <a:latin typeface="Calibri" pitchFamily="34" charset="0"/>
                <a:ea typeface="Calibri" pitchFamily="34" charset="0"/>
                <a:cs typeface="Arial" pitchFamily="34" charset="0"/>
              </a:rPr>
              <a:t>.</a:t>
            </a:r>
            <a:endParaRPr lang="ar-SA" sz="3600" dirty="0" smtClean="0">
              <a:latin typeface="Calibri" pitchFamily="34" charset="0"/>
              <a:ea typeface="Calibri"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القيادة التحويلية والكاريزما</a:t>
            </a:r>
            <a:endParaRPr lang="en-US" dirty="0"/>
          </a:p>
        </p:txBody>
      </p:sp>
      <p:sp>
        <p:nvSpPr>
          <p:cNvPr id="3" name="Content Placeholder 2"/>
          <p:cNvSpPr>
            <a:spLocks noGrp="1"/>
          </p:cNvSpPr>
          <p:nvPr>
            <p:ph idx="1"/>
          </p:nvPr>
        </p:nvSpPr>
        <p:spPr/>
        <p:txBody>
          <a:bodyPr>
            <a:normAutofit/>
          </a:bodyPr>
          <a:lstStyle/>
          <a:p>
            <a:pPr lvl="0" algn="just" rtl="1"/>
            <a:r>
              <a:rPr lang="ar-SA" sz="3200" dirty="0" smtClean="0">
                <a:latin typeface="Calibri" pitchFamily="34" charset="0"/>
                <a:ea typeface="Calibri" pitchFamily="34" charset="0"/>
                <a:cs typeface="Simplified Arabic" pitchFamily="2" charset="-78"/>
              </a:rPr>
              <a:t>أستخدم مفهوم الكاريزما في البداية لوصف اشخاص منفردين يملكون خصائص تمكنهم من القيام باشياء غير عادية.</a:t>
            </a:r>
          </a:p>
          <a:p>
            <a:pPr lvl="0" algn="just" rtl="1"/>
            <a:r>
              <a:rPr lang="ar-SA" sz="3200" dirty="0" smtClean="0">
                <a:latin typeface="Calibri" pitchFamily="34" charset="0"/>
                <a:ea typeface="Calibri" pitchFamily="34" charset="0"/>
                <a:cs typeface="Simplified Arabic" pitchFamily="2" charset="-78"/>
              </a:rPr>
              <a:t>نشر </a:t>
            </a:r>
            <a:r>
              <a:rPr lang="ar-SA" sz="3200" dirty="0" smtClean="0">
                <a:latin typeface="Calibri" pitchFamily="34" charset="0"/>
                <a:ea typeface="Calibri" pitchFamily="34" charset="0"/>
                <a:cs typeface="Simplified Arabic" pitchFamily="2" charset="-78"/>
              </a:rPr>
              <a:t>هاوس في عام 1976 نظرية القيادة الكاريزمية . ومنذ نشرها حظيت بالكثير من اهتمام الباحثين ، وهي توصف غالبا بطرق تجعلها شبيهة بالقيادة التحويلية ، إن لم تكن مرادفة لها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43</TotalTime>
  <Words>1828</Words>
  <Application>Microsoft Office PowerPoint</Application>
  <PresentationFormat>On-screen Show (4:3)</PresentationFormat>
  <Paragraphs>153</Paragraphs>
  <Slides>33</Slides>
  <Notes>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Verve</vt:lpstr>
      <vt:lpstr>القيادة والإبداع</vt:lpstr>
      <vt:lpstr>الهدف الرئيس</vt:lpstr>
      <vt:lpstr>الأهداف الفرعية</vt:lpstr>
      <vt:lpstr>الوصف</vt:lpstr>
      <vt:lpstr>الوصف</vt:lpstr>
      <vt:lpstr>تعريف القيادة التحويلية</vt:lpstr>
      <vt:lpstr>أولاً: القيادة التبادلية </vt:lpstr>
      <vt:lpstr>ثانياً: القيادة التحويلية</vt:lpstr>
      <vt:lpstr>القيادة التحويلية والكاريزما</vt:lpstr>
      <vt:lpstr>القيادة التحويلية والكاريزما</vt:lpstr>
      <vt:lpstr>القيادة التحويلية والكاريزما</vt:lpstr>
      <vt:lpstr>Slide 12</vt:lpstr>
      <vt:lpstr>القيادة التحويلية والكاريزما</vt:lpstr>
      <vt:lpstr>القيادة التحويلية والكاريزما</vt:lpstr>
      <vt:lpstr>عوامل القيادة التحويلية</vt:lpstr>
      <vt:lpstr>عوامل القيادة التحويلية</vt:lpstr>
      <vt:lpstr>عوامل القيادة التحويلية</vt:lpstr>
      <vt:lpstr>عوامل القيادة التحويلية</vt:lpstr>
      <vt:lpstr>عوامل القيادة التبادلية</vt:lpstr>
      <vt:lpstr>عوامل القيادة التبادلية</vt:lpstr>
      <vt:lpstr>عوامل القيادة التبادلية</vt:lpstr>
      <vt:lpstr>كيف يعمل المدخل التحويلي؟</vt:lpstr>
      <vt:lpstr>كيف يعمل المدخل التحويلي؟</vt:lpstr>
      <vt:lpstr>نقاط القوة</vt:lpstr>
      <vt:lpstr>نقاط القوة</vt:lpstr>
      <vt:lpstr>نقاط الضعف</vt:lpstr>
      <vt:lpstr>نقاط الضعف</vt:lpstr>
      <vt:lpstr>التطبيق</vt:lpstr>
      <vt:lpstr>    </vt:lpstr>
      <vt:lpstr>    </vt:lpstr>
      <vt:lpstr>    </vt:lpstr>
      <vt:lpstr>    </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القيادة والإبداع</dc:title>
  <dc:creator/>
  <cp:lastModifiedBy> </cp:lastModifiedBy>
  <cp:revision>5</cp:revision>
  <dcterms:created xsi:type="dcterms:W3CDTF">2006-08-16T00:00:00Z</dcterms:created>
  <dcterms:modified xsi:type="dcterms:W3CDTF">2009-12-25T14:28:57Z</dcterms:modified>
</cp:coreProperties>
</file>