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diagrams/layout3.xml" ContentType="application/vnd.openxmlformats-officedocument.drawingml.diagramLayout+xml"/>
  <Override PartName="/ppt/notesSlides/notesSlide9.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diagrams/drawing4.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diagrams/data3.xml" ContentType="application/vnd.openxmlformats-officedocument.drawingml.diagramData+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8"/>
  </p:notesMasterIdLst>
  <p:sldIdLst>
    <p:sldId id="258" r:id="rId2"/>
    <p:sldId id="260" r:id="rId3"/>
    <p:sldId id="261" r:id="rId4"/>
    <p:sldId id="262" r:id="rId5"/>
    <p:sldId id="266" r:id="rId6"/>
    <p:sldId id="267" r:id="rId7"/>
    <p:sldId id="292" r:id="rId8"/>
    <p:sldId id="293" r:id="rId9"/>
    <p:sldId id="294" r:id="rId10"/>
    <p:sldId id="295" r:id="rId11"/>
    <p:sldId id="296" r:id="rId12"/>
    <p:sldId id="297" r:id="rId13"/>
    <p:sldId id="298" r:id="rId14"/>
    <p:sldId id="268" r:id="rId15"/>
    <p:sldId id="290" r:id="rId16"/>
    <p:sldId id="291" r:id="rId17"/>
    <p:sldId id="269" r:id="rId18"/>
    <p:sldId id="270" r:id="rId19"/>
    <p:sldId id="271" r:id="rId20"/>
    <p:sldId id="272" r:id="rId21"/>
    <p:sldId id="273" r:id="rId22"/>
    <p:sldId id="274"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varScale="1">
        <p:scale>
          <a:sx n="74" d="100"/>
          <a:sy n="74" d="100"/>
        </p:scale>
        <p:origin x="-87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818"/>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4C3E1B6-154D-4A93-96CF-FB3BB8E2C6B5}" type="doc">
      <dgm:prSet loTypeId="urn:microsoft.com/office/officeart/2005/8/layout/vList2" loCatId="list" qsTypeId="urn:microsoft.com/office/officeart/2005/8/quickstyle/simple1" qsCatId="simple" csTypeId="urn:microsoft.com/office/officeart/2005/8/colors/colorful1" csCatId="colorful" phldr="1"/>
      <dgm:spPr/>
      <dgm:t>
        <a:bodyPr/>
        <a:lstStyle/>
        <a:p>
          <a:pPr rtl="1"/>
          <a:endParaRPr lang="ar-SA"/>
        </a:p>
      </dgm:t>
    </dgm:pt>
    <dgm:pt modelId="{BDD652B2-C118-43AE-9DED-786FC8B7E4E2}">
      <dgm:prSet custT="1"/>
      <dgm:spPr/>
      <dgm:t>
        <a:bodyPr/>
        <a:lstStyle/>
        <a:p>
          <a:pPr algn="just" rtl="1"/>
          <a:r>
            <a:rPr lang="ar-SA" sz="3600" b="1" dirty="0" smtClean="0"/>
            <a:t>ما هو الفرق بين القيادة كعملية والقيادة كسمات؟</a:t>
          </a:r>
          <a:endParaRPr lang="en-US" sz="3600" b="1" dirty="0"/>
        </a:p>
      </dgm:t>
    </dgm:pt>
    <dgm:pt modelId="{7BC830BD-ADF0-4EFF-9B2E-E003EE2C2E11}" type="parTrans" cxnId="{2007B8DD-804E-4C56-9DE2-FEDD4A0E19A1}">
      <dgm:prSet/>
      <dgm:spPr/>
      <dgm:t>
        <a:bodyPr/>
        <a:lstStyle/>
        <a:p>
          <a:pPr algn="just" rtl="1"/>
          <a:endParaRPr lang="ar-SA" sz="1600"/>
        </a:p>
      </dgm:t>
    </dgm:pt>
    <dgm:pt modelId="{363E83A7-1CC2-4B8E-8EE8-1858EA350C28}" type="sibTrans" cxnId="{2007B8DD-804E-4C56-9DE2-FEDD4A0E19A1}">
      <dgm:prSet/>
      <dgm:spPr/>
      <dgm:t>
        <a:bodyPr/>
        <a:lstStyle/>
        <a:p>
          <a:pPr algn="just" rtl="1"/>
          <a:endParaRPr lang="ar-SA" sz="1600"/>
        </a:p>
      </dgm:t>
    </dgm:pt>
    <dgm:pt modelId="{EECBF601-F453-452D-A21E-17E26E005EA8}">
      <dgm:prSet custT="1"/>
      <dgm:spPr/>
      <dgm:t>
        <a:bodyPr/>
        <a:lstStyle/>
        <a:p>
          <a:pPr algn="just" rtl="1"/>
          <a:r>
            <a:rPr lang="ar-SA" sz="3600" b="1" dirty="0" smtClean="0"/>
            <a:t>كيف يصبح الفرد قائدا فعَالا؟</a:t>
          </a:r>
          <a:endParaRPr lang="ar-SA" sz="3600" b="1" dirty="0"/>
        </a:p>
      </dgm:t>
    </dgm:pt>
    <dgm:pt modelId="{3C5514D3-BC5B-458D-A72F-9FE76C72712A}" type="sibTrans" cxnId="{E7EDE3F4-439B-40FB-BD15-582F9A0BC6E8}">
      <dgm:prSet/>
      <dgm:spPr/>
      <dgm:t>
        <a:bodyPr/>
        <a:lstStyle/>
        <a:p>
          <a:pPr algn="just" rtl="1"/>
          <a:endParaRPr lang="ar-SA" sz="1600"/>
        </a:p>
      </dgm:t>
    </dgm:pt>
    <dgm:pt modelId="{FEF11723-B3E1-4044-A4E8-EA0B7C9CEAEB}" type="parTrans" cxnId="{E7EDE3F4-439B-40FB-BD15-582F9A0BC6E8}">
      <dgm:prSet/>
      <dgm:spPr/>
      <dgm:t>
        <a:bodyPr/>
        <a:lstStyle/>
        <a:p>
          <a:pPr algn="just" rtl="1"/>
          <a:endParaRPr lang="ar-SA" sz="1600"/>
        </a:p>
      </dgm:t>
    </dgm:pt>
    <dgm:pt modelId="{F60A0698-DEA9-4840-931C-F48ABE065C89}">
      <dgm:prSet custT="1"/>
      <dgm:spPr/>
      <dgm:t>
        <a:bodyPr/>
        <a:lstStyle/>
        <a:p>
          <a:pPr algn="just" rtl="1"/>
          <a:r>
            <a:rPr lang="ar-SA" sz="3600" b="1" dirty="0" smtClean="0"/>
            <a:t>ما هو الفرق بين القيادة الرسمية والقيادة النشوئية؟</a:t>
          </a:r>
          <a:endParaRPr lang="en-US" sz="3600" b="1" dirty="0"/>
        </a:p>
      </dgm:t>
    </dgm:pt>
    <dgm:pt modelId="{98DCC2FB-421D-49EC-84DD-7741F615D0AC}" type="parTrans" cxnId="{11CE6E31-F069-4458-B316-43D5609A02E4}">
      <dgm:prSet/>
      <dgm:spPr/>
      <dgm:t>
        <a:bodyPr/>
        <a:lstStyle/>
        <a:p>
          <a:pPr algn="just"/>
          <a:endParaRPr lang="en-US"/>
        </a:p>
      </dgm:t>
    </dgm:pt>
    <dgm:pt modelId="{B97B5E27-A406-4C2F-AE3A-B6E9F7674FE7}" type="sibTrans" cxnId="{11CE6E31-F069-4458-B316-43D5609A02E4}">
      <dgm:prSet/>
      <dgm:spPr/>
      <dgm:t>
        <a:bodyPr/>
        <a:lstStyle/>
        <a:p>
          <a:pPr algn="just"/>
          <a:endParaRPr lang="en-US"/>
        </a:p>
      </dgm:t>
    </dgm:pt>
    <dgm:pt modelId="{077C94DC-38EF-4A2E-99C5-43965ADBCDF8}">
      <dgm:prSet custT="1"/>
      <dgm:spPr/>
      <dgm:t>
        <a:bodyPr/>
        <a:lstStyle/>
        <a:p>
          <a:pPr algn="just" rtl="1"/>
          <a:r>
            <a:rPr lang="ar-SA" sz="3600" b="1" dirty="0" smtClean="0"/>
            <a:t>ما هو الفرق بين القيادة والإدارة؟</a:t>
          </a:r>
          <a:endParaRPr lang="en-US" sz="3600" b="1" dirty="0"/>
        </a:p>
      </dgm:t>
    </dgm:pt>
    <dgm:pt modelId="{000D5F15-153C-408D-AAEA-8432A721714D}" type="parTrans" cxnId="{592B792F-74B8-4CDD-A61B-2DAAF0D00189}">
      <dgm:prSet/>
      <dgm:spPr/>
      <dgm:t>
        <a:bodyPr/>
        <a:lstStyle/>
        <a:p>
          <a:pPr algn="just"/>
          <a:endParaRPr lang="en-US"/>
        </a:p>
      </dgm:t>
    </dgm:pt>
    <dgm:pt modelId="{E14D32C7-8FFB-4195-A7F1-36558BC11F7D}" type="sibTrans" cxnId="{592B792F-74B8-4CDD-A61B-2DAAF0D00189}">
      <dgm:prSet/>
      <dgm:spPr/>
      <dgm:t>
        <a:bodyPr/>
        <a:lstStyle/>
        <a:p>
          <a:pPr algn="just"/>
          <a:endParaRPr lang="en-US"/>
        </a:p>
      </dgm:t>
    </dgm:pt>
    <dgm:pt modelId="{BB2348FE-7774-48FC-8031-14A88A3EDF80}" type="pres">
      <dgm:prSet presAssocID="{B4C3E1B6-154D-4A93-96CF-FB3BB8E2C6B5}" presName="linear" presStyleCnt="0">
        <dgm:presLayoutVars>
          <dgm:animLvl val="lvl"/>
          <dgm:resizeHandles val="exact"/>
        </dgm:presLayoutVars>
      </dgm:prSet>
      <dgm:spPr/>
      <dgm:t>
        <a:bodyPr/>
        <a:lstStyle/>
        <a:p>
          <a:pPr rtl="1"/>
          <a:endParaRPr lang="ar-SA"/>
        </a:p>
      </dgm:t>
    </dgm:pt>
    <dgm:pt modelId="{7F4A288E-4739-40F9-8573-5CD970A45059}" type="pres">
      <dgm:prSet presAssocID="{EECBF601-F453-452D-A21E-17E26E005EA8}" presName="parentText" presStyleLbl="node1" presStyleIdx="0" presStyleCnt="4">
        <dgm:presLayoutVars>
          <dgm:chMax val="0"/>
          <dgm:bulletEnabled val="1"/>
        </dgm:presLayoutVars>
      </dgm:prSet>
      <dgm:spPr/>
      <dgm:t>
        <a:bodyPr/>
        <a:lstStyle/>
        <a:p>
          <a:pPr rtl="1"/>
          <a:endParaRPr lang="ar-SA"/>
        </a:p>
      </dgm:t>
    </dgm:pt>
    <dgm:pt modelId="{6F5C4019-2496-421D-B442-7BFA363F4BA4}" type="pres">
      <dgm:prSet presAssocID="{3C5514D3-BC5B-458D-A72F-9FE76C72712A}" presName="spacer" presStyleCnt="0"/>
      <dgm:spPr/>
      <dgm:t>
        <a:bodyPr/>
        <a:lstStyle/>
        <a:p>
          <a:pPr rtl="1"/>
          <a:endParaRPr lang="ar-SA"/>
        </a:p>
      </dgm:t>
    </dgm:pt>
    <dgm:pt modelId="{B2C1B63D-5EDF-4C9D-9DE6-21D38A44C4A9}" type="pres">
      <dgm:prSet presAssocID="{BDD652B2-C118-43AE-9DED-786FC8B7E4E2}" presName="parentText" presStyleLbl="node1" presStyleIdx="1" presStyleCnt="4">
        <dgm:presLayoutVars>
          <dgm:chMax val="0"/>
          <dgm:bulletEnabled val="1"/>
        </dgm:presLayoutVars>
      </dgm:prSet>
      <dgm:spPr/>
      <dgm:t>
        <a:bodyPr/>
        <a:lstStyle/>
        <a:p>
          <a:pPr rtl="1"/>
          <a:endParaRPr lang="ar-SA"/>
        </a:p>
      </dgm:t>
    </dgm:pt>
    <dgm:pt modelId="{26BFD9AC-A402-43D9-8692-132D1F510B2E}" type="pres">
      <dgm:prSet presAssocID="{363E83A7-1CC2-4B8E-8EE8-1858EA350C28}" presName="spacer" presStyleCnt="0"/>
      <dgm:spPr/>
      <dgm:t>
        <a:bodyPr/>
        <a:lstStyle/>
        <a:p>
          <a:pPr rtl="1"/>
          <a:endParaRPr lang="ar-SA"/>
        </a:p>
      </dgm:t>
    </dgm:pt>
    <dgm:pt modelId="{04E62F3B-1D71-4124-BBFE-B1CEEE345EDC}" type="pres">
      <dgm:prSet presAssocID="{F60A0698-DEA9-4840-931C-F48ABE065C89}" presName="parentText" presStyleLbl="node1" presStyleIdx="2" presStyleCnt="4">
        <dgm:presLayoutVars>
          <dgm:chMax val="0"/>
          <dgm:bulletEnabled val="1"/>
        </dgm:presLayoutVars>
      </dgm:prSet>
      <dgm:spPr/>
      <dgm:t>
        <a:bodyPr/>
        <a:lstStyle/>
        <a:p>
          <a:endParaRPr lang="en-US"/>
        </a:p>
      </dgm:t>
    </dgm:pt>
    <dgm:pt modelId="{29CB2B9F-D801-40D0-B5A7-2017B43490ED}" type="pres">
      <dgm:prSet presAssocID="{B97B5E27-A406-4C2F-AE3A-B6E9F7674FE7}" presName="spacer" presStyleCnt="0"/>
      <dgm:spPr/>
    </dgm:pt>
    <dgm:pt modelId="{81A99169-C6BB-4FAF-B391-8B52B901A4F8}" type="pres">
      <dgm:prSet presAssocID="{077C94DC-38EF-4A2E-99C5-43965ADBCDF8}" presName="parentText" presStyleLbl="node1" presStyleIdx="3" presStyleCnt="4">
        <dgm:presLayoutVars>
          <dgm:chMax val="0"/>
          <dgm:bulletEnabled val="1"/>
        </dgm:presLayoutVars>
      </dgm:prSet>
      <dgm:spPr/>
      <dgm:t>
        <a:bodyPr/>
        <a:lstStyle/>
        <a:p>
          <a:endParaRPr lang="en-US"/>
        </a:p>
      </dgm:t>
    </dgm:pt>
  </dgm:ptLst>
  <dgm:cxnLst>
    <dgm:cxn modelId="{78D1077D-7487-4D94-9124-399825385FD2}" type="presOf" srcId="{F60A0698-DEA9-4840-931C-F48ABE065C89}" destId="{04E62F3B-1D71-4124-BBFE-B1CEEE345EDC}" srcOrd="0" destOrd="0" presId="urn:microsoft.com/office/officeart/2005/8/layout/vList2"/>
    <dgm:cxn modelId="{11CE6E31-F069-4458-B316-43D5609A02E4}" srcId="{B4C3E1B6-154D-4A93-96CF-FB3BB8E2C6B5}" destId="{F60A0698-DEA9-4840-931C-F48ABE065C89}" srcOrd="2" destOrd="0" parTransId="{98DCC2FB-421D-49EC-84DD-7741F615D0AC}" sibTransId="{B97B5E27-A406-4C2F-AE3A-B6E9F7674FE7}"/>
    <dgm:cxn modelId="{E7EDE3F4-439B-40FB-BD15-582F9A0BC6E8}" srcId="{B4C3E1B6-154D-4A93-96CF-FB3BB8E2C6B5}" destId="{EECBF601-F453-452D-A21E-17E26E005EA8}" srcOrd="0" destOrd="0" parTransId="{FEF11723-B3E1-4044-A4E8-EA0B7C9CEAEB}" sibTransId="{3C5514D3-BC5B-458D-A72F-9FE76C72712A}"/>
    <dgm:cxn modelId="{592B792F-74B8-4CDD-A61B-2DAAF0D00189}" srcId="{B4C3E1B6-154D-4A93-96CF-FB3BB8E2C6B5}" destId="{077C94DC-38EF-4A2E-99C5-43965ADBCDF8}" srcOrd="3" destOrd="0" parTransId="{000D5F15-153C-408D-AAEA-8432A721714D}" sibTransId="{E14D32C7-8FFB-4195-A7F1-36558BC11F7D}"/>
    <dgm:cxn modelId="{77415785-1C58-4A0B-A86B-C27C579B30F6}" type="presOf" srcId="{B4C3E1B6-154D-4A93-96CF-FB3BB8E2C6B5}" destId="{BB2348FE-7774-48FC-8031-14A88A3EDF80}" srcOrd="0" destOrd="0" presId="urn:microsoft.com/office/officeart/2005/8/layout/vList2"/>
    <dgm:cxn modelId="{3ACCED81-5C9F-457F-9B9C-983794A9469F}" type="presOf" srcId="{EECBF601-F453-452D-A21E-17E26E005EA8}" destId="{7F4A288E-4739-40F9-8573-5CD970A45059}" srcOrd="0" destOrd="0" presId="urn:microsoft.com/office/officeart/2005/8/layout/vList2"/>
    <dgm:cxn modelId="{8B714F6F-16CF-4F7D-A4B8-93FF771A1EBD}" type="presOf" srcId="{077C94DC-38EF-4A2E-99C5-43965ADBCDF8}" destId="{81A99169-C6BB-4FAF-B391-8B52B901A4F8}" srcOrd="0" destOrd="0" presId="urn:microsoft.com/office/officeart/2005/8/layout/vList2"/>
    <dgm:cxn modelId="{3FEF6BA3-C960-4101-AD0C-7ED983AB75A0}" type="presOf" srcId="{BDD652B2-C118-43AE-9DED-786FC8B7E4E2}" destId="{B2C1B63D-5EDF-4C9D-9DE6-21D38A44C4A9}" srcOrd="0" destOrd="0" presId="urn:microsoft.com/office/officeart/2005/8/layout/vList2"/>
    <dgm:cxn modelId="{2007B8DD-804E-4C56-9DE2-FEDD4A0E19A1}" srcId="{B4C3E1B6-154D-4A93-96CF-FB3BB8E2C6B5}" destId="{BDD652B2-C118-43AE-9DED-786FC8B7E4E2}" srcOrd="1" destOrd="0" parTransId="{7BC830BD-ADF0-4EFF-9B2E-E003EE2C2E11}" sibTransId="{363E83A7-1CC2-4B8E-8EE8-1858EA350C28}"/>
    <dgm:cxn modelId="{33ADAF2D-6EA7-4D8C-979D-6D87E8CAFDBC}" type="presParOf" srcId="{BB2348FE-7774-48FC-8031-14A88A3EDF80}" destId="{7F4A288E-4739-40F9-8573-5CD970A45059}" srcOrd="0" destOrd="0" presId="urn:microsoft.com/office/officeart/2005/8/layout/vList2"/>
    <dgm:cxn modelId="{447E7D68-1C05-464E-8EF3-C02A15F0A831}" type="presParOf" srcId="{BB2348FE-7774-48FC-8031-14A88A3EDF80}" destId="{6F5C4019-2496-421D-B442-7BFA363F4BA4}" srcOrd="1" destOrd="0" presId="urn:microsoft.com/office/officeart/2005/8/layout/vList2"/>
    <dgm:cxn modelId="{FAC1E1BE-9EDA-4511-8E78-1BF9E4D811BD}" type="presParOf" srcId="{BB2348FE-7774-48FC-8031-14A88A3EDF80}" destId="{B2C1B63D-5EDF-4C9D-9DE6-21D38A44C4A9}" srcOrd="2" destOrd="0" presId="urn:microsoft.com/office/officeart/2005/8/layout/vList2"/>
    <dgm:cxn modelId="{D3A9F4FB-B676-47ED-8C3B-C571EEDD0CA3}" type="presParOf" srcId="{BB2348FE-7774-48FC-8031-14A88A3EDF80}" destId="{26BFD9AC-A402-43D9-8692-132D1F510B2E}" srcOrd="3" destOrd="0" presId="urn:microsoft.com/office/officeart/2005/8/layout/vList2"/>
    <dgm:cxn modelId="{F2A3A056-F4D8-4355-BAB1-6FDEF370FF67}" type="presParOf" srcId="{BB2348FE-7774-48FC-8031-14A88A3EDF80}" destId="{04E62F3B-1D71-4124-BBFE-B1CEEE345EDC}" srcOrd="4" destOrd="0" presId="urn:microsoft.com/office/officeart/2005/8/layout/vList2"/>
    <dgm:cxn modelId="{C817C62B-C0D4-4B7E-8196-4B796FADB183}" type="presParOf" srcId="{BB2348FE-7774-48FC-8031-14A88A3EDF80}" destId="{29CB2B9F-D801-40D0-B5A7-2017B43490ED}" srcOrd="5" destOrd="0" presId="urn:microsoft.com/office/officeart/2005/8/layout/vList2"/>
    <dgm:cxn modelId="{179C85BC-73A9-45DC-8D89-A5A3DE3EB977}" type="presParOf" srcId="{BB2348FE-7774-48FC-8031-14A88A3EDF80}" destId="{81A99169-C6BB-4FAF-B391-8B52B901A4F8}" srcOrd="6"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4851606-3144-42F8-AF7C-E53F3419D3A9}" type="doc">
      <dgm:prSet loTypeId="urn:microsoft.com/office/officeart/2005/8/layout/hierarchy4" loCatId="relationship" qsTypeId="urn:microsoft.com/office/officeart/2005/8/quickstyle/simple1" qsCatId="simple" csTypeId="urn:microsoft.com/office/officeart/2005/8/colors/colorful5" csCatId="colorful" phldr="1"/>
      <dgm:spPr/>
      <dgm:t>
        <a:bodyPr/>
        <a:lstStyle/>
        <a:p>
          <a:pPr rtl="1"/>
          <a:endParaRPr lang="ar-SA"/>
        </a:p>
      </dgm:t>
    </dgm:pt>
    <dgm:pt modelId="{AEDFC716-40AE-4B02-B1E0-3E32D6C53469}">
      <dgm:prSet custT="1"/>
      <dgm:spPr/>
      <dgm:t>
        <a:bodyPr/>
        <a:lstStyle/>
        <a:p>
          <a:pPr rtl="1"/>
          <a:r>
            <a:rPr lang="ar-SA" sz="2000" b="1" u="sng" dirty="0" smtClean="0"/>
            <a:t>ما هي</a:t>
          </a:r>
          <a:r>
            <a:rPr lang="ar-SA" sz="2000" dirty="0" smtClean="0"/>
            <a:t>؟</a:t>
          </a:r>
          <a:endParaRPr lang="ar-SA" sz="2000" dirty="0"/>
        </a:p>
      </dgm:t>
    </dgm:pt>
    <dgm:pt modelId="{C7942073-3B2E-4CC8-9A5E-42D47A69AC37}" type="parTrans" cxnId="{AC8F9864-6F0C-4572-ACB6-C3977A9C43C1}">
      <dgm:prSet/>
      <dgm:spPr/>
      <dgm:t>
        <a:bodyPr/>
        <a:lstStyle/>
        <a:p>
          <a:pPr rtl="1"/>
          <a:endParaRPr lang="ar-SA" sz="2000"/>
        </a:p>
      </dgm:t>
    </dgm:pt>
    <dgm:pt modelId="{5B8D211B-73E6-4FCC-8496-F5F0F59E55C9}" type="sibTrans" cxnId="{AC8F9864-6F0C-4572-ACB6-C3977A9C43C1}">
      <dgm:prSet/>
      <dgm:spPr/>
      <dgm:t>
        <a:bodyPr/>
        <a:lstStyle/>
        <a:p>
          <a:pPr rtl="1"/>
          <a:endParaRPr lang="ar-SA" sz="2000"/>
        </a:p>
      </dgm:t>
    </dgm:pt>
    <dgm:pt modelId="{F2D1EAE9-1EF8-42E3-A559-D5FCCEB25571}">
      <dgm:prSet custT="1"/>
      <dgm:spPr/>
      <dgm:t>
        <a:bodyPr/>
        <a:lstStyle/>
        <a:p>
          <a:pPr rtl="1"/>
          <a:r>
            <a:rPr lang="ar-SA" sz="2000" b="1" u="sng" dirty="0" smtClean="0"/>
            <a:t>ما هي</a:t>
          </a:r>
          <a:r>
            <a:rPr lang="ar-SA" sz="2000" dirty="0" smtClean="0"/>
            <a:t>؟</a:t>
          </a:r>
          <a:endParaRPr lang="ar-SA" sz="2000" dirty="0"/>
        </a:p>
      </dgm:t>
    </dgm:pt>
    <dgm:pt modelId="{9466548D-FAB9-4053-8D46-CEB777D0366E}" type="parTrans" cxnId="{3D3466E5-A4D1-4CA6-9696-C0CB61EF637C}">
      <dgm:prSet/>
      <dgm:spPr/>
      <dgm:t>
        <a:bodyPr/>
        <a:lstStyle/>
        <a:p>
          <a:pPr rtl="1"/>
          <a:endParaRPr lang="ar-SA" sz="2000"/>
        </a:p>
      </dgm:t>
    </dgm:pt>
    <dgm:pt modelId="{FAC2CE67-53D9-48EA-A4B6-5E9AEC71337F}" type="sibTrans" cxnId="{3D3466E5-A4D1-4CA6-9696-C0CB61EF637C}">
      <dgm:prSet/>
      <dgm:spPr/>
      <dgm:t>
        <a:bodyPr/>
        <a:lstStyle/>
        <a:p>
          <a:pPr rtl="1"/>
          <a:endParaRPr lang="ar-SA" sz="2000"/>
        </a:p>
      </dgm:t>
    </dgm:pt>
    <dgm:pt modelId="{56F6655E-89C5-4A11-A1F6-C2E974FC5847}">
      <dgm:prSet custT="1"/>
      <dgm:spPr/>
      <dgm:t>
        <a:bodyPr/>
        <a:lstStyle/>
        <a:p>
          <a:pPr rtl="1"/>
          <a:r>
            <a:rPr lang="ar-SA" sz="2000" b="1" u="sng" dirty="0" smtClean="0">
              <a:solidFill>
                <a:srgbClr val="FF0000"/>
              </a:solidFill>
            </a:rPr>
            <a:t>كيف</a:t>
          </a:r>
          <a:r>
            <a:rPr lang="ar-SA" sz="2000" dirty="0" smtClean="0"/>
            <a:t> </a:t>
          </a:r>
        </a:p>
        <a:p>
          <a:pPr rtl="1"/>
          <a:r>
            <a:rPr lang="ar-SA" sz="2000" dirty="0" smtClean="0"/>
            <a:t>يختلف القوة ومفهوم الإكراه ومفهوم الإدارة</a:t>
          </a:r>
        </a:p>
        <a:p>
          <a:pPr rtl="1"/>
          <a:r>
            <a:rPr lang="ar-SA" sz="2000" dirty="0" smtClean="0"/>
            <a:t>عن مفهوم القيادة ؟</a:t>
          </a:r>
          <a:endParaRPr lang="ar-SA" sz="2000" dirty="0"/>
        </a:p>
      </dgm:t>
    </dgm:pt>
    <dgm:pt modelId="{A782177B-BE18-43B5-9FBC-E60452B50DF5}" type="parTrans" cxnId="{FD9B158E-66C0-473D-9FD2-26DFD84BD070}">
      <dgm:prSet/>
      <dgm:spPr/>
      <dgm:t>
        <a:bodyPr/>
        <a:lstStyle/>
        <a:p>
          <a:pPr rtl="1"/>
          <a:endParaRPr lang="ar-SA" sz="2000"/>
        </a:p>
      </dgm:t>
    </dgm:pt>
    <dgm:pt modelId="{6468CA31-45F1-4F51-BF1F-2684824FC50B}" type="sibTrans" cxnId="{FD9B158E-66C0-473D-9FD2-26DFD84BD070}">
      <dgm:prSet/>
      <dgm:spPr/>
      <dgm:t>
        <a:bodyPr/>
        <a:lstStyle/>
        <a:p>
          <a:pPr rtl="1"/>
          <a:endParaRPr lang="ar-SA" sz="2000"/>
        </a:p>
      </dgm:t>
    </dgm:pt>
    <dgm:pt modelId="{57A9DBC4-BF47-456F-BB43-B3E60ABBA8DD}">
      <dgm:prSet custT="1"/>
      <dgm:spPr/>
      <dgm:t>
        <a:bodyPr/>
        <a:lstStyle/>
        <a:p>
          <a:pPr rtl="1"/>
          <a:r>
            <a:rPr lang="ar-SA" sz="2000" b="1" u="sng" dirty="0" smtClean="0">
              <a:solidFill>
                <a:srgbClr val="FF0000"/>
              </a:solidFill>
            </a:rPr>
            <a:t>كيف</a:t>
          </a:r>
          <a:r>
            <a:rPr lang="ar-SA" sz="2000" b="1" dirty="0" smtClean="0">
              <a:solidFill>
                <a:srgbClr val="FF0000"/>
              </a:solidFill>
            </a:rPr>
            <a:t> </a:t>
          </a:r>
        </a:p>
        <a:p>
          <a:pPr rtl="1"/>
          <a:r>
            <a:rPr lang="ar-SA" sz="2000" dirty="0" smtClean="0"/>
            <a:t>تختلف القيادة  الرسمية عن القيادة النشوئية؟</a:t>
          </a:r>
          <a:endParaRPr lang="ar-SA" sz="2000" dirty="0"/>
        </a:p>
      </dgm:t>
    </dgm:pt>
    <dgm:pt modelId="{4B3321A0-0088-4968-AD5A-8D50F132C3F6}" type="parTrans" cxnId="{91C49203-7415-4011-9C3E-C8550F1051DF}">
      <dgm:prSet/>
      <dgm:spPr/>
      <dgm:t>
        <a:bodyPr/>
        <a:lstStyle/>
        <a:p>
          <a:pPr rtl="1"/>
          <a:endParaRPr lang="ar-SA" sz="2000"/>
        </a:p>
      </dgm:t>
    </dgm:pt>
    <dgm:pt modelId="{9FCA55D1-2435-4584-A10D-E5DFF54334A2}" type="sibTrans" cxnId="{91C49203-7415-4011-9C3E-C8550F1051DF}">
      <dgm:prSet/>
      <dgm:spPr/>
      <dgm:t>
        <a:bodyPr/>
        <a:lstStyle/>
        <a:p>
          <a:pPr rtl="1"/>
          <a:endParaRPr lang="ar-SA" sz="2000"/>
        </a:p>
      </dgm:t>
    </dgm:pt>
    <dgm:pt modelId="{0CA132B1-E1F2-49CB-917F-E87E0E66A747}">
      <dgm:prSet custT="1"/>
      <dgm:spPr/>
      <dgm:t>
        <a:bodyPr/>
        <a:lstStyle/>
        <a:p>
          <a:pPr rtl="1"/>
          <a:r>
            <a:rPr lang="ar-SA" sz="2000" b="1" u="sng" dirty="0" smtClean="0">
              <a:solidFill>
                <a:srgbClr val="FF0000"/>
              </a:solidFill>
            </a:rPr>
            <a:t>كيف</a:t>
          </a:r>
          <a:r>
            <a:rPr lang="ar-SA" sz="2000" dirty="0" smtClean="0"/>
            <a:t> </a:t>
          </a:r>
        </a:p>
        <a:p>
          <a:pPr rtl="1"/>
          <a:r>
            <a:rPr lang="ar-SA" sz="2000" dirty="0" smtClean="0"/>
            <a:t>تختلف القيادة بإعتبارها سمة عن القيادة بإعتبارها عملية؟</a:t>
          </a:r>
          <a:endParaRPr lang="ar-SA" sz="2000" dirty="0"/>
        </a:p>
      </dgm:t>
    </dgm:pt>
    <dgm:pt modelId="{7E7BA4B2-AA1C-4EE2-B755-EE0BF0ECE4AC}" type="parTrans" cxnId="{0B7482CF-71D3-4A10-B081-F9723B357F4C}">
      <dgm:prSet/>
      <dgm:spPr/>
      <dgm:t>
        <a:bodyPr/>
        <a:lstStyle/>
        <a:p>
          <a:pPr rtl="1"/>
          <a:endParaRPr lang="ar-SA" sz="2000"/>
        </a:p>
      </dgm:t>
    </dgm:pt>
    <dgm:pt modelId="{9DB62DE4-8CF2-4817-95D2-7D111046CF96}" type="sibTrans" cxnId="{0B7482CF-71D3-4A10-B081-F9723B357F4C}">
      <dgm:prSet/>
      <dgm:spPr/>
      <dgm:t>
        <a:bodyPr/>
        <a:lstStyle/>
        <a:p>
          <a:pPr rtl="1"/>
          <a:endParaRPr lang="ar-SA" sz="2000"/>
        </a:p>
      </dgm:t>
    </dgm:pt>
    <dgm:pt modelId="{D5D12F94-2C22-4FE6-94C5-20A1BE631CE5}">
      <dgm:prSet custT="1"/>
      <dgm:spPr/>
      <dgm:t>
        <a:bodyPr/>
        <a:lstStyle/>
        <a:p>
          <a:pPr rtl="1"/>
          <a:r>
            <a:rPr lang="ar-SA" sz="2000" b="1" u="sng" dirty="0" smtClean="0"/>
            <a:t>لماذا</a:t>
          </a:r>
          <a:r>
            <a:rPr lang="ar-SA" sz="2000" dirty="0" smtClean="0"/>
            <a:t> </a:t>
          </a:r>
        </a:p>
        <a:p>
          <a:pPr rtl="1"/>
          <a:r>
            <a:rPr lang="ar-SA" sz="2000" dirty="0" smtClean="0"/>
            <a:t>؟</a:t>
          </a:r>
          <a:endParaRPr lang="ar-SA" sz="2000" dirty="0"/>
        </a:p>
      </dgm:t>
    </dgm:pt>
    <dgm:pt modelId="{78EF6FF1-1603-468D-A35C-24E8C8835B8A}" type="parTrans" cxnId="{7F53BD32-F71F-4B60-A964-C2D53DD95AFB}">
      <dgm:prSet/>
      <dgm:spPr/>
      <dgm:t>
        <a:bodyPr/>
        <a:lstStyle/>
        <a:p>
          <a:pPr rtl="1"/>
          <a:endParaRPr lang="ar-SA" sz="2000"/>
        </a:p>
      </dgm:t>
    </dgm:pt>
    <dgm:pt modelId="{6C3CEA31-AADC-45C1-80A5-CD71B07688AD}" type="sibTrans" cxnId="{7F53BD32-F71F-4B60-A964-C2D53DD95AFB}">
      <dgm:prSet/>
      <dgm:spPr/>
      <dgm:t>
        <a:bodyPr/>
        <a:lstStyle/>
        <a:p>
          <a:pPr rtl="1"/>
          <a:endParaRPr lang="ar-SA" sz="2000"/>
        </a:p>
      </dgm:t>
    </dgm:pt>
    <dgm:pt modelId="{5ADC8CA5-4A3D-44F7-B656-07984F1B5653}" type="pres">
      <dgm:prSet presAssocID="{84851606-3144-42F8-AF7C-E53F3419D3A9}" presName="Name0" presStyleCnt="0">
        <dgm:presLayoutVars>
          <dgm:chPref val="1"/>
          <dgm:dir/>
          <dgm:animOne val="branch"/>
          <dgm:animLvl val="lvl"/>
          <dgm:resizeHandles/>
        </dgm:presLayoutVars>
      </dgm:prSet>
      <dgm:spPr/>
      <dgm:t>
        <a:bodyPr/>
        <a:lstStyle/>
        <a:p>
          <a:pPr rtl="1"/>
          <a:endParaRPr lang="ar-SA"/>
        </a:p>
      </dgm:t>
    </dgm:pt>
    <dgm:pt modelId="{C1299C43-C065-4D14-A931-E15D7C0E9A41}" type="pres">
      <dgm:prSet presAssocID="{AEDFC716-40AE-4B02-B1E0-3E32D6C53469}" presName="vertOne" presStyleCnt="0"/>
      <dgm:spPr/>
      <dgm:t>
        <a:bodyPr/>
        <a:lstStyle/>
        <a:p>
          <a:pPr rtl="1"/>
          <a:endParaRPr lang="ar-SA"/>
        </a:p>
      </dgm:t>
    </dgm:pt>
    <dgm:pt modelId="{DBB4802F-7D3D-4AD3-93FB-857524AA1702}" type="pres">
      <dgm:prSet presAssocID="{AEDFC716-40AE-4B02-B1E0-3E32D6C53469}" presName="txOne" presStyleLbl="node0" presStyleIdx="0" presStyleCnt="6">
        <dgm:presLayoutVars>
          <dgm:chPref val="3"/>
        </dgm:presLayoutVars>
      </dgm:prSet>
      <dgm:spPr/>
      <dgm:t>
        <a:bodyPr/>
        <a:lstStyle/>
        <a:p>
          <a:pPr rtl="1"/>
          <a:endParaRPr lang="ar-SA"/>
        </a:p>
      </dgm:t>
    </dgm:pt>
    <dgm:pt modelId="{57EC0F91-678A-4E52-8628-E05D8D770567}" type="pres">
      <dgm:prSet presAssocID="{AEDFC716-40AE-4B02-B1E0-3E32D6C53469}" presName="horzOne" presStyleCnt="0"/>
      <dgm:spPr/>
      <dgm:t>
        <a:bodyPr/>
        <a:lstStyle/>
        <a:p>
          <a:pPr rtl="1"/>
          <a:endParaRPr lang="ar-SA"/>
        </a:p>
      </dgm:t>
    </dgm:pt>
    <dgm:pt modelId="{7AAFFF57-05AC-40C7-8120-D21B58299028}" type="pres">
      <dgm:prSet presAssocID="{5B8D211B-73E6-4FCC-8496-F5F0F59E55C9}" presName="sibSpaceOne" presStyleCnt="0"/>
      <dgm:spPr/>
      <dgm:t>
        <a:bodyPr/>
        <a:lstStyle/>
        <a:p>
          <a:pPr rtl="1"/>
          <a:endParaRPr lang="ar-SA"/>
        </a:p>
      </dgm:t>
    </dgm:pt>
    <dgm:pt modelId="{9292539E-E8ED-42D9-A27D-F05B2980B12A}" type="pres">
      <dgm:prSet presAssocID="{F2D1EAE9-1EF8-42E3-A559-D5FCCEB25571}" presName="vertOne" presStyleCnt="0"/>
      <dgm:spPr/>
      <dgm:t>
        <a:bodyPr/>
        <a:lstStyle/>
        <a:p>
          <a:pPr rtl="1"/>
          <a:endParaRPr lang="ar-SA"/>
        </a:p>
      </dgm:t>
    </dgm:pt>
    <dgm:pt modelId="{A91184AE-1801-41DE-B368-82C716561A75}" type="pres">
      <dgm:prSet presAssocID="{F2D1EAE9-1EF8-42E3-A559-D5FCCEB25571}" presName="txOne" presStyleLbl="node0" presStyleIdx="1" presStyleCnt="6">
        <dgm:presLayoutVars>
          <dgm:chPref val="3"/>
        </dgm:presLayoutVars>
      </dgm:prSet>
      <dgm:spPr/>
      <dgm:t>
        <a:bodyPr/>
        <a:lstStyle/>
        <a:p>
          <a:pPr rtl="1"/>
          <a:endParaRPr lang="ar-SA"/>
        </a:p>
      </dgm:t>
    </dgm:pt>
    <dgm:pt modelId="{696424E8-ECDF-4510-A6A5-FF98BC6DCBAE}" type="pres">
      <dgm:prSet presAssocID="{F2D1EAE9-1EF8-42E3-A559-D5FCCEB25571}" presName="horzOne" presStyleCnt="0"/>
      <dgm:spPr/>
      <dgm:t>
        <a:bodyPr/>
        <a:lstStyle/>
        <a:p>
          <a:pPr rtl="1"/>
          <a:endParaRPr lang="ar-SA"/>
        </a:p>
      </dgm:t>
    </dgm:pt>
    <dgm:pt modelId="{B6AE68EE-89EF-4F41-B206-57F325976CB5}" type="pres">
      <dgm:prSet presAssocID="{FAC2CE67-53D9-48EA-A4B6-5E9AEC71337F}" presName="sibSpaceOne" presStyleCnt="0"/>
      <dgm:spPr/>
      <dgm:t>
        <a:bodyPr/>
        <a:lstStyle/>
        <a:p>
          <a:pPr rtl="1"/>
          <a:endParaRPr lang="ar-SA"/>
        </a:p>
      </dgm:t>
    </dgm:pt>
    <dgm:pt modelId="{FE31E62B-9F00-4261-AEC0-445CD0C653E7}" type="pres">
      <dgm:prSet presAssocID="{56F6655E-89C5-4A11-A1F6-C2E974FC5847}" presName="vertOne" presStyleCnt="0"/>
      <dgm:spPr/>
      <dgm:t>
        <a:bodyPr/>
        <a:lstStyle/>
        <a:p>
          <a:pPr rtl="1"/>
          <a:endParaRPr lang="ar-SA"/>
        </a:p>
      </dgm:t>
    </dgm:pt>
    <dgm:pt modelId="{969A955E-244F-4E60-AB57-9E66895C836F}" type="pres">
      <dgm:prSet presAssocID="{56F6655E-89C5-4A11-A1F6-C2E974FC5847}" presName="txOne" presStyleLbl="node0" presStyleIdx="2" presStyleCnt="6">
        <dgm:presLayoutVars>
          <dgm:chPref val="3"/>
        </dgm:presLayoutVars>
      </dgm:prSet>
      <dgm:spPr/>
      <dgm:t>
        <a:bodyPr/>
        <a:lstStyle/>
        <a:p>
          <a:pPr rtl="1"/>
          <a:endParaRPr lang="ar-SA"/>
        </a:p>
      </dgm:t>
    </dgm:pt>
    <dgm:pt modelId="{EEA5E68F-2AFC-4DAB-8BD5-022F385B81EC}" type="pres">
      <dgm:prSet presAssocID="{56F6655E-89C5-4A11-A1F6-C2E974FC5847}" presName="horzOne" presStyleCnt="0"/>
      <dgm:spPr/>
      <dgm:t>
        <a:bodyPr/>
        <a:lstStyle/>
        <a:p>
          <a:pPr rtl="1"/>
          <a:endParaRPr lang="ar-SA"/>
        </a:p>
      </dgm:t>
    </dgm:pt>
    <dgm:pt modelId="{F3996D22-982A-4F4B-A28B-E223750F8CAF}" type="pres">
      <dgm:prSet presAssocID="{6468CA31-45F1-4F51-BF1F-2684824FC50B}" presName="sibSpaceOne" presStyleCnt="0"/>
      <dgm:spPr/>
      <dgm:t>
        <a:bodyPr/>
        <a:lstStyle/>
        <a:p>
          <a:pPr rtl="1"/>
          <a:endParaRPr lang="ar-SA"/>
        </a:p>
      </dgm:t>
    </dgm:pt>
    <dgm:pt modelId="{A1EB095F-BAA8-43E7-8291-3EF5E1A46B47}" type="pres">
      <dgm:prSet presAssocID="{57A9DBC4-BF47-456F-BB43-B3E60ABBA8DD}" presName="vertOne" presStyleCnt="0"/>
      <dgm:spPr/>
      <dgm:t>
        <a:bodyPr/>
        <a:lstStyle/>
        <a:p>
          <a:pPr rtl="1"/>
          <a:endParaRPr lang="ar-SA"/>
        </a:p>
      </dgm:t>
    </dgm:pt>
    <dgm:pt modelId="{27EC95AB-9238-4928-AEEC-A42CF5A158BD}" type="pres">
      <dgm:prSet presAssocID="{57A9DBC4-BF47-456F-BB43-B3E60ABBA8DD}" presName="txOne" presStyleLbl="node0" presStyleIdx="3" presStyleCnt="6">
        <dgm:presLayoutVars>
          <dgm:chPref val="3"/>
        </dgm:presLayoutVars>
      </dgm:prSet>
      <dgm:spPr/>
      <dgm:t>
        <a:bodyPr/>
        <a:lstStyle/>
        <a:p>
          <a:pPr rtl="1"/>
          <a:endParaRPr lang="ar-SA"/>
        </a:p>
      </dgm:t>
    </dgm:pt>
    <dgm:pt modelId="{F48989EB-FB9C-45B0-BCA3-695B2238B443}" type="pres">
      <dgm:prSet presAssocID="{57A9DBC4-BF47-456F-BB43-B3E60ABBA8DD}" presName="horzOne" presStyleCnt="0"/>
      <dgm:spPr/>
      <dgm:t>
        <a:bodyPr/>
        <a:lstStyle/>
        <a:p>
          <a:pPr rtl="1"/>
          <a:endParaRPr lang="ar-SA"/>
        </a:p>
      </dgm:t>
    </dgm:pt>
    <dgm:pt modelId="{4DDF4FE1-F7FF-478C-8F6E-05D33A56C707}" type="pres">
      <dgm:prSet presAssocID="{9FCA55D1-2435-4584-A10D-E5DFF54334A2}" presName="sibSpaceOne" presStyleCnt="0"/>
      <dgm:spPr/>
      <dgm:t>
        <a:bodyPr/>
        <a:lstStyle/>
        <a:p>
          <a:pPr rtl="1"/>
          <a:endParaRPr lang="ar-SA"/>
        </a:p>
      </dgm:t>
    </dgm:pt>
    <dgm:pt modelId="{FFFC055C-EC5E-46EC-B9EF-E4090653EF6D}" type="pres">
      <dgm:prSet presAssocID="{0CA132B1-E1F2-49CB-917F-E87E0E66A747}" presName="vertOne" presStyleCnt="0"/>
      <dgm:spPr/>
      <dgm:t>
        <a:bodyPr/>
        <a:lstStyle/>
        <a:p>
          <a:pPr rtl="1"/>
          <a:endParaRPr lang="ar-SA"/>
        </a:p>
      </dgm:t>
    </dgm:pt>
    <dgm:pt modelId="{0E263A69-BA94-47B6-8FD9-0C7A7970C6A9}" type="pres">
      <dgm:prSet presAssocID="{0CA132B1-E1F2-49CB-917F-E87E0E66A747}" presName="txOne" presStyleLbl="node0" presStyleIdx="4" presStyleCnt="6">
        <dgm:presLayoutVars>
          <dgm:chPref val="3"/>
        </dgm:presLayoutVars>
      </dgm:prSet>
      <dgm:spPr/>
      <dgm:t>
        <a:bodyPr/>
        <a:lstStyle/>
        <a:p>
          <a:pPr rtl="1"/>
          <a:endParaRPr lang="ar-SA"/>
        </a:p>
      </dgm:t>
    </dgm:pt>
    <dgm:pt modelId="{66B7AB26-1864-4681-9293-971B6F2073DD}" type="pres">
      <dgm:prSet presAssocID="{0CA132B1-E1F2-49CB-917F-E87E0E66A747}" presName="horzOne" presStyleCnt="0"/>
      <dgm:spPr/>
      <dgm:t>
        <a:bodyPr/>
        <a:lstStyle/>
        <a:p>
          <a:pPr rtl="1"/>
          <a:endParaRPr lang="ar-SA"/>
        </a:p>
      </dgm:t>
    </dgm:pt>
    <dgm:pt modelId="{53EF53AC-E7CF-401C-9DE9-6A89CF1A52CD}" type="pres">
      <dgm:prSet presAssocID="{9DB62DE4-8CF2-4817-95D2-7D111046CF96}" presName="sibSpaceOne" presStyleCnt="0"/>
      <dgm:spPr/>
      <dgm:t>
        <a:bodyPr/>
        <a:lstStyle/>
        <a:p>
          <a:pPr rtl="1"/>
          <a:endParaRPr lang="ar-SA"/>
        </a:p>
      </dgm:t>
    </dgm:pt>
    <dgm:pt modelId="{A14170D1-D6C1-4DB7-80C3-9FF7FBAC57C2}" type="pres">
      <dgm:prSet presAssocID="{D5D12F94-2C22-4FE6-94C5-20A1BE631CE5}" presName="vertOne" presStyleCnt="0"/>
      <dgm:spPr/>
      <dgm:t>
        <a:bodyPr/>
        <a:lstStyle/>
        <a:p>
          <a:pPr rtl="1"/>
          <a:endParaRPr lang="ar-SA"/>
        </a:p>
      </dgm:t>
    </dgm:pt>
    <dgm:pt modelId="{CC54DA7C-A26D-4B29-B9BD-9AF1ABC1B9A3}" type="pres">
      <dgm:prSet presAssocID="{D5D12F94-2C22-4FE6-94C5-20A1BE631CE5}" presName="txOne" presStyleLbl="node0" presStyleIdx="5" presStyleCnt="6">
        <dgm:presLayoutVars>
          <dgm:chPref val="3"/>
        </dgm:presLayoutVars>
      </dgm:prSet>
      <dgm:spPr/>
      <dgm:t>
        <a:bodyPr/>
        <a:lstStyle/>
        <a:p>
          <a:pPr rtl="1"/>
          <a:endParaRPr lang="ar-SA"/>
        </a:p>
      </dgm:t>
    </dgm:pt>
    <dgm:pt modelId="{1274F22B-40B6-43F2-9AA6-853338261AAB}" type="pres">
      <dgm:prSet presAssocID="{D5D12F94-2C22-4FE6-94C5-20A1BE631CE5}" presName="horzOne" presStyleCnt="0"/>
      <dgm:spPr/>
      <dgm:t>
        <a:bodyPr/>
        <a:lstStyle/>
        <a:p>
          <a:pPr rtl="1"/>
          <a:endParaRPr lang="ar-SA"/>
        </a:p>
      </dgm:t>
    </dgm:pt>
  </dgm:ptLst>
  <dgm:cxnLst>
    <dgm:cxn modelId="{52C60007-79F1-475C-9CDA-4DF33F2A5312}" type="presOf" srcId="{57A9DBC4-BF47-456F-BB43-B3E60ABBA8DD}" destId="{27EC95AB-9238-4928-AEEC-A42CF5A158BD}" srcOrd="0" destOrd="0" presId="urn:microsoft.com/office/officeart/2005/8/layout/hierarchy4"/>
    <dgm:cxn modelId="{3D3466E5-A4D1-4CA6-9696-C0CB61EF637C}" srcId="{84851606-3144-42F8-AF7C-E53F3419D3A9}" destId="{F2D1EAE9-1EF8-42E3-A559-D5FCCEB25571}" srcOrd="1" destOrd="0" parTransId="{9466548D-FAB9-4053-8D46-CEB777D0366E}" sibTransId="{FAC2CE67-53D9-48EA-A4B6-5E9AEC71337F}"/>
    <dgm:cxn modelId="{91C49203-7415-4011-9C3E-C8550F1051DF}" srcId="{84851606-3144-42F8-AF7C-E53F3419D3A9}" destId="{57A9DBC4-BF47-456F-BB43-B3E60ABBA8DD}" srcOrd="3" destOrd="0" parTransId="{4B3321A0-0088-4968-AD5A-8D50F132C3F6}" sibTransId="{9FCA55D1-2435-4584-A10D-E5DFF54334A2}"/>
    <dgm:cxn modelId="{7F53BD32-F71F-4B60-A964-C2D53DD95AFB}" srcId="{84851606-3144-42F8-AF7C-E53F3419D3A9}" destId="{D5D12F94-2C22-4FE6-94C5-20A1BE631CE5}" srcOrd="5" destOrd="0" parTransId="{78EF6FF1-1603-468D-A35C-24E8C8835B8A}" sibTransId="{6C3CEA31-AADC-45C1-80A5-CD71B07688AD}"/>
    <dgm:cxn modelId="{FD9B158E-66C0-473D-9FD2-26DFD84BD070}" srcId="{84851606-3144-42F8-AF7C-E53F3419D3A9}" destId="{56F6655E-89C5-4A11-A1F6-C2E974FC5847}" srcOrd="2" destOrd="0" parTransId="{A782177B-BE18-43B5-9FBC-E60452B50DF5}" sibTransId="{6468CA31-45F1-4F51-BF1F-2684824FC50B}"/>
    <dgm:cxn modelId="{00AC806C-C4A5-42DD-B9F1-B772FE1258C4}" type="presOf" srcId="{0CA132B1-E1F2-49CB-917F-E87E0E66A747}" destId="{0E263A69-BA94-47B6-8FD9-0C7A7970C6A9}" srcOrd="0" destOrd="0" presId="urn:microsoft.com/office/officeart/2005/8/layout/hierarchy4"/>
    <dgm:cxn modelId="{4EF93BD7-4FA7-495E-84D4-1FD473CD0BE9}" type="presOf" srcId="{AEDFC716-40AE-4B02-B1E0-3E32D6C53469}" destId="{DBB4802F-7D3D-4AD3-93FB-857524AA1702}" srcOrd="0" destOrd="0" presId="urn:microsoft.com/office/officeart/2005/8/layout/hierarchy4"/>
    <dgm:cxn modelId="{2C29791D-B2B2-4230-B0D0-1D10E0CFBB5F}" type="presOf" srcId="{F2D1EAE9-1EF8-42E3-A559-D5FCCEB25571}" destId="{A91184AE-1801-41DE-B368-82C716561A75}" srcOrd="0" destOrd="0" presId="urn:microsoft.com/office/officeart/2005/8/layout/hierarchy4"/>
    <dgm:cxn modelId="{AC8F9864-6F0C-4572-ACB6-C3977A9C43C1}" srcId="{84851606-3144-42F8-AF7C-E53F3419D3A9}" destId="{AEDFC716-40AE-4B02-B1E0-3E32D6C53469}" srcOrd="0" destOrd="0" parTransId="{C7942073-3B2E-4CC8-9A5E-42D47A69AC37}" sibTransId="{5B8D211B-73E6-4FCC-8496-F5F0F59E55C9}"/>
    <dgm:cxn modelId="{0A4A21D1-0F3A-46AF-8CE5-3F91F61AD824}" type="presOf" srcId="{56F6655E-89C5-4A11-A1F6-C2E974FC5847}" destId="{969A955E-244F-4E60-AB57-9E66895C836F}" srcOrd="0" destOrd="0" presId="urn:microsoft.com/office/officeart/2005/8/layout/hierarchy4"/>
    <dgm:cxn modelId="{46A03A30-3345-42D4-8695-80512BFFEC31}" type="presOf" srcId="{84851606-3144-42F8-AF7C-E53F3419D3A9}" destId="{5ADC8CA5-4A3D-44F7-B656-07984F1B5653}" srcOrd="0" destOrd="0" presId="urn:microsoft.com/office/officeart/2005/8/layout/hierarchy4"/>
    <dgm:cxn modelId="{E35A1B0B-DE6B-4C6E-8670-9043C7E6FEA4}" type="presOf" srcId="{D5D12F94-2C22-4FE6-94C5-20A1BE631CE5}" destId="{CC54DA7C-A26D-4B29-B9BD-9AF1ABC1B9A3}" srcOrd="0" destOrd="0" presId="urn:microsoft.com/office/officeart/2005/8/layout/hierarchy4"/>
    <dgm:cxn modelId="{0B7482CF-71D3-4A10-B081-F9723B357F4C}" srcId="{84851606-3144-42F8-AF7C-E53F3419D3A9}" destId="{0CA132B1-E1F2-49CB-917F-E87E0E66A747}" srcOrd="4" destOrd="0" parTransId="{7E7BA4B2-AA1C-4EE2-B755-EE0BF0ECE4AC}" sibTransId="{9DB62DE4-8CF2-4817-95D2-7D111046CF96}"/>
    <dgm:cxn modelId="{360296CF-71EB-43C1-BB30-CE5DB1381035}" type="presParOf" srcId="{5ADC8CA5-4A3D-44F7-B656-07984F1B5653}" destId="{C1299C43-C065-4D14-A931-E15D7C0E9A41}" srcOrd="0" destOrd="0" presId="urn:microsoft.com/office/officeart/2005/8/layout/hierarchy4"/>
    <dgm:cxn modelId="{BDEE01E3-BD6F-4E0A-83E3-05854CAEBD09}" type="presParOf" srcId="{C1299C43-C065-4D14-A931-E15D7C0E9A41}" destId="{DBB4802F-7D3D-4AD3-93FB-857524AA1702}" srcOrd="0" destOrd="0" presId="urn:microsoft.com/office/officeart/2005/8/layout/hierarchy4"/>
    <dgm:cxn modelId="{02A18BCB-87C9-454E-BFA1-4A9DCE85F5CF}" type="presParOf" srcId="{C1299C43-C065-4D14-A931-E15D7C0E9A41}" destId="{57EC0F91-678A-4E52-8628-E05D8D770567}" srcOrd="1" destOrd="0" presId="urn:microsoft.com/office/officeart/2005/8/layout/hierarchy4"/>
    <dgm:cxn modelId="{CB935361-1094-4AD4-ABC3-59247ADF1E81}" type="presParOf" srcId="{5ADC8CA5-4A3D-44F7-B656-07984F1B5653}" destId="{7AAFFF57-05AC-40C7-8120-D21B58299028}" srcOrd="1" destOrd="0" presId="urn:microsoft.com/office/officeart/2005/8/layout/hierarchy4"/>
    <dgm:cxn modelId="{5B634650-4475-4A13-97D4-AD36A8F0DBB2}" type="presParOf" srcId="{5ADC8CA5-4A3D-44F7-B656-07984F1B5653}" destId="{9292539E-E8ED-42D9-A27D-F05B2980B12A}" srcOrd="2" destOrd="0" presId="urn:microsoft.com/office/officeart/2005/8/layout/hierarchy4"/>
    <dgm:cxn modelId="{C876AAF1-F78A-49DC-AD63-609B2E4F5454}" type="presParOf" srcId="{9292539E-E8ED-42D9-A27D-F05B2980B12A}" destId="{A91184AE-1801-41DE-B368-82C716561A75}" srcOrd="0" destOrd="0" presId="urn:microsoft.com/office/officeart/2005/8/layout/hierarchy4"/>
    <dgm:cxn modelId="{FFBEE923-C2ED-4758-AE2B-62977E85E767}" type="presParOf" srcId="{9292539E-E8ED-42D9-A27D-F05B2980B12A}" destId="{696424E8-ECDF-4510-A6A5-FF98BC6DCBAE}" srcOrd="1" destOrd="0" presId="urn:microsoft.com/office/officeart/2005/8/layout/hierarchy4"/>
    <dgm:cxn modelId="{C842803C-B848-4D49-9C5E-3FE7A909EB75}" type="presParOf" srcId="{5ADC8CA5-4A3D-44F7-B656-07984F1B5653}" destId="{B6AE68EE-89EF-4F41-B206-57F325976CB5}" srcOrd="3" destOrd="0" presId="urn:microsoft.com/office/officeart/2005/8/layout/hierarchy4"/>
    <dgm:cxn modelId="{9C995807-9375-4A60-9A64-AF8FCE87B36B}" type="presParOf" srcId="{5ADC8CA5-4A3D-44F7-B656-07984F1B5653}" destId="{FE31E62B-9F00-4261-AEC0-445CD0C653E7}" srcOrd="4" destOrd="0" presId="urn:microsoft.com/office/officeart/2005/8/layout/hierarchy4"/>
    <dgm:cxn modelId="{772EDAA6-02FF-4416-9C5C-61502C77C884}" type="presParOf" srcId="{FE31E62B-9F00-4261-AEC0-445CD0C653E7}" destId="{969A955E-244F-4E60-AB57-9E66895C836F}" srcOrd="0" destOrd="0" presId="urn:microsoft.com/office/officeart/2005/8/layout/hierarchy4"/>
    <dgm:cxn modelId="{78C2C6B6-59F4-48D9-8020-F9A1221308BC}" type="presParOf" srcId="{FE31E62B-9F00-4261-AEC0-445CD0C653E7}" destId="{EEA5E68F-2AFC-4DAB-8BD5-022F385B81EC}" srcOrd="1" destOrd="0" presId="urn:microsoft.com/office/officeart/2005/8/layout/hierarchy4"/>
    <dgm:cxn modelId="{5D90B2B3-1AF2-42E6-9CC3-EF56D9CDA217}" type="presParOf" srcId="{5ADC8CA5-4A3D-44F7-B656-07984F1B5653}" destId="{F3996D22-982A-4F4B-A28B-E223750F8CAF}" srcOrd="5" destOrd="0" presId="urn:microsoft.com/office/officeart/2005/8/layout/hierarchy4"/>
    <dgm:cxn modelId="{01853596-8E12-45CF-BF83-1792A17B2672}" type="presParOf" srcId="{5ADC8CA5-4A3D-44F7-B656-07984F1B5653}" destId="{A1EB095F-BAA8-43E7-8291-3EF5E1A46B47}" srcOrd="6" destOrd="0" presId="urn:microsoft.com/office/officeart/2005/8/layout/hierarchy4"/>
    <dgm:cxn modelId="{88DF30B8-D110-497B-92B5-89036752D031}" type="presParOf" srcId="{A1EB095F-BAA8-43E7-8291-3EF5E1A46B47}" destId="{27EC95AB-9238-4928-AEEC-A42CF5A158BD}" srcOrd="0" destOrd="0" presId="urn:microsoft.com/office/officeart/2005/8/layout/hierarchy4"/>
    <dgm:cxn modelId="{5A52DFAC-12EA-4049-8A13-B098C4A09A07}" type="presParOf" srcId="{A1EB095F-BAA8-43E7-8291-3EF5E1A46B47}" destId="{F48989EB-FB9C-45B0-BCA3-695B2238B443}" srcOrd="1" destOrd="0" presId="urn:microsoft.com/office/officeart/2005/8/layout/hierarchy4"/>
    <dgm:cxn modelId="{8CA7028D-9A11-4436-AE63-978F827457BF}" type="presParOf" srcId="{5ADC8CA5-4A3D-44F7-B656-07984F1B5653}" destId="{4DDF4FE1-F7FF-478C-8F6E-05D33A56C707}" srcOrd="7" destOrd="0" presId="urn:microsoft.com/office/officeart/2005/8/layout/hierarchy4"/>
    <dgm:cxn modelId="{05D70154-12EA-4446-B83D-A8AC40F72846}" type="presParOf" srcId="{5ADC8CA5-4A3D-44F7-B656-07984F1B5653}" destId="{FFFC055C-EC5E-46EC-B9EF-E4090653EF6D}" srcOrd="8" destOrd="0" presId="urn:microsoft.com/office/officeart/2005/8/layout/hierarchy4"/>
    <dgm:cxn modelId="{26E5988B-AEF8-4E72-A470-60F26A6CEB26}" type="presParOf" srcId="{FFFC055C-EC5E-46EC-B9EF-E4090653EF6D}" destId="{0E263A69-BA94-47B6-8FD9-0C7A7970C6A9}" srcOrd="0" destOrd="0" presId="urn:microsoft.com/office/officeart/2005/8/layout/hierarchy4"/>
    <dgm:cxn modelId="{B6DCE974-E1B2-471C-9640-465BCEC74874}" type="presParOf" srcId="{FFFC055C-EC5E-46EC-B9EF-E4090653EF6D}" destId="{66B7AB26-1864-4681-9293-971B6F2073DD}" srcOrd="1" destOrd="0" presId="urn:microsoft.com/office/officeart/2005/8/layout/hierarchy4"/>
    <dgm:cxn modelId="{1D0B3B54-B9C9-4937-A9F4-F24491D81F65}" type="presParOf" srcId="{5ADC8CA5-4A3D-44F7-B656-07984F1B5653}" destId="{53EF53AC-E7CF-401C-9DE9-6A89CF1A52CD}" srcOrd="9" destOrd="0" presId="urn:microsoft.com/office/officeart/2005/8/layout/hierarchy4"/>
    <dgm:cxn modelId="{6D42EAAC-15EB-49FD-83E6-B5B71998A984}" type="presParOf" srcId="{5ADC8CA5-4A3D-44F7-B656-07984F1B5653}" destId="{A14170D1-D6C1-4DB7-80C3-9FF7FBAC57C2}" srcOrd="10" destOrd="0" presId="urn:microsoft.com/office/officeart/2005/8/layout/hierarchy4"/>
    <dgm:cxn modelId="{3D8FBB7C-F109-42CE-BA45-1F155FA5B4AE}" type="presParOf" srcId="{A14170D1-D6C1-4DB7-80C3-9FF7FBAC57C2}" destId="{CC54DA7C-A26D-4B29-B9BD-9AF1ABC1B9A3}" srcOrd="0" destOrd="0" presId="urn:microsoft.com/office/officeart/2005/8/layout/hierarchy4"/>
    <dgm:cxn modelId="{BF1171CC-2BC6-4210-89C4-20B4EE35C314}" type="presParOf" srcId="{A14170D1-D6C1-4DB7-80C3-9FF7FBAC57C2}" destId="{1274F22B-40B6-43F2-9AA6-853338261AAB}" srcOrd="1" destOrd="0" presId="urn:microsoft.com/office/officeart/2005/8/layout/hierarchy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0254D50-83AF-48D3-8D9B-70ADA9E07942}" type="doc">
      <dgm:prSet loTypeId="urn:microsoft.com/office/officeart/2005/8/layout/vList2" loCatId="list" qsTypeId="urn:microsoft.com/office/officeart/2005/8/quickstyle/simple1" qsCatId="simple" csTypeId="urn:microsoft.com/office/officeart/2005/8/colors/colorful5" csCatId="colorful" phldr="1"/>
      <dgm:spPr/>
      <dgm:t>
        <a:bodyPr/>
        <a:lstStyle/>
        <a:p>
          <a:pPr rtl="1"/>
          <a:endParaRPr lang="ar-SA"/>
        </a:p>
      </dgm:t>
    </dgm:pt>
    <dgm:pt modelId="{A30624B9-C89C-487A-A096-32D72C7C44B7}">
      <dgm:prSet/>
      <dgm:spPr/>
      <dgm:t>
        <a:bodyPr/>
        <a:lstStyle/>
        <a:p>
          <a:pPr rtl="1"/>
          <a:r>
            <a:rPr lang="ar-SA" dirty="0" smtClean="0"/>
            <a:t>؟</a:t>
          </a:r>
          <a:endParaRPr lang="ar-SA" dirty="0"/>
        </a:p>
      </dgm:t>
    </dgm:pt>
    <dgm:pt modelId="{187EB922-F68E-4079-81F1-2EAF825C5001}" type="parTrans" cxnId="{5392AD0B-4E26-495B-AF46-134E88A63DC0}">
      <dgm:prSet/>
      <dgm:spPr/>
      <dgm:t>
        <a:bodyPr/>
        <a:lstStyle/>
        <a:p>
          <a:pPr rtl="1"/>
          <a:endParaRPr lang="ar-SA"/>
        </a:p>
      </dgm:t>
    </dgm:pt>
    <dgm:pt modelId="{19BD0CA0-94D2-4260-8AA3-FCBEB349E6F1}" type="sibTrans" cxnId="{5392AD0B-4E26-495B-AF46-134E88A63DC0}">
      <dgm:prSet/>
      <dgm:spPr/>
      <dgm:t>
        <a:bodyPr/>
        <a:lstStyle/>
        <a:p>
          <a:pPr rtl="1"/>
          <a:endParaRPr lang="ar-SA"/>
        </a:p>
      </dgm:t>
    </dgm:pt>
    <dgm:pt modelId="{71FD8C34-643C-4B6E-9754-204F7100DF1B}">
      <dgm:prSet/>
      <dgm:spPr/>
      <dgm:t>
        <a:bodyPr/>
        <a:lstStyle/>
        <a:p>
          <a:pPr rtl="1"/>
          <a:r>
            <a:rPr lang="ar-SA" dirty="0" smtClean="0"/>
            <a:t>؟ </a:t>
          </a:r>
          <a:endParaRPr lang="ar-SA" dirty="0"/>
        </a:p>
      </dgm:t>
    </dgm:pt>
    <dgm:pt modelId="{67490E0F-AC23-476F-B5C8-2B068F7845F4}" type="parTrans" cxnId="{6A81D9E9-1F1D-4385-997E-D3A658B88EC3}">
      <dgm:prSet/>
      <dgm:spPr/>
      <dgm:t>
        <a:bodyPr/>
        <a:lstStyle/>
        <a:p>
          <a:pPr rtl="1"/>
          <a:endParaRPr lang="ar-SA"/>
        </a:p>
      </dgm:t>
    </dgm:pt>
    <dgm:pt modelId="{81063673-38BF-43DC-ABA7-AEEFFD8CA56A}" type="sibTrans" cxnId="{6A81D9E9-1F1D-4385-997E-D3A658B88EC3}">
      <dgm:prSet/>
      <dgm:spPr/>
      <dgm:t>
        <a:bodyPr/>
        <a:lstStyle/>
        <a:p>
          <a:pPr rtl="1"/>
          <a:endParaRPr lang="ar-SA"/>
        </a:p>
      </dgm:t>
    </dgm:pt>
    <dgm:pt modelId="{BA3186A9-5F18-488B-834E-C9100A2BD39B}" type="pres">
      <dgm:prSet presAssocID="{40254D50-83AF-48D3-8D9B-70ADA9E07942}" presName="linear" presStyleCnt="0">
        <dgm:presLayoutVars>
          <dgm:animLvl val="lvl"/>
          <dgm:resizeHandles val="exact"/>
        </dgm:presLayoutVars>
      </dgm:prSet>
      <dgm:spPr/>
      <dgm:t>
        <a:bodyPr/>
        <a:lstStyle/>
        <a:p>
          <a:pPr rtl="1"/>
          <a:endParaRPr lang="ar-SA"/>
        </a:p>
      </dgm:t>
    </dgm:pt>
    <dgm:pt modelId="{9446031D-2AF5-4811-94C6-D0E23322A393}" type="pres">
      <dgm:prSet presAssocID="{A30624B9-C89C-487A-A096-32D72C7C44B7}" presName="parentText" presStyleLbl="node1" presStyleIdx="0" presStyleCnt="2">
        <dgm:presLayoutVars>
          <dgm:chMax val="0"/>
          <dgm:bulletEnabled val="1"/>
        </dgm:presLayoutVars>
      </dgm:prSet>
      <dgm:spPr/>
      <dgm:t>
        <a:bodyPr/>
        <a:lstStyle/>
        <a:p>
          <a:pPr rtl="1"/>
          <a:endParaRPr lang="ar-SA"/>
        </a:p>
      </dgm:t>
    </dgm:pt>
    <dgm:pt modelId="{8BA7B5A2-4351-4C07-8561-3B15E7B6D3D1}" type="pres">
      <dgm:prSet presAssocID="{19BD0CA0-94D2-4260-8AA3-FCBEB349E6F1}" presName="spacer" presStyleCnt="0"/>
      <dgm:spPr/>
    </dgm:pt>
    <dgm:pt modelId="{486BB3CE-4A06-4579-BB95-485272FFF5BE}" type="pres">
      <dgm:prSet presAssocID="{71FD8C34-643C-4B6E-9754-204F7100DF1B}" presName="parentText" presStyleLbl="node1" presStyleIdx="1" presStyleCnt="2">
        <dgm:presLayoutVars>
          <dgm:chMax val="0"/>
          <dgm:bulletEnabled val="1"/>
        </dgm:presLayoutVars>
      </dgm:prSet>
      <dgm:spPr/>
      <dgm:t>
        <a:bodyPr/>
        <a:lstStyle/>
        <a:p>
          <a:pPr rtl="1"/>
          <a:endParaRPr lang="ar-SA"/>
        </a:p>
      </dgm:t>
    </dgm:pt>
  </dgm:ptLst>
  <dgm:cxnLst>
    <dgm:cxn modelId="{5392AD0B-4E26-495B-AF46-134E88A63DC0}" srcId="{40254D50-83AF-48D3-8D9B-70ADA9E07942}" destId="{A30624B9-C89C-487A-A096-32D72C7C44B7}" srcOrd="0" destOrd="0" parTransId="{187EB922-F68E-4079-81F1-2EAF825C5001}" sibTransId="{19BD0CA0-94D2-4260-8AA3-FCBEB349E6F1}"/>
    <dgm:cxn modelId="{6A81D9E9-1F1D-4385-997E-D3A658B88EC3}" srcId="{40254D50-83AF-48D3-8D9B-70ADA9E07942}" destId="{71FD8C34-643C-4B6E-9754-204F7100DF1B}" srcOrd="1" destOrd="0" parTransId="{67490E0F-AC23-476F-B5C8-2B068F7845F4}" sibTransId="{81063673-38BF-43DC-ABA7-AEEFFD8CA56A}"/>
    <dgm:cxn modelId="{E3EE20C3-F72C-420A-874B-A23947A6CE1E}" type="presOf" srcId="{40254D50-83AF-48D3-8D9B-70ADA9E07942}" destId="{BA3186A9-5F18-488B-834E-C9100A2BD39B}" srcOrd="0" destOrd="0" presId="urn:microsoft.com/office/officeart/2005/8/layout/vList2"/>
    <dgm:cxn modelId="{359A916B-D94F-4C66-B45B-CB727A0A65DC}" type="presOf" srcId="{71FD8C34-643C-4B6E-9754-204F7100DF1B}" destId="{486BB3CE-4A06-4579-BB95-485272FFF5BE}" srcOrd="0" destOrd="0" presId="urn:microsoft.com/office/officeart/2005/8/layout/vList2"/>
    <dgm:cxn modelId="{D54A349E-A1AE-48AC-A5DD-BAAE1A5803D0}" type="presOf" srcId="{A30624B9-C89C-487A-A096-32D72C7C44B7}" destId="{9446031D-2AF5-4811-94C6-D0E23322A393}" srcOrd="0" destOrd="0" presId="urn:microsoft.com/office/officeart/2005/8/layout/vList2"/>
    <dgm:cxn modelId="{59D0156A-4CE2-4023-B83B-BE0913DFDB26}" type="presParOf" srcId="{BA3186A9-5F18-488B-834E-C9100A2BD39B}" destId="{9446031D-2AF5-4811-94C6-D0E23322A393}" srcOrd="0" destOrd="0" presId="urn:microsoft.com/office/officeart/2005/8/layout/vList2"/>
    <dgm:cxn modelId="{62361ACB-9537-403E-9BD2-5696724B9C9F}" type="presParOf" srcId="{BA3186A9-5F18-488B-834E-C9100A2BD39B}" destId="{8BA7B5A2-4351-4C07-8561-3B15E7B6D3D1}" srcOrd="1" destOrd="0" presId="urn:microsoft.com/office/officeart/2005/8/layout/vList2"/>
    <dgm:cxn modelId="{9E707259-8BE7-4DF4-ABC0-534C5525FD3E}" type="presParOf" srcId="{BA3186A9-5F18-488B-834E-C9100A2BD39B}" destId="{486BB3CE-4A06-4579-BB95-485272FFF5BE}" srcOrd="2"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F4A288E-4739-40F9-8573-5CD970A45059}">
      <dsp:nvSpPr>
        <dsp:cNvPr id="0" name=""/>
        <dsp:cNvSpPr/>
      </dsp:nvSpPr>
      <dsp:spPr>
        <a:xfrm>
          <a:off x="0" y="854"/>
          <a:ext cx="8229600" cy="1247731"/>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r" defTabSz="1600200" rtl="1">
            <a:lnSpc>
              <a:spcPct val="90000"/>
            </a:lnSpc>
            <a:spcBef>
              <a:spcPct val="0"/>
            </a:spcBef>
            <a:spcAft>
              <a:spcPct val="35000"/>
            </a:spcAft>
          </a:pPr>
          <a:r>
            <a:rPr lang="ar-SA" sz="3600" b="1" kern="1200" dirty="0" smtClean="0"/>
            <a:t>كيف يصبح الفرد قائدا فعَالا؟</a:t>
          </a:r>
          <a:endParaRPr lang="ar-SA" sz="3600" b="1" kern="1200" dirty="0"/>
        </a:p>
      </dsp:txBody>
      <dsp:txXfrm>
        <a:off x="0" y="854"/>
        <a:ext cx="8229600" cy="1247731"/>
      </dsp:txXfrm>
    </dsp:sp>
    <dsp:sp modelId="{B2C1B63D-5EDF-4C9D-9DE6-21D38A44C4A9}">
      <dsp:nvSpPr>
        <dsp:cNvPr id="0" name=""/>
        <dsp:cNvSpPr/>
      </dsp:nvSpPr>
      <dsp:spPr>
        <a:xfrm>
          <a:off x="0" y="1261115"/>
          <a:ext cx="8229600" cy="1247731"/>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r" defTabSz="1600200" rtl="1">
            <a:lnSpc>
              <a:spcPct val="90000"/>
            </a:lnSpc>
            <a:spcBef>
              <a:spcPct val="0"/>
            </a:spcBef>
            <a:spcAft>
              <a:spcPct val="35000"/>
            </a:spcAft>
          </a:pPr>
          <a:r>
            <a:rPr lang="ar-SA" sz="3600" b="1" kern="1200" dirty="0" smtClean="0"/>
            <a:t>ما هو الفرق بين القيادة كعملية والقيادة كسمات؟</a:t>
          </a:r>
          <a:endParaRPr lang="en-US" sz="3600" b="1" kern="1200" dirty="0"/>
        </a:p>
      </dsp:txBody>
      <dsp:txXfrm>
        <a:off x="0" y="1261115"/>
        <a:ext cx="8229600" cy="1247731"/>
      </dsp:txXfrm>
    </dsp:sp>
    <dsp:sp modelId="{4D84DA08-3A67-4E85-A248-818D01C72705}">
      <dsp:nvSpPr>
        <dsp:cNvPr id="0" name=""/>
        <dsp:cNvSpPr/>
      </dsp:nvSpPr>
      <dsp:spPr>
        <a:xfrm>
          <a:off x="0" y="2512962"/>
          <a:ext cx="8229600" cy="1247731"/>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r" defTabSz="177800" rtl="1">
            <a:lnSpc>
              <a:spcPct val="90000"/>
            </a:lnSpc>
            <a:spcBef>
              <a:spcPct val="0"/>
            </a:spcBef>
            <a:spcAft>
              <a:spcPct val="35000"/>
            </a:spcAft>
          </a:pPr>
          <a:endParaRPr lang="ar-SA" sz="400" b="1" kern="1200" dirty="0"/>
        </a:p>
      </dsp:txBody>
      <dsp:txXfrm>
        <a:off x="0" y="2512962"/>
        <a:ext cx="8229600" cy="1247731"/>
      </dsp:txXfrm>
    </dsp:sp>
    <dsp:sp modelId="{09F39A36-3737-452F-8AFC-AC49EF1EC1E6}">
      <dsp:nvSpPr>
        <dsp:cNvPr id="0" name=""/>
        <dsp:cNvSpPr/>
      </dsp:nvSpPr>
      <dsp:spPr>
        <a:xfrm>
          <a:off x="0" y="3773180"/>
          <a:ext cx="8229600" cy="1247731"/>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r" defTabSz="177800" rtl="1">
            <a:lnSpc>
              <a:spcPct val="90000"/>
            </a:lnSpc>
            <a:spcBef>
              <a:spcPct val="0"/>
            </a:spcBef>
            <a:spcAft>
              <a:spcPct val="35000"/>
            </a:spcAft>
          </a:pPr>
          <a:endParaRPr lang="ar-SA" sz="400" kern="1200" dirty="0"/>
        </a:p>
      </dsp:txBody>
      <dsp:txXfrm>
        <a:off x="0" y="3773180"/>
        <a:ext cx="8229600" cy="1247731"/>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BB4802F-7D3D-4AD3-93FB-857524AA1702}">
      <dsp:nvSpPr>
        <dsp:cNvPr id="0" name=""/>
        <dsp:cNvSpPr/>
      </dsp:nvSpPr>
      <dsp:spPr>
        <a:xfrm>
          <a:off x="5706" y="0"/>
          <a:ext cx="1201489" cy="4572000"/>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b="1" u="sng" kern="1200" dirty="0" smtClean="0"/>
            <a:t>ما هي</a:t>
          </a:r>
          <a:r>
            <a:rPr lang="ar-SA" sz="2000" kern="1200" dirty="0" smtClean="0"/>
            <a:t>؟</a:t>
          </a:r>
          <a:endParaRPr lang="ar-SA" sz="2000" kern="1200" dirty="0"/>
        </a:p>
      </dsp:txBody>
      <dsp:txXfrm>
        <a:off x="5706" y="0"/>
        <a:ext cx="1201489" cy="4572000"/>
      </dsp:txXfrm>
    </dsp:sp>
    <dsp:sp modelId="{A91184AE-1801-41DE-B368-82C716561A75}">
      <dsp:nvSpPr>
        <dsp:cNvPr id="0" name=""/>
        <dsp:cNvSpPr/>
      </dsp:nvSpPr>
      <dsp:spPr>
        <a:xfrm>
          <a:off x="1409045" y="0"/>
          <a:ext cx="1201489" cy="4572000"/>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b="1" u="sng" kern="1200" dirty="0" smtClean="0"/>
            <a:t>ما هي</a:t>
          </a:r>
          <a:r>
            <a:rPr lang="ar-SA" sz="2000" kern="1200" dirty="0" smtClean="0"/>
            <a:t>؟</a:t>
          </a:r>
          <a:endParaRPr lang="ar-SA" sz="2000" kern="1200" dirty="0"/>
        </a:p>
      </dsp:txBody>
      <dsp:txXfrm>
        <a:off x="1409045" y="0"/>
        <a:ext cx="1201489" cy="4572000"/>
      </dsp:txXfrm>
    </dsp:sp>
    <dsp:sp modelId="{969A955E-244F-4E60-AB57-9E66895C836F}">
      <dsp:nvSpPr>
        <dsp:cNvPr id="0" name=""/>
        <dsp:cNvSpPr/>
      </dsp:nvSpPr>
      <dsp:spPr>
        <a:xfrm>
          <a:off x="2812385" y="0"/>
          <a:ext cx="1201489" cy="4572000"/>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b="1" u="sng" kern="1200" dirty="0" smtClean="0">
              <a:solidFill>
                <a:srgbClr val="FF0000"/>
              </a:solidFill>
            </a:rPr>
            <a:t>كيف</a:t>
          </a:r>
          <a:r>
            <a:rPr lang="ar-SA" sz="2000" kern="1200" dirty="0" smtClean="0"/>
            <a:t> </a:t>
          </a:r>
        </a:p>
        <a:p>
          <a:pPr lvl="0" algn="ctr" defTabSz="889000" rtl="1">
            <a:lnSpc>
              <a:spcPct val="90000"/>
            </a:lnSpc>
            <a:spcBef>
              <a:spcPct val="0"/>
            </a:spcBef>
            <a:spcAft>
              <a:spcPct val="35000"/>
            </a:spcAft>
          </a:pPr>
          <a:r>
            <a:rPr lang="ar-SA" sz="2000" kern="1200" dirty="0" smtClean="0"/>
            <a:t>يختلف القوة ومفهوم الإكراه ومفهوم الإدارة</a:t>
          </a:r>
        </a:p>
        <a:p>
          <a:pPr lvl="0" algn="ctr" defTabSz="889000" rtl="1">
            <a:lnSpc>
              <a:spcPct val="90000"/>
            </a:lnSpc>
            <a:spcBef>
              <a:spcPct val="0"/>
            </a:spcBef>
            <a:spcAft>
              <a:spcPct val="35000"/>
            </a:spcAft>
          </a:pPr>
          <a:r>
            <a:rPr lang="ar-SA" sz="2000" kern="1200" dirty="0" smtClean="0"/>
            <a:t>عن مفهوم القيادة ؟</a:t>
          </a:r>
          <a:endParaRPr lang="ar-SA" sz="2000" kern="1200" dirty="0"/>
        </a:p>
      </dsp:txBody>
      <dsp:txXfrm>
        <a:off x="2812385" y="0"/>
        <a:ext cx="1201489" cy="4572000"/>
      </dsp:txXfrm>
    </dsp:sp>
    <dsp:sp modelId="{27EC95AB-9238-4928-AEEC-A42CF5A158BD}">
      <dsp:nvSpPr>
        <dsp:cNvPr id="0" name=""/>
        <dsp:cNvSpPr/>
      </dsp:nvSpPr>
      <dsp:spPr>
        <a:xfrm>
          <a:off x="4215725" y="0"/>
          <a:ext cx="1201489" cy="4572000"/>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b="1" u="sng" kern="1200" dirty="0" smtClean="0">
              <a:solidFill>
                <a:srgbClr val="FF0000"/>
              </a:solidFill>
            </a:rPr>
            <a:t>كيف</a:t>
          </a:r>
          <a:r>
            <a:rPr lang="ar-SA" sz="2000" b="1" kern="1200" dirty="0" smtClean="0">
              <a:solidFill>
                <a:srgbClr val="FF0000"/>
              </a:solidFill>
            </a:rPr>
            <a:t> </a:t>
          </a:r>
        </a:p>
        <a:p>
          <a:pPr lvl="0" algn="ctr" defTabSz="889000" rtl="1">
            <a:lnSpc>
              <a:spcPct val="90000"/>
            </a:lnSpc>
            <a:spcBef>
              <a:spcPct val="0"/>
            </a:spcBef>
            <a:spcAft>
              <a:spcPct val="35000"/>
            </a:spcAft>
          </a:pPr>
          <a:r>
            <a:rPr lang="ar-SA" sz="2000" kern="1200" dirty="0" smtClean="0"/>
            <a:t>تختلف القيادة  الرسمية عن القيادة النشوئية؟</a:t>
          </a:r>
          <a:endParaRPr lang="ar-SA" sz="2000" kern="1200" dirty="0"/>
        </a:p>
      </dsp:txBody>
      <dsp:txXfrm>
        <a:off x="4215725" y="0"/>
        <a:ext cx="1201489" cy="4572000"/>
      </dsp:txXfrm>
    </dsp:sp>
    <dsp:sp modelId="{0E263A69-BA94-47B6-8FD9-0C7A7970C6A9}">
      <dsp:nvSpPr>
        <dsp:cNvPr id="0" name=""/>
        <dsp:cNvSpPr/>
      </dsp:nvSpPr>
      <dsp:spPr>
        <a:xfrm>
          <a:off x="5619064" y="0"/>
          <a:ext cx="1201489" cy="4572000"/>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b="1" u="sng" kern="1200" dirty="0" smtClean="0">
              <a:solidFill>
                <a:srgbClr val="FF0000"/>
              </a:solidFill>
            </a:rPr>
            <a:t>كيف</a:t>
          </a:r>
          <a:r>
            <a:rPr lang="ar-SA" sz="2000" kern="1200" dirty="0" smtClean="0"/>
            <a:t> </a:t>
          </a:r>
        </a:p>
        <a:p>
          <a:pPr lvl="0" algn="ctr" defTabSz="889000" rtl="1">
            <a:lnSpc>
              <a:spcPct val="90000"/>
            </a:lnSpc>
            <a:spcBef>
              <a:spcPct val="0"/>
            </a:spcBef>
            <a:spcAft>
              <a:spcPct val="35000"/>
            </a:spcAft>
          </a:pPr>
          <a:r>
            <a:rPr lang="ar-SA" sz="2000" kern="1200" dirty="0" smtClean="0"/>
            <a:t>تختلف القيادة بإعتبارها سمة عن القيادة بإعتبارها عملية؟</a:t>
          </a:r>
          <a:endParaRPr lang="ar-SA" sz="2000" kern="1200" dirty="0"/>
        </a:p>
      </dsp:txBody>
      <dsp:txXfrm>
        <a:off x="5619064" y="0"/>
        <a:ext cx="1201489" cy="4572000"/>
      </dsp:txXfrm>
    </dsp:sp>
    <dsp:sp modelId="{CC54DA7C-A26D-4B29-B9BD-9AF1ABC1B9A3}">
      <dsp:nvSpPr>
        <dsp:cNvPr id="0" name=""/>
        <dsp:cNvSpPr/>
      </dsp:nvSpPr>
      <dsp:spPr>
        <a:xfrm>
          <a:off x="7022404" y="0"/>
          <a:ext cx="1201489" cy="4572000"/>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b="1" u="sng" kern="1200" dirty="0" smtClean="0"/>
            <a:t>لماذا</a:t>
          </a:r>
          <a:r>
            <a:rPr lang="ar-SA" sz="2000" kern="1200" dirty="0" smtClean="0"/>
            <a:t> </a:t>
          </a:r>
        </a:p>
        <a:p>
          <a:pPr lvl="0" algn="ctr" defTabSz="889000" rtl="1">
            <a:lnSpc>
              <a:spcPct val="90000"/>
            </a:lnSpc>
            <a:spcBef>
              <a:spcPct val="0"/>
            </a:spcBef>
            <a:spcAft>
              <a:spcPct val="35000"/>
            </a:spcAft>
          </a:pPr>
          <a:r>
            <a:rPr lang="ar-SA" sz="2000" kern="1200" dirty="0" smtClean="0"/>
            <a:t>؟</a:t>
          </a:r>
          <a:endParaRPr lang="ar-SA" sz="2000" kern="1200" dirty="0"/>
        </a:p>
      </dsp:txBody>
      <dsp:txXfrm>
        <a:off x="7022404" y="0"/>
        <a:ext cx="1201489" cy="4572000"/>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446031D-2AF5-4811-94C6-D0E23322A393}">
      <dsp:nvSpPr>
        <dsp:cNvPr id="0" name=""/>
        <dsp:cNvSpPr/>
      </dsp:nvSpPr>
      <dsp:spPr>
        <a:xfrm>
          <a:off x="0" y="633374"/>
          <a:ext cx="8229600" cy="1559025"/>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r" defTabSz="2889250" rtl="1">
            <a:lnSpc>
              <a:spcPct val="90000"/>
            </a:lnSpc>
            <a:spcBef>
              <a:spcPct val="0"/>
            </a:spcBef>
            <a:spcAft>
              <a:spcPct val="35000"/>
            </a:spcAft>
          </a:pPr>
          <a:r>
            <a:rPr lang="ar-SA" sz="6500" kern="1200" dirty="0" smtClean="0"/>
            <a:t>؟</a:t>
          </a:r>
          <a:endParaRPr lang="ar-SA" sz="6500" kern="1200" dirty="0"/>
        </a:p>
      </dsp:txBody>
      <dsp:txXfrm>
        <a:off x="0" y="633374"/>
        <a:ext cx="8229600" cy="1559025"/>
      </dsp:txXfrm>
    </dsp:sp>
    <dsp:sp modelId="{486BB3CE-4A06-4579-BB95-485272FFF5BE}">
      <dsp:nvSpPr>
        <dsp:cNvPr id="0" name=""/>
        <dsp:cNvSpPr/>
      </dsp:nvSpPr>
      <dsp:spPr>
        <a:xfrm>
          <a:off x="0" y="2379599"/>
          <a:ext cx="8229600" cy="1559025"/>
        </a:xfrm>
        <a:prstGeom prst="roundRect">
          <a:avLst/>
        </a:prstGeom>
        <a:solidFill>
          <a:schemeClr val="accent5">
            <a:hueOff val="367807"/>
            <a:satOff val="0"/>
            <a:lumOff val="-1039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r" defTabSz="2889250" rtl="1">
            <a:lnSpc>
              <a:spcPct val="90000"/>
            </a:lnSpc>
            <a:spcBef>
              <a:spcPct val="0"/>
            </a:spcBef>
            <a:spcAft>
              <a:spcPct val="35000"/>
            </a:spcAft>
          </a:pPr>
          <a:r>
            <a:rPr lang="ar-SA" sz="6500" kern="1200" dirty="0" smtClean="0"/>
            <a:t>؟ </a:t>
          </a:r>
          <a:endParaRPr lang="ar-SA" sz="6500" kern="1200" dirty="0"/>
        </a:p>
      </dsp:txBody>
      <dsp:txXfrm>
        <a:off x="0" y="2379599"/>
        <a:ext cx="8229600" cy="155902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A4CE12-3D1D-4F1D-A845-0E8CBFDE9B4B}" type="datetimeFigureOut">
              <a:rPr lang="en-US" smtClean="0"/>
              <a:pPr/>
              <a:t>1/2/2002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217663-F08F-44EB-85BB-5C624602F03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031"/>
          <p:cNvSpPr>
            <a:spLocks noGrp="1" noChangeArrowheads="1"/>
          </p:cNvSpPr>
          <p:nvPr>
            <p:ph type="sldNum" sz="quarter" idx="5"/>
          </p:nvPr>
        </p:nvSpPr>
        <p:spPr>
          <a:noFill/>
        </p:spPr>
        <p:txBody>
          <a:bodyPr/>
          <a:lstStyle/>
          <a:p>
            <a:fld id="{7C62AD28-EF4F-4547-9995-C3428D3CDEAD}" type="slidenum">
              <a:rPr lang="ar-JO"/>
              <a:pPr/>
              <a:t>23</a:t>
            </a:fld>
            <a:endParaRPr lang="en-GB"/>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r>
              <a:rPr lang="en-GB" smtClean="0">
                <a:cs typeface="Times New Roman" pitchFamily="18" charset="0"/>
              </a:rPr>
              <a:t>Gill who is an acknowledged academic expert on leadership and is the Director of the Research Centre for Leadership Studies at the Leadership Trust argues that outstanding leaders influence, persuade and motivate people through inspirational language.</a:t>
            </a:r>
            <a:r>
              <a:rPr lang="en-US" smtClean="0"/>
              <a:t> </a:t>
            </a:r>
          </a:p>
          <a:p>
            <a:endParaRPr lang="en-US" smtClean="0"/>
          </a:p>
          <a:p>
            <a:r>
              <a:rPr lang="en-GB" smtClean="0">
                <a:cs typeface="Times New Roman" pitchFamily="18" charset="0"/>
              </a:rPr>
              <a:t>They do it through their use of language. They inspire people through what they say and how they say it. They have the ability to communicate a clear, simple vision that excites members of an organisation.</a:t>
            </a:r>
          </a:p>
          <a:p>
            <a:r>
              <a:rPr lang="en-GB" smtClean="0">
                <a:cs typeface="Times New Roman" pitchFamily="18" charset="0"/>
              </a:rPr>
              <a:t> </a:t>
            </a:r>
          </a:p>
          <a:p>
            <a:r>
              <a:rPr lang="en-GB" smtClean="0">
                <a:cs typeface="Times New Roman" pitchFamily="18" charset="0"/>
              </a:rPr>
              <a:t>Great leaders in their speeches use simple language, imagery and a play on words in a colourful way. Importantly, their words are delivered with sincerity, passion, confidence and conviction with plenty of body language – eye contact in particular.</a:t>
            </a:r>
          </a:p>
          <a:p>
            <a:r>
              <a:rPr lang="en-GB" smtClean="0">
                <a:cs typeface="Times New Roman" pitchFamily="18" charset="0"/>
              </a:rPr>
              <a:t> </a:t>
            </a:r>
          </a:p>
          <a:p>
            <a:r>
              <a:rPr lang="en-GB" smtClean="0">
                <a:cs typeface="Times New Roman" pitchFamily="18" charset="0"/>
              </a:rPr>
              <a:t>There are two key skills central to inspirational language and these will be explained in the next few slides.</a:t>
            </a:r>
            <a:r>
              <a:rPr lang="en-US" smtClean="0"/>
              <a:t>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31"/>
          <p:cNvSpPr>
            <a:spLocks noGrp="1" noChangeArrowheads="1"/>
          </p:cNvSpPr>
          <p:nvPr>
            <p:ph type="sldNum" sz="quarter" idx="5"/>
          </p:nvPr>
        </p:nvSpPr>
        <p:spPr>
          <a:noFill/>
        </p:spPr>
        <p:txBody>
          <a:bodyPr/>
          <a:lstStyle/>
          <a:p>
            <a:fld id="{9209D9C0-DB2E-443A-A7C5-C2EFF7887C58}" type="slidenum">
              <a:rPr lang="ar-JO"/>
              <a:pPr/>
              <a:t>32</a:t>
            </a:fld>
            <a:endParaRPr lang="en-GB"/>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r>
              <a:rPr lang="en-GB" smtClean="0">
                <a:cs typeface="Times New Roman" pitchFamily="18" charset="0"/>
              </a:rPr>
              <a:t>The lecturer will ask the students to read Martin Luther King’s famous </a:t>
            </a:r>
            <a:r>
              <a:rPr lang="en-GB" b="1" smtClean="0">
                <a:cs typeface="Times New Roman" pitchFamily="18" charset="0"/>
              </a:rPr>
              <a:t>“I have a Dream” </a:t>
            </a:r>
            <a:r>
              <a:rPr lang="en-GB" smtClean="0">
                <a:cs typeface="Times New Roman" pitchFamily="18" charset="0"/>
              </a:rPr>
              <a:t>speech and analyse it from an HRM and their own working environment perspective.</a:t>
            </a:r>
          </a:p>
          <a:p>
            <a:r>
              <a:rPr lang="en-GB" smtClean="0">
                <a:cs typeface="Times New Roman" pitchFamily="18" charset="0"/>
              </a:rPr>
              <a:t> </a:t>
            </a:r>
          </a:p>
          <a:p>
            <a:r>
              <a:rPr lang="en-GB" smtClean="0">
                <a:cs typeface="Times New Roman" pitchFamily="18" charset="0"/>
              </a:rPr>
              <a:t>The students should be given approximately 20 minutes for this task. After which the lecturer will choose a number of students at random and ask them for their views.</a:t>
            </a:r>
          </a:p>
          <a:p>
            <a:r>
              <a:rPr lang="en-GB" smtClean="0">
                <a:cs typeface="Times New Roman" pitchFamily="18" charset="0"/>
              </a:rPr>
              <a:t> </a:t>
            </a:r>
          </a:p>
          <a:p>
            <a:r>
              <a:rPr lang="en-GB" smtClean="0">
                <a:cs typeface="Times New Roman" pitchFamily="18" charset="0"/>
              </a:rPr>
              <a:t>This is a novel and useful method of helping the students understand how to deal with the challenges of leadership that encompass the issues raised in this and the previous presentation.</a:t>
            </a:r>
            <a:r>
              <a:rPr lang="en-US" smtClean="0"/>
              <a:t>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1031"/>
          <p:cNvSpPr>
            <a:spLocks noGrp="1" noChangeArrowheads="1"/>
          </p:cNvSpPr>
          <p:nvPr>
            <p:ph type="sldNum" sz="quarter" idx="5"/>
          </p:nvPr>
        </p:nvSpPr>
        <p:spPr>
          <a:noFill/>
        </p:spPr>
        <p:txBody>
          <a:bodyPr/>
          <a:lstStyle/>
          <a:p>
            <a:fld id="{D33A0DCC-DAC1-473C-A889-98A7AB126B42}" type="slidenum">
              <a:rPr lang="ar-JO"/>
              <a:pPr/>
              <a:t>33</a:t>
            </a:fld>
            <a:endParaRPr lang="en-GB"/>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r>
              <a:rPr lang="en-GB" smtClean="0">
                <a:cs typeface="Times New Roman" pitchFamily="18" charset="0"/>
              </a:rPr>
              <a:t>The lecturer will ask the students to read Martin Luther King’s famous </a:t>
            </a:r>
            <a:r>
              <a:rPr lang="en-GB" b="1" smtClean="0">
                <a:cs typeface="Times New Roman" pitchFamily="18" charset="0"/>
              </a:rPr>
              <a:t>“I have a Dream” </a:t>
            </a:r>
            <a:r>
              <a:rPr lang="en-GB" smtClean="0">
                <a:cs typeface="Times New Roman" pitchFamily="18" charset="0"/>
              </a:rPr>
              <a:t>speech and analyse it from an HRM and their own working environment perspective.</a:t>
            </a:r>
          </a:p>
          <a:p>
            <a:r>
              <a:rPr lang="en-GB" smtClean="0">
                <a:cs typeface="Times New Roman" pitchFamily="18" charset="0"/>
              </a:rPr>
              <a:t> </a:t>
            </a:r>
          </a:p>
          <a:p>
            <a:r>
              <a:rPr lang="en-GB" smtClean="0">
                <a:cs typeface="Times New Roman" pitchFamily="18" charset="0"/>
              </a:rPr>
              <a:t>The students should be given approximately 20 minutes for this task. After which the lecturer will choose a number of students at random and ask them for their views.</a:t>
            </a:r>
          </a:p>
          <a:p>
            <a:r>
              <a:rPr lang="en-GB" smtClean="0">
                <a:cs typeface="Times New Roman" pitchFamily="18" charset="0"/>
              </a:rPr>
              <a:t> </a:t>
            </a:r>
          </a:p>
          <a:p>
            <a:r>
              <a:rPr lang="en-GB" smtClean="0">
                <a:cs typeface="Times New Roman" pitchFamily="18" charset="0"/>
              </a:rPr>
              <a:t>This is a novel and useful method of helping the students understand how to deal with the challenges of leadership that encompass the issues raised in this and the previous presentation.</a:t>
            </a:r>
            <a:r>
              <a:rPr lang="en-US" smtClean="0"/>
              <a:t>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1031"/>
          <p:cNvSpPr>
            <a:spLocks noGrp="1" noChangeArrowheads="1"/>
          </p:cNvSpPr>
          <p:nvPr>
            <p:ph type="sldNum" sz="quarter" idx="5"/>
          </p:nvPr>
        </p:nvSpPr>
        <p:spPr>
          <a:noFill/>
        </p:spPr>
        <p:txBody>
          <a:bodyPr/>
          <a:lstStyle/>
          <a:p>
            <a:fld id="{23F1A0B1-4587-446D-B8C1-6142265E5A19}" type="slidenum">
              <a:rPr lang="ar-JO"/>
              <a:pPr/>
              <a:t>34</a:t>
            </a:fld>
            <a:endParaRPr lang="en-GB"/>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r>
              <a:rPr lang="en-GB" smtClean="0">
                <a:cs typeface="Times New Roman" pitchFamily="18" charset="0"/>
              </a:rPr>
              <a:t>The lecturer will ask the students to read Martin Luther King’s famous </a:t>
            </a:r>
            <a:r>
              <a:rPr lang="en-GB" b="1" smtClean="0">
                <a:cs typeface="Times New Roman" pitchFamily="18" charset="0"/>
              </a:rPr>
              <a:t>“I have a Dream” </a:t>
            </a:r>
            <a:r>
              <a:rPr lang="en-GB" smtClean="0">
                <a:cs typeface="Times New Roman" pitchFamily="18" charset="0"/>
              </a:rPr>
              <a:t>speech and analyse it from an HRM and their own working environment perspective.</a:t>
            </a:r>
          </a:p>
          <a:p>
            <a:r>
              <a:rPr lang="en-GB" smtClean="0">
                <a:cs typeface="Times New Roman" pitchFamily="18" charset="0"/>
              </a:rPr>
              <a:t> </a:t>
            </a:r>
          </a:p>
          <a:p>
            <a:r>
              <a:rPr lang="en-GB" smtClean="0">
                <a:cs typeface="Times New Roman" pitchFamily="18" charset="0"/>
              </a:rPr>
              <a:t>The students should be given approximately 20 minutes for this task. After which the lecturer will choose a number of students at random and ask them for their views.</a:t>
            </a:r>
          </a:p>
          <a:p>
            <a:r>
              <a:rPr lang="en-GB" smtClean="0">
                <a:cs typeface="Times New Roman" pitchFamily="18" charset="0"/>
              </a:rPr>
              <a:t> </a:t>
            </a:r>
          </a:p>
          <a:p>
            <a:r>
              <a:rPr lang="en-GB" smtClean="0">
                <a:cs typeface="Times New Roman" pitchFamily="18" charset="0"/>
              </a:rPr>
              <a:t>This is a novel and useful method of helping the students understand how to deal with the challenges of leadership that encompass the issues raised in this and the previous presentation.</a:t>
            </a:r>
            <a:r>
              <a:rPr lang="en-US" smtClean="0"/>
              <a:t>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031"/>
          <p:cNvSpPr>
            <a:spLocks noGrp="1" noChangeArrowheads="1"/>
          </p:cNvSpPr>
          <p:nvPr>
            <p:ph type="sldNum" sz="quarter" idx="5"/>
          </p:nvPr>
        </p:nvSpPr>
        <p:spPr>
          <a:noFill/>
        </p:spPr>
        <p:txBody>
          <a:bodyPr/>
          <a:lstStyle/>
          <a:p>
            <a:fld id="{76CF5460-16B1-4ECA-A717-A3BB86721832}" type="slidenum">
              <a:rPr lang="ar-JO"/>
              <a:pPr/>
              <a:t>35</a:t>
            </a:fld>
            <a:endParaRPr lang="en-GB"/>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r>
              <a:rPr lang="en-GB" smtClean="0">
                <a:cs typeface="Times New Roman" pitchFamily="18" charset="0"/>
              </a:rPr>
              <a:t>The lecturer will ask the students to read Martin Luther King’s famous </a:t>
            </a:r>
            <a:r>
              <a:rPr lang="en-GB" b="1" smtClean="0">
                <a:cs typeface="Times New Roman" pitchFamily="18" charset="0"/>
              </a:rPr>
              <a:t>“I have a Dream” </a:t>
            </a:r>
            <a:r>
              <a:rPr lang="en-GB" smtClean="0">
                <a:cs typeface="Times New Roman" pitchFamily="18" charset="0"/>
              </a:rPr>
              <a:t>speech and analyse it from an HRM and their own working environment perspective.</a:t>
            </a:r>
          </a:p>
          <a:p>
            <a:r>
              <a:rPr lang="en-GB" smtClean="0">
                <a:cs typeface="Times New Roman" pitchFamily="18" charset="0"/>
              </a:rPr>
              <a:t> </a:t>
            </a:r>
          </a:p>
          <a:p>
            <a:r>
              <a:rPr lang="en-GB" smtClean="0">
                <a:cs typeface="Times New Roman" pitchFamily="18" charset="0"/>
              </a:rPr>
              <a:t>The students should be given approximately 20 minutes for this task. After which the lecturer will choose a number of students at random and ask them for their views.</a:t>
            </a:r>
          </a:p>
          <a:p>
            <a:r>
              <a:rPr lang="en-GB" smtClean="0">
                <a:cs typeface="Times New Roman" pitchFamily="18" charset="0"/>
              </a:rPr>
              <a:t> </a:t>
            </a:r>
          </a:p>
          <a:p>
            <a:r>
              <a:rPr lang="en-GB" smtClean="0">
                <a:cs typeface="Times New Roman" pitchFamily="18" charset="0"/>
              </a:rPr>
              <a:t>This is a novel and useful method of helping the students understand how to deal with the challenges of leadership that encompass the issues raised in this and the previous presentation.</a:t>
            </a:r>
            <a:r>
              <a:rPr lang="en-US" smtClean="0"/>
              <a:t>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031"/>
          <p:cNvSpPr>
            <a:spLocks noGrp="1" noChangeArrowheads="1"/>
          </p:cNvSpPr>
          <p:nvPr>
            <p:ph type="sldNum" sz="quarter" idx="5"/>
          </p:nvPr>
        </p:nvSpPr>
        <p:spPr>
          <a:noFill/>
        </p:spPr>
        <p:txBody>
          <a:bodyPr/>
          <a:lstStyle/>
          <a:p>
            <a:fld id="{19FBF2E4-81B3-4114-85CC-134838D777C4}" type="slidenum">
              <a:rPr lang="ar-JO"/>
              <a:pPr/>
              <a:t>36</a:t>
            </a:fld>
            <a:endParaRPr lang="en-GB"/>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r>
              <a:rPr lang="en-GB" smtClean="0">
                <a:cs typeface="Times New Roman" pitchFamily="18" charset="0"/>
              </a:rPr>
              <a:t>The lecturer will ask the students to read Martin Luther King’s famous </a:t>
            </a:r>
            <a:r>
              <a:rPr lang="en-GB" b="1" smtClean="0">
                <a:cs typeface="Times New Roman" pitchFamily="18" charset="0"/>
              </a:rPr>
              <a:t>“I have a Dream” </a:t>
            </a:r>
            <a:r>
              <a:rPr lang="en-GB" smtClean="0">
                <a:cs typeface="Times New Roman" pitchFamily="18" charset="0"/>
              </a:rPr>
              <a:t>speech and analyse it from an HRM and their own working environment perspective.</a:t>
            </a:r>
          </a:p>
          <a:p>
            <a:r>
              <a:rPr lang="en-GB" smtClean="0">
                <a:cs typeface="Times New Roman" pitchFamily="18" charset="0"/>
              </a:rPr>
              <a:t> </a:t>
            </a:r>
          </a:p>
          <a:p>
            <a:r>
              <a:rPr lang="en-GB" smtClean="0">
                <a:cs typeface="Times New Roman" pitchFamily="18" charset="0"/>
              </a:rPr>
              <a:t>The students should be given approximately 20 minutes for this task. After which the lecturer will choose a number of students at random and ask them for their views.</a:t>
            </a:r>
          </a:p>
          <a:p>
            <a:r>
              <a:rPr lang="en-GB" smtClean="0">
                <a:cs typeface="Times New Roman" pitchFamily="18" charset="0"/>
              </a:rPr>
              <a:t> </a:t>
            </a:r>
          </a:p>
          <a:p>
            <a:r>
              <a:rPr lang="en-GB" smtClean="0">
                <a:cs typeface="Times New Roman" pitchFamily="18" charset="0"/>
              </a:rPr>
              <a:t>This is a novel and useful method of helping the students understand how to deal with the challenges of leadership that encompass the issues raised in this and the previous presentation.</a:t>
            </a:r>
            <a:r>
              <a:rPr lang="en-US" smtClean="0"/>
              <a:t>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031"/>
          <p:cNvSpPr>
            <a:spLocks noGrp="1" noChangeArrowheads="1"/>
          </p:cNvSpPr>
          <p:nvPr>
            <p:ph type="sldNum" sz="quarter" idx="5"/>
          </p:nvPr>
        </p:nvSpPr>
        <p:spPr>
          <a:noFill/>
        </p:spPr>
        <p:txBody>
          <a:bodyPr/>
          <a:lstStyle/>
          <a:p>
            <a:fld id="{1F44C118-9057-4B31-B78D-045B5B3F3565}" type="slidenum">
              <a:rPr lang="ar-JO"/>
              <a:pPr/>
              <a:t>24</a:t>
            </a:fld>
            <a:endParaRPr lang="en-GB"/>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r>
              <a:rPr lang="en-GB" b="1" smtClean="0">
                <a:cs typeface="Times New Roman" pitchFamily="18" charset="0"/>
              </a:rPr>
              <a:t>Framing the Message</a:t>
            </a:r>
            <a:r>
              <a:rPr lang="en-GB" smtClean="0">
                <a:cs typeface="Times New Roman" pitchFamily="18" charset="0"/>
              </a:rPr>
              <a:t> is the first key skill and as Conger (another esteemed expert on leadership) states it is about connecting your message with the needs and interests of those whose commitment you need.</a:t>
            </a:r>
          </a:p>
          <a:p>
            <a:r>
              <a:rPr lang="en-GB" smtClean="0">
                <a:cs typeface="Times New Roman" pitchFamily="18" charset="0"/>
              </a:rPr>
              <a:t> </a:t>
            </a:r>
          </a:p>
          <a:p>
            <a:r>
              <a:rPr lang="en-GB" smtClean="0">
                <a:cs typeface="Times New Roman" pitchFamily="18" charset="0"/>
              </a:rPr>
              <a:t>The highlighted words are the key words and the lecturer must emphasise the importance and meaning of them.</a:t>
            </a:r>
            <a:r>
              <a:rPr lang="en-US" smtClean="0"/>
              <a:t>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031"/>
          <p:cNvSpPr>
            <a:spLocks noGrp="1" noChangeArrowheads="1"/>
          </p:cNvSpPr>
          <p:nvPr>
            <p:ph type="sldNum" sz="quarter" idx="5"/>
          </p:nvPr>
        </p:nvSpPr>
        <p:spPr>
          <a:noFill/>
        </p:spPr>
        <p:txBody>
          <a:bodyPr/>
          <a:lstStyle/>
          <a:p>
            <a:fld id="{A4C72744-3516-4FE2-9885-586F6A4ED421}" type="slidenum">
              <a:rPr lang="ar-JO"/>
              <a:pPr/>
              <a:t>25</a:t>
            </a:fld>
            <a:endParaRPr lang="en-GB"/>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r>
              <a:rPr lang="en-GB" b="1" smtClean="0">
                <a:cs typeface="Times New Roman" pitchFamily="18" charset="0"/>
              </a:rPr>
              <a:t>Crafting the Message</a:t>
            </a:r>
            <a:r>
              <a:rPr lang="en-GB" smtClean="0">
                <a:cs typeface="Times New Roman" pitchFamily="18" charset="0"/>
              </a:rPr>
              <a:t> is the second key skill and it is aimed at influencing behaviour and arousing expectations which should lead to people achieving the aims and objectives of the organisation. The leader is basically highlighting his/her expectations of success which should increase the chances of success.</a:t>
            </a:r>
          </a:p>
          <a:p>
            <a:r>
              <a:rPr lang="en-GB" smtClean="0">
                <a:cs typeface="Times New Roman" pitchFamily="18" charset="0"/>
              </a:rPr>
              <a:t> </a:t>
            </a:r>
          </a:p>
          <a:p>
            <a:r>
              <a:rPr lang="en-GB" smtClean="0">
                <a:cs typeface="Times New Roman" pitchFamily="18" charset="0"/>
              </a:rPr>
              <a:t>The highlighted words are the key words and the lecturer must emphasise the importance and meaning of them.</a:t>
            </a:r>
            <a:r>
              <a:rPr lang="en-US" smtClean="0"/>
              <a:t>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031"/>
          <p:cNvSpPr>
            <a:spLocks noGrp="1" noChangeArrowheads="1"/>
          </p:cNvSpPr>
          <p:nvPr>
            <p:ph type="sldNum" sz="quarter" idx="5"/>
          </p:nvPr>
        </p:nvSpPr>
        <p:spPr>
          <a:noFill/>
        </p:spPr>
        <p:txBody>
          <a:bodyPr/>
          <a:lstStyle/>
          <a:p>
            <a:fld id="{FD0C12AF-4C99-4C5B-8FC6-E68CC64F722A}" type="slidenum">
              <a:rPr lang="ar-JO"/>
              <a:pPr/>
              <a:t>26</a:t>
            </a:fld>
            <a:endParaRPr lang="en-GB"/>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r>
              <a:rPr lang="en-GB" smtClean="0">
                <a:cs typeface="Times New Roman" pitchFamily="18" charset="0"/>
              </a:rPr>
              <a:t>The lecturer will ask the students to read Martin Luther King’s famous </a:t>
            </a:r>
            <a:r>
              <a:rPr lang="en-GB" b="1" smtClean="0">
                <a:cs typeface="Times New Roman" pitchFamily="18" charset="0"/>
              </a:rPr>
              <a:t>“I have a Dream” </a:t>
            </a:r>
            <a:r>
              <a:rPr lang="en-GB" smtClean="0">
                <a:cs typeface="Times New Roman" pitchFamily="18" charset="0"/>
              </a:rPr>
              <a:t>speech and analyse it from an HRM and their own working environment perspective.</a:t>
            </a:r>
          </a:p>
          <a:p>
            <a:r>
              <a:rPr lang="en-GB" smtClean="0">
                <a:cs typeface="Times New Roman" pitchFamily="18" charset="0"/>
              </a:rPr>
              <a:t> </a:t>
            </a:r>
          </a:p>
          <a:p>
            <a:r>
              <a:rPr lang="en-GB" smtClean="0">
                <a:cs typeface="Times New Roman" pitchFamily="18" charset="0"/>
              </a:rPr>
              <a:t>The students should be given approximately 20 minutes for this task. After which the lecturer will choose a number of students at random and ask them for their views.</a:t>
            </a:r>
          </a:p>
          <a:p>
            <a:r>
              <a:rPr lang="en-GB" smtClean="0">
                <a:cs typeface="Times New Roman" pitchFamily="18" charset="0"/>
              </a:rPr>
              <a:t> </a:t>
            </a:r>
          </a:p>
          <a:p>
            <a:r>
              <a:rPr lang="en-GB" smtClean="0">
                <a:cs typeface="Times New Roman" pitchFamily="18" charset="0"/>
              </a:rPr>
              <a:t>This is a novel and useful method of helping the students understand how to deal with the challenges of leadership that encompass the issues raised in this and the previous presentation.</a:t>
            </a:r>
            <a:r>
              <a:rPr lang="en-US" smtClean="0"/>
              <a:t>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031"/>
          <p:cNvSpPr>
            <a:spLocks noGrp="1" noChangeArrowheads="1"/>
          </p:cNvSpPr>
          <p:nvPr>
            <p:ph type="sldNum" sz="quarter" idx="5"/>
          </p:nvPr>
        </p:nvSpPr>
        <p:spPr>
          <a:noFill/>
        </p:spPr>
        <p:txBody>
          <a:bodyPr/>
          <a:lstStyle/>
          <a:p>
            <a:fld id="{E1B2BEEA-6FF6-40EE-9DD0-5A7A9902F9F1}" type="slidenum">
              <a:rPr lang="ar-JO"/>
              <a:pPr/>
              <a:t>27</a:t>
            </a:fld>
            <a:endParaRPr lang="en-GB"/>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r>
              <a:rPr lang="en-GB" sz="1000" smtClean="0">
                <a:cs typeface="Times New Roman" pitchFamily="18" charset="0"/>
              </a:rPr>
              <a:t>Following on with the discussion with the students with regard to their analysis of the speech, the lecturer should point out that the five elements on the slide are all represented in the speech and that all leaders at all levels in an organisation should take note of them and should be able to use them in their everyday working lives.</a:t>
            </a:r>
          </a:p>
          <a:p>
            <a:r>
              <a:rPr lang="en-GB" sz="1000" smtClean="0">
                <a:cs typeface="Times New Roman" pitchFamily="18" charset="0"/>
              </a:rPr>
              <a:t> </a:t>
            </a:r>
          </a:p>
          <a:p>
            <a:r>
              <a:rPr lang="en-GB" sz="1000" smtClean="0">
                <a:cs typeface="Times New Roman" pitchFamily="18" charset="0"/>
              </a:rPr>
              <a:t>The lecturer should point out to the students that the speech has clear values and vision based around equality and fairness for all. The speech was part of the Civil Rights Campaign, with its origins in the promise made by President Abraham Lincoln through the Emancipation Proclamation. </a:t>
            </a:r>
          </a:p>
          <a:p>
            <a:r>
              <a:rPr lang="en-GB" sz="1000" smtClean="0">
                <a:cs typeface="Times New Roman" pitchFamily="18" charset="0"/>
              </a:rPr>
              <a:t> </a:t>
            </a:r>
          </a:p>
          <a:p>
            <a:r>
              <a:rPr lang="en-GB" sz="1000" smtClean="0">
                <a:cs typeface="Times New Roman" pitchFamily="18" charset="0"/>
              </a:rPr>
              <a:t>It is communicating a clear message with enthusiasm and passion. There is a lot of significance around the speech in that it was delivered on the 28</a:t>
            </a:r>
            <a:r>
              <a:rPr lang="en-GB" sz="1000" baseline="30000" smtClean="0">
                <a:cs typeface="Times New Roman" pitchFamily="18" charset="0"/>
              </a:rPr>
              <a:t>th</a:t>
            </a:r>
            <a:r>
              <a:rPr lang="en-GB" sz="1000" smtClean="0">
                <a:cs typeface="Times New Roman" pitchFamily="18" charset="0"/>
              </a:rPr>
              <a:t> August 1963 on the 100</a:t>
            </a:r>
            <a:r>
              <a:rPr lang="en-GB" sz="1000" baseline="30000" smtClean="0">
                <a:cs typeface="Times New Roman" pitchFamily="18" charset="0"/>
              </a:rPr>
              <a:t>th</a:t>
            </a:r>
            <a:r>
              <a:rPr lang="en-GB" sz="1000" smtClean="0">
                <a:cs typeface="Times New Roman" pitchFamily="18" charset="0"/>
              </a:rPr>
              <a:t> anniversary of the American Civil War in Washington D.C. (the heart of U.S. Government) at the Lincoln Memorial. It came at the end of the March on Washington for Jobs and Freedom, organised by the Civil Rights Campaign.</a:t>
            </a:r>
          </a:p>
          <a:p>
            <a:r>
              <a:rPr lang="en-GB" sz="1000" smtClean="0">
                <a:cs typeface="Times New Roman" pitchFamily="18" charset="0"/>
              </a:rPr>
              <a:t> </a:t>
            </a:r>
          </a:p>
          <a:p>
            <a:r>
              <a:rPr lang="en-GB" sz="1000" smtClean="0">
                <a:cs typeface="Times New Roman" pitchFamily="18" charset="0"/>
              </a:rPr>
              <a:t>The language used is not only powerful and emotive; it is clear, simple and could be understood by everyone.</a:t>
            </a:r>
          </a:p>
          <a:p>
            <a:r>
              <a:rPr lang="en-GB" sz="1000" smtClean="0">
                <a:cs typeface="Times New Roman" pitchFamily="18" charset="0"/>
              </a:rPr>
              <a:t> </a:t>
            </a:r>
          </a:p>
          <a:p>
            <a:r>
              <a:rPr lang="en-GB" sz="1000" smtClean="0">
                <a:cs typeface="Times New Roman" pitchFamily="18" charset="0"/>
              </a:rPr>
              <a:t>Martin Luther King had real presence that day. He held his audience and they were listening to every word. Not only was he addressing 250,000 in Washington but also millions who were watching on television and listening to the radio world wide. </a:t>
            </a:r>
          </a:p>
          <a:p>
            <a:r>
              <a:rPr lang="en-GB" sz="1000" smtClean="0">
                <a:cs typeface="Times New Roman" pitchFamily="18" charset="0"/>
              </a:rPr>
              <a:t> </a:t>
            </a:r>
          </a:p>
          <a:p>
            <a:r>
              <a:rPr lang="en-GB" sz="1000" smtClean="0">
                <a:cs typeface="Times New Roman" pitchFamily="18" charset="0"/>
              </a:rPr>
              <a:t>Importantly, his message was not just aimed at the black population of America – it was aimed at everyone. It was an egalitarian speech that took into account colour, ethnic origin, gender and religion and did not discriminate on any of these factors.</a:t>
            </a:r>
          </a:p>
          <a:p>
            <a:r>
              <a:rPr lang="en-GB" sz="1000" smtClean="0">
                <a:cs typeface="Times New Roman" pitchFamily="18" charset="0"/>
              </a:rPr>
              <a:t> </a:t>
            </a:r>
          </a:p>
          <a:p>
            <a:r>
              <a:rPr lang="en-GB" sz="1000" smtClean="0">
                <a:cs typeface="Times New Roman" pitchFamily="18" charset="0"/>
              </a:rPr>
              <a:t>This is the key point for leaders such as you (the students) – when you speak to your people, speak to them all – give them the same message and make sure they can all believe in it.</a:t>
            </a:r>
            <a:r>
              <a:rPr lang="en-US" sz="1000" smtClean="0">
                <a:cs typeface="Times New Roman" pitchFamily="18" charset="0"/>
              </a:rPr>
              <a:t>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31"/>
          <p:cNvSpPr>
            <a:spLocks noGrp="1" noChangeArrowheads="1"/>
          </p:cNvSpPr>
          <p:nvPr>
            <p:ph type="sldNum" sz="quarter" idx="5"/>
          </p:nvPr>
        </p:nvSpPr>
        <p:spPr>
          <a:noFill/>
        </p:spPr>
        <p:txBody>
          <a:bodyPr/>
          <a:lstStyle/>
          <a:p>
            <a:fld id="{159118CC-4384-48E7-BE5E-617F05531F3C}" type="slidenum">
              <a:rPr lang="ar-JO"/>
              <a:pPr/>
              <a:t>28</a:t>
            </a:fld>
            <a:endParaRPr lang="en-GB"/>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r>
              <a:rPr lang="en-GB" smtClean="0">
                <a:cs typeface="Times New Roman" pitchFamily="18" charset="0"/>
              </a:rPr>
              <a:t>The lecturer must emphasise that the two presentations are a challenge to the students in terms of how they think of themselves as leaders and how they should lead their teams in the future. They are key to the success or failure of their organisations’ corporate and HRM strategies and policies. Thus they must never stand still or take things for granted and must understand the importance of how they act as leaders.</a:t>
            </a:r>
            <a:r>
              <a:rPr lang="en-US" smtClean="0"/>
              <a:t>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031"/>
          <p:cNvSpPr>
            <a:spLocks noGrp="1" noChangeArrowheads="1"/>
          </p:cNvSpPr>
          <p:nvPr>
            <p:ph type="sldNum" sz="quarter" idx="5"/>
          </p:nvPr>
        </p:nvSpPr>
        <p:spPr>
          <a:noFill/>
        </p:spPr>
        <p:txBody>
          <a:bodyPr/>
          <a:lstStyle/>
          <a:p>
            <a:fld id="{3339FE9F-37B2-4DAE-AB8F-5B2D83C87E77}" type="slidenum">
              <a:rPr lang="ar-JO"/>
              <a:pPr/>
              <a:t>29</a:t>
            </a:fld>
            <a:endParaRPr lang="en-GB"/>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r>
              <a:rPr lang="en-GB" smtClean="0">
                <a:cs typeface="Times New Roman" pitchFamily="18" charset="0"/>
              </a:rPr>
              <a:t>The lecturer will ask the students to read Martin Luther King’s famous </a:t>
            </a:r>
            <a:r>
              <a:rPr lang="en-GB" b="1" smtClean="0">
                <a:cs typeface="Times New Roman" pitchFamily="18" charset="0"/>
              </a:rPr>
              <a:t>“I have a Dream” </a:t>
            </a:r>
            <a:r>
              <a:rPr lang="en-GB" smtClean="0">
                <a:cs typeface="Times New Roman" pitchFamily="18" charset="0"/>
              </a:rPr>
              <a:t>speech and analyse it from an HRM and their own working environment perspective.</a:t>
            </a:r>
          </a:p>
          <a:p>
            <a:r>
              <a:rPr lang="en-GB" smtClean="0">
                <a:cs typeface="Times New Roman" pitchFamily="18" charset="0"/>
              </a:rPr>
              <a:t> </a:t>
            </a:r>
          </a:p>
          <a:p>
            <a:r>
              <a:rPr lang="en-GB" smtClean="0">
                <a:cs typeface="Times New Roman" pitchFamily="18" charset="0"/>
              </a:rPr>
              <a:t>The students should be given approximately 20 minutes for this task. After which the lecturer will choose a number of students at random and ask them for their views.</a:t>
            </a:r>
          </a:p>
          <a:p>
            <a:r>
              <a:rPr lang="en-GB" smtClean="0">
                <a:cs typeface="Times New Roman" pitchFamily="18" charset="0"/>
              </a:rPr>
              <a:t> </a:t>
            </a:r>
          </a:p>
          <a:p>
            <a:r>
              <a:rPr lang="en-GB" smtClean="0">
                <a:cs typeface="Times New Roman" pitchFamily="18" charset="0"/>
              </a:rPr>
              <a:t>This is a novel and useful method of helping the students understand how to deal with the challenges of leadership that encompass the issues raised in this and the previous presentation.</a:t>
            </a:r>
            <a:r>
              <a:rPr lang="en-US" smtClean="0"/>
              <a:t>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031"/>
          <p:cNvSpPr>
            <a:spLocks noGrp="1" noChangeArrowheads="1"/>
          </p:cNvSpPr>
          <p:nvPr>
            <p:ph type="sldNum" sz="quarter" idx="5"/>
          </p:nvPr>
        </p:nvSpPr>
        <p:spPr>
          <a:noFill/>
        </p:spPr>
        <p:txBody>
          <a:bodyPr/>
          <a:lstStyle/>
          <a:p>
            <a:fld id="{FC8E4582-E926-4260-8673-C6933DB9B773}" type="slidenum">
              <a:rPr lang="ar-JO"/>
              <a:pPr/>
              <a:t>30</a:t>
            </a:fld>
            <a:endParaRPr lang="en-GB"/>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r>
              <a:rPr lang="en-GB" smtClean="0">
                <a:cs typeface="Times New Roman" pitchFamily="18" charset="0"/>
              </a:rPr>
              <a:t>The lecturer will ask the students to read Martin Luther King’s famous </a:t>
            </a:r>
            <a:r>
              <a:rPr lang="en-GB" b="1" smtClean="0">
                <a:cs typeface="Times New Roman" pitchFamily="18" charset="0"/>
              </a:rPr>
              <a:t>“I have a Dream” </a:t>
            </a:r>
            <a:r>
              <a:rPr lang="en-GB" smtClean="0">
                <a:cs typeface="Times New Roman" pitchFamily="18" charset="0"/>
              </a:rPr>
              <a:t>speech and analyse it from an HRM and their own working environment perspective.</a:t>
            </a:r>
          </a:p>
          <a:p>
            <a:r>
              <a:rPr lang="en-GB" smtClean="0">
                <a:cs typeface="Times New Roman" pitchFamily="18" charset="0"/>
              </a:rPr>
              <a:t> </a:t>
            </a:r>
          </a:p>
          <a:p>
            <a:r>
              <a:rPr lang="en-GB" smtClean="0">
                <a:cs typeface="Times New Roman" pitchFamily="18" charset="0"/>
              </a:rPr>
              <a:t>The students should be given approximately 20 minutes for this task. After which the lecturer will choose a number of students at random and ask them for their views.</a:t>
            </a:r>
          </a:p>
          <a:p>
            <a:r>
              <a:rPr lang="en-GB" smtClean="0">
                <a:cs typeface="Times New Roman" pitchFamily="18" charset="0"/>
              </a:rPr>
              <a:t> </a:t>
            </a:r>
          </a:p>
          <a:p>
            <a:r>
              <a:rPr lang="en-GB" smtClean="0">
                <a:cs typeface="Times New Roman" pitchFamily="18" charset="0"/>
              </a:rPr>
              <a:t>This is a novel and useful method of helping the students understand how to deal with the challenges of leadership that encompass the issues raised in this and the previous presentation.</a:t>
            </a:r>
            <a:r>
              <a:rPr lang="en-US" smtClean="0"/>
              <a:t>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031"/>
          <p:cNvSpPr>
            <a:spLocks noGrp="1" noChangeArrowheads="1"/>
          </p:cNvSpPr>
          <p:nvPr>
            <p:ph type="sldNum" sz="quarter" idx="5"/>
          </p:nvPr>
        </p:nvSpPr>
        <p:spPr>
          <a:noFill/>
        </p:spPr>
        <p:txBody>
          <a:bodyPr/>
          <a:lstStyle/>
          <a:p>
            <a:fld id="{614D10DC-9416-452A-9C13-5FABDA2A064F}" type="slidenum">
              <a:rPr lang="ar-JO"/>
              <a:pPr/>
              <a:t>31</a:t>
            </a:fld>
            <a:endParaRPr lang="en-GB"/>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r>
              <a:rPr lang="en-GB" smtClean="0">
                <a:cs typeface="Times New Roman" pitchFamily="18" charset="0"/>
              </a:rPr>
              <a:t>The lecturer will ask the students to read Martin Luther King’s famous </a:t>
            </a:r>
            <a:r>
              <a:rPr lang="en-GB" b="1" smtClean="0">
                <a:cs typeface="Times New Roman" pitchFamily="18" charset="0"/>
              </a:rPr>
              <a:t>“I have a Dream” </a:t>
            </a:r>
            <a:r>
              <a:rPr lang="en-GB" smtClean="0">
                <a:cs typeface="Times New Roman" pitchFamily="18" charset="0"/>
              </a:rPr>
              <a:t>speech and analyse it from an HRM and their own working environment perspective.</a:t>
            </a:r>
          </a:p>
          <a:p>
            <a:r>
              <a:rPr lang="en-GB" smtClean="0">
                <a:cs typeface="Times New Roman" pitchFamily="18" charset="0"/>
              </a:rPr>
              <a:t> </a:t>
            </a:r>
          </a:p>
          <a:p>
            <a:r>
              <a:rPr lang="en-GB" smtClean="0">
                <a:cs typeface="Times New Roman" pitchFamily="18" charset="0"/>
              </a:rPr>
              <a:t>The students should be given approximately 20 minutes for this task. After which the lecturer will choose a number of students at random and ask them for their views.</a:t>
            </a:r>
          </a:p>
          <a:p>
            <a:r>
              <a:rPr lang="en-GB" smtClean="0">
                <a:cs typeface="Times New Roman" pitchFamily="18" charset="0"/>
              </a:rPr>
              <a:t> </a:t>
            </a:r>
          </a:p>
          <a:p>
            <a:r>
              <a:rPr lang="en-GB" smtClean="0">
                <a:cs typeface="Times New Roman" pitchFamily="18" charset="0"/>
              </a:rPr>
              <a:t>This is a novel and useful method of helping the students understand how to deal with the challenges of leadership that encompass the issues raised in this and the previous presentation.</a:t>
            </a:r>
            <a:r>
              <a:rPr lang="en-US" smtClean="0"/>
              <a:t>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D0976438-C0C3-4BC9-ACAC-1113D69D6D1A}" type="datetime1">
              <a:rPr lang="en-US" smtClean="0"/>
              <a:pPr/>
              <a:t>1/2/2002</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r>
              <a:rPr lang="ar-SA" smtClean="0"/>
              <a:t>د/ كاسر نصر المنصور- كلية الاقتصاد والادارة-</a:t>
            </a:r>
            <a:r>
              <a:rPr lang="en-US" smtClean="0"/>
              <a:t>KAU</a:t>
            </a:r>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EAA6BEF-F2C4-4218-9AED-A9A1C9431E47}" type="datetime1">
              <a:rPr lang="en-US" smtClean="0"/>
              <a:pPr/>
              <a:t>1/2/2002</a:t>
            </a:fld>
            <a:endParaRPr lang="en-US"/>
          </a:p>
        </p:txBody>
      </p:sp>
      <p:sp>
        <p:nvSpPr>
          <p:cNvPr id="5" name="Footer Placeholder 4"/>
          <p:cNvSpPr>
            <a:spLocks noGrp="1"/>
          </p:cNvSpPr>
          <p:nvPr>
            <p:ph type="ftr" sz="quarter" idx="11"/>
          </p:nvPr>
        </p:nvSpPr>
        <p:spPr/>
        <p:txBody>
          <a:bodyPr/>
          <a:lstStyle/>
          <a:p>
            <a:r>
              <a:rPr lang="ar-SA" smtClean="0"/>
              <a:t>د/ كاسر نصر المنصور- كلية الاقتصاد والادارة-</a:t>
            </a:r>
            <a:r>
              <a:rPr lang="en-US" smtClean="0"/>
              <a:t>KAU</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97C16AB-617B-4948-A178-7557A9F0D2D4}" type="datetime1">
              <a:rPr lang="en-US" smtClean="0"/>
              <a:pPr/>
              <a:t>1/2/2002</a:t>
            </a:fld>
            <a:endParaRPr lang="en-US"/>
          </a:p>
        </p:txBody>
      </p:sp>
      <p:sp>
        <p:nvSpPr>
          <p:cNvPr id="5" name="Footer Placeholder 4"/>
          <p:cNvSpPr>
            <a:spLocks noGrp="1"/>
          </p:cNvSpPr>
          <p:nvPr>
            <p:ph type="ftr" sz="quarter" idx="11"/>
          </p:nvPr>
        </p:nvSpPr>
        <p:spPr/>
        <p:txBody>
          <a:bodyPr/>
          <a:lstStyle/>
          <a:p>
            <a:r>
              <a:rPr lang="ar-SA" smtClean="0"/>
              <a:t>د/ كاسر نصر المنصور- كلية الاقتصاد والادارة-</a:t>
            </a:r>
            <a:r>
              <a:rPr lang="en-US" smtClean="0"/>
              <a:t>KAU</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0" y="1135063"/>
            <a:ext cx="9144000" cy="5556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295400" y="1903413"/>
            <a:ext cx="6553200" cy="4295775"/>
          </a:xfrm>
        </p:spPr>
        <p:txBody>
          <a:bodyPr/>
          <a:lstStyle/>
          <a:p>
            <a:pPr lvl="0"/>
            <a:endParaRPr lang="en-US" noProof="0" smtClean="0"/>
          </a:p>
        </p:txBody>
      </p:sp>
      <p:sp>
        <p:nvSpPr>
          <p:cNvPr id="4" name="Rectangle 3076"/>
          <p:cNvSpPr>
            <a:spLocks noGrp="1" noChangeArrowheads="1"/>
          </p:cNvSpPr>
          <p:nvPr>
            <p:ph type="ftr" sz="quarter" idx="10"/>
          </p:nvPr>
        </p:nvSpPr>
        <p:spPr>
          <a:ln/>
        </p:spPr>
        <p:txBody>
          <a:bodyPr/>
          <a:lstStyle>
            <a:lvl1pPr>
              <a:defRPr/>
            </a:lvl1pPr>
          </a:lstStyle>
          <a:p>
            <a:pPr>
              <a:defRPr/>
            </a:pPr>
            <a:r>
              <a:rPr lang="ar-SA" smtClean="0"/>
              <a:t>د/ كاسر نصر المنصور- كلية الاقتصاد والادارة-</a:t>
            </a:r>
            <a:r>
              <a:rPr lang="en-GB" smtClean="0"/>
              <a:t>KAU</a:t>
            </a:r>
            <a:endParaRPr lang="en-GB"/>
          </a:p>
        </p:txBody>
      </p:sp>
    </p:spTree>
  </p:cSld>
  <p:clrMapOvr>
    <a:masterClrMapping/>
  </p:clrMapOvr>
  <p:transition spd="slow">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436A3E52-4580-4E5E-B51D-DF854379E05F}" type="datetime1">
              <a:rPr lang="en-US" smtClean="0"/>
              <a:pPr/>
              <a:t>1/2/2002</a:t>
            </a:fld>
            <a:endParaRPr lang="en-US"/>
          </a:p>
        </p:txBody>
      </p:sp>
      <p:sp>
        <p:nvSpPr>
          <p:cNvPr id="5" name="Footer Placeholder 4"/>
          <p:cNvSpPr>
            <a:spLocks noGrp="1"/>
          </p:cNvSpPr>
          <p:nvPr>
            <p:ph type="ftr" sz="quarter" idx="11"/>
          </p:nvPr>
        </p:nvSpPr>
        <p:spPr>
          <a:xfrm>
            <a:off x="457200" y="6480969"/>
            <a:ext cx="4260056" cy="300831"/>
          </a:xfrm>
        </p:spPr>
        <p:txBody>
          <a:bodyPr/>
          <a:lstStyle/>
          <a:p>
            <a:r>
              <a:rPr lang="ar-SA" smtClean="0"/>
              <a:t>د/ كاسر نصر المنصور- كلية الاقتصاد والادارة-</a:t>
            </a:r>
            <a:r>
              <a:rPr lang="en-US" smtClean="0"/>
              <a:t>KAU</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578FE23D-AF79-450F-BD4F-C3964E1A6A87}" type="datetime1">
              <a:rPr lang="en-US" smtClean="0"/>
              <a:pPr/>
              <a:t>1/2/2002</a:t>
            </a:fld>
            <a:endParaRPr lang="en-US"/>
          </a:p>
        </p:txBody>
      </p:sp>
      <p:sp>
        <p:nvSpPr>
          <p:cNvPr id="5" name="Footer Placeholder 4"/>
          <p:cNvSpPr>
            <a:spLocks noGrp="1"/>
          </p:cNvSpPr>
          <p:nvPr>
            <p:ph type="ftr" sz="quarter" idx="11"/>
          </p:nvPr>
        </p:nvSpPr>
        <p:spPr>
          <a:xfrm>
            <a:off x="2619376" y="6480969"/>
            <a:ext cx="4260056" cy="300831"/>
          </a:xfrm>
        </p:spPr>
        <p:txBody>
          <a:bodyPr/>
          <a:lstStyle/>
          <a:p>
            <a:r>
              <a:rPr lang="ar-SA" smtClean="0"/>
              <a:t>د/ كاسر نصر المنصور- كلية الاقتصاد والادارة-</a:t>
            </a:r>
            <a:r>
              <a:rPr lang="en-US" smtClean="0"/>
              <a:t>KAU</a:t>
            </a:r>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B6F15528-21DE-4FAA-801E-634DDDAF4B2B}"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4CBA7889-FBB1-4AF3-B29C-8FF119257579}" type="datetime1">
              <a:rPr lang="en-US" smtClean="0"/>
              <a:pPr/>
              <a:t>1/2/2002</a:t>
            </a:fld>
            <a:endParaRPr lang="en-US"/>
          </a:p>
        </p:txBody>
      </p:sp>
      <p:sp>
        <p:nvSpPr>
          <p:cNvPr id="6" name="Footer Placeholder 5"/>
          <p:cNvSpPr>
            <a:spLocks noGrp="1"/>
          </p:cNvSpPr>
          <p:nvPr>
            <p:ph type="ftr" sz="quarter" idx="11"/>
          </p:nvPr>
        </p:nvSpPr>
        <p:spPr>
          <a:xfrm>
            <a:off x="457200" y="6480969"/>
            <a:ext cx="4260056" cy="301752"/>
          </a:xfrm>
        </p:spPr>
        <p:txBody>
          <a:bodyPr/>
          <a:lstStyle/>
          <a:p>
            <a:r>
              <a:rPr lang="ar-SA" smtClean="0"/>
              <a:t>د/ كاسر نصر المنصور- كلية الاقتصاد والادارة-</a:t>
            </a:r>
            <a:r>
              <a:rPr lang="en-US" smtClean="0"/>
              <a:t>KAU</a:t>
            </a:r>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ED420AE2-36AB-4944-9898-85FE667FA0F5}" type="datetime1">
              <a:rPr lang="en-US" smtClean="0"/>
              <a:pPr/>
              <a:t>1/2/2002</a:t>
            </a:fld>
            <a:endParaRPr lang="en-US"/>
          </a:p>
        </p:txBody>
      </p:sp>
      <p:sp>
        <p:nvSpPr>
          <p:cNvPr id="8" name="Footer Placeholder 7"/>
          <p:cNvSpPr>
            <a:spLocks noGrp="1"/>
          </p:cNvSpPr>
          <p:nvPr>
            <p:ph type="ftr" sz="quarter" idx="11"/>
          </p:nvPr>
        </p:nvSpPr>
        <p:spPr>
          <a:xfrm>
            <a:off x="457200" y="6480969"/>
            <a:ext cx="4261104" cy="301752"/>
          </a:xfrm>
        </p:spPr>
        <p:txBody>
          <a:bodyPr/>
          <a:lstStyle/>
          <a:p>
            <a:r>
              <a:rPr lang="ar-SA" smtClean="0"/>
              <a:t>د/ كاسر نصر المنصور- كلية الاقتصاد والادارة-</a:t>
            </a:r>
            <a:r>
              <a:rPr lang="en-US" smtClean="0"/>
              <a:t>KAU</a:t>
            </a:r>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81226AC-A1EE-4B89-BC94-590DF3C9FD47}" type="datetime1">
              <a:rPr lang="en-US" smtClean="0"/>
              <a:pPr/>
              <a:t>1/2/2002</a:t>
            </a:fld>
            <a:endParaRPr lang="en-US"/>
          </a:p>
        </p:txBody>
      </p:sp>
      <p:sp>
        <p:nvSpPr>
          <p:cNvPr id="4" name="Footer Placeholder 3"/>
          <p:cNvSpPr>
            <a:spLocks noGrp="1"/>
          </p:cNvSpPr>
          <p:nvPr>
            <p:ph type="ftr" sz="quarter" idx="11"/>
          </p:nvPr>
        </p:nvSpPr>
        <p:spPr/>
        <p:txBody>
          <a:bodyPr/>
          <a:lstStyle/>
          <a:p>
            <a:r>
              <a:rPr lang="ar-SA" smtClean="0"/>
              <a:t>د/ كاسر نصر المنصور- كلية الاقتصاد والادارة-</a:t>
            </a:r>
            <a:r>
              <a:rPr lang="en-US" smtClean="0"/>
              <a:t>KAU</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B2E4FB10-ADEF-4BC6-9B60-BEF93EB4F3E8}" type="datetime1">
              <a:rPr lang="en-US" smtClean="0"/>
              <a:pPr/>
              <a:t>1/2/2002</a:t>
            </a:fld>
            <a:endParaRPr lang="en-US"/>
          </a:p>
        </p:txBody>
      </p:sp>
      <p:sp>
        <p:nvSpPr>
          <p:cNvPr id="3" name="Footer Placeholder 2"/>
          <p:cNvSpPr>
            <a:spLocks noGrp="1"/>
          </p:cNvSpPr>
          <p:nvPr>
            <p:ph type="ftr" sz="quarter" idx="11"/>
          </p:nvPr>
        </p:nvSpPr>
        <p:spPr>
          <a:xfrm>
            <a:off x="457200" y="6481890"/>
            <a:ext cx="4260056" cy="300831"/>
          </a:xfrm>
        </p:spPr>
        <p:txBody>
          <a:bodyPr/>
          <a:lstStyle/>
          <a:p>
            <a:r>
              <a:rPr lang="ar-SA" smtClean="0"/>
              <a:t>د/ كاسر نصر المنصور- كلية الاقتصاد والادارة-</a:t>
            </a:r>
            <a:r>
              <a:rPr lang="en-US" smtClean="0"/>
              <a:t>KAU</a:t>
            </a:r>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094268BA-B5C0-4632-BA4E-ADB52E85C55D}" type="datetime1">
              <a:rPr lang="en-US" smtClean="0"/>
              <a:pPr/>
              <a:t>1/2/2002</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r>
              <a:rPr lang="ar-SA" smtClean="0"/>
              <a:t>د/ كاسر نصر المنصور- كلية الاقتصاد والادارة-</a:t>
            </a:r>
            <a:r>
              <a:rPr lang="en-US" smtClean="0"/>
              <a:t>KAU</a:t>
            </a:r>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B4DD6384-1BBE-4DEE-8C7D-E082363346E1}" type="datetime1">
              <a:rPr lang="en-US" smtClean="0"/>
              <a:pPr/>
              <a:t>1/2/2002</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r>
              <a:rPr lang="ar-SA" smtClean="0"/>
              <a:t>د/ كاسر نصر المنصور- كلية الاقتصاد والادارة-</a:t>
            </a:r>
            <a:r>
              <a:rPr lang="en-US" smtClean="0"/>
              <a:t>KAU</a:t>
            </a:r>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C01C4DC3-A784-4193-AD5A-245B244CA2DF}" type="datetime1">
              <a:rPr lang="en-US" smtClean="0"/>
              <a:pPr/>
              <a:t>1/2/2002</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r>
              <a:rPr lang="ar-SA" smtClean="0"/>
              <a:t>د/ كاسر نصر المنصور- كلية الاقتصاد والادارة-</a:t>
            </a:r>
            <a:r>
              <a:rPr lang="en-US" smtClean="0"/>
              <a:t>KAU</a:t>
            </a:r>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1" r:id="rId12"/>
  </p:sldLayoutIdLst>
  <p:hf hdr="0"/>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القيادة والإبداع</a:t>
            </a:r>
            <a:endParaRPr lang="en-US" b="1" dirty="0"/>
          </a:p>
        </p:txBody>
      </p:sp>
      <p:sp>
        <p:nvSpPr>
          <p:cNvPr id="3" name="Subtitle 2"/>
          <p:cNvSpPr>
            <a:spLocks noGrp="1"/>
          </p:cNvSpPr>
          <p:nvPr>
            <p:ph type="subTitle" idx="1"/>
          </p:nvPr>
        </p:nvSpPr>
        <p:spPr/>
        <p:txBody>
          <a:bodyPr/>
          <a:lstStyle/>
          <a:p>
            <a:pPr rtl="1"/>
            <a:r>
              <a:rPr lang="ar-SA" sz="4000" b="1" dirty="0" smtClean="0"/>
              <a:t>الفصل الأول</a:t>
            </a:r>
            <a:endParaRPr lang="en-US" sz="4000" dirty="0" smtClean="0"/>
          </a:p>
          <a:p>
            <a:r>
              <a:rPr lang="ar-SA" sz="4000" b="1" dirty="0" smtClean="0"/>
              <a:t>مدخل إلى القيادة الإدارية</a:t>
            </a:r>
            <a:endParaRPr lang="en-US" dirty="0"/>
          </a:p>
        </p:txBody>
      </p:sp>
      <p:sp>
        <p:nvSpPr>
          <p:cNvPr id="4" name="Date Placeholder 3"/>
          <p:cNvSpPr>
            <a:spLocks noGrp="1"/>
          </p:cNvSpPr>
          <p:nvPr>
            <p:ph type="dt" sz="half" idx="10"/>
          </p:nvPr>
        </p:nvSpPr>
        <p:spPr/>
        <p:txBody>
          <a:bodyPr/>
          <a:lstStyle/>
          <a:p>
            <a:fld id="{F344C82E-8EA4-470D-BBF9-A38DDE319745}" type="datetime1">
              <a:rPr lang="en-US" smtClean="0"/>
              <a:pPr/>
              <a:t>1/2/2002</a:t>
            </a:fld>
            <a:endParaRPr lang="en-US"/>
          </a:p>
        </p:txBody>
      </p:sp>
      <p:sp>
        <p:nvSpPr>
          <p:cNvPr id="6" name="Footer Placeholder 5"/>
          <p:cNvSpPr>
            <a:spLocks noGrp="1"/>
          </p:cNvSpPr>
          <p:nvPr>
            <p:ph type="ftr" sz="quarter" idx="11"/>
          </p:nvPr>
        </p:nvSpPr>
        <p:spPr/>
        <p:txBody>
          <a:bodyPr/>
          <a:lstStyle/>
          <a:p>
            <a:r>
              <a:rPr lang="ar-SA" smtClean="0"/>
              <a:t>د/ كاسر نصر المنصور- كلية الاقتصاد والادارة-</a:t>
            </a:r>
            <a:r>
              <a:rPr lang="en-US" smtClean="0"/>
              <a:t>KAU</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a:t>
            </a:fld>
            <a:endParaRPr lang="en-US"/>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gradFill rotWithShape="0">
            <a:gsLst>
              <a:gs pos="0">
                <a:schemeClr val="accent1">
                  <a:gamma/>
                  <a:shade val="46275"/>
                  <a:invGamma/>
                </a:schemeClr>
              </a:gs>
              <a:gs pos="100000">
                <a:schemeClr val="accent1"/>
              </a:gs>
            </a:gsLst>
            <a:lin ang="5400000" scaled="1"/>
          </a:gradFill>
        </p:spPr>
        <p:txBody>
          <a:bodyPr/>
          <a:lstStyle/>
          <a:p>
            <a:pPr rtl="1"/>
            <a:r>
              <a:rPr lang="ar-SA" b="1" dirty="0" smtClean="0">
                <a:solidFill>
                  <a:schemeClr val="bg1"/>
                </a:solidFill>
              </a:rPr>
              <a:t>تصنيف القيادة الإدارية</a:t>
            </a:r>
          </a:p>
        </p:txBody>
      </p:sp>
      <p:sp>
        <p:nvSpPr>
          <p:cNvPr id="51203" name="Rectangle 3"/>
          <p:cNvSpPr>
            <a:spLocks noGrp="1" noChangeArrowheads="1"/>
          </p:cNvSpPr>
          <p:nvPr>
            <p:ph idx="1"/>
          </p:nvPr>
        </p:nvSpPr>
        <p:spPr>
          <a:gradFill rotWithShape="0">
            <a:gsLst>
              <a:gs pos="0">
                <a:schemeClr val="accent1"/>
              </a:gs>
              <a:gs pos="100000">
                <a:schemeClr val="accent1">
                  <a:gamma/>
                  <a:shade val="46275"/>
                  <a:invGamma/>
                </a:schemeClr>
              </a:gs>
            </a:gsLst>
            <a:lin ang="5400000" scaled="1"/>
          </a:gradFill>
        </p:spPr>
        <p:txBody>
          <a:bodyPr>
            <a:normAutofit fontScale="92500" lnSpcReduction="10000"/>
          </a:bodyPr>
          <a:lstStyle/>
          <a:p>
            <a:pPr algn="r" rtl="1"/>
            <a:r>
              <a:rPr lang="ar-SA" b="1" dirty="0" smtClean="0"/>
              <a:t>(1) تصنيف القيادة من حيث طريقة اختيارهم :</a:t>
            </a:r>
            <a:endParaRPr lang="ar-SA" dirty="0" smtClean="0"/>
          </a:p>
          <a:p>
            <a:pPr algn="r" rtl="1"/>
            <a:r>
              <a:rPr lang="ar-SA" dirty="0" smtClean="0"/>
              <a:t>               (( معينون من السلطة التنفيذية – يتم اختيارهم من صفوف الجماعة   لصفات بهم ))</a:t>
            </a:r>
          </a:p>
          <a:p>
            <a:pPr algn="r" rtl="1"/>
            <a:r>
              <a:rPr lang="ar-SA" b="1" dirty="0" smtClean="0"/>
              <a:t>(2) تصنيفهم من حيث ميولهم الاجتماعية : </a:t>
            </a:r>
            <a:endParaRPr lang="ar-SA" dirty="0" smtClean="0"/>
          </a:p>
          <a:p>
            <a:pPr algn="r" rtl="1"/>
            <a:r>
              <a:rPr lang="ar-SA" dirty="0" smtClean="0"/>
              <a:t>               ( محافظين – حساسين – ذوى اتجاهات شخصية – ذوى اتجاهات موضوعية )</a:t>
            </a:r>
          </a:p>
          <a:p>
            <a:pPr algn="r" rtl="1"/>
            <a:r>
              <a:rPr lang="ar-SA" b="1" dirty="0" smtClean="0"/>
              <a:t>(3) تصنيفهم من حيث نوعية علاقاتهم بمرؤوسيهم :</a:t>
            </a:r>
            <a:endParaRPr lang="ar-SA" dirty="0" smtClean="0"/>
          </a:p>
          <a:p>
            <a:pPr algn="r" rtl="1"/>
            <a:r>
              <a:rPr lang="ar-SA" dirty="0" smtClean="0"/>
              <a:t>            ( ذوى ميول تحكمية – ذوى ميول إنسانية تقوم على الاقتناع ) </a:t>
            </a:r>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51203">
                                            <p:txEl>
                                              <p:pRg st="0" end="0"/>
                                            </p:txEl>
                                          </p:spTgt>
                                        </p:tgtEl>
                                        <p:attrNameLst>
                                          <p:attrName>style.visibility</p:attrName>
                                        </p:attrNameLst>
                                      </p:cBhvr>
                                      <p:to>
                                        <p:strVal val="visible"/>
                                      </p:to>
                                    </p:set>
                                    <p:animEffect transition="in" filter="fade">
                                      <p:cBhvr>
                                        <p:cTn id="7" dur="1000"/>
                                        <p:tgtEl>
                                          <p:spTgt spid="51203">
                                            <p:txEl>
                                              <p:pRg st="0" end="0"/>
                                            </p:txEl>
                                          </p:spTgt>
                                        </p:tgtEl>
                                      </p:cBhvr>
                                    </p:animEffect>
                                    <p:anim calcmode="lin" valueType="num">
                                      <p:cBhvr>
                                        <p:cTn id="8" dur="1000" fill="hold"/>
                                        <p:tgtEl>
                                          <p:spTgt spid="5120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120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iterate type="lt">
                                    <p:tmPct val="10000"/>
                                  </p:iterate>
                                  <p:childTnLst>
                                    <p:set>
                                      <p:cBhvr>
                                        <p:cTn id="13" dur="1" fill="hold">
                                          <p:stCondLst>
                                            <p:cond delay="0"/>
                                          </p:stCondLst>
                                        </p:cTn>
                                        <p:tgtEl>
                                          <p:spTgt spid="51203">
                                            <p:txEl>
                                              <p:pRg st="1" end="1"/>
                                            </p:txEl>
                                          </p:spTgt>
                                        </p:tgtEl>
                                        <p:attrNameLst>
                                          <p:attrName>style.visibility</p:attrName>
                                        </p:attrNameLst>
                                      </p:cBhvr>
                                      <p:to>
                                        <p:strVal val="visible"/>
                                      </p:to>
                                    </p:set>
                                    <p:animEffect transition="in" filter="fade">
                                      <p:cBhvr>
                                        <p:cTn id="14" dur="1000"/>
                                        <p:tgtEl>
                                          <p:spTgt spid="51203">
                                            <p:txEl>
                                              <p:pRg st="1" end="1"/>
                                            </p:txEl>
                                          </p:spTgt>
                                        </p:tgtEl>
                                      </p:cBhvr>
                                    </p:animEffect>
                                    <p:anim calcmode="lin" valueType="num">
                                      <p:cBhvr>
                                        <p:cTn id="15" dur="1000" fill="hold"/>
                                        <p:tgtEl>
                                          <p:spTgt spid="5120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120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iterate type="lt">
                                    <p:tmPct val="10000"/>
                                  </p:iterate>
                                  <p:childTnLst>
                                    <p:set>
                                      <p:cBhvr>
                                        <p:cTn id="20" dur="1" fill="hold">
                                          <p:stCondLst>
                                            <p:cond delay="0"/>
                                          </p:stCondLst>
                                        </p:cTn>
                                        <p:tgtEl>
                                          <p:spTgt spid="51203">
                                            <p:txEl>
                                              <p:pRg st="2" end="2"/>
                                            </p:txEl>
                                          </p:spTgt>
                                        </p:tgtEl>
                                        <p:attrNameLst>
                                          <p:attrName>style.visibility</p:attrName>
                                        </p:attrNameLst>
                                      </p:cBhvr>
                                      <p:to>
                                        <p:strVal val="visible"/>
                                      </p:to>
                                    </p:set>
                                    <p:animEffect transition="in" filter="fade">
                                      <p:cBhvr>
                                        <p:cTn id="21" dur="1000"/>
                                        <p:tgtEl>
                                          <p:spTgt spid="51203">
                                            <p:txEl>
                                              <p:pRg st="2" end="2"/>
                                            </p:txEl>
                                          </p:spTgt>
                                        </p:tgtEl>
                                      </p:cBhvr>
                                    </p:animEffect>
                                    <p:anim calcmode="lin" valueType="num">
                                      <p:cBhvr>
                                        <p:cTn id="22" dur="1000" fill="hold"/>
                                        <p:tgtEl>
                                          <p:spTgt spid="5120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120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iterate type="lt">
                                    <p:tmPct val="10000"/>
                                  </p:iterate>
                                  <p:childTnLst>
                                    <p:set>
                                      <p:cBhvr>
                                        <p:cTn id="27" dur="1" fill="hold">
                                          <p:stCondLst>
                                            <p:cond delay="0"/>
                                          </p:stCondLst>
                                        </p:cTn>
                                        <p:tgtEl>
                                          <p:spTgt spid="51203">
                                            <p:txEl>
                                              <p:pRg st="3" end="3"/>
                                            </p:txEl>
                                          </p:spTgt>
                                        </p:tgtEl>
                                        <p:attrNameLst>
                                          <p:attrName>style.visibility</p:attrName>
                                        </p:attrNameLst>
                                      </p:cBhvr>
                                      <p:to>
                                        <p:strVal val="visible"/>
                                      </p:to>
                                    </p:set>
                                    <p:animEffect transition="in" filter="fade">
                                      <p:cBhvr>
                                        <p:cTn id="28" dur="1000"/>
                                        <p:tgtEl>
                                          <p:spTgt spid="51203">
                                            <p:txEl>
                                              <p:pRg st="3" end="3"/>
                                            </p:txEl>
                                          </p:spTgt>
                                        </p:tgtEl>
                                      </p:cBhvr>
                                    </p:animEffect>
                                    <p:anim calcmode="lin" valueType="num">
                                      <p:cBhvr>
                                        <p:cTn id="29" dur="1000" fill="hold"/>
                                        <p:tgtEl>
                                          <p:spTgt spid="5120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120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iterate type="lt">
                                    <p:tmPct val="10000"/>
                                  </p:iterate>
                                  <p:childTnLst>
                                    <p:set>
                                      <p:cBhvr>
                                        <p:cTn id="34" dur="1" fill="hold">
                                          <p:stCondLst>
                                            <p:cond delay="0"/>
                                          </p:stCondLst>
                                        </p:cTn>
                                        <p:tgtEl>
                                          <p:spTgt spid="51203">
                                            <p:txEl>
                                              <p:pRg st="4" end="4"/>
                                            </p:txEl>
                                          </p:spTgt>
                                        </p:tgtEl>
                                        <p:attrNameLst>
                                          <p:attrName>style.visibility</p:attrName>
                                        </p:attrNameLst>
                                      </p:cBhvr>
                                      <p:to>
                                        <p:strVal val="visible"/>
                                      </p:to>
                                    </p:set>
                                    <p:animEffect transition="in" filter="fade">
                                      <p:cBhvr>
                                        <p:cTn id="35" dur="1000"/>
                                        <p:tgtEl>
                                          <p:spTgt spid="51203">
                                            <p:txEl>
                                              <p:pRg st="4" end="4"/>
                                            </p:txEl>
                                          </p:spTgt>
                                        </p:tgtEl>
                                      </p:cBhvr>
                                    </p:animEffect>
                                    <p:anim calcmode="lin" valueType="num">
                                      <p:cBhvr>
                                        <p:cTn id="36" dur="1000" fill="hold"/>
                                        <p:tgtEl>
                                          <p:spTgt spid="5120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5120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grpId="0" nodeType="clickEffect">
                                  <p:stCondLst>
                                    <p:cond delay="0"/>
                                  </p:stCondLst>
                                  <p:iterate type="lt">
                                    <p:tmPct val="10000"/>
                                  </p:iterate>
                                  <p:childTnLst>
                                    <p:set>
                                      <p:cBhvr>
                                        <p:cTn id="41" dur="1" fill="hold">
                                          <p:stCondLst>
                                            <p:cond delay="0"/>
                                          </p:stCondLst>
                                        </p:cTn>
                                        <p:tgtEl>
                                          <p:spTgt spid="51203">
                                            <p:txEl>
                                              <p:pRg st="5" end="5"/>
                                            </p:txEl>
                                          </p:spTgt>
                                        </p:tgtEl>
                                        <p:attrNameLst>
                                          <p:attrName>style.visibility</p:attrName>
                                        </p:attrNameLst>
                                      </p:cBhvr>
                                      <p:to>
                                        <p:strVal val="visible"/>
                                      </p:to>
                                    </p:set>
                                    <p:animEffect transition="in" filter="fade">
                                      <p:cBhvr>
                                        <p:cTn id="42" dur="1000"/>
                                        <p:tgtEl>
                                          <p:spTgt spid="51203">
                                            <p:txEl>
                                              <p:pRg st="5" end="5"/>
                                            </p:txEl>
                                          </p:spTgt>
                                        </p:tgtEl>
                                      </p:cBhvr>
                                    </p:animEffect>
                                    <p:anim calcmode="lin" valueType="num">
                                      <p:cBhvr>
                                        <p:cTn id="43" dur="1000" fill="hold"/>
                                        <p:tgtEl>
                                          <p:spTgt spid="5120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5120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gradFill rotWithShape="0">
            <a:gsLst>
              <a:gs pos="0">
                <a:schemeClr val="accent1">
                  <a:gamma/>
                  <a:shade val="46275"/>
                  <a:invGamma/>
                </a:schemeClr>
              </a:gs>
              <a:gs pos="50000">
                <a:schemeClr val="accent1"/>
              </a:gs>
              <a:gs pos="100000">
                <a:schemeClr val="accent1">
                  <a:gamma/>
                  <a:shade val="46275"/>
                  <a:invGamma/>
                </a:schemeClr>
              </a:gs>
            </a:gsLst>
            <a:lin ang="5400000" scaled="1"/>
          </a:gradFill>
        </p:spPr>
        <p:txBody>
          <a:bodyPr/>
          <a:lstStyle/>
          <a:p>
            <a:r>
              <a:rPr lang="ar-SA" sz="3600" dirty="0"/>
              <a:t>الفرق بين المدير والقائد لدى </a:t>
            </a:r>
            <a:r>
              <a:rPr lang="ar-SA" sz="3600" dirty="0" smtClean="0"/>
              <a:t>بينيس ( </a:t>
            </a:r>
            <a:r>
              <a:rPr lang="en-US" sz="3600" dirty="0" err="1"/>
              <a:t>Bennis</a:t>
            </a:r>
            <a:r>
              <a:rPr lang="en-US" sz="3600" dirty="0"/>
              <a:t> </a:t>
            </a:r>
            <a:r>
              <a:rPr lang="ar-SA" sz="3600" dirty="0"/>
              <a:t>)</a:t>
            </a:r>
            <a:r>
              <a:rPr lang="ar-SA" dirty="0"/>
              <a:t> </a:t>
            </a:r>
            <a:endParaRPr lang="en-US" dirty="0"/>
          </a:p>
        </p:txBody>
      </p:sp>
      <p:sp>
        <p:nvSpPr>
          <p:cNvPr id="4099" name="Rectangle 3"/>
          <p:cNvSpPr>
            <a:spLocks noGrp="1" noChangeArrowheads="1"/>
          </p:cNvSpPr>
          <p:nvPr>
            <p:ph idx="1"/>
          </p:nvPr>
        </p:nvSpPr>
        <p:spPr/>
        <p:txBody>
          <a:bodyPr/>
          <a:lstStyle/>
          <a:p>
            <a:pPr algn="ctr">
              <a:buFontTx/>
              <a:buNone/>
            </a:pPr>
            <a:endParaRPr lang="en-US" sz="1600"/>
          </a:p>
        </p:txBody>
      </p:sp>
      <p:sp>
        <p:nvSpPr>
          <p:cNvPr id="4101" name="Rectangle 5"/>
          <p:cNvSpPr>
            <a:spLocks noChangeArrowheads="1"/>
          </p:cNvSpPr>
          <p:nvPr/>
        </p:nvSpPr>
        <p:spPr bwMode="auto">
          <a:xfrm>
            <a:off x="0" y="2286000"/>
            <a:ext cx="9144000" cy="457200"/>
          </a:xfrm>
          <a:prstGeom prst="rect">
            <a:avLst/>
          </a:prstGeom>
          <a:noFill/>
          <a:ln w="9525">
            <a:noFill/>
            <a:miter lim="800000"/>
            <a:headEnd/>
            <a:tailEnd/>
          </a:ln>
          <a:effectLst/>
        </p:spPr>
        <p:txBody>
          <a:bodyPr>
            <a:spAutoFit/>
          </a:bodyPr>
          <a:lstStyle/>
          <a:p>
            <a:pPr algn="l" rtl="0" eaLnBrk="0" hangingPunct="0"/>
            <a:endParaRPr lang="ar-SA"/>
          </a:p>
        </p:txBody>
      </p:sp>
      <p:sp>
        <p:nvSpPr>
          <p:cNvPr id="4102" name="Rectangle 6"/>
          <p:cNvSpPr>
            <a:spLocks noChangeArrowheads="1"/>
          </p:cNvSpPr>
          <p:nvPr/>
        </p:nvSpPr>
        <p:spPr bwMode="auto">
          <a:xfrm>
            <a:off x="0" y="2209800"/>
            <a:ext cx="9144000" cy="457200"/>
          </a:xfrm>
          <a:prstGeom prst="rect">
            <a:avLst/>
          </a:prstGeom>
          <a:noFill/>
          <a:ln w="9525">
            <a:noFill/>
            <a:miter lim="800000"/>
            <a:headEnd/>
            <a:tailEnd/>
          </a:ln>
          <a:effectLst/>
        </p:spPr>
        <p:txBody>
          <a:bodyPr>
            <a:spAutoFit/>
          </a:bodyPr>
          <a:lstStyle/>
          <a:p>
            <a:pPr algn="l" rtl="0" eaLnBrk="0" hangingPunct="0"/>
            <a:endParaRPr lang="ar-SA"/>
          </a:p>
        </p:txBody>
      </p:sp>
      <p:graphicFrame>
        <p:nvGraphicFramePr>
          <p:cNvPr id="4153" name="Group 57"/>
          <p:cNvGraphicFramePr>
            <a:graphicFrameLocks noGrp="1"/>
          </p:cNvGraphicFramePr>
          <p:nvPr/>
        </p:nvGraphicFramePr>
        <p:xfrm>
          <a:off x="1143000" y="2209800"/>
          <a:ext cx="7010400" cy="4053840"/>
        </p:xfrm>
        <a:graphic>
          <a:graphicData uri="http://schemas.openxmlformats.org/drawingml/2006/table">
            <a:tbl>
              <a:tblPr rtl="1"/>
              <a:tblGrid>
                <a:gridCol w="3528812"/>
                <a:gridCol w="3481588"/>
              </a:tblGrid>
              <a:tr h="39052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dirty="0" smtClean="0">
                          <a:ln>
                            <a:noFill/>
                          </a:ln>
                          <a:solidFill>
                            <a:schemeClr val="tx1"/>
                          </a:solidFill>
                          <a:effectLst/>
                          <a:latin typeface="Times New Roman" pitchFamily="18" charset="0"/>
                          <a:cs typeface="Times New Roman" pitchFamily="18" charset="0"/>
                        </a:rPr>
                        <a:t>المدير </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dirty="0" smtClean="0">
                          <a:ln>
                            <a:noFill/>
                          </a:ln>
                          <a:solidFill>
                            <a:schemeClr val="tx1"/>
                          </a:solidFill>
                          <a:effectLst/>
                          <a:latin typeface="Times New Roman" pitchFamily="18" charset="0"/>
                          <a:cs typeface="Times New Roman" pitchFamily="18" charset="0"/>
                        </a:rPr>
                        <a:t>يدبر </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dirty="0" smtClean="0">
                          <a:ln>
                            <a:noFill/>
                          </a:ln>
                          <a:solidFill>
                            <a:schemeClr val="tx1"/>
                          </a:solidFill>
                          <a:effectLst/>
                          <a:latin typeface="Times New Roman" pitchFamily="18" charset="0"/>
                          <a:cs typeface="Times New Roman" pitchFamily="18" charset="0"/>
                        </a:rPr>
                        <a:t>يحافظ على الوضع </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dirty="0" smtClean="0">
                          <a:ln>
                            <a:noFill/>
                          </a:ln>
                          <a:solidFill>
                            <a:schemeClr val="tx1"/>
                          </a:solidFill>
                          <a:effectLst/>
                          <a:latin typeface="Times New Roman" pitchFamily="18" charset="0"/>
                          <a:cs typeface="Times New Roman" pitchFamily="18" charset="0"/>
                        </a:rPr>
                        <a:t>يركز على الأنظمة والهياكل الرسمية </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dirty="0" smtClean="0">
                          <a:ln>
                            <a:noFill/>
                          </a:ln>
                          <a:solidFill>
                            <a:schemeClr val="tx1"/>
                          </a:solidFill>
                          <a:effectLst/>
                          <a:latin typeface="Times New Roman" pitchFamily="18" charset="0"/>
                          <a:cs typeface="Times New Roman" pitchFamily="18" charset="0"/>
                        </a:rPr>
                        <a:t>يعتمد على الضبط والرقابة </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dirty="0" smtClean="0">
                          <a:ln>
                            <a:noFill/>
                          </a:ln>
                          <a:solidFill>
                            <a:schemeClr val="tx1"/>
                          </a:solidFill>
                          <a:effectLst/>
                          <a:latin typeface="Times New Roman" pitchFamily="18" charset="0"/>
                          <a:cs typeface="Times New Roman" pitchFamily="18" charset="0"/>
                        </a:rPr>
                        <a:t>ينظر للحاضر والمستقبل القريب </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dirty="0" smtClean="0">
                          <a:ln>
                            <a:noFill/>
                          </a:ln>
                          <a:solidFill>
                            <a:schemeClr val="tx1"/>
                          </a:solidFill>
                          <a:effectLst/>
                          <a:latin typeface="Times New Roman" pitchFamily="18" charset="0"/>
                          <a:cs typeface="Times New Roman" pitchFamily="18" charset="0"/>
                        </a:rPr>
                        <a:t>يسأل عن كيف ومتى </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dirty="0" smtClean="0">
                          <a:ln>
                            <a:noFill/>
                          </a:ln>
                          <a:solidFill>
                            <a:schemeClr val="tx1"/>
                          </a:solidFill>
                          <a:effectLst/>
                          <a:latin typeface="Times New Roman" pitchFamily="18" charset="0"/>
                          <a:cs typeface="Times New Roman" pitchFamily="18" charset="0"/>
                        </a:rPr>
                        <a:t>يقلد </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dirty="0" smtClean="0">
                          <a:ln>
                            <a:noFill/>
                          </a:ln>
                          <a:solidFill>
                            <a:schemeClr val="tx1"/>
                          </a:solidFill>
                          <a:effectLst/>
                          <a:latin typeface="Times New Roman" pitchFamily="18" charset="0"/>
                          <a:cs typeface="Times New Roman" pitchFamily="18" charset="0"/>
                        </a:rPr>
                        <a:t>يقبل الوضع الحالي </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dirty="0" smtClean="0">
                          <a:ln>
                            <a:noFill/>
                          </a:ln>
                          <a:solidFill>
                            <a:schemeClr val="tx1"/>
                          </a:solidFill>
                          <a:effectLst/>
                          <a:latin typeface="Times New Roman" pitchFamily="18" charset="0"/>
                          <a:cs typeface="Times New Roman" pitchFamily="18" charset="0"/>
                        </a:rPr>
                        <a:t>يعمل بطريقة صواب</a:t>
                      </a:r>
                      <a:r>
                        <a:rPr kumimoji="0" lang="ar-SA" sz="2800" b="0" i="0" u="none" strike="noStrike" cap="none" normalizeH="0" baseline="0" dirty="0" smtClean="0">
                          <a:ln>
                            <a:noFill/>
                          </a:ln>
                          <a:solidFill>
                            <a:schemeClr val="tx1"/>
                          </a:solidFill>
                          <a:effectLst/>
                          <a:latin typeface="Times New Roman" pitchFamily="18" charset="0"/>
                          <a:cs typeface="Times New Roman" pitchFamily="18" charset="0"/>
                        </a:rPr>
                        <a:t> </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1">
                            <a:gamma/>
                            <a:shade val="46275"/>
                            <a:invGamma/>
                          </a:schemeClr>
                        </a:gs>
                        <a:gs pos="50000">
                          <a:schemeClr val="accent1"/>
                        </a:gs>
                        <a:gs pos="100000">
                          <a:schemeClr val="accent1">
                            <a:gamma/>
                            <a:shade val="46275"/>
                            <a:invGamma/>
                          </a:schemeClr>
                        </a:gs>
                      </a:gsLst>
                      <a:lin ang="5400000" scaled="1"/>
                    </a:gra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latin typeface="Times New Roman" pitchFamily="18" charset="0"/>
                          <a:cs typeface="Times New Roman" pitchFamily="18" charset="0"/>
                        </a:rPr>
                        <a:t>القائد </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latin typeface="Times New Roman" pitchFamily="18" charset="0"/>
                          <a:cs typeface="Times New Roman" pitchFamily="18" charset="0"/>
                        </a:rPr>
                        <a:t>يبتكر </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latin typeface="Times New Roman" pitchFamily="18" charset="0"/>
                          <a:cs typeface="Times New Roman" pitchFamily="18" charset="0"/>
                        </a:rPr>
                        <a:t>يطور </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latin typeface="Times New Roman" pitchFamily="18" charset="0"/>
                          <a:cs typeface="Times New Roman" pitchFamily="18" charset="0"/>
                        </a:rPr>
                        <a:t>يركز على البشر</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latin typeface="Times New Roman" pitchFamily="18" charset="0"/>
                          <a:cs typeface="Times New Roman" pitchFamily="18" charset="0"/>
                        </a:rPr>
                        <a:t>يعتمد على الثقة وتنميتها </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latin typeface="Times New Roman" pitchFamily="18" charset="0"/>
                          <a:cs typeface="Times New Roman" pitchFamily="18" charset="0"/>
                        </a:rPr>
                        <a:t>ينظر للمستقبل البعيد </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latin typeface="Times New Roman" pitchFamily="18" charset="0"/>
                          <a:cs typeface="Times New Roman" pitchFamily="18" charset="0"/>
                        </a:rPr>
                        <a:t>يسأل عن ماذا ولماذا </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latin typeface="Times New Roman" pitchFamily="18" charset="0"/>
                          <a:cs typeface="Times New Roman" pitchFamily="18" charset="0"/>
                        </a:rPr>
                        <a:t>يبادر </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latin typeface="Times New Roman" pitchFamily="18" charset="0"/>
                          <a:cs typeface="Times New Roman" pitchFamily="18" charset="0"/>
                        </a:rPr>
                        <a:t>يتحدى الوضع الحالي </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latin typeface="Times New Roman" pitchFamily="18" charset="0"/>
                          <a:cs typeface="Times New Roman" pitchFamily="18" charset="0"/>
                        </a:rPr>
                        <a:t>يعمل الأصوب </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latin typeface="Times New Roman" pitchFamily="18" charset="0"/>
                          <a:cs typeface="Times New Roman" pitchFamily="18" charset="0"/>
                        </a:rPr>
                        <a:t>                                      </a:t>
                      </a:r>
                      <a:r>
                        <a:rPr kumimoji="0" lang="ar-SA" sz="1400" b="0" i="0" u="none" strike="noStrike" cap="none" normalizeH="0" baseline="0" smtClean="0">
                          <a:ln>
                            <a:noFill/>
                          </a:ln>
                          <a:solidFill>
                            <a:schemeClr val="tx1"/>
                          </a:solidFill>
                          <a:effectLst/>
                          <a:latin typeface="Times New Roman" pitchFamily="18" charset="0"/>
                          <a:cs typeface="Times New Roman" pitchFamily="18" charset="0"/>
                        </a:rPr>
                        <a:t>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1">
                            <a:gamma/>
                            <a:shade val="46275"/>
                            <a:invGamma/>
                          </a:schemeClr>
                        </a:gs>
                        <a:gs pos="50000">
                          <a:schemeClr val="accent1"/>
                        </a:gs>
                        <a:gs pos="100000">
                          <a:schemeClr val="accent1">
                            <a:gamma/>
                            <a:shade val="46275"/>
                            <a:invGamma/>
                          </a:schemeClr>
                        </a:gs>
                      </a:gsLst>
                      <a:lin ang="5400000" scaled="1"/>
                    </a:gradFill>
                  </a:tcPr>
                </a:tc>
              </a:tr>
            </a:tbl>
          </a:graphicData>
        </a:graphic>
      </p:graphicFrame>
      <p:sp>
        <p:nvSpPr>
          <p:cNvPr id="4154" name="Line 58"/>
          <p:cNvSpPr>
            <a:spLocks noChangeShapeType="1"/>
          </p:cNvSpPr>
          <p:nvPr/>
        </p:nvSpPr>
        <p:spPr bwMode="auto">
          <a:xfrm>
            <a:off x="1143000" y="2590800"/>
            <a:ext cx="7010400" cy="0"/>
          </a:xfrm>
          <a:prstGeom prst="line">
            <a:avLst/>
          </a:prstGeom>
          <a:noFill/>
          <a:ln w="9525">
            <a:solidFill>
              <a:schemeClr val="tx1"/>
            </a:solidFill>
            <a:round/>
            <a:headEnd/>
            <a:tailEnd/>
          </a:ln>
          <a:effectLst/>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nodePh="1">
                                  <p:stCondLst>
                                    <p:cond delay="0"/>
                                  </p:stCondLst>
                                  <p:endCondLst>
                                    <p:cond evt="begin" delay="0">
                                      <p:tn val="5"/>
                                    </p:cond>
                                  </p:endCondLst>
                                  <p:iterate type="lt">
                                    <p:tmPct val="10000"/>
                                  </p:iterate>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1000"/>
                                        <p:tgtEl>
                                          <p:spTgt spid="4099">
                                            <p:txEl>
                                              <p:pRg st="0" end="0"/>
                                            </p:txEl>
                                          </p:spTgt>
                                        </p:tgtEl>
                                      </p:cBhvr>
                                    </p:animEffect>
                                    <p:anim calcmode="lin" valueType="num">
                                      <p:cBhvr>
                                        <p:cTn id="8"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09600" y="609600"/>
            <a:ext cx="7848600" cy="1143000"/>
          </a:xfrm>
          <a:gradFill rotWithShape="0">
            <a:gsLst>
              <a:gs pos="0">
                <a:schemeClr val="accent1"/>
              </a:gs>
              <a:gs pos="100000">
                <a:schemeClr val="accent1">
                  <a:gamma/>
                  <a:shade val="46275"/>
                  <a:invGamma/>
                </a:schemeClr>
              </a:gs>
            </a:gsLst>
            <a:lin ang="5400000" scaled="1"/>
          </a:gradFill>
        </p:spPr>
        <p:txBody>
          <a:bodyPr>
            <a:normAutofit fontScale="90000"/>
          </a:bodyPr>
          <a:lstStyle/>
          <a:p>
            <a:r>
              <a:rPr lang="ar-SA" sz="2800"/>
              <a:t>الاختلاف في الوظائف وأداء الأنشطة بين القيادة والإدارة </a:t>
            </a:r>
            <a:r>
              <a:rPr lang="ar-SA"/>
              <a:t> </a:t>
            </a:r>
            <a:endParaRPr lang="en-US"/>
          </a:p>
        </p:txBody>
      </p:sp>
      <p:sp>
        <p:nvSpPr>
          <p:cNvPr id="5123" name="Rectangle 3"/>
          <p:cNvSpPr>
            <a:spLocks noGrp="1" noChangeArrowheads="1"/>
          </p:cNvSpPr>
          <p:nvPr>
            <p:ph idx="1"/>
          </p:nvPr>
        </p:nvSpPr>
        <p:spPr/>
        <p:txBody>
          <a:bodyPr/>
          <a:lstStyle/>
          <a:p>
            <a:endParaRPr lang="en-US"/>
          </a:p>
        </p:txBody>
      </p:sp>
      <p:graphicFrame>
        <p:nvGraphicFramePr>
          <p:cNvPr id="5271" name="Group 151"/>
          <p:cNvGraphicFramePr>
            <a:graphicFrameLocks noGrp="1"/>
          </p:cNvGraphicFramePr>
          <p:nvPr/>
        </p:nvGraphicFramePr>
        <p:xfrm>
          <a:off x="609600" y="1905000"/>
          <a:ext cx="7848600" cy="4800602"/>
        </p:xfrm>
        <a:graphic>
          <a:graphicData uri="http://schemas.openxmlformats.org/drawingml/2006/table">
            <a:tbl>
              <a:tblPr rtl="1"/>
              <a:tblGrid>
                <a:gridCol w="1384300"/>
                <a:gridCol w="3463925"/>
                <a:gridCol w="3000375"/>
              </a:tblGrid>
              <a:tr h="4762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1800" b="0" i="0" u="none" strike="noStrike" cap="none" normalizeH="0" baseline="0" smtClean="0">
                          <a:ln>
                            <a:noFill/>
                          </a:ln>
                          <a:solidFill>
                            <a:schemeClr val="tx1"/>
                          </a:solidFill>
                          <a:effectLst/>
                          <a:latin typeface="Times New Roman" pitchFamily="18" charset="0"/>
                          <a:cs typeface="Times New Roman" pitchFamily="18" charset="0"/>
                        </a:rPr>
                        <a:t>الوظيفة / النشاط</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chemeClr val="accent1">
                            <a:gamma/>
                            <a:shade val="46275"/>
                            <a:invGamma/>
                          </a:schemeClr>
                        </a:gs>
                        <a:gs pos="50000">
                          <a:schemeClr val="accent1"/>
                        </a:gs>
                        <a:gs pos="100000">
                          <a:schemeClr val="accent1">
                            <a:gamma/>
                            <a:shade val="46275"/>
                            <a:invGamma/>
                          </a:schemeClr>
                        </a:gs>
                      </a:gsLst>
                      <a:lin ang="5400000" scaled="1"/>
                    </a:gra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1800" b="0" i="0" u="none" strike="noStrike" cap="none" normalizeH="0" baseline="0" smtClean="0">
                          <a:ln>
                            <a:noFill/>
                          </a:ln>
                          <a:solidFill>
                            <a:schemeClr val="tx1"/>
                          </a:solidFill>
                          <a:effectLst/>
                          <a:latin typeface="Times New Roman" pitchFamily="18" charset="0"/>
                          <a:cs typeface="Times New Roman" pitchFamily="18" charset="0"/>
                        </a:rPr>
                        <a:t>الإدارة </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chemeClr val="accent1">
                            <a:gamma/>
                            <a:shade val="46275"/>
                            <a:invGamma/>
                          </a:schemeClr>
                        </a:gs>
                        <a:gs pos="50000">
                          <a:schemeClr val="accent1"/>
                        </a:gs>
                        <a:gs pos="100000">
                          <a:schemeClr val="accent1">
                            <a:gamma/>
                            <a:shade val="46275"/>
                            <a:invGamma/>
                          </a:schemeClr>
                        </a:gs>
                      </a:gsLst>
                      <a:lin ang="5400000" scaled="1"/>
                    </a:gra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1800" b="0" i="0" u="none" strike="noStrike" cap="none" normalizeH="0" baseline="0" smtClean="0">
                          <a:ln>
                            <a:noFill/>
                          </a:ln>
                          <a:solidFill>
                            <a:schemeClr val="tx1"/>
                          </a:solidFill>
                          <a:effectLst/>
                          <a:latin typeface="Times New Roman" pitchFamily="18" charset="0"/>
                          <a:cs typeface="Times New Roman" pitchFamily="18" charset="0"/>
                        </a:rPr>
                        <a:t>القيادة </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chemeClr val="accent1">
                            <a:gamma/>
                            <a:shade val="46275"/>
                            <a:invGamma/>
                          </a:schemeClr>
                        </a:gs>
                        <a:gs pos="50000">
                          <a:schemeClr val="accent1"/>
                        </a:gs>
                        <a:gs pos="100000">
                          <a:schemeClr val="accent1">
                            <a:gamma/>
                            <a:shade val="46275"/>
                            <a:invGamma/>
                          </a:schemeClr>
                        </a:gs>
                      </a:gsLst>
                      <a:lin ang="5400000" scaled="1"/>
                    </a:gradFill>
                  </a:tcPr>
                </a:tc>
              </a:tr>
              <a:tr h="715963">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1800" b="0" i="0" u="none" strike="noStrike" cap="none" normalizeH="0" baseline="0" smtClean="0">
                          <a:ln>
                            <a:noFill/>
                          </a:ln>
                          <a:solidFill>
                            <a:schemeClr val="tx1"/>
                          </a:solidFill>
                          <a:effectLst/>
                          <a:latin typeface="Times New Roman" pitchFamily="18" charset="0"/>
                          <a:cs typeface="Times New Roman" pitchFamily="18" charset="0"/>
                        </a:rPr>
                        <a:t>التخطيط </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chemeClr val="accent1">
                            <a:gamma/>
                            <a:shade val="46275"/>
                            <a:invGamma/>
                          </a:schemeClr>
                        </a:gs>
                        <a:gs pos="50000">
                          <a:schemeClr val="accent1"/>
                        </a:gs>
                        <a:gs pos="100000">
                          <a:schemeClr val="accent1">
                            <a:gamma/>
                            <a:shade val="46275"/>
                            <a:invGamma/>
                          </a:schemeClr>
                        </a:gs>
                      </a:gsLst>
                      <a:lin ang="5400000" scaled="1"/>
                    </a:gra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1800" b="0" i="0" u="none" strike="noStrike" cap="none" normalizeH="0" baseline="0" smtClean="0">
                          <a:ln>
                            <a:noFill/>
                          </a:ln>
                          <a:solidFill>
                            <a:schemeClr val="tx1"/>
                          </a:solidFill>
                          <a:effectLst/>
                          <a:latin typeface="Times New Roman" pitchFamily="18" charset="0"/>
                          <a:cs typeface="Times New Roman" pitchFamily="18" charset="0"/>
                        </a:rPr>
                        <a:t>وضع البرامج الزمنية التفصيلية وتخصيص الموارد اللازمة لتحقيق الأهداف </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chemeClr val="accent1">
                            <a:gamma/>
                            <a:shade val="46275"/>
                            <a:invGamma/>
                          </a:schemeClr>
                        </a:gs>
                        <a:gs pos="50000">
                          <a:schemeClr val="accent1"/>
                        </a:gs>
                        <a:gs pos="100000">
                          <a:schemeClr val="accent1">
                            <a:gamma/>
                            <a:shade val="46275"/>
                            <a:invGamma/>
                          </a:schemeClr>
                        </a:gs>
                      </a:gsLst>
                      <a:lin ang="5400000" scaled="1"/>
                    </a:gra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1800" b="0" i="0" u="none" strike="noStrike" cap="none" normalizeH="0" baseline="0" smtClean="0">
                          <a:ln>
                            <a:noFill/>
                          </a:ln>
                          <a:solidFill>
                            <a:schemeClr val="tx1"/>
                          </a:solidFill>
                          <a:effectLst/>
                          <a:latin typeface="Times New Roman" pitchFamily="18" charset="0"/>
                          <a:cs typeface="Times New Roman" pitchFamily="18" charset="0"/>
                        </a:rPr>
                        <a:t>بناء الرؤية المستقبلية الطويلة المدى وصياغة الإستراتيجيات </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chemeClr val="accent1">
                            <a:gamma/>
                            <a:shade val="46275"/>
                            <a:invGamma/>
                          </a:schemeClr>
                        </a:gs>
                        <a:gs pos="50000">
                          <a:schemeClr val="accent1"/>
                        </a:gs>
                        <a:gs pos="100000">
                          <a:schemeClr val="accent1">
                            <a:gamma/>
                            <a:shade val="46275"/>
                            <a:invGamma/>
                          </a:schemeClr>
                        </a:gs>
                      </a:gsLst>
                      <a:lin ang="5400000" scaled="1"/>
                    </a:gradFill>
                  </a:tcPr>
                </a:tc>
              </a:tr>
              <a:tr h="1192213">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1800" b="0" i="0" u="none" strike="noStrike" cap="none" normalizeH="0" baseline="0" smtClean="0">
                          <a:ln>
                            <a:noFill/>
                          </a:ln>
                          <a:solidFill>
                            <a:schemeClr val="tx1"/>
                          </a:solidFill>
                          <a:effectLst/>
                          <a:latin typeface="Times New Roman" pitchFamily="18" charset="0"/>
                          <a:cs typeface="Times New Roman" pitchFamily="18" charset="0"/>
                        </a:rPr>
                        <a:t>التنظيم</a:t>
                      </a:r>
                      <a:r>
                        <a:rPr kumimoji="0" lang="ar-SA" sz="28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2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chemeClr val="accent1">
                            <a:gamma/>
                            <a:shade val="46275"/>
                            <a:invGamma/>
                          </a:schemeClr>
                        </a:gs>
                        <a:gs pos="50000">
                          <a:schemeClr val="accent1"/>
                        </a:gs>
                        <a:gs pos="100000">
                          <a:schemeClr val="accent1">
                            <a:gamma/>
                            <a:shade val="46275"/>
                            <a:invGamma/>
                          </a:schemeClr>
                        </a:gs>
                      </a:gsLst>
                      <a:lin ang="5400000" scaled="1"/>
                    </a:gra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1800" b="0" i="0" u="none" strike="noStrike" cap="none" normalizeH="0" baseline="0" smtClean="0">
                          <a:ln>
                            <a:noFill/>
                          </a:ln>
                          <a:solidFill>
                            <a:schemeClr val="tx1"/>
                          </a:solidFill>
                          <a:effectLst/>
                          <a:latin typeface="Times New Roman" pitchFamily="18" charset="0"/>
                          <a:cs typeface="Times New Roman" pitchFamily="18" charset="0"/>
                        </a:rPr>
                        <a:t>وضع الهياكل التنظيمية المناسبة وتهيئة البيئة المادية واختيار الموظفين للوظائف المناسبة ووضع السياسات والقواعد والإجراءات</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chemeClr val="accent1">
                            <a:gamma/>
                            <a:shade val="46275"/>
                            <a:invGamma/>
                          </a:schemeClr>
                        </a:gs>
                        <a:gs pos="50000">
                          <a:schemeClr val="accent1"/>
                        </a:gs>
                        <a:gs pos="100000">
                          <a:schemeClr val="accent1">
                            <a:gamma/>
                            <a:shade val="46275"/>
                            <a:invGamma/>
                          </a:schemeClr>
                        </a:gs>
                      </a:gsLst>
                      <a:lin ang="5400000" scaled="1"/>
                    </a:gra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1800" b="0" i="0" u="none" strike="noStrike" cap="none" normalizeH="0" baseline="0" smtClean="0">
                          <a:ln>
                            <a:noFill/>
                          </a:ln>
                          <a:solidFill>
                            <a:schemeClr val="tx1"/>
                          </a:solidFill>
                          <a:effectLst/>
                          <a:latin typeface="Times New Roman" pitchFamily="18" charset="0"/>
                          <a:cs typeface="Times New Roman" pitchFamily="18" charset="0"/>
                        </a:rPr>
                        <a:t>التناغم والاندماج مع الأفراد لكسب ولائهم والتزامهم وخلق روح الفريق بينهم للوصول للرؤية المستقبلية</a:t>
                      </a:r>
                      <a:r>
                        <a:rPr kumimoji="0" lang="ar-SA" sz="28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2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chemeClr val="accent1">
                            <a:gamma/>
                            <a:shade val="46275"/>
                            <a:invGamma/>
                          </a:schemeClr>
                        </a:gs>
                        <a:gs pos="50000">
                          <a:schemeClr val="accent1"/>
                        </a:gs>
                        <a:gs pos="100000">
                          <a:schemeClr val="accent1">
                            <a:gamma/>
                            <a:shade val="46275"/>
                            <a:invGamma/>
                          </a:schemeClr>
                        </a:gs>
                      </a:gsLst>
                      <a:lin ang="5400000" scaled="1"/>
                    </a:gradFill>
                  </a:tcPr>
                </a:tc>
              </a:tr>
              <a:tr h="10239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1800" b="0" i="0" u="none" strike="noStrike" cap="none" normalizeH="0" baseline="0" smtClean="0">
                          <a:ln>
                            <a:noFill/>
                          </a:ln>
                          <a:solidFill>
                            <a:schemeClr val="tx1"/>
                          </a:solidFill>
                          <a:effectLst/>
                          <a:latin typeface="Times New Roman" pitchFamily="18" charset="0"/>
                          <a:cs typeface="Times New Roman" pitchFamily="18" charset="0"/>
                        </a:rPr>
                        <a:t>التنفيذ والرقابة </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chemeClr val="accent1">
                            <a:gamma/>
                            <a:shade val="46275"/>
                            <a:invGamma/>
                          </a:schemeClr>
                        </a:gs>
                        <a:gs pos="50000">
                          <a:schemeClr val="accent1"/>
                        </a:gs>
                        <a:gs pos="100000">
                          <a:schemeClr val="accent1">
                            <a:gamma/>
                            <a:shade val="46275"/>
                            <a:invGamma/>
                          </a:schemeClr>
                        </a:gs>
                      </a:gsLst>
                      <a:lin ang="5400000" scaled="1"/>
                    </a:gra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1800" b="0" i="0" u="none" strike="noStrike" cap="none" normalizeH="0" baseline="0" smtClean="0">
                          <a:ln>
                            <a:noFill/>
                          </a:ln>
                          <a:solidFill>
                            <a:schemeClr val="tx1"/>
                          </a:solidFill>
                          <a:effectLst/>
                          <a:latin typeface="Times New Roman" pitchFamily="18" charset="0"/>
                          <a:cs typeface="Times New Roman" pitchFamily="18" charset="0"/>
                        </a:rPr>
                        <a:t>الرقابة على العمل لتحقيق الأهداف ومتابعة الانحرافات ومعالجتها واستخدام الحوافز المادية </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chemeClr val="accent1">
                            <a:gamma/>
                            <a:shade val="46275"/>
                            <a:invGamma/>
                          </a:schemeClr>
                        </a:gs>
                        <a:gs pos="50000">
                          <a:schemeClr val="accent1"/>
                        </a:gs>
                        <a:gs pos="100000">
                          <a:schemeClr val="accent1">
                            <a:gamma/>
                            <a:shade val="46275"/>
                            <a:invGamma/>
                          </a:schemeClr>
                        </a:gs>
                      </a:gsLst>
                      <a:lin ang="5400000" scaled="1"/>
                    </a:gra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1800" b="0" i="0" u="none" strike="noStrike" cap="none" normalizeH="0" baseline="0" smtClean="0">
                          <a:ln>
                            <a:noFill/>
                          </a:ln>
                          <a:solidFill>
                            <a:schemeClr val="tx1"/>
                          </a:solidFill>
                          <a:effectLst/>
                          <a:latin typeface="Times New Roman" pitchFamily="18" charset="0"/>
                          <a:cs typeface="Times New Roman" pitchFamily="18" charset="0"/>
                        </a:rPr>
                        <a:t>حفز الأفراد معنوياً وتشجيعهم والثقة في قدراتهم ودعمهم وتوفير احتياجاتهم.</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chemeClr val="accent1">
                            <a:gamma/>
                            <a:shade val="46275"/>
                            <a:invGamma/>
                          </a:schemeClr>
                        </a:gs>
                        <a:gs pos="50000">
                          <a:schemeClr val="accent1"/>
                        </a:gs>
                        <a:gs pos="100000">
                          <a:schemeClr val="accent1">
                            <a:gamma/>
                            <a:shade val="46275"/>
                            <a:invGamma/>
                          </a:schemeClr>
                        </a:gs>
                      </a:gsLst>
                      <a:lin ang="5400000" scaled="1"/>
                    </a:gradFill>
                  </a:tcPr>
                </a:tc>
              </a:tr>
              <a:tr h="13922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1800" b="0" i="0" u="none" strike="noStrike" cap="none" normalizeH="0" baseline="0" smtClean="0">
                          <a:ln>
                            <a:noFill/>
                          </a:ln>
                          <a:solidFill>
                            <a:schemeClr val="tx1"/>
                          </a:solidFill>
                          <a:effectLst/>
                          <a:latin typeface="Times New Roman" pitchFamily="18" charset="0"/>
                          <a:cs typeface="Times New Roman" pitchFamily="18" charset="0"/>
                        </a:rPr>
                        <a:t>حل المشكلات </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1">
                            <a:gamma/>
                            <a:shade val="46275"/>
                            <a:invGamma/>
                          </a:schemeClr>
                        </a:gs>
                        <a:gs pos="50000">
                          <a:schemeClr val="accent1"/>
                        </a:gs>
                        <a:gs pos="100000">
                          <a:schemeClr val="accent1">
                            <a:gamma/>
                            <a:shade val="46275"/>
                            <a:invGamma/>
                          </a:schemeClr>
                        </a:gs>
                      </a:gsLst>
                      <a:lin ang="5400000" scaled="1"/>
                    </a:gra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1800" b="0" i="0" u="none" strike="noStrike" cap="none" normalizeH="0" baseline="0" smtClean="0">
                          <a:ln>
                            <a:noFill/>
                          </a:ln>
                          <a:solidFill>
                            <a:schemeClr val="tx1"/>
                          </a:solidFill>
                          <a:effectLst/>
                          <a:latin typeface="Times New Roman" pitchFamily="18" charset="0"/>
                          <a:cs typeface="Times New Roman" pitchFamily="18" charset="0"/>
                        </a:rPr>
                        <a:t>استخدام السلطة لمحاولة عدم ظهورها والتعامل معها بشكل رسمي </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1">
                            <a:gamma/>
                            <a:shade val="46275"/>
                            <a:invGamma/>
                          </a:schemeClr>
                        </a:gs>
                        <a:gs pos="50000">
                          <a:schemeClr val="accent1"/>
                        </a:gs>
                        <a:gs pos="100000">
                          <a:schemeClr val="accent1">
                            <a:gamma/>
                            <a:shade val="46275"/>
                            <a:invGamma/>
                          </a:schemeClr>
                        </a:gs>
                      </a:gsLst>
                      <a:lin ang="5400000" scaled="1"/>
                    </a:gra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1800" b="0" i="0" u="none" strike="noStrike" cap="none" normalizeH="0" baseline="0" smtClean="0">
                          <a:ln>
                            <a:noFill/>
                          </a:ln>
                          <a:solidFill>
                            <a:schemeClr val="tx1"/>
                          </a:solidFill>
                          <a:effectLst/>
                          <a:latin typeface="Times New Roman" pitchFamily="18" charset="0"/>
                          <a:cs typeface="Times New Roman" pitchFamily="18" charset="0"/>
                        </a:rPr>
                        <a:t>التعامل معها بشكل إنساني ودعم الموظفين معنوياً وإعدادهم ليستطيعوا مشاركة القائد في حلها                 </a:t>
                      </a:r>
                      <a:r>
                        <a:rPr kumimoji="0" lang="ar-SA" sz="1200" b="0" i="0" u="none" strike="noStrike" cap="none" normalizeH="0" baseline="0" smtClean="0">
                          <a:ln>
                            <a:noFill/>
                          </a:ln>
                          <a:solidFill>
                            <a:schemeClr val="tx1"/>
                          </a:solidFill>
                          <a:effectLst/>
                          <a:latin typeface="Times New Roman" pitchFamily="18" charset="0"/>
                          <a:cs typeface="Times New Roman" pitchFamily="18" charset="0"/>
                        </a:rPr>
                        <a:t>4</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18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1">
                            <a:gamma/>
                            <a:shade val="46275"/>
                            <a:invGamma/>
                          </a:schemeClr>
                        </a:gs>
                        <a:gs pos="50000">
                          <a:schemeClr val="accent1"/>
                        </a:gs>
                        <a:gs pos="100000">
                          <a:schemeClr val="accent1">
                            <a:gamma/>
                            <a:shade val="46275"/>
                            <a:invGamma/>
                          </a:schemeClr>
                        </a:gs>
                      </a:gsLst>
                      <a:lin ang="5400000" scaled="1"/>
                    </a:grad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gradFill rotWithShape="0">
            <a:gsLst>
              <a:gs pos="0">
                <a:schemeClr val="accent1">
                  <a:gamma/>
                  <a:shade val="46275"/>
                  <a:invGamma/>
                </a:schemeClr>
              </a:gs>
              <a:gs pos="100000">
                <a:schemeClr val="accent1"/>
              </a:gs>
            </a:gsLst>
            <a:lin ang="5400000" scaled="1"/>
          </a:gradFill>
        </p:spPr>
        <p:txBody>
          <a:bodyPr/>
          <a:lstStyle/>
          <a:p>
            <a:r>
              <a:rPr lang="ar-SA" sz="3200"/>
              <a:t>مداخل دراسة القيادة</a:t>
            </a:r>
            <a:r>
              <a:rPr lang="ar-SA"/>
              <a:t> </a:t>
            </a:r>
            <a:endParaRPr lang="en-US"/>
          </a:p>
        </p:txBody>
      </p:sp>
      <p:sp>
        <p:nvSpPr>
          <p:cNvPr id="8195" name="Rectangle 1027"/>
          <p:cNvSpPr>
            <a:spLocks noGrp="1" noChangeArrowheads="1"/>
          </p:cNvSpPr>
          <p:nvPr>
            <p:ph idx="1"/>
          </p:nvPr>
        </p:nvSpPr>
        <p:spPr>
          <a:gradFill rotWithShape="0">
            <a:gsLst>
              <a:gs pos="0">
                <a:schemeClr val="accent1">
                  <a:gamma/>
                  <a:shade val="46275"/>
                  <a:invGamma/>
                </a:schemeClr>
              </a:gs>
              <a:gs pos="100000">
                <a:schemeClr val="accent1"/>
              </a:gs>
            </a:gsLst>
            <a:lin ang="5400000" scaled="1"/>
          </a:gradFill>
        </p:spPr>
        <p:txBody>
          <a:bodyPr>
            <a:normAutofit/>
          </a:bodyPr>
          <a:lstStyle/>
          <a:p>
            <a:pPr algn="r" rtl="1"/>
            <a:r>
              <a:rPr lang="ar-SA" dirty="0"/>
              <a:t>مدخل السمات. </a:t>
            </a:r>
          </a:p>
          <a:p>
            <a:pPr algn="r" rtl="1"/>
            <a:r>
              <a:rPr lang="ar-SA" dirty="0"/>
              <a:t>المدخل السلوكي. </a:t>
            </a:r>
          </a:p>
          <a:p>
            <a:pPr algn="r" rtl="1"/>
            <a:r>
              <a:rPr lang="ar-SA" dirty="0"/>
              <a:t>المدخل الموقفي.</a:t>
            </a:r>
          </a:p>
          <a:p>
            <a:pPr algn="r" rtl="1"/>
            <a:r>
              <a:rPr lang="ar-SA" dirty="0"/>
              <a:t>المدخل الشرطي.</a:t>
            </a:r>
          </a:p>
          <a:p>
            <a:pPr algn="r" rtl="1"/>
            <a:r>
              <a:rPr lang="ar-SA" dirty="0"/>
              <a:t>المدخل التبادلي.</a:t>
            </a:r>
          </a:p>
          <a:p>
            <a:pPr algn="r" rtl="1"/>
            <a:r>
              <a:rPr lang="ar-SA" dirty="0"/>
              <a:t>المدخل التحويلي.</a:t>
            </a:r>
            <a:r>
              <a:rPr lang="en-US" dirty="0"/>
              <a:t>		</a:t>
            </a:r>
            <a:r>
              <a:rPr lang="ar-SA" dirty="0"/>
              <a:t>                                </a:t>
            </a:r>
          </a:p>
          <a:p>
            <a:pPr algn="r" rtl="1">
              <a:buFontTx/>
              <a:buNone/>
            </a:pPr>
            <a:r>
              <a:rPr lang="ar-SA" dirty="0"/>
              <a:t>                                                                      </a:t>
            </a:r>
            <a:r>
              <a:rPr lang="ar-SA" sz="1200" dirty="0"/>
              <a:t>5</a:t>
            </a:r>
            <a:endParaRPr lang="en-US" sz="1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تعريف القيادة</a:t>
            </a:r>
            <a:endParaRPr lang="en-US" dirty="0"/>
          </a:p>
        </p:txBody>
      </p:sp>
      <p:sp>
        <p:nvSpPr>
          <p:cNvPr id="3" name="Content Placeholder 2"/>
          <p:cNvSpPr>
            <a:spLocks noGrp="1"/>
          </p:cNvSpPr>
          <p:nvPr>
            <p:ph idx="1"/>
          </p:nvPr>
        </p:nvSpPr>
        <p:spPr/>
        <p:txBody>
          <a:bodyPr>
            <a:normAutofit fontScale="85000" lnSpcReduction="20000"/>
          </a:bodyPr>
          <a:lstStyle/>
          <a:p>
            <a:pPr algn="r" rtl="1"/>
            <a:r>
              <a:rPr lang="ar-SA" dirty="0" smtClean="0"/>
              <a:t>القيادة هي....</a:t>
            </a:r>
          </a:p>
          <a:p>
            <a:pPr algn="r" rtl="1"/>
            <a:r>
              <a:rPr lang="ar-SA" dirty="0" smtClean="0"/>
              <a:t>القيادة تركزعلى عمل الجماعات:“القائد هو مركز التغيير والحيوية في الجماعة والمجسد لإرادتها“.</a:t>
            </a:r>
          </a:p>
          <a:p>
            <a:pPr algn="r" rtl="1"/>
            <a:r>
              <a:rPr lang="ar-SA" dirty="0" smtClean="0"/>
              <a:t>القيادة من المنظور الشخصي:“القيادة عبارة عن مجموعة من الخصائص أو الصفات التي يمتلكها الأشخاص تمكنهم من إستمالة الآخرين وإقناعهم في إنجاز المهام الموكلة إليهم“ .</a:t>
            </a:r>
          </a:p>
          <a:p>
            <a:pPr algn="r" rtl="1"/>
            <a:r>
              <a:rPr lang="ar-SA" dirty="0" smtClean="0"/>
              <a:t>مداخل أخرى للقيادة:“ فعل أو  سلوك“ القائد والذي يحدث تغييرا داخل الجماعة.</a:t>
            </a:r>
          </a:p>
          <a:p>
            <a:pPr algn="r" rtl="1"/>
            <a:r>
              <a:rPr lang="ar-SA" dirty="0" smtClean="0"/>
              <a:t>القيادة ”علاقة قوة بين القائد والأتباع“  </a:t>
            </a:r>
          </a:p>
          <a:p>
            <a:pPr algn="r" rtl="1"/>
            <a:r>
              <a:rPr lang="ar-SA" dirty="0" smtClean="0"/>
              <a:t>القيادة ”وسيلة لتحقيق الأهداف“ من خلال مساعدة أعضاء الجماعة على تحقيق اهدافهم وإحتياجاتهم.</a:t>
            </a:r>
            <a:endParaRPr lang="en-US" dirty="0"/>
          </a:p>
        </p:txBody>
      </p:sp>
      <p:sp>
        <p:nvSpPr>
          <p:cNvPr id="4" name="Date Placeholder 3"/>
          <p:cNvSpPr>
            <a:spLocks noGrp="1"/>
          </p:cNvSpPr>
          <p:nvPr>
            <p:ph type="dt" sz="half" idx="10"/>
          </p:nvPr>
        </p:nvSpPr>
        <p:spPr/>
        <p:txBody>
          <a:bodyPr/>
          <a:lstStyle/>
          <a:p>
            <a:fld id="{D922C36F-CE92-49F7-9C6B-5776A4044811}" type="datetime1">
              <a:rPr lang="en-US" smtClean="0"/>
              <a:pPr/>
              <a:t>1/2/2002</a:t>
            </a:fld>
            <a:endParaRPr lang="en-US"/>
          </a:p>
        </p:txBody>
      </p:sp>
      <p:sp>
        <p:nvSpPr>
          <p:cNvPr id="6" name="Footer Placeholder 5"/>
          <p:cNvSpPr>
            <a:spLocks noGrp="1"/>
          </p:cNvSpPr>
          <p:nvPr>
            <p:ph type="ftr" sz="quarter" idx="11"/>
          </p:nvPr>
        </p:nvSpPr>
        <p:spPr/>
        <p:txBody>
          <a:bodyPr/>
          <a:lstStyle/>
          <a:p>
            <a:r>
              <a:rPr lang="ar-SA" smtClean="0"/>
              <a:t>د/ كاسر نصر المنصور- كلية الاقتصاد والادارة-</a:t>
            </a:r>
            <a:r>
              <a:rPr lang="en-US" smtClean="0"/>
              <a:t>KAU</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lgn="just" rtl="1"/>
            <a:r>
              <a:rPr lang="ar-SA" dirty="0" smtClean="0"/>
              <a:t>منذ الثمانينيات من القرن العشرين الميلادي بدأت العديد من المنظمات الكبيرة بالعمل على تحسين و تطوير عملية إختيار من يخلف كبار المسؤولين التنفيذين و التعرف المبكر على المواهب القيادية لهم ،وذلك لأثرها على سلوك الأفراد و الجماعات ومستوى أداءهم في التنظيم وبالتالي على تحقيق الأهداف بشكل مباشر</a:t>
            </a:r>
            <a:r>
              <a:rPr lang="en-US" dirty="0" smtClean="0"/>
              <a:t>. </a:t>
            </a:r>
          </a:p>
          <a:p>
            <a:pPr algn="just" rtl="1"/>
            <a:r>
              <a:rPr lang="ar-SA" dirty="0" smtClean="0"/>
              <a:t>فالمنظمة تستطيع قياس مدى نجاحها و كفاءتها من خلال معاملة القيادة الإدارية للأفراد العاملين ، فكلما كانت القيادة كفء و جيدة ينعكس ذلك بشكل إيجابي على المنظمة وتستطيع أن تحقق أهدافها ، فالقادة أناس مبدعون يبحثون عن المخاطر لإكتساب الفرص و المكافآت</a:t>
            </a:r>
            <a:r>
              <a:rPr lang="en-US" dirty="0" smtClean="0"/>
              <a:t>. </a:t>
            </a:r>
          </a:p>
          <a:p>
            <a:pPr algn="just"/>
            <a:endParaRPr lang="en-US" dirty="0"/>
          </a:p>
        </p:txBody>
      </p:sp>
      <p:sp>
        <p:nvSpPr>
          <p:cNvPr id="4" name="Date Placeholder 3"/>
          <p:cNvSpPr>
            <a:spLocks noGrp="1"/>
          </p:cNvSpPr>
          <p:nvPr>
            <p:ph type="dt" sz="half" idx="10"/>
          </p:nvPr>
        </p:nvSpPr>
        <p:spPr/>
        <p:txBody>
          <a:bodyPr/>
          <a:lstStyle/>
          <a:p>
            <a:fld id="{436A3E52-4580-4E5E-B51D-DF854379E05F}" type="datetime1">
              <a:rPr lang="en-US" smtClean="0"/>
              <a:pPr/>
              <a:t>1/2/2002</a:t>
            </a:fld>
            <a:endParaRPr lang="en-US"/>
          </a:p>
        </p:txBody>
      </p:sp>
      <p:sp>
        <p:nvSpPr>
          <p:cNvPr id="5" name="Footer Placeholder 4"/>
          <p:cNvSpPr>
            <a:spLocks noGrp="1"/>
          </p:cNvSpPr>
          <p:nvPr>
            <p:ph type="ftr" sz="quarter" idx="11"/>
          </p:nvPr>
        </p:nvSpPr>
        <p:spPr/>
        <p:txBody>
          <a:bodyPr/>
          <a:lstStyle/>
          <a:p>
            <a:r>
              <a:rPr lang="ar-SA" smtClean="0"/>
              <a:t>د/ كاسر نصر المنصور- كلية الاقتصاد والادارة-</a:t>
            </a:r>
            <a:r>
              <a:rPr lang="en-US" smtClean="0"/>
              <a:t>KAU</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rtl="1"/>
            <a:r>
              <a:rPr lang="ar-SA" sz="4000" b="1" dirty="0" smtClean="0"/>
              <a:t>مفهوم القيادة الإدارية و أنواعها</a:t>
            </a:r>
            <a:r>
              <a:rPr lang="en-US" sz="4000" b="1" dirty="0" smtClean="0"/>
              <a:t>:</a:t>
            </a:r>
            <a:endParaRPr lang="en-US" sz="4000" dirty="0"/>
          </a:p>
        </p:txBody>
      </p:sp>
      <p:sp>
        <p:nvSpPr>
          <p:cNvPr id="3" name="Content Placeholder 2"/>
          <p:cNvSpPr>
            <a:spLocks noGrp="1"/>
          </p:cNvSpPr>
          <p:nvPr>
            <p:ph idx="1"/>
          </p:nvPr>
        </p:nvSpPr>
        <p:spPr/>
        <p:txBody>
          <a:bodyPr>
            <a:normAutofit fontScale="85000" lnSpcReduction="10000"/>
          </a:bodyPr>
          <a:lstStyle/>
          <a:p>
            <a:pPr algn="just" rtl="1"/>
            <a:r>
              <a:rPr lang="ar-SA" dirty="0" smtClean="0"/>
              <a:t>كثيرون هم الذين تطرقوا إلى تعريف القيادة سواء كانوا علماء أم قادة ظهروا في التاريخ ،لكن القيادة لم تكن في كل هذه التعاريف موضوعا قابلا للجدل بقدر ما كانت موضوعا يستدعي الرصد المستمر و الدراسة و المناقشة</a:t>
            </a:r>
            <a:r>
              <a:rPr lang="en-US" dirty="0" smtClean="0"/>
              <a:t> . </a:t>
            </a:r>
          </a:p>
          <a:p>
            <a:pPr algn="just" rtl="1"/>
            <a:r>
              <a:rPr lang="ar-SA" dirty="0" smtClean="0"/>
              <a:t>وتعرف القيادة الإدارية بأنها النشاط الذي يمارسه القائد الإداري في مجال اتخاذ وإصدار القرار و إصدار الأوامر و الإشراف الإداري على الآخرين باستخدام السلطة الرسمية وعن طريق التأثير والاستمالة بقصد تحقيق هدف معين، فالقيادة الإدارية تجمع في هذا المفهوم بين استخدام السلطة الرسمية وبين التأثير على سلوك الآخرين و استمالتهم للتعاون لتحقيق الهدف</a:t>
            </a:r>
            <a:r>
              <a:rPr lang="en-US" dirty="0" smtClean="0"/>
              <a:t> . </a:t>
            </a:r>
            <a:endParaRPr lang="en-US" dirty="0"/>
          </a:p>
        </p:txBody>
      </p:sp>
      <p:sp>
        <p:nvSpPr>
          <p:cNvPr id="4" name="Date Placeholder 3"/>
          <p:cNvSpPr>
            <a:spLocks noGrp="1"/>
          </p:cNvSpPr>
          <p:nvPr>
            <p:ph type="dt" sz="half" idx="10"/>
          </p:nvPr>
        </p:nvSpPr>
        <p:spPr/>
        <p:txBody>
          <a:bodyPr/>
          <a:lstStyle/>
          <a:p>
            <a:fld id="{436A3E52-4580-4E5E-B51D-DF854379E05F}" type="datetime1">
              <a:rPr lang="en-US" smtClean="0"/>
              <a:pPr/>
              <a:t>1/2/2002</a:t>
            </a:fld>
            <a:endParaRPr lang="en-US"/>
          </a:p>
        </p:txBody>
      </p:sp>
      <p:sp>
        <p:nvSpPr>
          <p:cNvPr id="5" name="Footer Placeholder 4"/>
          <p:cNvSpPr>
            <a:spLocks noGrp="1"/>
          </p:cNvSpPr>
          <p:nvPr>
            <p:ph type="ftr" sz="quarter" idx="11"/>
          </p:nvPr>
        </p:nvSpPr>
        <p:spPr/>
        <p:txBody>
          <a:bodyPr/>
          <a:lstStyle/>
          <a:p>
            <a:r>
              <a:rPr lang="ar-SA" smtClean="0"/>
              <a:t>د/ كاسر نصر المنصور- كلية الاقتصاد والادارة-</a:t>
            </a:r>
            <a:r>
              <a:rPr lang="en-US" smtClean="0"/>
              <a:t>KAU</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عناصر القيادة</a:t>
            </a:r>
            <a:endParaRPr lang="en-US" dirty="0"/>
          </a:p>
        </p:txBody>
      </p:sp>
      <p:sp>
        <p:nvSpPr>
          <p:cNvPr id="3" name="Content Placeholder 2"/>
          <p:cNvSpPr>
            <a:spLocks noGrp="1"/>
          </p:cNvSpPr>
          <p:nvPr>
            <p:ph idx="1"/>
          </p:nvPr>
        </p:nvSpPr>
        <p:spPr/>
        <p:txBody>
          <a:bodyPr/>
          <a:lstStyle/>
          <a:p>
            <a:pPr algn="just" rtl="1"/>
            <a:r>
              <a:rPr lang="ar-SA" dirty="0" smtClean="0"/>
              <a:t>إن القيادة عبارة عن عملية</a:t>
            </a:r>
          </a:p>
          <a:p>
            <a:pPr algn="just" rtl="1"/>
            <a:r>
              <a:rPr lang="ar-SA" dirty="0" smtClean="0"/>
              <a:t>إن القيادة تتضمن التأثير </a:t>
            </a:r>
          </a:p>
          <a:p>
            <a:pPr algn="just" rtl="1"/>
            <a:r>
              <a:rPr lang="ar-SA" dirty="0" smtClean="0"/>
              <a:t>إن القيادة تنشأ داخل الجماعة</a:t>
            </a:r>
          </a:p>
          <a:p>
            <a:pPr algn="just" rtl="1"/>
            <a:r>
              <a:rPr lang="ar-SA" dirty="0" smtClean="0"/>
              <a:t>إن القيادة تشتمل على هدف يراد تحقيقه</a:t>
            </a:r>
          </a:p>
          <a:p>
            <a:pPr algn="just" rtl="1">
              <a:buNone/>
            </a:pPr>
            <a:r>
              <a:rPr lang="ar-SA" dirty="0" smtClean="0"/>
              <a:t>الخلاصة: القيادة عملية من خلالها يؤثر فرد في مجموعة من الافراد لتحقيق هدف مشترك.</a:t>
            </a:r>
            <a:endParaRPr lang="en-US" dirty="0"/>
          </a:p>
        </p:txBody>
      </p:sp>
      <p:sp>
        <p:nvSpPr>
          <p:cNvPr id="4" name="Date Placeholder 3"/>
          <p:cNvSpPr>
            <a:spLocks noGrp="1"/>
          </p:cNvSpPr>
          <p:nvPr>
            <p:ph type="dt" sz="half" idx="10"/>
          </p:nvPr>
        </p:nvSpPr>
        <p:spPr/>
        <p:txBody>
          <a:bodyPr/>
          <a:lstStyle/>
          <a:p>
            <a:fld id="{52301C51-EB37-43C7-9E66-A7F6E2112559}" type="datetime1">
              <a:rPr lang="en-US" smtClean="0"/>
              <a:pPr/>
              <a:t>1/2/2002</a:t>
            </a:fld>
            <a:endParaRPr lang="en-US"/>
          </a:p>
        </p:txBody>
      </p:sp>
      <p:sp>
        <p:nvSpPr>
          <p:cNvPr id="6" name="Footer Placeholder 5"/>
          <p:cNvSpPr>
            <a:spLocks noGrp="1"/>
          </p:cNvSpPr>
          <p:nvPr>
            <p:ph type="ftr" sz="quarter" idx="11"/>
          </p:nvPr>
        </p:nvSpPr>
        <p:spPr/>
        <p:txBody>
          <a:bodyPr/>
          <a:lstStyle/>
          <a:p>
            <a:r>
              <a:rPr lang="ar-SA" smtClean="0"/>
              <a:t>د/ كاسر نصر المنصور- كلية الاقتصاد والادارة-</a:t>
            </a:r>
            <a:r>
              <a:rPr lang="en-US" smtClean="0"/>
              <a:t>KAU</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rtl="1"/>
            <a:r>
              <a:rPr lang="ar-SA" sz="2400" dirty="0" smtClean="0"/>
              <a:t>1- القيادة بإعتبارها سمة مقابل القيادة باعتبارها عملية</a:t>
            </a:r>
            <a:endParaRPr lang="en-US" sz="2400" dirty="0"/>
          </a:p>
        </p:txBody>
      </p:sp>
      <p:sp>
        <p:nvSpPr>
          <p:cNvPr id="3" name="Content Placeholder 2"/>
          <p:cNvSpPr>
            <a:spLocks noGrp="1"/>
          </p:cNvSpPr>
          <p:nvPr>
            <p:ph idx="1"/>
          </p:nvPr>
        </p:nvSpPr>
        <p:spPr/>
        <p:txBody>
          <a:bodyPr/>
          <a:lstStyle/>
          <a:p>
            <a:pPr algn="just" rtl="1"/>
            <a:r>
              <a:rPr lang="ar-SA" dirty="0" smtClean="0"/>
              <a:t>مدخل السمات القيادية: القيادة صفة أو مجموعة من الصفات المميزة يمتلكها الفرد ( لدى بعض الأشخاص).</a:t>
            </a:r>
          </a:p>
          <a:p>
            <a:pPr algn="just" rtl="1"/>
            <a:r>
              <a:rPr lang="ar-SA" dirty="0" smtClean="0"/>
              <a:t>مدخل العملية القيادية: ظاهرة توجد في البيئة ذات العلاقة (متاحة للجميع).</a:t>
            </a:r>
          </a:p>
          <a:p>
            <a:pPr algn="just" rtl="1"/>
            <a:endParaRPr lang="en-US" dirty="0"/>
          </a:p>
        </p:txBody>
      </p:sp>
      <p:sp>
        <p:nvSpPr>
          <p:cNvPr id="4" name="Date Placeholder 3"/>
          <p:cNvSpPr>
            <a:spLocks noGrp="1"/>
          </p:cNvSpPr>
          <p:nvPr>
            <p:ph type="dt" sz="half" idx="10"/>
          </p:nvPr>
        </p:nvSpPr>
        <p:spPr/>
        <p:txBody>
          <a:bodyPr/>
          <a:lstStyle/>
          <a:p>
            <a:fld id="{CAB83D7D-25DC-4694-9B64-2AE022938EF0}" type="datetime1">
              <a:rPr lang="en-US" smtClean="0"/>
              <a:pPr/>
              <a:t>1/2/2002</a:t>
            </a:fld>
            <a:endParaRPr lang="en-US"/>
          </a:p>
        </p:txBody>
      </p:sp>
      <p:sp>
        <p:nvSpPr>
          <p:cNvPr id="6" name="Footer Placeholder 5"/>
          <p:cNvSpPr>
            <a:spLocks noGrp="1"/>
          </p:cNvSpPr>
          <p:nvPr>
            <p:ph type="ftr" sz="quarter" idx="11"/>
          </p:nvPr>
        </p:nvSpPr>
        <p:spPr/>
        <p:txBody>
          <a:bodyPr/>
          <a:lstStyle/>
          <a:p>
            <a:r>
              <a:rPr lang="ar-SA" smtClean="0"/>
              <a:t>د/ كاسر نصر المنصور- كلية الاقتصاد والادارة-</a:t>
            </a:r>
            <a:r>
              <a:rPr lang="en-US" smtClean="0"/>
              <a:t>KAU</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rtl="1"/>
            <a:r>
              <a:rPr lang="ar-SA" sz="3200" dirty="0" smtClean="0"/>
              <a:t>2- القيادة الرسمية مقابل القيادة النشوئية</a:t>
            </a:r>
            <a:br>
              <a:rPr lang="ar-SA" sz="3200" dirty="0" smtClean="0"/>
            </a:br>
            <a:endParaRPr lang="en-US" sz="3200" dirty="0"/>
          </a:p>
        </p:txBody>
      </p:sp>
      <p:sp>
        <p:nvSpPr>
          <p:cNvPr id="3" name="Content Placeholder 2"/>
          <p:cNvSpPr>
            <a:spLocks noGrp="1"/>
          </p:cNvSpPr>
          <p:nvPr>
            <p:ph idx="1"/>
          </p:nvPr>
        </p:nvSpPr>
        <p:spPr/>
        <p:txBody>
          <a:bodyPr/>
          <a:lstStyle/>
          <a:p>
            <a:pPr algn="just" rtl="1"/>
            <a:r>
              <a:rPr lang="ar-SA" dirty="0" smtClean="0"/>
              <a:t>القيادة الرسمية:</a:t>
            </a:r>
            <a:endParaRPr lang="en-US" dirty="0" smtClean="0"/>
          </a:p>
          <a:p>
            <a:pPr algn="just" rtl="1">
              <a:buNone/>
            </a:pPr>
            <a:r>
              <a:rPr lang="en-US" dirty="0" smtClean="0"/>
              <a:t>   </a:t>
            </a:r>
            <a:r>
              <a:rPr lang="ar-SA" dirty="0" smtClean="0"/>
              <a:t>تقوم على اساس الوظيفة الرسمية التي يشغلها الشخص داخل المنظمة.</a:t>
            </a:r>
          </a:p>
          <a:p>
            <a:pPr algn="just" rtl="1"/>
            <a:r>
              <a:rPr lang="ar-SA" dirty="0" smtClean="0"/>
              <a:t>القيادة النشوئية: </a:t>
            </a:r>
          </a:p>
          <a:p>
            <a:pPr algn="just" rtl="1">
              <a:buNone/>
            </a:pPr>
            <a:r>
              <a:rPr lang="ar-SA" dirty="0" smtClean="0"/>
              <a:t>   تقوم على نظرة الناس له على أنه الأكثر تأثيرا في مجموعته( الأشخاص الأكثر هيمنة و ذكاءا وثقة بأدئهم).</a:t>
            </a:r>
            <a:endParaRPr lang="en-US" dirty="0"/>
          </a:p>
        </p:txBody>
      </p:sp>
      <p:sp>
        <p:nvSpPr>
          <p:cNvPr id="4" name="Date Placeholder 3"/>
          <p:cNvSpPr>
            <a:spLocks noGrp="1"/>
          </p:cNvSpPr>
          <p:nvPr>
            <p:ph type="dt" sz="half" idx="10"/>
          </p:nvPr>
        </p:nvSpPr>
        <p:spPr/>
        <p:txBody>
          <a:bodyPr/>
          <a:lstStyle/>
          <a:p>
            <a:fld id="{74D319FA-1290-472E-8EED-3E6DD3F0B9C5}" type="datetime1">
              <a:rPr lang="en-US" smtClean="0"/>
              <a:pPr/>
              <a:t>1/2/2002</a:t>
            </a:fld>
            <a:endParaRPr lang="en-US"/>
          </a:p>
        </p:txBody>
      </p:sp>
      <p:sp>
        <p:nvSpPr>
          <p:cNvPr id="6" name="Footer Placeholder 5"/>
          <p:cNvSpPr>
            <a:spLocks noGrp="1"/>
          </p:cNvSpPr>
          <p:nvPr>
            <p:ph type="ftr" sz="quarter" idx="11"/>
          </p:nvPr>
        </p:nvSpPr>
        <p:spPr/>
        <p:txBody>
          <a:bodyPr/>
          <a:lstStyle/>
          <a:p>
            <a:r>
              <a:rPr lang="ar-SA" smtClean="0"/>
              <a:t>د/ كاسر نصر المنصور- كلية الاقتصاد والادارة-</a:t>
            </a:r>
            <a:r>
              <a:rPr lang="en-US" smtClean="0"/>
              <a:t>KAU</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الهدف الرئيس</a:t>
            </a:r>
            <a:endParaRPr lang="ar-SA" dirty="0"/>
          </a:p>
        </p:txBody>
      </p:sp>
      <p:sp>
        <p:nvSpPr>
          <p:cNvPr id="3" name="عنصر نائب للمحتوى 2"/>
          <p:cNvSpPr>
            <a:spLocks noGrp="1"/>
          </p:cNvSpPr>
          <p:nvPr>
            <p:ph idx="1"/>
          </p:nvPr>
        </p:nvSpPr>
        <p:spPr/>
        <p:txBody>
          <a:bodyPr>
            <a:normAutofit/>
          </a:bodyPr>
          <a:lstStyle/>
          <a:p>
            <a:pPr marL="334023" indent="-334023" algn="ctr" rtl="1">
              <a:buNone/>
            </a:pPr>
            <a:r>
              <a:rPr lang="ar-SA" sz="5400" b="1" dirty="0" smtClean="0">
                <a:solidFill>
                  <a:srgbClr val="FF0000"/>
                </a:solidFill>
                <a:cs typeface="Arial" pitchFamily="34" charset="0"/>
              </a:rPr>
              <a:t>شرح مفهوم القيادة الإدارية</a:t>
            </a:r>
            <a:endParaRPr lang="en-GB" sz="5400" b="1" dirty="0" smtClean="0">
              <a:cs typeface="Arial" pitchFamily="34" charset="0"/>
            </a:endParaRPr>
          </a:p>
          <a:p>
            <a:pPr algn="just" rtl="1"/>
            <a:endParaRPr lang="en-GB" sz="5400" b="1" i="1" dirty="0" smtClean="0">
              <a:cs typeface="Arial" pitchFamily="34" charset="0"/>
            </a:endParaRPr>
          </a:p>
          <a:p>
            <a:pPr algn="just" rtl="1"/>
            <a:endParaRPr lang="ar-SA" sz="5400" b="1" dirty="0"/>
          </a:p>
        </p:txBody>
      </p:sp>
      <p:sp>
        <p:nvSpPr>
          <p:cNvPr id="4" name="عنصر نائب للتاريخ 3"/>
          <p:cNvSpPr>
            <a:spLocks noGrp="1"/>
          </p:cNvSpPr>
          <p:nvPr>
            <p:ph type="dt" sz="half" idx="10"/>
          </p:nvPr>
        </p:nvSpPr>
        <p:spPr/>
        <p:txBody>
          <a:bodyPr/>
          <a:lstStyle/>
          <a:p>
            <a:fld id="{D63DE096-BB3F-41BD-AA8D-380F052227CD}" type="datetime1">
              <a:rPr lang="en-US" smtClean="0"/>
              <a:pPr/>
              <a:t>1/2/2002</a:t>
            </a:fld>
            <a:endParaRPr lang="ar-SA"/>
          </a:p>
        </p:txBody>
      </p:sp>
      <p:sp>
        <p:nvSpPr>
          <p:cNvPr id="5" name="عنصر نائب للتذييل 4"/>
          <p:cNvSpPr>
            <a:spLocks noGrp="1"/>
          </p:cNvSpPr>
          <p:nvPr>
            <p:ph type="ftr" sz="quarter" idx="11"/>
          </p:nvPr>
        </p:nvSpPr>
        <p:spPr>
          <a:xfrm>
            <a:off x="2590800" y="6324600"/>
            <a:ext cx="4685899" cy="365125"/>
          </a:xfrm>
        </p:spPr>
        <p:txBody>
          <a:bodyPr/>
          <a:lstStyle/>
          <a:p>
            <a:r>
              <a:rPr lang="ar-SA" smtClean="0"/>
              <a:t>د/ كاسر نصر المنصور- كلية الاقتصاد والادارة-</a:t>
            </a:r>
            <a:r>
              <a:rPr lang="en-US" smtClean="0"/>
              <a:t>KAU</a:t>
            </a:r>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2</a:t>
            </a:fld>
            <a:endParaRPr lang="ar-SA"/>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dirty="0" smtClean="0"/>
              <a:t>3- القيادة والقوة</a:t>
            </a:r>
            <a:endParaRPr lang="en-US" dirty="0"/>
          </a:p>
        </p:txBody>
      </p:sp>
      <p:sp>
        <p:nvSpPr>
          <p:cNvPr id="3" name="Content Placeholder 2"/>
          <p:cNvSpPr>
            <a:spLocks noGrp="1"/>
          </p:cNvSpPr>
          <p:nvPr>
            <p:ph idx="1"/>
          </p:nvPr>
        </p:nvSpPr>
        <p:spPr/>
        <p:txBody>
          <a:bodyPr>
            <a:normAutofit fontScale="92500" lnSpcReduction="10000"/>
          </a:bodyPr>
          <a:lstStyle/>
          <a:p>
            <a:pPr algn="just" rtl="1"/>
            <a:r>
              <a:rPr lang="ar-SA" dirty="0" smtClean="0"/>
              <a:t>القوة جزء من عملية التأثير، وهي القدرة على التأثير والمورد الذي يعتمد عليه القائد لإحداث التغيير في الآخرين.</a:t>
            </a:r>
          </a:p>
          <a:p>
            <a:pPr algn="just" rtl="1"/>
            <a:r>
              <a:rPr lang="ar-SA" dirty="0" smtClean="0"/>
              <a:t>أشكال القوة في المنظمات:</a:t>
            </a:r>
          </a:p>
          <a:p>
            <a:pPr lvl="1" algn="just" rtl="1"/>
            <a:r>
              <a:rPr lang="ar-SA" dirty="0" smtClean="0"/>
              <a:t>قوة المنصب، وهي القدرة المستمدة من منصب أو رتبة معينة في أي عمل تنظيمي.</a:t>
            </a:r>
          </a:p>
          <a:p>
            <a:pPr lvl="1" algn="just" rtl="1"/>
            <a:r>
              <a:rPr lang="ar-SA" dirty="0" smtClean="0"/>
              <a:t>قوة الشخصية، وهي القدرة المستمدة من الأتباع.</a:t>
            </a:r>
          </a:p>
          <a:p>
            <a:pPr algn="just" rtl="1"/>
            <a:r>
              <a:rPr lang="ar-SA" dirty="0" smtClean="0"/>
              <a:t>أما أسس القوة الإجتماعية فهي قائمة على العلاقة بين الرئيس والمرؤس، ومنها الأنواع التالية: 1) المكافأة،  2)القسرية، 3)الشرعية، 4)المرجعية، 5) الخبرة.</a:t>
            </a:r>
          </a:p>
          <a:p>
            <a:pPr algn="just" rtl="1">
              <a:buNone/>
            </a:pPr>
            <a:endParaRPr lang="en-US" dirty="0"/>
          </a:p>
        </p:txBody>
      </p:sp>
      <p:sp>
        <p:nvSpPr>
          <p:cNvPr id="4" name="Date Placeholder 3"/>
          <p:cNvSpPr>
            <a:spLocks noGrp="1"/>
          </p:cNvSpPr>
          <p:nvPr>
            <p:ph type="dt" sz="half" idx="10"/>
          </p:nvPr>
        </p:nvSpPr>
        <p:spPr/>
        <p:txBody>
          <a:bodyPr/>
          <a:lstStyle/>
          <a:p>
            <a:fld id="{1E345A48-86F3-4A6E-B306-1898BB68B70C}" type="datetime1">
              <a:rPr lang="en-US" smtClean="0"/>
              <a:pPr/>
              <a:t>1/2/2002</a:t>
            </a:fld>
            <a:endParaRPr lang="en-US"/>
          </a:p>
        </p:txBody>
      </p:sp>
      <p:sp>
        <p:nvSpPr>
          <p:cNvPr id="6" name="Footer Placeholder 5"/>
          <p:cNvSpPr>
            <a:spLocks noGrp="1"/>
          </p:cNvSpPr>
          <p:nvPr>
            <p:ph type="ftr" sz="quarter" idx="11"/>
          </p:nvPr>
        </p:nvSpPr>
        <p:spPr/>
        <p:txBody>
          <a:bodyPr/>
          <a:lstStyle/>
          <a:p>
            <a:r>
              <a:rPr lang="ar-SA" smtClean="0"/>
              <a:t>د/ كاسر نصر المنصور- كلية الاقتصاد والادارة-</a:t>
            </a:r>
            <a:r>
              <a:rPr lang="en-US" smtClean="0"/>
              <a:t>KAU</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dirty="0" smtClean="0"/>
              <a:t>4- القيادة والإكراه</a:t>
            </a:r>
            <a:endParaRPr lang="en-US" dirty="0"/>
          </a:p>
        </p:txBody>
      </p:sp>
      <p:sp>
        <p:nvSpPr>
          <p:cNvPr id="3" name="Content Placeholder 2"/>
          <p:cNvSpPr>
            <a:spLocks noGrp="1"/>
          </p:cNvSpPr>
          <p:nvPr>
            <p:ph idx="1"/>
          </p:nvPr>
        </p:nvSpPr>
        <p:spPr/>
        <p:txBody>
          <a:bodyPr>
            <a:normAutofit/>
          </a:bodyPr>
          <a:lstStyle/>
          <a:p>
            <a:pPr algn="just" rtl="1"/>
            <a:r>
              <a:rPr lang="ar-SA" dirty="0" smtClean="0"/>
              <a:t>الإكراه هو أحد الأنواع الخاصة للقوة المتاحة للقادة، ويعني التاثير في الآخرين للقيام بشيء ما من خلال فرض العقوبات والمكافآت في بيئة العمل.</a:t>
            </a:r>
          </a:p>
        </p:txBody>
      </p:sp>
      <p:sp>
        <p:nvSpPr>
          <p:cNvPr id="4" name="Date Placeholder 3"/>
          <p:cNvSpPr>
            <a:spLocks noGrp="1"/>
          </p:cNvSpPr>
          <p:nvPr>
            <p:ph type="dt" sz="half" idx="10"/>
          </p:nvPr>
        </p:nvSpPr>
        <p:spPr/>
        <p:txBody>
          <a:bodyPr/>
          <a:lstStyle/>
          <a:p>
            <a:fld id="{BE383AB9-65B1-4F35-B7A5-7BABACE74987}" type="datetime1">
              <a:rPr lang="en-US" smtClean="0"/>
              <a:pPr/>
              <a:t>1/2/2002</a:t>
            </a:fld>
            <a:endParaRPr lang="en-US"/>
          </a:p>
        </p:txBody>
      </p:sp>
      <p:sp>
        <p:nvSpPr>
          <p:cNvPr id="6" name="Footer Placeholder 5"/>
          <p:cNvSpPr>
            <a:spLocks noGrp="1"/>
          </p:cNvSpPr>
          <p:nvPr>
            <p:ph type="ftr" sz="quarter" idx="11"/>
          </p:nvPr>
        </p:nvSpPr>
        <p:spPr/>
        <p:txBody>
          <a:bodyPr/>
          <a:lstStyle/>
          <a:p>
            <a:r>
              <a:rPr lang="ar-SA" smtClean="0"/>
              <a:t>د/ كاسر نصر المنصور- كلية الاقتصاد والادارة-</a:t>
            </a:r>
            <a:r>
              <a:rPr lang="en-US" smtClean="0"/>
              <a:t>KAU</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21</a:t>
            </a:fld>
            <a:endParaRPr lang="en-US"/>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t>5- القيادة والإدارة</a:t>
            </a:r>
          </a:p>
        </p:txBody>
      </p:sp>
      <p:sp>
        <p:nvSpPr>
          <p:cNvPr id="3" name="Content Placeholder 2"/>
          <p:cNvSpPr>
            <a:spLocks noGrp="1"/>
          </p:cNvSpPr>
          <p:nvPr>
            <p:ph idx="1"/>
          </p:nvPr>
        </p:nvSpPr>
        <p:spPr/>
        <p:txBody>
          <a:bodyPr>
            <a:normAutofit fontScale="92500" lnSpcReduction="10000"/>
          </a:bodyPr>
          <a:lstStyle/>
          <a:p>
            <a:pPr algn="just" rtl="1"/>
            <a:r>
              <a:rPr lang="ar-SA" dirty="0" smtClean="0"/>
              <a:t>القيادة والإدارة مفهومان متمايزان:</a:t>
            </a:r>
          </a:p>
          <a:p>
            <a:pPr lvl="1" algn="just" rtl="1"/>
            <a:r>
              <a:rPr lang="ar-SA" dirty="0" smtClean="0"/>
              <a:t>الإدارة تنفيذ الأنشطة وضبط الإجراءات. المديرون يتسمون بردود الفعل، وهم أقل مشاركة للآخرين. الوظيفة الرئيسة هي توفير النظام والإتساق للمنظمات.</a:t>
            </a:r>
          </a:p>
          <a:p>
            <a:pPr lvl="1" algn="just" rtl="1"/>
            <a:r>
              <a:rPr lang="ar-SA" dirty="0" smtClean="0"/>
              <a:t>القيادة التاثير في الآخرين وإيجاد الرؤى المستقبلية من أجل التغيير والتطوير. القادة هم الأكثر مبادرة ومشاركة للآخرين. الوظيفة الرئيسة هي التغيير والحركة. </a:t>
            </a:r>
          </a:p>
          <a:p>
            <a:pPr lvl="1" algn="just" rtl="1"/>
            <a:endParaRPr lang="ar-SA" dirty="0" smtClean="0"/>
          </a:p>
          <a:p>
            <a:pPr algn="just" rtl="1">
              <a:buNone/>
            </a:pPr>
            <a:r>
              <a:rPr lang="ar-SA" dirty="0" smtClean="0"/>
              <a:t>”</a:t>
            </a:r>
            <a:r>
              <a:rPr lang="ar-SA" b="1" dirty="0" smtClean="0"/>
              <a:t>المديرون هم الذين يفعلون الأشياء بالشكل الصحيح، أما القادة فهم الذين يفعلون الأشياء الصحيحية“.( </a:t>
            </a:r>
            <a:r>
              <a:rPr lang="en-US" b="1" dirty="0" err="1" smtClean="0"/>
              <a:t>Bennis</a:t>
            </a:r>
            <a:r>
              <a:rPr lang="en-US" b="1" dirty="0" smtClean="0"/>
              <a:t> &amp; N </a:t>
            </a:r>
            <a:r>
              <a:rPr lang="en-US" b="1" dirty="0" err="1" smtClean="0"/>
              <a:t>nus</a:t>
            </a:r>
            <a:r>
              <a:rPr lang="ar-SA" b="1" dirty="0" smtClean="0"/>
              <a:t>)</a:t>
            </a:r>
          </a:p>
        </p:txBody>
      </p:sp>
      <p:sp>
        <p:nvSpPr>
          <p:cNvPr id="4" name="Date Placeholder 3"/>
          <p:cNvSpPr>
            <a:spLocks noGrp="1"/>
          </p:cNvSpPr>
          <p:nvPr>
            <p:ph type="dt" sz="half" idx="10"/>
          </p:nvPr>
        </p:nvSpPr>
        <p:spPr/>
        <p:txBody>
          <a:bodyPr/>
          <a:lstStyle/>
          <a:p>
            <a:fld id="{5491A619-8178-4965-8A9B-ADAE144800D3}" type="datetime1">
              <a:rPr lang="en-US" smtClean="0"/>
              <a:pPr/>
              <a:t>1/2/2002</a:t>
            </a:fld>
            <a:endParaRPr lang="en-US"/>
          </a:p>
        </p:txBody>
      </p:sp>
      <p:sp>
        <p:nvSpPr>
          <p:cNvPr id="6" name="Footer Placeholder 5"/>
          <p:cNvSpPr>
            <a:spLocks noGrp="1"/>
          </p:cNvSpPr>
          <p:nvPr>
            <p:ph type="ftr" sz="quarter" idx="11"/>
          </p:nvPr>
        </p:nvSpPr>
        <p:spPr/>
        <p:txBody>
          <a:bodyPr/>
          <a:lstStyle/>
          <a:p>
            <a:r>
              <a:rPr lang="ar-SA" smtClean="0"/>
              <a:t>د/ كاسر نصر المنصور- كلية الاقتصاد والادارة-</a:t>
            </a:r>
            <a:r>
              <a:rPr lang="en-US" smtClean="0"/>
              <a:t>KAU</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22</a:t>
            </a:fld>
            <a:endParaRPr lang="en-US"/>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4"/>
          <p:cNvSpPr>
            <a:spLocks noGrp="1" noChangeArrowheads="1"/>
          </p:cNvSpPr>
          <p:nvPr>
            <p:ph type="title"/>
          </p:nvPr>
        </p:nvSpPr>
        <p:spPr/>
        <p:txBody>
          <a:bodyPr/>
          <a:lstStyle/>
          <a:p>
            <a:r>
              <a:rPr lang="ar-JO" smtClean="0">
                <a:cs typeface="Arial" charset="0"/>
              </a:rPr>
              <a:t>القائد/المدير والمدراء</a:t>
            </a:r>
            <a:endParaRPr lang="en-US" smtClean="0">
              <a:cs typeface="Arial" charset="0"/>
            </a:endParaRPr>
          </a:p>
        </p:txBody>
      </p:sp>
      <p:sp>
        <p:nvSpPr>
          <p:cNvPr id="4100" name="Rectangle 5"/>
          <p:cNvSpPr>
            <a:spLocks noGrp="1" noChangeArrowheads="1"/>
          </p:cNvSpPr>
          <p:nvPr>
            <p:ph idx="1"/>
          </p:nvPr>
        </p:nvSpPr>
        <p:spPr>
          <a:xfrm>
            <a:off x="1295400" y="2695575"/>
            <a:ext cx="6553200" cy="1741488"/>
          </a:xfrm>
        </p:spPr>
        <p:txBody>
          <a:bodyPr>
            <a:normAutofit/>
          </a:bodyPr>
          <a:lstStyle/>
          <a:p>
            <a:pPr algn="ctr" rtl="1"/>
            <a:r>
              <a:rPr lang="ar-JO" sz="4800" dirty="0" smtClean="0">
                <a:cs typeface="Arial" charset="0"/>
              </a:rPr>
              <a:t>ماهو الاختلاف؟</a:t>
            </a:r>
          </a:p>
          <a:p>
            <a:pPr algn="ctr" rtl="1">
              <a:buFontTx/>
              <a:buNone/>
            </a:pPr>
            <a:endParaRPr lang="en-US" sz="4800" dirty="0" smtClean="0">
              <a:cs typeface="Arial" charset="0"/>
            </a:endParaRPr>
          </a:p>
        </p:txBody>
      </p:sp>
      <p:sp>
        <p:nvSpPr>
          <p:cNvPr id="6" name="Date Placeholder 5"/>
          <p:cNvSpPr>
            <a:spLocks noGrp="1"/>
          </p:cNvSpPr>
          <p:nvPr>
            <p:ph type="dt" sz="half" idx="10"/>
          </p:nvPr>
        </p:nvSpPr>
        <p:spPr/>
        <p:txBody>
          <a:bodyPr/>
          <a:lstStyle/>
          <a:p>
            <a:fld id="{0DB3EE88-8D5C-42CD-92ED-072318393456}" type="datetime1">
              <a:rPr lang="en-US" smtClean="0"/>
              <a:pPr/>
              <a:t>1/2/2002</a:t>
            </a:fld>
            <a:endParaRPr lang="en-US"/>
          </a:p>
        </p:txBody>
      </p:sp>
      <p:sp>
        <p:nvSpPr>
          <p:cNvPr id="4098" name="Footer Placeholder 3"/>
          <p:cNvSpPr>
            <a:spLocks noGrp="1"/>
          </p:cNvSpPr>
          <p:nvPr>
            <p:ph type="ftr" sz="quarter" idx="11"/>
          </p:nvPr>
        </p:nvSpPr>
        <p:spPr>
          <a:noFill/>
        </p:spPr>
        <p:txBody>
          <a:bodyPr/>
          <a:lstStyle/>
          <a:p>
            <a:r>
              <a:rPr lang="ar-SA" smtClean="0"/>
              <a:t>د/ كاسر نصر المنصور- كلية الاقتصاد والادارة-</a:t>
            </a:r>
            <a:r>
              <a:rPr lang="en-GB" smtClean="0"/>
              <a:t>KAU</a:t>
            </a:r>
            <a:endParaRPr lang="en-GB"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23</a:t>
            </a:fld>
            <a:endParaRPr lang="en-US"/>
          </a:p>
        </p:txBody>
      </p:sp>
      <p:sp>
        <p:nvSpPr>
          <p:cNvPr id="4101" name="Rectangle 6"/>
          <p:cNvSpPr>
            <a:spLocks noChangeArrowheads="1"/>
          </p:cNvSpPr>
          <p:nvPr/>
        </p:nvSpPr>
        <p:spPr bwMode="auto">
          <a:xfrm>
            <a:off x="900113" y="5368925"/>
            <a:ext cx="1530350" cy="365125"/>
          </a:xfrm>
          <a:prstGeom prst="rect">
            <a:avLst/>
          </a:prstGeom>
          <a:noFill/>
          <a:ln w="9525">
            <a:noFill/>
            <a:miter lim="800000"/>
            <a:headEnd type="none" w="sm" len="sm"/>
            <a:tailEnd type="none" w="sm" len="sm"/>
          </a:ln>
        </p:spPr>
        <p:txBody>
          <a:bodyPr wrap="none" lIns="0" tIns="0" rIns="0" bIns="0">
            <a:spAutoFit/>
          </a:bodyPr>
          <a:lstStyle/>
          <a:p>
            <a:pPr rtl="1">
              <a:lnSpc>
                <a:spcPct val="100000"/>
              </a:lnSpc>
              <a:spcBef>
                <a:spcPct val="20000"/>
              </a:spcBef>
            </a:pPr>
            <a:r>
              <a:rPr lang="ar-JO" b="0">
                <a:cs typeface="Arial" charset="0"/>
              </a:rPr>
              <a:t>جاردنر، 1993</a:t>
            </a:r>
            <a:endParaRPr lang="en-US" b="0">
              <a:cs typeface="Arial" charset="0"/>
            </a:endParaRP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4"/>
          <p:cNvSpPr>
            <a:spLocks noGrp="1" noChangeArrowheads="1"/>
          </p:cNvSpPr>
          <p:nvPr>
            <p:ph type="title"/>
          </p:nvPr>
        </p:nvSpPr>
        <p:spPr/>
        <p:txBody>
          <a:bodyPr/>
          <a:lstStyle/>
          <a:p>
            <a:pPr rtl="1"/>
            <a:r>
              <a:rPr lang="ar-JO" smtClean="0">
                <a:cs typeface="Arial" charset="0"/>
              </a:rPr>
              <a:t>القيادة</a:t>
            </a:r>
            <a:endParaRPr lang="en-US" smtClean="0">
              <a:cs typeface="Arial" charset="0"/>
            </a:endParaRPr>
          </a:p>
        </p:txBody>
      </p:sp>
      <p:sp>
        <p:nvSpPr>
          <p:cNvPr id="5124" name="Rectangle 5"/>
          <p:cNvSpPr>
            <a:spLocks noGrp="1" noChangeArrowheads="1"/>
          </p:cNvSpPr>
          <p:nvPr>
            <p:ph idx="1"/>
          </p:nvPr>
        </p:nvSpPr>
        <p:spPr>
          <a:xfrm>
            <a:off x="609600" y="2060575"/>
            <a:ext cx="8229600" cy="1081088"/>
          </a:xfrm>
        </p:spPr>
        <p:txBody>
          <a:bodyPr>
            <a:noAutofit/>
          </a:bodyPr>
          <a:lstStyle/>
          <a:p>
            <a:pPr algn="just" rtl="1">
              <a:buFontTx/>
              <a:buNone/>
            </a:pPr>
            <a:r>
              <a:rPr lang="ar-JO" sz="4400" dirty="0" smtClean="0">
                <a:cs typeface="Arial" charset="0"/>
              </a:rPr>
              <a:t>هي عملية يقوم بها الفرد (القائد) بالتأثير على الاخرين ضمن اطار المنظمة.</a:t>
            </a:r>
            <a:endParaRPr lang="en-US" sz="4400" dirty="0" smtClean="0"/>
          </a:p>
          <a:p>
            <a:pPr algn="just">
              <a:buFontTx/>
              <a:buNone/>
            </a:pPr>
            <a:endParaRPr lang="en-US" sz="4400" dirty="0" smtClean="0"/>
          </a:p>
        </p:txBody>
      </p:sp>
      <p:sp>
        <p:nvSpPr>
          <p:cNvPr id="6" name="Date Placeholder 5"/>
          <p:cNvSpPr>
            <a:spLocks noGrp="1"/>
          </p:cNvSpPr>
          <p:nvPr>
            <p:ph type="dt" sz="half" idx="10"/>
          </p:nvPr>
        </p:nvSpPr>
        <p:spPr/>
        <p:txBody>
          <a:bodyPr/>
          <a:lstStyle/>
          <a:p>
            <a:fld id="{CC83E9F3-DAEA-4F0A-B74C-2ADC8508993A}" type="datetime1">
              <a:rPr lang="en-US" smtClean="0"/>
              <a:pPr/>
              <a:t>1/2/2002</a:t>
            </a:fld>
            <a:endParaRPr lang="en-US"/>
          </a:p>
        </p:txBody>
      </p:sp>
      <p:sp>
        <p:nvSpPr>
          <p:cNvPr id="5122" name="Footer Placeholder 3"/>
          <p:cNvSpPr>
            <a:spLocks noGrp="1"/>
          </p:cNvSpPr>
          <p:nvPr>
            <p:ph type="ftr" sz="quarter" idx="11"/>
          </p:nvPr>
        </p:nvSpPr>
        <p:spPr>
          <a:noFill/>
        </p:spPr>
        <p:txBody>
          <a:bodyPr/>
          <a:lstStyle/>
          <a:p>
            <a:r>
              <a:rPr lang="ar-SA" smtClean="0"/>
              <a:t>د/ كاسر نصر المنصور- كلية الاقتصاد والادارة-</a:t>
            </a:r>
            <a:r>
              <a:rPr lang="en-GB" smtClean="0"/>
              <a:t>KAU</a:t>
            </a:r>
            <a:endParaRPr lang="en-GB"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24</a:t>
            </a:fld>
            <a:endParaRPr lang="en-US"/>
          </a:p>
        </p:txBody>
      </p:sp>
      <p:sp>
        <p:nvSpPr>
          <p:cNvPr id="5125" name="Rectangle 7"/>
          <p:cNvSpPr>
            <a:spLocks noChangeArrowheads="1"/>
          </p:cNvSpPr>
          <p:nvPr/>
        </p:nvSpPr>
        <p:spPr bwMode="auto">
          <a:xfrm>
            <a:off x="900113" y="5013325"/>
            <a:ext cx="2519362" cy="576263"/>
          </a:xfrm>
          <a:prstGeom prst="rect">
            <a:avLst/>
          </a:prstGeom>
          <a:noFill/>
          <a:ln w="9525">
            <a:noFill/>
            <a:miter lim="800000"/>
            <a:headEnd/>
            <a:tailEnd/>
          </a:ln>
        </p:spPr>
        <p:txBody>
          <a:bodyPr/>
          <a:lstStyle/>
          <a:p>
            <a:pPr marL="342900" indent="-342900" algn="r" rtl="1">
              <a:lnSpc>
                <a:spcPct val="100000"/>
              </a:lnSpc>
              <a:spcBef>
                <a:spcPct val="20000"/>
              </a:spcBef>
            </a:pPr>
            <a:r>
              <a:rPr lang="ar-JO" b="0">
                <a:cs typeface="Arial" charset="0"/>
              </a:rPr>
              <a:t>براتون وجولد، 2003</a:t>
            </a:r>
            <a:endParaRPr lang="en-US" b="0"/>
          </a:p>
          <a:p>
            <a:pPr marL="342900" indent="-342900">
              <a:lnSpc>
                <a:spcPct val="100000"/>
              </a:lnSpc>
              <a:spcBef>
                <a:spcPct val="20000"/>
              </a:spcBef>
            </a:pPr>
            <a:endParaRPr lang="en-US" b="0"/>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4"/>
          <p:cNvSpPr>
            <a:spLocks noGrp="1" noChangeArrowheads="1"/>
          </p:cNvSpPr>
          <p:nvPr>
            <p:ph type="title"/>
          </p:nvPr>
        </p:nvSpPr>
        <p:spPr/>
        <p:txBody>
          <a:bodyPr/>
          <a:lstStyle/>
          <a:p>
            <a:pPr rtl="1"/>
            <a:r>
              <a:rPr lang="ar-JO" smtClean="0">
                <a:cs typeface="Arial" charset="0"/>
              </a:rPr>
              <a:t>قيادة الافراد بشكل صحيح</a:t>
            </a:r>
            <a:endParaRPr lang="en-US" smtClean="0">
              <a:cs typeface="Arial" charset="0"/>
            </a:endParaRPr>
          </a:p>
        </p:txBody>
      </p:sp>
      <p:sp>
        <p:nvSpPr>
          <p:cNvPr id="6148" name="Rectangle 6"/>
          <p:cNvSpPr>
            <a:spLocks noGrp="1" noChangeArrowheads="1"/>
          </p:cNvSpPr>
          <p:nvPr>
            <p:ph idx="1"/>
          </p:nvPr>
        </p:nvSpPr>
        <p:spPr>
          <a:xfrm>
            <a:off x="533400" y="2057400"/>
            <a:ext cx="8037512" cy="1223963"/>
          </a:xfrm>
          <a:noFill/>
        </p:spPr>
        <p:txBody>
          <a:bodyPr>
            <a:noAutofit/>
          </a:bodyPr>
          <a:lstStyle/>
          <a:p>
            <a:pPr algn="just" rtl="1">
              <a:buFontTx/>
              <a:buNone/>
            </a:pPr>
            <a:r>
              <a:rPr lang="ar-JO" sz="4000" dirty="0" smtClean="0">
                <a:cs typeface="Arial" charset="0"/>
              </a:rPr>
              <a:t>”المنظمات تشغل (تعين) وتطور القيادات لغرض خلق الالتزامات والثقة والنجاح والبيئة المحفزة“</a:t>
            </a:r>
            <a:r>
              <a:rPr lang="en-US" sz="4000" dirty="0" smtClean="0">
                <a:cs typeface="Arial" charset="0"/>
              </a:rPr>
              <a:t>.</a:t>
            </a:r>
          </a:p>
          <a:p>
            <a:pPr algn="just">
              <a:buFontTx/>
              <a:buNone/>
            </a:pPr>
            <a:endParaRPr lang="en-US" sz="4000" dirty="0" smtClean="0"/>
          </a:p>
        </p:txBody>
      </p:sp>
      <p:sp>
        <p:nvSpPr>
          <p:cNvPr id="6" name="Date Placeholder 5"/>
          <p:cNvSpPr>
            <a:spLocks noGrp="1"/>
          </p:cNvSpPr>
          <p:nvPr>
            <p:ph type="dt" sz="half" idx="10"/>
          </p:nvPr>
        </p:nvSpPr>
        <p:spPr/>
        <p:txBody>
          <a:bodyPr/>
          <a:lstStyle/>
          <a:p>
            <a:fld id="{C14D8FB7-1653-4FA0-A2CF-81EC0BDE7ED1}" type="datetime1">
              <a:rPr lang="en-US" smtClean="0"/>
              <a:pPr/>
              <a:t>1/2/2002</a:t>
            </a:fld>
            <a:endParaRPr lang="en-US"/>
          </a:p>
        </p:txBody>
      </p:sp>
      <p:sp>
        <p:nvSpPr>
          <p:cNvPr id="6146" name="Footer Placeholder 3"/>
          <p:cNvSpPr>
            <a:spLocks noGrp="1"/>
          </p:cNvSpPr>
          <p:nvPr>
            <p:ph type="ftr" sz="quarter" idx="11"/>
          </p:nvPr>
        </p:nvSpPr>
        <p:spPr>
          <a:noFill/>
        </p:spPr>
        <p:txBody>
          <a:bodyPr/>
          <a:lstStyle/>
          <a:p>
            <a:r>
              <a:rPr lang="ar-SA" smtClean="0"/>
              <a:t>د/ كاسر نصر المنصور- كلية الاقتصاد والادارة-</a:t>
            </a:r>
            <a:r>
              <a:rPr lang="en-GB" smtClean="0"/>
              <a:t>KAU</a:t>
            </a:r>
            <a:endParaRPr lang="en-GB"/>
          </a:p>
        </p:txBody>
      </p:sp>
      <p:sp>
        <p:nvSpPr>
          <p:cNvPr id="7" name="Slide Number Placeholder 6"/>
          <p:cNvSpPr>
            <a:spLocks noGrp="1"/>
          </p:cNvSpPr>
          <p:nvPr>
            <p:ph type="sldNum" sz="quarter" idx="12"/>
          </p:nvPr>
        </p:nvSpPr>
        <p:spPr/>
        <p:txBody>
          <a:bodyPr/>
          <a:lstStyle/>
          <a:p>
            <a:fld id="{B6F15528-21DE-4FAA-801E-634DDDAF4B2B}" type="slidenum">
              <a:rPr lang="en-US" smtClean="0"/>
              <a:pPr/>
              <a:t>25</a:t>
            </a:fld>
            <a:endParaRPr lang="en-US"/>
          </a:p>
        </p:txBody>
      </p:sp>
      <p:sp>
        <p:nvSpPr>
          <p:cNvPr id="6149" name="Rectangle 7"/>
          <p:cNvSpPr>
            <a:spLocks noChangeArrowheads="1"/>
          </p:cNvSpPr>
          <p:nvPr/>
        </p:nvSpPr>
        <p:spPr bwMode="auto">
          <a:xfrm>
            <a:off x="971550" y="5229225"/>
            <a:ext cx="1439863" cy="863600"/>
          </a:xfrm>
          <a:prstGeom prst="rect">
            <a:avLst/>
          </a:prstGeom>
          <a:noFill/>
          <a:ln w="9525">
            <a:noFill/>
            <a:miter lim="800000"/>
            <a:headEnd/>
            <a:tailEnd/>
          </a:ln>
        </p:spPr>
        <p:txBody>
          <a:bodyPr/>
          <a:lstStyle/>
          <a:p>
            <a:pPr marL="342900" indent="-342900" algn="r" rtl="1">
              <a:lnSpc>
                <a:spcPct val="100000"/>
              </a:lnSpc>
              <a:spcBef>
                <a:spcPct val="20000"/>
              </a:spcBef>
            </a:pPr>
            <a:r>
              <a:rPr lang="ar-JO" b="0">
                <a:cs typeface="Arial" charset="0"/>
              </a:rPr>
              <a:t>لولر، 2003</a:t>
            </a:r>
            <a:endParaRPr lang="en-US" b="0">
              <a:cs typeface="Arial" charset="0"/>
            </a:endParaRPr>
          </a:p>
          <a:p>
            <a:pPr marL="342900" indent="-342900">
              <a:lnSpc>
                <a:spcPct val="100000"/>
              </a:lnSpc>
              <a:spcBef>
                <a:spcPct val="20000"/>
              </a:spcBef>
            </a:pPr>
            <a:endParaRPr lang="en-US" b="0"/>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p:txBody>
          <a:bodyPr/>
          <a:lstStyle/>
          <a:p>
            <a:pPr rtl="1"/>
            <a:r>
              <a:rPr lang="ar-JO" smtClean="0">
                <a:cs typeface="Arial" charset="0"/>
              </a:rPr>
              <a:t>استخدام القوة الشخصية</a:t>
            </a:r>
            <a:endParaRPr lang="en-US" smtClean="0">
              <a:cs typeface="Arial" charset="0"/>
            </a:endParaRPr>
          </a:p>
        </p:txBody>
      </p:sp>
      <p:sp>
        <p:nvSpPr>
          <p:cNvPr id="7172" name="Rectangle 3"/>
          <p:cNvSpPr>
            <a:spLocks noGrp="1" noChangeArrowheads="1"/>
          </p:cNvSpPr>
          <p:nvPr>
            <p:ph idx="1"/>
          </p:nvPr>
        </p:nvSpPr>
        <p:spPr>
          <a:xfrm>
            <a:off x="457200" y="1882808"/>
            <a:ext cx="8229600" cy="3146392"/>
          </a:xfrm>
        </p:spPr>
        <p:txBody>
          <a:bodyPr>
            <a:noAutofit/>
          </a:bodyPr>
          <a:lstStyle/>
          <a:p>
            <a:pPr algn="just" rtl="1">
              <a:lnSpc>
                <a:spcPct val="90000"/>
              </a:lnSpc>
              <a:buFontTx/>
              <a:buNone/>
            </a:pPr>
            <a:r>
              <a:rPr lang="ar-JO" sz="4000" dirty="0" smtClean="0">
                <a:cs typeface="Arial" charset="0"/>
              </a:rPr>
              <a:t>القيادة هي استخدام القوة الذاتية (الشخصية) للتأثي</a:t>
            </a:r>
            <a:r>
              <a:rPr lang="ar-SA" sz="4000" dirty="0" smtClean="0">
                <a:cs typeface="Arial" charset="0"/>
              </a:rPr>
              <a:t>ر</a:t>
            </a:r>
            <a:r>
              <a:rPr lang="ar-JO" sz="4000" dirty="0" smtClean="0">
                <a:cs typeface="Arial" charset="0"/>
              </a:rPr>
              <a:t> على واقناع قلوب وعقول الافراد لغرض انجاز هدف عام (مشترك).</a:t>
            </a:r>
            <a:endParaRPr lang="en-US" sz="4000" dirty="0" smtClean="0">
              <a:cs typeface="Arial" charset="0"/>
            </a:endParaRPr>
          </a:p>
          <a:p>
            <a:pPr algn="just" rtl="1">
              <a:lnSpc>
                <a:spcPct val="90000"/>
              </a:lnSpc>
              <a:buFontTx/>
              <a:buNone/>
            </a:pPr>
            <a:endParaRPr lang="en-US" sz="4000" dirty="0" smtClean="0">
              <a:cs typeface="Arial" charset="0"/>
            </a:endParaRPr>
          </a:p>
          <a:p>
            <a:pPr algn="just" rtl="1">
              <a:lnSpc>
                <a:spcPct val="90000"/>
              </a:lnSpc>
              <a:buFontTx/>
              <a:buNone/>
            </a:pPr>
            <a:endParaRPr lang="en-US" sz="4000" dirty="0" smtClean="0">
              <a:cs typeface="Arial" charset="0"/>
            </a:endParaRPr>
          </a:p>
          <a:p>
            <a:pPr rtl="1">
              <a:lnSpc>
                <a:spcPct val="90000"/>
              </a:lnSpc>
              <a:buNone/>
            </a:pPr>
            <a:r>
              <a:rPr lang="en-US" sz="3200" dirty="0" smtClean="0">
                <a:cs typeface="Arial" charset="0"/>
              </a:rPr>
              <a:t>Leadership Trust, 2004</a:t>
            </a:r>
          </a:p>
          <a:p>
            <a:pPr algn="just" rtl="1">
              <a:lnSpc>
                <a:spcPct val="90000"/>
              </a:lnSpc>
              <a:buFontTx/>
              <a:buNone/>
            </a:pPr>
            <a:endParaRPr lang="ar-JO" sz="4000" dirty="0" smtClean="0">
              <a:cs typeface="Arial" charset="0"/>
            </a:endParaRPr>
          </a:p>
          <a:p>
            <a:pPr algn="just" rtl="1">
              <a:lnSpc>
                <a:spcPct val="90000"/>
              </a:lnSpc>
              <a:buFontTx/>
              <a:buNone/>
            </a:pPr>
            <a:endParaRPr lang="ar-JO" sz="4000" dirty="0" smtClean="0">
              <a:cs typeface="Arial" charset="0"/>
            </a:endParaRPr>
          </a:p>
          <a:p>
            <a:pPr algn="just" rtl="1">
              <a:lnSpc>
                <a:spcPct val="90000"/>
              </a:lnSpc>
              <a:buFontTx/>
              <a:buNone/>
            </a:pPr>
            <a:endParaRPr lang="ar-JO" sz="4000" dirty="0" smtClean="0">
              <a:cs typeface="Arial" charset="0"/>
            </a:endParaRPr>
          </a:p>
          <a:p>
            <a:pPr algn="just" rtl="1">
              <a:lnSpc>
                <a:spcPct val="90000"/>
              </a:lnSpc>
              <a:buFontTx/>
              <a:buNone/>
            </a:pPr>
            <a:endParaRPr lang="ar-JO" sz="4000" dirty="0" smtClean="0">
              <a:cs typeface="Arial" charset="0"/>
            </a:endParaRPr>
          </a:p>
          <a:p>
            <a:pPr algn="just" rtl="1">
              <a:lnSpc>
                <a:spcPct val="90000"/>
              </a:lnSpc>
              <a:buFontTx/>
              <a:buNone/>
            </a:pPr>
            <a:endParaRPr lang="ar-JO" sz="4000" dirty="0" smtClean="0">
              <a:cs typeface="Arial" charset="0"/>
            </a:endParaRPr>
          </a:p>
          <a:p>
            <a:pPr algn="just" rtl="1">
              <a:lnSpc>
                <a:spcPct val="90000"/>
              </a:lnSpc>
              <a:buFontTx/>
              <a:buNone/>
            </a:pPr>
            <a:endParaRPr lang="ar-JO" sz="4000" dirty="0" smtClean="0">
              <a:cs typeface="Arial" charset="0"/>
            </a:endParaRPr>
          </a:p>
          <a:p>
            <a:pPr algn="just" rtl="1">
              <a:lnSpc>
                <a:spcPct val="90000"/>
              </a:lnSpc>
              <a:buFontTx/>
              <a:buNone/>
            </a:pPr>
            <a:endParaRPr lang="ar-JO" sz="4000" dirty="0" smtClean="0">
              <a:cs typeface="Arial" charset="0"/>
            </a:endParaRPr>
          </a:p>
          <a:p>
            <a:pPr algn="just" rtl="1">
              <a:lnSpc>
                <a:spcPct val="90000"/>
              </a:lnSpc>
              <a:buFontTx/>
              <a:buNone/>
            </a:pPr>
            <a:endParaRPr lang="ar-JO" sz="4000" dirty="0" smtClean="0">
              <a:cs typeface="Arial" charset="0"/>
            </a:endParaRPr>
          </a:p>
        </p:txBody>
      </p:sp>
      <p:sp>
        <p:nvSpPr>
          <p:cNvPr id="5" name="Date Placeholder 4"/>
          <p:cNvSpPr>
            <a:spLocks noGrp="1"/>
          </p:cNvSpPr>
          <p:nvPr>
            <p:ph type="dt" sz="half" idx="10"/>
          </p:nvPr>
        </p:nvSpPr>
        <p:spPr/>
        <p:txBody>
          <a:bodyPr/>
          <a:lstStyle/>
          <a:p>
            <a:fld id="{1A90C876-B903-417F-8642-EBC40C972783}" type="datetime1">
              <a:rPr lang="en-US" smtClean="0"/>
              <a:pPr/>
              <a:t>1/2/2002</a:t>
            </a:fld>
            <a:endParaRPr lang="en-US"/>
          </a:p>
        </p:txBody>
      </p:sp>
      <p:sp>
        <p:nvSpPr>
          <p:cNvPr id="7170" name="Footer Placeholder 3"/>
          <p:cNvSpPr>
            <a:spLocks noGrp="1"/>
          </p:cNvSpPr>
          <p:nvPr>
            <p:ph type="ftr" sz="quarter" idx="11"/>
          </p:nvPr>
        </p:nvSpPr>
        <p:spPr>
          <a:noFill/>
        </p:spPr>
        <p:txBody>
          <a:bodyPr/>
          <a:lstStyle/>
          <a:p>
            <a:r>
              <a:rPr lang="ar-SA" smtClean="0"/>
              <a:t>د/ كاسر نصر المنصور- كلية الاقتصاد والادارة-</a:t>
            </a:r>
            <a:r>
              <a:rPr lang="en-GB" smtClean="0"/>
              <a:t>KAU</a:t>
            </a:r>
            <a:endParaRPr lang="en-GB"/>
          </a:p>
        </p:txBody>
      </p:sp>
      <p:sp>
        <p:nvSpPr>
          <p:cNvPr id="6" name="Slide Number Placeholder 5"/>
          <p:cNvSpPr>
            <a:spLocks noGrp="1"/>
          </p:cNvSpPr>
          <p:nvPr>
            <p:ph type="sldNum" sz="quarter" idx="12"/>
          </p:nvPr>
        </p:nvSpPr>
        <p:spPr/>
        <p:txBody>
          <a:bodyPr/>
          <a:lstStyle/>
          <a:p>
            <a:fld id="{B6F15528-21DE-4FAA-801E-634DDDAF4B2B}" type="slidenum">
              <a:rPr lang="en-US" smtClean="0"/>
              <a:pPr/>
              <a:t>26</a:t>
            </a:fld>
            <a:endParaRPr lang="en-US"/>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7"/>
          <p:cNvSpPr>
            <a:spLocks noGrp="1" noChangeArrowheads="1"/>
          </p:cNvSpPr>
          <p:nvPr>
            <p:ph idx="1"/>
          </p:nvPr>
        </p:nvSpPr>
        <p:spPr>
          <a:xfrm>
            <a:off x="457200" y="838200"/>
            <a:ext cx="8077200" cy="5181600"/>
          </a:xfrm>
        </p:spPr>
        <p:txBody>
          <a:bodyPr>
            <a:normAutofit/>
          </a:bodyPr>
          <a:lstStyle/>
          <a:p>
            <a:pPr marL="457200" indent="-457200" algn="just" rtl="1">
              <a:lnSpc>
                <a:spcPct val="90000"/>
              </a:lnSpc>
              <a:buFontTx/>
              <a:buAutoNum type="arabicPeriod"/>
            </a:pPr>
            <a:r>
              <a:rPr lang="ar-JO" sz="2800" dirty="0" smtClean="0">
                <a:cs typeface="Arial" charset="0"/>
              </a:rPr>
              <a:t>القادة المتفوقين (الممتازين) هم الذين لا نكاد نشعر بوجودهم</a:t>
            </a:r>
          </a:p>
          <a:p>
            <a:pPr marL="457200" indent="-457200" algn="just" rtl="1">
              <a:lnSpc>
                <a:spcPct val="90000"/>
              </a:lnSpc>
              <a:buFontTx/>
              <a:buAutoNum type="arabicPeriod"/>
            </a:pPr>
            <a:r>
              <a:rPr lang="ar-JO" sz="2800" dirty="0" smtClean="0">
                <a:cs typeface="Arial" charset="0"/>
              </a:rPr>
              <a:t>اما الاقل تفوقاً فهم محبوبين ومشرفين</a:t>
            </a:r>
          </a:p>
          <a:p>
            <a:pPr marL="457200" indent="-457200" algn="just" rtl="1">
              <a:lnSpc>
                <a:spcPct val="90000"/>
              </a:lnSpc>
              <a:buFontTx/>
              <a:buAutoNum type="arabicPeriod"/>
            </a:pPr>
            <a:r>
              <a:rPr lang="ar-JO" sz="2800" dirty="0" smtClean="0">
                <a:cs typeface="Arial" charset="0"/>
              </a:rPr>
              <a:t>الاقل منهم تفوقاً فهم محترمين</a:t>
            </a:r>
          </a:p>
          <a:p>
            <a:pPr marL="457200" indent="-457200" algn="just" rtl="1">
              <a:lnSpc>
                <a:spcPct val="90000"/>
              </a:lnSpc>
              <a:buFontTx/>
              <a:buAutoNum type="arabicPeriod"/>
            </a:pPr>
            <a:r>
              <a:rPr lang="ar-JO" sz="2800" dirty="0" smtClean="0">
                <a:cs typeface="Arial" charset="0"/>
              </a:rPr>
              <a:t>الاقل من هؤلاء في ترتيبهم فهم موضع سخرية</a:t>
            </a:r>
          </a:p>
          <a:p>
            <a:pPr marL="457200" indent="-457200" algn="just" rtl="1">
              <a:lnSpc>
                <a:spcPct val="90000"/>
              </a:lnSpc>
              <a:buFontTx/>
              <a:buNone/>
            </a:pPr>
            <a:endParaRPr lang="ar-JO" sz="2800" dirty="0" smtClean="0">
              <a:cs typeface="Arial" charset="0"/>
            </a:endParaRPr>
          </a:p>
          <a:p>
            <a:pPr marL="832104" lvl="1" indent="-457200" algn="just" rtl="1">
              <a:lnSpc>
                <a:spcPct val="90000"/>
              </a:lnSpc>
              <a:buFontTx/>
              <a:buNone/>
            </a:pPr>
            <a:r>
              <a:rPr lang="ar-JO" sz="2400" dirty="0" smtClean="0">
                <a:cs typeface="Arial" charset="0"/>
              </a:rPr>
              <a:t>هؤلاء الذين يفتقرون الى المبادئ او المعتقدات </a:t>
            </a:r>
            <a:r>
              <a:rPr lang="ar-SA" sz="2400" dirty="0" smtClean="0">
                <a:cs typeface="Arial" charset="0"/>
              </a:rPr>
              <a:t> </a:t>
            </a:r>
            <a:r>
              <a:rPr lang="ar-JO" sz="2400" dirty="0" smtClean="0">
                <a:cs typeface="Arial" charset="0"/>
              </a:rPr>
              <a:t>لن يصدقهم احد  بالمقابل</a:t>
            </a:r>
            <a:r>
              <a:rPr lang="ar-SA" sz="2400" dirty="0" smtClean="0">
                <a:cs typeface="Arial" charset="0"/>
              </a:rPr>
              <a:t> </a:t>
            </a:r>
            <a:r>
              <a:rPr lang="ar-JO" sz="2400" dirty="0" smtClean="0">
                <a:cs typeface="Arial" charset="0"/>
              </a:rPr>
              <a:t>ولكن عندما تأتي الاوامر من بعيد.</a:t>
            </a:r>
            <a:r>
              <a:rPr lang="ar-SA" sz="2400" dirty="0" smtClean="0">
                <a:cs typeface="Arial" charset="0"/>
              </a:rPr>
              <a:t> </a:t>
            </a:r>
            <a:r>
              <a:rPr lang="ar-JO" sz="2400" dirty="0" smtClean="0">
                <a:cs typeface="Arial" charset="0"/>
              </a:rPr>
              <a:t>ويتم انجاز العمل وتحقيق الاهداف,الناس تقول، ”نحن قمنا بالعمل بطبيعة الحال.</a:t>
            </a:r>
          </a:p>
          <a:p>
            <a:pPr marL="457200" indent="-457200" algn="just" rtl="1">
              <a:lnSpc>
                <a:spcPct val="90000"/>
              </a:lnSpc>
              <a:buFontTx/>
              <a:buNone/>
            </a:pPr>
            <a:endParaRPr lang="ar-JO" sz="2800" dirty="0" smtClean="0">
              <a:cs typeface="Arial" charset="0"/>
            </a:endParaRPr>
          </a:p>
          <a:p>
            <a:pPr marL="457200" indent="-457200" rtl="1">
              <a:lnSpc>
                <a:spcPct val="90000"/>
              </a:lnSpc>
              <a:buFontTx/>
              <a:buNone/>
            </a:pPr>
            <a:r>
              <a:rPr lang="ar-JO" sz="2800" dirty="0" smtClean="0">
                <a:cs typeface="Arial" charset="0"/>
              </a:rPr>
              <a:t>فيلسوف صيني قديم </a:t>
            </a:r>
            <a:r>
              <a:rPr lang="en-US" sz="2800" dirty="0" smtClean="0">
                <a:cs typeface="Arial" charset="0"/>
              </a:rPr>
              <a:t>Loa Tz4</a:t>
            </a:r>
          </a:p>
          <a:p>
            <a:pPr marL="457200" indent="-457200" algn="just" rtl="1">
              <a:lnSpc>
                <a:spcPct val="90000"/>
              </a:lnSpc>
              <a:buFontTx/>
              <a:buNone/>
            </a:pPr>
            <a:endParaRPr lang="en-US" sz="2800" dirty="0" smtClean="0">
              <a:cs typeface="Arial" charset="0"/>
            </a:endParaRPr>
          </a:p>
        </p:txBody>
      </p:sp>
      <p:sp>
        <p:nvSpPr>
          <p:cNvPr id="5" name="Date Placeholder 4"/>
          <p:cNvSpPr>
            <a:spLocks noGrp="1"/>
          </p:cNvSpPr>
          <p:nvPr>
            <p:ph type="dt" sz="half" idx="10"/>
          </p:nvPr>
        </p:nvSpPr>
        <p:spPr/>
        <p:txBody>
          <a:bodyPr/>
          <a:lstStyle/>
          <a:p>
            <a:fld id="{E46FC553-5060-4BFD-BF5F-2995F48CEFE1}" type="datetime1">
              <a:rPr lang="en-US" smtClean="0"/>
              <a:pPr/>
              <a:t>1/2/2002</a:t>
            </a:fld>
            <a:endParaRPr lang="en-US"/>
          </a:p>
        </p:txBody>
      </p:sp>
      <p:sp>
        <p:nvSpPr>
          <p:cNvPr id="8194" name="Footer Placeholder 3"/>
          <p:cNvSpPr>
            <a:spLocks noGrp="1"/>
          </p:cNvSpPr>
          <p:nvPr>
            <p:ph type="ftr" sz="quarter" idx="11"/>
          </p:nvPr>
        </p:nvSpPr>
        <p:spPr>
          <a:noFill/>
        </p:spPr>
        <p:txBody>
          <a:bodyPr/>
          <a:lstStyle/>
          <a:p>
            <a:r>
              <a:rPr lang="ar-SA" smtClean="0"/>
              <a:t>د/ كاسر نصر المنصور- كلية الاقتصاد والادارة-</a:t>
            </a:r>
            <a:r>
              <a:rPr lang="en-GB" smtClean="0"/>
              <a:t>KAU</a:t>
            </a:r>
            <a:endParaRPr lang="en-GB"/>
          </a:p>
        </p:txBody>
      </p:sp>
      <p:sp>
        <p:nvSpPr>
          <p:cNvPr id="6" name="Slide Number Placeholder 5"/>
          <p:cNvSpPr>
            <a:spLocks noGrp="1"/>
          </p:cNvSpPr>
          <p:nvPr>
            <p:ph type="sldNum" sz="quarter" idx="12"/>
          </p:nvPr>
        </p:nvSpPr>
        <p:spPr/>
        <p:txBody>
          <a:bodyPr/>
          <a:lstStyle/>
          <a:p>
            <a:fld id="{B6F15528-21DE-4FAA-801E-634DDDAF4B2B}" type="slidenum">
              <a:rPr lang="en-US" smtClean="0"/>
              <a:pPr/>
              <a:t>27</a:t>
            </a:fld>
            <a:endParaRPr lang="en-US"/>
          </a:p>
        </p:txBody>
      </p:sp>
      <p:sp>
        <p:nvSpPr>
          <p:cNvPr id="8196" name="Rectangle 4"/>
          <p:cNvSpPr>
            <a:spLocks noChangeArrowheads="1"/>
          </p:cNvSpPr>
          <p:nvPr/>
        </p:nvSpPr>
        <p:spPr bwMode="auto">
          <a:xfrm>
            <a:off x="0" y="2060575"/>
            <a:ext cx="9144000" cy="730250"/>
          </a:xfrm>
          <a:prstGeom prst="rect">
            <a:avLst/>
          </a:prstGeom>
          <a:noFill/>
          <a:ln w="9525">
            <a:noFill/>
            <a:miter lim="800000"/>
            <a:headEnd type="none" w="sm" len="sm"/>
            <a:tailEnd type="none" w="sm" len="sm"/>
          </a:ln>
        </p:spPr>
        <p:txBody>
          <a:bodyPr lIns="0" tIns="0" rIns="0" bIns="0">
            <a:spAutoFit/>
          </a:bodyPr>
          <a:lstStyle/>
          <a:p>
            <a:pPr>
              <a:lnSpc>
                <a:spcPct val="100000"/>
              </a:lnSpc>
            </a:pPr>
            <a:endParaRPr lang="en-US" b="0">
              <a:solidFill>
                <a:schemeClr val="tx1"/>
              </a:solidFill>
              <a:latin typeface="Times New Roman" pitchFamily="18" charset="0"/>
            </a:endParaRPr>
          </a:p>
          <a:p>
            <a:pPr lvl="1">
              <a:lnSpc>
                <a:spcPct val="100000"/>
              </a:lnSpc>
            </a:pPr>
            <a:endParaRPr lang="en-US" b="0">
              <a:solidFill>
                <a:schemeClr val="tx1"/>
              </a:solidFill>
              <a:latin typeface="Times New Roman" pitchFamily="18" charset="0"/>
            </a:endParaRP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5"/>
          <p:cNvSpPr>
            <a:spLocks noGrp="1" noChangeArrowheads="1"/>
          </p:cNvSpPr>
          <p:nvPr>
            <p:ph idx="1"/>
          </p:nvPr>
        </p:nvSpPr>
        <p:spPr>
          <a:xfrm>
            <a:off x="762000" y="838200"/>
            <a:ext cx="8077200" cy="3889375"/>
          </a:xfrm>
        </p:spPr>
        <p:txBody>
          <a:bodyPr>
            <a:normAutofit/>
          </a:bodyPr>
          <a:lstStyle/>
          <a:p>
            <a:pPr algn="just" rtl="1">
              <a:buFontTx/>
              <a:buNone/>
            </a:pPr>
            <a:r>
              <a:rPr lang="ar-JO" sz="3600" dirty="0" smtClean="0">
                <a:cs typeface="Arial" charset="0"/>
              </a:rPr>
              <a:t>”حينما يستخدم المدراء قوتهم بحكمة, يستطيعون ان يكونوا قادة فاعلين وحينما لا يستخدمون قوتهم بحكمة فهم ليسوا مدراء فا</a:t>
            </a:r>
            <a:r>
              <a:rPr lang="ar-SA" sz="3600" dirty="0" smtClean="0">
                <a:cs typeface="Arial" charset="0"/>
              </a:rPr>
              <a:t>ع</a:t>
            </a:r>
            <a:r>
              <a:rPr lang="ar-JO" sz="3600" dirty="0" smtClean="0">
                <a:cs typeface="Arial" charset="0"/>
              </a:rPr>
              <a:t>لين ولا قادة ف</a:t>
            </a:r>
            <a:r>
              <a:rPr lang="ar-SA" sz="3600" dirty="0" smtClean="0">
                <a:cs typeface="Arial" charset="0"/>
              </a:rPr>
              <a:t>اع</a:t>
            </a:r>
            <a:r>
              <a:rPr lang="ar-JO" sz="3600" dirty="0" smtClean="0">
                <a:cs typeface="Arial" charset="0"/>
              </a:rPr>
              <a:t>لين“.</a:t>
            </a:r>
          </a:p>
          <a:p>
            <a:pPr algn="just" rtl="1">
              <a:buFontTx/>
              <a:buNone/>
            </a:pPr>
            <a:endParaRPr lang="ar-JO" sz="3600" dirty="0" smtClean="0">
              <a:cs typeface="Arial" charset="0"/>
            </a:endParaRPr>
          </a:p>
          <a:p>
            <a:pPr algn="just" rtl="1">
              <a:buFontTx/>
              <a:buNone/>
            </a:pPr>
            <a:endParaRPr lang="ar-JO" sz="3600" dirty="0" smtClean="0">
              <a:cs typeface="Arial" charset="0"/>
            </a:endParaRPr>
          </a:p>
          <a:p>
            <a:pPr rtl="1">
              <a:buFontTx/>
              <a:buNone/>
            </a:pPr>
            <a:r>
              <a:rPr lang="ar-JO" sz="3600" dirty="0" smtClean="0">
                <a:cs typeface="Arial" charset="0"/>
              </a:rPr>
              <a:t>لولر، 2003</a:t>
            </a:r>
            <a:endParaRPr lang="en-US" sz="3600" dirty="0" smtClean="0">
              <a:cs typeface="Arial" charset="0"/>
            </a:endParaRPr>
          </a:p>
        </p:txBody>
      </p:sp>
      <p:sp>
        <p:nvSpPr>
          <p:cNvPr id="4" name="Date Placeholder 3"/>
          <p:cNvSpPr>
            <a:spLocks noGrp="1"/>
          </p:cNvSpPr>
          <p:nvPr>
            <p:ph type="dt" sz="half" idx="10"/>
          </p:nvPr>
        </p:nvSpPr>
        <p:spPr/>
        <p:txBody>
          <a:bodyPr/>
          <a:lstStyle/>
          <a:p>
            <a:fld id="{7909B955-057D-49CD-8E85-0E2DE635EB2F}" type="datetime1">
              <a:rPr lang="en-US" smtClean="0"/>
              <a:pPr/>
              <a:t>1/2/2002</a:t>
            </a:fld>
            <a:endParaRPr lang="en-US"/>
          </a:p>
        </p:txBody>
      </p:sp>
      <p:sp>
        <p:nvSpPr>
          <p:cNvPr id="9218" name="Footer Placeholder 3"/>
          <p:cNvSpPr>
            <a:spLocks noGrp="1"/>
          </p:cNvSpPr>
          <p:nvPr>
            <p:ph type="ftr" sz="quarter" idx="11"/>
          </p:nvPr>
        </p:nvSpPr>
        <p:spPr>
          <a:noFill/>
        </p:spPr>
        <p:txBody>
          <a:bodyPr/>
          <a:lstStyle/>
          <a:p>
            <a:r>
              <a:rPr lang="ar-SA" smtClean="0"/>
              <a:t>د/ كاسر نصر المنصور- كلية الاقتصاد والادارة-</a:t>
            </a:r>
            <a:r>
              <a:rPr lang="en-GB" smtClean="0"/>
              <a:t>KAU</a:t>
            </a:r>
            <a:endParaRPr lang="en-GB"/>
          </a:p>
        </p:txBody>
      </p:sp>
      <p:sp>
        <p:nvSpPr>
          <p:cNvPr id="5" name="Slide Number Placeholder 4"/>
          <p:cNvSpPr>
            <a:spLocks noGrp="1"/>
          </p:cNvSpPr>
          <p:nvPr>
            <p:ph type="sldNum" sz="quarter" idx="12"/>
          </p:nvPr>
        </p:nvSpPr>
        <p:spPr/>
        <p:txBody>
          <a:bodyPr/>
          <a:lstStyle/>
          <a:p>
            <a:fld id="{B6F15528-21DE-4FAA-801E-634DDDAF4B2B}" type="slidenum">
              <a:rPr lang="en-US" smtClean="0"/>
              <a:pPr/>
              <a:t>28</a:t>
            </a:fld>
            <a:endParaRPr lang="en-US"/>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p:txBody>
          <a:bodyPr/>
          <a:lstStyle/>
          <a:p>
            <a:pPr rtl="1"/>
            <a:r>
              <a:rPr lang="ar-JO" smtClean="0">
                <a:cs typeface="Arial" charset="0"/>
              </a:rPr>
              <a:t>نموذج الدافع للقيادة</a:t>
            </a:r>
            <a:endParaRPr lang="en-US" smtClean="0">
              <a:cs typeface="Arial" charset="0"/>
            </a:endParaRPr>
          </a:p>
        </p:txBody>
      </p:sp>
      <p:sp>
        <p:nvSpPr>
          <p:cNvPr id="10244" name="Rectangle 3"/>
          <p:cNvSpPr>
            <a:spLocks noGrp="1" noChangeArrowheads="1"/>
          </p:cNvSpPr>
          <p:nvPr>
            <p:ph idx="1"/>
          </p:nvPr>
        </p:nvSpPr>
        <p:spPr/>
        <p:txBody>
          <a:bodyPr>
            <a:normAutofit lnSpcReduction="10000"/>
          </a:bodyPr>
          <a:lstStyle/>
          <a:p>
            <a:pPr algn="r" rtl="1">
              <a:lnSpc>
                <a:spcPct val="90000"/>
              </a:lnSpc>
            </a:pPr>
            <a:r>
              <a:rPr lang="ar-JO" smtClean="0">
                <a:cs typeface="Arial" charset="0"/>
              </a:rPr>
              <a:t>التوجيه</a:t>
            </a:r>
          </a:p>
          <a:p>
            <a:pPr algn="r" rtl="1">
              <a:lnSpc>
                <a:spcPct val="90000"/>
              </a:lnSpc>
            </a:pPr>
            <a:r>
              <a:rPr lang="ar-JO" smtClean="0">
                <a:cs typeface="Arial" charset="0"/>
              </a:rPr>
              <a:t>الاحترام</a:t>
            </a:r>
          </a:p>
          <a:p>
            <a:pPr algn="r" rtl="1">
              <a:lnSpc>
                <a:spcPct val="90000"/>
              </a:lnSpc>
            </a:pPr>
            <a:r>
              <a:rPr lang="ar-JO" smtClean="0">
                <a:cs typeface="Arial" charset="0"/>
              </a:rPr>
              <a:t>اعطاء المعلومات (أخبار)</a:t>
            </a:r>
          </a:p>
          <a:p>
            <a:pPr algn="r" rtl="1">
              <a:lnSpc>
                <a:spcPct val="90000"/>
              </a:lnSpc>
            </a:pPr>
            <a:r>
              <a:rPr lang="ar-JO" smtClean="0">
                <a:cs typeface="Arial" charset="0"/>
              </a:rPr>
              <a:t>القيم</a:t>
            </a:r>
          </a:p>
          <a:p>
            <a:pPr algn="r" rtl="1">
              <a:lnSpc>
                <a:spcPct val="90000"/>
              </a:lnSpc>
            </a:pPr>
            <a:r>
              <a:rPr lang="ar-JO" smtClean="0">
                <a:cs typeface="Arial" charset="0"/>
              </a:rPr>
              <a:t>الطاقة</a:t>
            </a:r>
          </a:p>
          <a:p>
            <a:pPr algn="r" rtl="1">
              <a:lnSpc>
                <a:spcPct val="90000"/>
              </a:lnSpc>
            </a:pPr>
            <a:r>
              <a:rPr lang="ar-JO" smtClean="0">
                <a:cs typeface="Arial" charset="0"/>
              </a:rPr>
              <a:t>نموذج يحتذى به</a:t>
            </a:r>
          </a:p>
          <a:p>
            <a:pPr algn="r" rtl="1">
              <a:lnSpc>
                <a:spcPct val="90000"/>
              </a:lnSpc>
              <a:buFontTx/>
              <a:buNone/>
            </a:pPr>
            <a:endParaRPr lang="ar-JO" smtClean="0">
              <a:cs typeface="Arial" charset="0"/>
            </a:endParaRPr>
          </a:p>
          <a:p>
            <a:pPr algn="r" rtl="1">
              <a:lnSpc>
                <a:spcPct val="90000"/>
              </a:lnSpc>
              <a:buFontTx/>
              <a:buNone/>
            </a:pPr>
            <a:endParaRPr lang="ar-JO" smtClean="0">
              <a:cs typeface="Arial" charset="0"/>
            </a:endParaRPr>
          </a:p>
          <a:p>
            <a:pPr algn="r" rtl="1">
              <a:lnSpc>
                <a:spcPct val="90000"/>
              </a:lnSpc>
              <a:buFontTx/>
              <a:buNone/>
            </a:pPr>
            <a:endParaRPr lang="ar-JO" smtClean="0">
              <a:cs typeface="Arial" charset="0"/>
            </a:endParaRPr>
          </a:p>
          <a:p>
            <a:pPr>
              <a:lnSpc>
                <a:spcPct val="90000"/>
              </a:lnSpc>
              <a:buFontTx/>
              <a:buNone/>
            </a:pPr>
            <a:r>
              <a:rPr lang="en-US" smtClean="0">
                <a:cs typeface="Arial" charset="0"/>
              </a:rPr>
              <a:t>ISR, 2003</a:t>
            </a:r>
          </a:p>
        </p:txBody>
      </p:sp>
      <p:sp>
        <p:nvSpPr>
          <p:cNvPr id="5" name="Date Placeholder 4"/>
          <p:cNvSpPr>
            <a:spLocks noGrp="1"/>
          </p:cNvSpPr>
          <p:nvPr>
            <p:ph type="dt" sz="half" idx="10"/>
          </p:nvPr>
        </p:nvSpPr>
        <p:spPr/>
        <p:txBody>
          <a:bodyPr/>
          <a:lstStyle/>
          <a:p>
            <a:fld id="{3AA93F77-B787-4F85-955C-30ACA1B27564}" type="datetime1">
              <a:rPr lang="en-US" smtClean="0"/>
              <a:pPr/>
              <a:t>1/2/2002</a:t>
            </a:fld>
            <a:endParaRPr lang="en-US"/>
          </a:p>
        </p:txBody>
      </p:sp>
      <p:sp>
        <p:nvSpPr>
          <p:cNvPr id="10242" name="Footer Placeholder 3"/>
          <p:cNvSpPr>
            <a:spLocks noGrp="1"/>
          </p:cNvSpPr>
          <p:nvPr>
            <p:ph type="ftr" sz="quarter" idx="11"/>
          </p:nvPr>
        </p:nvSpPr>
        <p:spPr>
          <a:noFill/>
        </p:spPr>
        <p:txBody>
          <a:bodyPr/>
          <a:lstStyle/>
          <a:p>
            <a:r>
              <a:rPr lang="ar-SA" smtClean="0"/>
              <a:t>د/ كاسر نصر المنصور- كلية الاقتصاد والادارة-</a:t>
            </a:r>
            <a:r>
              <a:rPr lang="en-GB" smtClean="0"/>
              <a:t>KAU</a:t>
            </a:r>
            <a:endParaRPr lang="en-GB"/>
          </a:p>
        </p:txBody>
      </p:sp>
      <p:sp>
        <p:nvSpPr>
          <p:cNvPr id="6" name="Slide Number Placeholder 5"/>
          <p:cNvSpPr>
            <a:spLocks noGrp="1"/>
          </p:cNvSpPr>
          <p:nvPr>
            <p:ph type="sldNum" sz="quarter" idx="12"/>
          </p:nvPr>
        </p:nvSpPr>
        <p:spPr/>
        <p:txBody>
          <a:bodyPr/>
          <a:lstStyle/>
          <a:p>
            <a:fld id="{B6F15528-21DE-4FAA-801E-634DDDAF4B2B}" type="slidenum">
              <a:rPr lang="en-US" smtClean="0"/>
              <a:pPr/>
              <a:t>29</a:t>
            </a:fld>
            <a:endParaRPr lang="en-US"/>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الأهداف الفرعية</a:t>
            </a:r>
            <a:endParaRPr lang="ar-SA"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عنصر نائب للمحتوى 2"/>
          <p:cNvSpPr>
            <a:spLocks noGrp="1"/>
          </p:cNvSpPr>
          <p:nvPr>
            <p:ph idx="1"/>
          </p:nvPr>
        </p:nvSpPr>
        <p:spPr>
          <a:noFill/>
        </p:spPr>
        <p:txBody>
          <a:bodyPr>
            <a:normAutofit/>
          </a:bodyPr>
          <a:lstStyle/>
          <a:p>
            <a:pPr algn="just" rtl="1">
              <a:buNone/>
            </a:pPr>
            <a:r>
              <a:rPr lang="ar-SA" b="1" dirty="0" smtClean="0"/>
              <a:t>يهدف هذا الفصل إلى:</a:t>
            </a:r>
            <a:endParaRPr lang="en-US" dirty="0" smtClean="0"/>
          </a:p>
          <a:p>
            <a:pPr algn="just" rtl="1">
              <a:buNone/>
            </a:pPr>
            <a:r>
              <a:rPr lang="ar-SA" dirty="0" smtClean="0"/>
              <a:t>1- توضيح مفهوم القيادة الإدارية،</a:t>
            </a:r>
            <a:endParaRPr lang="en-US" dirty="0" smtClean="0"/>
          </a:p>
          <a:p>
            <a:pPr algn="just" rtl="1">
              <a:buNone/>
            </a:pPr>
            <a:r>
              <a:rPr lang="ar-SA" dirty="0" smtClean="0"/>
              <a:t>2- شرح</a:t>
            </a:r>
            <a:r>
              <a:rPr lang="en-US" dirty="0" smtClean="0"/>
              <a:t> </a:t>
            </a:r>
            <a:r>
              <a:rPr lang="ar-SA" dirty="0" smtClean="0"/>
              <a:t> القيادة بإعتبارها سمة مقابل القيادة بإعتبارها عملية،</a:t>
            </a:r>
            <a:endParaRPr lang="en-US" dirty="0" smtClean="0"/>
          </a:p>
          <a:p>
            <a:pPr algn="just" rtl="1">
              <a:buNone/>
            </a:pPr>
            <a:r>
              <a:rPr lang="ar-SA" dirty="0" smtClean="0"/>
              <a:t>3- شرح القيادة الرسمية مقابل القيادة النشوئية،</a:t>
            </a:r>
            <a:endParaRPr lang="en-US" dirty="0" smtClean="0"/>
          </a:p>
          <a:p>
            <a:pPr algn="just" rtl="1">
              <a:buNone/>
            </a:pPr>
            <a:r>
              <a:rPr lang="ar-SA" dirty="0" smtClean="0"/>
              <a:t>4- توضيح مفهوم القيادة والقوة والقيادة والإكراه والقيادة والإدارة.</a:t>
            </a:r>
            <a:endParaRPr lang="en-US" dirty="0" smtClean="0"/>
          </a:p>
          <a:p>
            <a:pPr algn="just" rtl="1">
              <a:buNone/>
            </a:pPr>
            <a:r>
              <a:rPr lang="ar-SA" dirty="0" smtClean="0"/>
              <a:t>5</a:t>
            </a:r>
            <a:r>
              <a:rPr lang="en-US" dirty="0" smtClean="0"/>
              <a:t>-</a:t>
            </a:r>
            <a:r>
              <a:rPr lang="ar-SA" dirty="0" smtClean="0"/>
              <a:t> توضيح الفروق بين القيادة والإدارة.</a:t>
            </a:r>
            <a:endParaRPr lang="en-US" dirty="0" smtClean="0"/>
          </a:p>
        </p:txBody>
      </p:sp>
      <p:sp>
        <p:nvSpPr>
          <p:cNvPr id="4" name="عنصر نائب للتاريخ 3"/>
          <p:cNvSpPr>
            <a:spLocks noGrp="1"/>
          </p:cNvSpPr>
          <p:nvPr>
            <p:ph type="dt" sz="half" idx="10"/>
          </p:nvPr>
        </p:nvSpPr>
        <p:spPr/>
        <p:txBody>
          <a:bodyPr/>
          <a:lstStyle/>
          <a:p>
            <a:fld id="{38CADF4C-DE5A-45F8-8932-CC46298FA97D}" type="datetime1">
              <a:rPr lang="en-US" smtClean="0"/>
              <a:pPr/>
              <a:t>1/2/2002</a:t>
            </a:fld>
            <a:endParaRPr lang="ar-SA"/>
          </a:p>
        </p:txBody>
      </p:sp>
      <p:sp>
        <p:nvSpPr>
          <p:cNvPr id="6" name="عنصر نائب للتذييل 5"/>
          <p:cNvSpPr>
            <a:spLocks noGrp="1"/>
          </p:cNvSpPr>
          <p:nvPr>
            <p:ph type="ftr" sz="quarter" idx="11"/>
          </p:nvPr>
        </p:nvSpPr>
        <p:spPr>
          <a:xfrm>
            <a:off x="3124200" y="6356350"/>
            <a:ext cx="4038600" cy="365125"/>
          </a:xfrm>
        </p:spPr>
        <p:txBody>
          <a:bodyPr/>
          <a:lstStyle/>
          <a:p>
            <a:r>
              <a:rPr lang="ar-SA" smtClean="0"/>
              <a:t>د/ كاسر نصر المنصور- كلية الاقتصاد والادارة-</a:t>
            </a:r>
            <a:r>
              <a:rPr lang="en-US" smtClean="0"/>
              <a:t>KAU</a:t>
            </a:r>
            <a:endParaRPr lang="ar-SA" dirty="0"/>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3</a:t>
            </a:fld>
            <a:endParaRPr lang="ar-SA"/>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pPr rtl="1"/>
            <a:r>
              <a:rPr lang="ar-JO" smtClean="0">
                <a:cs typeface="Arial" charset="0"/>
              </a:rPr>
              <a:t>اربعة صفات او مميزات رئيسية للقيادة</a:t>
            </a:r>
            <a:endParaRPr lang="en-US" smtClean="0">
              <a:cs typeface="Arial" charset="0"/>
            </a:endParaRPr>
          </a:p>
        </p:txBody>
      </p:sp>
      <p:sp>
        <p:nvSpPr>
          <p:cNvPr id="11268" name="Rectangle 3"/>
          <p:cNvSpPr>
            <a:spLocks noGrp="1" noChangeArrowheads="1"/>
          </p:cNvSpPr>
          <p:nvPr>
            <p:ph idx="1"/>
          </p:nvPr>
        </p:nvSpPr>
        <p:spPr>
          <a:xfrm>
            <a:off x="685800" y="1752600"/>
            <a:ext cx="7924800" cy="4343400"/>
          </a:xfrm>
        </p:spPr>
        <p:txBody>
          <a:bodyPr>
            <a:normAutofit lnSpcReduction="10000"/>
          </a:bodyPr>
          <a:lstStyle/>
          <a:p>
            <a:pPr algn="just" rtl="1"/>
            <a:r>
              <a:rPr lang="ar-JO" dirty="0" smtClean="0">
                <a:cs typeface="Arial" charset="0"/>
              </a:rPr>
              <a:t>فهم نقاط الضعف لديهم والتهيؤ لاظهارها. بهذه الطريقه فهم يكشفون انسانيتهم وموضوعيتهم.</a:t>
            </a:r>
          </a:p>
          <a:p>
            <a:pPr algn="just" rtl="1"/>
            <a:r>
              <a:rPr lang="ar-JO" dirty="0" smtClean="0">
                <a:cs typeface="Arial" charset="0"/>
              </a:rPr>
              <a:t>يعتمد على قدراتهم للاحساس بحاجات الاخرين (سهولة التعامل معهم) في المواقف المختلفة ويضبطون توقيتهم وانشطتهم تبعاً لذلك.</a:t>
            </a:r>
          </a:p>
          <a:p>
            <a:pPr algn="just" rtl="1"/>
            <a:r>
              <a:rPr lang="ar-JO" dirty="0" smtClean="0">
                <a:cs typeface="Arial" charset="0"/>
              </a:rPr>
              <a:t>يبدون تعاطفهم مع الاخرين والاهتمام العميق بالعمل الذي يؤدونه.</a:t>
            </a:r>
          </a:p>
          <a:p>
            <a:pPr algn="just" rtl="1"/>
            <a:r>
              <a:rPr lang="ar-JO" dirty="0" smtClean="0">
                <a:cs typeface="Arial" charset="0"/>
              </a:rPr>
              <a:t>يعرفون اختلافاتهم عن الاخرين ويستخدمون هذه المعرفة لمصلحة الجميع</a:t>
            </a:r>
            <a:r>
              <a:rPr lang="ar-SA" dirty="0" smtClean="0">
                <a:cs typeface="Arial" charset="0"/>
              </a:rPr>
              <a:t>.</a:t>
            </a:r>
            <a:endParaRPr lang="en-US" dirty="0" smtClean="0">
              <a:cs typeface="Arial" charset="0"/>
            </a:endParaRPr>
          </a:p>
        </p:txBody>
      </p:sp>
      <p:sp>
        <p:nvSpPr>
          <p:cNvPr id="5" name="Date Placeholder 4"/>
          <p:cNvSpPr>
            <a:spLocks noGrp="1"/>
          </p:cNvSpPr>
          <p:nvPr>
            <p:ph type="dt" sz="half" idx="10"/>
          </p:nvPr>
        </p:nvSpPr>
        <p:spPr/>
        <p:txBody>
          <a:bodyPr/>
          <a:lstStyle/>
          <a:p>
            <a:fld id="{05A9EE14-2CA4-45F7-B2E3-1FB4CD25A822}" type="datetime1">
              <a:rPr lang="en-US" smtClean="0"/>
              <a:pPr/>
              <a:t>1/2/2002</a:t>
            </a:fld>
            <a:endParaRPr lang="en-US"/>
          </a:p>
        </p:txBody>
      </p:sp>
      <p:sp>
        <p:nvSpPr>
          <p:cNvPr id="11266" name="Footer Placeholder 3"/>
          <p:cNvSpPr>
            <a:spLocks noGrp="1"/>
          </p:cNvSpPr>
          <p:nvPr>
            <p:ph type="ftr" sz="quarter" idx="11"/>
          </p:nvPr>
        </p:nvSpPr>
        <p:spPr>
          <a:noFill/>
        </p:spPr>
        <p:txBody>
          <a:bodyPr/>
          <a:lstStyle/>
          <a:p>
            <a:r>
              <a:rPr lang="ar-SA" smtClean="0"/>
              <a:t>د/ كاسر نصر المنصور- كلية الاقتصاد والادارة-</a:t>
            </a:r>
            <a:r>
              <a:rPr lang="en-GB" smtClean="0"/>
              <a:t>KAU</a:t>
            </a:r>
            <a:endParaRPr lang="en-GB"/>
          </a:p>
        </p:txBody>
      </p:sp>
      <p:sp>
        <p:nvSpPr>
          <p:cNvPr id="6" name="Slide Number Placeholder 5"/>
          <p:cNvSpPr>
            <a:spLocks noGrp="1"/>
          </p:cNvSpPr>
          <p:nvPr>
            <p:ph type="sldNum" sz="quarter" idx="12"/>
          </p:nvPr>
        </p:nvSpPr>
        <p:spPr/>
        <p:txBody>
          <a:bodyPr/>
          <a:lstStyle/>
          <a:p>
            <a:fld id="{B6F15528-21DE-4FAA-801E-634DDDAF4B2B}" type="slidenum">
              <a:rPr lang="en-US" smtClean="0"/>
              <a:pPr/>
              <a:t>30</a:t>
            </a:fld>
            <a:endParaRPr lang="en-US"/>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lstStyle/>
          <a:p>
            <a:pPr rtl="1"/>
            <a:r>
              <a:rPr lang="ar-JO" smtClean="0">
                <a:cs typeface="Arial" charset="0"/>
              </a:rPr>
              <a:t>الصفات (المميزات) الاساسية للقادة</a:t>
            </a:r>
            <a:endParaRPr lang="en-US" smtClean="0">
              <a:cs typeface="Arial" charset="0"/>
            </a:endParaRPr>
          </a:p>
        </p:txBody>
      </p:sp>
      <p:sp>
        <p:nvSpPr>
          <p:cNvPr id="12292" name="Rectangle 3"/>
          <p:cNvSpPr>
            <a:spLocks noGrp="1" noChangeArrowheads="1"/>
          </p:cNvSpPr>
          <p:nvPr>
            <p:ph idx="1"/>
          </p:nvPr>
        </p:nvSpPr>
        <p:spPr/>
        <p:txBody>
          <a:bodyPr/>
          <a:lstStyle/>
          <a:p>
            <a:pPr algn="r" rtl="1"/>
            <a:r>
              <a:rPr lang="ar-JO" dirty="0" smtClean="0">
                <a:cs typeface="Arial" charset="0"/>
              </a:rPr>
              <a:t>الطموح</a:t>
            </a:r>
          </a:p>
          <a:p>
            <a:pPr algn="r" rtl="1"/>
            <a:r>
              <a:rPr lang="ar-JO" dirty="0" smtClean="0">
                <a:cs typeface="Arial" charset="0"/>
              </a:rPr>
              <a:t>الفكر الاستراتيجي</a:t>
            </a:r>
          </a:p>
          <a:p>
            <a:pPr algn="r" rtl="1"/>
            <a:r>
              <a:rPr lang="ar-JO" dirty="0" smtClean="0">
                <a:cs typeface="Arial" charset="0"/>
              </a:rPr>
              <a:t>التطلع للامام</a:t>
            </a:r>
          </a:p>
          <a:p>
            <a:pPr algn="r" rtl="1"/>
            <a:r>
              <a:rPr lang="ar-JO" dirty="0" smtClean="0">
                <a:cs typeface="Arial" charset="0"/>
              </a:rPr>
              <a:t>الامانة</a:t>
            </a:r>
          </a:p>
          <a:p>
            <a:pPr algn="r" rtl="1"/>
            <a:r>
              <a:rPr lang="ar-JO" dirty="0" smtClean="0">
                <a:cs typeface="Arial" charset="0"/>
              </a:rPr>
              <a:t>العدل</a:t>
            </a:r>
          </a:p>
          <a:p>
            <a:pPr algn="r" rtl="1"/>
            <a:r>
              <a:rPr lang="ar-JO" dirty="0" smtClean="0">
                <a:cs typeface="Arial" charset="0"/>
              </a:rPr>
              <a:t>الشجاعة</a:t>
            </a:r>
          </a:p>
          <a:p>
            <a:pPr algn="r" rtl="1"/>
            <a:r>
              <a:rPr lang="ar-JO" dirty="0" smtClean="0">
                <a:cs typeface="Arial" charset="0"/>
              </a:rPr>
              <a:t>الدعم</a:t>
            </a:r>
          </a:p>
          <a:p>
            <a:pPr algn="r" rtl="1"/>
            <a:r>
              <a:rPr lang="ar-JO" dirty="0" smtClean="0">
                <a:cs typeface="Arial" charset="0"/>
              </a:rPr>
              <a:t>المعرفة</a:t>
            </a:r>
            <a:endParaRPr lang="en-US" dirty="0" smtClean="0">
              <a:cs typeface="Arial" charset="0"/>
            </a:endParaRPr>
          </a:p>
        </p:txBody>
      </p:sp>
      <p:sp>
        <p:nvSpPr>
          <p:cNvPr id="5" name="Date Placeholder 4"/>
          <p:cNvSpPr>
            <a:spLocks noGrp="1"/>
          </p:cNvSpPr>
          <p:nvPr>
            <p:ph type="dt" sz="half" idx="10"/>
          </p:nvPr>
        </p:nvSpPr>
        <p:spPr/>
        <p:txBody>
          <a:bodyPr/>
          <a:lstStyle/>
          <a:p>
            <a:fld id="{A60DC331-0974-4ED7-A1E3-D37A2FC02BCB}" type="datetime1">
              <a:rPr lang="en-US" smtClean="0"/>
              <a:pPr/>
              <a:t>1/2/2002</a:t>
            </a:fld>
            <a:endParaRPr lang="en-US"/>
          </a:p>
        </p:txBody>
      </p:sp>
      <p:sp>
        <p:nvSpPr>
          <p:cNvPr id="12290" name="Footer Placeholder 3"/>
          <p:cNvSpPr>
            <a:spLocks noGrp="1"/>
          </p:cNvSpPr>
          <p:nvPr>
            <p:ph type="ftr" sz="quarter" idx="11"/>
          </p:nvPr>
        </p:nvSpPr>
        <p:spPr>
          <a:noFill/>
        </p:spPr>
        <p:txBody>
          <a:bodyPr/>
          <a:lstStyle/>
          <a:p>
            <a:r>
              <a:rPr lang="ar-SA" smtClean="0"/>
              <a:t>د/ كاسر نصر المنصور- كلية الاقتصاد والادارة-</a:t>
            </a:r>
            <a:r>
              <a:rPr lang="en-GB" smtClean="0"/>
              <a:t>KAU</a:t>
            </a:r>
            <a:endParaRPr lang="en-GB"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31</a:t>
            </a:fld>
            <a:endParaRPr lang="en-US"/>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p:txBody>
          <a:bodyPr>
            <a:normAutofit/>
          </a:bodyPr>
          <a:lstStyle/>
          <a:p>
            <a:pPr rtl="1"/>
            <a:r>
              <a:rPr lang="ar-JO" sz="6600" dirty="0" smtClean="0">
                <a:cs typeface="Arial" charset="0"/>
              </a:rPr>
              <a:t>القيادة</a:t>
            </a:r>
            <a:endParaRPr lang="en-US" sz="6600" dirty="0" smtClean="0">
              <a:cs typeface="Arial" charset="0"/>
            </a:endParaRPr>
          </a:p>
        </p:txBody>
      </p:sp>
      <p:sp>
        <p:nvSpPr>
          <p:cNvPr id="13316" name="Rectangle 3"/>
          <p:cNvSpPr>
            <a:spLocks noGrp="1" noChangeArrowheads="1"/>
          </p:cNvSpPr>
          <p:nvPr>
            <p:ph idx="1"/>
          </p:nvPr>
        </p:nvSpPr>
        <p:spPr>
          <a:xfrm>
            <a:off x="1295400" y="2209800"/>
            <a:ext cx="6553200" cy="2743200"/>
          </a:xfrm>
        </p:spPr>
        <p:txBody>
          <a:bodyPr>
            <a:normAutofit/>
          </a:bodyPr>
          <a:lstStyle/>
          <a:p>
            <a:pPr algn="ctr" rtl="1">
              <a:buFontTx/>
              <a:buNone/>
            </a:pPr>
            <a:endParaRPr lang="ar-SA" sz="6000" dirty="0" smtClean="0">
              <a:cs typeface="Arial" charset="0"/>
            </a:endParaRPr>
          </a:p>
          <a:p>
            <a:pPr algn="ctr" rtl="1">
              <a:buFontTx/>
              <a:buNone/>
            </a:pPr>
            <a:r>
              <a:rPr lang="ar-JO" sz="6000" dirty="0" smtClean="0">
                <a:cs typeface="Arial" charset="0"/>
              </a:rPr>
              <a:t>التواضع (والانسانية)</a:t>
            </a:r>
            <a:endParaRPr lang="en-US" sz="6000" dirty="0" smtClean="0">
              <a:cs typeface="Arial" charset="0"/>
            </a:endParaRPr>
          </a:p>
        </p:txBody>
      </p:sp>
      <p:sp>
        <p:nvSpPr>
          <p:cNvPr id="5" name="Date Placeholder 4"/>
          <p:cNvSpPr>
            <a:spLocks noGrp="1"/>
          </p:cNvSpPr>
          <p:nvPr>
            <p:ph type="dt" sz="half" idx="10"/>
          </p:nvPr>
        </p:nvSpPr>
        <p:spPr/>
        <p:txBody>
          <a:bodyPr/>
          <a:lstStyle/>
          <a:p>
            <a:fld id="{8D39523F-AF72-426D-BF56-BED80C946FE1}" type="datetime1">
              <a:rPr lang="en-US" smtClean="0"/>
              <a:pPr/>
              <a:t>1/2/2002</a:t>
            </a:fld>
            <a:endParaRPr lang="en-US"/>
          </a:p>
        </p:txBody>
      </p:sp>
      <p:sp>
        <p:nvSpPr>
          <p:cNvPr id="13314" name="Footer Placeholder 3"/>
          <p:cNvSpPr>
            <a:spLocks noGrp="1"/>
          </p:cNvSpPr>
          <p:nvPr>
            <p:ph type="ftr" sz="quarter" idx="11"/>
          </p:nvPr>
        </p:nvSpPr>
        <p:spPr>
          <a:noFill/>
        </p:spPr>
        <p:txBody>
          <a:bodyPr/>
          <a:lstStyle/>
          <a:p>
            <a:r>
              <a:rPr lang="ar-SA" smtClean="0"/>
              <a:t>د/ كاسر نصر المنصور- كلية الاقتصاد والادارة-</a:t>
            </a:r>
            <a:r>
              <a:rPr lang="en-GB" smtClean="0"/>
              <a:t>KAU</a:t>
            </a:r>
            <a:endParaRPr lang="en-GB"/>
          </a:p>
        </p:txBody>
      </p:sp>
      <p:sp>
        <p:nvSpPr>
          <p:cNvPr id="6" name="Slide Number Placeholder 5"/>
          <p:cNvSpPr>
            <a:spLocks noGrp="1"/>
          </p:cNvSpPr>
          <p:nvPr>
            <p:ph type="sldNum" sz="quarter" idx="12"/>
          </p:nvPr>
        </p:nvSpPr>
        <p:spPr/>
        <p:txBody>
          <a:bodyPr/>
          <a:lstStyle/>
          <a:p>
            <a:fld id="{B6F15528-21DE-4FAA-801E-634DDDAF4B2B}" type="slidenum">
              <a:rPr lang="en-US" smtClean="0"/>
              <a:pPr/>
              <a:t>32</a:t>
            </a:fld>
            <a:endParaRPr lang="en-US"/>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normAutofit/>
          </a:bodyPr>
          <a:lstStyle/>
          <a:p>
            <a:pPr rtl="1"/>
            <a:r>
              <a:rPr lang="ar-JO" sz="5400" dirty="0" smtClean="0">
                <a:cs typeface="Arial" charset="0"/>
              </a:rPr>
              <a:t>التحفيز والقيادة</a:t>
            </a:r>
            <a:endParaRPr lang="en-US" sz="5400" dirty="0" smtClean="0">
              <a:cs typeface="Arial" charset="0"/>
            </a:endParaRPr>
          </a:p>
        </p:txBody>
      </p:sp>
      <p:sp>
        <p:nvSpPr>
          <p:cNvPr id="14340" name="Rectangle 3"/>
          <p:cNvSpPr>
            <a:spLocks noGrp="1" noChangeArrowheads="1"/>
          </p:cNvSpPr>
          <p:nvPr>
            <p:ph idx="1"/>
          </p:nvPr>
        </p:nvSpPr>
        <p:spPr>
          <a:xfrm>
            <a:off x="1295400" y="2157413"/>
            <a:ext cx="6553200" cy="3359150"/>
          </a:xfrm>
        </p:spPr>
        <p:txBody>
          <a:bodyPr>
            <a:normAutofit/>
          </a:bodyPr>
          <a:lstStyle/>
          <a:p>
            <a:pPr algn="r" rtl="1">
              <a:buFontTx/>
              <a:buNone/>
            </a:pPr>
            <a:r>
              <a:rPr lang="ar-JO" sz="3600" dirty="0" smtClean="0">
                <a:cs typeface="Arial" charset="0"/>
              </a:rPr>
              <a:t>القائد الجيد يحفز من خلال:</a:t>
            </a:r>
          </a:p>
          <a:p>
            <a:pPr algn="r" rtl="1">
              <a:buFontTx/>
              <a:buNone/>
            </a:pPr>
            <a:endParaRPr lang="ar-JO" sz="3600" dirty="0" smtClean="0">
              <a:cs typeface="Arial" charset="0"/>
            </a:endParaRPr>
          </a:p>
          <a:p>
            <a:pPr algn="r" rtl="1"/>
            <a:r>
              <a:rPr lang="ar-JO" sz="3600" dirty="0" smtClean="0">
                <a:cs typeface="Arial" charset="0"/>
              </a:rPr>
              <a:t>فهم الاهداف</a:t>
            </a:r>
          </a:p>
          <a:p>
            <a:pPr algn="r" rtl="1"/>
            <a:r>
              <a:rPr lang="ar-JO" sz="3600" dirty="0" smtClean="0">
                <a:cs typeface="Arial" charset="0"/>
              </a:rPr>
              <a:t>ايصال الاهداف (شرحها</a:t>
            </a:r>
          </a:p>
          <a:p>
            <a:pPr algn="r" rtl="1"/>
            <a:r>
              <a:rPr lang="ar-JO" sz="3600" dirty="0" smtClean="0">
                <a:cs typeface="Arial" charset="0"/>
              </a:rPr>
              <a:t>يقود من خلال كونه قدوة للاخرين</a:t>
            </a:r>
            <a:endParaRPr lang="en-US" sz="3600" dirty="0" smtClean="0">
              <a:cs typeface="Arial" charset="0"/>
            </a:endParaRPr>
          </a:p>
        </p:txBody>
      </p:sp>
      <p:sp>
        <p:nvSpPr>
          <p:cNvPr id="5" name="Date Placeholder 4"/>
          <p:cNvSpPr>
            <a:spLocks noGrp="1"/>
          </p:cNvSpPr>
          <p:nvPr>
            <p:ph type="dt" sz="half" idx="10"/>
          </p:nvPr>
        </p:nvSpPr>
        <p:spPr/>
        <p:txBody>
          <a:bodyPr/>
          <a:lstStyle/>
          <a:p>
            <a:fld id="{57122E50-8BFD-4954-9F9B-F09C867DA752}" type="datetime1">
              <a:rPr lang="en-US" smtClean="0"/>
              <a:pPr/>
              <a:t>1/2/2002</a:t>
            </a:fld>
            <a:endParaRPr lang="en-US"/>
          </a:p>
        </p:txBody>
      </p:sp>
      <p:sp>
        <p:nvSpPr>
          <p:cNvPr id="14338" name="Footer Placeholder 3"/>
          <p:cNvSpPr>
            <a:spLocks noGrp="1"/>
          </p:cNvSpPr>
          <p:nvPr>
            <p:ph type="ftr" sz="quarter" idx="11"/>
          </p:nvPr>
        </p:nvSpPr>
        <p:spPr>
          <a:noFill/>
        </p:spPr>
        <p:txBody>
          <a:bodyPr/>
          <a:lstStyle/>
          <a:p>
            <a:r>
              <a:rPr lang="ar-SA" smtClean="0"/>
              <a:t>د/ كاسر نصر المنصور- كلية الاقتصاد والادارة-</a:t>
            </a:r>
            <a:r>
              <a:rPr lang="en-GB" smtClean="0"/>
              <a:t>KAU</a:t>
            </a:r>
            <a:endParaRPr lang="en-GB"/>
          </a:p>
        </p:txBody>
      </p:sp>
      <p:sp>
        <p:nvSpPr>
          <p:cNvPr id="6" name="Slide Number Placeholder 5"/>
          <p:cNvSpPr>
            <a:spLocks noGrp="1"/>
          </p:cNvSpPr>
          <p:nvPr>
            <p:ph type="sldNum" sz="quarter" idx="12"/>
          </p:nvPr>
        </p:nvSpPr>
        <p:spPr/>
        <p:txBody>
          <a:bodyPr/>
          <a:lstStyle/>
          <a:p>
            <a:fld id="{B6F15528-21DE-4FAA-801E-634DDDAF4B2B}" type="slidenum">
              <a:rPr lang="en-US" smtClean="0"/>
              <a:pPr/>
              <a:t>33</a:t>
            </a:fld>
            <a:endParaRPr lang="en-US"/>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0" y="381000"/>
            <a:ext cx="9144000" cy="555625"/>
          </a:xfrm>
        </p:spPr>
        <p:txBody>
          <a:bodyPr>
            <a:noAutofit/>
          </a:bodyPr>
          <a:lstStyle/>
          <a:p>
            <a:pPr rtl="1"/>
            <a:r>
              <a:rPr lang="ar-JO" sz="5400" dirty="0" smtClean="0">
                <a:cs typeface="Arial" charset="0"/>
              </a:rPr>
              <a:t>نموذج القيادة للمدراء</a:t>
            </a:r>
            <a:endParaRPr lang="en-US" sz="5400" dirty="0" smtClean="0">
              <a:cs typeface="Arial" charset="0"/>
            </a:endParaRPr>
          </a:p>
        </p:txBody>
      </p:sp>
      <p:graphicFrame>
        <p:nvGraphicFramePr>
          <p:cNvPr id="149619" name="Group 115"/>
          <p:cNvGraphicFramePr>
            <a:graphicFrameLocks noGrp="1"/>
          </p:cNvGraphicFramePr>
          <p:nvPr>
            <p:ph type="tbl" idx="1"/>
          </p:nvPr>
        </p:nvGraphicFramePr>
        <p:xfrm>
          <a:off x="457200" y="1447800"/>
          <a:ext cx="8135937" cy="4176713"/>
        </p:xfrm>
        <a:graphic>
          <a:graphicData uri="http://schemas.openxmlformats.org/drawingml/2006/table">
            <a:tbl>
              <a:tblPr rtl="1"/>
              <a:tblGrid>
                <a:gridCol w="2303462"/>
                <a:gridCol w="3024188"/>
                <a:gridCol w="2808287"/>
              </a:tblGrid>
              <a:tr h="433388">
                <a:tc>
                  <a:txBody>
                    <a:bodyPr/>
                    <a:lstStyle/>
                    <a:p>
                      <a:pPr marL="0" marR="0" lvl="0" indent="0" algn="ctr" defTabSz="914400" rtl="1" eaLnBrk="0" fontAlgn="base" latinLnBrk="0" hangingPunct="0">
                        <a:lnSpc>
                          <a:spcPct val="100000"/>
                        </a:lnSpc>
                        <a:spcBef>
                          <a:spcPct val="20000"/>
                        </a:spcBef>
                        <a:spcAft>
                          <a:spcPct val="0"/>
                        </a:spcAft>
                        <a:buClrTx/>
                        <a:buSzTx/>
                        <a:buFontTx/>
                        <a:buNone/>
                        <a:tabLst/>
                      </a:pPr>
                      <a:r>
                        <a:rPr kumimoji="0" lang="ar-JO" sz="2800" b="1" i="0" u="none" strike="noStrike" cap="none" normalizeH="0" baseline="0" dirty="0" smtClean="0">
                          <a:ln>
                            <a:noFill/>
                          </a:ln>
                          <a:solidFill>
                            <a:schemeClr val="tx1"/>
                          </a:solidFill>
                          <a:effectLst/>
                          <a:latin typeface="Arial" charset="0"/>
                          <a:cs typeface="Arial" charset="0"/>
                        </a:rPr>
                        <a:t>الدور</a:t>
                      </a:r>
                      <a:endParaRPr kumimoji="0" lang="en-US" sz="2800" b="1" i="0" u="none" strike="noStrike" cap="none" normalizeH="0" baseline="0" dirty="0" smtClean="0">
                        <a:ln>
                          <a:noFill/>
                        </a:ln>
                        <a:solidFill>
                          <a:schemeClr val="tx1"/>
                        </a:solidFill>
                        <a:effectLst/>
                        <a:latin typeface="Arial" charset="0"/>
                        <a:cs typeface="Arial" charset="0"/>
                      </a:endParaRPr>
                    </a:p>
                  </a:txBody>
                  <a:tcPr marL="0" marR="0" marT="0" marB="0" anchorCtr="1" horzOverflow="overflow">
                    <a:lnL w="952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952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1" eaLnBrk="0" fontAlgn="base" latinLnBrk="0" hangingPunct="0">
                        <a:lnSpc>
                          <a:spcPct val="100000"/>
                        </a:lnSpc>
                        <a:spcBef>
                          <a:spcPct val="20000"/>
                        </a:spcBef>
                        <a:spcAft>
                          <a:spcPct val="0"/>
                        </a:spcAft>
                        <a:buClrTx/>
                        <a:buSzTx/>
                        <a:buFontTx/>
                        <a:buNone/>
                        <a:tabLst/>
                      </a:pPr>
                      <a:r>
                        <a:rPr kumimoji="0" lang="ar-JO" sz="2800" b="1" i="0" u="none" strike="noStrike" cap="none" normalizeH="0" baseline="0" smtClean="0">
                          <a:ln>
                            <a:noFill/>
                          </a:ln>
                          <a:solidFill>
                            <a:schemeClr val="tx1"/>
                          </a:solidFill>
                          <a:effectLst/>
                          <a:latin typeface="Arial" charset="0"/>
                          <a:cs typeface="Arial" charset="0"/>
                        </a:rPr>
                        <a:t>الادارة</a:t>
                      </a:r>
                      <a:endParaRPr kumimoji="0" lang="en-US" sz="2800" b="1" i="0" u="none" strike="noStrike" cap="none" normalizeH="0" baseline="0" smtClean="0">
                        <a:ln>
                          <a:noFill/>
                        </a:ln>
                        <a:solidFill>
                          <a:schemeClr val="tx1"/>
                        </a:solidFill>
                        <a:effectLst/>
                        <a:latin typeface="Arial" charset="0"/>
                        <a:cs typeface="Arial" charset="0"/>
                      </a:endParaRPr>
                    </a:p>
                  </a:txBody>
                  <a:tcPr marL="0" marR="0" marT="0" marB="0"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952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1" eaLnBrk="0" fontAlgn="base" latinLnBrk="0" hangingPunct="0">
                        <a:lnSpc>
                          <a:spcPct val="100000"/>
                        </a:lnSpc>
                        <a:spcBef>
                          <a:spcPct val="20000"/>
                        </a:spcBef>
                        <a:spcAft>
                          <a:spcPct val="0"/>
                        </a:spcAft>
                        <a:buClrTx/>
                        <a:buSzTx/>
                        <a:buFontTx/>
                        <a:buNone/>
                        <a:tabLst/>
                      </a:pPr>
                      <a:r>
                        <a:rPr kumimoji="0" lang="ar-JO" sz="2800" b="1" i="0" u="none" strike="noStrike" cap="none" normalizeH="0" baseline="0" smtClean="0">
                          <a:ln>
                            <a:noFill/>
                          </a:ln>
                          <a:solidFill>
                            <a:schemeClr val="tx1"/>
                          </a:solidFill>
                          <a:effectLst/>
                          <a:latin typeface="Arial" charset="0"/>
                          <a:cs typeface="Arial" charset="0"/>
                        </a:rPr>
                        <a:t>القيادة</a:t>
                      </a:r>
                      <a:endParaRPr kumimoji="0" lang="en-US" sz="2800" b="1" i="0" u="none" strike="noStrike" cap="none" normalizeH="0" baseline="0" smtClean="0">
                        <a:ln>
                          <a:noFill/>
                        </a:ln>
                        <a:solidFill>
                          <a:schemeClr val="tx1"/>
                        </a:solidFill>
                        <a:effectLst/>
                        <a:latin typeface="Arial" charset="0"/>
                        <a:cs typeface="Arial" charset="0"/>
                      </a:endParaRPr>
                    </a:p>
                  </a:txBody>
                  <a:tcPr marL="0" marR="0" marT="0" marB="0" anchorCtr="1" horzOverflow="overflow">
                    <a:lnL w="12700" cap="flat" cmpd="sng" algn="ctr">
                      <a:solidFill>
                        <a:schemeClr val="tx1"/>
                      </a:solidFill>
                      <a:prstDash val="solid"/>
                      <a:round/>
                      <a:headEnd type="none" w="sm" len="sm"/>
                      <a:tailEnd type="none" w="sm" len="sm"/>
                    </a:lnL>
                    <a:lnR w="9525" cap="flat" cmpd="sng" algn="ctr">
                      <a:solidFill>
                        <a:schemeClr val="tx1"/>
                      </a:solidFill>
                      <a:prstDash val="solid"/>
                      <a:round/>
                      <a:headEnd type="none" w="sm" len="sm"/>
                      <a:tailEnd type="none" w="sm" len="sm"/>
                    </a:lnR>
                    <a:lnT w="952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58838">
                <a:tc>
                  <a:txBody>
                    <a:bodyPr/>
                    <a:lstStyle/>
                    <a:p>
                      <a:pPr marL="0" marR="0" lvl="0" indent="0" algn="r" defTabSz="914400" rtl="1" eaLnBrk="0" fontAlgn="base" latinLnBrk="0" hangingPunct="0">
                        <a:lnSpc>
                          <a:spcPct val="100000"/>
                        </a:lnSpc>
                        <a:spcBef>
                          <a:spcPct val="20000"/>
                        </a:spcBef>
                        <a:spcAft>
                          <a:spcPct val="0"/>
                        </a:spcAft>
                        <a:buClrTx/>
                        <a:buSzTx/>
                        <a:buFontTx/>
                        <a:buNone/>
                        <a:tabLst/>
                      </a:pPr>
                      <a:r>
                        <a:rPr kumimoji="0" lang="ar-JO" sz="2000" b="0" i="0" u="none" strike="noStrike" cap="none" normalizeH="0" baseline="0" smtClean="0">
                          <a:ln>
                            <a:noFill/>
                          </a:ln>
                          <a:solidFill>
                            <a:schemeClr val="tx1"/>
                          </a:solidFill>
                          <a:effectLst/>
                          <a:latin typeface="Arial" charset="0"/>
                          <a:cs typeface="Arial" charset="0"/>
                        </a:rPr>
                        <a:t>وضع البرنامج 0(الاجندة)</a:t>
                      </a:r>
                      <a:endParaRPr kumimoji="0" lang="en-US" sz="2000" b="0" i="0" u="none" strike="noStrike" cap="none" normalizeH="0" baseline="0" smtClean="0">
                        <a:ln>
                          <a:noFill/>
                        </a:ln>
                        <a:solidFill>
                          <a:schemeClr val="tx1"/>
                        </a:solidFill>
                        <a:effectLst/>
                        <a:latin typeface="Arial" charset="0"/>
                        <a:cs typeface="Arial" charset="0"/>
                      </a:endParaRPr>
                    </a:p>
                  </a:txBody>
                  <a:tcPr marL="0" marR="0" marT="0" marB="0" anchorCtr="1" horzOverflow="overflow">
                    <a:lnL w="952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1" eaLnBrk="0" fontAlgn="base" latinLnBrk="0" hangingPunct="0">
                        <a:lnSpc>
                          <a:spcPct val="100000"/>
                        </a:lnSpc>
                        <a:spcBef>
                          <a:spcPct val="20000"/>
                        </a:spcBef>
                        <a:spcAft>
                          <a:spcPct val="0"/>
                        </a:spcAft>
                        <a:buClrTx/>
                        <a:buSzTx/>
                        <a:buFontTx/>
                        <a:buNone/>
                        <a:tabLst/>
                      </a:pPr>
                      <a:r>
                        <a:rPr kumimoji="0" lang="ar-JO" sz="2000" b="0" i="0" u="none" strike="noStrike" cap="none" normalizeH="0" baseline="0" dirty="0" smtClean="0">
                          <a:ln>
                            <a:noFill/>
                          </a:ln>
                          <a:solidFill>
                            <a:schemeClr val="tx1"/>
                          </a:solidFill>
                          <a:effectLst/>
                          <a:latin typeface="Arial" charset="0"/>
                          <a:cs typeface="Arial" charset="0"/>
                        </a:rPr>
                        <a:t>تخطيط ووضع الميزانية موضحة الخطوات التفصيلية, وجدول الوقت, وتخصيص الموارد.</a:t>
                      </a:r>
                      <a:endParaRPr kumimoji="0" lang="en-US" sz="2000" b="0" i="0" u="none" strike="noStrike" cap="none" normalizeH="0" baseline="0" dirty="0" smtClean="0">
                        <a:ln>
                          <a:noFill/>
                        </a:ln>
                        <a:solidFill>
                          <a:schemeClr val="tx1"/>
                        </a:solidFill>
                        <a:effectLst/>
                        <a:latin typeface="Arial" charset="0"/>
                        <a:cs typeface="Arial" charset="0"/>
                      </a:endParaRPr>
                    </a:p>
                  </a:txBody>
                  <a:tcPr marL="0" marR="0" marT="0" marB="0"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1" eaLnBrk="0" fontAlgn="base" latinLnBrk="0" hangingPunct="0">
                        <a:lnSpc>
                          <a:spcPct val="100000"/>
                        </a:lnSpc>
                        <a:spcBef>
                          <a:spcPct val="20000"/>
                        </a:spcBef>
                        <a:spcAft>
                          <a:spcPct val="0"/>
                        </a:spcAft>
                        <a:buClrTx/>
                        <a:buSzTx/>
                        <a:buFontTx/>
                        <a:buNone/>
                        <a:tabLst/>
                      </a:pPr>
                      <a:r>
                        <a:rPr kumimoji="0" lang="ar-JO" sz="2000" b="0" i="0" u="none" strike="noStrike" cap="none" normalizeH="0" baseline="0" smtClean="0">
                          <a:ln>
                            <a:noFill/>
                          </a:ln>
                          <a:solidFill>
                            <a:schemeClr val="tx1"/>
                          </a:solidFill>
                          <a:effectLst/>
                          <a:latin typeface="Arial" charset="0"/>
                          <a:cs typeface="Arial" charset="0"/>
                        </a:rPr>
                        <a:t>وضع الاتجاهات, رؤيا للمستقبل (عادة بعيدة المدى), الاستراتيجيات لصنع التغيرات المطلوبة.</a:t>
                      </a:r>
                      <a:endParaRPr kumimoji="0" lang="en-US" sz="2000" b="0" i="0" u="none" strike="noStrike" cap="none" normalizeH="0" baseline="0" smtClean="0">
                        <a:ln>
                          <a:noFill/>
                        </a:ln>
                        <a:solidFill>
                          <a:schemeClr val="tx1"/>
                        </a:solidFill>
                        <a:effectLst/>
                        <a:latin typeface="Arial" charset="0"/>
                        <a:cs typeface="Arial" charset="0"/>
                      </a:endParaRPr>
                    </a:p>
                  </a:txBody>
                  <a:tcPr marL="0" marR="0" marT="0" marB="0" anchorCtr="1" horzOverflow="overflow">
                    <a:lnL w="12700" cap="flat" cmpd="sng" algn="ctr">
                      <a:solidFill>
                        <a:schemeClr val="tx1"/>
                      </a:solidFill>
                      <a:prstDash val="solid"/>
                      <a:round/>
                      <a:headEnd type="none" w="sm" len="sm"/>
                      <a:tailEnd type="none" w="sm" len="sm"/>
                    </a:lnL>
                    <a:lnR w="952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60425">
                <a:tc>
                  <a:txBody>
                    <a:bodyPr/>
                    <a:lstStyle/>
                    <a:p>
                      <a:pPr marL="0" marR="0" lvl="0" indent="0" algn="r" defTabSz="914400" rtl="1" eaLnBrk="0" fontAlgn="base" latinLnBrk="0" hangingPunct="0">
                        <a:lnSpc>
                          <a:spcPct val="100000"/>
                        </a:lnSpc>
                        <a:spcBef>
                          <a:spcPct val="20000"/>
                        </a:spcBef>
                        <a:spcAft>
                          <a:spcPct val="0"/>
                        </a:spcAft>
                        <a:buClrTx/>
                        <a:buSzTx/>
                        <a:buFontTx/>
                        <a:buNone/>
                        <a:tabLst/>
                      </a:pPr>
                      <a:r>
                        <a:rPr kumimoji="0" lang="ar-JO" sz="2000" b="0" i="0" u="none" strike="noStrike" cap="none" normalizeH="0" baseline="0" smtClean="0">
                          <a:ln>
                            <a:noFill/>
                          </a:ln>
                          <a:solidFill>
                            <a:schemeClr val="tx1"/>
                          </a:solidFill>
                          <a:effectLst/>
                          <a:latin typeface="Arial" charset="0"/>
                          <a:cs typeface="Arial" charset="0"/>
                        </a:rPr>
                        <a:t>تطوير شبكة من الافراد التي تعمل على تحقيق البرنامج.</a:t>
                      </a:r>
                      <a:endParaRPr kumimoji="0" lang="en-US" sz="2000" b="0" i="0" u="none" strike="noStrike" cap="none" normalizeH="0" baseline="0" smtClean="0">
                        <a:ln>
                          <a:noFill/>
                        </a:ln>
                        <a:solidFill>
                          <a:schemeClr val="tx1"/>
                        </a:solidFill>
                        <a:effectLst/>
                        <a:latin typeface="Arial" charset="0"/>
                        <a:cs typeface="Arial" charset="0"/>
                      </a:endParaRPr>
                    </a:p>
                  </a:txBody>
                  <a:tcPr marL="0" marR="0" marT="0" marB="0" anchorCtr="1" horzOverflow="overflow">
                    <a:lnL w="952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1" eaLnBrk="0" fontAlgn="base" latinLnBrk="0" hangingPunct="0">
                        <a:lnSpc>
                          <a:spcPct val="100000"/>
                        </a:lnSpc>
                        <a:spcBef>
                          <a:spcPct val="20000"/>
                        </a:spcBef>
                        <a:spcAft>
                          <a:spcPct val="0"/>
                        </a:spcAft>
                        <a:buClrTx/>
                        <a:buSzTx/>
                        <a:buFontTx/>
                        <a:buNone/>
                        <a:tabLst/>
                      </a:pPr>
                      <a:r>
                        <a:rPr kumimoji="0" lang="ar-JO" sz="2000" b="0" i="0" u="none" strike="noStrike" cap="none" normalizeH="0" baseline="0" smtClean="0">
                          <a:ln>
                            <a:noFill/>
                          </a:ln>
                          <a:solidFill>
                            <a:schemeClr val="tx1"/>
                          </a:solidFill>
                          <a:effectLst/>
                          <a:latin typeface="Arial" charset="0"/>
                          <a:cs typeface="Arial" charset="0"/>
                        </a:rPr>
                        <a:t>التنظيم والتوظيف, السياسات والاجراءات.</a:t>
                      </a:r>
                      <a:endParaRPr kumimoji="0" lang="en-US" sz="2000" b="0" i="0" u="none" strike="noStrike" cap="none" normalizeH="0" baseline="0" smtClean="0">
                        <a:ln>
                          <a:noFill/>
                        </a:ln>
                        <a:solidFill>
                          <a:schemeClr val="tx1"/>
                        </a:solidFill>
                        <a:effectLst/>
                        <a:latin typeface="Arial" charset="0"/>
                        <a:cs typeface="Arial" charset="0"/>
                      </a:endParaRPr>
                    </a:p>
                  </a:txBody>
                  <a:tcPr marL="0" marR="0" marT="0" marB="0"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1" eaLnBrk="0" fontAlgn="base" latinLnBrk="0" hangingPunct="0">
                        <a:lnSpc>
                          <a:spcPct val="100000"/>
                        </a:lnSpc>
                        <a:spcBef>
                          <a:spcPct val="20000"/>
                        </a:spcBef>
                        <a:spcAft>
                          <a:spcPct val="0"/>
                        </a:spcAft>
                        <a:buClrTx/>
                        <a:buSzTx/>
                        <a:buFontTx/>
                        <a:buNone/>
                        <a:tabLst/>
                      </a:pPr>
                      <a:r>
                        <a:rPr kumimoji="0" lang="ar-JO" sz="2000" b="0" i="0" u="none" strike="noStrike" cap="none" normalizeH="0" baseline="0" smtClean="0">
                          <a:ln>
                            <a:noFill/>
                          </a:ln>
                          <a:solidFill>
                            <a:schemeClr val="tx1"/>
                          </a:solidFill>
                          <a:effectLst/>
                          <a:latin typeface="Arial" charset="0"/>
                          <a:cs typeface="Arial" charset="0"/>
                        </a:rPr>
                        <a:t>وصف وتنظيم العاملين, توضيح الاتصالات, التوجيه المؤثر على عمل الفريق واتحاد اعضاء هذا الفريق.</a:t>
                      </a:r>
                      <a:endParaRPr kumimoji="0" lang="en-US" sz="2000" b="0" i="0" u="none" strike="noStrike" cap="none" normalizeH="0" baseline="0" smtClean="0">
                        <a:ln>
                          <a:noFill/>
                        </a:ln>
                        <a:solidFill>
                          <a:schemeClr val="tx1"/>
                        </a:solidFill>
                        <a:effectLst/>
                        <a:latin typeface="Arial" charset="0"/>
                        <a:cs typeface="Arial" charset="0"/>
                      </a:endParaRPr>
                    </a:p>
                  </a:txBody>
                  <a:tcPr marL="0" marR="0" marT="0" marB="0" anchorCtr="1" horzOverflow="overflow">
                    <a:lnL w="12700" cap="flat" cmpd="sng" algn="ctr">
                      <a:solidFill>
                        <a:schemeClr val="tx1"/>
                      </a:solidFill>
                      <a:prstDash val="solid"/>
                      <a:round/>
                      <a:headEnd type="none" w="sm" len="sm"/>
                      <a:tailEnd type="none" w="sm" len="sm"/>
                    </a:lnL>
                    <a:lnR w="952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58838">
                <a:tc>
                  <a:txBody>
                    <a:bodyPr/>
                    <a:lstStyle/>
                    <a:p>
                      <a:pPr marL="0" marR="0" lvl="0" indent="0" algn="r" defTabSz="914400" rtl="1" eaLnBrk="0" fontAlgn="base" latinLnBrk="0" hangingPunct="0">
                        <a:lnSpc>
                          <a:spcPct val="100000"/>
                        </a:lnSpc>
                        <a:spcBef>
                          <a:spcPct val="20000"/>
                        </a:spcBef>
                        <a:spcAft>
                          <a:spcPct val="0"/>
                        </a:spcAft>
                        <a:buClrTx/>
                        <a:buSzTx/>
                        <a:buFontTx/>
                        <a:buNone/>
                        <a:tabLst/>
                      </a:pPr>
                      <a:r>
                        <a:rPr kumimoji="0" lang="ar-JO" sz="2000" b="0" i="0" u="none" strike="noStrike" cap="none" normalizeH="0" baseline="0" smtClean="0">
                          <a:ln>
                            <a:noFill/>
                          </a:ln>
                          <a:solidFill>
                            <a:schemeClr val="tx1"/>
                          </a:solidFill>
                          <a:effectLst/>
                          <a:latin typeface="Arial" charset="0"/>
                          <a:cs typeface="Arial" charset="0"/>
                        </a:rPr>
                        <a:t>التنفيذ</a:t>
                      </a:r>
                      <a:endParaRPr kumimoji="0" lang="en-US" sz="2000" b="0" i="0" u="none" strike="noStrike" cap="none" normalizeH="0" baseline="0" smtClean="0">
                        <a:ln>
                          <a:noFill/>
                        </a:ln>
                        <a:solidFill>
                          <a:schemeClr val="tx1"/>
                        </a:solidFill>
                        <a:effectLst/>
                        <a:latin typeface="Arial" charset="0"/>
                        <a:cs typeface="Arial" charset="0"/>
                      </a:endParaRPr>
                    </a:p>
                  </a:txBody>
                  <a:tcPr marL="0" marR="0" marT="0" marB="0" anchorCtr="1" horzOverflow="overflow">
                    <a:lnL w="952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1" eaLnBrk="0" fontAlgn="base" latinLnBrk="0" hangingPunct="0">
                        <a:lnSpc>
                          <a:spcPct val="100000"/>
                        </a:lnSpc>
                        <a:spcBef>
                          <a:spcPct val="20000"/>
                        </a:spcBef>
                        <a:spcAft>
                          <a:spcPct val="0"/>
                        </a:spcAft>
                        <a:buClrTx/>
                        <a:buSzTx/>
                        <a:buFontTx/>
                        <a:buNone/>
                        <a:tabLst/>
                      </a:pPr>
                      <a:r>
                        <a:rPr kumimoji="0" lang="ar-JO" sz="2000" b="0" i="0" u="none" strike="noStrike" cap="none" normalizeH="0" baseline="0" smtClean="0">
                          <a:ln>
                            <a:noFill/>
                          </a:ln>
                          <a:solidFill>
                            <a:schemeClr val="tx1"/>
                          </a:solidFill>
                          <a:effectLst/>
                          <a:latin typeface="Arial" charset="0"/>
                          <a:cs typeface="Arial" charset="0"/>
                        </a:rPr>
                        <a:t>الرقابة وحل المشاكل, مراقبة النتائج ومقارنتها بالخطط.</a:t>
                      </a:r>
                      <a:endParaRPr kumimoji="0" lang="en-US" sz="2000" b="0" i="0" u="none" strike="noStrike" cap="none" normalizeH="0" baseline="0" smtClean="0">
                        <a:ln>
                          <a:noFill/>
                        </a:ln>
                        <a:solidFill>
                          <a:schemeClr val="tx1"/>
                        </a:solidFill>
                        <a:effectLst/>
                        <a:latin typeface="Arial" charset="0"/>
                        <a:cs typeface="Arial" charset="0"/>
                      </a:endParaRPr>
                    </a:p>
                  </a:txBody>
                  <a:tcPr marL="0" marR="0" marT="0" marB="0"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1" eaLnBrk="0" fontAlgn="base" latinLnBrk="0" hangingPunct="0">
                        <a:lnSpc>
                          <a:spcPct val="100000"/>
                        </a:lnSpc>
                        <a:spcBef>
                          <a:spcPct val="20000"/>
                        </a:spcBef>
                        <a:spcAft>
                          <a:spcPct val="0"/>
                        </a:spcAft>
                        <a:buClrTx/>
                        <a:buSzTx/>
                        <a:buFontTx/>
                        <a:buNone/>
                        <a:tabLst/>
                      </a:pPr>
                      <a:r>
                        <a:rPr kumimoji="0" lang="ar-JO" sz="2000" b="0" i="0" u="none" strike="noStrike" cap="none" normalizeH="0" baseline="0" smtClean="0">
                          <a:ln>
                            <a:noFill/>
                          </a:ln>
                          <a:solidFill>
                            <a:schemeClr val="tx1"/>
                          </a:solidFill>
                          <a:effectLst/>
                          <a:latin typeface="Arial" charset="0"/>
                          <a:cs typeface="Arial" charset="0"/>
                        </a:rPr>
                        <a:t>تحفيزودعم الافراد لتجاوز ممانعتهم او رفضهم للتغيير واشباعالحاجات الفردية الغير متحققة.</a:t>
                      </a:r>
                      <a:endParaRPr kumimoji="0" lang="en-US" sz="2000" b="0" i="0" u="none" strike="noStrike" cap="none" normalizeH="0" baseline="0" smtClean="0">
                        <a:ln>
                          <a:noFill/>
                        </a:ln>
                        <a:solidFill>
                          <a:schemeClr val="tx1"/>
                        </a:solidFill>
                        <a:effectLst/>
                        <a:latin typeface="Arial" charset="0"/>
                        <a:cs typeface="Arial" charset="0"/>
                      </a:endParaRPr>
                    </a:p>
                  </a:txBody>
                  <a:tcPr marL="0" marR="0" marT="0" marB="0" anchorCtr="1" horzOverflow="overflow">
                    <a:lnL w="12700" cap="flat" cmpd="sng" algn="ctr">
                      <a:solidFill>
                        <a:schemeClr val="tx1"/>
                      </a:solidFill>
                      <a:prstDash val="solid"/>
                      <a:round/>
                      <a:headEnd type="none" w="sm" len="sm"/>
                      <a:tailEnd type="none" w="sm" len="sm"/>
                    </a:lnL>
                    <a:lnR w="952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695325">
                <a:tc>
                  <a:txBody>
                    <a:bodyPr/>
                    <a:lstStyle/>
                    <a:p>
                      <a:pPr marL="0" marR="0" lvl="0" indent="0" algn="r" defTabSz="914400" rtl="1" eaLnBrk="0" fontAlgn="base" latinLnBrk="0" hangingPunct="0">
                        <a:lnSpc>
                          <a:spcPct val="100000"/>
                        </a:lnSpc>
                        <a:spcBef>
                          <a:spcPct val="20000"/>
                        </a:spcBef>
                        <a:spcAft>
                          <a:spcPct val="0"/>
                        </a:spcAft>
                        <a:buClrTx/>
                        <a:buSzTx/>
                        <a:buFontTx/>
                        <a:buNone/>
                        <a:tabLst/>
                      </a:pPr>
                      <a:r>
                        <a:rPr kumimoji="0" lang="ar-JO" sz="2000" b="0" i="0" u="none" strike="noStrike" cap="none" normalizeH="0" baseline="0" smtClean="0">
                          <a:ln>
                            <a:noFill/>
                          </a:ln>
                          <a:solidFill>
                            <a:schemeClr val="tx1"/>
                          </a:solidFill>
                          <a:effectLst/>
                          <a:latin typeface="Arial" charset="0"/>
                          <a:cs typeface="Arial" charset="0"/>
                        </a:rPr>
                        <a:t>المخرجات</a:t>
                      </a:r>
                      <a:endParaRPr kumimoji="0" lang="en-US" sz="2000" b="0" i="0" u="none" strike="noStrike" cap="none" normalizeH="0" baseline="0" smtClean="0">
                        <a:ln>
                          <a:noFill/>
                        </a:ln>
                        <a:solidFill>
                          <a:schemeClr val="tx1"/>
                        </a:solidFill>
                        <a:effectLst/>
                        <a:latin typeface="Arial" charset="0"/>
                        <a:cs typeface="Arial" charset="0"/>
                      </a:endParaRPr>
                    </a:p>
                  </a:txBody>
                  <a:tcPr marL="0" marR="0" marT="0" marB="0" anchorCtr="1" horzOverflow="overflow">
                    <a:lnL w="952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952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1" eaLnBrk="0" fontAlgn="base" latinLnBrk="0" hangingPunct="0">
                        <a:lnSpc>
                          <a:spcPct val="100000"/>
                        </a:lnSpc>
                        <a:spcBef>
                          <a:spcPct val="20000"/>
                        </a:spcBef>
                        <a:spcAft>
                          <a:spcPct val="0"/>
                        </a:spcAft>
                        <a:buClrTx/>
                        <a:buSzTx/>
                        <a:buFontTx/>
                        <a:buNone/>
                        <a:tabLst/>
                      </a:pPr>
                      <a:r>
                        <a:rPr kumimoji="0" lang="ar-JO" sz="2000" b="0" i="0" u="none" strike="noStrike" cap="none" normalizeH="0" baseline="0" dirty="0" smtClean="0">
                          <a:ln>
                            <a:noFill/>
                          </a:ln>
                          <a:solidFill>
                            <a:schemeClr val="tx1"/>
                          </a:solidFill>
                          <a:effectLst/>
                          <a:latin typeface="Arial" charset="0"/>
                          <a:cs typeface="Arial" charset="0"/>
                        </a:rPr>
                        <a:t>وضع الاحتمالات, الاوامر والنتائج للمساهمين واصحاب المصالح.</a:t>
                      </a:r>
                      <a:endParaRPr kumimoji="0" lang="en-US" sz="2000" b="0" i="0" u="none" strike="noStrike" cap="none" normalizeH="0" baseline="0" dirty="0" smtClean="0">
                        <a:ln>
                          <a:noFill/>
                        </a:ln>
                        <a:solidFill>
                          <a:schemeClr val="tx1"/>
                        </a:solidFill>
                        <a:effectLst/>
                        <a:latin typeface="Arial" charset="0"/>
                        <a:cs typeface="Arial" charset="0"/>
                      </a:endParaRPr>
                    </a:p>
                  </a:txBody>
                  <a:tcPr marL="0" marR="0" marT="0" marB="0"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952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1" eaLnBrk="0" fontAlgn="base" latinLnBrk="0" hangingPunct="0">
                        <a:lnSpc>
                          <a:spcPct val="100000"/>
                        </a:lnSpc>
                        <a:spcBef>
                          <a:spcPct val="20000"/>
                        </a:spcBef>
                        <a:spcAft>
                          <a:spcPct val="0"/>
                        </a:spcAft>
                        <a:buClrTx/>
                        <a:buSzTx/>
                        <a:buFontTx/>
                        <a:buNone/>
                        <a:tabLst/>
                      </a:pPr>
                      <a:r>
                        <a:rPr kumimoji="0" lang="ar-JO" sz="2000" b="0" i="0" u="none" strike="noStrike" cap="none" normalizeH="0" baseline="0" dirty="0" smtClean="0">
                          <a:ln>
                            <a:noFill/>
                          </a:ln>
                          <a:solidFill>
                            <a:schemeClr val="tx1"/>
                          </a:solidFill>
                          <a:effectLst/>
                          <a:latin typeface="Arial" charset="0"/>
                          <a:cs typeface="Arial" charset="0"/>
                        </a:rPr>
                        <a:t>انجاز (وضع) التغيير</a:t>
                      </a:r>
                      <a:endParaRPr kumimoji="0" lang="en-US" sz="2000" b="0" i="0" u="none" strike="noStrike" cap="none" normalizeH="0" baseline="0" dirty="0" smtClean="0">
                        <a:ln>
                          <a:noFill/>
                        </a:ln>
                        <a:solidFill>
                          <a:schemeClr val="tx1"/>
                        </a:solidFill>
                        <a:effectLst/>
                        <a:latin typeface="Arial" charset="0"/>
                        <a:cs typeface="Arial" charset="0"/>
                      </a:endParaRPr>
                    </a:p>
                  </a:txBody>
                  <a:tcPr marL="0" marR="0" marT="0" marB="0" anchorCtr="1" horzOverflow="overflow">
                    <a:lnL w="12700" cap="flat" cmpd="sng" algn="ctr">
                      <a:solidFill>
                        <a:schemeClr val="tx1"/>
                      </a:solidFill>
                      <a:prstDash val="solid"/>
                      <a:round/>
                      <a:headEnd type="none" w="sm" len="sm"/>
                      <a:tailEnd type="none" w="sm" len="sm"/>
                    </a:lnL>
                    <a:lnR w="952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952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5362" name="Footer Placeholder 3"/>
          <p:cNvSpPr>
            <a:spLocks noGrp="1"/>
          </p:cNvSpPr>
          <p:nvPr>
            <p:ph type="ftr" sz="quarter" idx="10"/>
          </p:nvPr>
        </p:nvSpPr>
        <p:spPr>
          <a:noFill/>
        </p:spPr>
        <p:txBody>
          <a:bodyPr/>
          <a:lstStyle/>
          <a:p>
            <a:r>
              <a:rPr lang="ar-SA" smtClean="0"/>
              <a:t>د/ كاسر نصر المنصور- كلية الاقتصاد والادارة-</a:t>
            </a:r>
            <a:r>
              <a:rPr lang="en-GB" smtClean="0"/>
              <a:t>KAU</a:t>
            </a:r>
            <a:endParaRPr lang="en-GB"/>
          </a:p>
        </p:txBody>
      </p:sp>
    </p:spTree>
  </p:cSld>
  <p:clrMapOvr>
    <a:masterClrMapping/>
  </p:clrMapOvr>
  <p:transition spd="slow">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p:txBody>
          <a:bodyPr/>
          <a:lstStyle/>
          <a:p>
            <a:pPr rtl="1"/>
            <a:r>
              <a:rPr lang="ar-JO" smtClean="0">
                <a:cs typeface="Arial" charset="0"/>
              </a:rPr>
              <a:t>علامات القيادة الاساسية</a:t>
            </a:r>
            <a:endParaRPr lang="en-US" smtClean="0">
              <a:cs typeface="Arial" charset="0"/>
            </a:endParaRPr>
          </a:p>
        </p:txBody>
      </p:sp>
      <p:sp>
        <p:nvSpPr>
          <p:cNvPr id="16388" name="Rectangle 3"/>
          <p:cNvSpPr>
            <a:spLocks noGrp="1" noChangeArrowheads="1"/>
          </p:cNvSpPr>
          <p:nvPr>
            <p:ph idx="1"/>
          </p:nvPr>
        </p:nvSpPr>
        <p:spPr/>
        <p:txBody>
          <a:bodyPr/>
          <a:lstStyle/>
          <a:p>
            <a:pPr algn="just" rtl="1"/>
            <a:r>
              <a:rPr lang="ar-JO" dirty="0" smtClean="0">
                <a:cs typeface="Arial" charset="0"/>
              </a:rPr>
              <a:t>القيادة تستغل القوة الفردية او الشخصية للقائد للتأثير على قلوب وعقول الافراد لتحقيق هدف مشترك (عام).</a:t>
            </a:r>
          </a:p>
          <a:p>
            <a:pPr algn="just" rtl="1"/>
            <a:r>
              <a:rPr lang="ar-JO" dirty="0" smtClean="0">
                <a:cs typeface="Arial" charset="0"/>
              </a:rPr>
              <a:t>القيادة هي القدرة على تعزيز وتحسين قابليات الافراد للتكيف والتعامل مع التغيير.</a:t>
            </a:r>
          </a:p>
          <a:p>
            <a:pPr algn="just" rtl="1"/>
            <a:r>
              <a:rPr lang="ar-JO" dirty="0" smtClean="0">
                <a:cs typeface="Arial" charset="0"/>
              </a:rPr>
              <a:t>القيادة الفعالة تتدفق من قوة الشخصية وليس الصلاحيات او قوة المنصب.</a:t>
            </a:r>
          </a:p>
          <a:p>
            <a:pPr algn="just" rtl="1"/>
            <a:r>
              <a:rPr lang="ar-JO" dirty="0" smtClean="0">
                <a:cs typeface="Arial" charset="0"/>
              </a:rPr>
              <a:t>كي تتعلم كيف تقود بشكل افضل نحتاج ان نتصل ونقود على طريقتنا الخاصة وليس باستخدام شخصية كاذبة وهمية.</a:t>
            </a:r>
            <a:endParaRPr lang="en-US" dirty="0" smtClean="0">
              <a:cs typeface="Arial" charset="0"/>
            </a:endParaRPr>
          </a:p>
          <a:p>
            <a:pPr algn="just" rtl="1"/>
            <a:r>
              <a:rPr lang="ar-JO" dirty="0" smtClean="0">
                <a:cs typeface="Arial" charset="0"/>
              </a:rPr>
              <a:t>القيادة يجب ان تستخدم وسائل الاتصال بحماس وبعطف.</a:t>
            </a:r>
            <a:endParaRPr lang="en-US" dirty="0" smtClean="0">
              <a:cs typeface="Arial" charset="0"/>
            </a:endParaRPr>
          </a:p>
        </p:txBody>
      </p:sp>
      <p:sp>
        <p:nvSpPr>
          <p:cNvPr id="5" name="Date Placeholder 4"/>
          <p:cNvSpPr>
            <a:spLocks noGrp="1"/>
          </p:cNvSpPr>
          <p:nvPr>
            <p:ph type="dt" sz="half" idx="10"/>
          </p:nvPr>
        </p:nvSpPr>
        <p:spPr/>
        <p:txBody>
          <a:bodyPr/>
          <a:lstStyle/>
          <a:p>
            <a:fld id="{71F5860A-B678-4397-9B49-92F48FEA5C2A}" type="datetime1">
              <a:rPr lang="en-US" smtClean="0"/>
              <a:pPr/>
              <a:t>1/2/2002</a:t>
            </a:fld>
            <a:endParaRPr lang="en-US"/>
          </a:p>
        </p:txBody>
      </p:sp>
      <p:sp>
        <p:nvSpPr>
          <p:cNvPr id="16386" name="Footer Placeholder 3"/>
          <p:cNvSpPr>
            <a:spLocks noGrp="1"/>
          </p:cNvSpPr>
          <p:nvPr>
            <p:ph type="ftr" sz="quarter" idx="11"/>
          </p:nvPr>
        </p:nvSpPr>
        <p:spPr>
          <a:noFill/>
        </p:spPr>
        <p:txBody>
          <a:bodyPr/>
          <a:lstStyle/>
          <a:p>
            <a:r>
              <a:rPr lang="ar-SA" smtClean="0"/>
              <a:t>د/ كاسر نصر المنصور- كلية الاقتصاد والادارة-</a:t>
            </a:r>
            <a:r>
              <a:rPr lang="en-GB" smtClean="0"/>
              <a:t>KAU</a:t>
            </a:r>
            <a:endParaRPr lang="en-GB"/>
          </a:p>
        </p:txBody>
      </p:sp>
      <p:sp>
        <p:nvSpPr>
          <p:cNvPr id="6" name="Slide Number Placeholder 5"/>
          <p:cNvSpPr>
            <a:spLocks noGrp="1"/>
          </p:cNvSpPr>
          <p:nvPr>
            <p:ph type="sldNum" sz="quarter" idx="12"/>
          </p:nvPr>
        </p:nvSpPr>
        <p:spPr/>
        <p:txBody>
          <a:bodyPr/>
          <a:lstStyle/>
          <a:p>
            <a:fld id="{B6F15528-21DE-4FAA-801E-634DDDAF4B2B}" type="slidenum">
              <a:rPr lang="en-US" smtClean="0"/>
              <a:pPr/>
              <a:t>35</a:t>
            </a:fld>
            <a:endParaRPr lang="en-US"/>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idx="1"/>
          </p:nvPr>
        </p:nvSpPr>
        <p:spPr>
          <a:xfrm>
            <a:off x="533400" y="762000"/>
            <a:ext cx="8229600" cy="4295775"/>
          </a:xfrm>
        </p:spPr>
        <p:txBody>
          <a:bodyPr>
            <a:noAutofit/>
          </a:bodyPr>
          <a:lstStyle/>
          <a:p>
            <a:pPr algn="just" rtl="1"/>
            <a:r>
              <a:rPr lang="ar-JO" sz="2800" dirty="0" smtClean="0">
                <a:cs typeface="Arial" charset="0"/>
              </a:rPr>
              <a:t>القيادة يجب ان تكسر ”حاجز الخوف“ عن طريق خلق جو بين أعضاء الفريق يشجع الاتصالات المفتوحة والشريفة (النزيهة).</a:t>
            </a:r>
          </a:p>
          <a:p>
            <a:pPr algn="just" rtl="1"/>
            <a:r>
              <a:rPr lang="ar-JO" sz="2800" dirty="0" smtClean="0">
                <a:cs typeface="Arial" charset="0"/>
              </a:rPr>
              <a:t>كقاده, نحتاج الى السيطرة على انفسنا اولاً, وعندها فقط نستطيع القيادة وتمكين الاخرين بفاعلية.</a:t>
            </a:r>
          </a:p>
          <a:p>
            <a:pPr algn="just" rtl="1"/>
            <a:r>
              <a:rPr lang="ar-JO" sz="2800" dirty="0" smtClean="0">
                <a:cs typeface="Arial" charset="0"/>
              </a:rPr>
              <a:t>القيادة ليست حق, وانما شيء نحصل عليه.</a:t>
            </a:r>
          </a:p>
          <a:p>
            <a:pPr algn="just" rtl="1"/>
            <a:r>
              <a:rPr lang="ar-JO" sz="2800" dirty="0" smtClean="0">
                <a:cs typeface="Arial" charset="0"/>
              </a:rPr>
              <a:t>لاتتخذ القيادة كمنحة (هبة). القيادة هي واجب متكامل. </a:t>
            </a:r>
            <a:endParaRPr lang="en-US" sz="2800" dirty="0" smtClean="0">
              <a:cs typeface="Arial" charset="0"/>
            </a:endParaRPr>
          </a:p>
          <a:p>
            <a:pPr algn="just" rtl="1"/>
            <a:endParaRPr lang="en-US" sz="2800" dirty="0" smtClean="0">
              <a:cs typeface="Arial" charset="0"/>
            </a:endParaRPr>
          </a:p>
          <a:p>
            <a:pPr algn="just" rtl="1"/>
            <a:endParaRPr lang="en-US" sz="2800" dirty="0" smtClean="0">
              <a:cs typeface="Arial" charset="0"/>
            </a:endParaRPr>
          </a:p>
          <a:p>
            <a:pPr algn="just" rtl="1">
              <a:buFontTx/>
              <a:buNone/>
            </a:pPr>
            <a:endParaRPr lang="en-US" sz="2800" dirty="0" smtClean="0">
              <a:cs typeface="Arial" charset="0"/>
            </a:endParaRPr>
          </a:p>
          <a:p>
            <a:pPr rtl="1">
              <a:buFontTx/>
              <a:buNone/>
            </a:pPr>
            <a:r>
              <a:rPr lang="ar-JO" sz="2800" dirty="0" smtClean="0">
                <a:cs typeface="Arial" charset="0"/>
              </a:rPr>
              <a:t>ادوارد، ونتر، وبيلي، 2002</a:t>
            </a:r>
            <a:endParaRPr lang="en-US" sz="2800" dirty="0" smtClean="0">
              <a:cs typeface="Arial" charset="0"/>
            </a:endParaRPr>
          </a:p>
        </p:txBody>
      </p:sp>
      <p:sp>
        <p:nvSpPr>
          <p:cNvPr id="4" name="Date Placeholder 3"/>
          <p:cNvSpPr>
            <a:spLocks noGrp="1"/>
          </p:cNvSpPr>
          <p:nvPr>
            <p:ph type="dt" sz="half" idx="10"/>
          </p:nvPr>
        </p:nvSpPr>
        <p:spPr/>
        <p:txBody>
          <a:bodyPr/>
          <a:lstStyle/>
          <a:p>
            <a:fld id="{57B66656-DCAF-488A-B652-81A3A533778A}" type="datetime1">
              <a:rPr lang="en-US" smtClean="0"/>
              <a:pPr/>
              <a:t>1/2/2002</a:t>
            </a:fld>
            <a:endParaRPr lang="en-US"/>
          </a:p>
        </p:txBody>
      </p:sp>
      <p:sp>
        <p:nvSpPr>
          <p:cNvPr id="17410" name="Footer Placeholder 3"/>
          <p:cNvSpPr>
            <a:spLocks noGrp="1"/>
          </p:cNvSpPr>
          <p:nvPr>
            <p:ph type="ftr" sz="quarter" idx="11"/>
          </p:nvPr>
        </p:nvSpPr>
        <p:spPr>
          <a:noFill/>
        </p:spPr>
        <p:txBody>
          <a:bodyPr/>
          <a:lstStyle/>
          <a:p>
            <a:r>
              <a:rPr lang="ar-SA" smtClean="0"/>
              <a:t>د/ كاسر نصر المنصور- كلية الاقتصاد والادارة-</a:t>
            </a:r>
            <a:r>
              <a:rPr lang="en-GB" smtClean="0"/>
              <a:t>KAU</a:t>
            </a:r>
            <a:endParaRPr lang="en-GB"/>
          </a:p>
        </p:txBody>
      </p:sp>
      <p:sp>
        <p:nvSpPr>
          <p:cNvPr id="5" name="Slide Number Placeholder 4"/>
          <p:cNvSpPr>
            <a:spLocks noGrp="1"/>
          </p:cNvSpPr>
          <p:nvPr>
            <p:ph type="sldNum" sz="quarter" idx="12"/>
          </p:nvPr>
        </p:nvSpPr>
        <p:spPr/>
        <p:txBody>
          <a:bodyPr/>
          <a:lstStyle/>
          <a:p>
            <a:fld id="{B6F15528-21DE-4FAA-801E-634DDDAF4B2B}" type="slidenum">
              <a:rPr lang="en-US" smtClean="0"/>
              <a:pPr/>
              <a:t>36</a:t>
            </a:fld>
            <a:endParaRPr lang="en-US"/>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nvPr>
        </p:nvGraphicFramePr>
        <p:xfrm>
          <a:off x="457200" y="1095938"/>
          <a:ext cx="8229600" cy="5030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عنصر نائب للتاريخ 4"/>
          <p:cNvSpPr>
            <a:spLocks noGrp="1"/>
          </p:cNvSpPr>
          <p:nvPr>
            <p:ph type="dt" sz="half" idx="10"/>
          </p:nvPr>
        </p:nvSpPr>
        <p:spPr/>
        <p:txBody>
          <a:bodyPr/>
          <a:lstStyle/>
          <a:p>
            <a:fld id="{A0414F97-0A8D-4E04-BEDD-5BABAE40B55E}" type="datetime1">
              <a:rPr lang="en-US" smtClean="0"/>
              <a:pPr/>
              <a:t>1/2/2002</a:t>
            </a:fld>
            <a:endParaRPr lang="ar-SA"/>
          </a:p>
        </p:txBody>
      </p:sp>
      <p:sp>
        <p:nvSpPr>
          <p:cNvPr id="7" name="عنصر نائب للتذييل 6"/>
          <p:cNvSpPr>
            <a:spLocks noGrp="1"/>
          </p:cNvSpPr>
          <p:nvPr>
            <p:ph type="ftr" sz="quarter" idx="11"/>
          </p:nvPr>
        </p:nvSpPr>
        <p:spPr>
          <a:xfrm>
            <a:off x="3124200" y="6356350"/>
            <a:ext cx="4191000" cy="365125"/>
          </a:xfrm>
        </p:spPr>
        <p:txBody>
          <a:bodyPr/>
          <a:lstStyle/>
          <a:p>
            <a:r>
              <a:rPr lang="ar-SA" smtClean="0"/>
              <a:t>د/ كاسر نصر المنصور- كلية الاقتصاد والادارة-</a:t>
            </a:r>
            <a:r>
              <a:rPr lang="en-US" smtClean="0"/>
              <a:t>KAU</a:t>
            </a:r>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4</a:t>
            </a:fld>
            <a:endParaRPr lang="ar-SA"/>
          </a:p>
        </p:txBody>
      </p:sp>
      <p:sp>
        <p:nvSpPr>
          <p:cNvPr id="8" name="مستطيل 7"/>
          <p:cNvSpPr/>
          <p:nvPr/>
        </p:nvSpPr>
        <p:spPr>
          <a:xfrm>
            <a:off x="2263595" y="0"/>
            <a:ext cx="5132808" cy="804224"/>
          </a:xfrm>
          <a:prstGeom prst="rect">
            <a:avLst/>
          </a:prstGeom>
          <a:noFill/>
        </p:spPr>
        <p:txBody>
          <a:bodyPr wrap="none" lIns="80165" tIns="40083" rIns="80165" bIns="40083">
            <a:spAutoFit/>
          </a:bodyPr>
          <a:lstStyle/>
          <a:p>
            <a:pPr algn="ctr"/>
            <a:r>
              <a:rPr lang="ar-SA" sz="47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مدخل الحوار الإستراتيجي</a:t>
            </a:r>
            <a:endParaRPr lang="ar-SA" sz="47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nvPr>
        </p:nvGraphicFramePr>
        <p:xfrm>
          <a:off x="457200" y="1882775"/>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عنصر نائب للتاريخ 4"/>
          <p:cNvSpPr>
            <a:spLocks noGrp="1"/>
          </p:cNvSpPr>
          <p:nvPr>
            <p:ph type="dt" sz="half" idx="10"/>
          </p:nvPr>
        </p:nvSpPr>
        <p:spPr/>
        <p:txBody>
          <a:bodyPr/>
          <a:lstStyle/>
          <a:p>
            <a:fld id="{C677BDEE-0112-449C-8D64-66C62F95E2B0}" type="datetime1">
              <a:rPr lang="en-US" smtClean="0"/>
              <a:pPr/>
              <a:t>1/2/2002</a:t>
            </a:fld>
            <a:endParaRPr lang="ar-SA"/>
          </a:p>
        </p:txBody>
      </p:sp>
      <p:sp>
        <p:nvSpPr>
          <p:cNvPr id="7" name="عنصر نائب للتذييل 6"/>
          <p:cNvSpPr>
            <a:spLocks noGrp="1"/>
          </p:cNvSpPr>
          <p:nvPr>
            <p:ph type="ftr" sz="quarter" idx="11"/>
          </p:nvPr>
        </p:nvSpPr>
        <p:spPr>
          <a:xfrm>
            <a:off x="3124200" y="6356350"/>
            <a:ext cx="4114800" cy="365125"/>
          </a:xfrm>
        </p:spPr>
        <p:txBody>
          <a:bodyPr/>
          <a:lstStyle/>
          <a:p>
            <a:r>
              <a:rPr lang="ar-SA" smtClean="0"/>
              <a:t>د/ كاسر نصر المنصور- كلية الاقتصاد والادارة-</a:t>
            </a:r>
            <a:r>
              <a:rPr lang="en-US" smtClean="0"/>
              <a:t>KAU</a:t>
            </a:r>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5</a:t>
            </a:fld>
            <a:endParaRPr lang="ar-SA"/>
          </a:p>
        </p:txBody>
      </p:sp>
      <p:sp>
        <p:nvSpPr>
          <p:cNvPr id="8" name="مستطيل 7"/>
          <p:cNvSpPr/>
          <p:nvPr/>
        </p:nvSpPr>
        <p:spPr>
          <a:xfrm>
            <a:off x="3142059" y="253444"/>
            <a:ext cx="2635330" cy="804224"/>
          </a:xfrm>
          <a:prstGeom prst="rect">
            <a:avLst/>
          </a:prstGeom>
          <a:noFill/>
        </p:spPr>
        <p:txBody>
          <a:bodyPr wrap="none" lIns="80165" tIns="40083" rIns="80165" bIns="40083">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47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أسئلة الحوار</a:t>
            </a:r>
            <a:endParaRPr lang="ar-SA" sz="47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عنصر نائب للمحتوى 8"/>
          <p:cNvGraphicFramePr>
            <a:graphicFrameLocks noGrp="1"/>
          </p:cNvGraphicFramePr>
          <p:nvPr>
            <p:ph idx="1"/>
          </p:nvPr>
        </p:nvGraphicFramePr>
        <p:xfrm>
          <a:off x="457200" y="1882775"/>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عنصر نائب للتاريخ 3"/>
          <p:cNvSpPr>
            <a:spLocks noGrp="1"/>
          </p:cNvSpPr>
          <p:nvPr>
            <p:ph type="dt" sz="half" idx="10"/>
          </p:nvPr>
        </p:nvSpPr>
        <p:spPr>
          <a:xfrm>
            <a:off x="1295400" y="6324600"/>
            <a:ext cx="2133600" cy="301752"/>
          </a:xfrm>
        </p:spPr>
        <p:txBody>
          <a:bodyPr/>
          <a:lstStyle/>
          <a:p>
            <a:fld id="{6F928C3E-7DFD-49B1-8C9D-D9048BD12F20}" type="datetime1">
              <a:rPr lang="en-US" smtClean="0"/>
              <a:pPr/>
              <a:t>1/2/2002</a:t>
            </a:fld>
            <a:endParaRPr lang="ar-SA" dirty="0"/>
          </a:p>
        </p:txBody>
      </p:sp>
      <p:sp>
        <p:nvSpPr>
          <p:cNvPr id="6" name="عنصر نائب للتذييل 5"/>
          <p:cNvSpPr>
            <a:spLocks noGrp="1"/>
          </p:cNvSpPr>
          <p:nvPr>
            <p:ph type="ftr" sz="quarter" idx="11"/>
          </p:nvPr>
        </p:nvSpPr>
        <p:spPr>
          <a:xfrm>
            <a:off x="3200400" y="6356350"/>
            <a:ext cx="4876800" cy="365125"/>
          </a:xfrm>
        </p:spPr>
        <p:txBody>
          <a:bodyPr/>
          <a:lstStyle/>
          <a:p>
            <a:r>
              <a:rPr lang="ar-SA" smtClean="0"/>
              <a:t>د/ كاسر نصر المنصور- كلية الاقتصاد والادارة-</a:t>
            </a:r>
            <a:r>
              <a:rPr lang="en-US" smtClean="0"/>
              <a:t>KAU</a:t>
            </a:r>
            <a:endParaRPr lang="ar-SA" dirty="0"/>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6</a:t>
            </a:fld>
            <a:endParaRPr lang="ar-SA"/>
          </a:p>
        </p:txBody>
      </p:sp>
      <p:sp>
        <p:nvSpPr>
          <p:cNvPr id="7" name="مستطيل 6"/>
          <p:cNvSpPr/>
          <p:nvPr/>
        </p:nvSpPr>
        <p:spPr>
          <a:xfrm>
            <a:off x="2894588" y="383059"/>
            <a:ext cx="3047301" cy="804224"/>
          </a:xfrm>
          <a:prstGeom prst="rect">
            <a:avLst/>
          </a:prstGeom>
          <a:noFill/>
        </p:spPr>
        <p:txBody>
          <a:bodyPr wrap="none" lIns="80165" tIns="40083" rIns="80165" bIns="40083">
            <a:spAutoFit/>
          </a:bodyPr>
          <a:lstStyle/>
          <a:p>
            <a:pPr algn="ctr"/>
            <a:r>
              <a:rPr lang="ar-SA" sz="47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السؤال الرئيس</a:t>
            </a:r>
            <a:endParaRPr lang="ar-SA" sz="47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gradFill rotWithShape="0">
            <a:gsLst>
              <a:gs pos="0">
                <a:schemeClr val="accent1"/>
              </a:gs>
              <a:gs pos="100000">
                <a:schemeClr val="accent1">
                  <a:gamma/>
                  <a:shade val="46275"/>
                  <a:invGamma/>
                </a:schemeClr>
              </a:gs>
            </a:gsLst>
            <a:lin ang="5400000" scaled="1"/>
          </a:gradFill>
        </p:spPr>
        <p:txBody>
          <a:bodyPr/>
          <a:lstStyle/>
          <a:p>
            <a:r>
              <a:rPr lang="ar-SA"/>
              <a:t>القيادة</a:t>
            </a:r>
            <a:endParaRPr lang="en-US"/>
          </a:p>
        </p:txBody>
      </p:sp>
      <p:sp>
        <p:nvSpPr>
          <p:cNvPr id="30723" name="Rectangle 3"/>
          <p:cNvSpPr>
            <a:spLocks noGrp="1" noChangeArrowheads="1"/>
          </p:cNvSpPr>
          <p:nvPr>
            <p:ph idx="1"/>
          </p:nvPr>
        </p:nvSpPr>
        <p:spPr>
          <a:gradFill rotWithShape="0">
            <a:gsLst>
              <a:gs pos="0">
                <a:schemeClr val="accent1">
                  <a:gamma/>
                  <a:shade val="46275"/>
                  <a:invGamma/>
                </a:schemeClr>
              </a:gs>
              <a:gs pos="50000">
                <a:schemeClr val="accent1"/>
              </a:gs>
              <a:gs pos="100000">
                <a:schemeClr val="accent1">
                  <a:gamma/>
                  <a:shade val="46275"/>
                  <a:invGamma/>
                </a:schemeClr>
              </a:gs>
            </a:gsLst>
            <a:lin ang="5400000" scaled="1"/>
          </a:gradFill>
        </p:spPr>
        <p:txBody>
          <a:bodyPr>
            <a:normAutofit fontScale="47500" lnSpcReduction="20000"/>
          </a:bodyPr>
          <a:lstStyle/>
          <a:p>
            <a:pPr algn="just" rtl="1">
              <a:lnSpc>
                <a:spcPct val="90000"/>
              </a:lnSpc>
            </a:pPr>
            <a:r>
              <a:rPr lang="ar-SA" sz="3800" dirty="0"/>
              <a:t>فن التأثير في الأشخاص وتوجيههم بطريقة معينة يتسنى معها كسب طاعتهم واحترامهم وولائهم وتعاونهم في الوصول إلى أهداف معينة.</a:t>
            </a:r>
          </a:p>
          <a:p>
            <a:pPr algn="just" rtl="1"/>
            <a:r>
              <a:rPr lang="ar-SA" sz="3800" b="1" dirty="0" smtClean="0"/>
              <a:t>عند "كونتز وادونيل "</a:t>
            </a:r>
            <a:r>
              <a:rPr lang="ar-SA" sz="3800" dirty="0" smtClean="0"/>
              <a:t> عملية التأثير التى يقوم بها المدير فى مرؤوسية لإقناعهم وحثهم على المساهمة الفعالة بجهودهم فى آداء النشاط </a:t>
            </a:r>
            <a:r>
              <a:rPr lang="ar-SA" sz="3800" dirty="0" smtClean="0"/>
              <a:t>التعاونى.</a:t>
            </a:r>
            <a:endParaRPr lang="ar-SA" sz="3800" dirty="0" smtClean="0"/>
          </a:p>
          <a:p>
            <a:pPr algn="just" rtl="1"/>
            <a:r>
              <a:rPr lang="ar-SA" sz="3800" dirty="0" smtClean="0"/>
              <a:t>*  </a:t>
            </a:r>
            <a:r>
              <a:rPr lang="ar-SA" sz="3800" b="1" dirty="0" smtClean="0"/>
              <a:t>وعند  " ألن "  "   </a:t>
            </a:r>
            <a:r>
              <a:rPr lang="en-US" sz="3800" b="1" dirty="0" err="1" smtClean="0"/>
              <a:t>Alne</a:t>
            </a:r>
            <a:r>
              <a:rPr lang="en-US" sz="3800" dirty="0" smtClean="0"/>
              <a:t> </a:t>
            </a:r>
            <a:r>
              <a:rPr lang="ar-SA" sz="3800" dirty="0" smtClean="0"/>
              <a:t>النشاط الذى يمارسة المدير ليجعل </a:t>
            </a:r>
            <a:r>
              <a:rPr lang="ar-SA" sz="3800" dirty="0" smtClean="0"/>
              <a:t>مرؤسي</a:t>
            </a:r>
            <a:r>
              <a:rPr lang="ar-SA" sz="3800" dirty="0" smtClean="0"/>
              <a:t>ه</a:t>
            </a:r>
            <a:r>
              <a:rPr lang="ar-SA" sz="3800" dirty="0" smtClean="0"/>
              <a:t> </a:t>
            </a:r>
            <a:r>
              <a:rPr lang="ar-SA" sz="3800" dirty="0" smtClean="0"/>
              <a:t>يقومون بعمل </a:t>
            </a:r>
            <a:r>
              <a:rPr lang="ar-SA" sz="3800" dirty="0" smtClean="0"/>
              <a:t>فعال.</a:t>
            </a:r>
            <a:endParaRPr lang="ar-SA" sz="3800" dirty="0" smtClean="0"/>
          </a:p>
          <a:p>
            <a:pPr algn="just" rtl="1"/>
            <a:r>
              <a:rPr lang="ar-SA" sz="3800" dirty="0" smtClean="0"/>
              <a:t> من هذه التعريفات تظهر عناصر إدارية لازمة لوجود العملية الإدارية وهى </a:t>
            </a:r>
            <a:r>
              <a:rPr lang="ar-SA" sz="3800" dirty="0" smtClean="0"/>
              <a:t>:</a:t>
            </a:r>
            <a:endParaRPr lang="ar-SA" sz="3800" dirty="0" smtClean="0"/>
          </a:p>
          <a:p>
            <a:pPr algn="just" rtl="1"/>
            <a:r>
              <a:rPr lang="ar-SA" sz="3800" dirty="0" smtClean="0"/>
              <a:t>1-     عملية التأثير التى يمارسها المدير على موظفية ووسائله</a:t>
            </a:r>
          </a:p>
          <a:p>
            <a:pPr algn="just" rtl="1"/>
            <a:r>
              <a:rPr lang="ar-SA" sz="3800" dirty="0" smtClean="0"/>
              <a:t>2-     ما تؤدى إليه عملية التأثير من توجيه وتوحيد وتنظيم المرؤوسين </a:t>
            </a:r>
          </a:p>
          <a:p>
            <a:pPr algn="just" rtl="1"/>
            <a:r>
              <a:rPr lang="ar-SA" sz="3800" dirty="0" smtClean="0"/>
              <a:t>3-      الأهداف الإدارية المراد تحقيقها</a:t>
            </a:r>
          </a:p>
          <a:p>
            <a:pPr algn="just" rtl="1">
              <a:lnSpc>
                <a:spcPct val="90000"/>
              </a:lnSpc>
            </a:pPr>
            <a:endParaRPr lang="ar-SA" sz="3800" dirty="0" smtClean="0"/>
          </a:p>
          <a:p>
            <a:pPr algn="r" rtl="1">
              <a:lnSpc>
                <a:spcPct val="90000"/>
              </a:lnSpc>
            </a:pPr>
            <a:endParaRPr lang="ar-SA" dirty="0" smtClean="0"/>
          </a:p>
          <a:p>
            <a:pPr algn="r" rtl="1">
              <a:lnSpc>
                <a:spcPct val="90000"/>
              </a:lnSpc>
              <a:buFontTx/>
              <a:buNone/>
            </a:pPr>
            <a:endParaRPr lang="ar-SA" dirty="0" smtClean="0"/>
          </a:p>
          <a:p>
            <a:pPr algn="r" rtl="1">
              <a:lnSpc>
                <a:spcPct val="90000"/>
              </a:lnSpc>
              <a:buFontTx/>
              <a:buNone/>
            </a:pPr>
            <a:endParaRPr lang="ar-SA" dirty="0" smtClean="0"/>
          </a:p>
          <a:p>
            <a:pPr lvl="4" algn="r" rtl="1">
              <a:lnSpc>
                <a:spcPct val="90000"/>
              </a:lnSpc>
              <a:buFontTx/>
              <a:buNone/>
            </a:pPr>
            <a:r>
              <a:rPr lang="ar-SA" dirty="0" smtClean="0"/>
              <a:t>                                                                                      1</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fade">
                                      <p:cBhvr>
                                        <p:cTn id="7" dur="1000"/>
                                        <p:tgtEl>
                                          <p:spTgt spid="30723">
                                            <p:txEl>
                                              <p:pRg st="0" end="0"/>
                                            </p:txEl>
                                          </p:spTgt>
                                        </p:tgtEl>
                                      </p:cBhvr>
                                    </p:animEffect>
                                    <p:anim calcmode="lin" valueType="num">
                                      <p:cBhvr>
                                        <p:cTn id="8" dur="1000" fill="hold"/>
                                        <p:tgtEl>
                                          <p:spTgt spid="3072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072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iterate type="lt">
                                    <p:tmPct val="10000"/>
                                  </p:iterate>
                                  <p:childTnLst>
                                    <p:set>
                                      <p:cBhvr>
                                        <p:cTn id="13" dur="1" fill="hold">
                                          <p:stCondLst>
                                            <p:cond delay="0"/>
                                          </p:stCondLst>
                                        </p:cTn>
                                        <p:tgtEl>
                                          <p:spTgt spid="30723">
                                            <p:txEl>
                                              <p:pRg st="1" end="1"/>
                                            </p:txEl>
                                          </p:spTgt>
                                        </p:tgtEl>
                                        <p:attrNameLst>
                                          <p:attrName>style.visibility</p:attrName>
                                        </p:attrNameLst>
                                      </p:cBhvr>
                                      <p:to>
                                        <p:strVal val="visible"/>
                                      </p:to>
                                    </p:set>
                                    <p:animEffect transition="in" filter="fade">
                                      <p:cBhvr>
                                        <p:cTn id="14" dur="1000"/>
                                        <p:tgtEl>
                                          <p:spTgt spid="30723">
                                            <p:txEl>
                                              <p:pRg st="1" end="1"/>
                                            </p:txEl>
                                          </p:spTgt>
                                        </p:tgtEl>
                                      </p:cBhvr>
                                    </p:animEffect>
                                    <p:anim calcmode="lin" valueType="num">
                                      <p:cBhvr>
                                        <p:cTn id="15" dur="1000" fill="hold"/>
                                        <p:tgtEl>
                                          <p:spTgt spid="3072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072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iterate type="lt">
                                    <p:tmPct val="10000"/>
                                  </p:iterate>
                                  <p:childTnLst>
                                    <p:set>
                                      <p:cBhvr>
                                        <p:cTn id="20" dur="1" fill="hold">
                                          <p:stCondLst>
                                            <p:cond delay="0"/>
                                          </p:stCondLst>
                                        </p:cTn>
                                        <p:tgtEl>
                                          <p:spTgt spid="30723">
                                            <p:txEl>
                                              <p:pRg st="2" end="2"/>
                                            </p:txEl>
                                          </p:spTgt>
                                        </p:tgtEl>
                                        <p:attrNameLst>
                                          <p:attrName>style.visibility</p:attrName>
                                        </p:attrNameLst>
                                      </p:cBhvr>
                                      <p:to>
                                        <p:strVal val="visible"/>
                                      </p:to>
                                    </p:set>
                                    <p:animEffect transition="in" filter="fade">
                                      <p:cBhvr>
                                        <p:cTn id="21" dur="1000"/>
                                        <p:tgtEl>
                                          <p:spTgt spid="30723">
                                            <p:txEl>
                                              <p:pRg st="2" end="2"/>
                                            </p:txEl>
                                          </p:spTgt>
                                        </p:tgtEl>
                                      </p:cBhvr>
                                    </p:animEffect>
                                    <p:anim calcmode="lin" valueType="num">
                                      <p:cBhvr>
                                        <p:cTn id="22" dur="1000" fill="hold"/>
                                        <p:tgtEl>
                                          <p:spTgt spid="3072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072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iterate type="lt">
                                    <p:tmPct val="10000"/>
                                  </p:iterate>
                                  <p:childTnLst>
                                    <p:set>
                                      <p:cBhvr>
                                        <p:cTn id="27" dur="1" fill="hold">
                                          <p:stCondLst>
                                            <p:cond delay="0"/>
                                          </p:stCondLst>
                                        </p:cTn>
                                        <p:tgtEl>
                                          <p:spTgt spid="30723">
                                            <p:txEl>
                                              <p:pRg st="3" end="3"/>
                                            </p:txEl>
                                          </p:spTgt>
                                        </p:tgtEl>
                                        <p:attrNameLst>
                                          <p:attrName>style.visibility</p:attrName>
                                        </p:attrNameLst>
                                      </p:cBhvr>
                                      <p:to>
                                        <p:strVal val="visible"/>
                                      </p:to>
                                    </p:set>
                                    <p:animEffect transition="in" filter="fade">
                                      <p:cBhvr>
                                        <p:cTn id="28" dur="1000"/>
                                        <p:tgtEl>
                                          <p:spTgt spid="30723">
                                            <p:txEl>
                                              <p:pRg st="3" end="3"/>
                                            </p:txEl>
                                          </p:spTgt>
                                        </p:tgtEl>
                                      </p:cBhvr>
                                    </p:animEffect>
                                    <p:anim calcmode="lin" valueType="num">
                                      <p:cBhvr>
                                        <p:cTn id="29" dur="1000" fill="hold"/>
                                        <p:tgtEl>
                                          <p:spTgt spid="3072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072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iterate type="lt">
                                    <p:tmPct val="10000"/>
                                  </p:iterate>
                                  <p:childTnLst>
                                    <p:set>
                                      <p:cBhvr>
                                        <p:cTn id="34" dur="1" fill="hold">
                                          <p:stCondLst>
                                            <p:cond delay="0"/>
                                          </p:stCondLst>
                                        </p:cTn>
                                        <p:tgtEl>
                                          <p:spTgt spid="30723">
                                            <p:txEl>
                                              <p:pRg st="4" end="4"/>
                                            </p:txEl>
                                          </p:spTgt>
                                        </p:tgtEl>
                                        <p:attrNameLst>
                                          <p:attrName>style.visibility</p:attrName>
                                        </p:attrNameLst>
                                      </p:cBhvr>
                                      <p:to>
                                        <p:strVal val="visible"/>
                                      </p:to>
                                    </p:set>
                                    <p:animEffect transition="in" filter="fade">
                                      <p:cBhvr>
                                        <p:cTn id="35" dur="1000"/>
                                        <p:tgtEl>
                                          <p:spTgt spid="30723">
                                            <p:txEl>
                                              <p:pRg st="4" end="4"/>
                                            </p:txEl>
                                          </p:spTgt>
                                        </p:tgtEl>
                                      </p:cBhvr>
                                    </p:animEffect>
                                    <p:anim calcmode="lin" valueType="num">
                                      <p:cBhvr>
                                        <p:cTn id="36" dur="1000" fill="hold"/>
                                        <p:tgtEl>
                                          <p:spTgt spid="3072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072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grpId="0" nodeType="clickEffect">
                                  <p:stCondLst>
                                    <p:cond delay="0"/>
                                  </p:stCondLst>
                                  <p:iterate type="lt">
                                    <p:tmPct val="10000"/>
                                  </p:iterate>
                                  <p:childTnLst>
                                    <p:set>
                                      <p:cBhvr>
                                        <p:cTn id="41" dur="1" fill="hold">
                                          <p:stCondLst>
                                            <p:cond delay="0"/>
                                          </p:stCondLst>
                                        </p:cTn>
                                        <p:tgtEl>
                                          <p:spTgt spid="30723">
                                            <p:txEl>
                                              <p:pRg st="5" end="5"/>
                                            </p:txEl>
                                          </p:spTgt>
                                        </p:tgtEl>
                                        <p:attrNameLst>
                                          <p:attrName>style.visibility</p:attrName>
                                        </p:attrNameLst>
                                      </p:cBhvr>
                                      <p:to>
                                        <p:strVal val="visible"/>
                                      </p:to>
                                    </p:set>
                                    <p:animEffect transition="in" filter="fade">
                                      <p:cBhvr>
                                        <p:cTn id="42" dur="1000"/>
                                        <p:tgtEl>
                                          <p:spTgt spid="30723">
                                            <p:txEl>
                                              <p:pRg st="5" end="5"/>
                                            </p:txEl>
                                          </p:spTgt>
                                        </p:tgtEl>
                                      </p:cBhvr>
                                    </p:animEffect>
                                    <p:anim calcmode="lin" valueType="num">
                                      <p:cBhvr>
                                        <p:cTn id="43" dur="1000" fill="hold"/>
                                        <p:tgtEl>
                                          <p:spTgt spid="3072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072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7" presetClass="entr" presetSubtype="0" fill="hold" grpId="0" nodeType="clickEffect">
                                  <p:stCondLst>
                                    <p:cond delay="0"/>
                                  </p:stCondLst>
                                  <p:iterate type="lt">
                                    <p:tmPct val="10000"/>
                                  </p:iterate>
                                  <p:childTnLst>
                                    <p:set>
                                      <p:cBhvr>
                                        <p:cTn id="48" dur="1" fill="hold">
                                          <p:stCondLst>
                                            <p:cond delay="0"/>
                                          </p:stCondLst>
                                        </p:cTn>
                                        <p:tgtEl>
                                          <p:spTgt spid="30723">
                                            <p:txEl>
                                              <p:pRg st="6" end="6"/>
                                            </p:txEl>
                                          </p:spTgt>
                                        </p:tgtEl>
                                        <p:attrNameLst>
                                          <p:attrName>style.visibility</p:attrName>
                                        </p:attrNameLst>
                                      </p:cBhvr>
                                      <p:to>
                                        <p:strVal val="visible"/>
                                      </p:to>
                                    </p:set>
                                    <p:animEffect transition="in" filter="fade">
                                      <p:cBhvr>
                                        <p:cTn id="49" dur="1000"/>
                                        <p:tgtEl>
                                          <p:spTgt spid="30723">
                                            <p:txEl>
                                              <p:pRg st="6" end="6"/>
                                            </p:txEl>
                                          </p:spTgt>
                                        </p:tgtEl>
                                      </p:cBhvr>
                                    </p:animEffect>
                                    <p:anim calcmode="lin" valueType="num">
                                      <p:cBhvr>
                                        <p:cTn id="50" dur="1000" fill="hold"/>
                                        <p:tgtEl>
                                          <p:spTgt spid="3072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0723">
                                            <p:txEl>
                                              <p:pRg st="6" end="6"/>
                                            </p:txEl>
                                          </p:spTgt>
                                        </p:tgtEl>
                                        <p:attrNameLst>
                                          <p:attrName>ppt_y</p:attrName>
                                        </p:attrNameLst>
                                      </p:cBhvr>
                                      <p:tavLst>
                                        <p:tav tm="0">
                                          <p:val>
                                            <p:strVal val="#ppt_y-.1"/>
                                          </p:val>
                                        </p:tav>
                                        <p:tav tm="100000">
                                          <p:val>
                                            <p:strVal val="#ppt_y"/>
                                          </p:val>
                                        </p:tav>
                                      </p:tavLst>
                                    </p:anim>
                                  </p:childTnLst>
                                </p:cTn>
                              </p:par>
                              <p:par>
                                <p:cTn id="52" presetID="47" presetClass="entr" presetSubtype="0" fill="hold" grpId="0" nodeType="withEffect">
                                  <p:stCondLst>
                                    <p:cond delay="0"/>
                                  </p:stCondLst>
                                  <p:iterate type="lt">
                                    <p:tmPct val="10000"/>
                                  </p:iterate>
                                  <p:childTnLst>
                                    <p:set>
                                      <p:cBhvr>
                                        <p:cTn id="53" dur="1" fill="hold">
                                          <p:stCondLst>
                                            <p:cond delay="0"/>
                                          </p:stCondLst>
                                        </p:cTn>
                                        <p:tgtEl>
                                          <p:spTgt spid="30723">
                                            <p:txEl>
                                              <p:pRg st="11" end="11"/>
                                            </p:txEl>
                                          </p:spTgt>
                                        </p:tgtEl>
                                        <p:attrNameLst>
                                          <p:attrName>style.visibility</p:attrName>
                                        </p:attrNameLst>
                                      </p:cBhvr>
                                      <p:to>
                                        <p:strVal val="visible"/>
                                      </p:to>
                                    </p:set>
                                    <p:animEffect transition="in" filter="fade">
                                      <p:cBhvr>
                                        <p:cTn id="54" dur="1000"/>
                                        <p:tgtEl>
                                          <p:spTgt spid="30723">
                                            <p:txEl>
                                              <p:pRg st="11" end="11"/>
                                            </p:txEl>
                                          </p:spTgt>
                                        </p:tgtEl>
                                      </p:cBhvr>
                                    </p:animEffect>
                                    <p:anim calcmode="lin" valueType="num">
                                      <p:cBhvr>
                                        <p:cTn id="55" dur="1000" fill="hold"/>
                                        <p:tgtEl>
                                          <p:spTgt spid="30723">
                                            <p:txEl>
                                              <p:pRg st="11" end="11"/>
                                            </p:txEl>
                                          </p:spTgt>
                                        </p:tgtEl>
                                        <p:attrNameLst>
                                          <p:attrName>ppt_x</p:attrName>
                                        </p:attrNameLst>
                                      </p:cBhvr>
                                      <p:tavLst>
                                        <p:tav tm="0">
                                          <p:val>
                                            <p:strVal val="#ppt_x"/>
                                          </p:val>
                                        </p:tav>
                                        <p:tav tm="100000">
                                          <p:val>
                                            <p:strVal val="#ppt_x"/>
                                          </p:val>
                                        </p:tav>
                                      </p:tavLst>
                                    </p:anim>
                                    <p:anim calcmode="lin" valueType="num">
                                      <p:cBhvr>
                                        <p:cTn id="56" dur="1000" fill="hold"/>
                                        <p:tgtEl>
                                          <p:spTgt spid="3072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gradFill rotWithShape="0">
            <a:gsLst>
              <a:gs pos="0">
                <a:schemeClr val="accent1">
                  <a:gamma/>
                  <a:shade val="46275"/>
                  <a:invGamma/>
                </a:schemeClr>
              </a:gs>
              <a:gs pos="100000">
                <a:schemeClr val="accent1"/>
              </a:gs>
            </a:gsLst>
            <a:lin ang="5400000" scaled="1"/>
          </a:gradFill>
        </p:spPr>
        <p:txBody>
          <a:bodyPr/>
          <a:lstStyle/>
          <a:p>
            <a:r>
              <a:rPr lang="ar-SA"/>
              <a:t>عناصر القيادة </a:t>
            </a:r>
            <a:endParaRPr lang="en-US"/>
          </a:p>
        </p:txBody>
      </p:sp>
      <p:sp>
        <p:nvSpPr>
          <p:cNvPr id="3075" name="Rectangle 3"/>
          <p:cNvSpPr>
            <a:spLocks noGrp="1" noChangeArrowheads="1"/>
          </p:cNvSpPr>
          <p:nvPr>
            <p:ph idx="1"/>
          </p:nvPr>
        </p:nvSpPr>
        <p:spPr>
          <a:gradFill rotWithShape="0">
            <a:gsLst>
              <a:gs pos="0">
                <a:schemeClr val="accent1"/>
              </a:gs>
              <a:gs pos="100000">
                <a:schemeClr val="accent1">
                  <a:gamma/>
                  <a:shade val="46275"/>
                  <a:invGamma/>
                </a:schemeClr>
              </a:gs>
            </a:gsLst>
            <a:lin ang="5400000" scaled="1"/>
          </a:gradFill>
        </p:spPr>
        <p:txBody>
          <a:bodyPr>
            <a:normAutofit fontScale="70000" lnSpcReduction="20000"/>
          </a:bodyPr>
          <a:lstStyle/>
          <a:p>
            <a:pPr marL="533400" indent="-533400" algn="just" rtl="1">
              <a:lnSpc>
                <a:spcPct val="80000"/>
              </a:lnSpc>
              <a:buFontTx/>
              <a:buNone/>
            </a:pPr>
            <a:r>
              <a:rPr lang="ar-SA" sz="2400" dirty="0"/>
              <a:t>1- قائد. </a:t>
            </a:r>
          </a:p>
          <a:p>
            <a:pPr marL="533400" indent="-533400" algn="just" rtl="1">
              <a:lnSpc>
                <a:spcPct val="80000"/>
              </a:lnSpc>
              <a:buFontTx/>
              <a:buNone/>
            </a:pPr>
            <a:r>
              <a:rPr lang="ar-SA" sz="2400" dirty="0"/>
              <a:t>2- عملية التأثير (التأثير في المرؤوسين).</a:t>
            </a:r>
          </a:p>
          <a:p>
            <a:pPr marL="533400" indent="-533400" algn="just" rtl="1">
              <a:lnSpc>
                <a:spcPct val="80000"/>
              </a:lnSpc>
            </a:pPr>
            <a:r>
              <a:rPr lang="ar-SA" sz="1800" dirty="0"/>
              <a:t>المصدر النظامي</a:t>
            </a:r>
          </a:p>
          <a:p>
            <a:pPr marL="533400" indent="-533400" algn="just" rtl="1">
              <a:lnSpc>
                <a:spcPct val="80000"/>
              </a:lnSpc>
            </a:pPr>
            <a:r>
              <a:rPr lang="ar-SA" sz="1800" dirty="0"/>
              <a:t>المصدر المالي</a:t>
            </a:r>
          </a:p>
          <a:p>
            <a:pPr marL="533400" indent="-533400" algn="just" rtl="1">
              <a:lnSpc>
                <a:spcPct val="80000"/>
              </a:lnSpc>
            </a:pPr>
            <a:r>
              <a:rPr lang="ar-SA" sz="1800" dirty="0"/>
              <a:t>مصدر القبول</a:t>
            </a:r>
          </a:p>
          <a:p>
            <a:pPr marL="533400" indent="-533400" algn="just" rtl="1">
              <a:lnSpc>
                <a:spcPct val="80000"/>
              </a:lnSpc>
            </a:pPr>
            <a:r>
              <a:rPr lang="ar-SA" sz="1800" dirty="0"/>
              <a:t>مصدر الخبرة</a:t>
            </a:r>
          </a:p>
          <a:p>
            <a:pPr marL="533400" indent="-533400" algn="just" rtl="1">
              <a:lnSpc>
                <a:spcPct val="80000"/>
              </a:lnSpc>
            </a:pPr>
            <a:r>
              <a:rPr lang="ar-SA" sz="1800" dirty="0"/>
              <a:t>المصدر الشخصي</a:t>
            </a:r>
          </a:p>
          <a:p>
            <a:pPr marL="533400" indent="-533400" algn="just" rtl="1">
              <a:lnSpc>
                <a:spcPct val="80000"/>
              </a:lnSpc>
              <a:buFontTx/>
              <a:buNone/>
            </a:pPr>
            <a:endParaRPr lang="ar-SA" sz="1800" dirty="0"/>
          </a:p>
          <a:p>
            <a:pPr marL="533400" indent="-533400" algn="just" rtl="1">
              <a:lnSpc>
                <a:spcPct val="80000"/>
              </a:lnSpc>
              <a:buFontTx/>
              <a:buNone/>
            </a:pPr>
            <a:r>
              <a:rPr lang="ar-SA" sz="2400" dirty="0"/>
              <a:t>3- توحيد وتوجيه المرؤوسين.</a:t>
            </a:r>
          </a:p>
          <a:p>
            <a:pPr marL="533400" indent="-533400" algn="just" rtl="1">
              <a:lnSpc>
                <a:spcPct val="80000"/>
              </a:lnSpc>
              <a:buFontTx/>
              <a:buNone/>
            </a:pPr>
            <a:r>
              <a:rPr lang="ar-SA" sz="2400" dirty="0"/>
              <a:t>4- تحقيق الاهداف.</a:t>
            </a:r>
          </a:p>
          <a:p>
            <a:pPr marL="533400" indent="-533400" algn="just" rtl="1">
              <a:lnSpc>
                <a:spcPct val="80000"/>
              </a:lnSpc>
              <a:buFontTx/>
              <a:buNone/>
            </a:pPr>
            <a:endParaRPr lang="ar-SA" sz="2400" dirty="0"/>
          </a:p>
          <a:p>
            <a:pPr algn="r" rtl="1"/>
            <a:r>
              <a:rPr lang="ar-SA" sz="1800" dirty="0"/>
              <a:t>	</a:t>
            </a:r>
            <a:r>
              <a:rPr lang="ar-SA" sz="1800" dirty="0" smtClean="0"/>
              <a:t>فعملية التأثير التى يمارسها المدير على موظفية تكون فعاله بقدر قيادته لهم وتحتاج هذه العملية لوسائل يستخدمها المدير و التى من أهمها :-</a:t>
            </a:r>
          </a:p>
          <a:p>
            <a:pPr algn="r" rtl="1"/>
            <a:r>
              <a:rPr lang="ar-SA" sz="1800" dirty="0" smtClean="0"/>
              <a:t>أ‌-        </a:t>
            </a:r>
            <a:r>
              <a:rPr lang="ar-SA" sz="1800" b="1" dirty="0" smtClean="0"/>
              <a:t>قوة التأثير القائمة على الأمانة :</a:t>
            </a:r>
            <a:r>
              <a:rPr lang="ar-SA" sz="1800" dirty="0" smtClean="0"/>
              <a:t> حيث المكافأة عامل لتحفيز المرؤوسين لأنها تشبع حاجة مادية تؤثر على ميولهم و اتجاهاتهم </a:t>
            </a:r>
          </a:p>
          <a:p>
            <a:pPr algn="r" rtl="1"/>
            <a:r>
              <a:rPr lang="ar-SA" sz="1800" dirty="0" smtClean="0"/>
              <a:t>ب‌-    </a:t>
            </a:r>
            <a:r>
              <a:rPr lang="ar-SA" sz="1800" b="1" dirty="0" smtClean="0"/>
              <a:t>قوة التأثير القائمة على الإكراه :</a:t>
            </a:r>
            <a:r>
              <a:rPr lang="ar-SA" sz="1800" dirty="0" smtClean="0"/>
              <a:t> حيث يدفعهم للعمل بإثارة خوفهم بالتهديد و الجزاءات </a:t>
            </a:r>
          </a:p>
          <a:p>
            <a:pPr algn="r" rtl="1"/>
            <a:r>
              <a:rPr lang="ar-SA" sz="1800" dirty="0" smtClean="0"/>
              <a:t>ت‌-    </a:t>
            </a:r>
            <a:r>
              <a:rPr lang="ar-SA" sz="1800" b="1" dirty="0" smtClean="0"/>
              <a:t>قوة التأثير القائمة على أسس مرجعية :</a:t>
            </a:r>
            <a:r>
              <a:rPr lang="ar-SA" sz="1800" dirty="0" smtClean="0"/>
              <a:t> حيث يتفهم المدير خلفيات و و ثقافات مرؤوسيه وهو مدخله للتأثير عليهم </a:t>
            </a:r>
          </a:p>
          <a:p>
            <a:pPr algn="r" rtl="1"/>
            <a:r>
              <a:rPr lang="ar-SA" sz="1800" dirty="0" smtClean="0"/>
              <a:t>ث‌-  </a:t>
            </a:r>
            <a:r>
              <a:rPr lang="ar-SA" sz="1800" b="1" dirty="0" smtClean="0"/>
              <a:t>قوة التأثير القائمة على خبرة المدير :</a:t>
            </a:r>
            <a:r>
              <a:rPr lang="ar-SA" sz="1800" dirty="0" smtClean="0"/>
              <a:t> كلما اتسمت شخصية المدير بالمرونة وكان على دراية كبيرة بالنواحى الخاصة بالنشاط الذى يعمل فيه </a:t>
            </a:r>
          </a:p>
          <a:p>
            <a:pPr algn="r" rtl="1"/>
            <a:r>
              <a:rPr lang="ar-SA" sz="1800" dirty="0" smtClean="0"/>
              <a:t>ج‌-     </a:t>
            </a:r>
            <a:r>
              <a:rPr lang="ar-SA" sz="1800" b="1" dirty="0" smtClean="0"/>
              <a:t>قوة التأثير القائمة على الشرعية و الرشد</a:t>
            </a:r>
            <a:r>
              <a:rPr lang="ar-SA" sz="1800" dirty="0" smtClean="0"/>
              <a:t> : بمحاولة المدير اتخاذه الشرعية لتغيير ميولهم و ترشيد سلوكهم </a:t>
            </a:r>
          </a:p>
          <a:p>
            <a:pPr marL="533400" indent="-533400" algn="r" rtl="1">
              <a:lnSpc>
                <a:spcPct val="80000"/>
              </a:lnSpc>
              <a:buFontTx/>
              <a:buNone/>
            </a:pPr>
            <a:r>
              <a:rPr lang="ar-SA" sz="1800" dirty="0"/>
              <a:t>																</a:t>
            </a:r>
            <a:r>
              <a:rPr lang="ar-SA" sz="800" dirty="0"/>
              <a:t>2</a:t>
            </a:r>
            <a:endParaRPr lang="en-US" sz="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gradFill rotWithShape="0">
            <a:gsLst>
              <a:gs pos="0">
                <a:schemeClr val="accent1">
                  <a:gamma/>
                  <a:shade val="46275"/>
                  <a:invGamma/>
                </a:schemeClr>
              </a:gs>
              <a:gs pos="100000">
                <a:schemeClr val="accent1"/>
              </a:gs>
            </a:gsLst>
            <a:lin ang="5400000" scaled="1"/>
          </a:gradFill>
        </p:spPr>
        <p:txBody>
          <a:bodyPr/>
          <a:lstStyle/>
          <a:p>
            <a:r>
              <a:rPr lang="ar-SA"/>
              <a:t>مهام القائد الاداري </a:t>
            </a:r>
            <a:endParaRPr lang="en-US"/>
          </a:p>
        </p:txBody>
      </p:sp>
      <p:sp>
        <p:nvSpPr>
          <p:cNvPr id="50179" name="Rectangle 3"/>
          <p:cNvSpPr>
            <a:spLocks noGrp="1" noChangeArrowheads="1"/>
          </p:cNvSpPr>
          <p:nvPr>
            <p:ph idx="1"/>
          </p:nvPr>
        </p:nvSpPr>
        <p:spPr>
          <a:gradFill rotWithShape="0">
            <a:gsLst>
              <a:gs pos="0">
                <a:schemeClr val="accent1"/>
              </a:gs>
              <a:gs pos="100000">
                <a:schemeClr val="accent1">
                  <a:gamma/>
                  <a:shade val="46275"/>
                  <a:invGamma/>
                </a:schemeClr>
              </a:gs>
            </a:gsLst>
            <a:lin ang="5400000" scaled="1"/>
          </a:gradFill>
        </p:spPr>
        <p:txBody>
          <a:bodyPr/>
          <a:lstStyle/>
          <a:p>
            <a:pPr marL="533400" indent="-533400" algn="r" rtl="1">
              <a:buFontTx/>
              <a:buNone/>
            </a:pPr>
            <a:r>
              <a:rPr lang="ar-SA" dirty="0"/>
              <a:t>1- التوجيه والتنسيق</a:t>
            </a:r>
          </a:p>
          <a:p>
            <a:pPr marL="533400" indent="-533400" algn="r" rtl="1">
              <a:buFontTx/>
              <a:buNone/>
            </a:pPr>
            <a:r>
              <a:rPr lang="ar-SA" dirty="0"/>
              <a:t>2- التكيف</a:t>
            </a:r>
          </a:p>
          <a:p>
            <a:pPr marL="533400" indent="-533400" algn="r" rtl="1">
              <a:buFontTx/>
              <a:buNone/>
            </a:pPr>
            <a:r>
              <a:rPr lang="ar-SA" dirty="0"/>
              <a:t>3- تسوية النزاعات</a:t>
            </a:r>
          </a:p>
          <a:p>
            <a:pPr marL="533400" indent="-533400" algn="r" rtl="1">
              <a:buFontTx/>
              <a:buNone/>
            </a:pPr>
            <a:r>
              <a:rPr lang="ar-SA" dirty="0"/>
              <a:t>4- تحقيق الرضا بين العاملين</a:t>
            </a:r>
          </a:p>
          <a:p>
            <a:pPr marL="533400" indent="-533400" algn="r" rtl="1">
              <a:buFontTx/>
              <a:buNone/>
            </a:pPr>
            <a:r>
              <a:rPr lang="ar-SA" dirty="0"/>
              <a:t>5- الاستفادة من الامكانيات المتاحة</a:t>
            </a:r>
          </a:p>
          <a:p>
            <a:pPr marL="533400" indent="-533400" algn="r" rtl="1">
              <a:buFontTx/>
              <a:buNone/>
            </a:pPr>
            <a:r>
              <a:rPr lang="ar-SA" dirty="0"/>
              <a:t>6- القدوة الحسنة</a:t>
            </a:r>
          </a:p>
          <a:p>
            <a:pPr marL="533400" indent="-533400" algn="r" rtl="1">
              <a:buFontTx/>
              <a:buNone/>
            </a:pPr>
            <a:r>
              <a:rPr lang="ar-SA" dirty="0"/>
              <a:t>7- تشجيع العمل الابداعي					</a:t>
            </a:r>
            <a:endParaRPr lang="en-US"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50179">
                                            <p:txEl>
                                              <p:pRg st="0" end="0"/>
                                            </p:txEl>
                                          </p:spTgt>
                                        </p:tgtEl>
                                        <p:attrNameLst>
                                          <p:attrName>style.visibility</p:attrName>
                                        </p:attrNameLst>
                                      </p:cBhvr>
                                      <p:to>
                                        <p:strVal val="visible"/>
                                      </p:to>
                                    </p:set>
                                    <p:animEffect transition="in" filter="fade">
                                      <p:cBhvr>
                                        <p:cTn id="7" dur="1000"/>
                                        <p:tgtEl>
                                          <p:spTgt spid="50179">
                                            <p:txEl>
                                              <p:pRg st="0" end="0"/>
                                            </p:txEl>
                                          </p:spTgt>
                                        </p:tgtEl>
                                      </p:cBhvr>
                                    </p:animEffect>
                                    <p:anim calcmode="lin" valueType="num">
                                      <p:cBhvr>
                                        <p:cTn id="8" dur="1000" fill="hold"/>
                                        <p:tgtEl>
                                          <p:spTgt spid="5017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017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iterate type="lt">
                                    <p:tmPct val="10000"/>
                                  </p:iterate>
                                  <p:childTnLst>
                                    <p:set>
                                      <p:cBhvr>
                                        <p:cTn id="13" dur="1" fill="hold">
                                          <p:stCondLst>
                                            <p:cond delay="0"/>
                                          </p:stCondLst>
                                        </p:cTn>
                                        <p:tgtEl>
                                          <p:spTgt spid="50179">
                                            <p:txEl>
                                              <p:pRg st="1" end="1"/>
                                            </p:txEl>
                                          </p:spTgt>
                                        </p:tgtEl>
                                        <p:attrNameLst>
                                          <p:attrName>style.visibility</p:attrName>
                                        </p:attrNameLst>
                                      </p:cBhvr>
                                      <p:to>
                                        <p:strVal val="visible"/>
                                      </p:to>
                                    </p:set>
                                    <p:animEffect transition="in" filter="fade">
                                      <p:cBhvr>
                                        <p:cTn id="14" dur="1000"/>
                                        <p:tgtEl>
                                          <p:spTgt spid="50179">
                                            <p:txEl>
                                              <p:pRg st="1" end="1"/>
                                            </p:txEl>
                                          </p:spTgt>
                                        </p:tgtEl>
                                      </p:cBhvr>
                                    </p:animEffect>
                                    <p:anim calcmode="lin" valueType="num">
                                      <p:cBhvr>
                                        <p:cTn id="15" dur="1000" fill="hold"/>
                                        <p:tgtEl>
                                          <p:spTgt spid="5017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017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iterate type="lt">
                                    <p:tmPct val="10000"/>
                                  </p:iterate>
                                  <p:childTnLst>
                                    <p:set>
                                      <p:cBhvr>
                                        <p:cTn id="20" dur="1" fill="hold">
                                          <p:stCondLst>
                                            <p:cond delay="0"/>
                                          </p:stCondLst>
                                        </p:cTn>
                                        <p:tgtEl>
                                          <p:spTgt spid="50179">
                                            <p:txEl>
                                              <p:pRg st="2" end="2"/>
                                            </p:txEl>
                                          </p:spTgt>
                                        </p:tgtEl>
                                        <p:attrNameLst>
                                          <p:attrName>style.visibility</p:attrName>
                                        </p:attrNameLst>
                                      </p:cBhvr>
                                      <p:to>
                                        <p:strVal val="visible"/>
                                      </p:to>
                                    </p:set>
                                    <p:animEffect transition="in" filter="fade">
                                      <p:cBhvr>
                                        <p:cTn id="21" dur="1000"/>
                                        <p:tgtEl>
                                          <p:spTgt spid="50179">
                                            <p:txEl>
                                              <p:pRg st="2" end="2"/>
                                            </p:txEl>
                                          </p:spTgt>
                                        </p:tgtEl>
                                      </p:cBhvr>
                                    </p:animEffect>
                                    <p:anim calcmode="lin" valueType="num">
                                      <p:cBhvr>
                                        <p:cTn id="22" dur="1000" fill="hold"/>
                                        <p:tgtEl>
                                          <p:spTgt spid="5017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017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iterate type="lt">
                                    <p:tmPct val="10000"/>
                                  </p:iterate>
                                  <p:childTnLst>
                                    <p:set>
                                      <p:cBhvr>
                                        <p:cTn id="27" dur="1" fill="hold">
                                          <p:stCondLst>
                                            <p:cond delay="0"/>
                                          </p:stCondLst>
                                        </p:cTn>
                                        <p:tgtEl>
                                          <p:spTgt spid="50179">
                                            <p:txEl>
                                              <p:pRg st="3" end="3"/>
                                            </p:txEl>
                                          </p:spTgt>
                                        </p:tgtEl>
                                        <p:attrNameLst>
                                          <p:attrName>style.visibility</p:attrName>
                                        </p:attrNameLst>
                                      </p:cBhvr>
                                      <p:to>
                                        <p:strVal val="visible"/>
                                      </p:to>
                                    </p:set>
                                    <p:animEffect transition="in" filter="fade">
                                      <p:cBhvr>
                                        <p:cTn id="28" dur="1000"/>
                                        <p:tgtEl>
                                          <p:spTgt spid="50179">
                                            <p:txEl>
                                              <p:pRg st="3" end="3"/>
                                            </p:txEl>
                                          </p:spTgt>
                                        </p:tgtEl>
                                      </p:cBhvr>
                                    </p:animEffect>
                                    <p:anim calcmode="lin" valueType="num">
                                      <p:cBhvr>
                                        <p:cTn id="29" dur="1000" fill="hold"/>
                                        <p:tgtEl>
                                          <p:spTgt spid="5017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017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iterate type="lt">
                                    <p:tmPct val="10000"/>
                                  </p:iterate>
                                  <p:childTnLst>
                                    <p:set>
                                      <p:cBhvr>
                                        <p:cTn id="34" dur="1" fill="hold">
                                          <p:stCondLst>
                                            <p:cond delay="0"/>
                                          </p:stCondLst>
                                        </p:cTn>
                                        <p:tgtEl>
                                          <p:spTgt spid="50179">
                                            <p:txEl>
                                              <p:pRg st="4" end="4"/>
                                            </p:txEl>
                                          </p:spTgt>
                                        </p:tgtEl>
                                        <p:attrNameLst>
                                          <p:attrName>style.visibility</p:attrName>
                                        </p:attrNameLst>
                                      </p:cBhvr>
                                      <p:to>
                                        <p:strVal val="visible"/>
                                      </p:to>
                                    </p:set>
                                    <p:animEffect transition="in" filter="fade">
                                      <p:cBhvr>
                                        <p:cTn id="35" dur="1000"/>
                                        <p:tgtEl>
                                          <p:spTgt spid="50179">
                                            <p:txEl>
                                              <p:pRg st="4" end="4"/>
                                            </p:txEl>
                                          </p:spTgt>
                                        </p:tgtEl>
                                      </p:cBhvr>
                                    </p:animEffect>
                                    <p:anim calcmode="lin" valueType="num">
                                      <p:cBhvr>
                                        <p:cTn id="36" dur="1000" fill="hold"/>
                                        <p:tgtEl>
                                          <p:spTgt spid="50179">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5017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grpId="0" nodeType="clickEffect">
                                  <p:stCondLst>
                                    <p:cond delay="0"/>
                                  </p:stCondLst>
                                  <p:iterate type="lt">
                                    <p:tmPct val="10000"/>
                                  </p:iterate>
                                  <p:childTnLst>
                                    <p:set>
                                      <p:cBhvr>
                                        <p:cTn id="41" dur="1" fill="hold">
                                          <p:stCondLst>
                                            <p:cond delay="0"/>
                                          </p:stCondLst>
                                        </p:cTn>
                                        <p:tgtEl>
                                          <p:spTgt spid="50179">
                                            <p:txEl>
                                              <p:pRg st="5" end="5"/>
                                            </p:txEl>
                                          </p:spTgt>
                                        </p:tgtEl>
                                        <p:attrNameLst>
                                          <p:attrName>style.visibility</p:attrName>
                                        </p:attrNameLst>
                                      </p:cBhvr>
                                      <p:to>
                                        <p:strVal val="visible"/>
                                      </p:to>
                                    </p:set>
                                    <p:animEffect transition="in" filter="fade">
                                      <p:cBhvr>
                                        <p:cTn id="42" dur="1000"/>
                                        <p:tgtEl>
                                          <p:spTgt spid="50179">
                                            <p:txEl>
                                              <p:pRg st="5" end="5"/>
                                            </p:txEl>
                                          </p:spTgt>
                                        </p:tgtEl>
                                      </p:cBhvr>
                                    </p:animEffect>
                                    <p:anim calcmode="lin" valueType="num">
                                      <p:cBhvr>
                                        <p:cTn id="43" dur="1000" fill="hold"/>
                                        <p:tgtEl>
                                          <p:spTgt spid="50179">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50179">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7" presetClass="entr" presetSubtype="0" fill="hold" grpId="0" nodeType="clickEffect">
                                  <p:stCondLst>
                                    <p:cond delay="0"/>
                                  </p:stCondLst>
                                  <p:iterate type="lt">
                                    <p:tmPct val="10000"/>
                                  </p:iterate>
                                  <p:childTnLst>
                                    <p:set>
                                      <p:cBhvr>
                                        <p:cTn id="48" dur="1" fill="hold">
                                          <p:stCondLst>
                                            <p:cond delay="0"/>
                                          </p:stCondLst>
                                        </p:cTn>
                                        <p:tgtEl>
                                          <p:spTgt spid="50179">
                                            <p:txEl>
                                              <p:pRg st="6" end="6"/>
                                            </p:txEl>
                                          </p:spTgt>
                                        </p:tgtEl>
                                        <p:attrNameLst>
                                          <p:attrName>style.visibility</p:attrName>
                                        </p:attrNameLst>
                                      </p:cBhvr>
                                      <p:to>
                                        <p:strVal val="visible"/>
                                      </p:to>
                                    </p:set>
                                    <p:animEffect transition="in" filter="fade">
                                      <p:cBhvr>
                                        <p:cTn id="49" dur="1000"/>
                                        <p:tgtEl>
                                          <p:spTgt spid="50179">
                                            <p:txEl>
                                              <p:pRg st="6" end="6"/>
                                            </p:txEl>
                                          </p:spTgt>
                                        </p:tgtEl>
                                      </p:cBhvr>
                                    </p:animEffect>
                                    <p:anim calcmode="lin" valueType="num">
                                      <p:cBhvr>
                                        <p:cTn id="50" dur="1000" fill="hold"/>
                                        <p:tgtEl>
                                          <p:spTgt spid="50179">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50179">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361</TotalTime>
  <Words>2516</Words>
  <Application>Microsoft Office PowerPoint</Application>
  <PresentationFormat>On-screen Show (4:3)</PresentationFormat>
  <Paragraphs>433</Paragraphs>
  <Slides>36</Slides>
  <Notes>14</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Verve</vt:lpstr>
      <vt:lpstr>القيادة والإبداع</vt:lpstr>
      <vt:lpstr>الهدف الرئيس</vt:lpstr>
      <vt:lpstr>الأهداف الفرعية</vt:lpstr>
      <vt:lpstr>Slide 4</vt:lpstr>
      <vt:lpstr>Slide 5</vt:lpstr>
      <vt:lpstr>Slide 6</vt:lpstr>
      <vt:lpstr>القيادة</vt:lpstr>
      <vt:lpstr>عناصر القيادة </vt:lpstr>
      <vt:lpstr>مهام القائد الاداري </vt:lpstr>
      <vt:lpstr>تصنيف القيادة الإدارية</vt:lpstr>
      <vt:lpstr>الفرق بين المدير والقائد لدى بينيس ( Bennis ) </vt:lpstr>
      <vt:lpstr>الاختلاف في الوظائف وأداء الأنشطة بين القيادة والإدارة  </vt:lpstr>
      <vt:lpstr>مداخل دراسة القيادة </vt:lpstr>
      <vt:lpstr>تعريف القيادة</vt:lpstr>
      <vt:lpstr>Slide 15</vt:lpstr>
      <vt:lpstr>مفهوم القيادة الإدارية و أنواعها:</vt:lpstr>
      <vt:lpstr>عناصر القيادة</vt:lpstr>
      <vt:lpstr>1- القيادة بإعتبارها سمة مقابل القيادة باعتبارها عملية</vt:lpstr>
      <vt:lpstr>2- القيادة الرسمية مقابل القيادة النشوئية </vt:lpstr>
      <vt:lpstr>3- القيادة والقوة</vt:lpstr>
      <vt:lpstr>4- القيادة والإكراه</vt:lpstr>
      <vt:lpstr>5- القيادة والإدارة</vt:lpstr>
      <vt:lpstr>القائد/المدير والمدراء</vt:lpstr>
      <vt:lpstr>القيادة</vt:lpstr>
      <vt:lpstr>قيادة الافراد بشكل صحيح</vt:lpstr>
      <vt:lpstr>استخدام القوة الشخصية</vt:lpstr>
      <vt:lpstr>Slide 27</vt:lpstr>
      <vt:lpstr>Slide 28</vt:lpstr>
      <vt:lpstr>نموذج الدافع للقيادة</vt:lpstr>
      <vt:lpstr>اربعة صفات او مميزات رئيسية للقيادة</vt:lpstr>
      <vt:lpstr>الصفات (المميزات) الاساسية للقادة</vt:lpstr>
      <vt:lpstr>القيادة</vt:lpstr>
      <vt:lpstr>التحفيز والقيادة</vt:lpstr>
      <vt:lpstr>نموذج القيادة للمدراء</vt:lpstr>
      <vt:lpstr>علامات القيادة الاساسية</vt:lpstr>
      <vt:lpstr>Slide 36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القيادة والإبداع</dc:title>
  <dc:creator/>
  <cp:lastModifiedBy> </cp:lastModifiedBy>
  <cp:revision>41</cp:revision>
  <dcterms:created xsi:type="dcterms:W3CDTF">2006-08-16T00:00:00Z</dcterms:created>
  <dcterms:modified xsi:type="dcterms:W3CDTF">2002-01-02T05:54:38Z</dcterms:modified>
</cp:coreProperties>
</file>