
<file path=[Content_Types].xml><?xml version="1.0" encoding="utf-8"?>
<Types xmlns="http://schemas.openxmlformats.org/package/2006/content-types">
  <Override PartName="/ppt/slides/slide29.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diagrams/colors14.xml" ContentType="application/vnd.openxmlformats-officedocument.drawingml.diagramColors+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bin" ContentType="application/vnd.ms-office.legacyDiagramText"/>
  <Override PartName="/ppt/diagrams/colors12.xml" ContentType="application/vnd.openxmlformats-officedocument.drawingml.diagramColors+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Default Extension="vml" ContentType="application/vnd.openxmlformats-officedocument.vmlDrawing"/>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legacyDocTextInfo.bin" ContentType="application/vnd.ms-office.legacyDocTextInfo"/>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7"/>
  </p:notesMasterIdLst>
  <p:sldIdLst>
    <p:sldId id="256" r:id="rId2"/>
    <p:sldId id="258" r:id="rId3"/>
    <p:sldId id="302" r:id="rId4"/>
    <p:sldId id="293" r:id="rId5"/>
    <p:sldId id="296" r:id="rId6"/>
    <p:sldId id="262" r:id="rId7"/>
    <p:sldId id="303" r:id="rId8"/>
    <p:sldId id="263" r:id="rId9"/>
    <p:sldId id="304" r:id="rId10"/>
    <p:sldId id="305" r:id="rId11"/>
    <p:sldId id="264" r:id="rId12"/>
    <p:sldId id="306" r:id="rId13"/>
    <p:sldId id="307" r:id="rId14"/>
    <p:sldId id="265" r:id="rId15"/>
    <p:sldId id="300" r:id="rId16"/>
    <p:sldId id="299" r:id="rId17"/>
    <p:sldId id="267" r:id="rId18"/>
    <p:sldId id="308" r:id="rId19"/>
    <p:sldId id="309" r:id="rId20"/>
    <p:sldId id="268" r:id="rId21"/>
    <p:sldId id="269" r:id="rId22"/>
    <p:sldId id="270" r:id="rId23"/>
    <p:sldId id="310" r:id="rId24"/>
    <p:sldId id="272" r:id="rId25"/>
    <p:sldId id="273" r:id="rId26"/>
    <p:sldId id="298" r:id="rId27"/>
    <p:sldId id="275" r:id="rId28"/>
    <p:sldId id="311" r:id="rId29"/>
    <p:sldId id="276" r:id="rId30"/>
    <p:sldId id="277" r:id="rId31"/>
    <p:sldId id="278" r:id="rId32"/>
    <p:sldId id="279" r:id="rId33"/>
    <p:sldId id="312" r:id="rId34"/>
    <p:sldId id="280" r:id="rId35"/>
    <p:sldId id="281" r:id="rId36"/>
    <p:sldId id="282" r:id="rId37"/>
    <p:sldId id="283" r:id="rId38"/>
    <p:sldId id="285" r:id="rId39"/>
    <p:sldId id="261" r:id="rId40"/>
    <p:sldId id="313" r:id="rId41"/>
    <p:sldId id="301" r:id="rId42"/>
    <p:sldId id="286" r:id="rId43"/>
    <p:sldId id="289" r:id="rId44"/>
    <p:sldId id="290" r:id="rId45"/>
    <p:sldId id="291" r:id="rId4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66FF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06/relationships/legacyDocTextInfo" Target="legacyDocTextInfo.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22D064-ACEC-4B3A-965C-553B2300EBB0}" type="doc">
      <dgm:prSet loTypeId="urn:microsoft.com/office/officeart/2005/8/layout/vList2" loCatId="list" qsTypeId="urn:microsoft.com/office/officeart/2005/8/quickstyle/simple1" qsCatId="simple" csTypeId="urn:microsoft.com/office/officeart/2005/8/colors/accent6_5" csCatId="accent6" phldr="1"/>
      <dgm:spPr/>
      <dgm:t>
        <a:bodyPr/>
        <a:lstStyle/>
        <a:p>
          <a:pPr rtl="1"/>
          <a:endParaRPr lang="ar-SA"/>
        </a:p>
      </dgm:t>
    </dgm:pt>
    <dgm:pt modelId="{EA6FE85E-243B-4098-9B7A-0FD6BDC622AD}">
      <dgm:prSet/>
      <dgm:spPr/>
      <dgm:t>
        <a:bodyPr/>
        <a:lstStyle/>
        <a:p>
          <a:pPr algn="just" rtl="1"/>
          <a:r>
            <a:rPr lang="ar-SA" dirty="0" smtClean="0"/>
            <a:t>أ. الأساس الضروري لتطبيق البحث العلمي في هذا الميدان التسليم بأن ظواهر السلوك الإنساني والاجتماعي ليست ظواهر عشوائية فلا تتحرك وتتغير من الصدفة البحتة، </a:t>
          </a:r>
        </a:p>
        <a:p>
          <a:pPr algn="just" rtl="1"/>
          <a:r>
            <a:rPr lang="ar-SA" dirty="0" smtClean="0"/>
            <a:t>ولكن تنتظم في نسق يتكون من مسارات وعلاقات قابلة للدراسة. </a:t>
          </a:r>
          <a:endParaRPr lang="ar-SA" dirty="0"/>
        </a:p>
      </dgm:t>
    </dgm:pt>
    <dgm:pt modelId="{D51CC9D3-CA24-4823-A33A-CFB7F26D8721}" type="parTrans" cxnId="{33FFD5A3-7268-4A5E-A540-6DDF4BC2C7AC}">
      <dgm:prSet/>
      <dgm:spPr/>
      <dgm:t>
        <a:bodyPr/>
        <a:lstStyle/>
        <a:p>
          <a:pPr rtl="1"/>
          <a:endParaRPr lang="ar-SA"/>
        </a:p>
      </dgm:t>
    </dgm:pt>
    <dgm:pt modelId="{9C635D9B-B8E4-47E0-A35C-836E191BBDD9}" type="sibTrans" cxnId="{33FFD5A3-7268-4A5E-A540-6DDF4BC2C7AC}">
      <dgm:prSet/>
      <dgm:spPr/>
      <dgm:t>
        <a:bodyPr/>
        <a:lstStyle/>
        <a:p>
          <a:pPr rtl="1"/>
          <a:endParaRPr lang="ar-SA"/>
        </a:p>
      </dgm:t>
    </dgm:pt>
    <dgm:pt modelId="{D240E4D1-7871-4963-9291-C53928D54FE0}" type="pres">
      <dgm:prSet presAssocID="{4D22D064-ACEC-4B3A-965C-553B2300EBB0}" presName="linear" presStyleCnt="0">
        <dgm:presLayoutVars>
          <dgm:animLvl val="lvl"/>
          <dgm:resizeHandles val="exact"/>
        </dgm:presLayoutVars>
      </dgm:prSet>
      <dgm:spPr/>
      <dgm:t>
        <a:bodyPr/>
        <a:lstStyle/>
        <a:p>
          <a:pPr rtl="1"/>
          <a:endParaRPr lang="ar-SA"/>
        </a:p>
      </dgm:t>
    </dgm:pt>
    <dgm:pt modelId="{5C88AF27-B5E7-45A6-94EB-12C700408B59}" type="pres">
      <dgm:prSet presAssocID="{EA6FE85E-243B-4098-9B7A-0FD6BDC622AD}" presName="parentText" presStyleLbl="node1" presStyleIdx="0" presStyleCnt="1">
        <dgm:presLayoutVars>
          <dgm:chMax val="0"/>
          <dgm:bulletEnabled val="1"/>
        </dgm:presLayoutVars>
      </dgm:prSet>
      <dgm:spPr/>
      <dgm:t>
        <a:bodyPr/>
        <a:lstStyle/>
        <a:p>
          <a:pPr rtl="1"/>
          <a:endParaRPr lang="ar-SA"/>
        </a:p>
      </dgm:t>
    </dgm:pt>
  </dgm:ptLst>
  <dgm:cxnLst>
    <dgm:cxn modelId="{6B39D361-C822-4F35-BE25-DF38AFD2E85B}" type="presOf" srcId="{EA6FE85E-243B-4098-9B7A-0FD6BDC622AD}" destId="{5C88AF27-B5E7-45A6-94EB-12C700408B59}" srcOrd="0" destOrd="0" presId="urn:microsoft.com/office/officeart/2005/8/layout/vList2"/>
    <dgm:cxn modelId="{33FFD5A3-7268-4A5E-A540-6DDF4BC2C7AC}" srcId="{4D22D064-ACEC-4B3A-965C-553B2300EBB0}" destId="{EA6FE85E-243B-4098-9B7A-0FD6BDC622AD}" srcOrd="0" destOrd="0" parTransId="{D51CC9D3-CA24-4823-A33A-CFB7F26D8721}" sibTransId="{9C635D9B-B8E4-47E0-A35C-836E191BBDD9}"/>
    <dgm:cxn modelId="{4DA2127E-E8F9-4A85-ACBF-4028126FA89B}" type="presOf" srcId="{4D22D064-ACEC-4B3A-965C-553B2300EBB0}" destId="{D240E4D1-7871-4963-9291-C53928D54FE0}" srcOrd="0" destOrd="0" presId="urn:microsoft.com/office/officeart/2005/8/layout/vList2"/>
    <dgm:cxn modelId="{7C239B87-10E5-48CF-851E-DB83C1D8669B}" type="presParOf" srcId="{D240E4D1-7871-4963-9291-C53928D54FE0}" destId="{5C88AF27-B5E7-45A6-94EB-12C700408B59}" srcOrd="0"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F715F31D-0EC1-49CE-87F3-D1A5AFA208FB}" type="doc">
      <dgm:prSet loTypeId="urn:microsoft.com/office/officeart/2005/8/layout/vList2" loCatId="list" qsTypeId="urn:microsoft.com/office/officeart/2005/8/quickstyle/simple1" qsCatId="simple" csTypeId="urn:microsoft.com/office/officeart/2005/8/colors/accent2_4" csCatId="accent2" phldr="1"/>
      <dgm:spPr/>
      <dgm:t>
        <a:bodyPr/>
        <a:lstStyle/>
        <a:p>
          <a:pPr rtl="1"/>
          <a:endParaRPr lang="ar-SA"/>
        </a:p>
      </dgm:t>
    </dgm:pt>
    <dgm:pt modelId="{59418F89-E1C7-4473-AC8B-2EE4B38F6622}">
      <dgm:prSet/>
      <dgm:spPr>
        <a:solidFill>
          <a:srgbClr val="FFC000"/>
        </a:solidFill>
      </dgm:spPr>
      <dgm:t>
        <a:bodyPr/>
        <a:lstStyle/>
        <a:p>
          <a:pPr algn="just" rtl="1"/>
          <a:r>
            <a:rPr lang="ar-SA" dirty="0" smtClean="0"/>
            <a:t>6. نبهت إلى أهمية دراسة مشاعر الأفراد تجاه العمل ودوافعهم وقيمهم .</a:t>
          </a:r>
          <a:endParaRPr lang="ar-SA" dirty="0"/>
        </a:p>
      </dgm:t>
    </dgm:pt>
    <dgm:pt modelId="{55391B32-BA9E-4FE4-93E9-36BF43DC15C6}" type="parTrans" cxnId="{399F21EE-AB25-4B4B-9410-064F91E20771}">
      <dgm:prSet/>
      <dgm:spPr/>
      <dgm:t>
        <a:bodyPr/>
        <a:lstStyle/>
        <a:p>
          <a:pPr algn="just"/>
          <a:endParaRPr lang="en-US"/>
        </a:p>
      </dgm:t>
    </dgm:pt>
    <dgm:pt modelId="{5D42623B-A7CB-4A34-BDE7-A02E245A40B1}" type="sibTrans" cxnId="{399F21EE-AB25-4B4B-9410-064F91E20771}">
      <dgm:prSet/>
      <dgm:spPr/>
      <dgm:t>
        <a:bodyPr/>
        <a:lstStyle/>
        <a:p>
          <a:pPr algn="just"/>
          <a:endParaRPr lang="en-US"/>
        </a:p>
      </dgm:t>
    </dgm:pt>
    <dgm:pt modelId="{4AFC0885-CFF6-495A-96F2-3433087775A0}">
      <dgm:prSet/>
      <dgm:spPr/>
      <dgm:t>
        <a:bodyPr/>
        <a:lstStyle/>
        <a:p>
          <a:pPr algn="just" rtl="1"/>
          <a:r>
            <a:rPr lang="ar-SA" dirty="0" smtClean="0"/>
            <a:t>5. كانت بمثابة الشرارة التي فجرت الاهتمام بمجالات عديدة من بحوث السلوك الإنساني في العمل . </a:t>
          </a:r>
          <a:endParaRPr lang="en-US" dirty="0"/>
        </a:p>
      </dgm:t>
    </dgm:pt>
    <dgm:pt modelId="{29AC38F6-1A0A-4846-BBED-6A44B39E47B4}" type="sibTrans" cxnId="{EC54ED83-97EB-43D7-A7BB-A0023E8C2E04}">
      <dgm:prSet/>
      <dgm:spPr/>
      <dgm:t>
        <a:bodyPr/>
        <a:lstStyle/>
        <a:p>
          <a:pPr algn="just" rtl="1"/>
          <a:endParaRPr lang="ar-SA"/>
        </a:p>
      </dgm:t>
    </dgm:pt>
    <dgm:pt modelId="{5AA3B511-71FF-4F1D-9E92-3CBF2C61D58C}" type="parTrans" cxnId="{EC54ED83-97EB-43D7-A7BB-A0023E8C2E04}">
      <dgm:prSet/>
      <dgm:spPr/>
      <dgm:t>
        <a:bodyPr/>
        <a:lstStyle/>
        <a:p>
          <a:pPr algn="just" rtl="1"/>
          <a:endParaRPr lang="ar-SA"/>
        </a:p>
      </dgm:t>
    </dgm:pt>
    <dgm:pt modelId="{64832FAB-31A4-40EF-B7A1-49F4235BFD46}" type="pres">
      <dgm:prSet presAssocID="{F715F31D-0EC1-49CE-87F3-D1A5AFA208FB}" presName="linear" presStyleCnt="0">
        <dgm:presLayoutVars>
          <dgm:animLvl val="lvl"/>
          <dgm:resizeHandles val="exact"/>
        </dgm:presLayoutVars>
      </dgm:prSet>
      <dgm:spPr/>
      <dgm:t>
        <a:bodyPr/>
        <a:lstStyle/>
        <a:p>
          <a:pPr rtl="1"/>
          <a:endParaRPr lang="ar-SA"/>
        </a:p>
      </dgm:t>
    </dgm:pt>
    <dgm:pt modelId="{C20C4FD7-6A32-4D86-BFE6-96625DCBAE9A}" type="pres">
      <dgm:prSet presAssocID="{4AFC0885-CFF6-495A-96F2-3433087775A0}" presName="parentText" presStyleLbl="node1" presStyleIdx="0" presStyleCnt="2">
        <dgm:presLayoutVars>
          <dgm:chMax val="0"/>
          <dgm:bulletEnabled val="1"/>
        </dgm:presLayoutVars>
      </dgm:prSet>
      <dgm:spPr/>
      <dgm:t>
        <a:bodyPr/>
        <a:lstStyle/>
        <a:p>
          <a:pPr rtl="1"/>
          <a:endParaRPr lang="ar-SA"/>
        </a:p>
      </dgm:t>
    </dgm:pt>
    <dgm:pt modelId="{9FEECC88-41EF-4167-8EC2-D044E54DA74C}" type="pres">
      <dgm:prSet presAssocID="{29AC38F6-1A0A-4846-BBED-6A44B39E47B4}" presName="spacer" presStyleCnt="0"/>
      <dgm:spPr/>
    </dgm:pt>
    <dgm:pt modelId="{84F25CD8-63C0-4CB4-A579-5F041CBAA062}" type="pres">
      <dgm:prSet presAssocID="{59418F89-E1C7-4473-AC8B-2EE4B38F6622}" presName="parentText" presStyleLbl="node1" presStyleIdx="1" presStyleCnt="2">
        <dgm:presLayoutVars>
          <dgm:chMax val="0"/>
          <dgm:bulletEnabled val="1"/>
        </dgm:presLayoutVars>
      </dgm:prSet>
      <dgm:spPr/>
      <dgm:t>
        <a:bodyPr/>
        <a:lstStyle/>
        <a:p>
          <a:endParaRPr lang="en-US"/>
        </a:p>
      </dgm:t>
    </dgm:pt>
  </dgm:ptLst>
  <dgm:cxnLst>
    <dgm:cxn modelId="{8EC481BF-03F0-442C-8D2F-FCB379C05B52}" type="presOf" srcId="{F715F31D-0EC1-49CE-87F3-D1A5AFA208FB}" destId="{64832FAB-31A4-40EF-B7A1-49F4235BFD46}" srcOrd="0" destOrd="0" presId="urn:microsoft.com/office/officeart/2005/8/layout/vList2"/>
    <dgm:cxn modelId="{399F21EE-AB25-4B4B-9410-064F91E20771}" srcId="{F715F31D-0EC1-49CE-87F3-D1A5AFA208FB}" destId="{59418F89-E1C7-4473-AC8B-2EE4B38F6622}" srcOrd="1" destOrd="0" parTransId="{55391B32-BA9E-4FE4-93E9-36BF43DC15C6}" sibTransId="{5D42623B-A7CB-4A34-BDE7-A02E245A40B1}"/>
    <dgm:cxn modelId="{5B4D6C8B-60EC-4223-959D-5817804658B5}" type="presOf" srcId="{59418F89-E1C7-4473-AC8B-2EE4B38F6622}" destId="{84F25CD8-63C0-4CB4-A579-5F041CBAA062}" srcOrd="0" destOrd="0" presId="urn:microsoft.com/office/officeart/2005/8/layout/vList2"/>
    <dgm:cxn modelId="{EC54ED83-97EB-43D7-A7BB-A0023E8C2E04}" srcId="{F715F31D-0EC1-49CE-87F3-D1A5AFA208FB}" destId="{4AFC0885-CFF6-495A-96F2-3433087775A0}" srcOrd="0" destOrd="0" parTransId="{5AA3B511-71FF-4F1D-9E92-3CBF2C61D58C}" sibTransId="{29AC38F6-1A0A-4846-BBED-6A44B39E47B4}"/>
    <dgm:cxn modelId="{BB49183C-052F-4665-8852-85234CE2BB77}" type="presOf" srcId="{4AFC0885-CFF6-495A-96F2-3433087775A0}" destId="{C20C4FD7-6A32-4D86-BFE6-96625DCBAE9A}" srcOrd="0" destOrd="0" presId="urn:microsoft.com/office/officeart/2005/8/layout/vList2"/>
    <dgm:cxn modelId="{A0873B2A-3A44-4281-8C06-B4F7DC87DAB0}" type="presParOf" srcId="{64832FAB-31A4-40EF-B7A1-49F4235BFD46}" destId="{C20C4FD7-6A32-4D86-BFE6-96625DCBAE9A}" srcOrd="0" destOrd="0" presId="urn:microsoft.com/office/officeart/2005/8/layout/vList2"/>
    <dgm:cxn modelId="{D5A2A744-5F1F-4D91-A497-E3C836C821A6}" type="presParOf" srcId="{64832FAB-31A4-40EF-B7A1-49F4235BFD46}" destId="{9FEECC88-41EF-4167-8EC2-D044E54DA74C}" srcOrd="1" destOrd="0" presId="urn:microsoft.com/office/officeart/2005/8/layout/vList2"/>
    <dgm:cxn modelId="{42775BA9-8E79-41F6-B962-6C7919CFD951}" type="presParOf" srcId="{64832FAB-31A4-40EF-B7A1-49F4235BFD46}" destId="{84F25CD8-63C0-4CB4-A579-5F041CBAA062}" srcOrd="2"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11915EE2-E45C-4C61-B1AD-C913128CEBF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68323406-D0D3-4BCE-A5E2-9169CC926C2A}">
      <dgm:prSet/>
      <dgm:spPr>
        <a:solidFill>
          <a:schemeClr val="bg2">
            <a:lumMod val="60000"/>
            <a:lumOff val="40000"/>
          </a:schemeClr>
        </a:solidFill>
      </dgm:spPr>
      <dgm:t>
        <a:bodyPr/>
        <a:lstStyle/>
        <a:p>
          <a:pPr rtl="1"/>
          <a:r>
            <a:rPr lang="ar-SA" dirty="0" smtClean="0"/>
            <a:t>7. نبهت لأول مرة إلى أهمية دراسة هذه المتغيرات كمحددات مبدئية لسلوك وأداء العمل . </a:t>
          </a:r>
          <a:endParaRPr lang="ar-SA" dirty="0"/>
        </a:p>
      </dgm:t>
    </dgm:pt>
    <dgm:pt modelId="{AD7801FD-653B-47B6-934E-1DFA6CC527B2}" type="parTrans" cxnId="{D279E27E-7042-407F-8380-1203CE6DCF90}">
      <dgm:prSet/>
      <dgm:spPr/>
      <dgm:t>
        <a:bodyPr/>
        <a:lstStyle/>
        <a:p>
          <a:pPr rtl="1"/>
          <a:endParaRPr lang="ar-SA"/>
        </a:p>
      </dgm:t>
    </dgm:pt>
    <dgm:pt modelId="{F0C2DFDA-2F45-4FA6-9DD3-C41542A8E739}" type="sibTrans" cxnId="{D279E27E-7042-407F-8380-1203CE6DCF90}">
      <dgm:prSet/>
      <dgm:spPr/>
      <dgm:t>
        <a:bodyPr/>
        <a:lstStyle/>
        <a:p>
          <a:pPr rtl="1"/>
          <a:endParaRPr lang="ar-SA"/>
        </a:p>
      </dgm:t>
    </dgm:pt>
    <dgm:pt modelId="{6814B839-6DB3-429D-9D22-4A02639CE805}">
      <dgm:prSet/>
      <dgm:spPr>
        <a:solidFill>
          <a:schemeClr val="tx2">
            <a:lumMod val="50000"/>
            <a:lumOff val="50000"/>
          </a:schemeClr>
        </a:solidFill>
      </dgm:spPr>
      <dgm:t>
        <a:bodyPr/>
        <a:lstStyle/>
        <a:p>
          <a:pPr rtl="1"/>
          <a:r>
            <a:rPr lang="ar-SA" dirty="0" smtClean="0"/>
            <a:t>8. أبرزت الجوانب المتميزة للعنصر البشري في المنظمة، وبينَت أهمية التنظيمات غير الرسمية لجماعات العمل ودورها الحيوي في المنظمة. </a:t>
          </a:r>
          <a:endParaRPr lang="ar-SA" dirty="0"/>
        </a:p>
      </dgm:t>
    </dgm:pt>
    <dgm:pt modelId="{A178D4E3-5838-459B-A4EC-D3E50C3D1B93}" type="parTrans" cxnId="{492772A6-0834-4084-9F64-37507ECF1CF3}">
      <dgm:prSet/>
      <dgm:spPr/>
      <dgm:t>
        <a:bodyPr/>
        <a:lstStyle/>
        <a:p>
          <a:pPr rtl="1"/>
          <a:endParaRPr lang="ar-SA"/>
        </a:p>
      </dgm:t>
    </dgm:pt>
    <dgm:pt modelId="{A081420C-D5C9-4051-8402-91BB10BB5A2B}" type="sibTrans" cxnId="{492772A6-0834-4084-9F64-37507ECF1CF3}">
      <dgm:prSet/>
      <dgm:spPr/>
      <dgm:t>
        <a:bodyPr/>
        <a:lstStyle/>
        <a:p>
          <a:pPr rtl="1"/>
          <a:endParaRPr lang="ar-SA"/>
        </a:p>
      </dgm:t>
    </dgm:pt>
    <dgm:pt modelId="{9E810677-894D-47AD-8FB4-457D2FD3468B}">
      <dgm:prSet/>
      <dgm:spPr>
        <a:solidFill>
          <a:schemeClr val="accent6">
            <a:lumMod val="60000"/>
            <a:lumOff val="40000"/>
          </a:schemeClr>
        </a:solidFill>
      </dgm:spPr>
      <dgm:t>
        <a:bodyPr/>
        <a:lstStyle/>
        <a:p>
          <a:pPr rtl="1"/>
          <a:r>
            <a:rPr lang="ar-SA" dirty="0" smtClean="0"/>
            <a:t>9. أوضحت عقم معالجة المشكلات الناجمة عن العنصر البشري ، أو تحليل ودراسة متغيراته بنفس الطرائق المستخدمة في معالجة ودراسة العناصر المادية . </a:t>
          </a:r>
          <a:endParaRPr lang="en-US" dirty="0"/>
        </a:p>
      </dgm:t>
    </dgm:pt>
    <dgm:pt modelId="{BF396376-C4FF-4FCA-9419-8EAE07F56103}" type="parTrans" cxnId="{7B4F15B8-B2B5-48EF-8A3F-8E6C3CCE3BFF}">
      <dgm:prSet/>
      <dgm:spPr/>
      <dgm:t>
        <a:bodyPr/>
        <a:lstStyle/>
        <a:p>
          <a:pPr rtl="1"/>
          <a:endParaRPr lang="ar-SA"/>
        </a:p>
      </dgm:t>
    </dgm:pt>
    <dgm:pt modelId="{3BFC4B23-E86C-4959-B584-4222F43553F7}" type="sibTrans" cxnId="{7B4F15B8-B2B5-48EF-8A3F-8E6C3CCE3BFF}">
      <dgm:prSet/>
      <dgm:spPr/>
      <dgm:t>
        <a:bodyPr/>
        <a:lstStyle/>
        <a:p>
          <a:pPr rtl="1"/>
          <a:endParaRPr lang="ar-SA"/>
        </a:p>
      </dgm:t>
    </dgm:pt>
    <dgm:pt modelId="{9AB0F364-A057-4F20-AA15-8B9424666C11}" type="pres">
      <dgm:prSet presAssocID="{11915EE2-E45C-4C61-B1AD-C913128CEBF1}" presName="linear" presStyleCnt="0">
        <dgm:presLayoutVars>
          <dgm:animLvl val="lvl"/>
          <dgm:resizeHandles val="exact"/>
        </dgm:presLayoutVars>
      </dgm:prSet>
      <dgm:spPr/>
      <dgm:t>
        <a:bodyPr/>
        <a:lstStyle/>
        <a:p>
          <a:pPr rtl="1"/>
          <a:endParaRPr lang="ar-SA"/>
        </a:p>
      </dgm:t>
    </dgm:pt>
    <dgm:pt modelId="{0BC9A079-3B8C-4A01-845E-C31B42862363}" type="pres">
      <dgm:prSet presAssocID="{68323406-D0D3-4BCE-A5E2-9169CC926C2A}" presName="parentText" presStyleLbl="node1" presStyleIdx="0" presStyleCnt="3">
        <dgm:presLayoutVars>
          <dgm:chMax val="0"/>
          <dgm:bulletEnabled val="1"/>
        </dgm:presLayoutVars>
      </dgm:prSet>
      <dgm:spPr/>
      <dgm:t>
        <a:bodyPr/>
        <a:lstStyle/>
        <a:p>
          <a:pPr rtl="1"/>
          <a:endParaRPr lang="ar-SA"/>
        </a:p>
      </dgm:t>
    </dgm:pt>
    <dgm:pt modelId="{39761DD6-4CD9-4FF4-80DC-10BDA6A5FFF3}" type="pres">
      <dgm:prSet presAssocID="{F0C2DFDA-2F45-4FA6-9DD3-C41542A8E739}" presName="spacer" presStyleCnt="0"/>
      <dgm:spPr/>
    </dgm:pt>
    <dgm:pt modelId="{A440485F-ED5F-462F-825B-74237F45634A}" type="pres">
      <dgm:prSet presAssocID="{6814B839-6DB3-429D-9D22-4A02639CE805}" presName="parentText" presStyleLbl="node1" presStyleIdx="1" presStyleCnt="3">
        <dgm:presLayoutVars>
          <dgm:chMax val="0"/>
          <dgm:bulletEnabled val="1"/>
        </dgm:presLayoutVars>
      </dgm:prSet>
      <dgm:spPr/>
      <dgm:t>
        <a:bodyPr/>
        <a:lstStyle/>
        <a:p>
          <a:pPr rtl="1"/>
          <a:endParaRPr lang="ar-SA"/>
        </a:p>
      </dgm:t>
    </dgm:pt>
    <dgm:pt modelId="{190C7856-FD5C-4E29-A07C-060CDE15D83C}" type="pres">
      <dgm:prSet presAssocID="{A081420C-D5C9-4051-8402-91BB10BB5A2B}" presName="spacer" presStyleCnt="0"/>
      <dgm:spPr/>
    </dgm:pt>
    <dgm:pt modelId="{8C6B7A8D-D4BC-45E8-9140-DC15F2BC0FCC}" type="pres">
      <dgm:prSet presAssocID="{9E810677-894D-47AD-8FB4-457D2FD3468B}" presName="parentText" presStyleLbl="node1" presStyleIdx="2" presStyleCnt="3">
        <dgm:presLayoutVars>
          <dgm:chMax val="0"/>
          <dgm:bulletEnabled val="1"/>
        </dgm:presLayoutVars>
      </dgm:prSet>
      <dgm:spPr/>
      <dgm:t>
        <a:bodyPr/>
        <a:lstStyle/>
        <a:p>
          <a:pPr rtl="1"/>
          <a:endParaRPr lang="ar-SA"/>
        </a:p>
      </dgm:t>
    </dgm:pt>
  </dgm:ptLst>
  <dgm:cxnLst>
    <dgm:cxn modelId="{492772A6-0834-4084-9F64-37507ECF1CF3}" srcId="{11915EE2-E45C-4C61-B1AD-C913128CEBF1}" destId="{6814B839-6DB3-429D-9D22-4A02639CE805}" srcOrd="1" destOrd="0" parTransId="{A178D4E3-5838-459B-A4EC-D3E50C3D1B93}" sibTransId="{A081420C-D5C9-4051-8402-91BB10BB5A2B}"/>
    <dgm:cxn modelId="{7B4F15B8-B2B5-48EF-8A3F-8E6C3CCE3BFF}" srcId="{11915EE2-E45C-4C61-B1AD-C913128CEBF1}" destId="{9E810677-894D-47AD-8FB4-457D2FD3468B}" srcOrd="2" destOrd="0" parTransId="{BF396376-C4FF-4FCA-9419-8EAE07F56103}" sibTransId="{3BFC4B23-E86C-4959-B584-4222F43553F7}"/>
    <dgm:cxn modelId="{D6536AB3-C31B-485C-99E8-D61837FE34F6}" type="presOf" srcId="{68323406-D0D3-4BCE-A5E2-9169CC926C2A}" destId="{0BC9A079-3B8C-4A01-845E-C31B42862363}" srcOrd="0" destOrd="0" presId="urn:microsoft.com/office/officeart/2005/8/layout/vList2"/>
    <dgm:cxn modelId="{9BCD5AD9-DD52-45B5-9D09-6620226628CE}" type="presOf" srcId="{9E810677-894D-47AD-8FB4-457D2FD3468B}" destId="{8C6B7A8D-D4BC-45E8-9140-DC15F2BC0FCC}" srcOrd="0" destOrd="0" presId="urn:microsoft.com/office/officeart/2005/8/layout/vList2"/>
    <dgm:cxn modelId="{6DD31154-3DF9-41DA-8DD4-97CE598E574D}" type="presOf" srcId="{11915EE2-E45C-4C61-B1AD-C913128CEBF1}" destId="{9AB0F364-A057-4F20-AA15-8B9424666C11}" srcOrd="0" destOrd="0" presId="urn:microsoft.com/office/officeart/2005/8/layout/vList2"/>
    <dgm:cxn modelId="{0061BB01-8DE3-49A3-9CF3-A684E51C3C87}" type="presOf" srcId="{6814B839-6DB3-429D-9D22-4A02639CE805}" destId="{A440485F-ED5F-462F-825B-74237F45634A}" srcOrd="0" destOrd="0" presId="urn:microsoft.com/office/officeart/2005/8/layout/vList2"/>
    <dgm:cxn modelId="{D279E27E-7042-407F-8380-1203CE6DCF90}" srcId="{11915EE2-E45C-4C61-B1AD-C913128CEBF1}" destId="{68323406-D0D3-4BCE-A5E2-9169CC926C2A}" srcOrd="0" destOrd="0" parTransId="{AD7801FD-653B-47B6-934E-1DFA6CC527B2}" sibTransId="{F0C2DFDA-2F45-4FA6-9DD3-C41542A8E739}"/>
    <dgm:cxn modelId="{CBC70711-0D0A-476D-9B7C-C9C97AEC96CD}" type="presParOf" srcId="{9AB0F364-A057-4F20-AA15-8B9424666C11}" destId="{0BC9A079-3B8C-4A01-845E-C31B42862363}" srcOrd="0" destOrd="0" presId="urn:microsoft.com/office/officeart/2005/8/layout/vList2"/>
    <dgm:cxn modelId="{A3D66DC8-2C07-417F-838C-D0403D5D2ECD}" type="presParOf" srcId="{9AB0F364-A057-4F20-AA15-8B9424666C11}" destId="{39761DD6-4CD9-4FF4-80DC-10BDA6A5FFF3}" srcOrd="1" destOrd="0" presId="urn:microsoft.com/office/officeart/2005/8/layout/vList2"/>
    <dgm:cxn modelId="{88E790D5-3B1A-433D-A69F-1BA530C52832}" type="presParOf" srcId="{9AB0F364-A057-4F20-AA15-8B9424666C11}" destId="{A440485F-ED5F-462F-825B-74237F45634A}" srcOrd="2" destOrd="0" presId="urn:microsoft.com/office/officeart/2005/8/layout/vList2"/>
    <dgm:cxn modelId="{0BCDDB32-A1AF-4B05-A014-7D7188A3898A}" type="presParOf" srcId="{9AB0F364-A057-4F20-AA15-8B9424666C11}" destId="{190C7856-FD5C-4E29-A07C-060CDE15D83C}" srcOrd="3" destOrd="0" presId="urn:microsoft.com/office/officeart/2005/8/layout/vList2"/>
    <dgm:cxn modelId="{42A847B5-3374-49CD-AA06-A4F4575A9994}" type="presParOf" srcId="{9AB0F364-A057-4F20-AA15-8B9424666C11}" destId="{8C6B7A8D-D4BC-45E8-9140-DC15F2BC0FCC}" srcOrd="4"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08222E2B-6390-47E3-AB4F-524CB8B440B6}" type="doc">
      <dgm:prSet loTypeId="urn:microsoft.com/office/officeart/2005/8/layout/vList2" loCatId="list" qsTypeId="urn:microsoft.com/office/officeart/2005/8/quickstyle/simple1" qsCatId="simple" csTypeId="urn:microsoft.com/office/officeart/2005/8/colors/accent2_4" csCatId="accent2" phldr="1"/>
      <dgm:spPr/>
      <dgm:t>
        <a:bodyPr/>
        <a:lstStyle/>
        <a:p>
          <a:pPr rtl="1"/>
          <a:endParaRPr lang="ar-SA"/>
        </a:p>
      </dgm:t>
    </dgm:pt>
    <dgm:pt modelId="{12CDC776-F115-4F17-968C-5806B5A5C41B}">
      <dgm:prSet custT="1"/>
      <dgm:spPr>
        <a:solidFill>
          <a:schemeClr val="accent2">
            <a:lumMod val="40000"/>
            <a:lumOff val="60000"/>
          </a:schemeClr>
        </a:solidFill>
      </dgm:spPr>
      <dgm:t>
        <a:bodyPr/>
        <a:lstStyle/>
        <a:p>
          <a:pPr algn="just" rtl="1"/>
          <a:r>
            <a:rPr lang="ar-SA" sz="2800" b="1" i="1" u="sng" dirty="0" smtClean="0">
              <a:solidFill>
                <a:srgbClr val="FF0000"/>
              </a:solidFill>
            </a:rPr>
            <a:t>1- تجارب الهاوثورن:</a:t>
          </a:r>
          <a:r>
            <a:rPr lang="ar-SA" sz="2800" dirty="0" smtClean="0">
              <a:solidFill>
                <a:srgbClr val="FF0000"/>
              </a:solidFill>
            </a:rPr>
            <a:t> </a:t>
          </a:r>
        </a:p>
        <a:p>
          <a:pPr algn="just" rtl="1"/>
          <a:r>
            <a:rPr lang="ar-SA" sz="2800" dirty="0" smtClean="0"/>
            <a:t>كانت أول من أشار إلى أن الطريقة التي يعامل </a:t>
          </a:r>
          <a:r>
            <a:rPr lang="ar-SA" sz="2800" dirty="0" err="1" smtClean="0"/>
            <a:t>بها</a:t>
          </a:r>
          <a:r>
            <a:rPr lang="ar-SA" sz="2800" dirty="0" smtClean="0"/>
            <a:t> المشرف مرؤوسيه لها أثر على سلوكهم واتجاهاتهم النفسية. </a:t>
          </a:r>
          <a:endParaRPr lang="ar-SA" sz="2800" dirty="0"/>
        </a:p>
      </dgm:t>
    </dgm:pt>
    <dgm:pt modelId="{93E1CD78-90C8-4DDA-BF72-7102B0A4F6AF}" type="parTrans" cxnId="{780D9736-73E0-4789-B948-843119F6791A}">
      <dgm:prSet/>
      <dgm:spPr/>
      <dgm:t>
        <a:bodyPr/>
        <a:lstStyle/>
        <a:p>
          <a:pPr algn="just" rtl="1"/>
          <a:endParaRPr lang="ar-SA" sz="2000"/>
        </a:p>
      </dgm:t>
    </dgm:pt>
    <dgm:pt modelId="{348EBBE7-4099-481B-8D70-6B752D313C6D}" type="sibTrans" cxnId="{780D9736-73E0-4789-B948-843119F6791A}">
      <dgm:prSet/>
      <dgm:spPr/>
      <dgm:t>
        <a:bodyPr/>
        <a:lstStyle/>
        <a:p>
          <a:pPr algn="just" rtl="1"/>
          <a:endParaRPr lang="ar-SA" sz="2000"/>
        </a:p>
      </dgm:t>
    </dgm:pt>
    <dgm:pt modelId="{C5232160-128B-415C-A76F-6F2279B06BC0}">
      <dgm:prSet custT="1"/>
      <dgm:spPr/>
      <dgm:t>
        <a:bodyPr/>
        <a:lstStyle/>
        <a:p>
          <a:pPr algn="just" rtl="1"/>
          <a:r>
            <a:rPr lang="ar-SA" sz="2800" b="1" i="1" u="sng" dirty="0" smtClean="0">
              <a:solidFill>
                <a:srgbClr val="FF0000"/>
              </a:solidFill>
            </a:rPr>
            <a:t>2- باركر وكليمير : </a:t>
          </a:r>
        </a:p>
        <a:p>
          <a:pPr algn="just" rtl="1"/>
          <a:r>
            <a:rPr lang="ar-SA" sz="2800" dirty="0" smtClean="0"/>
            <a:t>قدموا المدخل للعلاقات الإنسانية من خلال ما يمارسه المشرف تجاه مرؤوسيه .</a:t>
          </a:r>
          <a:endParaRPr lang="ar-SA" sz="2800" dirty="0"/>
        </a:p>
      </dgm:t>
    </dgm:pt>
    <dgm:pt modelId="{CA37556A-C7AB-492D-A22E-476B363CA598}" type="parTrans" cxnId="{8F5D75D3-DF81-47BC-AD96-241E462BF553}">
      <dgm:prSet/>
      <dgm:spPr/>
      <dgm:t>
        <a:bodyPr/>
        <a:lstStyle/>
        <a:p>
          <a:pPr algn="just" rtl="1"/>
          <a:endParaRPr lang="ar-SA" sz="2000"/>
        </a:p>
      </dgm:t>
    </dgm:pt>
    <dgm:pt modelId="{AB271CD1-644D-4565-8E45-9CE632B4751D}" type="sibTrans" cxnId="{8F5D75D3-DF81-47BC-AD96-241E462BF553}">
      <dgm:prSet/>
      <dgm:spPr/>
      <dgm:t>
        <a:bodyPr/>
        <a:lstStyle/>
        <a:p>
          <a:pPr algn="just" rtl="1"/>
          <a:endParaRPr lang="ar-SA" sz="2000"/>
        </a:p>
      </dgm:t>
    </dgm:pt>
    <dgm:pt modelId="{B93185FD-8D22-4855-B80C-4D375C8F5337}">
      <dgm:prSet custT="1"/>
      <dgm:spPr/>
      <dgm:t>
        <a:bodyPr/>
        <a:lstStyle/>
        <a:p>
          <a:pPr algn="just" rtl="1"/>
          <a:r>
            <a:rPr lang="ar-SA" sz="2800" b="1" i="1" u="sng" dirty="0" smtClean="0">
              <a:solidFill>
                <a:srgbClr val="FF0000"/>
              </a:solidFill>
            </a:rPr>
            <a:t>3- كيرت ليفين :</a:t>
          </a:r>
          <a:r>
            <a:rPr lang="ar-SA" sz="2800" dirty="0" smtClean="0">
              <a:solidFill>
                <a:srgbClr val="FF0000"/>
              </a:solidFill>
            </a:rPr>
            <a:t> </a:t>
          </a:r>
        </a:p>
        <a:p>
          <a:pPr algn="just" rtl="1"/>
          <a:r>
            <a:rPr lang="ar-SA" sz="2800" dirty="0" smtClean="0"/>
            <a:t>قدم الدفع الحقيقي لبحوث ودراسات القيادة وذلك من خلال قيامه وزملاؤه بدراستهم الشهيرة عن أنماط القيادة .  </a:t>
          </a:r>
          <a:endParaRPr lang="ar-SA" sz="2800" dirty="0"/>
        </a:p>
      </dgm:t>
    </dgm:pt>
    <dgm:pt modelId="{1196EA20-9522-4FA5-B5F0-B1DC2D50E1E0}" type="parTrans" cxnId="{E79D9D37-61DC-47B3-AD2E-20739F1BAA6F}">
      <dgm:prSet/>
      <dgm:spPr/>
      <dgm:t>
        <a:bodyPr/>
        <a:lstStyle/>
        <a:p>
          <a:pPr algn="just" rtl="1"/>
          <a:endParaRPr lang="ar-SA" sz="2000"/>
        </a:p>
      </dgm:t>
    </dgm:pt>
    <dgm:pt modelId="{8E11B38C-FBBD-43A4-9ACD-6DC014520E12}" type="sibTrans" cxnId="{E79D9D37-61DC-47B3-AD2E-20739F1BAA6F}">
      <dgm:prSet/>
      <dgm:spPr/>
      <dgm:t>
        <a:bodyPr/>
        <a:lstStyle/>
        <a:p>
          <a:pPr algn="just" rtl="1"/>
          <a:endParaRPr lang="ar-SA" sz="2000"/>
        </a:p>
      </dgm:t>
    </dgm:pt>
    <dgm:pt modelId="{A3C07EE8-FE32-4925-B322-4D3F1EE33270}" type="pres">
      <dgm:prSet presAssocID="{08222E2B-6390-47E3-AB4F-524CB8B440B6}" presName="linear" presStyleCnt="0">
        <dgm:presLayoutVars>
          <dgm:animLvl val="lvl"/>
          <dgm:resizeHandles val="exact"/>
        </dgm:presLayoutVars>
      </dgm:prSet>
      <dgm:spPr/>
      <dgm:t>
        <a:bodyPr/>
        <a:lstStyle/>
        <a:p>
          <a:pPr rtl="1"/>
          <a:endParaRPr lang="ar-SA"/>
        </a:p>
      </dgm:t>
    </dgm:pt>
    <dgm:pt modelId="{ECA0E523-39DC-4B6B-B6B3-6F1CFCC426FC}" type="pres">
      <dgm:prSet presAssocID="{12CDC776-F115-4F17-968C-5806B5A5C41B}" presName="parentText" presStyleLbl="node1" presStyleIdx="0" presStyleCnt="3" custLinFactNeighborX="-5556" custLinFactNeighborY="38234">
        <dgm:presLayoutVars>
          <dgm:chMax val="0"/>
          <dgm:bulletEnabled val="1"/>
        </dgm:presLayoutVars>
      </dgm:prSet>
      <dgm:spPr/>
      <dgm:t>
        <a:bodyPr/>
        <a:lstStyle/>
        <a:p>
          <a:pPr rtl="1"/>
          <a:endParaRPr lang="ar-SA"/>
        </a:p>
      </dgm:t>
    </dgm:pt>
    <dgm:pt modelId="{E5C1D8CD-F599-4D50-99CB-D2D99CA9D888}" type="pres">
      <dgm:prSet presAssocID="{348EBBE7-4099-481B-8D70-6B752D313C6D}" presName="spacer" presStyleCnt="0"/>
      <dgm:spPr/>
    </dgm:pt>
    <dgm:pt modelId="{A94EF293-B73A-42ED-BA4D-73263BC4B37B}" type="pres">
      <dgm:prSet presAssocID="{C5232160-128B-415C-A76F-6F2279B06BC0}" presName="parentText" presStyleLbl="node1" presStyleIdx="1" presStyleCnt="3">
        <dgm:presLayoutVars>
          <dgm:chMax val="0"/>
          <dgm:bulletEnabled val="1"/>
        </dgm:presLayoutVars>
      </dgm:prSet>
      <dgm:spPr/>
      <dgm:t>
        <a:bodyPr/>
        <a:lstStyle/>
        <a:p>
          <a:pPr rtl="1"/>
          <a:endParaRPr lang="ar-SA"/>
        </a:p>
      </dgm:t>
    </dgm:pt>
    <dgm:pt modelId="{50D8BE10-F8D8-4920-9F8C-57C680EE72BA}" type="pres">
      <dgm:prSet presAssocID="{AB271CD1-644D-4565-8E45-9CE632B4751D}" presName="spacer" presStyleCnt="0"/>
      <dgm:spPr/>
    </dgm:pt>
    <dgm:pt modelId="{A30A4A2E-A1EE-4B6C-8156-11F34EDB9607}" type="pres">
      <dgm:prSet presAssocID="{B93185FD-8D22-4855-B80C-4D375C8F5337}" presName="parentText" presStyleLbl="node1" presStyleIdx="2" presStyleCnt="3">
        <dgm:presLayoutVars>
          <dgm:chMax val="0"/>
          <dgm:bulletEnabled val="1"/>
        </dgm:presLayoutVars>
      </dgm:prSet>
      <dgm:spPr/>
      <dgm:t>
        <a:bodyPr/>
        <a:lstStyle/>
        <a:p>
          <a:pPr rtl="1"/>
          <a:endParaRPr lang="ar-SA"/>
        </a:p>
      </dgm:t>
    </dgm:pt>
  </dgm:ptLst>
  <dgm:cxnLst>
    <dgm:cxn modelId="{780D9736-73E0-4789-B948-843119F6791A}" srcId="{08222E2B-6390-47E3-AB4F-524CB8B440B6}" destId="{12CDC776-F115-4F17-968C-5806B5A5C41B}" srcOrd="0" destOrd="0" parTransId="{93E1CD78-90C8-4DDA-BF72-7102B0A4F6AF}" sibTransId="{348EBBE7-4099-481B-8D70-6B752D313C6D}"/>
    <dgm:cxn modelId="{C9447A84-6F1E-4D21-BA54-9EEA81185B28}" type="presOf" srcId="{08222E2B-6390-47E3-AB4F-524CB8B440B6}" destId="{A3C07EE8-FE32-4925-B322-4D3F1EE33270}" srcOrd="0" destOrd="0" presId="urn:microsoft.com/office/officeart/2005/8/layout/vList2"/>
    <dgm:cxn modelId="{5DD60230-1A39-40BB-BB36-4E3375B84AB2}" type="presOf" srcId="{C5232160-128B-415C-A76F-6F2279B06BC0}" destId="{A94EF293-B73A-42ED-BA4D-73263BC4B37B}" srcOrd="0" destOrd="0" presId="urn:microsoft.com/office/officeart/2005/8/layout/vList2"/>
    <dgm:cxn modelId="{E79D9D37-61DC-47B3-AD2E-20739F1BAA6F}" srcId="{08222E2B-6390-47E3-AB4F-524CB8B440B6}" destId="{B93185FD-8D22-4855-B80C-4D375C8F5337}" srcOrd="2" destOrd="0" parTransId="{1196EA20-9522-4FA5-B5F0-B1DC2D50E1E0}" sibTransId="{8E11B38C-FBBD-43A4-9ACD-6DC014520E12}"/>
    <dgm:cxn modelId="{4C60E06B-B378-44A5-A920-835F4127E59F}" type="presOf" srcId="{12CDC776-F115-4F17-968C-5806B5A5C41B}" destId="{ECA0E523-39DC-4B6B-B6B3-6F1CFCC426FC}" srcOrd="0" destOrd="0" presId="urn:microsoft.com/office/officeart/2005/8/layout/vList2"/>
    <dgm:cxn modelId="{8F5D75D3-DF81-47BC-AD96-241E462BF553}" srcId="{08222E2B-6390-47E3-AB4F-524CB8B440B6}" destId="{C5232160-128B-415C-A76F-6F2279B06BC0}" srcOrd="1" destOrd="0" parTransId="{CA37556A-C7AB-492D-A22E-476B363CA598}" sibTransId="{AB271CD1-644D-4565-8E45-9CE632B4751D}"/>
    <dgm:cxn modelId="{A69A97A0-6CF3-4C9E-8427-A7B28D90FDF1}" type="presOf" srcId="{B93185FD-8D22-4855-B80C-4D375C8F5337}" destId="{A30A4A2E-A1EE-4B6C-8156-11F34EDB9607}" srcOrd="0" destOrd="0" presId="urn:microsoft.com/office/officeart/2005/8/layout/vList2"/>
    <dgm:cxn modelId="{CE22F3DB-F7C7-43EE-BE7D-C93EDDE478C1}" type="presParOf" srcId="{A3C07EE8-FE32-4925-B322-4D3F1EE33270}" destId="{ECA0E523-39DC-4B6B-B6B3-6F1CFCC426FC}" srcOrd="0" destOrd="0" presId="urn:microsoft.com/office/officeart/2005/8/layout/vList2"/>
    <dgm:cxn modelId="{5623235B-F60B-40FD-8222-92A1D96EF592}" type="presParOf" srcId="{A3C07EE8-FE32-4925-B322-4D3F1EE33270}" destId="{E5C1D8CD-F599-4D50-99CB-D2D99CA9D888}" srcOrd="1" destOrd="0" presId="urn:microsoft.com/office/officeart/2005/8/layout/vList2"/>
    <dgm:cxn modelId="{CC81D2F5-3F09-4E4D-8E61-79EB20FAC0DA}" type="presParOf" srcId="{A3C07EE8-FE32-4925-B322-4D3F1EE33270}" destId="{A94EF293-B73A-42ED-BA4D-73263BC4B37B}" srcOrd="2" destOrd="0" presId="urn:microsoft.com/office/officeart/2005/8/layout/vList2"/>
    <dgm:cxn modelId="{38A05CAE-19AF-4D1B-8021-A5DC1E182827}" type="presParOf" srcId="{A3C07EE8-FE32-4925-B322-4D3F1EE33270}" destId="{50D8BE10-F8D8-4920-9F8C-57C680EE72BA}" srcOrd="3" destOrd="0" presId="urn:microsoft.com/office/officeart/2005/8/layout/vList2"/>
    <dgm:cxn modelId="{53DE4A4F-55B7-494A-BE00-57688A3FAA72}" type="presParOf" srcId="{A3C07EE8-FE32-4925-B322-4D3F1EE33270}" destId="{A30A4A2E-A1EE-4B6C-8156-11F34EDB9607}" srcOrd="4" destOrd="0" presId="urn:microsoft.com/office/officeart/2005/8/layout/vList2"/>
  </dgm:cxnLst>
  <dgm:bg/>
  <dgm:whole/>
</dgm:dataModel>
</file>

<file path=ppt/diagrams/data13.xml><?xml version="1.0" encoding="utf-8"?>
<dgm:dataModel xmlns:dgm="http://schemas.openxmlformats.org/drawingml/2006/diagram" xmlns:a="http://schemas.openxmlformats.org/drawingml/2006/main">
  <dgm:ptLst>
    <dgm:pt modelId="{58082EAD-F799-4CBE-9322-0E76691AE1F2}" type="doc">
      <dgm:prSet loTypeId="urn:microsoft.com/office/officeart/2005/8/layout/vList2" loCatId="list" qsTypeId="urn:microsoft.com/office/officeart/2005/8/quickstyle/simple3" qsCatId="simple" csTypeId="urn:microsoft.com/office/officeart/2005/8/colors/accent2_4" csCatId="accent2" phldr="1"/>
      <dgm:spPr/>
      <dgm:t>
        <a:bodyPr/>
        <a:lstStyle/>
        <a:p>
          <a:pPr rtl="1"/>
          <a:endParaRPr lang="ar-SA"/>
        </a:p>
      </dgm:t>
    </dgm:pt>
    <dgm:pt modelId="{D28F1A20-F021-49DB-83E8-1825C3E5D5B4}">
      <dgm:prSet/>
      <dgm:spPr/>
      <dgm:t>
        <a:bodyPr/>
        <a:lstStyle/>
        <a:p>
          <a:pPr algn="just" rtl="1"/>
          <a:r>
            <a:rPr lang="ar-SA" b="1" i="1" u="sng" dirty="0" smtClean="0"/>
            <a:t>2- علم الاجتماع:</a:t>
          </a:r>
          <a:r>
            <a:rPr lang="ar-SA" b="1" dirty="0" smtClean="0"/>
            <a:t> </a:t>
          </a:r>
          <a:r>
            <a:rPr lang="ar-SA" dirty="0" smtClean="0"/>
            <a:t>قائم على المنهج الميداني، أثر في تنمية المعرفة الخاصة بالسلوك الجماعي والعمليات الاجتماعية لجماعات العمل . </a:t>
          </a:r>
          <a:endParaRPr lang="ar-SA" dirty="0"/>
        </a:p>
      </dgm:t>
    </dgm:pt>
    <dgm:pt modelId="{851F94CE-08CB-416C-841A-ED3544AD986A}" type="parTrans" cxnId="{F8690FE2-41A0-4024-950D-4B29E2C15089}">
      <dgm:prSet/>
      <dgm:spPr/>
      <dgm:t>
        <a:bodyPr/>
        <a:lstStyle/>
        <a:p>
          <a:pPr algn="just" rtl="1"/>
          <a:endParaRPr lang="ar-SA"/>
        </a:p>
      </dgm:t>
    </dgm:pt>
    <dgm:pt modelId="{CD0DC008-FB65-4D17-BB02-FACF7D249F12}" type="sibTrans" cxnId="{F8690FE2-41A0-4024-950D-4B29E2C15089}">
      <dgm:prSet/>
      <dgm:spPr/>
      <dgm:t>
        <a:bodyPr/>
        <a:lstStyle/>
        <a:p>
          <a:pPr algn="just" rtl="1"/>
          <a:endParaRPr lang="ar-SA"/>
        </a:p>
      </dgm:t>
    </dgm:pt>
    <dgm:pt modelId="{3F37BF55-D0FA-4353-82C9-EA09030B72D8}">
      <dgm:prSet/>
      <dgm:spPr/>
      <dgm:t>
        <a:bodyPr/>
        <a:lstStyle/>
        <a:p>
          <a:pPr algn="just" rtl="1"/>
          <a:r>
            <a:rPr lang="ar-SA" b="1" i="1" u="sng" dirty="0" smtClean="0"/>
            <a:t>3- علم الاقتصاد:</a:t>
          </a:r>
          <a:r>
            <a:rPr lang="ar-SA" dirty="0" smtClean="0"/>
            <a:t> قائم على منهج التحليل الإحصائي، أثر في قياس سلوك الانتماء للعمل والانتظام فيه . </a:t>
          </a:r>
          <a:endParaRPr lang="ar-SA" dirty="0"/>
        </a:p>
      </dgm:t>
    </dgm:pt>
    <dgm:pt modelId="{DF444712-6860-4B1E-A834-470CF8E042AA}" type="parTrans" cxnId="{5BD61CF7-3F96-4520-A12D-218C00CE11AD}">
      <dgm:prSet/>
      <dgm:spPr/>
      <dgm:t>
        <a:bodyPr/>
        <a:lstStyle/>
        <a:p>
          <a:pPr algn="just" rtl="1"/>
          <a:endParaRPr lang="ar-SA"/>
        </a:p>
      </dgm:t>
    </dgm:pt>
    <dgm:pt modelId="{43AE5F45-997F-4394-9748-477FAB768795}" type="sibTrans" cxnId="{5BD61CF7-3F96-4520-A12D-218C00CE11AD}">
      <dgm:prSet/>
      <dgm:spPr/>
      <dgm:t>
        <a:bodyPr/>
        <a:lstStyle/>
        <a:p>
          <a:pPr algn="just" rtl="1"/>
          <a:endParaRPr lang="ar-SA"/>
        </a:p>
      </dgm:t>
    </dgm:pt>
    <dgm:pt modelId="{B3ADC209-E4D1-481D-897E-FBCA31EA18AF}">
      <dgm:prSet/>
      <dgm:spPr/>
      <dgm:t>
        <a:bodyPr/>
        <a:lstStyle/>
        <a:p>
          <a:pPr algn="just" rtl="1"/>
          <a:r>
            <a:rPr lang="ar-SA" b="1" i="1" u="sng" dirty="0" smtClean="0"/>
            <a:t>4- علم النفس الاجتماعي: </a:t>
          </a:r>
          <a:r>
            <a:rPr lang="ar-SA" dirty="0" smtClean="0"/>
            <a:t>قائم على المنهج التجريبي، ساهم في دراسة ظواهر مثل القيادة والسلوك الاجتماعي للفرد والصراع. </a:t>
          </a:r>
          <a:endParaRPr lang="en-US" dirty="0"/>
        </a:p>
      </dgm:t>
    </dgm:pt>
    <dgm:pt modelId="{C9C84A15-FE3F-427C-BB2E-80A9F630AFE3}" type="parTrans" cxnId="{9BDF0C60-1876-4C07-A019-41D277EB81A0}">
      <dgm:prSet/>
      <dgm:spPr/>
      <dgm:t>
        <a:bodyPr/>
        <a:lstStyle/>
        <a:p>
          <a:pPr algn="just" rtl="1"/>
          <a:endParaRPr lang="ar-SA"/>
        </a:p>
      </dgm:t>
    </dgm:pt>
    <dgm:pt modelId="{FF073B9F-DD86-4D4B-B880-6458955B4D3F}" type="sibTrans" cxnId="{9BDF0C60-1876-4C07-A019-41D277EB81A0}">
      <dgm:prSet/>
      <dgm:spPr/>
      <dgm:t>
        <a:bodyPr/>
        <a:lstStyle/>
        <a:p>
          <a:pPr algn="just" rtl="1"/>
          <a:endParaRPr lang="ar-SA"/>
        </a:p>
      </dgm:t>
    </dgm:pt>
    <dgm:pt modelId="{E98401FC-A1AE-486D-B52E-57349C36BB2E}" type="pres">
      <dgm:prSet presAssocID="{58082EAD-F799-4CBE-9322-0E76691AE1F2}" presName="linear" presStyleCnt="0">
        <dgm:presLayoutVars>
          <dgm:animLvl val="lvl"/>
          <dgm:resizeHandles val="exact"/>
        </dgm:presLayoutVars>
      </dgm:prSet>
      <dgm:spPr/>
      <dgm:t>
        <a:bodyPr/>
        <a:lstStyle/>
        <a:p>
          <a:pPr rtl="1"/>
          <a:endParaRPr lang="ar-SA"/>
        </a:p>
      </dgm:t>
    </dgm:pt>
    <dgm:pt modelId="{03D43FC4-F0D1-48E8-9152-E7FBC5C9DDD2}" type="pres">
      <dgm:prSet presAssocID="{D28F1A20-F021-49DB-83E8-1825C3E5D5B4}" presName="parentText" presStyleLbl="node1" presStyleIdx="0" presStyleCnt="3">
        <dgm:presLayoutVars>
          <dgm:chMax val="0"/>
          <dgm:bulletEnabled val="1"/>
        </dgm:presLayoutVars>
      </dgm:prSet>
      <dgm:spPr/>
      <dgm:t>
        <a:bodyPr/>
        <a:lstStyle/>
        <a:p>
          <a:pPr rtl="1"/>
          <a:endParaRPr lang="ar-SA"/>
        </a:p>
      </dgm:t>
    </dgm:pt>
    <dgm:pt modelId="{EBC13A20-D7EC-40CF-948B-43E1B486A063}" type="pres">
      <dgm:prSet presAssocID="{CD0DC008-FB65-4D17-BB02-FACF7D249F12}" presName="spacer" presStyleCnt="0"/>
      <dgm:spPr/>
    </dgm:pt>
    <dgm:pt modelId="{1D0CB28A-34B9-4D13-A5DE-AA019B4D367D}" type="pres">
      <dgm:prSet presAssocID="{3F37BF55-D0FA-4353-82C9-EA09030B72D8}" presName="parentText" presStyleLbl="node1" presStyleIdx="1" presStyleCnt="3">
        <dgm:presLayoutVars>
          <dgm:chMax val="0"/>
          <dgm:bulletEnabled val="1"/>
        </dgm:presLayoutVars>
      </dgm:prSet>
      <dgm:spPr/>
      <dgm:t>
        <a:bodyPr/>
        <a:lstStyle/>
        <a:p>
          <a:pPr rtl="1"/>
          <a:endParaRPr lang="ar-SA"/>
        </a:p>
      </dgm:t>
    </dgm:pt>
    <dgm:pt modelId="{CFCEB5D0-5DBC-4F24-AB63-5D79A9EF74B1}" type="pres">
      <dgm:prSet presAssocID="{43AE5F45-997F-4394-9748-477FAB768795}" presName="spacer" presStyleCnt="0"/>
      <dgm:spPr/>
    </dgm:pt>
    <dgm:pt modelId="{543093D5-89A9-4057-AED9-DF5B4B4CB328}" type="pres">
      <dgm:prSet presAssocID="{B3ADC209-E4D1-481D-897E-FBCA31EA18AF}" presName="parentText" presStyleLbl="node1" presStyleIdx="2" presStyleCnt="3">
        <dgm:presLayoutVars>
          <dgm:chMax val="0"/>
          <dgm:bulletEnabled val="1"/>
        </dgm:presLayoutVars>
      </dgm:prSet>
      <dgm:spPr/>
      <dgm:t>
        <a:bodyPr/>
        <a:lstStyle/>
        <a:p>
          <a:pPr rtl="1"/>
          <a:endParaRPr lang="ar-SA"/>
        </a:p>
      </dgm:t>
    </dgm:pt>
  </dgm:ptLst>
  <dgm:cxnLst>
    <dgm:cxn modelId="{F8690FE2-41A0-4024-950D-4B29E2C15089}" srcId="{58082EAD-F799-4CBE-9322-0E76691AE1F2}" destId="{D28F1A20-F021-49DB-83E8-1825C3E5D5B4}" srcOrd="0" destOrd="0" parTransId="{851F94CE-08CB-416C-841A-ED3544AD986A}" sibTransId="{CD0DC008-FB65-4D17-BB02-FACF7D249F12}"/>
    <dgm:cxn modelId="{9A7B8A1C-4BCB-47D7-938D-51728416D527}" type="presOf" srcId="{D28F1A20-F021-49DB-83E8-1825C3E5D5B4}" destId="{03D43FC4-F0D1-48E8-9152-E7FBC5C9DDD2}" srcOrd="0" destOrd="0" presId="urn:microsoft.com/office/officeart/2005/8/layout/vList2"/>
    <dgm:cxn modelId="{6924C636-B98A-4DDC-ACA2-A71F44DC8574}" type="presOf" srcId="{B3ADC209-E4D1-481D-897E-FBCA31EA18AF}" destId="{543093D5-89A9-4057-AED9-DF5B4B4CB328}" srcOrd="0" destOrd="0" presId="urn:microsoft.com/office/officeart/2005/8/layout/vList2"/>
    <dgm:cxn modelId="{6BD2584B-7821-4652-A31F-6FD52EA2B2DC}" type="presOf" srcId="{58082EAD-F799-4CBE-9322-0E76691AE1F2}" destId="{E98401FC-A1AE-486D-B52E-57349C36BB2E}" srcOrd="0" destOrd="0" presId="urn:microsoft.com/office/officeart/2005/8/layout/vList2"/>
    <dgm:cxn modelId="{DEABB131-FDF8-4D0F-9EEB-3F83F0051B7A}" type="presOf" srcId="{3F37BF55-D0FA-4353-82C9-EA09030B72D8}" destId="{1D0CB28A-34B9-4D13-A5DE-AA019B4D367D}" srcOrd="0" destOrd="0" presId="urn:microsoft.com/office/officeart/2005/8/layout/vList2"/>
    <dgm:cxn modelId="{9BDF0C60-1876-4C07-A019-41D277EB81A0}" srcId="{58082EAD-F799-4CBE-9322-0E76691AE1F2}" destId="{B3ADC209-E4D1-481D-897E-FBCA31EA18AF}" srcOrd="2" destOrd="0" parTransId="{C9C84A15-FE3F-427C-BB2E-80A9F630AFE3}" sibTransId="{FF073B9F-DD86-4D4B-B880-6458955B4D3F}"/>
    <dgm:cxn modelId="{5BD61CF7-3F96-4520-A12D-218C00CE11AD}" srcId="{58082EAD-F799-4CBE-9322-0E76691AE1F2}" destId="{3F37BF55-D0FA-4353-82C9-EA09030B72D8}" srcOrd="1" destOrd="0" parTransId="{DF444712-6860-4B1E-A834-470CF8E042AA}" sibTransId="{43AE5F45-997F-4394-9748-477FAB768795}"/>
    <dgm:cxn modelId="{1DBAA26B-B260-428D-AD8D-67D8BF8BD155}" type="presParOf" srcId="{E98401FC-A1AE-486D-B52E-57349C36BB2E}" destId="{03D43FC4-F0D1-48E8-9152-E7FBC5C9DDD2}" srcOrd="0" destOrd="0" presId="urn:microsoft.com/office/officeart/2005/8/layout/vList2"/>
    <dgm:cxn modelId="{A4A6E758-3B55-49EF-96C0-EA2739171231}" type="presParOf" srcId="{E98401FC-A1AE-486D-B52E-57349C36BB2E}" destId="{EBC13A20-D7EC-40CF-948B-43E1B486A063}" srcOrd="1" destOrd="0" presId="urn:microsoft.com/office/officeart/2005/8/layout/vList2"/>
    <dgm:cxn modelId="{DD6DD81F-914C-4FB8-822A-FF58860C19A9}" type="presParOf" srcId="{E98401FC-A1AE-486D-B52E-57349C36BB2E}" destId="{1D0CB28A-34B9-4D13-A5DE-AA019B4D367D}" srcOrd="2" destOrd="0" presId="urn:microsoft.com/office/officeart/2005/8/layout/vList2"/>
    <dgm:cxn modelId="{611D3370-E5C7-4871-9E24-648EED29D31E}" type="presParOf" srcId="{E98401FC-A1AE-486D-B52E-57349C36BB2E}" destId="{CFCEB5D0-5DBC-4F24-AB63-5D79A9EF74B1}" srcOrd="3" destOrd="0" presId="urn:microsoft.com/office/officeart/2005/8/layout/vList2"/>
    <dgm:cxn modelId="{E4AC879B-937B-4D59-B578-B087F38E86FD}" type="presParOf" srcId="{E98401FC-A1AE-486D-B52E-57349C36BB2E}" destId="{543093D5-89A9-4057-AED9-DF5B4B4CB328}" srcOrd="4" destOrd="0" presId="urn:microsoft.com/office/officeart/2005/8/layout/vList2"/>
  </dgm:cxnLst>
  <dgm:bg/>
  <dgm:whole/>
</dgm:dataModel>
</file>

<file path=ppt/diagrams/data14.xml><?xml version="1.0" encoding="utf-8"?>
<dgm:dataModel xmlns:dgm="http://schemas.openxmlformats.org/drawingml/2006/diagram" xmlns:a="http://schemas.openxmlformats.org/drawingml/2006/main">
  <dgm:ptLst>
    <dgm:pt modelId="{EDC9D073-9223-48DE-A4E0-1D83AA0DB86F}" type="doc">
      <dgm:prSet loTypeId="urn:microsoft.com/office/officeart/2005/8/layout/vList2" loCatId="list" qsTypeId="urn:microsoft.com/office/officeart/2005/8/quickstyle/simple5" qsCatId="simple" csTypeId="urn:microsoft.com/office/officeart/2005/8/colors/accent0_1" csCatId="mainScheme" phldr="1"/>
      <dgm:spPr/>
      <dgm:t>
        <a:bodyPr/>
        <a:lstStyle/>
        <a:p>
          <a:pPr rtl="1"/>
          <a:endParaRPr lang="ar-SA"/>
        </a:p>
      </dgm:t>
    </dgm:pt>
    <dgm:pt modelId="{7C67A529-E3E1-4400-9615-D2B024270327}">
      <dgm:prSet/>
      <dgm:spPr/>
      <dgm:t>
        <a:bodyPr/>
        <a:lstStyle/>
        <a:p>
          <a:pPr algn="just" rtl="1"/>
          <a:r>
            <a:rPr lang="ar-SA" dirty="0" smtClean="0"/>
            <a:t>المنظمة كيان اجتماعي يتحدد سلوكها من خلال سلوك الأفراد العاملين فيها.</a:t>
          </a:r>
          <a:endParaRPr lang="ar-SA" dirty="0"/>
        </a:p>
      </dgm:t>
    </dgm:pt>
    <dgm:pt modelId="{D43A466C-A2D6-4218-9743-C959CAD9589A}" type="parTrans" cxnId="{DC1BB0AA-34FB-413D-9071-717044CCE446}">
      <dgm:prSet/>
      <dgm:spPr/>
      <dgm:t>
        <a:bodyPr/>
        <a:lstStyle/>
        <a:p>
          <a:pPr algn="just" rtl="1"/>
          <a:endParaRPr lang="ar-SA"/>
        </a:p>
      </dgm:t>
    </dgm:pt>
    <dgm:pt modelId="{6388CFB7-A4F6-48B7-91C5-1BBEF4DB0D9A}" type="sibTrans" cxnId="{DC1BB0AA-34FB-413D-9071-717044CCE446}">
      <dgm:prSet/>
      <dgm:spPr/>
      <dgm:t>
        <a:bodyPr/>
        <a:lstStyle/>
        <a:p>
          <a:pPr algn="just" rtl="1"/>
          <a:endParaRPr lang="ar-SA"/>
        </a:p>
      </dgm:t>
    </dgm:pt>
    <dgm:pt modelId="{B738B7F2-2618-4A94-80CE-08C5FE61ECC5}">
      <dgm:prSet/>
      <dgm:spPr/>
      <dgm:t>
        <a:bodyPr/>
        <a:lstStyle/>
        <a:p>
          <a:pPr algn="just" rtl="1"/>
          <a:r>
            <a:rPr lang="ar-SA" dirty="0" smtClean="0"/>
            <a:t>إن الإدارة الفعالة للعنصر البشري في المنظمات لابد أن تستند إلى حصيلة من المعرفة عن السلوك الإنساني ومحدداته.</a:t>
          </a:r>
          <a:endParaRPr lang="ar-SA" dirty="0"/>
        </a:p>
      </dgm:t>
    </dgm:pt>
    <dgm:pt modelId="{FA3E1B59-B9C4-4223-92D2-EDF3088A3C12}" type="parTrans" cxnId="{2750B4F4-DB5C-4B24-A452-F4C08993D29A}">
      <dgm:prSet/>
      <dgm:spPr/>
      <dgm:t>
        <a:bodyPr/>
        <a:lstStyle/>
        <a:p>
          <a:pPr algn="just" rtl="1"/>
          <a:endParaRPr lang="ar-SA"/>
        </a:p>
      </dgm:t>
    </dgm:pt>
    <dgm:pt modelId="{140BAE0A-180D-40BA-9D84-CFA74A0E3DC5}" type="sibTrans" cxnId="{2750B4F4-DB5C-4B24-A452-F4C08993D29A}">
      <dgm:prSet/>
      <dgm:spPr/>
      <dgm:t>
        <a:bodyPr/>
        <a:lstStyle/>
        <a:p>
          <a:pPr algn="just" rtl="1"/>
          <a:endParaRPr lang="ar-SA"/>
        </a:p>
      </dgm:t>
    </dgm:pt>
    <dgm:pt modelId="{4FECE0DC-C3AC-47DE-B42D-548B881722C4}">
      <dgm:prSet/>
      <dgm:spPr/>
      <dgm:t>
        <a:bodyPr/>
        <a:lstStyle/>
        <a:p>
          <a:pPr algn="just" rtl="1"/>
          <a:r>
            <a:rPr lang="ar-SA" dirty="0" smtClean="0"/>
            <a:t>الدراسة العملية للسلوك الإنساني تقوم على مسلمات الدراسات العلمية للظواهر الإنسانية ، ويستخدم في ذلك القياس المباشر والقياس غير المباشر.</a:t>
          </a:r>
          <a:endParaRPr lang="ar-SA" dirty="0"/>
        </a:p>
      </dgm:t>
    </dgm:pt>
    <dgm:pt modelId="{358DE43C-001C-457D-A670-EACCE668583A}" type="parTrans" cxnId="{93AD6F49-AD6C-4E3F-BACE-61502D4555B8}">
      <dgm:prSet/>
      <dgm:spPr/>
      <dgm:t>
        <a:bodyPr/>
        <a:lstStyle/>
        <a:p>
          <a:pPr algn="just" rtl="1"/>
          <a:endParaRPr lang="ar-SA"/>
        </a:p>
      </dgm:t>
    </dgm:pt>
    <dgm:pt modelId="{9162829A-E216-457E-A74A-89420AC5CB33}" type="sibTrans" cxnId="{93AD6F49-AD6C-4E3F-BACE-61502D4555B8}">
      <dgm:prSet/>
      <dgm:spPr/>
      <dgm:t>
        <a:bodyPr/>
        <a:lstStyle/>
        <a:p>
          <a:pPr algn="just" rtl="1"/>
          <a:endParaRPr lang="ar-SA"/>
        </a:p>
      </dgm:t>
    </dgm:pt>
    <dgm:pt modelId="{DD5A5C8B-5BCA-4947-B56D-C98D65BDF219}">
      <dgm:prSet/>
      <dgm:spPr/>
      <dgm:t>
        <a:bodyPr/>
        <a:lstStyle/>
        <a:p>
          <a:pPr algn="just" rtl="1"/>
          <a:r>
            <a:rPr lang="ar-SA" dirty="0" smtClean="0"/>
            <a:t>إن فهم سلوك الفرد في المنظمات يقود إلى فهم أداء وسلوك المنظمات ذاتها. </a:t>
          </a:r>
          <a:endParaRPr lang="ar-SA" dirty="0"/>
        </a:p>
      </dgm:t>
    </dgm:pt>
    <dgm:pt modelId="{018B84B3-42D4-44F8-9013-2B4F46D7CADC}" type="parTrans" cxnId="{DD9AAA4C-D226-4FEE-A96C-7A2F672210A5}">
      <dgm:prSet/>
      <dgm:spPr/>
      <dgm:t>
        <a:bodyPr/>
        <a:lstStyle/>
        <a:p>
          <a:pPr algn="just" rtl="1"/>
          <a:endParaRPr lang="ar-SA"/>
        </a:p>
      </dgm:t>
    </dgm:pt>
    <dgm:pt modelId="{104D95EA-D9A8-4420-B053-46ECB0BA356D}" type="sibTrans" cxnId="{DD9AAA4C-D226-4FEE-A96C-7A2F672210A5}">
      <dgm:prSet/>
      <dgm:spPr/>
      <dgm:t>
        <a:bodyPr/>
        <a:lstStyle/>
        <a:p>
          <a:pPr algn="just" rtl="1"/>
          <a:endParaRPr lang="ar-SA"/>
        </a:p>
      </dgm:t>
    </dgm:pt>
    <dgm:pt modelId="{5C4BB9EF-1E32-4CDF-8BEB-680CF4A02E32}">
      <dgm:prSet/>
      <dgm:spPr/>
      <dgm:t>
        <a:bodyPr/>
        <a:lstStyle/>
        <a:p>
          <a:pPr algn="just" rtl="1"/>
          <a:r>
            <a:rPr lang="ar-SA" dirty="0" smtClean="0"/>
            <a:t>الدراسات والنظريات ذات الصلة بالسلوك الإنساني قادت إلى فهم السلوك الإنساني وتطويره في المنظمات.</a:t>
          </a:r>
          <a:endParaRPr lang="ar-SA" dirty="0"/>
        </a:p>
      </dgm:t>
    </dgm:pt>
    <dgm:pt modelId="{646F11C9-0943-4E64-80E4-CFB451541A69}" type="parTrans" cxnId="{D4B234B3-5FC3-4EF1-95D6-D7B891F668C2}">
      <dgm:prSet/>
      <dgm:spPr/>
      <dgm:t>
        <a:bodyPr/>
        <a:lstStyle/>
        <a:p>
          <a:pPr algn="just" rtl="1"/>
          <a:endParaRPr lang="ar-SA"/>
        </a:p>
      </dgm:t>
    </dgm:pt>
    <dgm:pt modelId="{18D8E8BE-D8B4-43C7-B81D-859AD83B7408}" type="sibTrans" cxnId="{D4B234B3-5FC3-4EF1-95D6-D7B891F668C2}">
      <dgm:prSet/>
      <dgm:spPr/>
      <dgm:t>
        <a:bodyPr/>
        <a:lstStyle/>
        <a:p>
          <a:pPr algn="just" rtl="1"/>
          <a:endParaRPr lang="ar-SA"/>
        </a:p>
      </dgm:t>
    </dgm:pt>
    <dgm:pt modelId="{6EF09EF1-10C3-4D24-B0AB-ADA51DCED543}" type="pres">
      <dgm:prSet presAssocID="{EDC9D073-9223-48DE-A4E0-1D83AA0DB86F}" presName="linear" presStyleCnt="0">
        <dgm:presLayoutVars>
          <dgm:animLvl val="lvl"/>
          <dgm:resizeHandles val="exact"/>
        </dgm:presLayoutVars>
      </dgm:prSet>
      <dgm:spPr/>
      <dgm:t>
        <a:bodyPr/>
        <a:lstStyle/>
        <a:p>
          <a:pPr rtl="1"/>
          <a:endParaRPr lang="ar-SA"/>
        </a:p>
      </dgm:t>
    </dgm:pt>
    <dgm:pt modelId="{C86E713F-7D7A-421A-9625-CFB024CC604F}" type="pres">
      <dgm:prSet presAssocID="{7C67A529-E3E1-4400-9615-D2B024270327}" presName="parentText" presStyleLbl="node1" presStyleIdx="0" presStyleCnt="5">
        <dgm:presLayoutVars>
          <dgm:chMax val="0"/>
          <dgm:bulletEnabled val="1"/>
        </dgm:presLayoutVars>
      </dgm:prSet>
      <dgm:spPr/>
      <dgm:t>
        <a:bodyPr/>
        <a:lstStyle/>
        <a:p>
          <a:pPr rtl="1"/>
          <a:endParaRPr lang="ar-SA"/>
        </a:p>
      </dgm:t>
    </dgm:pt>
    <dgm:pt modelId="{24CD82B9-6FF3-4055-A225-F45443C05BE8}" type="pres">
      <dgm:prSet presAssocID="{6388CFB7-A4F6-48B7-91C5-1BBEF4DB0D9A}" presName="spacer" presStyleCnt="0"/>
      <dgm:spPr/>
      <dgm:t>
        <a:bodyPr/>
        <a:lstStyle/>
        <a:p>
          <a:pPr rtl="1"/>
          <a:endParaRPr lang="ar-SA"/>
        </a:p>
      </dgm:t>
    </dgm:pt>
    <dgm:pt modelId="{9AE42C2C-D021-4145-A91F-3F32385D3EF3}" type="pres">
      <dgm:prSet presAssocID="{B738B7F2-2618-4A94-80CE-08C5FE61ECC5}" presName="parentText" presStyleLbl="node1" presStyleIdx="1" presStyleCnt="5">
        <dgm:presLayoutVars>
          <dgm:chMax val="0"/>
          <dgm:bulletEnabled val="1"/>
        </dgm:presLayoutVars>
      </dgm:prSet>
      <dgm:spPr/>
      <dgm:t>
        <a:bodyPr/>
        <a:lstStyle/>
        <a:p>
          <a:pPr rtl="1"/>
          <a:endParaRPr lang="ar-SA"/>
        </a:p>
      </dgm:t>
    </dgm:pt>
    <dgm:pt modelId="{88EBA492-5C9A-4C55-920D-6273093DF479}" type="pres">
      <dgm:prSet presAssocID="{140BAE0A-180D-40BA-9D84-CFA74A0E3DC5}" presName="spacer" presStyleCnt="0"/>
      <dgm:spPr/>
      <dgm:t>
        <a:bodyPr/>
        <a:lstStyle/>
        <a:p>
          <a:pPr rtl="1"/>
          <a:endParaRPr lang="ar-SA"/>
        </a:p>
      </dgm:t>
    </dgm:pt>
    <dgm:pt modelId="{18CD6E5D-50D9-4217-BF16-E57DA6674A46}" type="pres">
      <dgm:prSet presAssocID="{4FECE0DC-C3AC-47DE-B42D-548B881722C4}" presName="parentText" presStyleLbl="node1" presStyleIdx="2" presStyleCnt="5">
        <dgm:presLayoutVars>
          <dgm:chMax val="0"/>
          <dgm:bulletEnabled val="1"/>
        </dgm:presLayoutVars>
      </dgm:prSet>
      <dgm:spPr/>
      <dgm:t>
        <a:bodyPr/>
        <a:lstStyle/>
        <a:p>
          <a:pPr rtl="1"/>
          <a:endParaRPr lang="ar-SA"/>
        </a:p>
      </dgm:t>
    </dgm:pt>
    <dgm:pt modelId="{D72C0285-0398-4D16-912A-7718978C7389}" type="pres">
      <dgm:prSet presAssocID="{9162829A-E216-457E-A74A-89420AC5CB33}" presName="spacer" presStyleCnt="0"/>
      <dgm:spPr/>
      <dgm:t>
        <a:bodyPr/>
        <a:lstStyle/>
        <a:p>
          <a:pPr rtl="1"/>
          <a:endParaRPr lang="ar-SA"/>
        </a:p>
      </dgm:t>
    </dgm:pt>
    <dgm:pt modelId="{FF00A55D-CE9E-46EE-BBF3-DBB291C9C962}" type="pres">
      <dgm:prSet presAssocID="{DD5A5C8B-5BCA-4947-B56D-C98D65BDF219}" presName="parentText" presStyleLbl="node1" presStyleIdx="3" presStyleCnt="5">
        <dgm:presLayoutVars>
          <dgm:chMax val="0"/>
          <dgm:bulletEnabled val="1"/>
        </dgm:presLayoutVars>
      </dgm:prSet>
      <dgm:spPr/>
      <dgm:t>
        <a:bodyPr/>
        <a:lstStyle/>
        <a:p>
          <a:pPr rtl="1"/>
          <a:endParaRPr lang="ar-SA"/>
        </a:p>
      </dgm:t>
    </dgm:pt>
    <dgm:pt modelId="{34EAB43A-2FA0-41EE-83F6-4409F2D5C200}" type="pres">
      <dgm:prSet presAssocID="{104D95EA-D9A8-4420-B053-46ECB0BA356D}" presName="spacer" presStyleCnt="0"/>
      <dgm:spPr/>
      <dgm:t>
        <a:bodyPr/>
        <a:lstStyle/>
        <a:p>
          <a:pPr rtl="1"/>
          <a:endParaRPr lang="ar-SA"/>
        </a:p>
      </dgm:t>
    </dgm:pt>
    <dgm:pt modelId="{EC8F3F3E-2DBB-45B8-925C-E81EF288107C}" type="pres">
      <dgm:prSet presAssocID="{5C4BB9EF-1E32-4CDF-8BEB-680CF4A02E32}" presName="parentText" presStyleLbl="node1" presStyleIdx="4" presStyleCnt="5">
        <dgm:presLayoutVars>
          <dgm:chMax val="0"/>
          <dgm:bulletEnabled val="1"/>
        </dgm:presLayoutVars>
      </dgm:prSet>
      <dgm:spPr/>
      <dgm:t>
        <a:bodyPr/>
        <a:lstStyle/>
        <a:p>
          <a:pPr rtl="1"/>
          <a:endParaRPr lang="ar-SA"/>
        </a:p>
      </dgm:t>
    </dgm:pt>
  </dgm:ptLst>
  <dgm:cxnLst>
    <dgm:cxn modelId="{D4B234B3-5FC3-4EF1-95D6-D7B891F668C2}" srcId="{EDC9D073-9223-48DE-A4E0-1D83AA0DB86F}" destId="{5C4BB9EF-1E32-4CDF-8BEB-680CF4A02E32}" srcOrd="4" destOrd="0" parTransId="{646F11C9-0943-4E64-80E4-CFB451541A69}" sibTransId="{18D8E8BE-D8B4-43C7-B81D-859AD83B7408}"/>
    <dgm:cxn modelId="{DC1BB0AA-34FB-413D-9071-717044CCE446}" srcId="{EDC9D073-9223-48DE-A4E0-1D83AA0DB86F}" destId="{7C67A529-E3E1-4400-9615-D2B024270327}" srcOrd="0" destOrd="0" parTransId="{D43A466C-A2D6-4218-9743-C959CAD9589A}" sibTransId="{6388CFB7-A4F6-48B7-91C5-1BBEF4DB0D9A}"/>
    <dgm:cxn modelId="{DD9AAA4C-D226-4FEE-A96C-7A2F672210A5}" srcId="{EDC9D073-9223-48DE-A4E0-1D83AA0DB86F}" destId="{DD5A5C8B-5BCA-4947-B56D-C98D65BDF219}" srcOrd="3" destOrd="0" parTransId="{018B84B3-42D4-44F8-9013-2B4F46D7CADC}" sibTransId="{104D95EA-D9A8-4420-B053-46ECB0BA356D}"/>
    <dgm:cxn modelId="{2750B4F4-DB5C-4B24-A452-F4C08993D29A}" srcId="{EDC9D073-9223-48DE-A4E0-1D83AA0DB86F}" destId="{B738B7F2-2618-4A94-80CE-08C5FE61ECC5}" srcOrd="1" destOrd="0" parTransId="{FA3E1B59-B9C4-4223-92D2-EDF3088A3C12}" sibTransId="{140BAE0A-180D-40BA-9D84-CFA74A0E3DC5}"/>
    <dgm:cxn modelId="{069E6F5C-6CE3-423C-8610-9FBE3F223245}" type="presOf" srcId="{7C67A529-E3E1-4400-9615-D2B024270327}" destId="{C86E713F-7D7A-421A-9625-CFB024CC604F}" srcOrd="0" destOrd="0" presId="urn:microsoft.com/office/officeart/2005/8/layout/vList2"/>
    <dgm:cxn modelId="{E4CE5AC5-58E8-417B-AF29-DFC00E612C37}" type="presOf" srcId="{DD5A5C8B-5BCA-4947-B56D-C98D65BDF219}" destId="{FF00A55D-CE9E-46EE-BBF3-DBB291C9C962}" srcOrd="0" destOrd="0" presId="urn:microsoft.com/office/officeart/2005/8/layout/vList2"/>
    <dgm:cxn modelId="{DC16DEFA-1C82-4E61-AA60-B87C1C3F8EC3}" type="presOf" srcId="{5C4BB9EF-1E32-4CDF-8BEB-680CF4A02E32}" destId="{EC8F3F3E-2DBB-45B8-925C-E81EF288107C}" srcOrd="0" destOrd="0" presId="urn:microsoft.com/office/officeart/2005/8/layout/vList2"/>
    <dgm:cxn modelId="{BC2A7607-04C9-43C0-B71E-C71B1E821624}" type="presOf" srcId="{B738B7F2-2618-4A94-80CE-08C5FE61ECC5}" destId="{9AE42C2C-D021-4145-A91F-3F32385D3EF3}" srcOrd="0" destOrd="0" presId="urn:microsoft.com/office/officeart/2005/8/layout/vList2"/>
    <dgm:cxn modelId="{70CA6D75-A877-4CD1-80A6-947E193BEFE6}" type="presOf" srcId="{EDC9D073-9223-48DE-A4E0-1D83AA0DB86F}" destId="{6EF09EF1-10C3-4D24-B0AB-ADA51DCED543}" srcOrd="0" destOrd="0" presId="urn:microsoft.com/office/officeart/2005/8/layout/vList2"/>
    <dgm:cxn modelId="{93AD6F49-AD6C-4E3F-BACE-61502D4555B8}" srcId="{EDC9D073-9223-48DE-A4E0-1D83AA0DB86F}" destId="{4FECE0DC-C3AC-47DE-B42D-548B881722C4}" srcOrd="2" destOrd="0" parTransId="{358DE43C-001C-457D-A670-EACCE668583A}" sibTransId="{9162829A-E216-457E-A74A-89420AC5CB33}"/>
    <dgm:cxn modelId="{EDDBB33E-79C8-44E3-9AE2-D9976071EFA2}" type="presOf" srcId="{4FECE0DC-C3AC-47DE-B42D-548B881722C4}" destId="{18CD6E5D-50D9-4217-BF16-E57DA6674A46}" srcOrd="0" destOrd="0" presId="urn:microsoft.com/office/officeart/2005/8/layout/vList2"/>
    <dgm:cxn modelId="{33515DCA-64E7-4139-867D-E88AE5828127}" type="presParOf" srcId="{6EF09EF1-10C3-4D24-B0AB-ADA51DCED543}" destId="{C86E713F-7D7A-421A-9625-CFB024CC604F}" srcOrd="0" destOrd="0" presId="urn:microsoft.com/office/officeart/2005/8/layout/vList2"/>
    <dgm:cxn modelId="{AD718CCC-BCAF-4EC7-B355-ECD8FC388B59}" type="presParOf" srcId="{6EF09EF1-10C3-4D24-B0AB-ADA51DCED543}" destId="{24CD82B9-6FF3-4055-A225-F45443C05BE8}" srcOrd="1" destOrd="0" presId="urn:microsoft.com/office/officeart/2005/8/layout/vList2"/>
    <dgm:cxn modelId="{0A2AD928-D32C-49B9-989D-6287146AE013}" type="presParOf" srcId="{6EF09EF1-10C3-4D24-B0AB-ADA51DCED543}" destId="{9AE42C2C-D021-4145-A91F-3F32385D3EF3}" srcOrd="2" destOrd="0" presId="urn:microsoft.com/office/officeart/2005/8/layout/vList2"/>
    <dgm:cxn modelId="{0E10D9F4-480B-4AD5-96F8-DE024BB156FA}" type="presParOf" srcId="{6EF09EF1-10C3-4D24-B0AB-ADA51DCED543}" destId="{88EBA492-5C9A-4C55-920D-6273093DF479}" srcOrd="3" destOrd="0" presId="urn:microsoft.com/office/officeart/2005/8/layout/vList2"/>
    <dgm:cxn modelId="{4084FF00-C3A4-45BF-908F-FD3D8D83B417}" type="presParOf" srcId="{6EF09EF1-10C3-4D24-B0AB-ADA51DCED543}" destId="{18CD6E5D-50D9-4217-BF16-E57DA6674A46}" srcOrd="4" destOrd="0" presId="urn:microsoft.com/office/officeart/2005/8/layout/vList2"/>
    <dgm:cxn modelId="{76FD777A-2DA3-458B-925C-982BE18C7497}" type="presParOf" srcId="{6EF09EF1-10C3-4D24-B0AB-ADA51DCED543}" destId="{D72C0285-0398-4D16-912A-7718978C7389}" srcOrd="5" destOrd="0" presId="urn:microsoft.com/office/officeart/2005/8/layout/vList2"/>
    <dgm:cxn modelId="{9DE2BE97-6AD4-4BFE-A600-19F28E18DABB}" type="presParOf" srcId="{6EF09EF1-10C3-4D24-B0AB-ADA51DCED543}" destId="{FF00A55D-CE9E-46EE-BBF3-DBB291C9C962}" srcOrd="6" destOrd="0" presId="urn:microsoft.com/office/officeart/2005/8/layout/vList2"/>
    <dgm:cxn modelId="{DFA24305-F5EF-4D0E-8281-8CA279CF1184}" type="presParOf" srcId="{6EF09EF1-10C3-4D24-B0AB-ADA51DCED543}" destId="{34EAB43A-2FA0-41EE-83F6-4409F2D5C200}" srcOrd="7" destOrd="0" presId="urn:microsoft.com/office/officeart/2005/8/layout/vList2"/>
    <dgm:cxn modelId="{5B6DE282-60BB-4123-B06F-A2D8ACC51FD2}" type="presParOf" srcId="{6EF09EF1-10C3-4D24-B0AB-ADA51DCED543}" destId="{EC8F3F3E-2DBB-45B8-925C-E81EF288107C}" srcOrd="8" destOrd="0" presId="urn:microsoft.com/office/officeart/2005/8/layout/vList2"/>
  </dgm:cxnLst>
  <dgm:bg/>
  <dgm:whole/>
</dgm:dataModel>
</file>

<file path=ppt/diagrams/data15.xml><?xml version="1.0" encoding="utf-8"?>
<dgm:dataModel xmlns:dgm="http://schemas.openxmlformats.org/drawingml/2006/diagram" xmlns:a="http://schemas.openxmlformats.org/drawingml/2006/main">
  <dgm:ptLst>
    <dgm:pt modelId="{EDC9D073-9223-48DE-A4E0-1D83AA0DB86F}" type="doc">
      <dgm:prSet loTypeId="urn:microsoft.com/office/officeart/2005/8/layout/vList2" loCatId="list" qsTypeId="urn:microsoft.com/office/officeart/2005/8/quickstyle/simple5" qsCatId="simple" csTypeId="urn:microsoft.com/office/officeart/2005/8/colors/accent0_1" csCatId="mainScheme" phldr="1"/>
      <dgm:spPr/>
      <dgm:t>
        <a:bodyPr/>
        <a:lstStyle/>
        <a:p>
          <a:pPr rtl="1"/>
          <a:endParaRPr lang="ar-SA"/>
        </a:p>
      </dgm:t>
    </dgm:pt>
    <dgm:pt modelId="{B7A88B19-42E7-4FB8-9EC5-BC37EF30D2C4}">
      <dgm:prSet/>
      <dgm:spPr/>
      <dgm:t>
        <a:bodyPr/>
        <a:lstStyle/>
        <a:p>
          <a:pPr algn="just" rtl="1"/>
          <a:r>
            <a:rPr lang="ar-SA" dirty="0" smtClean="0"/>
            <a:t>إن برامج تحسين الأداء قامت على نتائج دراسات ونظريات السلوك الإنساني في المنظمات.</a:t>
          </a:r>
          <a:endParaRPr lang="ar-SA" dirty="0"/>
        </a:p>
      </dgm:t>
    </dgm:pt>
    <dgm:pt modelId="{CB235A47-CA63-4D88-8349-4CDABCCAFE1C}" type="parTrans" cxnId="{76FF316B-C393-4397-A606-C20874D2966A}">
      <dgm:prSet/>
      <dgm:spPr/>
      <dgm:t>
        <a:bodyPr/>
        <a:lstStyle/>
        <a:p>
          <a:pPr algn="just" rtl="1"/>
          <a:endParaRPr lang="ar-SA"/>
        </a:p>
      </dgm:t>
    </dgm:pt>
    <dgm:pt modelId="{6B9308DE-4643-438C-92DB-237294FC583B}" type="sibTrans" cxnId="{76FF316B-C393-4397-A606-C20874D2966A}">
      <dgm:prSet/>
      <dgm:spPr/>
      <dgm:t>
        <a:bodyPr/>
        <a:lstStyle/>
        <a:p>
          <a:pPr algn="just" rtl="1"/>
          <a:endParaRPr lang="ar-SA"/>
        </a:p>
      </dgm:t>
    </dgm:pt>
    <dgm:pt modelId="{FE5644B1-2EC8-4CFF-913A-24E29A5AF6F9}">
      <dgm:prSet/>
      <dgm:spPr/>
      <dgm:t>
        <a:bodyPr/>
        <a:lstStyle/>
        <a:p>
          <a:pPr algn="just" rtl="1"/>
          <a:r>
            <a:rPr lang="ar-SA" dirty="0" smtClean="0"/>
            <a:t>السلوك الإنساني هو المحرك الأساسي لجميع عناصر المنظمة.</a:t>
          </a:r>
          <a:endParaRPr lang="ar-SA" dirty="0"/>
        </a:p>
      </dgm:t>
    </dgm:pt>
    <dgm:pt modelId="{551D90D7-D7A6-4E6F-822B-DEE0DDDA560A}" type="parTrans" cxnId="{A1BA1F1D-60EC-4566-89F6-1D7938C52DFE}">
      <dgm:prSet/>
      <dgm:spPr/>
      <dgm:t>
        <a:bodyPr/>
        <a:lstStyle/>
        <a:p>
          <a:pPr algn="just" rtl="1"/>
          <a:endParaRPr lang="ar-SA"/>
        </a:p>
      </dgm:t>
    </dgm:pt>
    <dgm:pt modelId="{0CE39AEF-8E9A-4B8F-8541-ABC2143B48AB}" type="sibTrans" cxnId="{A1BA1F1D-60EC-4566-89F6-1D7938C52DFE}">
      <dgm:prSet/>
      <dgm:spPr/>
      <dgm:t>
        <a:bodyPr/>
        <a:lstStyle/>
        <a:p>
          <a:pPr algn="just" rtl="1"/>
          <a:endParaRPr lang="ar-SA"/>
        </a:p>
      </dgm:t>
    </dgm:pt>
    <dgm:pt modelId="{8815CAC7-D95A-4431-BAC6-6914428B966D}">
      <dgm:prSet/>
      <dgm:spPr/>
      <dgm:t>
        <a:bodyPr/>
        <a:lstStyle/>
        <a:p>
          <a:pPr algn="just" rtl="1"/>
          <a:r>
            <a:rPr lang="ar-SA" dirty="0" smtClean="0"/>
            <a:t>النظريات والدراسات العلمية لها الدور الأبرز في دراسة السلوك وتحسين الأداء الفردي وفي المنظمات.</a:t>
          </a:r>
          <a:endParaRPr lang="ar-SA" dirty="0"/>
        </a:p>
      </dgm:t>
    </dgm:pt>
    <dgm:pt modelId="{5FD57A15-5DE3-4872-AF3C-35C30B2BB177}" type="parTrans" cxnId="{DA05B11E-388F-4A13-A6C4-250D73A9204A}">
      <dgm:prSet/>
      <dgm:spPr/>
      <dgm:t>
        <a:bodyPr/>
        <a:lstStyle/>
        <a:p>
          <a:pPr algn="just" rtl="1"/>
          <a:endParaRPr lang="ar-SA"/>
        </a:p>
      </dgm:t>
    </dgm:pt>
    <dgm:pt modelId="{548F7EB5-FB3C-44D9-9F02-F0CD614589EE}" type="sibTrans" cxnId="{DA05B11E-388F-4A13-A6C4-250D73A9204A}">
      <dgm:prSet/>
      <dgm:spPr/>
      <dgm:t>
        <a:bodyPr/>
        <a:lstStyle/>
        <a:p>
          <a:pPr algn="just" rtl="1"/>
          <a:endParaRPr lang="ar-SA"/>
        </a:p>
      </dgm:t>
    </dgm:pt>
    <dgm:pt modelId="{9A021D3D-9A97-4EDE-90DC-151B95C47F86}">
      <dgm:prSet/>
      <dgm:spPr/>
      <dgm:t>
        <a:bodyPr/>
        <a:lstStyle/>
        <a:p>
          <a:pPr algn="just" rtl="1"/>
          <a:r>
            <a:rPr lang="ar-SA" dirty="0" smtClean="0"/>
            <a:t>في تطبيق نتائج الدراسات والنظريات ذات الصلة بالسلوك الإنساني يجب مراعاة الاختلافات البيئية والثقافية والحضارية بين المجتمعات .</a:t>
          </a:r>
          <a:endParaRPr lang="en-US" dirty="0"/>
        </a:p>
      </dgm:t>
    </dgm:pt>
    <dgm:pt modelId="{54FF1F49-0ACF-4AF8-A9FF-6F2894B5E3B8}" type="parTrans" cxnId="{0EA1645B-B528-4FEA-8775-E679561A6B57}">
      <dgm:prSet/>
      <dgm:spPr/>
      <dgm:t>
        <a:bodyPr/>
        <a:lstStyle/>
        <a:p>
          <a:pPr algn="just" rtl="1"/>
          <a:endParaRPr lang="ar-SA"/>
        </a:p>
      </dgm:t>
    </dgm:pt>
    <dgm:pt modelId="{0B932AFC-DE74-4809-B9BF-91AE0E7446A7}" type="sibTrans" cxnId="{0EA1645B-B528-4FEA-8775-E679561A6B57}">
      <dgm:prSet/>
      <dgm:spPr/>
      <dgm:t>
        <a:bodyPr/>
        <a:lstStyle/>
        <a:p>
          <a:pPr algn="just" rtl="1"/>
          <a:endParaRPr lang="ar-SA"/>
        </a:p>
      </dgm:t>
    </dgm:pt>
    <dgm:pt modelId="{D5E2C1C5-CD00-4C01-8FE9-E9085D65BC39}">
      <dgm:prSet/>
      <dgm:spPr/>
      <dgm:t>
        <a:bodyPr/>
        <a:lstStyle/>
        <a:p>
          <a:pPr algn="just" rtl="1"/>
          <a:r>
            <a:rPr lang="ar-SA" dirty="0" smtClean="0"/>
            <a:t>أن تحسين السلوك في المنظمات يقوم على إعداد وتطوير برامج تحسين الأداء.</a:t>
          </a:r>
          <a:endParaRPr lang="ar-SA" dirty="0"/>
        </a:p>
      </dgm:t>
    </dgm:pt>
    <dgm:pt modelId="{4567ABDC-A3E4-4DDE-AABC-2BBB85FEF531}" type="sibTrans" cxnId="{2C06C1A9-CB54-46C3-B931-388247A64909}">
      <dgm:prSet/>
      <dgm:spPr/>
      <dgm:t>
        <a:bodyPr/>
        <a:lstStyle/>
        <a:p>
          <a:pPr algn="just" rtl="1"/>
          <a:endParaRPr lang="ar-SA"/>
        </a:p>
      </dgm:t>
    </dgm:pt>
    <dgm:pt modelId="{480D4E30-AB26-4159-80DD-F14DEBF1B48A}" type="parTrans" cxnId="{2C06C1A9-CB54-46C3-B931-388247A64909}">
      <dgm:prSet/>
      <dgm:spPr/>
      <dgm:t>
        <a:bodyPr/>
        <a:lstStyle/>
        <a:p>
          <a:pPr algn="just" rtl="1"/>
          <a:endParaRPr lang="ar-SA"/>
        </a:p>
      </dgm:t>
    </dgm:pt>
    <dgm:pt modelId="{6EF09EF1-10C3-4D24-B0AB-ADA51DCED543}" type="pres">
      <dgm:prSet presAssocID="{EDC9D073-9223-48DE-A4E0-1D83AA0DB86F}" presName="linear" presStyleCnt="0">
        <dgm:presLayoutVars>
          <dgm:animLvl val="lvl"/>
          <dgm:resizeHandles val="exact"/>
        </dgm:presLayoutVars>
      </dgm:prSet>
      <dgm:spPr/>
      <dgm:t>
        <a:bodyPr/>
        <a:lstStyle/>
        <a:p>
          <a:pPr rtl="1"/>
          <a:endParaRPr lang="ar-SA"/>
        </a:p>
      </dgm:t>
    </dgm:pt>
    <dgm:pt modelId="{204FDFB9-7590-4FA6-9FF7-E2ED884B74EA}" type="pres">
      <dgm:prSet presAssocID="{D5E2C1C5-CD00-4C01-8FE9-E9085D65BC39}" presName="parentText" presStyleLbl="node1" presStyleIdx="0" presStyleCnt="5">
        <dgm:presLayoutVars>
          <dgm:chMax val="0"/>
          <dgm:bulletEnabled val="1"/>
        </dgm:presLayoutVars>
      </dgm:prSet>
      <dgm:spPr/>
      <dgm:t>
        <a:bodyPr/>
        <a:lstStyle/>
        <a:p>
          <a:pPr rtl="1"/>
          <a:endParaRPr lang="ar-SA"/>
        </a:p>
      </dgm:t>
    </dgm:pt>
    <dgm:pt modelId="{61F4422B-1975-4448-B4CE-B1E31D70F4A1}" type="pres">
      <dgm:prSet presAssocID="{4567ABDC-A3E4-4DDE-AABC-2BBB85FEF531}" presName="spacer" presStyleCnt="0"/>
      <dgm:spPr/>
      <dgm:t>
        <a:bodyPr/>
        <a:lstStyle/>
        <a:p>
          <a:pPr rtl="1"/>
          <a:endParaRPr lang="ar-SA"/>
        </a:p>
      </dgm:t>
    </dgm:pt>
    <dgm:pt modelId="{EBA82C9E-6AD6-43B0-84AF-25BBF48F0EA7}" type="pres">
      <dgm:prSet presAssocID="{B7A88B19-42E7-4FB8-9EC5-BC37EF30D2C4}" presName="parentText" presStyleLbl="node1" presStyleIdx="1" presStyleCnt="5">
        <dgm:presLayoutVars>
          <dgm:chMax val="0"/>
          <dgm:bulletEnabled val="1"/>
        </dgm:presLayoutVars>
      </dgm:prSet>
      <dgm:spPr/>
      <dgm:t>
        <a:bodyPr/>
        <a:lstStyle/>
        <a:p>
          <a:pPr rtl="1"/>
          <a:endParaRPr lang="ar-SA"/>
        </a:p>
      </dgm:t>
    </dgm:pt>
    <dgm:pt modelId="{AF5B0A18-8597-4FD6-9EE5-F83AFAF78B82}" type="pres">
      <dgm:prSet presAssocID="{6B9308DE-4643-438C-92DB-237294FC583B}" presName="spacer" presStyleCnt="0"/>
      <dgm:spPr/>
      <dgm:t>
        <a:bodyPr/>
        <a:lstStyle/>
        <a:p>
          <a:pPr rtl="1"/>
          <a:endParaRPr lang="ar-SA"/>
        </a:p>
      </dgm:t>
    </dgm:pt>
    <dgm:pt modelId="{D87EEA7F-CF04-4AD4-A8FA-31C0327DA869}" type="pres">
      <dgm:prSet presAssocID="{FE5644B1-2EC8-4CFF-913A-24E29A5AF6F9}" presName="parentText" presStyleLbl="node1" presStyleIdx="2" presStyleCnt="5">
        <dgm:presLayoutVars>
          <dgm:chMax val="0"/>
          <dgm:bulletEnabled val="1"/>
        </dgm:presLayoutVars>
      </dgm:prSet>
      <dgm:spPr/>
      <dgm:t>
        <a:bodyPr/>
        <a:lstStyle/>
        <a:p>
          <a:pPr rtl="1"/>
          <a:endParaRPr lang="ar-SA"/>
        </a:p>
      </dgm:t>
    </dgm:pt>
    <dgm:pt modelId="{F17E5A0E-84F5-472F-B499-01CA34B934A1}" type="pres">
      <dgm:prSet presAssocID="{0CE39AEF-8E9A-4B8F-8541-ABC2143B48AB}" presName="spacer" presStyleCnt="0"/>
      <dgm:spPr/>
      <dgm:t>
        <a:bodyPr/>
        <a:lstStyle/>
        <a:p>
          <a:pPr rtl="1"/>
          <a:endParaRPr lang="ar-SA"/>
        </a:p>
      </dgm:t>
    </dgm:pt>
    <dgm:pt modelId="{449910EB-1734-40AC-B887-169C57E2575D}" type="pres">
      <dgm:prSet presAssocID="{8815CAC7-D95A-4431-BAC6-6914428B966D}" presName="parentText" presStyleLbl="node1" presStyleIdx="3" presStyleCnt="5">
        <dgm:presLayoutVars>
          <dgm:chMax val="0"/>
          <dgm:bulletEnabled val="1"/>
        </dgm:presLayoutVars>
      </dgm:prSet>
      <dgm:spPr/>
      <dgm:t>
        <a:bodyPr/>
        <a:lstStyle/>
        <a:p>
          <a:pPr rtl="1"/>
          <a:endParaRPr lang="ar-SA"/>
        </a:p>
      </dgm:t>
    </dgm:pt>
    <dgm:pt modelId="{33D46B6C-A4A1-42E0-A0C5-ABCD56A4DD86}" type="pres">
      <dgm:prSet presAssocID="{548F7EB5-FB3C-44D9-9F02-F0CD614589EE}" presName="spacer" presStyleCnt="0"/>
      <dgm:spPr/>
      <dgm:t>
        <a:bodyPr/>
        <a:lstStyle/>
        <a:p>
          <a:pPr rtl="1"/>
          <a:endParaRPr lang="ar-SA"/>
        </a:p>
      </dgm:t>
    </dgm:pt>
    <dgm:pt modelId="{2BAE14CA-EE68-4DC7-9E7B-334FB566D1A7}" type="pres">
      <dgm:prSet presAssocID="{9A021D3D-9A97-4EDE-90DC-151B95C47F86}" presName="parentText" presStyleLbl="node1" presStyleIdx="4" presStyleCnt="5">
        <dgm:presLayoutVars>
          <dgm:chMax val="0"/>
          <dgm:bulletEnabled val="1"/>
        </dgm:presLayoutVars>
      </dgm:prSet>
      <dgm:spPr/>
      <dgm:t>
        <a:bodyPr/>
        <a:lstStyle/>
        <a:p>
          <a:pPr rtl="1"/>
          <a:endParaRPr lang="ar-SA"/>
        </a:p>
      </dgm:t>
    </dgm:pt>
  </dgm:ptLst>
  <dgm:cxnLst>
    <dgm:cxn modelId="{4B45026C-0070-45A8-BB68-99D1EF8B69D5}" type="presOf" srcId="{B7A88B19-42E7-4FB8-9EC5-BC37EF30D2C4}" destId="{EBA82C9E-6AD6-43B0-84AF-25BBF48F0EA7}" srcOrd="0" destOrd="0" presId="urn:microsoft.com/office/officeart/2005/8/layout/vList2"/>
    <dgm:cxn modelId="{14DAFE31-0876-449F-B858-1037871D665B}" type="presOf" srcId="{D5E2C1C5-CD00-4C01-8FE9-E9085D65BC39}" destId="{204FDFB9-7590-4FA6-9FF7-E2ED884B74EA}" srcOrd="0" destOrd="0" presId="urn:microsoft.com/office/officeart/2005/8/layout/vList2"/>
    <dgm:cxn modelId="{A1BA1F1D-60EC-4566-89F6-1D7938C52DFE}" srcId="{EDC9D073-9223-48DE-A4E0-1D83AA0DB86F}" destId="{FE5644B1-2EC8-4CFF-913A-24E29A5AF6F9}" srcOrd="2" destOrd="0" parTransId="{551D90D7-D7A6-4E6F-822B-DEE0DDDA560A}" sibTransId="{0CE39AEF-8E9A-4B8F-8541-ABC2143B48AB}"/>
    <dgm:cxn modelId="{5B4B1F45-81C4-464B-840D-5E38B7DC7759}" type="presOf" srcId="{EDC9D073-9223-48DE-A4E0-1D83AA0DB86F}" destId="{6EF09EF1-10C3-4D24-B0AB-ADA51DCED543}" srcOrd="0" destOrd="0" presId="urn:microsoft.com/office/officeart/2005/8/layout/vList2"/>
    <dgm:cxn modelId="{DA05B11E-388F-4A13-A6C4-250D73A9204A}" srcId="{EDC9D073-9223-48DE-A4E0-1D83AA0DB86F}" destId="{8815CAC7-D95A-4431-BAC6-6914428B966D}" srcOrd="3" destOrd="0" parTransId="{5FD57A15-5DE3-4872-AF3C-35C30B2BB177}" sibTransId="{548F7EB5-FB3C-44D9-9F02-F0CD614589EE}"/>
    <dgm:cxn modelId="{76FF316B-C393-4397-A606-C20874D2966A}" srcId="{EDC9D073-9223-48DE-A4E0-1D83AA0DB86F}" destId="{B7A88B19-42E7-4FB8-9EC5-BC37EF30D2C4}" srcOrd="1" destOrd="0" parTransId="{CB235A47-CA63-4D88-8349-4CDABCCAFE1C}" sibTransId="{6B9308DE-4643-438C-92DB-237294FC583B}"/>
    <dgm:cxn modelId="{0EA1645B-B528-4FEA-8775-E679561A6B57}" srcId="{EDC9D073-9223-48DE-A4E0-1D83AA0DB86F}" destId="{9A021D3D-9A97-4EDE-90DC-151B95C47F86}" srcOrd="4" destOrd="0" parTransId="{54FF1F49-0ACF-4AF8-A9FF-6F2894B5E3B8}" sibTransId="{0B932AFC-DE74-4809-B9BF-91AE0E7446A7}"/>
    <dgm:cxn modelId="{2C06C1A9-CB54-46C3-B931-388247A64909}" srcId="{EDC9D073-9223-48DE-A4E0-1D83AA0DB86F}" destId="{D5E2C1C5-CD00-4C01-8FE9-E9085D65BC39}" srcOrd="0" destOrd="0" parTransId="{480D4E30-AB26-4159-80DD-F14DEBF1B48A}" sibTransId="{4567ABDC-A3E4-4DDE-AABC-2BBB85FEF531}"/>
    <dgm:cxn modelId="{C816D803-F694-4AF5-BDA8-37A2788614A8}" type="presOf" srcId="{FE5644B1-2EC8-4CFF-913A-24E29A5AF6F9}" destId="{D87EEA7F-CF04-4AD4-A8FA-31C0327DA869}" srcOrd="0" destOrd="0" presId="urn:microsoft.com/office/officeart/2005/8/layout/vList2"/>
    <dgm:cxn modelId="{5F2BBBBA-113F-481C-AC3D-E7A738CE0AE5}" type="presOf" srcId="{8815CAC7-D95A-4431-BAC6-6914428B966D}" destId="{449910EB-1734-40AC-B887-169C57E2575D}" srcOrd="0" destOrd="0" presId="urn:microsoft.com/office/officeart/2005/8/layout/vList2"/>
    <dgm:cxn modelId="{BBD15EEC-E76C-40BA-94D7-989DEBE7CA82}" type="presOf" srcId="{9A021D3D-9A97-4EDE-90DC-151B95C47F86}" destId="{2BAE14CA-EE68-4DC7-9E7B-334FB566D1A7}" srcOrd="0" destOrd="0" presId="urn:microsoft.com/office/officeart/2005/8/layout/vList2"/>
    <dgm:cxn modelId="{69096B90-C13A-4105-98A2-8294452E6D83}" type="presParOf" srcId="{6EF09EF1-10C3-4D24-B0AB-ADA51DCED543}" destId="{204FDFB9-7590-4FA6-9FF7-E2ED884B74EA}" srcOrd="0" destOrd="0" presId="urn:microsoft.com/office/officeart/2005/8/layout/vList2"/>
    <dgm:cxn modelId="{872B80F7-A122-4500-85F5-5CA66832C1A5}" type="presParOf" srcId="{6EF09EF1-10C3-4D24-B0AB-ADA51DCED543}" destId="{61F4422B-1975-4448-B4CE-B1E31D70F4A1}" srcOrd="1" destOrd="0" presId="urn:microsoft.com/office/officeart/2005/8/layout/vList2"/>
    <dgm:cxn modelId="{3A44F7D2-5747-4E1C-886E-11801C7F7E3C}" type="presParOf" srcId="{6EF09EF1-10C3-4D24-B0AB-ADA51DCED543}" destId="{EBA82C9E-6AD6-43B0-84AF-25BBF48F0EA7}" srcOrd="2" destOrd="0" presId="urn:microsoft.com/office/officeart/2005/8/layout/vList2"/>
    <dgm:cxn modelId="{B06197BC-53F9-4900-8D15-87EE305DEE5D}" type="presParOf" srcId="{6EF09EF1-10C3-4D24-B0AB-ADA51DCED543}" destId="{AF5B0A18-8597-4FD6-9EE5-F83AFAF78B82}" srcOrd="3" destOrd="0" presId="urn:microsoft.com/office/officeart/2005/8/layout/vList2"/>
    <dgm:cxn modelId="{229B3F3C-FB3E-44E9-B663-9878451C353D}" type="presParOf" srcId="{6EF09EF1-10C3-4D24-B0AB-ADA51DCED543}" destId="{D87EEA7F-CF04-4AD4-A8FA-31C0327DA869}" srcOrd="4" destOrd="0" presId="urn:microsoft.com/office/officeart/2005/8/layout/vList2"/>
    <dgm:cxn modelId="{36587BA8-C9E2-4933-B524-4D5E6F82A4AC}" type="presParOf" srcId="{6EF09EF1-10C3-4D24-B0AB-ADA51DCED543}" destId="{F17E5A0E-84F5-472F-B499-01CA34B934A1}" srcOrd="5" destOrd="0" presId="urn:microsoft.com/office/officeart/2005/8/layout/vList2"/>
    <dgm:cxn modelId="{3179E30A-983B-4505-9CC8-F9F83EDD171E}" type="presParOf" srcId="{6EF09EF1-10C3-4D24-B0AB-ADA51DCED543}" destId="{449910EB-1734-40AC-B887-169C57E2575D}" srcOrd="6" destOrd="0" presId="urn:microsoft.com/office/officeart/2005/8/layout/vList2"/>
    <dgm:cxn modelId="{7D031DDC-7D27-454E-BE48-B548D33E1EA3}" type="presParOf" srcId="{6EF09EF1-10C3-4D24-B0AB-ADA51DCED543}" destId="{33D46B6C-A4A1-42E0-A0C5-ABCD56A4DD86}" srcOrd="7" destOrd="0" presId="urn:microsoft.com/office/officeart/2005/8/layout/vList2"/>
    <dgm:cxn modelId="{39E75509-B841-4240-8210-50210F7D632E}" type="presParOf" srcId="{6EF09EF1-10C3-4D24-B0AB-ADA51DCED543}" destId="{2BAE14CA-EE68-4DC7-9E7B-334FB566D1A7}" srcOrd="8" destOrd="0" presId="urn:microsoft.com/office/officeart/2005/8/layout/vList2"/>
  </dgm:cxnLst>
  <dgm:bg/>
  <dgm:whole/>
</dgm:dataModel>
</file>

<file path=ppt/diagrams/data16.xml><?xml version="1.0" encoding="utf-8"?>
<dgm:dataModel xmlns:dgm="http://schemas.openxmlformats.org/drawingml/2006/diagram" xmlns:a="http://schemas.openxmlformats.org/drawingml/2006/main">
  <dgm:ptLst>
    <dgm:pt modelId="{07E87A92-789F-4DE9-B03B-EEB2DDBCDE03}" type="doc">
      <dgm:prSet loTypeId="urn:microsoft.com/office/officeart/2005/8/layout/vList2" loCatId="list" qsTypeId="urn:microsoft.com/office/officeart/2005/8/quickstyle/simple3" qsCatId="simple" csTypeId="urn:microsoft.com/office/officeart/2005/8/colors/accent2_4" csCatId="accent2"/>
      <dgm:spPr/>
      <dgm:t>
        <a:bodyPr/>
        <a:lstStyle/>
        <a:p>
          <a:pPr rtl="1"/>
          <a:endParaRPr lang="ar-SA"/>
        </a:p>
      </dgm:t>
    </dgm:pt>
    <dgm:pt modelId="{3A87F42A-16C3-469A-85A5-5E8E529C736F}">
      <dgm:prSet/>
      <dgm:spPr/>
      <dgm:t>
        <a:bodyPr/>
        <a:lstStyle/>
        <a:p>
          <a:pPr algn="just" rtl="1"/>
          <a:r>
            <a:rPr lang="ar-SA" dirty="0" smtClean="0"/>
            <a:t>أن الإدارة الفعالة للعنصر البشري في المنظمات لابد أن تستند إلى حصيلة من المعرفة عن السلوك الإنساني ومحدداته.</a:t>
          </a:r>
          <a:endParaRPr lang="en-US" dirty="0"/>
        </a:p>
      </dgm:t>
    </dgm:pt>
    <dgm:pt modelId="{F51644D3-7BDD-4A0E-B071-50BE4BC1AF93}" type="parTrans" cxnId="{6C010ABF-31AE-461B-AE0E-3AE9A2588A65}">
      <dgm:prSet/>
      <dgm:spPr/>
      <dgm:t>
        <a:bodyPr/>
        <a:lstStyle/>
        <a:p>
          <a:pPr algn="just" rtl="1"/>
          <a:endParaRPr lang="ar-SA"/>
        </a:p>
      </dgm:t>
    </dgm:pt>
    <dgm:pt modelId="{C9DE4530-2B00-4AB3-AFA2-0DF40B4DCFC4}" type="sibTrans" cxnId="{6C010ABF-31AE-461B-AE0E-3AE9A2588A65}">
      <dgm:prSet/>
      <dgm:spPr/>
      <dgm:t>
        <a:bodyPr/>
        <a:lstStyle/>
        <a:p>
          <a:pPr algn="just" rtl="1"/>
          <a:endParaRPr lang="ar-SA"/>
        </a:p>
      </dgm:t>
    </dgm:pt>
    <dgm:pt modelId="{5B79D004-2BC2-490E-84EA-43278037AD1C}">
      <dgm:prSet/>
      <dgm:spPr/>
      <dgm:t>
        <a:bodyPr/>
        <a:lstStyle/>
        <a:p>
          <a:pPr algn="just" rtl="1"/>
          <a:r>
            <a:rPr lang="ar-SA" i="1" dirty="0" smtClean="0"/>
            <a:t>السلوك الإنساني هو المحرك الأساسي لجميع عناصر المنظمة. </a:t>
          </a:r>
          <a:endParaRPr lang="en-US" dirty="0"/>
        </a:p>
      </dgm:t>
    </dgm:pt>
    <dgm:pt modelId="{497B25A9-66C2-40E2-9C88-A11661E90F59}" type="parTrans" cxnId="{734DE891-9950-41D3-A24C-DE217224FD08}">
      <dgm:prSet/>
      <dgm:spPr/>
      <dgm:t>
        <a:bodyPr/>
        <a:lstStyle/>
        <a:p>
          <a:pPr algn="just" rtl="1"/>
          <a:endParaRPr lang="ar-SA"/>
        </a:p>
      </dgm:t>
    </dgm:pt>
    <dgm:pt modelId="{0A860843-B278-4F18-BC20-B65A63F5F8C5}" type="sibTrans" cxnId="{734DE891-9950-41D3-A24C-DE217224FD08}">
      <dgm:prSet/>
      <dgm:spPr/>
      <dgm:t>
        <a:bodyPr/>
        <a:lstStyle/>
        <a:p>
          <a:pPr algn="just" rtl="1"/>
          <a:endParaRPr lang="ar-SA"/>
        </a:p>
      </dgm:t>
    </dgm:pt>
    <dgm:pt modelId="{C38CD971-52ED-4671-9D00-EE3A5CFAE73F}">
      <dgm:prSet/>
      <dgm:spPr/>
      <dgm:t>
        <a:bodyPr/>
        <a:lstStyle/>
        <a:p>
          <a:pPr algn="just" rtl="1"/>
          <a:r>
            <a:rPr lang="ar-SA" dirty="0" smtClean="0"/>
            <a:t>المسلمات  هي عبارة عن حقائق واضحة بذاتها أو بديهيات لا تحتاج إلى أن يقوم دليلاً عليها .</a:t>
          </a:r>
          <a:endParaRPr lang="en-US" dirty="0"/>
        </a:p>
      </dgm:t>
    </dgm:pt>
    <dgm:pt modelId="{2A84E194-5C35-4363-B7CD-A4A81E1C0A01}" type="parTrans" cxnId="{70C62D05-C795-42D4-9986-3D6655457D0A}">
      <dgm:prSet/>
      <dgm:spPr/>
      <dgm:t>
        <a:bodyPr/>
        <a:lstStyle/>
        <a:p>
          <a:pPr algn="just" rtl="1"/>
          <a:endParaRPr lang="ar-SA"/>
        </a:p>
      </dgm:t>
    </dgm:pt>
    <dgm:pt modelId="{34B78745-F727-46FB-B124-C16F04727F90}" type="sibTrans" cxnId="{70C62D05-C795-42D4-9986-3D6655457D0A}">
      <dgm:prSet/>
      <dgm:spPr/>
      <dgm:t>
        <a:bodyPr/>
        <a:lstStyle/>
        <a:p>
          <a:pPr algn="just" rtl="1"/>
          <a:endParaRPr lang="ar-SA"/>
        </a:p>
      </dgm:t>
    </dgm:pt>
    <dgm:pt modelId="{4B23FD18-61A7-422A-A88F-9515694ED9B1}">
      <dgm:prSet/>
      <dgm:spPr/>
      <dgm:t>
        <a:bodyPr/>
        <a:lstStyle/>
        <a:p>
          <a:pPr algn="just" rtl="1"/>
          <a:r>
            <a:rPr lang="ar-SA" dirty="0" smtClean="0"/>
            <a:t>السلوك الإنساني لا يعتبر سلوك فردي وإنما يمكن تعميمه.</a:t>
          </a:r>
          <a:endParaRPr lang="en-US" dirty="0"/>
        </a:p>
      </dgm:t>
    </dgm:pt>
    <dgm:pt modelId="{C473412E-0831-4196-85F6-6D57429B96B6}" type="parTrans" cxnId="{9B799021-B421-4757-A5F5-6088E51E4D0C}">
      <dgm:prSet/>
      <dgm:spPr/>
      <dgm:t>
        <a:bodyPr/>
        <a:lstStyle/>
        <a:p>
          <a:pPr algn="just" rtl="1"/>
          <a:endParaRPr lang="ar-SA"/>
        </a:p>
      </dgm:t>
    </dgm:pt>
    <dgm:pt modelId="{4E5389FE-1764-4A94-B1AC-54643D3E21CA}" type="sibTrans" cxnId="{9B799021-B421-4757-A5F5-6088E51E4D0C}">
      <dgm:prSet/>
      <dgm:spPr/>
      <dgm:t>
        <a:bodyPr/>
        <a:lstStyle/>
        <a:p>
          <a:pPr algn="just" rtl="1"/>
          <a:endParaRPr lang="ar-SA"/>
        </a:p>
      </dgm:t>
    </dgm:pt>
    <dgm:pt modelId="{5FFC7447-F330-4FB1-9D30-A4F4D603B068}" type="pres">
      <dgm:prSet presAssocID="{07E87A92-789F-4DE9-B03B-EEB2DDBCDE03}" presName="linear" presStyleCnt="0">
        <dgm:presLayoutVars>
          <dgm:animLvl val="lvl"/>
          <dgm:resizeHandles val="exact"/>
        </dgm:presLayoutVars>
      </dgm:prSet>
      <dgm:spPr/>
      <dgm:t>
        <a:bodyPr/>
        <a:lstStyle/>
        <a:p>
          <a:pPr rtl="1"/>
          <a:endParaRPr lang="ar-SA"/>
        </a:p>
      </dgm:t>
    </dgm:pt>
    <dgm:pt modelId="{FBDC561E-1BAF-4BCB-883F-35EC5BCD2AD9}" type="pres">
      <dgm:prSet presAssocID="{3A87F42A-16C3-469A-85A5-5E8E529C736F}" presName="parentText" presStyleLbl="node1" presStyleIdx="0" presStyleCnt="4">
        <dgm:presLayoutVars>
          <dgm:chMax val="0"/>
          <dgm:bulletEnabled val="1"/>
        </dgm:presLayoutVars>
      </dgm:prSet>
      <dgm:spPr/>
      <dgm:t>
        <a:bodyPr/>
        <a:lstStyle/>
        <a:p>
          <a:pPr rtl="1"/>
          <a:endParaRPr lang="ar-SA"/>
        </a:p>
      </dgm:t>
    </dgm:pt>
    <dgm:pt modelId="{9923BC56-18B0-4167-BADF-17309F72E0C0}" type="pres">
      <dgm:prSet presAssocID="{C9DE4530-2B00-4AB3-AFA2-0DF40B4DCFC4}" presName="spacer" presStyleCnt="0"/>
      <dgm:spPr/>
      <dgm:t>
        <a:bodyPr/>
        <a:lstStyle/>
        <a:p>
          <a:pPr rtl="1"/>
          <a:endParaRPr lang="ar-SA"/>
        </a:p>
      </dgm:t>
    </dgm:pt>
    <dgm:pt modelId="{4ACD5205-B5FD-48AA-9E60-F94CB0D3D22C}" type="pres">
      <dgm:prSet presAssocID="{5B79D004-2BC2-490E-84EA-43278037AD1C}" presName="parentText" presStyleLbl="node1" presStyleIdx="1" presStyleCnt="4">
        <dgm:presLayoutVars>
          <dgm:chMax val="0"/>
          <dgm:bulletEnabled val="1"/>
        </dgm:presLayoutVars>
      </dgm:prSet>
      <dgm:spPr/>
      <dgm:t>
        <a:bodyPr/>
        <a:lstStyle/>
        <a:p>
          <a:pPr rtl="1"/>
          <a:endParaRPr lang="ar-SA"/>
        </a:p>
      </dgm:t>
    </dgm:pt>
    <dgm:pt modelId="{9D8C61B8-1F79-445B-86E1-F7DCC8D9F64D}" type="pres">
      <dgm:prSet presAssocID="{0A860843-B278-4F18-BC20-B65A63F5F8C5}" presName="spacer" presStyleCnt="0"/>
      <dgm:spPr/>
      <dgm:t>
        <a:bodyPr/>
        <a:lstStyle/>
        <a:p>
          <a:pPr rtl="1"/>
          <a:endParaRPr lang="ar-SA"/>
        </a:p>
      </dgm:t>
    </dgm:pt>
    <dgm:pt modelId="{47651735-41E0-4EA2-92BD-812A17D029C0}" type="pres">
      <dgm:prSet presAssocID="{C38CD971-52ED-4671-9D00-EE3A5CFAE73F}" presName="parentText" presStyleLbl="node1" presStyleIdx="2" presStyleCnt="4">
        <dgm:presLayoutVars>
          <dgm:chMax val="0"/>
          <dgm:bulletEnabled val="1"/>
        </dgm:presLayoutVars>
      </dgm:prSet>
      <dgm:spPr/>
      <dgm:t>
        <a:bodyPr/>
        <a:lstStyle/>
        <a:p>
          <a:pPr rtl="1"/>
          <a:endParaRPr lang="ar-SA"/>
        </a:p>
      </dgm:t>
    </dgm:pt>
    <dgm:pt modelId="{7BAD6B52-4D4F-4098-8E15-38621DA5E7DA}" type="pres">
      <dgm:prSet presAssocID="{34B78745-F727-46FB-B124-C16F04727F90}" presName="spacer" presStyleCnt="0"/>
      <dgm:spPr/>
      <dgm:t>
        <a:bodyPr/>
        <a:lstStyle/>
        <a:p>
          <a:pPr rtl="1"/>
          <a:endParaRPr lang="ar-SA"/>
        </a:p>
      </dgm:t>
    </dgm:pt>
    <dgm:pt modelId="{F94998A0-933F-4C41-8616-F81245198D7F}" type="pres">
      <dgm:prSet presAssocID="{4B23FD18-61A7-422A-A88F-9515694ED9B1}" presName="parentText" presStyleLbl="node1" presStyleIdx="3" presStyleCnt="4">
        <dgm:presLayoutVars>
          <dgm:chMax val="0"/>
          <dgm:bulletEnabled val="1"/>
        </dgm:presLayoutVars>
      </dgm:prSet>
      <dgm:spPr/>
      <dgm:t>
        <a:bodyPr/>
        <a:lstStyle/>
        <a:p>
          <a:pPr rtl="1"/>
          <a:endParaRPr lang="ar-SA"/>
        </a:p>
      </dgm:t>
    </dgm:pt>
  </dgm:ptLst>
  <dgm:cxnLst>
    <dgm:cxn modelId="{70C62D05-C795-42D4-9986-3D6655457D0A}" srcId="{07E87A92-789F-4DE9-B03B-EEB2DDBCDE03}" destId="{C38CD971-52ED-4671-9D00-EE3A5CFAE73F}" srcOrd="2" destOrd="0" parTransId="{2A84E194-5C35-4363-B7CD-A4A81E1C0A01}" sibTransId="{34B78745-F727-46FB-B124-C16F04727F90}"/>
    <dgm:cxn modelId="{22FA6535-A7E3-4E96-9101-F6C7CDF6740F}" type="presOf" srcId="{C38CD971-52ED-4671-9D00-EE3A5CFAE73F}" destId="{47651735-41E0-4EA2-92BD-812A17D029C0}" srcOrd="0" destOrd="0" presId="urn:microsoft.com/office/officeart/2005/8/layout/vList2"/>
    <dgm:cxn modelId="{849F3A7F-E33B-412E-83F7-77BAA3E7BC8C}" type="presOf" srcId="{5B79D004-2BC2-490E-84EA-43278037AD1C}" destId="{4ACD5205-B5FD-48AA-9E60-F94CB0D3D22C}" srcOrd="0" destOrd="0" presId="urn:microsoft.com/office/officeart/2005/8/layout/vList2"/>
    <dgm:cxn modelId="{A9800AF1-5AC2-4B37-A75B-92A2E1E6898D}" type="presOf" srcId="{3A87F42A-16C3-469A-85A5-5E8E529C736F}" destId="{FBDC561E-1BAF-4BCB-883F-35EC5BCD2AD9}" srcOrd="0" destOrd="0" presId="urn:microsoft.com/office/officeart/2005/8/layout/vList2"/>
    <dgm:cxn modelId="{9B799021-B421-4757-A5F5-6088E51E4D0C}" srcId="{07E87A92-789F-4DE9-B03B-EEB2DDBCDE03}" destId="{4B23FD18-61A7-422A-A88F-9515694ED9B1}" srcOrd="3" destOrd="0" parTransId="{C473412E-0831-4196-85F6-6D57429B96B6}" sibTransId="{4E5389FE-1764-4A94-B1AC-54643D3E21CA}"/>
    <dgm:cxn modelId="{2253800B-D00D-4310-B5C9-3BF2BBDEC7FF}" type="presOf" srcId="{4B23FD18-61A7-422A-A88F-9515694ED9B1}" destId="{F94998A0-933F-4C41-8616-F81245198D7F}" srcOrd="0" destOrd="0" presId="urn:microsoft.com/office/officeart/2005/8/layout/vList2"/>
    <dgm:cxn modelId="{7CEAF499-071B-461D-BE3F-BF94556F11AA}" type="presOf" srcId="{07E87A92-789F-4DE9-B03B-EEB2DDBCDE03}" destId="{5FFC7447-F330-4FB1-9D30-A4F4D603B068}" srcOrd="0" destOrd="0" presId="urn:microsoft.com/office/officeart/2005/8/layout/vList2"/>
    <dgm:cxn modelId="{734DE891-9950-41D3-A24C-DE217224FD08}" srcId="{07E87A92-789F-4DE9-B03B-EEB2DDBCDE03}" destId="{5B79D004-2BC2-490E-84EA-43278037AD1C}" srcOrd="1" destOrd="0" parTransId="{497B25A9-66C2-40E2-9C88-A11661E90F59}" sibTransId="{0A860843-B278-4F18-BC20-B65A63F5F8C5}"/>
    <dgm:cxn modelId="{6C010ABF-31AE-461B-AE0E-3AE9A2588A65}" srcId="{07E87A92-789F-4DE9-B03B-EEB2DDBCDE03}" destId="{3A87F42A-16C3-469A-85A5-5E8E529C736F}" srcOrd="0" destOrd="0" parTransId="{F51644D3-7BDD-4A0E-B071-50BE4BC1AF93}" sibTransId="{C9DE4530-2B00-4AB3-AFA2-0DF40B4DCFC4}"/>
    <dgm:cxn modelId="{2B8BA92C-493B-4571-8E7E-BDED660D9C72}" type="presParOf" srcId="{5FFC7447-F330-4FB1-9D30-A4F4D603B068}" destId="{FBDC561E-1BAF-4BCB-883F-35EC5BCD2AD9}" srcOrd="0" destOrd="0" presId="urn:microsoft.com/office/officeart/2005/8/layout/vList2"/>
    <dgm:cxn modelId="{D4087335-1C26-47E0-B946-006E5792A4A6}" type="presParOf" srcId="{5FFC7447-F330-4FB1-9D30-A4F4D603B068}" destId="{9923BC56-18B0-4167-BADF-17309F72E0C0}" srcOrd="1" destOrd="0" presId="urn:microsoft.com/office/officeart/2005/8/layout/vList2"/>
    <dgm:cxn modelId="{91BBF8A2-2313-4086-8F4B-3F38C0A0B181}" type="presParOf" srcId="{5FFC7447-F330-4FB1-9D30-A4F4D603B068}" destId="{4ACD5205-B5FD-48AA-9E60-F94CB0D3D22C}" srcOrd="2" destOrd="0" presId="urn:microsoft.com/office/officeart/2005/8/layout/vList2"/>
    <dgm:cxn modelId="{24CF0643-43E0-45D5-B706-756B4422623F}" type="presParOf" srcId="{5FFC7447-F330-4FB1-9D30-A4F4D603B068}" destId="{9D8C61B8-1F79-445B-86E1-F7DCC8D9F64D}" srcOrd="3" destOrd="0" presId="urn:microsoft.com/office/officeart/2005/8/layout/vList2"/>
    <dgm:cxn modelId="{ACD5C001-9232-4965-A510-99B41630C405}" type="presParOf" srcId="{5FFC7447-F330-4FB1-9D30-A4F4D603B068}" destId="{47651735-41E0-4EA2-92BD-812A17D029C0}" srcOrd="4" destOrd="0" presId="urn:microsoft.com/office/officeart/2005/8/layout/vList2"/>
    <dgm:cxn modelId="{F601134A-589B-443A-8F9E-051B71769D5A}" type="presParOf" srcId="{5FFC7447-F330-4FB1-9D30-A4F4D603B068}" destId="{7BAD6B52-4D4F-4098-8E15-38621DA5E7DA}" srcOrd="5" destOrd="0" presId="urn:microsoft.com/office/officeart/2005/8/layout/vList2"/>
    <dgm:cxn modelId="{0FE282E3-4719-41D7-88B2-AF6BB1EE54E4}" type="presParOf" srcId="{5FFC7447-F330-4FB1-9D30-A4F4D603B068}" destId="{F94998A0-933F-4C41-8616-F81245198D7F}"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4D22D064-ACEC-4B3A-965C-553B2300EBB0}" type="doc">
      <dgm:prSet loTypeId="urn:microsoft.com/office/officeart/2005/8/layout/vList2" loCatId="list" qsTypeId="urn:microsoft.com/office/officeart/2005/8/quickstyle/simple1" qsCatId="simple" csTypeId="urn:microsoft.com/office/officeart/2005/8/colors/accent6_5" csCatId="accent6" phldr="1"/>
      <dgm:spPr/>
      <dgm:t>
        <a:bodyPr/>
        <a:lstStyle/>
        <a:p>
          <a:pPr rtl="1"/>
          <a:endParaRPr lang="ar-SA"/>
        </a:p>
      </dgm:t>
    </dgm:pt>
    <dgm:pt modelId="{C8EA885A-0440-4EF3-A12F-7123C4C9DC12}">
      <dgm:prSet/>
      <dgm:spPr/>
      <dgm:t>
        <a:bodyPr/>
        <a:lstStyle/>
        <a:p>
          <a:pPr algn="just" rtl="1"/>
          <a:r>
            <a:rPr lang="ar-SA" dirty="0" smtClean="0"/>
            <a:t>ب. إن السلوك الإنساني تحكمه أسباب وعلاقات وقوانين كامنة في طبيعة الظواهر ذاتها، </a:t>
          </a:r>
        </a:p>
        <a:p>
          <a:pPr algn="just" rtl="1"/>
          <a:r>
            <a:rPr lang="ar-SA" dirty="0" smtClean="0"/>
            <a:t>ومهمة الباحث العلمي هنا اكتشاف هذه الأسباب والعلاقات والقوانين . </a:t>
          </a:r>
          <a:endParaRPr lang="ar-SA" dirty="0"/>
        </a:p>
      </dgm:t>
    </dgm:pt>
    <dgm:pt modelId="{FC69AAE4-1FD5-4439-A253-832025CF8941}" type="parTrans" cxnId="{1F26F628-3783-48A4-8E58-0E4497DAE705}">
      <dgm:prSet/>
      <dgm:spPr/>
      <dgm:t>
        <a:bodyPr/>
        <a:lstStyle/>
        <a:p>
          <a:pPr algn="just" rtl="1"/>
          <a:endParaRPr lang="ar-SA"/>
        </a:p>
      </dgm:t>
    </dgm:pt>
    <dgm:pt modelId="{2C67AFF5-1C9E-4A22-B89E-3C882587513F}" type="sibTrans" cxnId="{1F26F628-3783-48A4-8E58-0E4497DAE705}">
      <dgm:prSet/>
      <dgm:spPr/>
      <dgm:t>
        <a:bodyPr/>
        <a:lstStyle/>
        <a:p>
          <a:pPr algn="just" rtl="1"/>
          <a:endParaRPr lang="ar-SA"/>
        </a:p>
      </dgm:t>
    </dgm:pt>
    <dgm:pt modelId="{D240E4D1-7871-4963-9291-C53928D54FE0}" type="pres">
      <dgm:prSet presAssocID="{4D22D064-ACEC-4B3A-965C-553B2300EBB0}" presName="linear" presStyleCnt="0">
        <dgm:presLayoutVars>
          <dgm:animLvl val="lvl"/>
          <dgm:resizeHandles val="exact"/>
        </dgm:presLayoutVars>
      </dgm:prSet>
      <dgm:spPr/>
      <dgm:t>
        <a:bodyPr/>
        <a:lstStyle/>
        <a:p>
          <a:pPr rtl="1"/>
          <a:endParaRPr lang="ar-SA"/>
        </a:p>
      </dgm:t>
    </dgm:pt>
    <dgm:pt modelId="{567B2007-DE8C-4B1A-B06E-73AABC854603}" type="pres">
      <dgm:prSet presAssocID="{C8EA885A-0440-4EF3-A12F-7123C4C9DC12}" presName="parentText" presStyleLbl="node1" presStyleIdx="0" presStyleCnt="1">
        <dgm:presLayoutVars>
          <dgm:chMax val="0"/>
          <dgm:bulletEnabled val="1"/>
        </dgm:presLayoutVars>
      </dgm:prSet>
      <dgm:spPr/>
      <dgm:t>
        <a:bodyPr/>
        <a:lstStyle/>
        <a:p>
          <a:pPr rtl="1"/>
          <a:endParaRPr lang="ar-SA"/>
        </a:p>
      </dgm:t>
    </dgm:pt>
  </dgm:ptLst>
  <dgm:cxnLst>
    <dgm:cxn modelId="{1EFAADF1-6959-47B5-87E4-FF38DC66F1D8}" type="presOf" srcId="{4D22D064-ACEC-4B3A-965C-553B2300EBB0}" destId="{D240E4D1-7871-4963-9291-C53928D54FE0}" srcOrd="0" destOrd="0" presId="urn:microsoft.com/office/officeart/2005/8/layout/vList2"/>
    <dgm:cxn modelId="{1F26F628-3783-48A4-8E58-0E4497DAE705}" srcId="{4D22D064-ACEC-4B3A-965C-553B2300EBB0}" destId="{C8EA885A-0440-4EF3-A12F-7123C4C9DC12}" srcOrd="0" destOrd="0" parTransId="{FC69AAE4-1FD5-4439-A253-832025CF8941}" sibTransId="{2C67AFF5-1C9E-4A22-B89E-3C882587513F}"/>
    <dgm:cxn modelId="{698C7FE2-D639-4B0E-A6D9-B9CE2E9F3BD7}" type="presOf" srcId="{C8EA885A-0440-4EF3-A12F-7123C4C9DC12}" destId="{567B2007-DE8C-4B1A-B06E-73AABC854603}" srcOrd="0" destOrd="0" presId="urn:microsoft.com/office/officeart/2005/8/layout/vList2"/>
    <dgm:cxn modelId="{BD6E2193-3070-4E23-99B5-3D4F8FE571F6}" type="presParOf" srcId="{D240E4D1-7871-4963-9291-C53928D54FE0}" destId="{567B2007-DE8C-4B1A-B06E-73AABC854603}" srcOrd="0"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4D22D064-ACEC-4B3A-965C-553B2300EBB0}" type="doc">
      <dgm:prSet loTypeId="urn:microsoft.com/office/officeart/2005/8/layout/vList2" loCatId="list" qsTypeId="urn:microsoft.com/office/officeart/2005/8/quickstyle/simple1" qsCatId="simple" csTypeId="urn:microsoft.com/office/officeart/2005/8/colors/accent6_5" csCatId="accent6" phldr="1"/>
      <dgm:spPr/>
      <dgm:t>
        <a:bodyPr/>
        <a:lstStyle/>
        <a:p>
          <a:pPr rtl="1"/>
          <a:endParaRPr lang="ar-SA"/>
        </a:p>
      </dgm:t>
    </dgm:pt>
    <dgm:pt modelId="{6502190B-E7B8-4AFC-B437-1CDDAA5D0AC6}">
      <dgm:prSet/>
      <dgm:spPr/>
      <dgm:t>
        <a:bodyPr/>
        <a:lstStyle/>
        <a:p>
          <a:pPr algn="just" rtl="1"/>
          <a:r>
            <a:rPr lang="ar-SA" dirty="0" smtClean="0"/>
            <a:t>ج. السلوك الإنساني لا يعتبر سلوك فردي، وإنما يمكن تعميمه. </a:t>
          </a:r>
        </a:p>
        <a:p>
          <a:pPr algn="just" rtl="1"/>
          <a:r>
            <a:rPr lang="ar-SA" dirty="0" smtClean="0"/>
            <a:t>فالأشخاص المتشابهون في الخصائص ممكن أن يكون سلوكهم واحد. </a:t>
          </a:r>
        </a:p>
        <a:p>
          <a:pPr algn="just" rtl="1"/>
          <a:r>
            <a:rPr lang="ar-SA" dirty="0" smtClean="0"/>
            <a:t>وإن كان هناك اختلاف فالاختلاف يكون في الخصائص، أواختلاف في ظروف البيئة أو كليهما معاً . </a:t>
          </a:r>
          <a:endParaRPr lang="en-US" dirty="0"/>
        </a:p>
      </dgm:t>
    </dgm:pt>
    <dgm:pt modelId="{BF3AC1DD-D84A-4406-AB0A-9B941693E812}" type="sibTrans" cxnId="{ADFE4C62-28CE-411C-94C5-DB7A9A3E278C}">
      <dgm:prSet/>
      <dgm:spPr/>
      <dgm:t>
        <a:bodyPr/>
        <a:lstStyle/>
        <a:p>
          <a:pPr algn="just" rtl="1"/>
          <a:endParaRPr lang="ar-SA"/>
        </a:p>
      </dgm:t>
    </dgm:pt>
    <dgm:pt modelId="{BC107E7B-406A-4634-BB55-CFAC0853D86C}" type="parTrans" cxnId="{ADFE4C62-28CE-411C-94C5-DB7A9A3E278C}">
      <dgm:prSet/>
      <dgm:spPr/>
      <dgm:t>
        <a:bodyPr/>
        <a:lstStyle/>
        <a:p>
          <a:pPr algn="just" rtl="1"/>
          <a:endParaRPr lang="ar-SA"/>
        </a:p>
      </dgm:t>
    </dgm:pt>
    <dgm:pt modelId="{D240E4D1-7871-4963-9291-C53928D54FE0}" type="pres">
      <dgm:prSet presAssocID="{4D22D064-ACEC-4B3A-965C-553B2300EBB0}" presName="linear" presStyleCnt="0">
        <dgm:presLayoutVars>
          <dgm:animLvl val="lvl"/>
          <dgm:resizeHandles val="exact"/>
        </dgm:presLayoutVars>
      </dgm:prSet>
      <dgm:spPr/>
      <dgm:t>
        <a:bodyPr/>
        <a:lstStyle/>
        <a:p>
          <a:pPr rtl="1"/>
          <a:endParaRPr lang="ar-SA"/>
        </a:p>
      </dgm:t>
    </dgm:pt>
    <dgm:pt modelId="{9738B3DA-6838-4A5D-A40D-ED99EDFB11FC}" type="pres">
      <dgm:prSet presAssocID="{6502190B-E7B8-4AFC-B437-1CDDAA5D0AC6}" presName="parentText" presStyleLbl="node1" presStyleIdx="0" presStyleCnt="1">
        <dgm:presLayoutVars>
          <dgm:chMax val="0"/>
          <dgm:bulletEnabled val="1"/>
        </dgm:presLayoutVars>
      </dgm:prSet>
      <dgm:spPr/>
      <dgm:t>
        <a:bodyPr/>
        <a:lstStyle/>
        <a:p>
          <a:pPr rtl="1"/>
          <a:endParaRPr lang="ar-SA"/>
        </a:p>
      </dgm:t>
    </dgm:pt>
  </dgm:ptLst>
  <dgm:cxnLst>
    <dgm:cxn modelId="{03379735-8AF3-4300-8BAB-06E8377D632B}" type="presOf" srcId="{6502190B-E7B8-4AFC-B437-1CDDAA5D0AC6}" destId="{9738B3DA-6838-4A5D-A40D-ED99EDFB11FC}" srcOrd="0" destOrd="0" presId="urn:microsoft.com/office/officeart/2005/8/layout/vList2"/>
    <dgm:cxn modelId="{ADFE4C62-28CE-411C-94C5-DB7A9A3E278C}" srcId="{4D22D064-ACEC-4B3A-965C-553B2300EBB0}" destId="{6502190B-E7B8-4AFC-B437-1CDDAA5D0AC6}" srcOrd="0" destOrd="0" parTransId="{BC107E7B-406A-4634-BB55-CFAC0853D86C}" sibTransId="{BF3AC1DD-D84A-4406-AB0A-9B941693E812}"/>
    <dgm:cxn modelId="{309CB6F7-475D-4857-8C22-EB1ACDAE635C}" type="presOf" srcId="{4D22D064-ACEC-4B3A-965C-553B2300EBB0}" destId="{D240E4D1-7871-4963-9291-C53928D54FE0}" srcOrd="0" destOrd="0" presId="urn:microsoft.com/office/officeart/2005/8/layout/vList2"/>
    <dgm:cxn modelId="{CCE5712C-9436-4DC0-8183-80C8AED7335B}" type="presParOf" srcId="{D240E4D1-7871-4963-9291-C53928D54FE0}" destId="{9738B3DA-6838-4A5D-A40D-ED99EDFB11FC}"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F9B2FEF2-942D-4600-855E-BD1C76B5BF69}" type="doc">
      <dgm:prSet loTypeId="urn:microsoft.com/office/officeart/2005/8/layout/vList2" loCatId="list" qsTypeId="urn:microsoft.com/office/officeart/2005/8/quickstyle/simple1" qsCatId="simple" csTypeId="urn:microsoft.com/office/officeart/2005/8/colors/accent6_5" csCatId="accent6" phldr="1"/>
      <dgm:spPr/>
      <dgm:t>
        <a:bodyPr/>
        <a:lstStyle/>
        <a:p>
          <a:pPr rtl="1"/>
          <a:endParaRPr lang="ar-SA"/>
        </a:p>
      </dgm:t>
    </dgm:pt>
    <dgm:pt modelId="{077383A8-E7C3-4084-BB93-3F55B65238D3}">
      <dgm:prSet/>
      <dgm:spPr/>
      <dgm:t>
        <a:bodyPr/>
        <a:lstStyle/>
        <a:p>
          <a:pPr algn="just" rtl="1"/>
          <a:r>
            <a:rPr lang="ar-SA" dirty="0" smtClean="0"/>
            <a:t>أ. كان سائد لقرون طويلة بأن القيام بدراسات تجريبية على السلوك مستحيل، وهذه الاستحالة مردها إلى أن هذه الظاهرة غير ممكنة القياس أو أنه لا يمكن للعقل والوعي الإنساني أن يرصد شواهدها أو عواملها أو أن يحيط </a:t>
          </a:r>
          <a:r>
            <a:rPr lang="ar-SA" dirty="0" err="1" smtClean="0"/>
            <a:t>بها</a:t>
          </a:r>
          <a:r>
            <a:rPr lang="ar-SA" dirty="0" smtClean="0"/>
            <a:t> علماً.</a:t>
          </a:r>
          <a:endParaRPr lang="ar-SA" dirty="0"/>
        </a:p>
      </dgm:t>
    </dgm:pt>
    <dgm:pt modelId="{1023A4FA-263F-4699-93FC-1AE416A75F41}" type="parTrans" cxnId="{CA68317E-627E-4D12-ABDA-0AA164DCFD6C}">
      <dgm:prSet/>
      <dgm:spPr/>
      <dgm:t>
        <a:bodyPr/>
        <a:lstStyle/>
        <a:p>
          <a:pPr rtl="1"/>
          <a:endParaRPr lang="ar-SA"/>
        </a:p>
      </dgm:t>
    </dgm:pt>
    <dgm:pt modelId="{12C491D8-E24E-4F26-9843-EC5098DECFE1}" type="sibTrans" cxnId="{CA68317E-627E-4D12-ABDA-0AA164DCFD6C}">
      <dgm:prSet/>
      <dgm:spPr/>
      <dgm:t>
        <a:bodyPr/>
        <a:lstStyle/>
        <a:p>
          <a:pPr rtl="1"/>
          <a:endParaRPr lang="ar-SA"/>
        </a:p>
      </dgm:t>
    </dgm:pt>
    <dgm:pt modelId="{4D0B0938-0DAE-46B3-8422-A30E10308731}" type="pres">
      <dgm:prSet presAssocID="{F9B2FEF2-942D-4600-855E-BD1C76B5BF69}" presName="linear" presStyleCnt="0">
        <dgm:presLayoutVars>
          <dgm:animLvl val="lvl"/>
          <dgm:resizeHandles val="exact"/>
        </dgm:presLayoutVars>
      </dgm:prSet>
      <dgm:spPr/>
      <dgm:t>
        <a:bodyPr/>
        <a:lstStyle/>
        <a:p>
          <a:pPr rtl="1"/>
          <a:endParaRPr lang="ar-SA"/>
        </a:p>
      </dgm:t>
    </dgm:pt>
    <dgm:pt modelId="{38CB6710-364E-4659-A419-E95842D7E3FB}" type="pres">
      <dgm:prSet presAssocID="{077383A8-E7C3-4084-BB93-3F55B65238D3}" presName="parentText" presStyleLbl="node1" presStyleIdx="0" presStyleCnt="1">
        <dgm:presLayoutVars>
          <dgm:chMax val="0"/>
          <dgm:bulletEnabled val="1"/>
        </dgm:presLayoutVars>
      </dgm:prSet>
      <dgm:spPr/>
      <dgm:t>
        <a:bodyPr/>
        <a:lstStyle/>
        <a:p>
          <a:pPr rtl="1"/>
          <a:endParaRPr lang="ar-SA"/>
        </a:p>
      </dgm:t>
    </dgm:pt>
  </dgm:ptLst>
  <dgm:cxnLst>
    <dgm:cxn modelId="{B48577E9-11CB-414D-ADB0-6797CCBFF4EE}" type="presOf" srcId="{F9B2FEF2-942D-4600-855E-BD1C76B5BF69}" destId="{4D0B0938-0DAE-46B3-8422-A30E10308731}" srcOrd="0" destOrd="0" presId="urn:microsoft.com/office/officeart/2005/8/layout/vList2"/>
    <dgm:cxn modelId="{CA68317E-627E-4D12-ABDA-0AA164DCFD6C}" srcId="{F9B2FEF2-942D-4600-855E-BD1C76B5BF69}" destId="{077383A8-E7C3-4084-BB93-3F55B65238D3}" srcOrd="0" destOrd="0" parTransId="{1023A4FA-263F-4699-93FC-1AE416A75F41}" sibTransId="{12C491D8-E24E-4F26-9843-EC5098DECFE1}"/>
    <dgm:cxn modelId="{614D34B0-F103-4469-A643-2BD579E7B1F7}" type="presOf" srcId="{077383A8-E7C3-4084-BB93-3F55B65238D3}" destId="{38CB6710-364E-4659-A419-E95842D7E3FB}" srcOrd="0" destOrd="0" presId="urn:microsoft.com/office/officeart/2005/8/layout/vList2"/>
    <dgm:cxn modelId="{95833A99-EF5A-4532-8C04-C7DA804F21D4}" type="presParOf" srcId="{4D0B0938-0DAE-46B3-8422-A30E10308731}" destId="{38CB6710-364E-4659-A419-E95842D7E3FB}"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F9B2FEF2-942D-4600-855E-BD1C76B5BF69}" type="doc">
      <dgm:prSet loTypeId="urn:microsoft.com/office/officeart/2005/8/layout/vList2" loCatId="list" qsTypeId="urn:microsoft.com/office/officeart/2005/8/quickstyle/simple1" qsCatId="simple" csTypeId="urn:microsoft.com/office/officeart/2005/8/colors/accent6_5" csCatId="accent6" phldr="1"/>
      <dgm:spPr/>
      <dgm:t>
        <a:bodyPr/>
        <a:lstStyle/>
        <a:p>
          <a:pPr rtl="1"/>
          <a:endParaRPr lang="ar-SA"/>
        </a:p>
      </dgm:t>
    </dgm:pt>
    <dgm:pt modelId="{C37F3DE0-B6A8-42EC-95EA-930336CF2D8B}">
      <dgm:prSet/>
      <dgm:spPr/>
      <dgm:t>
        <a:bodyPr/>
        <a:lstStyle/>
        <a:p>
          <a:pPr algn="just" rtl="1"/>
          <a:r>
            <a:rPr lang="ar-SA" dirty="0" smtClean="0"/>
            <a:t>ب. ولكن البحوث التي أجريت في مختلف ميادين العلوم الإنسانية والاجتماعية أكدت أن الظواهر السلوكية تنتظم في نسق يمكن قياس متغيراته ويمكن التعرف على علاقاته. </a:t>
          </a:r>
          <a:endParaRPr lang="ar-SA" dirty="0"/>
        </a:p>
      </dgm:t>
    </dgm:pt>
    <dgm:pt modelId="{243AC63E-E015-44F2-A137-9DC4E7B3A7B0}" type="parTrans" cxnId="{B1717B80-1DD8-4354-B5CD-268ACF084F5B}">
      <dgm:prSet/>
      <dgm:spPr/>
      <dgm:t>
        <a:bodyPr/>
        <a:lstStyle/>
        <a:p>
          <a:pPr algn="just" rtl="1"/>
          <a:endParaRPr lang="ar-SA"/>
        </a:p>
      </dgm:t>
    </dgm:pt>
    <dgm:pt modelId="{53C5BEE8-C07C-48D6-897A-53443FACB285}" type="sibTrans" cxnId="{B1717B80-1DD8-4354-B5CD-268ACF084F5B}">
      <dgm:prSet/>
      <dgm:spPr/>
      <dgm:t>
        <a:bodyPr/>
        <a:lstStyle/>
        <a:p>
          <a:pPr algn="just" rtl="1"/>
          <a:endParaRPr lang="ar-SA"/>
        </a:p>
      </dgm:t>
    </dgm:pt>
    <dgm:pt modelId="{4D0B0938-0DAE-46B3-8422-A30E10308731}" type="pres">
      <dgm:prSet presAssocID="{F9B2FEF2-942D-4600-855E-BD1C76B5BF69}" presName="linear" presStyleCnt="0">
        <dgm:presLayoutVars>
          <dgm:animLvl val="lvl"/>
          <dgm:resizeHandles val="exact"/>
        </dgm:presLayoutVars>
      </dgm:prSet>
      <dgm:spPr/>
      <dgm:t>
        <a:bodyPr/>
        <a:lstStyle/>
        <a:p>
          <a:pPr rtl="1"/>
          <a:endParaRPr lang="ar-SA"/>
        </a:p>
      </dgm:t>
    </dgm:pt>
    <dgm:pt modelId="{0997B7F9-F4FD-4803-844B-FB3160939B2A}" type="pres">
      <dgm:prSet presAssocID="{C37F3DE0-B6A8-42EC-95EA-930336CF2D8B}" presName="parentText" presStyleLbl="node1" presStyleIdx="0" presStyleCnt="1">
        <dgm:presLayoutVars>
          <dgm:chMax val="0"/>
          <dgm:bulletEnabled val="1"/>
        </dgm:presLayoutVars>
      </dgm:prSet>
      <dgm:spPr/>
      <dgm:t>
        <a:bodyPr/>
        <a:lstStyle/>
        <a:p>
          <a:pPr rtl="1"/>
          <a:endParaRPr lang="ar-SA"/>
        </a:p>
      </dgm:t>
    </dgm:pt>
  </dgm:ptLst>
  <dgm:cxnLst>
    <dgm:cxn modelId="{CA160C93-4812-45A4-A2E3-3CAB40EBE037}" type="presOf" srcId="{F9B2FEF2-942D-4600-855E-BD1C76B5BF69}" destId="{4D0B0938-0DAE-46B3-8422-A30E10308731}" srcOrd="0" destOrd="0" presId="urn:microsoft.com/office/officeart/2005/8/layout/vList2"/>
    <dgm:cxn modelId="{B1717B80-1DD8-4354-B5CD-268ACF084F5B}" srcId="{F9B2FEF2-942D-4600-855E-BD1C76B5BF69}" destId="{C37F3DE0-B6A8-42EC-95EA-930336CF2D8B}" srcOrd="0" destOrd="0" parTransId="{243AC63E-E015-44F2-A137-9DC4E7B3A7B0}" sibTransId="{53C5BEE8-C07C-48D6-897A-53443FACB285}"/>
    <dgm:cxn modelId="{E57D90EA-7F71-4F74-B8C9-D4278549DF71}" type="presOf" srcId="{C37F3DE0-B6A8-42EC-95EA-930336CF2D8B}" destId="{0997B7F9-F4FD-4803-844B-FB3160939B2A}" srcOrd="0" destOrd="0" presId="urn:microsoft.com/office/officeart/2005/8/layout/vList2"/>
    <dgm:cxn modelId="{0D704ED3-82D4-420B-8419-86C66513A323}" type="presParOf" srcId="{4D0B0938-0DAE-46B3-8422-A30E10308731}" destId="{0997B7F9-F4FD-4803-844B-FB3160939B2A}"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F9B2FEF2-942D-4600-855E-BD1C76B5BF69}" type="doc">
      <dgm:prSet loTypeId="urn:microsoft.com/office/officeart/2005/8/layout/vList2" loCatId="list" qsTypeId="urn:microsoft.com/office/officeart/2005/8/quickstyle/simple1" qsCatId="simple" csTypeId="urn:microsoft.com/office/officeart/2005/8/colors/accent6_5" csCatId="accent6" phldr="1"/>
      <dgm:spPr/>
      <dgm:t>
        <a:bodyPr/>
        <a:lstStyle/>
        <a:p>
          <a:pPr rtl="1"/>
          <a:endParaRPr lang="ar-SA"/>
        </a:p>
      </dgm:t>
    </dgm:pt>
    <dgm:pt modelId="{E9737D25-D18B-45A8-B9BB-1133329F3730}">
      <dgm:prSet/>
      <dgm:spPr/>
      <dgm:t>
        <a:bodyPr/>
        <a:lstStyle/>
        <a:p>
          <a:pPr algn="just" rtl="1"/>
          <a:r>
            <a:rPr lang="ar-SA" dirty="0" smtClean="0"/>
            <a:t>ج. وبالتالي بإمكاننا القول أن هناك صعوبات في قياس الظواهر والمتغيرات المتعلقة بسلوك الأفراد والجماعات ولكنها ليست مستحيلة ، وإنما فقط تحتاج إلى تحسين وصقل أساليب وأدوات القياس والرصد والتحليل . </a:t>
          </a:r>
          <a:endParaRPr lang="en-US" dirty="0"/>
        </a:p>
      </dgm:t>
    </dgm:pt>
    <dgm:pt modelId="{97C9F5EB-F122-4D3C-9E83-5C53749581FD}" type="sibTrans" cxnId="{81105E4D-911E-444E-A4C4-785B6F30314E}">
      <dgm:prSet/>
      <dgm:spPr/>
      <dgm:t>
        <a:bodyPr/>
        <a:lstStyle/>
        <a:p>
          <a:pPr algn="just" rtl="1"/>
          <a:endParaRPr lang="ar-SA"/>
        </a:p>
      </dgm:t>
    </dgm:pt>
    <dgm:pt modelId="{19D10085-B709-4995-B23F-8C6D43909432}" type="parTrans" cxnId="{81105E4D-911E-444E-A4C4-785B6F30314E}">
      <dgm:prSet/>
      <dgm:spPr/>
      <dgm:t>
        <a:bodyPr/>
        <a:lstStyle/>
        <a:p>
          <a:pPr algn="just" rtl="1"/>
          <a:endParaRPr lang="ar-SA"/>
        </a:p>
      </dgm:t>
    </dgm:pt>
    <dgm:pt modelId="{4D0B0938-0DAE-46B3-8422-A30E10308731}" type="pres">
      <dgm:prSet presAssocID="{F9B2FEF2-942D-4600-855E-BD1C76B5BF69}" presName="linear" presStyleCnt="0">
        <dgm:presLayoutVars>
          <dgm:animLvl val="lvl"/>
          <dgm:resizeHandles val="exact"/>
        </dgm:presLayoutVars>
      </dgm:prSet>
      <dgm:spPr/>
      <dgm:t>
        <a:bodyPr/>
        <a:lstStyle/>
        <a:p>
          <a:pPr rtl="1"/>
          <a:endParaRPr lang="ar-SA"/>
        </a:p>
      </dgm:t>
    </dgm:pt>
    <dgm:pt modelId="{7A53E056-AA1A-47BA-A182-4D2289A02111}" type="pres">
      <dgm:prSet presAssocID="{E9737D25-D18B-45A8-B9BB-1133329F3730}" presName="parentText" presStyleLbl="node1" presStyleIdx="0" presStyleCnt="1">
        <dgm:presLayoutVars>
          <dgm:chMax val="0"/>
          <dgm:bulletEnabled val="1"/>
        </dgm:presLayoutVars>
      </dgm:prSet>
      <dgm:spPr/>
      <dgm:t>
        <a:bodyPr/>
        <a:lstStyle/>
        <a:p>
          <a:pPr rtl="1"/>
          <a:endParaRPr lang="ar-SA"/>
        </a:p>
      </dgm:t>
    </dgm:pt>
  </dgm:ptLst>
  <dgm:cxnLst>
    <dgm:cxn modelId="{790A3458-2A47-45F8-88B6-506467F5451E}" type="presOf" srcId="{E9737D25-D18B-45A8-B9BB-1133329F3730}" destId="{7A53E056-AA1A-47BA-A182-4D2289A02111}" srcOrd="0" destOrd="0" presId="urn:microsoft.com/office/officeart/2005/8/layout/vList2"/>
    <dgm:cxn modelId="{81105E4D-911E-444E-A4C4-785B6F30314E}" srcId="{F9B2FEF2-942D-4600-855E-BD1C76B5BF69}" destId="{E9737D25-D18B-45A8-B9BB-1133329F3730}" srcOrd="0" destOrd="0" parTransId="{19D10085-B709-4995-B23F-8C6D43909432}" sibTransId="{97C9F5EB-F122-4D3C-9E83-5C53749581FD}"/>
    <dgm:cxn modelId="{1D5875FA-2CD8-46FF-8DBC-CF184A3BAED3}" type="presOf" srcId="{F9B2FEF2-942D-4600-855E-BD1C76B5BF69}" destId="{4D0B0938-0DAE-46B3-8422-A30E10308731}" srcOrd="0" destOrd="0" presId="urn:microsoft.com/office/officeart/2005/8/layout/vList2"/>
    <dgm:cxn modelId="{D6494ACA-E9B6-47A2-BC29-F7EDB36879B7}" type="presParOf" srcId="{4D0B0938-0DAE-46B3-8422-A30E10308731}" destId="{7A53E056-AA1A-47BA-A182-4D2289A02111}"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9FAF8CFF-1872-4F43-BE55-9F89468195AE}" type="doc">
      <dgm:prSet loTypeId="urn:microsoft.com/office/officeart/2005/8/layout/pyramid2" loCatId="pyramid" qsTypeId="urn:microsoft.com/office/officeart/2005/8/quickstyle/simple1" qsCatId="simple" csTypeId="urn:microsoft.com/office/officeart/2005/8/colors/accent0_1" csCatId="mainScheme" phldr="1"/>
      <dgm:spPr/>
    </dgm:pt>
    <dgm:pt modelId="{01D1DA35-3553-406C-BA97-A1EA312A0167}">
      <dgm:prSet phldrT="[نص]" custT="1"/>
      <dgm:spPr>
        <a:solidFill>
          <a:srgbClr val="FFFF00">
            <a:alpha val="90000"/>
          </a:srgbClr>
        </a:solidFill>
      </dgm:spPr>
      <dgm:t>
        <a:bodyPr/>
        <a:lstStyle/>
        <a:p>
          <a:pPr algn="r" rtl="1"/>
          <a:r>
            <a:rPr lang="ar-SA" sz="2400" dirty="0" smtClean="0"/>
            <a:t>1. دراسات تجارب </a:t>
          </a:r>
          <a:r>
            <a:rPr lang="ar-SA" sz="2400" dirty="0" err="1" smtClean="0"/>
            <a:t>الهاوثورن</a:t>
          </a:r>
          <a:endParaRPr lang="ar-SA" sz="2400" dirty="0"/>
        </a:p>
      </dgm:t>
    </dgm:pt>
    <dgm:pt modelId="{D6CD8847-B231-4F81-B9EE-C2777705403E}" type="parTrans" cxnId="{3231E296-5836-4F5F-B1FC-1FBED9E1A0CE}">
      <dgm:prSet/>
      <dgm:spPr/>
      <dgm:t>
        <a:bodyPr/>
        <a:lstStyle/>
        <a:p>
          <a:pPr rtl="1"/>
          <a:endParaRPr lang="ar-SA"/>
        </a:p>
      </dgm:t>
    </dgm:pt>
    <dgm:pt modelId="{4F0AE88A-FEA5-4A1A-A608-C200BFD63F69}" type="sibTrans" cxnId="{3231E296-5836-4F5F-B1FC-1FBED9E1A0CE}">
      <dgm:prSet/>
      <dgm:spPr/>
      <dgm:t>
        <a:bodyPr/>
        <a:lstStyle/>
        <a:p>
          <a:pPr rtl="1"/>
          <a:endParaRPr lang="ar-SA"/>
        </a:p>
      </dgm:t>
    </dgm:pt>
    <dgm:pt modelId="{7C9F193A-0291-4BA5-A5B8-D2CBD1A0239B}">
      <dgm:prSet phldrT="[نص]" custT="1"/>
      <dgm:spPr>
        <a:solidFill>
          <a:srgbClr val="FFC000">
            <a:alpha val="90000"/>
          </a:srgbClr>
        </a:solidFill>
      </dgm:spPr>
      <dgm:t>
        <a:bodyPr/>
        <a:lstStyle/>
        <a:p>
          <a:pPr algn="r" rtl="1"/>
          <a:r>
            <a:rPr lang="ar-SA" sz="2400" dirty="0" smtClean="0"/>
            <a:t>2. دراسات جماعات العمل</a:t>
          </a:r>
          <a:endParaRPr lang="ar-SA" sz="2400" dirty="0"/>
        </a:p>
      </dgm:t>
    </dgm:pt>
    <dgm:pt modelId="{E69DA6F0-DF48-4868-BA48-2243B02C6F6B}" type="parTrans" cxnId="{B6BC78BA-0381-47FC-9DFC-721D416CFE4A}">
      <dgm:prSet/>
      <dgm:spPr/>
      <dgm:t>
        <a:bodyPr/>
        <a:lstStyle/>
        <a:p>
          <a:pPr rtl="1"/>
          <a:endParaRPr lang="ar-SA"/>
        </a:p>
      </dgm:t>
    </dgm:pt>
    <dgm:pt modelId="{47284F90-6388-40DD-8129-C57A260CEDB4}" type="sibTrans" cxnId="{B6BC78BA-0381-47FC-9DFC-721D416CFE4A}">
      <dgm:prSet/>
      <dgm:spPr/>
      <dgm:t>
        <a:bodyPr/>
        <a:lstStyle/>
        <a:p>
          <a:pPr rtl="1"/>
          <a:endParaRPr lang="ar-SA"/>
        </a:p>
      </dgm:t>
    </dgm:pt>
    <dgm:pt modelId="{5749BC46-376D-4761-ACA6-D6FD0B06D442}">
      <dgm:prSet phldrT="[نص]" custT="1"/>
      <dgm:spPr>
        <a:solidFill>
          <a:schemeClr val="bg1">
            <a:lumMod val="85000"/>
            <a:alpha val="90000"/>
          </a:schemeClr>
        </a:solidFill>
      </dgm:spPr>
      <dgm:t>
        <a:bodyPr/>
        <a:lstStyle/>
        <a:p>
          <a:pPr algn="r" rtl="1"/>
          <a:r>
            <a:rPr lang="ar-SA" sz="2400" dirty="0" smtClean="0"/>
            <a:t>3. دراسات الدافعية والاتجاهات النفسية </a:t>
          </a:r>
          <a:endParaRPr lang="ar-SA" sz="2400" dirty="0"/>
        </a:p>
      </dgm:t>
    </dgm:pt>
    <dgm:pt modelId="{ECEFB85B-0B15-4375-8BD7-33A53DC1D5A6}" type="parTrans" cxnId="{35F2C909-6D94-4FD9-969A-D1B7588375B3}">
      <dgm:prSet/>
      <dgm:spPr/>
      <dgm:t>
        <a:bodyPr/>
        <a:lstStyle/>
        <a:p>
          <a:pPr rtl="1"/>
          <a:endParaRPr lang="ar-SA"/>
        </a:p>
      </dgm:t>
    </dgm:pt>
    <dgm:pt modelId="{F8D8D3C0-A2D3-4F79-9371-4E598656A738}" type="sibTrans" cxnId="{35F2C909-6D94-4FD9-969A-D1B7588375B3}">
      <dgm:prSet/>
      <dgm:spPr/>
      <dgm:t>
        <a:bodyPr/>
        <a:lstStyle/>
        <a:p>
          <a:pPr rtl="1"/>
          <a:endParaRPr lang="ar-SA"/>
        </a:p>
      </dgm:t>
    </dgm:pt>
    <dgm:pt modelId="{2172F6F8-447F-4389-86DF-3EE5D1DAD070}">
      <dgm:prSet custT="1"/>
      <dgm:spPr/>
      <dgm:t>
        <a:bodyPr/>
        <a:lstStyle/>
        <a:p>
          <a:pPr algn="r" rtl="1"/>
          <a:r>
            <a:rPr lang="ar-SA" sz="2400" dirty="0" smtClean="0"/>
            <a:t>6. دراسات معاصرة</a:t>
          </a:r>
          <a:endParaRPr lang="ar-SA" sz="2400" dirty="0"/>
        </a:p>
      </dgm:t>
    </dgm:pt>
    <dgm:pt modelId="{DA64A142-1BFC-4ACB-B234-CCA7FA37BE79}" type="parTrans" cxnId="{06318452-307C-4656-889D-29C205E28EDD}">
      <dgm:prSet/>
      <dgm:spPr/>
      <dgm:t>
        <a:bodyPr/>
        <a:lstStyle/>
        <a:p>
          <a:pPr rtl="1"/>
          <a:endParaRPr lang="ar-SA"/>
        </a:p>
      </dgm:t>
    </dgm:pt>
    <dgm:pt modelId="{E3678166-7BEB-47DA-BA8D-81044BC76A31}" type="sibTrans" cxnId="{06318452-307C-4656-889D-29C205E28EDD}">
      <dgm:prSet/>
      <dgm:spPr/>
      <dgm:t>
        <a:bodyPr/>
        <a:lstStyle/>
        <a:p>
          <a:pPr rtl="1"/>
          <a:endParaRPr lang="ar-SA"/>
        </a:p>
      </dgm:t>
    </dgm:pt>
    <dgm:pt modelId="{492F7183-0A33-4067-890F-4FA4071EAEC4}">
      <dgm:prSet phldrT="[نص]" custT="1"/>
      <dgm:spPr>
        <a:solidFill>
          <a:schemeClr val="accent1">
            <a:lumMod val="90000"/>
            <a:alpha val="90000"/>
          </a:schemeClr>
        </a:solidFill>
      </dgm:spPr>
      <dgm:t>
        <a:bodyPr/>
        <a:lstStyle/>
        <a:p>
          <a:pPr algn="r" rtl="1"/>
          <a:r>
            <a:rPr lang="ar-SA" sz="2400" dirty="0" smtClean="0"/>
            <a:t>4. دراسات الإشراف والقيادة </a:t>
          </a:r>
          <a:endParaRPr lang="ar-SA" sz="2400" dirty="0"/>
        </a:p>
      </dgm:t>
    </dgm:pt>
    <dgm:pt modelId="{692C9667-F27B-4ED7-B602-D90379784F93}" type="parTrans" cxnId="{11C61FFD-6DC3-4223-AD80-3BC1AD3491CC}">
      <dgm:prSet/>
      <dgm:spPr/>
      <dgm:t>
        <a:bodyPr/>
        <a:lstStyle/>
        <a:p>
          <a:pPr rtl="1"/>
          <a:endParaRPr lang="ar-SA"/>
        </a:p>
      </dgm:t>
    </dgm:pt>
    <dgm:pt modelId="{0CE0979F-EF52-453E-84A0-0E76F8E78DFD}" type="sibTrans" cxnId="{11C61FFD-6DC3-4223-AD80-3BC1AD3491CC}">
      <dgm:prSet/>
      <dgm:spPr/>
      <dgm:t>
        <a:bodyPr/>
        <a:lstStyle/>
        <a:p>
          <a:pPr rtl="1"/>
          <a:endParaRPr lang="ar-SA"/>
        </a:p>
      </dgm:t>
    </dgm:pt>
    <dgm:pt modelId="{579F4FBF-022A-43FC-8120-0F933E7F8638}">
      <dgm:prSet phldrT="[نص]" custT="1"/>
      <dgm:spPr>
        <a:solidFill>
          <a:srgbClr val="92D050">
            <a:alpha val="90000"/>
          </a:srgbClr>
        </a:solidFill>
      </dgm:spPr>
      <dgm:t>
        <a:bodyPr/>
        <a:lstStyle/>
        <a:p>
          <a:pPr algn="r" rtl="1"/>
          <a:r>
            <a:rPr lang="ar-SA" sz="2400" dirty="0" smtClean="0"/>
            <a:t>5. دراسات العمليات الذهنية وصناعة القرار</a:t>
          </a:r>
          <a:endParaRPr lang="ar-SA" sz="2400" dirty="0"/>
        </a:p>
      </dgm:t>
    </dgm:pt>
    <dgm:pt modelId="{6CD04479-FD49-4042-89BC-C4A77FC1CCE8}" type="parTrans" cxnId="{771CDC6A-F7B3-422A-82B5-CC0AC574FB24}">
      <dgm:prSet/>
      <dgm:spPr/>
      <dgm:t>
        <a:bodyPr/>
        <a:lstStyle/>
        <a:p>
          <a:pPr rtl="1"/>
          <a:endParaRPr lang="ar-SA"/>
        </a:p>
      </dgm:t>
    </dgm:pt>
    <dgm:pt modelId="{D54AA2F7-354A-4C7F-952B-9F8211264CD3}" type="sibTrans" cxnId="{771CDC6A-F7B3-422A-82B5-CC0AC574FB24}">
      <dgm:prSet/>
      <dgm:spPr/>
      <dgm:t>
        <a:bodyPr/>
        <a:lstStyle/>
        <a:p>
          <a:pPr rtl="1"/>
          <a:endParaRPr lang="ar-SA"/>
        </a:p>
      </dgm:t>
    </dgm:pt>
    <dgm:pt modelId="{5C933E17-DF87-4890-AB61-09787435B632}" type="pres">
      <dgm:prSet presAssocID="{9FAF8CFF-1872-4F43-BE55-9F89468195AE}" presName="compositeShape" presStyleCnt="0">
        <dgm:presLayoutVars>
          <dgm:dir/>
          <dgm:resizeHandles/>
        </dgm:presLayoutVars>
      </dgm:prSet>
      <dgm:spPr/>
    </dgm:pt>
    <dgm:pt modelId="{02235E39-4D2E-405A-8CB9-700F94463EA5}" type="pres">
      <dgm:prSet presAssocID="{9FAF8CFF-1872-4F43-BE55-9F89468195AE}" presName="pyramid" presStyleLbl="node1" presStyleIdx="0" presStyleCnt="1"/>
      <dgm:spPr/>
    </dgm:pt>
    <dgm:pt modelId="{E6161A8A-B194-4F57-86A2-812FD9787682}" type="pres">
      <dgm:prSet presAssocID="{9FAF8CFF-1872-4F43-BE55-9F89468195AE}" presName="theList" presStyleCnt="0"/>
      <dgm:spPr/>
    </dgm:pt>
    <dgm:pt modelId="{EACFD51C-4231-4848-A490-203A481C7DA2}" type="pres">
      <dgm:prSet presAssocID="{01D1DA35-3553-406C-BA97-A1EA312A0167}" presName="aNode" presStyleLbl="fgAcc1" presStyleIdx="0" presStyleCnt="6" custScaleX="218289">
        <dgm:presLayoutVars>
          <dgm:bulletEnabled val="1"/>
        </dgm:presLayoutVars>
      </dgm:prSet>
      <dgm:spPr/>
      <dgm:t>
        <a:bodyPr/>
        <a:lstStyle/>
        <a:p>
          <a:pPr rtl="1"/>
          <a:endParaRPr lang="ar-SA"/>
        </a:p>
      </dgm:t>
    </dgm:pt>
    <dgm:pt modelId="{5FB88BA0-A5C6-4B93-9441-4CA90BAC81A1}" type="pres">
      <dgm:prSet presAssocID="{01D1DA35-3553-406C-BA97-A1EA312A0167}" presName="aSpace" presStyleCnt="0"/>
      <dgm:spPr/>
    </dgm:pt>
    <dgm:pt modelId="{386A2727-998B-46DE-85AD-5395713BF1ED}" type="pres">
      <dgm:prSet presAssocID="{7C9F193A-0291-4BA5-A5B8-D2CBD1A0239B}" presName="aNode" presStyleLbl="fgAcc1" presStyleIdx="1" presStyleCnt="6" custScaleX="220196">
        <dgm:presLayoutVars>
          <dgm:bulletEnabled val="1"/>
        </dgm:presLayoutVars>
      </dgm:prSet>
      <dgm:spPr/>
      <dgm:t>
        <a:bodyPr/>
        <a:lstStyle/>
        <a:p>
          <a:pPr rtl="1"/>
          <a:endParaRPr lang="ar-SA"/>
        </a:p>
      </dgm:t>
    </dgm:pt>
    <dgm:pt modelId="{2664BE58-40AA-4C7A-B291-3898CCC78A29}" type="pres">
      <dgm:prSet presAssocID="{7C9F193A-0291-4BA5-A5B8-D2CBD1A0239B}" presName="aSpace" presStyleCnt="0"/>
      <dgm:spPr/>
    </dgm:pt>
    <dgm:pt modelId="{0B8B6CD9-5EF7-40BA-B89A-223FE5026FB4}" type="pres">
      <dgm:prSet presAssocID="{5749BC46-376D-4761-ACA6-D6FD0B06D442}" presName="aNode" presStyleLbl="fgAcc1" presStyleIdx="2" presStyleCnt="6" custScaleX="221150">
        <dgm:presLayoutVars>
          <dgm:bulletEnabled val="1"/>
        </dgm:presLayoutVars>
      </dgm:prSet>
      <dgm:spPr/>
      <dgm:t>
        <a:bodyPr/>
        <a:lstStyle/>
        <a:p>
          <a:pPr rtl="1"/>
          <a:endParaRPr lang="ar-SA"/>
        </a:p>
      </dgm:t>
    </dgm:pt>
    <dgm:pt modelId="{A6B31212-445F-4E4C-8752-DEC849BB7B22}" type="pres">
      <dgm:prSet presAssocID="{5749BC46-376D-4761-ACA6-D6FD0B06D442}" presName="aSpace" presStyleCnt="0"/>
      <dgm:spPr/>
    </dgm:pt>
    <dgm:pt modelId="{AF87B1D1-948B-43EB-9F10-18D5F01270C5}" type="pres">
      <dgm:prSet presAssocID="{492F7183-0A33-4067-890F-4FA4071EAEC4}" presName="aNode" presStyleLbl="fgAcc1" presStyleIdx="3" presStyleCnt="6" custScaleX="221627">
        <dgm:presLayoutVars>
          <dgm:bulletEnabled val="1"/>
        </dgm:presLayoutVars>
      </dgm:prSet>
      <dgm:spPr/>
      <dgm:t>
        <a:bodyPr/>
        <a:lstStyle/>
        <a:p>
          <a:pPr rtl="1"/>
          <a:endParaRPr lang="ar-SA"/>
        </a:p>
      </dgm:t>
    </dgm:pt>
    <dgm:pt modelId="{E5CF5085-4E17-4F3E-825E-062756CFA854}" type="pres">
      <dgm:prSet presAssocID="{492F7183-0A33-4067-890F-4FA4071EAEC4}" presName="aSpace" presStyleCnt="0"/>
      <dgm:spPr/>
    </dgm:pt>
    <dgm:pt modelId="{27A2361E-AC88-4806-B4ED-C561231AC73B}" type="pres">
      <dgm:prSet presAssocID="{579F4FBF-022A-43FC-8120-0F933E7F8638}" presName="aNode" presStyleLbl="fgAcc1" presStyleIdx="4" presStyleCnt="6" custScaleX="221865">
        <dgm:presLayoutVars>
          <dgm:bulletEnabled val="1"/>
        </dgm:presLayoutVars>
      </dgm:prSet>
      <dgm:spPr/>
      <dgm:t>
        <a:bodyPr/>
        <a:lstStyle/>
        <a:p>
          <a:pPr rtl="1"/>
          <a:endParaRPr lang="ar-SA"/>
        </a:p>
      </dgm:t>
    </dgm:pt>
    <dgm:pt modelId="{463967B2-9FA3-48CD-A7AC-C1EAB02A1165}" type="pres">
      <dgm:prSet presAssocID="{579F4FBF-022A-43FC-8120-0F933E7F8638}" presName="aSpace" presStyleCnt="0"/>
      <dgm:spPr/>
    </dgm:pt>
    <dgm:pt modelId="{4228483F-D557-4240-8686-41E0A41AB8B1}" type="pres">
      <dgm:prSet presAssocID="{2172F6F8-447F-4389-86DF-3EE5D1DAD070}" presName="aNode" presStyleLbl="fgAcc1" presStyleIdx="5" presStyleCnt="6" custScaleX="221984">
        <dgm:presLayoutVars>
          <dgm:bulletEnabled val="1"/>
        </dgm:presLayoutVars>
      </dgm:prSet>
      <dgm:spPr/>
      <dgm:t>
        <a:bodyPr/>
        <a:lstStyle/>
        <a:p>
          <a:pPr rtl="1"/>
          <a:endParaRPr lang="ar-SA"/>
        </a:p>
      </dgm:t>
    </dgm:pt>
    <dgm:pt modelId="{282A1E9C-834E-474E-84C1-583A8B5ABA93}" type="pres">
      <dgm:prSet presAssocID="{2172F6F8-447F-4389-86DF-3EE5D1DAD070}" presName="aSpace" presStyleCnt="0"/>
      <dgm:spPr/>
    </dgm:pt>
  </dgm:ptLst>
  <dgm:cxnLst>
    <dgm:cxn modelId="{06318452-307C-4656-889D-29C205E28EDD}" srcId="{9FAF8CFF-1872-4F43-BE55-9F89468195AE}" destId="{2172F6F8-447F-4389-86DF-3EE5D1DAD070}" srcOrd="5" destOrd="0" parTransId="{DA64A142-1BFC-4ACB-B234-CCA7FA37BE79}" sibTransId="{E3678166-7BEB-47DA-BA8D-81044BC76A31}"/>
    <dgm:cxn modelId="{3B20D033-B70C-4391-8FC6-BAED16C5992B}" type="presOf" srcId="{5749BC46-376D-4761-ACA6-D6FD0B06D442}" destId="{0B8B6CD9-5EF7-40BA-B89A-223FE5026FB4}" srcOrd="0" destOrd="0" presId="urn:microsoft.com/office/officeart/2005/8/layout/pyramid2"/>
    <dgm:cxn modelId="{7B9AA029-791A-49D3-9C15-74F27405C6C5}" type="presOf" srcId="{7C9F193A-0291-4BA5-A5B8-D2CBD1A0239B}" destId="{386A2727-998B-46DE-85AD-5395713BF1ED}" srcOrd="0" destOrd="0" presId="urn:microsoft.com/office/officeart/2005/8/layout/pyramid2"/>
    <dgm:cxn modelId="{22DF3E02-1962-488A-8F22-B5840BCD4089}" type="presOf" srcId="{2172F6F8-447F-4389-86DF-3EE5D1DAD070}" destId="{4228483F-D557-4240-8686-41E0A41AB8B1}" srcOrd="0" destOrd="0" presId="urn:microsoft.com/office/officeart/2005/8/layout/pyramid2"/>
    <dgm:cxn modelId="{6118C1CD-CD59-47F3-BF7D-45E32FD60937}" type="presOf" srcId="{579F4FBF-022A-43FC-8120-0F933E7F8638}" destId="{27A2361E-AC88-4806-B4ED-C561231AC73B}" srcOrd="0" destOrd="0" presId="urn:microsoft.com/office/officeart/2005/8/layout/pyramid2"/>
    <dgm:cxn modelId="{11C61FFD-6DC3-4223-AD80-3BC1AD3491CC}" srcId="{9FAF8CFF-1872-4F43-BE55-9F89468195AE}" destId="{492F7183-0A33-4067-890F-4FA4071EAEC4}" srcOrd="3" destOrd="0" parTransId="{692C9667-F27B-4ED7-B602-D90379784F93}" sibTransId="{0CE0979F-EF52-453E-84A0-0E76F8E78DFD}"/>
    <dgm:cxn modelId="{35F2C909-6D94-4FD9-969A-D1B7588375B3}" srcId="{9FAF8CFF-1872-4F43-BE55-9F89468195AE}" destId="{5749BC46-376D-4761-ACA6-D6FD0B06D442}" srcOrd="2" destOrd="0" parTransId="{ECEFB85B-0B15-4375-8BD7-33A53DC1D5A6}" sibTransId="{F8D8D3C0-A2D3-4F79-9371-4E598656A738}"/>
    <dgm:cxn modelId="{406987B4-8009-40CF-9AA3-6D2873B358C0}" type="presOf" srcId="{492F7183-0A33-4067-890F-4FA4071EAEC4}" destId="{AF87B1D1-948B-43EB-9F10-18D5F01270C5}" srcOrd="0" destOrd="0" presId="urn:microsoft.com/office/officeart/2005/8/layout/pyramid2"/>
    <dgm:cxn modelId="{ACFB733C-EAD6-4512-94A4-523AFBD151B0}" type="presOf" srcId="{9FAF8CFF-1872-4F43-BE55-9F89468195AE}" destId="{5C933E17-DF87-4890-AB61-09787435B632}" srcOrd="0" destOrd="0" presId="urn:microsoft.com/office/officeart/2005/8/layout/pyramid2"/>
    <dgm:cxn modelId="{B9654D8C-ED3E-47BC-823B-6EE1558DABC6}" type="presOf" srcId="{01D1DA35-3553-406C-BA97-A1EA312A0167}" destId="{EACFD51C-4231-4848-A490-203A481C7DA2}" srcOrd="0" destOrd="0" presId="urn:microsoft.com/office/officeart/2005/8/layout/pyramid2"/>
    <dgm:cxn modelId="{3231E296-5836-4F5F-B1FC-1FBED9E1A0CE}" srcId="{9FAF8CFF-1872-4F43-BE55-9F89468195AE}" destId="{01D1DA35-3553-406C-BA97-A1EA312A0167}" srcOrd="0" destOrd="0" parTransId="{D6CD8847-B231-4F81-B9EE-C2777705403E}" sibTransId="{4F0AE88A-FEA5-4A1A-A608-C200BFD63F69}"/>
    <dgm:cxn modelId="{B6BC78BA-0381-47FC-9DFC-721D416CFE4A}" srcId="{9FAF8CFF-1872-4F43-BE55-9F89468195AE}" destId="{7C9F193A-0291-4BA5-A5B8-D2CBD1A0239B}" srcOrd="1" destOrd="0" parTransId="{E69DA6F0-DF48-4868-BA48-2243B02C6F6B}" sibTransId="{47284F90-6388-40DD-8129-C57A260CEDB4}"/>
    <dgm:cxn modelId="{771CDC6A-F7B3-422A-82B5-CC0AC574FB24}" srcId="{9FAF8CFF-1872-4F43-BE55-9F89468195AE}" destId="{579F4FBF-022A-43FC-8120-0F933E7F8638}" srcOrd="4" destOrd="0" parTransId="{6CD04479-FD49-4042-89BC-C4A77FC1CCE8}" sibTransId="{D54AA2F7-354A-4C7F-952B-9F8211264CD3}"/>
    <dgm:cxn modelId="{DECC5035-72BF-40E8-9B40-3E9BBD4CE1AA}" type="presParOf" srcId="{5C933E17-DF87-4890-AB61-09787435B632}" destId="{02235E39-4D2E-405A-8CB9-700F94463EA5}" srcOrd="0" destOrd="0" presId="urn:microsoft.com/office/officeart/2005/8/layout/pyramid2"/>
    <dgm:cxn modelId="{AD3A50D4-5462-4B29-8CC2-F784ACED11C5}" type="presParOf" srcId="{5C933E17-DF87-4890-AB61-09787435B632}" destId="{E6161A8A-B194-4F57-86A2-812FD9787682}" srcOrd="1" destOrd="0" presId="urn:microsoft.com/office/officeart/2005/8/layout/pyramid2"/>
    <dgm:cxn modelId="{432F0DE4-7DF1-47AD-8D9A-95A6FBEECB5B}" type="presParOf" srcId="{E6161A8A-B194-4F57-86A2-812FD9787682}" destId="{EACFD51C-4231-4848-A490-203A481C7DA2}" srcOrd="0" destOrd="0" presId="urn:microsoft.com/office/officeart/2005/8/layout/pyramid2"/>
    <dgm:cxn modelId="{18409204-339D-4121-BEFD-2A467E485598}" type="presParOf" srcId="{E6161A8A-B194-4F57-86A2-812FD9787682}" destId="{5FB88BA0-A5C6-4B93-9441-4CA90BAC81A1}" srcOrd="1" destOrd="0" presId="urn:microsoft.com/office/officeart/2005/8/layout/pyramid2"/>
    <dgm:cxn modelId="{66D08B61-D412-4AA8-B30B-9CBB3F4EB2F9}" type="presParOf" srcId="{E6161A8A-B194-4F57-86A2-812FD9787682}" destId="{386A2727-998B-46DE-85AD-5395713BF1ED}" srcOrd="2" destOrd="0" presId="urn:microsoft.com/office/officeart/2005/8/layout/pyramid2"/>
    <dgm:cxn modelId="{9C2AFD10-013E-4B0E-A8C1-ADE0491770FF}" type="presParOf" srcId="{E6161A8A-B194-4F57-86A2-812FD9787682}" destId="{2664BE58-40AA-4C7A-B291-3898CCC78A29}" srcOrd="3" destOrd="0" presId="urn:microsoft.com/office/officeart/2005/8/layout/pyramid2"/>
    <dgm:cxn modelId="{733D8727-10DC-48C0-8B05-1924EDCA88F8}" type="presParOf" srcId="{E6161A8A-B194-4F57-86A2-812FD9787682}" destId="{0B8B6CD9-5EF7-40BA-B89A-223FE5026FB4}" srcOrd="4" destOrd="0" presId="urn:microsoft.com/office/officeart/2005/8/layout/pyramid2"/>
    <dgm:cxn modelId="{3747198C-BD32-4519-9CF2-49AB761E845A}" type="presParOf" srcId="{E6161A8A-B194-4F57-86A2-812FD9787682}" destId="{A6B31212-445F-4E4C-8752-DEC849BB7B22}" srcOrd="5" destOrd="0" presId="urn:microsoft.com/office/officeart/2005/8/layout/pyramid2"/>
    <dgm:cxn modelId="{29905755-8714-4DF8-A1BE-258DD2055C13}" type="presParOf" srcId="{E6161A8A-B194-4F57-86A2-812FD9787682}" destId="{AF87B1D1-948B-43EB-9F10-18D5F01270C5}" srcOrd="6" destOrd="0" presId="urn:microsoft.com/office/officeart/2005/8/layout/pyramid2"/>
    <dgm:cxn modelId="{9C3032F8-2850-42E6-8A3A-B6ACC72159DD}" type="presParOf" srcId="{E6161A8A-B194-4F57-86A2-812FD9787682}" destId="{E5CF5085-4E17-4F3E-825E-062756CFA854}" srcOrd="7" destOrd="0" presId="urn:microsoft.com/office/officeart/2005/8/layout/pyramid2"/>
    <dgm:cxn modelId="{11E459DA-702B-424B-A787-36EA92227E4F}" type="presParOf" srcId="{E6161A8A-B194-4F57-86A2-812FD9787682}" destId="{27A2361E-AC88-4806-B4ED-C561231AC73B}" srcOrd="8" destOrd="0" presId="urn:microsoft.com/office/officeart/2005/8/layout/pyramid2"/>
    <dgm:cxn modelId="{57236EC7-C206-40D6-9C53-7FF6678E6BC1}" type="presParOf" srcId="{E6161A8A-B194-4F57-86A2-812FD9787682}" destId="{463967B2-9FA3-48CD-A7AC-C1EAB02A1165}" srcOrd="9" destOrd="0" presId="urn:microsoft.com/office/officeart/2005/8/layout/pyramid2"/>
    <dgm:cxn modelId="{F6336D30-1651-4F57-87BD-B09B3AE763E7}" type="presParOf" srcId="{E6161A8A-B194-4F57-86A2-812FD9787682}" destId="{4228483F-D557-4240-8686-41E0A41AB8B1}" srcOrd="10" destOrd="0" presId="urn:microsoft.com/office/officeart/2005/8/layout/pyramid2"/>
    <dgm:cxn modelId="{2092C1D3-5A08-4D22-9226-AE2808DF9D0D}" type="presParOf" srcId="{E6161A8A-B194-4F57-86A2-812FD9787682}" destId="{282A1E9C-834E-474E-84C1-583A8B5ABA93}" srcOrd="11" destOrd="0" presId="urn:microsoft.com/office/officeart/2005/8/layout/pyramid2"/>
  </dgm:cxnLst>
  <dgm:bg/>
  <dgm:whole/>
</dgm:dataModel>
</file>

<file path=ppt/diagrams/data8.xml><?xml version="1.0" encoding="utf-8"?>
<dgm:dataModel xmlns:dgm="http://schemas.openxmlformats.org/drawingml/2006/diagram" xmlns:a="http://schemas.openxmlformats.org/drawingml/2006/main">
  <dgm:ptLst>
    <dgm:pt modelId="{F715F31D-0EC1-49CE-87F3-D1A5AFA208FB}" type="doc">
      <dgm:prSet loTypeId="urn:microsoft.com/office/officeart/2005/8/layout/vList2" loCatId="list" qsTypeId="urn:microsoft.com/office/officeart/2005/8/quickstyle/simple1" qsCatId="simple" csTypeId="urn:microsoft.com/office/officeart/2005/8/colors/accent2_4" csCatId="accent2" phldr="1"/>
      <dgm:spPr/>
      <dgm:t>
        <a:bodyPr/>
        <a:lstStyle/>
        <a:p>
          <a:pPr rtl="1"/>
          <a:endParaRPr lang="ar-SA"/>
        </a:p>
      </dgm:t>
    </dgm:pt>
    <dgm:pt modelId="{B0FF05BA-B4AC-40B9-98A5-C742DD46B879}">
      <dgm:prSet/>
      <dgm:spPr/>
      <dgm:t>
        <a:bodyPr/>
        <a:lstStyle/>
        <a:p>
          <a:pPr algn="just" rtl="1"/>
          <a:r>
            <a:rPr lang="ar-SA" dirty="0" smtClean="0"/>
            <a:t>1. أبرزت حدود مفهوم الإنسان الاقتصادي .</a:t>
          </a:r>
          <a:endParaRPr lang="ar-SA" dirty="0"/>
        </a:p>
      </dgm:t>
    </dgm:pt>
    <dgm:pt modelId="{4A5C2D88-9CA8-497B-B7CB-916C7CC8D120}" type="parTrans" cxnId="{A5F22351-B3A3-491B-94D4-7DE761232AEE}">
      <dgm:prSet/>
      <dgm:spPr/>
      <dgm:t>
        <a:bodyPr/>
        <a:lstStyle/>
        <a:p>
          <a:pPr algn="just" rtl="1"/>
          <a:endParaRPr lang="ar-SA"/>
        </a:p>
      </dgm:t>
    </dgm:pt>
    <dgm:pt modelId="{FAC1A5CC-A23E-479D-97C7-F96C249A4377}" type="sibTrans" cxnId="{A5F22351-B3A3-491B-94D4-7DE761232AEE}">
      <dgm:prSet/>
      <dgm:spPr/>
      <dgm:t>
        <a:bodyPr/>
        <a:lstStyle/>
        <a:p>
          <a:pPr algn="just" rtl="1"/>
          <a:endParaRPr lang="ar-SA"/>
        </a:p>
      </dgm:t>
    </dgm:pt>
    <dgm:pt modelId="{A852BB67-492F-4EB8-A87B-71F7475B02F2}">
      <dgm:prSet/>
      <dgm:spPr/>
      <dgm:t>
        <a:bodyPr/>
        <a:lstStyle/>
        <a:p>
          <a:pPr algn="just" rtl="1"/>
          <a:r>
            <a:rPr lang="ar-SA" dirty="0" smtClean="0"/>
            <a:t>2. أبرزت حدود العوامل المتعلقة بالإنسان الفرد المتمثلة في قدراته ومهارته .</a:t>
          </a:r>
          <a:endParaRPr lang="ar-SA" dirty="0"/>
        </a:p>
      </dgm:t>
    </dgm:pt>
    <dgm:pt modelId="{D85D4259-52AC-40CB-8ADA-6DD03DBBBECB}" type="parTrans" cxnId="{68BBA4E0-4597-4991-8B44-8DF04A276ABC}">
      <dgm:prSet/>
      <dgm:spPr/>
      <dgm:t>
        <a:bodyPr/>
        <a:lstStyle/>
        <a:p>
          <a:pPr algn="just" rtl="1"/>
          <a:endParaRPr lang="ar-SA"/>
        </a:p>
      </dgm:t>
    </dgm:pt>
    <dgm:pt modelId="{27522C46-0D41-43E6-BF8E-6A5AC9261F73}" type="sibTrans" cxnId="{68BBA4E0-4597-4991-8B44-8DF04A276ABC}">
      <dgm:prSet/>
      <dgm:spPr/>
      <dgm:t>
        <a:bodyPr/>
        <a:lstStyle/>
        <a:p>
          <a:pPr algn="just" rtl="1"/>
          <a:endParaRPr lang="ar-SA"/>
        </a:p>
      </dgm:t>
    </dgm:pt>
    <dgm:pt modelId="{6A38A3A7-E941-46A3-BBF9-9CBD5093AE0D}">
      <dgm:prSet/>
      <dgm:spPr/>
      <dgm:t>
        <a:bodyPr/>
        <a:lstStyle/>
        <a:p>
          <a:pPr algn="just" rtl="1"/>
          <a:r>
            <a:rPr lang="ar-SA" dirty="0" smtClean="0"/>
            <a:t>3. أوضحت الدور الذي تلعبه المتغيرات النفسية الوجدانية في سلوك الفرد وأدائه.</a:t>
          </a:r>
          <a:endParaRPr lang="ar-SA" dirty="0"/>
        </a:p>
      </dgm:t>
    </dgm:pt>
    <dgm:pt modelId="{C8DF8105-E27A-44A2-8DA1-40C6A00429FB}" type="parTrans" cxnId="{DE2CFA07-8D21-44F7-BCB6-DC75DAD6B15E}">
      <dgm:prSet/>
      <dgm:spPr/>
      <dgm:t>
        <a:bodyPr/>
        <a:lstStyle/>
        <a:p>
          <a:pPr algn="just" rtl="1"/>
          <a:endParaRPr lang="ar-SA"/>
        </a:p>
      </dgm:t>
    </dgm:pt>
    <dgm:pt modelId="{95FD07DD-69E7-4A7E-9550-52F0377EAC00}" type="sibTrans" cxnId="{DE2CFA07-8D21-44F7-BCB6-DC75DAD6B15E}">
      <dgm:prSet/>
      <dgm:spPr/>
      <dgm:t>
        <a:bodyPr/>
        <a:lstStyle/>
        <a:p>
          <a:pPr algn="just" rtl="1"/>
          <a:endParaRPr lang="ar-SA"/>
        </a:p>
      </dgm:t>
    </dgm:pt>
    <dgm:pt modelId="{64832FAB-31A4-40EF-B7A1-49F4235BFD46}" type="pres">
      <dgm:prSet presAssocID="{F715F31D-0EC1-49CE-87F3-D1A5AFA208FB}" presName="linear" presStyleCnt="0">
        <dgm:presLayoutVars>
          <dgm:animLvl val="lvl"/>
          <dgm:resizeHandles val="exact"/>
        </dgm:presLayoutVars>
      </dgm:prSet>
      <dgm:spPr/>
      <dgm:t>
        <a:bodyPr/>
        <a:lstStyle/>
        <a:p>
          <a:pPr rtl="1"/>
          <a:endParaRPr lang="ar-SA"/>
        </a:p>
      </dgm:t>
    </dgm:pt>
    <dgm:pt modelId="{42211D41-4753-4E25-83E1-A3A46103C8CA}" type="pres">
      <dgm:prSet presAssocID="{B0FF05BA-B4AC-40B9-98A5-C742DD46B879}" presName="parentText" presStyleLbl="node1" presStyleIdx="0" presStyleCnt="3">
        <dgm:presLayoutVars>
          <dgm:chMax val="0"/>
          <dgm:bulletEnabled val="1"/>
        </dgm:presLayoutVars>
      </dgm:prSet>
      <dgm:spPr/>
      <dgm:t>
        <a:bodyPr/>
        <a:lstStyle/>
        <a:p>
          <a:pPr rtl="1"/>
          <a:endParaRPr lang="ar-SA"/>
        </a:p>
      </dgm:t>
    </dgm:pt>
    <dgm:pt modelId="{AAAF99F8-28F0-43E4-9AB0-BF889E72B680}" type="pres">
      <dgm:prSet presAssocID="{FAC1A5CC-A23E-479D-97C7-F96C249A4377}" presName="spacer" presStyleCnt="0"/>
      <dgm:spPr/>
    </dgm:pt>
    <dgm:pt modelId="{72AA0EBB-BD0F-4362-8106-2F835BC6DB76}" type="pres">
      <dgm:prSet presAssocID="{A852BB67-492F-4EB8-A87B-71F7475B02F2}" presName="parentText" presStyleLbl="node1" presStyleIdx="1" presStyleCnt="3">
        <dgm:presLayoutVars>
          <dgm:chMax val="0"/>
          <dgm:bulletEnabled val="1"/>
        </dgm:presLayoutVars>
      </dgm:prSet>
      <dgm:spPr/>
      <dgm:t>
        <a:bodyPr/>
        <a:lstStyle/>
        <a:p>
          <a:pPr rtl="1"/>
          <a:endParaRPr lang="ar-SA"/>
        </a:p>
      </dgm:t>
    </dgm:pt>
    <dgm:pt modelId="{FD6458F1-A6B5-45B2-9F74-86976E51E64B}" type="pres">
      <dgm:prSet presAssocID="{27522C46-0D41-43E6-BF8E-6A5AC9261F73}" presName="spacer" presStyleCnt="0"/>
      <dgm:spPr/>
    </dgm:pt>
    <dgm:pt modelId="{545DEB10-7F4D-453E-BD7A-EDF458C38EC1}" type="pres">
      <dgm:prSet presAssocID="{6A38A3A7-E941-46A3-BBF9-9CBD5093AE0D}" presName="parentText" presStyleLbl="node1" presStyleIdx="2" presStyleCnt="3">
        <dgm:presLayoutVars>
          <dgm:chMax val="0"/>
          <dgm:bulletEnabled val="1"/>
        </dgm:presLayoutVars>
      </dgm:prSet>
      <dgm:spPr/>
      <dgm:t>
        <a:bodyPr/>
        <a:lstStyle/>
        <a:p>
          <a:pPr rtl="1"/>
          <a:endParaRPr lang="ar-SA"/>
        </a:p>
      </dgm:t>
    </dgm:pt>
  </dgm:ptLst>
  <dgm:cxnLst>
    <dgm:cxn modelId="{68BBA4E0-4597-4991-8B44-8DF04A276ABC}" srcId="{F715F31D-0EC1-49CE-87F3-D1A5AFA208FB}" destId="{A852BB67-492F-4EB8-A87B-71F7475B02F2}" srcOrd="1" destOrd="0" parTransId="{D85D4259-52AC-40CB-8ADA-6DD03DBBBECB}" sibTransId="{27522C46-0D41-43E6-BF8E-6A5AC9261F73}"/>
    <dgm:cxn modelId="{7623B552-772F-40DA-8A66-D0C016867E3B}" type="presOf" srcId="{A852BB67-492F-4EB8-A87B-71F7475B02F2}" destId="{72AA0EBB-BD0F-4362-8106-2F835BC6DB76}" srcOrd="0" destOrd="0" presId="urn:microsoft.com/office/officeart/2005/8/layout/vList2"/>
    <dgm:cxn modelId="{B763EE86-3A55-4952-967E-5E93D3D9871C}" type="presOf" srcId="{B0FF05BA-B4AC-40B9-98A5-C742DD46B879}" destId="{42211D41-4753-4E25-83E1-A3A46103C8CA}" srcOrd="0" destOrd="0" presId="urn:microsoft.com/office/officeart/2005/8/layout/vList2"/>
    <dgm:cxn modelId="{A5F22351-B3A3-491B-94D4-7DE761232AEE}" srcId="{F715F31D-0EC1-49CE-87F3-D1A5AFA208FB}" destId="{B0FF05BA-B4AC-40B9-98A5-C742DD46B879}" srcOrd="0" destOrd="0" parTransId="{4A5C2D88-9CA8-497B-B7CB-916C7CC8D120}" sibTransId="{FAC1A5CC-A23E-479D-97C7-F96C249A4377}"/>
    <dgm:cxn modelId="{DE2CFA07-8D21-44F7-BCB6-DC75DAD6B15E}" srcId="{F715F31D-0EC1-49CE-87F3-D1A5AFA208FB}" destId="{6A38A3A7-E941-46A3-BBF9-9CBD5093AE0D}" srcOrd="2" destOrd="0" parTransId="{C8DF8105-E27A-44A2-8DA1-40C6A00429FB}" sibTransId="{95FD07DD-69E7-4A7E-9550-52F0377EAC00}"/>
    <dgm:cxn modelId="{46E097D6-99C2-44B4-9F28-4189F48D84C0}" type="presOf" srcId="{F715F31D-0EC1-49CE-87F3-D1A5AFA208FB}" destId="{64832FAB-31A4-40EF-B7A1-49F4235BFD46}" srcOrd="0" destOrd="0" presId="urn:microsoft.com/office/officeart/2005/8/layout/vList2"/>
    <dgm:cxn modelId="{D8C8BDF0-26E7-4488-BB9A-2AEB698BFAFD}" type="presOf" srcId="{6A38A3A7-E941-46A3-BBF9-9CBD5093AE0D}" destId="{545DEB10-7F4D-453E-BD7A-EDF458C38EC1}" srcOrd="0" destOrd="0" presId="urn:microsoft.com/office/officeart/2005/8/layout/vList2"/>
    <dgm:cxn modelId="{1583D71F-29C9-438C-8BD4-D38F2053BB2A}" type="presParOf" srcId="{64832FAB-31A4-40EF-B7A1-49F4235BFD46}" destId="{42211D41-4753-4E25-83E1-A3A46103C8CA}" srcOrd="0" destOrd="0" presId="urn:microsoft.com/office/officeart/2005/8/layout/vList2"/>
    <dgm:cxn modelId="{79B45B55-0500-4D4E-81DE-F201DB6F14CF}" type="presParOf" srcId="{64832FAB-31A4-40EF-B7A1-49F4235BFD46}" destId="{AAAF99F8-28F0-43E4-9AB0-BF889E72B680}" srcOrd="1" destOrd="0" presId="urn:microsoft.com/office/officeart/2005/8/layout/vList2"/>
    <dgm:cxn modelId="{C35DBF60-6F1A-401C-950F-48C2ED0FDE64}" type="presParOf" srcId="{64832FAB-31A4-40EF-B7A1-49F4235BFD46}" destId="{72AA0EBB-BD0F-4362-8106-2F835BC6DB76}" srcOrd="2" destOrd="0" presId="urn:microsoft.com/office/officeart/2005/8/layout/vList2"/>
    <dgm:cxn modelId="{61A9F050-1BDE-4CA9-BC1B-596ACE3A5EB5}" type="presParOf" srcId="{64832FAB-31A4-40EF-B7A1-49F4235BFD46}" destId="{FD6458F1-A6B5-45B2-9F74-86976E51E64B}" srcOrd="3" destOrd="0" presId="urn:microsoft.com/office/officeart/2005/8/layout/vList2"/>
    <dgm:cxn modelId="{2ECFA9AD-FC51-48F7-B182-443795EB7832}" type="presParOf" srcId="{64832FAB-31A4-40EF-B7A1-49F4235BFD46}" destId="{545DEB10-7F4D-453E-BD7A-EDF458C38EC1}" srcOrd="4"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F715F31D-0EC1-49CE-87F3-D1A5AFA208FB}" type="doc">
      <dgm:prSet loTypeId="urn:microsoft.com/office/officeart/2005/8/layout/vList2" loCatId="list" qsTypeId="urn:microsoft.com/office/officeart/2005/8/quickstyle/simple1" qsCatId="simple" csTypeId="urn:microsoft.com/office/officeart/2005/8/colors/accent2_4" csCatId="accent2" phldr="1"/>
      <dgm:spPr/>
      <dgm:t>
        <a:bodyPr/>
        <a:lstStyle/>
        <a:p>
          <a:pPr rtl="1"/>
          <a:endParaRPr lang="ar-SA"/>
        </a:p>
      </dgm:t>
    </dgm:pt>
    <dgm:pt modelId="{7FC943F3-9D09-4E77-95D1-18A3358CFC36}">
      <dgm:prSet/>
      <dgm:spPr/>
      <dgm:t>
        <a:bodyPr/>
        <a:lstStyle/>
        <a:p>
          <a:pPr algn="just" rtl="1"/>
          <a:r>
            <a:rPr lang="ar-SA" dirty="0" smtClean="0"/>
            <a:t>4. أبرزت دور وأهمية الظروف الاجتماعية وتأثيرها على السلوك الإنساني في العمل . </a:t>
          </a:r>
          <a:endParaRPr lang="ar-SA" dirty="0"/>
        </a:p>
      </dgm:t>
    </dgm:pt>
    <dgm:pt modelId="{262CE69F-CEE0-4DCD-94C3-C540ECC12C2B}" type="parTrans" cxnId="{02510A53-4C0B-48CB-BF47-C9048F4F77C6}">
      <dgm:prSet/>
      <dgm:spPr/>
      <dgm:t>
        <a:bodyPr/>
        <a:lstStyle/>
        <a:p>
          <a:pPr algn="just" rtl="1"/>
          <a:endParaRPr lang="ar-SA"/>
        </a:p>
      </dgm:t>
    </dgm:pt>
    <dgm:pt modelId="{D076CD61-07BD-41CD-98D0-05EA981CFE16}" type="sibTrans" cxnId="{02510A53-4C0B-48CB-BF47-C9048F4F77C6}">
      <dgm:prSet/>
      <dgm:spPr/>
      <dgm:t>
        <a:bodyPr/>
        <a:lstStyle/>
        <a:p>
          <a:pPr algn="just" rtl="1"/>
          <a:endParaRPr lang="ar-SA"/>
        </a:p>
      </dgm:t>
    </dgm:pt>
    <dgm:pt modelId="{64832FAB-31A4-40EF-B7A1-49F4235BFD46}" type="pres">
      <dgm:prSet presAssocID="{F715F31D-0EC1-49CE-87F3-D1A5AFA208FB}" presName="linear" presStyleCnt="0">
        <dgm:presLayoutVars>
          <dgm:animLvl val="lvl"/>
          <dgm:resizeHandles val="exact"/>
        </dgm:presLayoutVars>
      </dgm:prSet>
      <dgm:spPr/>
      <dgm:t>
        <a:bodyPr/>
        <a:lstStyle/>
        <a:p>
          <a:pPr rtl="1"/>
          <a:endParaRPr lang="ar-SA"/>
        </a:p>
      </dgm:t>
    </dgm:pt>
    <dgm:pt modelId="{8B4B926A-A711-453A-A23F-1F7E0F68148D}" type="pres">
      <dgm:prSet presAssocID="{7FC943F3-9D09-4E77-95D1-18A3358CFC36}" presName="parentText" presStyleLbl="node1" presStyleIdx="0" presStyleCnt="1">
        <dgm:presLayoutVars>
          <dgm:chMax val="0"/>
          <dgm:bulletEnabled val="1"/>
        </dgm:presLayoutVars>
      </dgm:prSet>
      <dgm:spPr/>
      <dgm:t>
        <a:bodyPr/>
        <a:lstStyle/>
        <a:p>
          <a:pPr rtl="1"/>
          <a:endParaRPr lang="ar-SA"/>
        </a:p>
      </dgm:t>
    </dgm:pt>
  </dgm:ptLst>
  <dgm:cxnLst>
    <dgm:cxn modelId="{02510A53-4C0B-48CB-BF47-C9048F4F77C6}" srcId="{F715F31D-0EC1-49CE-87F3-D1A5AFA208FB}" destId="{7FC943F3-9D09-4E77-95D1-18A3358CFC36}" srcOrd="0" destOrd="0" parTransId="{262CE69F-CEE0-4DCD-94C3-C540ECC12C2B}" sibTransId="{D076CD61-07BD-41CD-98D0-05EA981CFE16}"/>
    <dgm:cxn modelId="{EF46BE52-1430-4A79-B986-480A72C8F661}" type="presOf" srcId="{F715F31D-0EC1-49CE-87F3-D1A5AFA208FB}" destId="{64832FAB-31A4-40EF-B7A1-49F4235BFD46}" srcOrd="0" destOrd="0" presId="urn:microsoft.com/office/officeart/2005/8/layout/vList2"/>
    <dgm:cxn modelId="{0E2CA1C5-6785-4331-AD31-2080478BAA61}" type="presOf" srcId="{7FC943F3-9D09-4E77-95D1-18A3358CFC36}" destId="{8B4B926A-A711-453A-A23F-1F7E0F68148D}" srcOrd="0" destOrd="0" presId="urn:microsoft.com/office/officeart/2005/8/layout/vList2"/>
    <dgm:cxn modelId="{92572A7D-7EB9-49A1-9649-4F904C07918E}" type="presParOf" srcId="{64832FAB-31A4-40EF-B7A1-49F4235BFD46}" destId="{8B4B926A-A711-453A-A23F-1F7E0F68148D}"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155C5F36-F3F3-4C13-B581-FC4ADB8C36D4}" type="datetimeFigureOut">
              <a:rPr lang="ar-SA"/>
              <a:pPr>
                <a:defRPr/>
              </a:pPr>
              <a:t>17/11/1430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0F33CB16-8B97-44D5-8DCD-F881EA77F92A}"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mn-lt"/>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mn-lt"/>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mn-lt"/>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mn-lt"/>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14388F85-DE7E-4470-BBD3-237FEB68FB79}" type="datetime8">
              <a:rPr lang="ar-SA" smtClean="0"/>
              <a:pPr>
                <a:defRPr/>
              </a:pPr>
              <a:t>04 تشرين الثاني، 09</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ar-SA" smtClean="0"/>
              <a:t>د/ كاسر نصر المنصور - كلية الاقتصاد والادارة - جامعة الملك عبد العزيز</a:t>
            </a:r>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98603FF6-9AD4-4759-B26D-6F24CC3B3AD1}" type="slidenum">
              <a:rPr lang="en-GB" smtClean="0"/>
              <a:pPr>
                <a:defRPr/>
              </a:pPr>
              <a:t>‹#›</a:t>
            </a:fld>
            <a:endParaRPr lang="en-GB"/>
          </a:p>
        </p:txBody>
      </p:sp>
    </p:spTree>
  </p:cSld>
  <p:clrMapOvr>
    <a:masterClrMapping/>
  </p:clrMapOvr>
  <p:timing>
    <p:tnLst>
      <p:par>
        <p:cTn id="1" dur="indefinite" restart="never" nodeType="tmRoot"/>
      </p:par>
    </p:tnLst>
  </p:timing>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4388F85-DE7E-4470-BBD3-237FEB68FB79}"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98603FF6-9AD4-4759-B26D-6F24CC3B3AD1}" type="slidenum">
              <a:rPr lang="en-GB" smtClean="0"/>
              <a:pPr>
                <a:defRPr/>
              </a:pPr>
              <a:t>‹#›</a:t>
            </a:fld>
            <a:endParaRPr lang="en-GB"/>
          </a:p>
        </p:txBody>
      </p:sp>
    </p:spTree>
  </p:cSld>
  <p:clrMapOvr>
    <a:masterClrMapping/>
  </p:clrMapOvr>
  <p:timing>
    <p:tnLst>
      <p:par>
        <p:cTn id="1" dur="indefinite" restart="never" nodeType="tmRoot"/>
      </p:par>
    </p:tnLst>
  </p:timing>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4388F85-DE7E-4470-BBD3-237FEB68FB79}"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98603FF6-9AD4-4759-B26D-6F24CC3B3AD1}" type="slidenum">
              <a:rPr lang="en-GB" smtClean="0"/>
              <a:pPr>
                <a:defRPr/>
              </a:pPr>
              <a:t>‹#›</a:t>
            </a:fld>
            <a:endParaRPr lang="en-GB"/>
          </a:p>
        </p:txBody>
      </p:sp>
    </p:spTree>
  </p:cSld>
  <p:clrMapOvr>
    <a:masterClrMapping/>
  </p:clrMapOvr>
  <p:timing>
    <p:tnLst>
      <p:par>
        <p:cTn id="1" dur="indefinite" restart="never" nodeType="tmRoot"/>
      </p:par>
    </p:tnLst>
  </p:timing>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عنوان ومخطط أو مخطط هيكلي">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ar-SA"/>
          </a:p>
        </p:txBody>
      </p:sp>
      <p:sp>
        <p:nvSpPr>
          <p:cNvPr id="3" name="عنصر نائب لـ SmartArt 2"/>
          <p:cNvSpPr>
            <a:spLocks noGrp="1"/>
          </p:cNvSpPr>
          <p:nvPr>
            <p:ph type="dgm" idx="1"/>
          </p:nvPr>
        </p:nvSpPr>
        <p:spPr>
          <a:xfrm>
            <a:off x="457200" y="1600200"/>
            <a:ext cx="8229600" cy="4525963"/>
          </a:xfrm>
        </p:spPr>
        <p:txBody>
          <a:bodyPr/>
          <a:lstStyle/>
          <a:p>
            <a:pPr lvl="0"/>
            <a:endParaRPr lang="ar-SA" noProof="0" smtClean="0"/>
          </a:p>
        </p:txBody>
      </p:sp>
      <p:sp>
        <p:nvSpPr>
          <p:cNvPr id="4" name="Rectangle 4"/>
          <p:cNvSpPr>
            <a:spLocks noGrp="1" noChangeArrowheads="1"/>
          </p:cNvSpPr>
          <p:nvPr>
            <p:ph type="dt" sz="half" idx="10"/>
          </p:nvPr>
        </p:nvSpPr>
        <p:spPr>
          <a:ln/>
        </p:spPr>
        <p:txBody>
          <a:bodyPr/>
          <a:lstStyle>
            <a:lvl1pPr>
              <a:defRPr/>
            </a:lvl1pPr>
          </a:lstStyle>
          <a:p>
            <a:pPr>
              <a:defRPr/>
            </a:pPr>
            <a:fld id="{6E64D294-1C41-4317-AC5A-AC7F72EBE608}" type="datetime8">
              <a:rPr lang="ar-SA"/>
              <a:pPr>
                <a:defRPr/>
              </a:pPr>
              <a:t>04 تشرين الثاني، 09</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r>
              <a:rPr lang="ar-SA"/>
              <a:t>د/ كاسر نصر المنصور - كلية الاقتصاد والادارة - جامعة الملك عبد العزيز</a:t>
            </a: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FB26099-120C-4FA8-ACA6-D94B96461769}" type="slidenum">
              <a:rPr lang="en-GB"/>
              <a:pPr>
                <a:defRPr/>
              </a:pPr>
              <a:t>‹#›</a:t>
            </a:fld>
            <a:endParaRPr lang="en-GB"/>
          </a:p>
        </p:txBody>
      </p:sp>
    </p:spTree>
  </p:cSld>
  <p:clrMapOvr>
    <a:masterClrMapping/>
  </p:clrMapOvr>
  <p:transition>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14388F85-DE7E-4470-BBD3-237FEB68FB79}"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98603FF6-9AD4-4759-B26D-6F24CC3B3AD1}" type="slidenum">
              <a:rPr lang="en-GB" smtClean="0"/>
              <a:pPr>
                <a:defRPr/>
              </a:pPr>
              <a:t>‹#›</a:t>
            </a:fld>
            <a:endParaRPr lang="en-GB"/>
          </a:p>
        </p:txBody>
      </p:sp>
    </p:spTree>
  </p:cSld>
  <p:clrMapOvr>
    <a:masterClrMapping/>
  </p:clrMapOvr>
  <p:timing>
    <p:tnLst>
      <p:par>
        <p:cTn id="1" dur="indefinite" restart="never" nodeType="tmRoot"/>
      </p:par>
    </p:tnLst>
  </p:timing>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14388F85-DE7E-4470-BBD3-237FEB68FB79}"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ar-SA" smtClean="0"/>
              <a:t>د/ كاسر نصر المنصور - كلية الاقتصاد والادارة - جامعة الملك عبد العزيز</a:t>
            </a:r>
            <a:endParaRPr lang="en-GB"/>
          </a:p>
        </p:txBody>
      </p:sp>
      <p:sp>
        <p:nvSpPr>
          <p:cNvPr id="6" name="Slide Number Placeholder 5"/>
          <p:cNvSpPr>
            <a:spLocks noGrp="1"/>
          </p:cNvSpPr>
          <p:nvPr>
            <p:ph type="sldNum" sz="quarter" idx="12"/>
          </p:nvPr>
        </p:nvSpPr>
        <p:spPr>
          <a:xfrm>
            <a:off x="8451056" y="809624"/>
            <a:ext cx="502920" cy="300831"/>
          </a:xfrm>
        </p:spPr>
        <p:txBody>
          <a:bodyPr/>
          <a:lstStyle/>
          <a:p>
            <a:pPr>
              <a:defRPr/>
            </a:pPr>
            <a:fld id="{98603FF6-9AD4-4759-B26D-6F24CC3B3AD1}" type="slidenum">
              <a:rPr lang="en-GB"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14388F85-DE7E-4470-BBD3-237FEB68FB79}"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ar-SA" smtClean="0"/>
              <a:t>د/ كاسر نصر المنصور -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7589520" y="6480969"/>
            <a:ext cx="502920" cy="301752"/>
          </a:xfrm>
        </p:spPr>
        <p:txBody>
          <a:bodyPr/>
          <a:lstStyle/>
          <a:p>
            <a:pPr>
              <a:defRPr/>
            </a:pPr>
            <a:fld id="{98603FF6-9AD4-4759-B26D-6F24CC3B3AD1}" type="slidenum">
              <a:rPr lang="en-GB" smtClean="0"/>
              <a:pPr>
                <a:defRPr/>
              </a:pPr>
              <a:t>‹#›</a:t>
            </a:fld>
            <a:endParaRPr lang="en-GB"/>
          </a:p>
        </p:txBody>
      </p:sp>
    </p:spTree>
  </p:cSld>
  <p:clrMapOvr>
    <a:masterClrMapping/>
  </p:clrMapOvr>
  <p:timing>
    <p:tnLst>
      <p:par>
        <p:cTn id="1" dur="indefinite" restart="never" nodeType="tmRoot"/>
      </p:par>
    </p:tnLst>
  </p:timing>
  <p:hf hd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14388F85-DE7E-4470-BBD3-237FEB68FB79}" type="datetime8">
              <a:rPr lang="ar-SA" smtClean="0"/>
              <a:pPr>
                <a:defRPr/>
              </a:pPr>
              <a:t>04 تشرين الثاني، 09</a:t>
            </a:fld>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ar-SA" smtClean="0"/>
              <a:t>د/ كاسر نصر المنصور - كلية الاقتصاد والادارة - جامعة الملك عبد العزيز</a:t>
            </a:r>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98603FF6-9AD4-4759-B26D-6F24CC3B3AD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4388F85-DE7E-4470-BBD3-237FEB68FB79}" type="datetime8">
              <a:rPr lang="ar-SA" smtClean="0"/>
              <a:pPr>
                <a:defRPr/>
              </a:pPr>
              <a:t>04 تشرين الثاني، 09</a:t>
            </a:fld>
            <a:endParaRPr lang="en-GB"/>
          </a:p>
        </p:txBody>
      </p:sp>
      <p:sp>
        <p:nvSpPr>
          <p:cNvPr id="4" name="Footer Placeholder 3"/>
          <p:cNvSpPr>
            <a:spLocks noGrp="1"/>
          </p:cNvSpPr>
          <p:nvPr>
            <p:ph type="ftr" sz="quarter" idx="11"/>
          </p:nvPr>
        </p:nvSpPr>
        <p:spPr/>
        <p:txBody>
          <a:bodyPr/>
          <a:lstStyle/>
          <a:p>
            <a:pPr>
              <a:defRPr/>
            </a:pPr>
            <a:r>
              <a:rPr lang="ar-SA" smtClean="0"/>
              <a:t>د/ كاسر نصر المنصور - كلية الاقتصاد والادارة - جامعة الملك عبد العزيز</a:t>
            </a:r>
            <a:endParaRPr lang="en-GB"/>
          </a:p>
        </p:txBody>
      </p:sp>
      <p:sp>
        <p:nvSpPr>
          <p:cNvPr id="5" name="Slide Number Placeholder 4"/>
          <p:cNvSpPr>
            <a:spLocks noGrp="1"/>
          </p:cNvSpPr>
          <p:nvPr>
            <p:ph type="sldNum" sz="quarter" idx="12"/>
          </p:nvPr>
        </p:nvSpPr>
        <p:spPr/>
        <p:txBody>
          <a:bodyPr/>
          <a:lstStyle/>
          <a:p>
            <a:pPr>
              <a:defRPr/>
            </a:pPr>
            <a:fld id="{98603FF6-9AD4-4759-B26D-6F24CC3B3AD1}" type="slidenum">
              <a:rPr lang="en-GB" smtClean="0"/>
              <a:pPr>
                <a:defRPr/>
              </a:pPr>
              <a:t>‹#›</a:t>
            </a:fld>
            <a:endParaRPr lang="en-GB"/>
          </a:p>
        </p:txBody>
      </p:sp>
    </p:spTree>
  </p:cSld>
  <p:clrMapOvr>
    <a:masterClrMapping/>
  </p:clrMapOvr>
  <p:timing>
    <p:tnLst>
      <p:par>
        <p:cTn id="1" dur="indefinite" restart="never" nodeType="tmRoot"/>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14388F85-DE7E-4470-BBD3-237FEB68FB79}" type="datetime8">
              <a:rPr lang="ar-SA" smtClean="0"/>
              <a:pPr>
                <a:defRPr/>
              </a:pPr>
              <a:t>04 تشرين الثاني، 09</a:t>
            </a:fld>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ar-SA" smtClean="0"/>
              <a:t>د/ كاسر نصر المنصور - كلية الاقتصاد والادارة - جامعة الملك عبد العزيز</a:t>
            </a:r>
            <a:endParaRPr lang="en-GB"/>
          </a:p>
        </p:txBody>
      </p:sp>
      <p:sp>
        <p:nvSpPr>
          <p:cNvPr id="4" name="Slide Number Placeholder 3"/>
          <p:cNvSpPr>
            <a:spLocks noGrp="1"/>
          </p:cNvSpPr>
          <p:nvPr>
            <p:ph type="sldNum" sz="quarter" idx="12"/>
          </p:nvPr>
        </p:nvSpPr>
        <p:spPr>
          <a:xfrm>
            <a:off x="7589520" y="6480969"/>
            <a:ext cx="502920" cy="301752"/>
          </a:xfrm>
        </p:spPr>
        <p:txBody>
          <a:bodyPr/>
          <a:lstStyle/>
          <a:p>
            <a:pPr>
              <a:defRPr/>
            </a:pPr>
            <a:fld id="{98603FF6-9AD4-4759-B26D-6F24CC3B3AD1}" type="slidenum">
              <a:rPr lang="en-GB" smtClean="0"/>
              <a:pPr>
                <a:defRPr/>
              </a:pPr>
              <a:t>‹#›</a:t>
            </a:fld>
            <a:endParaRPr lang="en-GB"/>
          </a:p>
        </p:txBody>
      </p:sp>
    </p:spTree>
  </p:cSld>
  <p:clrMapOvr>
    <a:masterClrMapping/>
  </p:clrMapOvr>
  <p:timing>
    <p:tnLst>
      <p:par>
        <p:cTn id="1" dur="indefinite" restart="never" nodeType="tmRoot"/>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14388F85-DE7E-4470-BBD3-237FEB68FB79}"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ar-SA" smtClean="0"/>
              <a:t>د/ كاسر نصر المنصور -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98603FF6-9AD4-4759-B26D-6F24CC3B3AD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14388F85-DE7E-4470-BBD3-237FEB68FB79}"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ar-SA" smtClean="0"/>
              <a:t>د/ كاسر نصر المنصور - كلية الاقتصاد والادارة - جامعة الملك عبد العزيز</a:t>
            </a:r>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98603FF6-9AD4-4759-B26D-6F24CC3B3AD1}"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14388F85-DE7E-4470-BBD3-237FEB68FB79}" type="datetime8">
              <a:rPr lang="ar-SA" smtClean="0"/>
              <a:pPr>
                <a:defRPr/>
              </a:pPr>
              <a:t>04 تشرين الثاني، 09</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ar-SA" smtClean="0"/>
              <a:t>د/ كاسر نصر المنصور - كلية الاقتصاد والادارة - جامعة الملك عبد العزيز</a:t>
            </a:r>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98603FF6-9AD4-4759-B26D-6F24CC3B3AD1}"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p:wheel/>
  </p:transition>
  <p:timing>
    <p:tnLst>
      <p:par>
        <p:cTn id="1" dur="indefinite" restart="never" nodeType="tmRoot"/>
      </p:par>
    </p:tnLst>
  </p:timing>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714375" y="428625"/>
            <a:ext cx="7772400" cy="1470025"/>
          </a:xfrm>
        </p:spPr>
        <p:txBody>
          <a:bodyPr>
            <a:normAutofit fontScale="90000"/>
          </a:bodyPr>
          <a:lstStyle/>
          <a:p>
            <a:pPr eaLnBrk="1" hangingPunct="1"/>
            <a:r>
              <a:rPr lang="ar-SA" sz="4000" b="1" smtClean="0">
                <a:solidFill>
                  <a:schemeClr val="accent2"/>
                </a:solidFill>
              </a:rPr>
              <a:t>الفصل الأول</a:t>
            </a:r>
            <a:br>
              <a:rPr lang="ar-SA" sz="4000" b="1" smtClean="0">
                <a:solidFill>
                  <a:schemeClr val="accent2"/>
                </a:solidFill>
              </a:rPr>
            </a:br>
            <a:r>
              <a:rPr lang="ar-SA" sz="4000" b="1" smtClean="0">
                <a:solidFill>
                  <a:schemeClr val="accent2"/>
                </a:solidFill>
              </a:rPr>
              <a:t> السلوك الإنساني في المنظمات</a:t>
            </a:r>
            <a:r>
              <a:rPr lang="en-GB" sz="4000" b="1" smtClean="0">
                <a:solidFill>
                  <a:schemeClr val="accent2"/>
                </a:solidFill>
              </a:rPr>
              <a:t/>
            </a:r>
            <a:br>
              <a:rPr lang="en-GB" sz="4000" b="1" smtClean="0">
                <a:solidFill>
                  <a:schemeClr val="accent2"/>
                </a:solidFill>
              </a:rPr>
            </a:br>
            <a:r>
              <a:rPr lang="ar-SA" b="1" smtClean="0">
                <a:solidFill>
                  <a:schemeClr val="accent2"/>
                </a:solidFill>
              </a:rPr>
              <a:t> </a:t>
            </a:r>
            <a:endParaRPr lang="en-GB" b="1" smtClean="0">
              <a:solidFill>
                <a:schemeClr val="accent2"/>
              </a:solidFill>
            </a:endParaRPr>
          </a:p>
        </p:txBody>
      </p:sp>
      <p:sp>
        <p:nvSpPr>
          <p:cNvPr id="3075" name="Rectangle 5"/>
          <p:cNvSpPr>
            <a:spLocks noGrp="1" noChangeArrowheads="1"/>
          </p:cNvSpPr>
          <p:nvPr>
            <p:ph type="subTitle" idx="1"/>
          </p:nvPr>
        </p:nvSpPr>
        <p:spPr>
          <a:xfrm>
            <a:off x="571500" y="1714500"/>
            <a:ext cx="8143875" cy="4572000"/>
          </a:xfrm>
        </p:spPr>
        <p:txBody>
          <a:bodyPr>
            <a:normAutofit/>
          </a:bodyPr>
          <a:lstStyle/>
          <a:p>
            <a:pPr algn="r" eaLnBrk="1" hangingPunct="1">
              <a:lnSpc>
                <a:spcPct val="80000"/>
              </a:lnSpc>
              <a:defRPr/>
            </a:pPr>
            <a:r>
              <a:rPr lang="en-US" sz="2500" b="1" dirty="0" smtClean="0">
                <a:solidFill>
                  <a:schemeClr val="accent2"/>
                </a:solidFill>
              </a:rPr>
              <a:t> </a:t>
            </a:r>
            <a:r>
              <a:rPr lang="ar-SA" sz="2500" b="1" dirty="0" smtClean="0">
                <a:solidFill>
                  <a:schemeClr val="accent2"/>
                </a:solidFill>
              </a:rPr>
              <a:t>الأهداف: </a:t>
            </a:r>
          </a:p>
          <a:p>
            <a:pPr algn="r" rtl="1" eaLnBrk="1" hangingPunct="1">
              <a:lnSpc>
                <a:spcPct val="80000"/>
              </a:lnSpc>
              <a:defRPr/>
            </a:pPr>
            <a:r>
              <a:rPr lang="ar-SA" sz="1900" b="1" dirty="0" smtClean="0">
                <a:latin typeface="+mj-lt"/>
              </a:rPr>
              <a:t>يهدف هذا الفصل إلى:</a:t>
            </a:r>
          </a:p>
          <a:p>
            <a:pPr algn="r" rtl="1" eaLnBrk="1" hangingPunct="1">
              <a:lnSpc>
                <a:spcPct val="80000"/>
              </a:lnSpc>
              <a:buFontTx/>
              <a:buAutoNum type="arabicPeriod"/>
              <a:defRPr/>
            </a:pPr>
            <a:r>
              <a:rPr lang="en-US" sz="1900" b="1" dirty="0" smtClean="0">
                <a:latin typeface="+mj-lt"/>
              </a:rPr>
              <a:t> </a:t>
            </a:r>
            <a:r>
              <a:rPr lang="ar-SA" sz="1900" b="1" dirty="0" smtClean="0">
                <a:latin typeface="+mj-lt"/>
              </a:rPr>
              <a:t>فهم تطور دراسة السلوك الإنساني في المنظمات.</a:t>
            </a:r>
          </a:p>
          <a:p>
            <a:pPr algn="r" rtl="1" eaLnBrk="1" hangingPunct="1">
              <a:lnSpc>
                <a:spcPct val="80000"/>
              </a:lnSpc>
              <a:buFontTx/>
              <a:buAutoNum type="arabicPeriod"/>
              <a:defRPr/>
            </a:pPr>
            <a:r>
              <a:rPr lang="en-US" sz="1900"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cs typeface="Times New Roman"/>
              </a:rPr>
              <a:t> </a:t>
            </a:r>
            <a:r>
              <a:rPr lang="ar-SA" sz="1900"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cs typeface="Times New Roman"/>
              </a:rPr>
              <a:t>توضيح أهمية دراسة السلوك الإنساني في المنظمات.</a:t>
            </a:r>
            <a:r>
              <a:rPr lang="ar-SA" sz="2000"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cs typeface="Times New Roman"/>
              </a:rPr>
              <a:t> </a:t>
            </a:r>
            <a:endParaRPr lang="en-US" sz="2000"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lt"/>
              <a:cs typeface="Times New Roman"/>
            </a:endParaRPr>
          </a:p>
          <a:p>
            <a:pPr algn="r" rtl="1" eaLnBrk="1" hangingPunct="1">
              <a:lnSpc>
                <a:spcPct val="80000"/>
              </a:lnSpc>
              <a:buFontTx/>
              <a:buAutoNum type="arabicPeriod"/>
              <a:defRPr/>
            </a:pPr>
            <a:r>
              <a:rPr lang="en-US" sz="2000" kern="10" dirty="0" smtClean="0">
                <a:ln w="12700">
                  <a:solidFill>
                    <a:schemeClr val="tx2">
                      <a:satMod val="155000"/>
                    </a:schemeClr>
                  </a:solidFill>
                  <a:prstDash val="solid"/>
                </a:ln>
                <a:latin typeface="+mj-lt"/>
                <a:cs typeface="Times New Roman"/>
              </a:rPr>
              <a:t> </a:t>
            </a:r>
            <a:r>
              <a:rPr lang="ar-SA" sz="2000" kern="10" dirty="0" smtClean="0">
                <a:ln w="12700">
                  <a:solidFill>
                    <a:schemeClr val="tx2">
                      <a:satMod val="155000"/>
                    </a:schemeClr>
                  </a:solidFill>
                  <a:prstDash val="solid"/>
                </a:ln>
                <a:latin typeface="+mj-lt"/>
                <a:cs typeface="Times New Roman"/>
              </a:rPr>
              <a:t>شرح مسلمات الدراسة العلمية</a:t>
            </a:r>
            <a:r>
              <a:rPr lang="en-US" sz="2000" kern="10" dirty="0" smtClean="0">
                <a:ln w="12700">
                  <a:solidFill>
                    <a:schemeClr val="tx2">
                      <a:satMod val="155000"/>
                    </a:schemeClr>
                  </a:solidFill>
                  <a:prstDash val="solid"/>
                </a:ln>
                <a:latin typeface="+mj-lt"/>
                <a:cs typeface="Times New Roman"/>
              </a:rPr>
              <a:t> </a:t>
            </a:r>
            <a:r>
              <a:rPr lang="ar-SA" sz="2000" kern="10" dirty="0" smtClean="0">
                <a:ln w="12700">
                  <a:solidFill>
                    <a:schemeClr val="tx2">
                      <a:satMod val="155000"/>
                    </a:schemeClr>
                  </a:solidFill>
                  <a:prstDash val="solid"/>
                </a:ln>
                <a:latin typeface="+mj-lt"/>
                <a:cs typeface="Times New Roman"/>
              </a:rPr>
              <a:t>للسلوك الإنساني في المنظمات</a:t>
            </a:r>
          </a:p>
          <a:p>
            <a:pPr algn="r" rtl="1" eaLnBrk="1" hangingPunct="1">
              <a:lnSpc>
                <a:spcPct val="80000"/>
              </a:lnSpc>
              <a:buFontTx/>
              <a:buAutoNum type="arabicPeriod"/>
              <a:defRPr/>
            </a:pPr>
            <a:r>
              <a:rPr lang="en-US" sz="2000"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 </a:t>
            </a:r>
            <a:r>
              <a:rPr lang="ar-SA" sz="2000"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عرض للدراسات العلمية المعاصرة  للسلوك الإنساني في المنظ</a:t>
            </a:r>
            <a:r>
              <a:rPr lang="ar-SA" sz="20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مات</a:t>
            </a:r>
            <a:endParaRPr lang="ar-SA" sz="1900" dirty="0" smtClean="0">
              <a:latin typeface="+mj-lt"/>
            </a:endParaRPr>
          </a:p>
          <a:p>
            <a:pPr algn="r" rtl="1" eaLnBrk="1" hangingPunct="1">
              <a:lnSpc>
                <a:spcPct val="80000"/>
              </a:lnSpc>
              <a:buFontTx/>
              <a:buAutoNum type="arabicPeriod"/>
              <a:defRPr/>
            </a:pPr>
            <a:endParaRPr lang="ar-SA" sz="1900" dirty="0" smtClean="0">
              <a:latin typeface="+mj-lt"/>
            </a:endParaRPr>
          </a:p>
          <a:p>
            <a:pPr algn="r" rtl="1" eaLnBrk="1" hangingPunct="1">
              <a:lnSpc>
                <a:spcPct val="80000"/>
              </a:lnSpc>
              <a:defRPr/>
            </a:pPr>
            <a:r>
              <a:rPr lang="ar-SA" sz="2500" b="1" dirty="0" smtClean="0">
                <a:solidFill>
                  <a:schemeClr val="accent2"/>
                </a:solidFill>
              </a:rPr>
              <a:t>المواضيع:</a:t>
            </a:r>
          </a:p>
          <a:p>
            <a:pPr algn="r" rtl="1" eaLnBrk="1" hangingPunct="1">
              <a:lnSpc>
                <a:spcPct val="80000"/>
              </a:lnSpc>
              <a:buFontTx/>
              <a:buAutoNum type="arabicPeriod"/>
              <a:defRPr/>
            </a:pPr>
            <a:r>
              <a:rPr lang="ar-SA" sz="1900" dirty="0" smtClean="0"/>
              <a:t>مدخل عام لدراسة السلوك الإنساني</a:t>
            </a:r>
            <a:endParaRPr lang="ar-SA" sz="1900" b="1" dirty="0" smtClean="0"/>
          </a:p>
          <a:p>
            <a:pPr algn="r" rtl="1" eaLnBrk="1" hangingPunct="1">
              <a:lnSpc>
                <a:spcPct val="80000"/>
              </a:lnSpc>
              <a:buFontTx/>
              <a:buAutoNum type="arabicPeriod"/>
              <a:defRPr/>
            </a:pPr>
            <a:r>
              <a:rPr lang="ar-SA" sz="1900" dirty="0" smtClean="0"/>
              <a:t>مسلمات دراسة السلوك الإنساني</a:t>
            </a:r>
          </a:p>
          <a:p>
            <a:pPr algn="r" rtl="1" eaLnBrk="1" hangingPunct="1">
              <a:lnSpc>
                <a:spcPct val="80000"/>
              </a:lnSpc>
              <a:buFontTx/>
              <a:buAutoNum type="arabicPeriod"/>
              <a:defRPr/>
            </a:pPr>
            <a:r>
              <a:rPr lang="ar-SA" sz="1900" dirty="0" smtClean="0"/>
              <a:t>الدراسات العملية  للسلوك الإنساني في المنظمات( عرض تاريخي)</a:t>
            </a:r>
          </a:p>
          <a:p>
            <a:pPr algn="r" rtl="1" eaLnBrk="1" hangingPunct="1">
              <a:lnSpc>
                <a:spcPct val="80000"/>
              </a:lnSpc>
              <a:buFontTx/>
              <a:buAutoNum type="arabicPeriod"/>
              <a:defRPr/>
            </a:pPr>
            <a:r>
              <a:rPr lang="ar-SA" sz="1900" dirty="0" smtClean="0"/>
              <a:t>الملامح المعاصرة لدراسة السلوك الإنساني في المنظمات</a:t>
            </a:r>
          </a:p>
          <a:p>
            <a:pPr algn="r" rtl="1" eaLnBrk="1" hangingPunct="1">
              <a:lnSpc>
                <a:spcPct val="80000"/>
              </a:lnSpc>
              <a:buFontTx/>
              <a:buAutoNum type="arabicPeriod"/>
              <a:defRPr/>
            </a:pPr>
            <a:r>
              <a:rPr lang="ar-SA" sz="1900" dirty="0" smtClean="0"/>
              <a:t>دور النظريات المعاصرة في دراسة السلوك الإنساني في المنظمة</a:t>
            </a:r>
          </a:p>
          <a:p>
            <a:pPr algn="r" rtl="1" eaLnBrk="1" hangingPunct="1">
              <a:lnSpc>
                <a:spcPct val="80000"/>
              </a:lnSpc>
              <a:buFontTx/>
              <a:buAutoNum type="arabicPeriod"/>
              <a:defRPr/>
            </a:pPr>
            <a:r>
              <a:rPr lang="ar-SA" sz="1900" dirty="0" smtClean="0"/>
              <a:t>الخلاصة</a:t>
            </a:r>
          </a:p>
          <a:p>
            <a:pPr algn="r" rtl="1" eaLnBrk="1" hangingPunct="1">
              <a:lnSpc>
                <a:spcPct val="80000"/>
              </a:lnSpc>
              <a:buFontTx/>
              <a:buAutoNum type="arabicPeriod"/>
              <a:defRPr/>
            </a:pPr>
            <a:r>
              <a:rPr lang="ar-SA" sz="1900" dirty="0" smtClean="0"/>
              <a:t>الأسئلة</a:t>
            </a:r>
          </a:p>
          <a:p>
            <a:pPr algn="r" rtl="1" eaLnBrk="1" hangingPunct="1">
              <a:lnSpc>
                <a:spcPct val="80000"/>
              </a:lnSpc>
              <a:defRPr/>
            </a:pPr>
            <a:endParaRPr lang="ar-SA" sz="1600" dirty="0" smtClean="0">
              <a:solidFill>
                <a:schemeClr val="accent2"/>
              </a:solidFill>
            </a:endParaRPr>
          </a:p>
          <a:p>
            <a:pPr algn="r" rtl="1" eaLnBrk="1" hangingPunct="1">
              <a:lnSpc>
                <a:spcPct val="80000"/>
              </a:lnSpc>
              <a:defRPr/>
            </a:pPr>
            <a:endParaRPr lang="ar-SA" sz="1600" dirty="0" smtClean="0">
              <a:solidFill>
                <a:schemeClr val="accent2"/>
              </a:solidFill>
            </a:endParaRPr>
          </a:p>
        </p:txBody>
      </p:sp>
      <p:sp>
        <p:nvSpPr>
          <p:cNvPr id="3076" name="عنصر نائب للتاريخ 3"/>
          <p:cNvSpPr>
            <a:spLocks noGrp="1"/>
          </p:cNvSpPr>
          <p:nvPr>
            <p:ph type="dt" sz="half" idx="10"/>
          </p:nvPr>
        </p:nvSpPr>
        <p:spPr>
          <a:noFill/>
        </p:spPr>
        <p:txBody>
          <a:bodyPr/>
          <a:lstStyle/>
          <a:p>
            <a:fld id="{E3BC62DF-368E-40C0-BE4B-EF4F78764CE7}"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078" name="Footer Placeholder 5"/>
          <p:cNvSpPr>
            <a:spLocks noGrp="1"/>
          </p:cNvSpPr>
          <p:nvPr>
            <p:ph type="ftr" sz="quarter" idx="11"/>
          </p:nvPr>
        </p:nvSpPr>
        <p:spPr>
          <a:xfrm>
            <a:off x="3124200" y="6245225"/>
            <a:ext cx="4519613"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077" name="عنصر نائب لرقم الشريحة 4"/>
          <p:cNvSpPr>
            <a:spLocks noGrp="1"/>
          </p:cNvSpPr>
          <p:nvPr>
            <p:ph type="sldNum" sz="quarter" idx="12"/>
          </p:nvPr>
        </p:nvSpPr>
        <p:spPr>
          <a:noFill/>
        </p:spPr>
        <p:txBody>
          <a:bodyPr/>
          <a:lstStyle/>
          <a:p>
            <a:fld id="{FE47F080-B731-4E82-BF78-A1B97386EDB2}" type="slidenum">
              <a:rPr lang="en-GB" smtClean="0">
                <a:latin typeface="Arial" charset="0"/>
                <a:cs typeface="Arial" charset="0"/>
              </a:rPr>
              <a:pPr/>
              <a:t>1</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ar-SA" smtClean="0"/>
              <a:t> </a:t>
            </a:r>
            <a:endParaRPr lang="en-US" smtClean="0"/>
          </a:p>
        </p:txBody>
      </p:sp>
      <p:sp>
        <p:nvSpPr>
          <p:cNvPr id="12293" name="عنصر نائب للتاريخ 4"/>
          <p:cNvSpPr>
            <a:spLocks noGrp="1"/>
          </p:cNvSpPr>
          <p:nvPr>
            <p:ph type="dt" sz="half" idx="10"/>
          </p:nvPr>
        </p:nvSpPr>
        <p:spPr>
          <a:noFill/>
        </p:spPr>
        <p:txBody>
          <a:bodyPr/>
          <a:lstStyle/>
          <a:p>
            <a:fld id="{44FCD742-FD79-48BD-B0D7-0F32999EF1A4}"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2295"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2294" name="عنصر نائب لرقم الشريحة 5"/>
          <p:cNvSpPr>
            <a:spLocks noGrp="1"/>
          </p:cNvSpPr>
          <p:nvPr>
            <p:ph type="sldNum" sz="quarter" idx="12"/>
          </p:nvPr>
        </p:nvSpPr>
        <p:spPr>
          <a:noFill/>
        </p:spPr>
        <p:txBody>
          <a:bodyPr/>
          <a:lstStyle/>
          <a:p>
            <a:fld id="{07405693-5BEA-4A70-B4CD-EEC87B1A3749}" type="slidenum">
              <a:rPr lang="en-GB" smtClean="0">
                <a:latin typeface="Arial" charset="0"/>
                <a:cs typeface="Arial" charset="0"/>
              </a:rPr>
              <a:pPr/>
              <a:t>10</a:t>
            </a:fld>
            <a:endParaRPr lang="en-GB" smtClean="0">
              <a:latin typeface="Arial" charset="0"/>
              <a:cs typeface="Arial" charset="0"/>
            </a:endParaRPr>
          </a:p>
        </p:txBody>
      </p:sp>
      <p:graphicFrame>
        <p:nvGraphicFramePr>
          <p:cNvPr id="8" name="رسم تخطيطي 7"/>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92" name="WordArt 4"/>
          <p:cNvSpPr>
            <a:spLocks noChangeArrowheads="1" noChangeShapeType="1" noTextEdit="1"/>
          </p:cNvSpPr>
          <p:nvPr/>
        </p:nvSpPr>
        <p:spPr bwMode="auto">
          <a:xfrm>
            <a:off x="900113" y="476250"/>
            <a:ext cx="7048500" cy="774700"/>
          </a:xfrm>
          <a:prstGeom prst="rect">
            <a:avLst/>
          </a:prstGeom>
        </p:spPr>
        <p:txBody>
          <a:bodyPr wrap="none" fromWordArt="1">
            <a:prstTxWarp prst="textTriangle">
              <a:avLst>
                <a:gd name="adj" fmla="val 50000"/>
              </a:avLst>
            </a:prstTxWarp>
          </a:bodyPr>
          <a:lstStyle/>
          <a:p>
            <a:pPr algn="ctr" rtl="1"/>
            <a:r>
              <a:rPr lang="ar-SA" sz="40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2-1 مسلمة انتظام السلوك الإنساني والاجتماعي..</a:t>
            </a:r>
            <a:endParaRPr lang="en-US" sz="40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nvGraphicFramePr>
        <p:xfrm>
          <a:off x="468313" y="191611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ستطيل 5"/>
          <p:cNvSpPr/>
          <p:nvPr/>
        </p:nvSpPr>
        <p:spPr>
          <a:xfrm>
            <a:off x="357158" y="285728"/>
            <a:ext cx="8286808" cy="1323439"/>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2-2 مسلمة قابلية الظواهر السلوكية للقياس</a:t>
            </a:r>
          </a:p>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 والرصد العلمي التجريبي</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13316" name="عنصر نائب للتاريخ 3"/>
          <p:cNvSpPr>
            <a:spLocks noGrp="1"/>
          </p:cNvSpPr>
          <p:nvPr>
            <p:ph type="dt" sz="half" idx="10"/>
          </p:nvPr>
        </p:nvSpPr>
        <p:spPr>
          <a:noFill/>
        </p:spPr>
        <p:txBody>
          <a:bodyPr/>
          <a:lstStyle/>
          <a:p>
            <a:fld id="{71AA626E-8202-415F-AB0A-97A428633496}"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3318" name="Footer Placeholder 7"/>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3317" name="عنصر نائب لرقم الشريحة 4"/>
          <p:cNvSpPr>
            <a:spLocks noGrp="1"/>
          </p:cNvSpPr>
          <p:nvPr>
            <p:ph type="sldNum" sz="quarter" idx="12"/>
          </p:nvPr>
        </p:nvSpPr>
        <p:spPr>
          <a:noFill/>
        </p:spPr>
        <p:txBody>
          <a:bodyPr/>
          <a:lstStyle/>
          <a:p>
            <a:fld id="{2D0C68A0-8E6A-4F38-9536-927ECA12F223}" type="slidenum">
              <a:rPr lang="en-GB" smtClean="0">
                <a:latin typeface="Arial" charset="0"/>
                <a:cs typeface="Arial" charset="0"/>
              </a:rPr>
              <a:pPr/>
              <a:t>11</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nvGraphicFramePr>
        <p:xfrm>
          <a:off x="468313" y="191611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ستطيل 5"/>
          <p:cNvSpPr/>
          <p:nvPr/>
        </p:nvSpPr>
        <p:spPr>
          <a:xfrm>
            <a:off x="357158" y="285728"/>
            <a:ext cx="8286808" cy="1323439"/>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2-2 مسلمة قابلية الظواهر السلوكية للقياس</a:t>
            </a:r>
          </a:p>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 والرصد العلمي التجريبي</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14340" name="عنصر نائب للتاريخ 3"/>
          <p:cNvSpPr>
            <a:spLocks noGrp="1"/>
          </p:cNvSpPr>
          <p:nvPr>
            <p:ph type="dt" sz="half" idx="10"/>
          </p:nvPr>
        </p:nvSpPr>
        <p:spPr>
          <a:noFill/>
        </p:spPr>
        <p:txBody>
          <a:bodyPr/>
          <a:lstStyle/>
          <a:p>
            <a:fld id="{8B6161FE-4B15-44F0-A444-825071FDBE11}"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4342" name="Footer Placeholder 7"/>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4341" name="عنصر نائب لرقم الشريحة 4"/>
          <p:cNvSpPr>
            <a:spLocks noGrp="1"/>
          </p:cNvSpPr>
          <p:nvPr>
            <p:ph type="sldNum" sz="quarter" idx="12"/>
          </p:nvPr>
        </p:nvSpPr>
        <p:spPr>
          <a:noFill/>
        </p:spPr>
        <p:txBody>
          <a:bodyPr/>
          <a:lstStyle/>
          <a:p>
            <a:fld id="{774E8A91-B5CC-4770-9CB9-6B90D948324E}" type="slidenum">
              <a:rPr lang="en-GB" smtClean="0">
                <a:latin typeface="Arial" charset="0"/>
                <a:cs typeface="Arial" charset="0"/>
              </a:rPr>
              <a:pPr/>
              <a:t>12</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nvGraphicFramePr>
        <p:xfrm>
          <a:off x="468313" y="1916113"/>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ستطيل 5"/>
          <p:cNvSpPr/>
          <p:nvPr/>
        </p:nvSpPr>
        <p:spPr>
          <a:xfrm>
            <a:off x="357158" y="285728"/>
            <a:ext cx="8286808" cy="1323439"/>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2-2 مسلمة قابلية الظواهر السلوكية للقياس</a:t>
            </a:r>
          </a:p>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 والرصد العلمي التجريبي</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15364" name="عنصر نائب للتاريخ 3"/>
          <p:cNvSpPr>
            <a:spLocks noGrp="1"/>
          </p:cNvSpPr>
          <p:nvPr>
            <p:ph type="dt" sz="half" idx="10"/>
          </p:nvPr>
        </p:nvSpPr>
        <p:spPr>
          <a:noFill/>
        </p:spPr>
        <p:txBody>
          <a:bodyPr/>
          <a:lstStyle/>
          <a:p>
            <a:fld id="{1AB89D84-A152-4473-913A-343DE60D090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5366" name="Footer Placeholder 7"/>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5365" name="عنصر نائب لرقم الشريحة 4"/>
          <p:cNvSpPr>
            <a:spLocks noGrp="1"/>
          </p:cNvSpPr>
          <p:nvPr>
            <p:ph type="sldNum" sz="quarter" idx="12"/>
          </p:nvPr>
        </p:nvSpPr>
        <p:spPr>
          <a:noFill/>
        </p:spPr>
        <p:txBody>
          <a:bodyPr/>
          <a:lstStyle/>
          <a:p>
            <a:fld id="{6C4F57FA-22FA-4FFB-8ADE-6A6547ED461D}" type="slidenum">
              <a:rPr lang="en-GB" smtClean="0">
                <a:latin typeface="Arial" charset="0"/>
                <a:cs typeface="Arial" charset="0"/>
              </a:rPr>
              <a:pPr/>
              <a:t>13</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rganization Chart 3"/>
          <p:cNvGraphicFramePr>
            <a:graphicFrameLocks/>
          </p:cNvGraphicFramePr>
          <p:nvPr>
            <p:ph type="dgm" idx="1"/>
          </p:nvPr>
        </p:nvGraphicFramePr>
        <p:xfrm>
          <a:off x="357188" y="214313"/>
          <a:ext cx="8229600" cy="2428875"/>
        </p:xfrm>
        <a:graphic>
          <a:graphicData uri="http://schemas.openxmlformats.org/drawingml/2006/compatibility">
            <com:legacyDrawing xmlns:com="http://schemas.openxmlformats.org/drawingml/2006/compatibility" spid="_x0000_s1026"/>
          </a:graphicData>
        </a:graphic>
      </p:graphicFrame>
      <p:sp>
        <p:nvSpPr>
          <p:cNvPr id="1037" name="عنصر نائب للتاريخ 7"/>
          <p:cNvSpPr>
            <a:spLocks noGrp="1"/>
          </p:cNvSpPr>
          <p:nvPr>
            <p:ph type="dt" sz="half" idx="10"/>
          </p:nvPr>
        </p:nvSpPr>
        <p:spPr>
          <a:noFill/>
        </p:spPr>
        <p:txBody>
          <a:bodyPr/>
          <a:lstStyle/>
          <a:p>
            <a:fld id="{BAF8CEC1-F7D1-436D-90CD-C89B1533E8FC}"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039" name="Footer Placeholder 8"/>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038" name="عنصر نائب لرقم الشريحة 8"/>
          <p:cNvSpPr>
            <a:spLocks noGrp="1"/>
          </p:cNvSpPr>
          <p:nvPr>
            <p:ph type="sldNum" sz="quarter" idx="12"/>
          </p:nvPr>
        </p:nvSpPr>
        <p:spPr>
          <a:noFill/>
        </p:spPr>
        <p:txBody>
          <a:bodyPr/>
          <a:lstStyle/>
          <a:p>
            <a:fld id="{05131E99-9984-4322-885C-60D696A85036}" type="slidenum">
              <a:rPr lang="en-GB" smtClean="0">
                <a:latin typeface="Arial" charset="0"/>
                <a:cs typeface="Arial" charset="0"/>
              </a:rPr>
              <a:pPr/>
              <a:t>14</a:t>
            </a:fld>
            <a:endParaRPr lang="en-GB" smtClean="0">
              <a:latin typeface="Arial" charset="0"/>
              <a:cs typeface="Arial" charset="0"/>
            </a:endParaRPr>
          </a:p>
        </p:txBody>
      </p:sp>
      <p:sp>
        <p:nvSpPr>
          <p:cNvPr id="11274" name="AutoShape 10"/>
          <p:cNvSpPr>
            <a:spLocks noChangeArrowheads="1"/>
          </p:cNvSpPr>
          <p:nvPr/>
        </p:nvSpPr>
        <p:spPr bwMode="auto">
          <a:xfrm>
            <a:off x="6215063" y="2500313"/>
            <a:ext cx="1214437" cy="1008062"/>
          </a:xfrm>
          <a:prstGeom prst="curvedDownArrow">
            <a:avLst>
              <a:gd name="adj1" fmla="val 24094"/>
              <a:gd name="adj2" fmla="val 48189"/>
              <a:gd name="adj3" fmla="val 33333"/>
            </a:avLst>
          </a:prstGeom>
          <a:solidFill>
            <a:schemeClr val="accent2"/>
          </a:solidFill>
          <a:ln w="9525">
            <a:solidFill>
              <a:schemeClr val="tx1"/>
            </a:solidFill>
            <a:miter lim="800000"/>
            <a:headEnd/>
            <a:tailEnd/>
          </a:ln>
        </p:spPr>
        <p:txBody>
          <a:bodyPr wrap="none" anchor="ctr"/>
          <a:lstStyle/>
          <a:p>
            <a:endParaRPr lang="ar-SA">
              <a:solidFill>
                <a:srgbClr val="FF0000"/>
              </a:solidFill>
            </a:endParaRPr>
          </a:p>
        </p:txBody>
      </p:sp>
      <p:sp>
        <p:nvSpPr>
          <p:cNvPr id="11275" name="Text Box 11"/>
          <p:cNvSpPr txBox="1">
            <a:spLocks noChangeArrowheads="1"/>
          </p:cNvSpPr>
          <p:nvPr/>
        </p:nvSpPr>
        <p:spPr bwMode="auto">
          <a:xfrm>
            <a:off x="4857750" y="3500438"/>
            <a:ext cx="4071938" cy="2185987"/>
          </a:xfrm>
          <a:prstGeom prst="rect">
            <a:avLst/>
          </a:prstGeom>
          <a:solidFill>
            <a:srgbClr val="FF9966"/>
          </a:solidFill>
          <a:ln w="9525">
            <a:noFill/>
            <a:miter lim="800000"/>
            <a:headEnd/>
            <a:tailEnd/>
          </a:ln>
        </p:spPr>
        <p:txBody>
          <a:bodyPr>
            <a:spAutoFit/>
          </a:bodyPr>
          <a:lstStyle/>
          <a:p>
            <a:pPr algn="r"/>
            <a:r>
              <a:rPr lang="ar-SA" sz="2400"/>
              <a:t>ويتم من خلال رصد خصائص وتغيرات </a:t>
            </a:r>
          </a:p>
          <a:p>
            <a:pPr algn="r"/>
            <a:r>
              <a:rPr lang="ar-SA" sz="2400"/>
              <a:t>السلوك محل الدراسة  </a:t>
            </a:r>
            <a:r>
              <a:rPr lang="ar-SA" sz="2800" b="1" i="1" u="sng">
                <a:solidFill>
                  <a:srgbClr val="002060"/>
                </a:solidFill>
              </a:rPr>
              <a:t>دون وسيط</a:t>
            </a:r>
            <a:r>
              <a:rPr lang="ar-SA" sz="2800" i="1"/>
              <a:t>. </a:t>
            </a:r>
            <a:r>
              <a:rPr lang="ar-SA" sz="2800">
                <a:solidFill>
                  <a:srgbClr val="7030A0"/>
                </a:solidFill>
              </a:rPr>
              <a:t>مثل قياس انتظام الفرد بالعمل من خلال قياس معدلات غيابه وتأخيره في العمل. </a:t>
            </a:r>
            <a:endParaRPr lang="en-US" sz="2800">
              <a:solidFill>
                <a:srgbClr val="7030A0"/>
              </a:solidFill>
            </a:endParaRPr>
          </a:p>
        </p:txBody>
      </p:sp>
      <p:sp>
        <p:nvSpPr>
          <p:cNvPr id="11276" name="Text Box 12"/>
          <p:cNvSpPr txBox="1">
            <a:spLocks noChangeArrowheads="1"/>
          </p:cNvSpPr>
          <p:nvPr/>
        </p:nvSpPr>
        <p:spPr bwMode="auto">
          <a:xfrm>
            <a:off x="214313" y="3500438"/>
            <a:ext cx="4143375" cy="2185987"/>
          </a:xfrm>
          <a:prstGeom prst="rect">
            <a:avLst/>
          </a:prstGeom>
          <a:solidFill>
            <a:srgbClr val="FFFF00"/>
          </a:solidFill>
          <a:ln w="9525">
            <a:noFill/>
            <a:miter lim="800000"/>
            <a:headEnd/>
            <a:tailEnd/>
          </a:ln>
        </p:spPr>
        <p:txBody>
          <a:bodyPr>
            <a:spAutoFit/>
          </a:bodyPr>
          <a:lstStyle/>
          <a:p>
            <a:pPr algn="r"/>
            <a:r>
              <a:rPr lang="ar-SA" sz="2400"/>
              <a:t>ويتم من خلال رصد خصائص وتغيرات </a:t>
            </a:r>
          </a:p>
          <a:p>
            <a:pPr algn="r"/>
            <a:r>
              <a:rPr lang="ar-SA" sz="2400"/>
              <a:t>السلوك محل الدراسة من </a:t>
            </a:r>
            <a:r>
              <a:rPr lang="ar-SA" sz="2800" b="1" i="1" u="sng">
                <a:solidFill>
                  <a:srgbClr val="002060"/>
                </a:solidFill>
              </a:rPr>
              <a:t>خلال وسيط</a:t>
            </a:r>
            <a:r>
              <a:rPr lang="ar-SA" sz="2800" b="1" i="1">
                <a:solidFill>
                  <a:srgbClr val="002060"/>
                </a:solidFill>
              </a:rPr>
              <a:t>. </a:t>
            </a:r>
          </a:p>
          <a:p>
            <a:pPr algn="r"/>
            <a:r>
              <a:rPr lang="ar-SA" sz="2800">
                <a:solidFill>
                  <a:srgbClr val="7030A0"/>
                </a:solidFill>
              </a:rPr>
              <a:t>مثل قياس اتجاهاته النفسية أو إدراكه لخصائص عمله  من خلال سؤاله عن شعوره وانطباعاته.</a:t>
            </a:r>
            <a:endParaRPr lang="en-US">
              <a:solidFill>
                <a:srgbClr val="7030A0"/>
              </a:solidFill>
            </a:endParaRPr>
          </a:p>
        </p:txBody>
      </p:sp>
      <p:sp>
        <p:nvSpPr>
          <p:cNvPr id="11277" name="AutoShape 13"/>
          <p:cNvSpPr>
            <a:spLocks noChangeArrowheads="1"/>
          </p:cNvSpPr>
          <p:nvPr/>
        </p:nvSpPr>
        <p:spPr bwMode="auto">
          <a:xfrm>
            <a:off x="1928813" y="2500313"/>
            <a:ext cx="1143000" cy="1008062"/>
          </a:xfrm>
          <a:prstGeom prst="curvedDownArrow">
            <a:avLst>
              <a:gd name="adj1" fmla="val 22677"/>
              <a:gd name="adj2" fmla="val 45354"/>
              <a:gd name="adj3" fmla="val 33333"/>
            </a:avLst>
          </a:prstGeom>
          <a:solidFill>
            <a:schemeClr val="accent2"/>
          </a:solidFill>
          <a:ln w="9525">
            <a:solidFill>
              <a:schemeClr val="tx1"/>
            </a:solidFill>
            <a:miter lim="800000"/>
            <a:headEnd/>
            <a:tailEnd/>
          </a:ln>
        </p:spPr>
        <p:txBody>
          <a:bodyPr wrap="none" anchor="ctr"/>
          <a:lstStyle/>
          <a:p>
            <a:endParaRPr lang="ar-SA"/>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77"/>
                                        </p:tgtEl>
                                        <p:attrNameLst>
                                          <p:attrName>style.visibility</p:attrName>
                                        </p:attrNameLst>
                                      </p:cBhvr>
                                      <p:to>
                                        <p:strVal val="visible"/>
                                      </p:to>
                                    </p:set>
                                    <p:animEffect transition="in" filter="blinds(horizontal)">
                                      <p:cBhvr>
                                        <p:cTn id="7" dur="500"/>
                                        <p:tgtEl>
                                          <p:spTgt spid="1127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74"/>
                                        </p:tgtEl>
                                        <p:attrNameLst>
                                          <p:attrName>style.visibility</p:attrName>
                                        </p:attrNameLst>
                                      </p:cBhvr>
                                      <p:to>
                                        <p:strVal val="visible"/>
                                      </p:to>
                                    </p:set>
                                    <p:animEffect transition="in" filter="blinds(horizontal)">
                                      <p:cBhvr>
                                        <p:cTn id="12" dur="500"/>
                                        <p:tgtEl>
                                          <p:spTgt spid="1127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75"/>
                                        </p:tgtEl>
                                        <p:attrNameLst>
                                          <p:attrName>style.visibility</p:attrName>
                                        </p:attrNameLst>
                                      </p:cBhvr>
                                      <p:to>
                                        <p:strVal val="visible"/>
                                      </p:to>
                                    </p:set>
                                    <p:animEffect transition="in" filter="blinds(horizontal)">
                                      <p:cBhvr>
                                        <p:cTn id="17" dur="500"/>
                                        <p:tgtEl>
                                          <p:spTgt spid="1127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76"/>
                                        </p:tgtEl>
                                        <p:attrNameLst>
                                          <p:attrName>style.visibility</p:attrName>
                                        </p:attrNameLst>
                                      </p:cBhvr>
                                      <p:to>
                                        <p:strVal val="visible"/>
                                      </p:to>
                                    </p:set>
                                    <p:animEffect transition="in" filter="blinds(horizontal)">
                                      <p:cBhvr>
                                        <p:cTn id="22" dur="500"/>
                                        <p:tgtEl>
                                          <p:spTgt spid="11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animBg="1"/>
      <p:bldP spid="11275" grpId="0" animBg="1"/>
      <p:bldP spid="11276" grpId="0" animBg="1"/>
      <p:bldP spid="1127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spAutoFit/>
          </a:bodyPr>
          <a:lstStyle/>
          <a:p>
            <a:pPr rtl="1" eaLnBrk="1" hangingPunct="1">
              <a:defRPr/>
            </a:pPr>
            <a:r>
              <a:rPr lang="ar-SA" sz="40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 الدراسات العلمية المعاصرة </a:t>
            </a:r>
          </a:p>
          <a:p>
            <a:pPr rtl="1" eaLnBrk="1" hangingPunct="1">
              <a:defRPr/>
            </a:pPr>
            <a:r>
              <a:rPr lang="ar-SA" sz="40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للسلوك الإنساني في المنظمات</a:t>
            </a:r>
            <a:endParaRPr lang="ar-SA"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عنصر نائب للمحتوى 5"/>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8" name="عنصر نائب للتاريخ 3"/>
          <p:cNvSpPr>
            <a:spLocks noGrp="1"/>
          </p:cNvSpPr>
          <p:nvPr>
            <p:ph type="dt" sz="half" idx="10"/>
          </p:nvPr>
        </p:nvSpPr>
        <p:spPr>
          <a:noFill/>
        </p:spPr>
        <p:txBody>
          <a:bodyPr/>
          <a:lstStyle/>
          <a:p>
            <a:fld id="{346C1804-2C9E-46ED-A22E-16115DF8B3B5}"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6390" name="Footer Placeholder 7"/>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6389" name="عنصر نائب لرقم الشريحة 4"/>
          <p:cNvSpPr>
            <a:spLocks noGrp="1"/>
          </p:cNvSpPr>
          <p:nvPr>
            <p:ph type="sldNum" sz="quarter" idx="12"/>
          </p:nvPr>
        </p:nvSpPr>
        <p:spPr>
          <a:noFill/>
        </p:spPr>
        <p:txBody>
          <a:bodyPr/>
          <a:lstStyle/>
          <a:p>
            <a:fld id="{B83D6DD8-A21E-4F4A-A0B0-B574BEC6ED8A}" type="slidenum">
              <a:rPr lang="en-GB" smtClean="0">
                <a:latin typeface="Arial" charset="0"/>
                <a:cs typeface="Arial" charset="0"/>
              </a:rPr>
              <a:pPr/>
              <a:t>15</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p:txBody>
          <a:bodyPr/>
          <a:lstStyle/>
          <a:p>
            <a:pPr algn="just" rtl="1" eaLnBrk="1" hangingPunct="1"/>
            <a:r>
              <a:rPr lang="ar-SA" smtClean="0"/>
              <a:t>إن التطور السريع في المعرفة عن السلوك الإنساني في     المنظمات بدأ من حيث انتهت تجارب الهاوثورن الشهيرة. </a:t>
            </a:r>
          </a:p>
          <a:p>
            <a:pPr algn="just" rtl="1" eaLnBrk="1" hangingPunct="1"/>
            <a:r>
              <a:rPr lang="ar-SA" smtClean="0">
                <a:solidFill>
                  <a:srgbClr val="FF0000"/>
                </a:solidFill>
              </a:rPr>
              <a:t>وتظهرأهمية هذه التجارب : </a:t>
            </a:r>
          </a:p>
          <a:p>
            <a:pPr algn="just" rtl="1" eaLnBrk="1" hangingPunct="1">
              <a:buFontTx/>
              <a:buNone/>
            </a:pPr>
            <a:r>
              <a:rPr lang="ar-SA" smtClean="0"/>
              <a:t>- </a:t>
            </a:r>
            <a:r>
              <a:rPr lang="ar-SA" smtClean="0">
                <a:solidFill>
                  <a:srgbClr val="002060"/>
                </a:solidFill>
              </a:rPr>
              <a:t>فيما قدمته من متغيرات ومفاهيم جديدة على صعيد العلاقات الإنسانية والفكر الإداري. </a:t>
            </a:r>
          </a:p>
          <a:p>
            <a:pPr algn="just" rtl="1" eaLnBrk="1" hangingPunct="1">
              <a:buFontTx/>
              <a:buChar char="-"/>
            </a:pPr>
            <a:r>
              <a:rPr lang="ar-SA" smtClean="0">
                <a:solidFill>
                  <a:srgbClr val="7030A0"/>
                </a:solidFill>
              </a:rPr>
              <a:t>كانت أول محاولة لإخضاع السلوك الإنساني في المنظمات للتجارب العلمية والداراسات الميدانية .</a:t>
            </a:r>
            <a:endParaRPr lang="en-US" smtClean="0">
              <a:solidFill>
                <a:srgbClr val="7030A0"/>
              </a:solidFill>
            </a:endParaRPr>
          </a:p>
          <a:p>
            <a:pPr algn="just" rtl="1" eaLnBrk="1" hangingPunct="1"/>
            <a:endParaRPr lang="ar-SA" smtClean="0"/>
          </a:p>
        </p:txBody>
      </p:sp>
      <p:sp>
        <p:nvSpPr>
          <p:cNvPr id="17412" name="عنصر نائب للتاريخ 4"/>
          <p:cNvSpPr>
            <a:spLocks noGrp="1"/>
          </p:cNvSpPr>
          <p:nvPr>
            <p:ph type="dt" sz="half" idx="10"/>
          </p:nvPr>
        </p:nvSpPr>
        <p:spPr>
          <a:noFill/>
        </p:spPr>
        <p:txBody>
          <a:bodyPr/>
          <a:lstStyle/>
          <a:p>
            <a:fld id="{69DBA9FB-8424-4343-94B5-971C11944EF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7414"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7413" name="عنصر نائب لرقم الشريحة 5"/>
          <p:cNvSpPr>
            <a:spLocks noGrp="1"/>
          </p:cNvSpPr>
          <p:nvPr>
            <p:ph type="sldNum" sz="quarter" idx="12"/>
          </p:nvPr>
        </p:nvSpPr>
        <p:spPr>
          <a:noFill/>
        </p:spPr>
        <p:txBody>
          <a:bodyPr/>
          <a:lstStyle/>
          <a:p>
            <a:fld id="{8A7A16F7-0C89-4C0D-82EA-718C47635DDA}" type="slidenum">
              <a:rPr lang="en-GB" smtClean="0">
                <a:latin typeface="Arial" charset="0"/>
                <a:cs typeface="Arial" charset="0"/>
              </a:rPr>
              <a:pPr/>
              <a:t>16</a:t>
            </a:fld>
            <a:endParaRPr lang="en-GB" smtClean="0">
              <a:latin typeface="Arial" charset="0"/>
              <a:cs typeface="Arial" charset="0"/>
            </a:endParaRPr>
          </a:p>
        </p:txBody>
      </p:sp>
      <p:sp>
        <p:nvSpPr>
          <p:cNvPr id="4" name="مستطيل 3"/>
          <p:cNvSpPr/>
          <p:nvPr/>
        </p:nvSpPr>
        <p:spPr>
          <a:xfrm>
            <a:off x="1500166" y="428604"/>
            <a:ext cx="6904454" cy="923330"/>
          </a:xfrm>
          <a:prstGeom prst="rect">
            <a:avLst/>
          </a:prstGeom>
          <a:noFill/>
        </p:spPr>
        <p:txBody>
          <a:bodyPr wrap="none">
            <a:spAutoFit/>
          </a:bodyPr>
          <a:lstStyle/>
          <a:p>
            <a:pPr algn="ctr">
              <a:defRPr/>
            </a:pPr>
            <a:r>
              <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3-1 دراسة تجارب الهاوثورن</a:t>
            </a:r>
          </a:p>
        </p:txBody>
      </p:sp>
    </p:spTree>
  </p:cSld>
  <p:clrMapOvr>
    <a:masterClrMapping/>
  </p:clrMapOvr>
  <p:transition>
    <p:whee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رسم تخطيطي 5"/>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435" name="WordArt 4"/>
          <p:cNvSpPr>
            <a:spLocks noChangeArrowheads="1" noChangeShapeType="1" noTextEdit="1"/>
          </p:cNvSpPr>
          <p:nvPr/>
        </p:nvSpPr>
        <p:spPr bwMode="auto">
          <a:xfrm>
            <a:off x="1908175" y="476250"/>
            <a:ext cx="4829175" cy="698500"/>
          </a:xfrm>
          <a:prstGeom prst="rect">
            <a:avLst/>
          </a:prstGeom>
        </p:spPr>
        <p:txBody>
          <a:bodyPr wrap="none" fromWordArt="1">
            <a:prstTxWarp prst="textTriangle">
              <a:avLst>
                <a:gd name="adj" fmla="val 50000"/>
              </a:avLst>
            </a:prstTxWarp>
          </a:bodyPr>
          <a:lstStyle/>
          <a:p>
            <a:pPr algn="ctr" rtl="1"/>
            <a:r>
              <a:rPr lang="ar-SA"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فوائد دراسة تجارب الهاوثورن : </a:t>
            </a:r>
            <a:endParaRPr lang="en-US"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
        <p:nvSpPr>
          <p:cNvPr id="18436" name="عنصر نائب للتاريخ 3"/>
          <p:cNvSpPr>
            <a:spLocks noGrp="1"/>
          </p:cNvSpPr>
          <p:nvPr>
            <p:ph type="dt" sz="half" idx="10"/>
          </p:nvPr>
        </p:nvSpPr>
        <p:spPr>
          <a:noFill/>
        </p:spPr>
        <p:txBody>
          <a:bodyPr/>
          <a:lstStyle/>
          <a:p>
            <a:fld id="{79C8B95A-680A-4C16-9184-13660F0AC037}"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8438"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8437" name="عنصر نائب لرقم الشريحة 4"/>
          <p:cNvSpPr>
            <a:spLocks noGrp="1"/>
          </p:cNvSpPr>
          <p:nvPr>
            <p:ph type="sldNum" sz="quarter" idx="12"/>
          </p:nvPr>
        </p:nvSpPr>
        <p:spPr>
          <a:noFill/>
        </p:spPr>
        <p:txBody>
          <a:bodyPr/>
          <a:lstStyle/>
          <a:p>
            <a:fld id="{B6F361DC-4A93-496D-9562-ACA422A24662}" type="slidenum">
              <a:rPr lang="en-GB" smtClean="0">
                <a:latin typeface="Arial" charset="0"/>
                <a:cs typeface="Arial" charset="0"/>
              </a:rPr>
              <a:pPr/>
              <a:t>17</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رسم تخطيطي 5"/>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459" name="WordArt 4"/>
          <p:cNvSpPr>
            <a:spLocks noChangeArrowheads="1" noChangeShapeType="1" noTextEdit="1"/>
          </p:cNvSpPr>
          <p:nvPr/>
        </p:nvSpPr>
        <p:spPr bwMode="auto">
          <a:xfrm>
            <a:off x="1908175" y="476250"/>
            <a:ext cx="4829175" cy="698500"/>
          </a:xfrm>
          <a:prstGeom prst="rect">
            <a:avLst/>
          </a:prstGeom>
        </p:spPr>
        <p:txBody>
          <a:bodyPr wrap="none" fromWordArt="1">
            <a:prstTxWarp prst="textTriangle">
              <a:avLst>
                <a:gd name="adj" fmla="val 50000"/>
              </a:avLst>
            </a:prstTxWarp>
          </a:bodyPr>
          <a:lstStyle/>
          <a:p>
            <a:pPr algn="ctr" rtl="1"/>
            <a:r>
              <a:rPr lang="ar-SA"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فوائد دراسة تجارب الهاوثورن : </a:t>
            </a:r>
            <a:endParaRPr lang="en-US"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
        <p:nvSpPr>
          <p:cNvPr id="19460" name="عنصر نائب للتاريخ 3"/>
          <p:cNvSpPr>
            <a:spLocks noGrp="1"/>
          </p:cNvSpPr>
          <p:nvPr>
            <p:ph type="dt" sz="half" idx="10"/>
          </p:nvPr>
        </p:nvSpPr>
        <p:spPr>
          <a:noFill/>
        </p:spPr>
        <p:txBody>
          <a:bodyPr/>
          <a:lstStyle/>
          <a:p>
            <a:fld id="{D59176A2-D9FC-4062-82BB-27DC984ED9DD}"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9462"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9461" name="عنصر نائب لرقم الشريحة 4"/>
          <p:cNvSpPr>
            <a:spLocks noGrp="1"/>
          </p:cNvSpPr>
          <p:nvPr>
            <p:ph type="sldNum" sz="quarter" idx="12"/>
          </p:nvPr>
        </p:nvSpPr>
        <p:spPr>
          <a:noFill/>
        </p:spPr>
        <p:txBody>
          <a:bodyPr/>
          <a:lstStyle/>
          <a:p>
            <a:fld id="{E877D069-D550-4FBA-BE6E-AD473666AC4E}" type="slidenum">
              <a:rPr lang="en-GB" smtClean="0">
                <a:latin typeface="Arial" charset="0"/>
                <a:cs typeface="Arial" charset="0"/>
              </a:rPr>
              <a:pPr/>
              <a:t>18</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رسم تخطيطي 5"/>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83" name="WordArt 4"/>
          <p:cNvSpPr>
            <a:spLocks noChangeArrowheads="1" noChangeShapeType="1" noTextEdit="1"/>
          </p:cNvSpPr>
          <p:nvPr/>
        </p:nvSpPr>
        <p:spPr bwMode="auto">
          <a:xfrm>
            <a:off x="1908175" y="476250"/>
            <a:ext cx="4829175" cy="698500"/>
          </a:xfrm>
          <a:prstGeom prst="rect">
            <a:avLst/>
          </a:prstGeom>
        </p:spPr>
        <p:txBody>
          <a:bodyPr wrap="none" fromWordArt="1">
            <a:prstTxWarp prst="textTriangle">
              <a:avLst>
                <a:gd name="adj" fmla="val 50000"/>
              </a:avLst>
            </a:prstTxWarp>
          </a:bodyPr>
          <a:lstStyle/>
          <a:p>
            <a:pPr algn="ctr" rtl="1"/>
            <a:r>
              <a:rPr lang="ar-SA"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فوائد دراسة تجارب الهاوثورن : </a:t>
            </a:r>
            <a:endParaRPr lang="en-US"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
        <p:nvSpPr>
          <p:cNvPr id="20484" name="عنصر نائب للتاريخ 3"/>
          <p:cNvSpPr>
            <a:spLocks noGrp="1"/>
          </p:cNvSpPr>
          <p:nvPr>
            <p:ph type="dt" sz="half" idx="10"/>
          </p:nvPr>
        </p:nvSpPr>
        <p:spPr>
          <a:noFill/>
        </p:spPr>
        <p:txBody>
          <a:bodyPr/>
          <a:lstStyle/>
          <a:p>
            <a:fld id="{55CEBC00-4AEC-4C1E-B9AF-1D3E9EB27AEB}"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0486"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0485" name="عنصر نائب لرقم الشريحة 4"/>
          <p:cNvSpPr>
            <a:spLocks noGrp="1"/>
          </p:cNvSpPr>
          <p:nvPr>
            <p:ph type="sldNum" sz="quarter" idx="12"/>
          </p:nvPr>
        </p:nvSpPr>
        <p:spPr>
          <a:noFill/>
        </p:spPr>
        <p:txBody>
          <a:bodyPr/>
          <a:lstStyle/>
          <a:p>
            <a:fld id="{D7060D64-712B-4A83-9A24-9E28296288F1}" type="slidenum">
              <a:rPr lang="en-GB" smtClean="0">
                <a:latin typeface="Arial" charset="0"/>
                <a:cs typeface="Arial" charset="0"/>
              </a:rPr>
              <a:pPr/>
              <a:t>19</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323850" y="1600200"/>
            <a:ext cx="8362950" cy="5257800"/>
          </a:xfrm>
        </p:spPr>
        <p:txBody>
          <a:bodyPr>
            <a:normAutofit fontScale="77500" lnSpcReduction="20000"/>
          </a:bodyPr>
          <a:lstStyle/>
          <a:p>
            <a:pPr algn="just" rtl="1" eaLnBrk="1" hangingPunct="1">
              <a:buFontTx/>
              <a:buNone/>
              <a:defRPr/>
            </a:pPr>
            <a:r>
              <a:rPr lang="ar-SA" b="1" dirty="0" smtClean="0">
                <a:solidFill>
                  <a:srgbClr val="FF0000"/>
                </a:solidFill>
              </a:rPr>
              <a:t>مقدمة</a:t>
            </a:r>
          </a:p>
          <a:p>
            <a:pPr algn="just" rtl="1" eaLnBrk="1" hangingPunct="1">
              <a:buFontTx/>
              <a:buNone/>
              <a:defRPr/>
            </a:pPr>
            <a:r>
              <a:rPr lang="ar-SA" dirty="0" smtClean="0"/>
              <a:t>- أداء المنظمة يحركه ويشكله سلوك الأفراد العاملين فيه، والموزعين في أدوار تنظيمية مختلفة( الهيكل التنظيمي)</a:t>
            </a:r>
            <a:endParaRPr lang="en-US" dirty="0" smtClean="0"/>
          </a:p>
          <a:p>
            <a:pPr algn="just" rtl="1" eaLnBrk="1" hangingPunct="1">
              <a:buFontTx/>
              <a:buNone/>
              <a:defRPr/>
            </a:pPr>
            <a:r>
              <a:rPr lang="ar-SA" dirty="0" smtClean="0"/>
              <a:t> - وبالتالي فأن تحليل أداء المنظمة يقوم على تحليل أداء الأفراد فيها.</a:t>
            </a:r>
          </a:p>
          <a:p>
            <a:pPr algn="just" rtl="1" eaLnBrk="1" hangingPunct="1">
              <a:defRPr/>
            </a:pPr>
            <a:endParaRPr lang="ar-SA" dirty="0" smtClean="0"/>
          </a:p>
          <a:p>
            <a:pPr algn="just" rtl="1" eaLnBrk="1" hangingPunct="1">
              <a:defRPr/>
            </a:pPr>
            <a:r>
              <a:rPr lang="ar-SA" dirty="0" smtClean="0"/>
              <a:t>والمنظمة هي:</a:t>
            </a:r>
          </a:p>
          <a:p>
            <a:pPr algn="just" rtl="1" eaLnBrk="1" hangingPunct="1">
              <a:buFontTx/>
              <a:buChar char="-"/>
              <a:defRPr/>
            </a:pPr>
            <a:r>
              <a:rPr lang="ar-SA" dirty="0" smtClean="0"/>
              <a:t>مجموعة من الأفراد(مدخلات خلاقة) موزعين في أدوار تنظيمية يتفاعلوا مع بعضهم من أجل تحقيق هدف معين( هدف المنظمة) . </a:t>
            </a:r>
          </a:p>
          <a:p>
            <a:pPr algn="just" rtl="1" eaLnBrk="1" hangingPunct="1">
              <a:buFontTx/>
              <a:buNone/>
              <a:defRPr/>
            </a:pPr>
            <a:r>
              <a:rPr lang="ar-SA" dirty="0" smtClean="0"/>
              <a:t>أوبعبارة أخرى:</a:t>
            </a:r>
          </a:p>
          <a:p>
            <a:pPr algn="just" rtl="1" eaLnBrk="1" hangingPunct="1">
              <a:buFontTx/>
              <a:buChar char="-"/>
              <a:defRPr/>
            </a:pPr>
            <a:r>
              <a:rPr lang="ar-SA" dirty="0" smtClean="0"/>
              <a:t>هي عبارة عن عمليات محددة و أنشطة مخططة تستخدم الموارد المادية (المدخلات) من أجل تحقيق هدف معين بكفاءة وفعالية. </a:t>
            </a:r>
          </a:p>
          <a:p>
            <a:pPr algn="just" eaLnBrk="1" hangingPunct="1">
              <a:buFontTx/>
              <a:buNone/>
              <a:defRPr/>
            </a:pPr>
            <a:r>
              <a:rPr lang="ar-SA" dirty="0" smtClean="0"/>
              <a:t> </a:t>
            </a:r>
            <a:endParaRPr lang="en-US" dirty="0" smtClean="0"/>
          </a:p>
        </p:txBody>
      </p:sp>
      <p:sp>
        <p:nvSpPr>
          <p:cNvPr id="4100" name="عنصر نائب للتاريخ 3"/>
          <p:cNvSpPr>
            <a:spLocks noGrp="1"/>
          </p:cNvSpPr>
          <p:nvPr>
            <p:ph type="dt" sz="half" idx="10"/>
          </p:nvPr>
        </p:nvSpPr>
        <p:spPr>
          <a:noFill/>
        </p:spPr>
        <p:txBody>
          <a:bodyPr/>
          <a:lstStyle/>
          <a:p>
            <a:fld id="{E0CDF193-EA74-41E8-83EA-5F3D92025B02}"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102" name="Footer Placeholder 5"/>
          <p:cNvSpPr>
            <a:spLocks noGrp="1"/>
          </p:cNvSpPr>
          <p:nvPr>
            <p:ph type="ftr" sz="quarter" idx="11"/>
          </p:nvPr>
        </p:nvSpPr>
        <p:spPr>
          <a:xfrm>
            <a:off x="2286000" y="6245225"/>
            <a:ext cx="4857750"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101" name="عنصر نائب لرقم الشريحة 4"/>
          <p:cNvSpPr>
            <a:spLocks noGrp="1"/>
          </p:cNvSpPr>
          <p:nvPr>
            <p:ph type="sldNum" sz="quarter" idx="12"/>
          </p:nvPr>
        </p:nvSpPr>
        <p:spPr>
          <a:noFill/>
        </p:spPr>
        <p:txBody>
          <a:bodyPr/>
          <a:lstStyle/>
          <a:p>
            <a:fld id="{C7A7A379-EA27-4235-8CE6-7822B0A39DA8}" type="slidenum">
              <a:rPr lang="en-GB" smtClean="0">
                <a:latin typeface="Arial" charset="0"/>
                <a:cs typeface="Arial" charset="0"/>
              </a:rPr>
              <a:pPr/>
              <a:t>2</a:t>
            </a:fld>
            <a:endParaRPr lang="en-GB" smtClean="0">
              <a:latin typeface="Arial" charset="0"/>
              <a:cs typeface="Arial" charset="0"/>
            </a:endParaRPr>
          </a:p>
        </p:txBody>
      </p:sp>
      <p:sp>
        <p:nvSpPr>
          <p:cNvPr id="8" name="مستطيل 7"/>
          <p:cNvSpPr/>
          <p:nvPr/>
        </p:nvSpPr>
        <p:spPr>
          <a:xfrm>
            <a:off x="500034" y="428604"/>
            <a:ext cx="8332730" cy="923330"/>
          </a:xfrm>
          <a:prstGeom prst="rect">
            <a:avLst/>
          </a:prstGeom>
          <a:noFill/>
        </p:spPr>
        <p:txBody>
          <a:bodyPr wrap="none">
            <a:spAutoFit/>
          </a:bodyPr>
          <a:lstStyle/>
          <a:p>
            <a:pPr algn="ctr">
              <a:defRPr/>
            </a:pPr>
            <a:r>
              <a:rPr lang="ar-SA" sz="54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1. مدخل إلى دراسة السلوك الإنساني</a:t>
            </a:r>
            <a:endParaRPr lang="ar-SA"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7" name="عنصر نائب للتاريخ 2"/>
          <p:cNvSpPr>
            <a:spLocks noGrp="1"/>
          </p:cNvSpPr>
          <p:nvPr>
            <p:ph type="dt" sz="half" idx="10"/>
          </p:nvPr>
        </p:nvSpPr>
        <p:spPr>
          <a:noFill/>
        </p:spPr>
        <p:txBody>
          <a:bodyPr/>
          <a:lstStyle/>
          <a:p>
            <a:fld id="{1520AAD6-9B35-4C87-9C85-830E3F50B64A}"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1509"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1508" name="عنصر نائب لرقم الشريحة 3"/>
          <p:cNvSpPr>
            <a:spLocks noGrp="1"/>
          </p:cNvSpPr>
          <p:nvPr>
            <p:ph type="sldNum" sz="quarter" idx="12"/>
          </p:nvPr>
        </p:nvSpPr>
        <p:spPr>
          <a:noFill/>
        </p:spPr>
        <p:txBody>
          <a:bodyPr/>
          <a:lstStyle/>
          <a:p>
            <a:fld id="{4F9A9583-FFA1-46A4-93C4-2DED2BF6D964}" type="slidenum">
              <a:rPr lang="en-GB" smtClean="0">
                <a:latin typeface="Arial" charset="0"/>
                <a:cs typeface="Arial" charset="0"/>
              </a:rPr>
              <a:pPr/>
              <a:t>20</a:t>
            </a:fld>
            <a:endParaRPr lang="en-GB" smtClean="0">
              <a:latin typeface="Arial" charset="0"/>
              <a:cs typeface="Arial" charset="0"/>
            </a:endParaRPr>
          </a:p>
        </p:txBody>
      </p:sp>
      <p:sp>
        <p:nvSpPr>
          <p:cNvPr id="21510" name="WordArt 4"/>
          <p:cNvSpPr>
            <a:spLocks noChangeArrowheads="1" noChangeShapeType="1" noTextEdit="1"/>
          </p:cNvSpPr>
          <p:nvPr/>
        </p:nvSpPr>
        <p:spPr bwMode="auto">
          <a:xfrm>
            <a:off x="1908175" y="476250"/>
            <a:ext cx="4829175" cy="698500"/>
          </a:xfrm>
          <a:prstGeom prst="rect">
            <a:avLst/>
          </a:prstGeom>
        </p:spPr>
        <p:txBody>
          <a:bodyPr wrap="none" fromWordArt="1">
            <a:prstTxWarp prst="textTriangle">
              <a:avLst>
                <a:gd name="adj" fmla="val 50000"/>
              </a:avLst>
            </a:prstTxWarp>
          </a:bodyPr>
          <a:lstStyle/>
          <a:p>
            <a:pPr algn="ctr" rtl="1"/>
            <a:r>
              <a:rPr lang="ar-SA"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فوائد دراسة تجارب الهاوثورن : </a:t>
            </a:r>
            <a:endParaRPr lang="en-US" sz="36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Tree>
  </p:cSld>
  <p:clrMapOvr>
    <a:masterClrMapping/>
  </p:clrMapOvr>
  <p:transition>
    <p:whee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323850" y="1196975"/>
            <a:ext cx="8229600" cy="5303838"/>
          </a:xfrm>
        </p:spPr>
        <p:txBody>
          <a:bodyPr>
            <a:normAutofit lnSpcReduction="10000"/>
          </a:bodyPr>
          <a:lstStyle/>
          <a:p>
            <a:pPr marL="609600" indent="-609600" algn="r" rtl="1" eaLnBrk="1" hangingPunct="1">
              <a:lnSpc>
                <a:spcPct val="80000"/>
              </a:lnSpc>
              <a:buClr>
                <a:schemeClr val="accent2"/>
              </a:buClr>
              <a:buSzPct val="90000"/>
              <a:buFont typeface="Wingdings" pitchFamily="2" charset="2"/>
              <a:buAutoNum type="arabicPeriod"/>
            </a:pPr>
            <a:r>
              <a:rPr lang="ar-SA" b="1" i="1" u="sng" smtClean="0">
                <a:solidFill>
                  <a:schemeClr val="accent2"/>
                </a:solidFill>
              </a:rPr>
              <a:t>وليام فوت وايت : </a:t>
            </a:r>
          </a:p>
          <a:p>
            <a:pPr marL="609600" indent="-609600" algn="r" rtl="1" eaLnBrk="1" hangingPunct="1">
              <a:lnSpc>
                <a:spcPct val="80000"/>
              </a:lnSpc>
              <a:buFontTx/>
              <a:buNone/>
            </a:pPr>
            <a:r>
              <a:rPr lang="ar-SA" smtClean="0">
                <a:solidFill>
                  <a:srgbClr val="6699FF"/>
                </a:solidFill>
              </a:rPr>
              <a:t>قام بدراسة عن العلاقات الاجتماعية والتنظيمات غير الرسمية للعاملين في المطاعم،</a:t>
            </a:r>
          </a:p>
          <a:p>
            <a:pPr marL="609600" indent="-609600" algn="r" rtl="1" eaLnBrk="1" hangingPunct="1">
              <a:lnSpc>
                <a:spcPct val="80000"/>
              </a:lnSpc>
              <a:buFontTx/>
              <a:buNone/>
            </a:pPr>
            <a:r>
              <a:rPr lang="ar-SA" b="1" smtClean="0">
                <a:solidFill>
                  <a:schemeClr val="bg2"/>
                </a:solidFill>
              </a:rPr>
              <a:t>أوضح فيها أن:</a:t>
            </a:r>
            <a:r>
              <a:rPr lang="ar-SA" smtClean="0">
                <a:solidFill>
                  <a:schemeClr val="bg2"/>
                </a:solidFill>
              </a:rPr>
              <a:t> </a:t>
            </a:r>
          </a:p>
          <a:p>
            <a:pPr marL="609600" indent="-609600" algn="r" rtl="1" eaLnBrk="1" hangingPunct="1">
              <a:lnSpc>
                <a:spcPct val="80000"/>
              </a:lnSpc>
              <a:buFontTx/>
              <a:buNone/>
            </a:pPr>
            <a:r>
              <a:rPr lang="ar-SA" smtClean="0">
                <a:solidFill>
                  <a:srgbClr val="6699FF"/>
                </a:solidFill>
              </a:rPr>
              <a:t>ظروف العمل </a:t>
            </a:r>
            <a:r>
              <a:rPr lang="ar-SA" smtClean="0">
                <a:solidFill>
                  <a:srgbClr val="7030A0"/>
                </a:solidFill>
              </a:rPr>
              <a:t>والخصائص المهنية للعاملين </a:t>
            </a:r>
            <a:r>
              <a:rPr lang="ar-SA" smtClean="0">
                <a:solidFill>
                  <a:srgbClr val="C00000"/>
                </a:solidFill>
              </a:rPr>
              <a:t>وعلاقاتهم</a:t>
            </a:r>
            <a:r>
              <a:rPr lang="ar-SA" smtClean="0">
                <a:solidFill>
                  <a:srgbClr val="6699FF"/>
                </a:solidFill>
              </a:rPr>
              <a:t> </a:t>
            </a:r>
            <a:r>
              <a:rPr lang="ar-SA" smtClean="0">
                <a:solidFill>
                  <a:srgbClr val="002060"/>
                </a:solidFill>
              </a:rPr>
              <a:t>وأنماط شخصياتهم </a:t>
            </a:r>
            <a:r>
              <a:rPr lang="ar-SA" smtClean="0">
                <a:solidFill>
                  <a:srgbClr val="6699FF"/>
                </a:solidFill>
              </a:rPr>
              <a:t>تقود لتفسير سلوكهم الاجتماعي والفردي. </a:t>
            </a:r>
          </a:p>
          <a:p>
            <a:pPr marL="609600" indent="-609600" algn="r" rtl="1" eaLnBrk="1" hangingPunct="1">
              <a:lnSpc>
                <a:spcPct val="80000"/>
              </a:lnSpc>
              <a:buFontTx/>
              <a:buNone/>
            </a:pPr>
            <a:endParaRPr lang="ar-SA" b="1" smtClean="0">
              <a:solidFill>
                <a:srgbClr val="FF0000"/>
              </a:solidFill>
            </a:endParaRPr>
          </a:p>
          <a:p>
            <a:pPr marL="609600" indent="-609600" algn="r" rtl="1" eaLnBrk="1" hangingPunct="1">
              <a:lnSpc>
                <a:spcPct val="80000"/>
              </a:lnSpc>
              <a:buFontTx/>
              <a:buNone/>
            </a:pPr>
            <a:r>
              <a:rPr lang="ar-SA" b="1" smtClean="0">
                <a:solidFill>
                  <a:srgbClr val="FF0000"/>
                </a:solidFill>
              </a:rPr>
              <a:t>ولقد أستطاع من خلال هذه الدراسات أن:</a:t>
            </a:r>
            <a:r>
              <a:rPr lang="ar-SA" smtClean="0">
                <a:solidFill>
                  <a:srgbClr val="FF0000"/>
                </a:solidFill>
              </a:rPr>
              <a:t> </a:t>
            </a:r>
            <a:r>
              <a:rPr lang="ar-SA" smtClean="0">
                <a:solidFill>
                  <a:schemeClr val="bg2"/>
                </a:solidFill>
              </a:rPr>
              <a:t>	</a:t>
            </a:r>
          </a:p>
          <a:p>
            <a:pPr marL="609600" indent="-609600" algn="r" rtl="1" eaLnBrk="1" hangingPunct="1">
              <a:lnSpc>
                <a:spcPct val="80000"/>
              </a:lnSpc>
              <a:buFontTx/>
              <a:buChar char="-"/>
            </a:pPr>
            <a:r>
              <a:rPr lang="ar-SA" smtClean="0">
                <a:solidFill>
                  <a:srgbClr val="002060"/>
                </a:solidFill>
              </a:rPr>
              <a:t>يكوَن منهجاً لتحليل الواقع الاجتماعي لأي مجموعة عمل.</a:t>
            </a:r>
          </a:p>
          <a:p>
            <a:pPr marL="609600" indent="-609600" algn="r" rtl="1" eaLnBrk="1" hangingPunct="1">
              <a:lnSpc>
                <a:spcPct val="80000"/>
              </a:lnSpc>
              <a:buFontTx/>
              <a:buChar char="-"/>
            </a:pPr>
            <a:r>
              <a:rPr lang="ar-SA" smtClean="0">
                <a:solidFill>
                  <a:srgbClr val="002060"/>
                </a:solidFill>
              </a:rPr>
              <a:t>يقدم أدوات لتحليل السلوك والواقع الاجتماعي لمجموعات العمل .              </a:t>
            </a:r>
            <a:endParaRPr lang="en-US" smtClean="0">
              <a:solidFill>
                <a:srgbClr val="002060"/>
              </a:solidFill>
            </a:endParaRPr>
          </a:p>
        </p:txBody>
      </p:sp>
      <p:sp>
        <p:nvSpPr>
          <p:cNvPr id="22532" name="عنصر نائب للتاريخ 4"/>
          <p:cNvSpPr>
            <a:spLocks noGrp="1"/>
          </p:cNvSpPr>
          <p:nvPr>
            <p:ph type="dt" sz="half" idx="10"/>
          </p:nvPr>
        </p:nvSpPr>
        <p:spPr>
          <a:noFill/>
        </p:spPr>
        <p:txBody>
          <a:bodyPr/>
          <a:lstStyle/>
          <a:p>
            <a:fld id="{2DA54C74-6155-40E9-8E35-9A3A7DAC7571}"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2534" name="Footer Placeholder 7"/>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2533" name="عنصر نائب لرقم الشريحة 5"/>
          <p:cNvSpPr>
            <a:spLocks noGrp="1"/>
          </p:cNvSpPr>
          <p:nvPr>
            <p:ph type="sldNum" sz="quarter" idx="12"/>
          </p:nvPr>
        </p:nvSpPr>
        <p:spPr>
          <a:noFill/>
        </p:spPr>
        <p:txBody>
          <a:bodyPr/>
          <a:lstStyle/>
          <a:p>
            <a:fld id="{ECC81D06-5C67-4527-8459-D643B43C9F1C}" type="slidenum">
              <a:rPr lang="en-GB" smtClean="0">
                <a:latin typeface="Arial" charset="0"/>
                <a:cs typeface="Arial" charset="0"/>
              </a:rPr>
              <a:pPr/>
              <a:t>21</a:t>
            </a:fld>
            <a:endParaRPr lang="en-GB" smtClean="0">
              <a:latin typeface="Arial" charset="0"/>
              <a:cs typeface="Arial" charset="0"/>
            </a:endParaRPr>
          </a:p>
        </p:txBody>
      </p:sp>
      <p:sp>
        <p:nvSpPr>
          <p:cNvPr id="7" name="مستطيل 6"/>
          <p:cNvSpPr/>
          <p:nvPr/>
        </p:nvSpPr>
        <p:spPr>
          <a:xfrm>
            <a:off x="642910" y="214290"/>
            <a:ext cx="8070807" cy="769441"/>
          </a:xfrm>
          <a:prstGeom prst="rect">
            <a:avLst/>
          </a:prstGeom>
          <a:noFill/>
        </p:spPr>
        <p:txBody>
          <a:bodyPr>
            <a:spAutoFit/>
          </a:bodyPr>
          <a:lstStyle/>
          <a:p>
            <a:pPr algn="ctr">
              <a:defRPr/>
            </a:pPr>
            <a:r>
              <a:rPr lang="ar-SA" sz="44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3-2 دراسات جماعات العمل</a:t>
            </a:r>
            <a:endPar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1"/>
          </p:nvPr>
        </p:nvSpPr>
        <p:spPr>
          <a:xfrm>
            <a:off x="500063" y="1428750"/>
            <a:ext cx="8229600" cy="5000625"/>
          </a:xfrm>
        </p:spPr>
        <p:txBody>
          <a:bodyPr>
            <a:normAutofit lnSpcReduction="10000"/>
          </a:bodyPr>
          <a:lstStyle/>
          <a:p>
            <a:pPr marL="609600" indent="-609600" algn="just" rtl="1" eaLnBrk="1" hangingPunct="1">
              <a:lnSpc>
                <a:spcPct val="90000"/>
              </a:lnSpc>
              <a:buFontTx/>
              <a:buNone/>
            </a:pPr>
            <a:r>
              <a:rPr lang="ar-SA" sz="4400" b="1" i="1" u="sng" smtClean="0">
                <a:solidFill>
                  <a:schemeClr val="accent2"/>
                </a:solidFill>
              </a:rPr>
              <a:t>2. كيرت ليفين:</a:t>
            </a:r>
            <a:r>
              <a:rPr lang="ar-SA" sz="4400" b="1" i="1" smtClean="0">
                <a:solidFill>
                  <a:schemeClr val="accent2"/>
                </a:solidFill>
              </a:rPr>
              <a:t> </a:t>
            </a:r>
          </a:p>
          <a:p>
            <a:pPr marL="609600" indent="-609600" algn="just" rtl="1" eaLnBrk="1" hangingPunct="1">
              <a:lnSpc>
                <a:spcPct val="90000"/>
              </a:lnSpc>
              <a:buFontTx/>
              <a:buNone/>
            </a:pPr>
            <a:r>
              <a:rPr lang="ar-SA" sz="3600" smtClean="0">
                <a:solidFill>
                  <a:srgbClr val="FF0000"/>
                </a:solidFill>
              </a:rPr>
              <a:t>الاتجاه الذي قدمه ليفين يقوم على تحليل العمليات والتفاعلات الحركية التي تتم في الجماعات الصغيرة، حيث </a:t>
            </a:r>
            <a:r>
              <a:rPr lang="ar-SA" sz="4000" smtClean="0">
                <a:solidFill>
                  <a:srgbClr val="FF0000"/>
                </a:solidFill>
              </a:rPr>
              <a:t>قام بمجموعه من التجارب على الجماعات الصغيرة، </a:t>
            </a:r>
            <a:r>
              <a:rPr lang="ar-SA" sz="4000" smtClean="0">
                <a:solidFill>
                  <a:srgbClr val="00B050"/>
                </a:solidFill>
              </a:rPr>
              <a:t>وأوضح أنه: </a:t>
            </a:r>
          </a:p>
          <a:p>
            <a:pPr marL="609600" indent="-609600" algn="just" rtl="1" eaLnBrk="1" hangingPunct="1">
              <a:lnSpc>
                <a:spcPct val="90000"/>
              </a:lnSpc>
              <a:buFontTx/>
              <a:buNone/>
            </a:pPr>
            <a:r>
              <a:rPr lang="ar-SA" sz="4000" smtClean="0">
                <a:solidFill>
                  <a:srgbClr val="002060"/>
                </a:solidFill>
              </a:rPr>
              <a:t>كلما صغرعدد أفراد  الجماعة ازداد تماسكها وفرضت نمط لسلوكها عليهم.</a:t>
            </a:r>
          </a:p>
        </p:txBody>
      </p:sp>
      <p:sp>
        <p:nvSpPr>
          <p:cNvPr id="23555" name="عنصر نائب للتاريخ 15"/>
          <p:cNvSpPr>
            <a:spLocks noGrp="1"/>
          </p:cNvSpPr>
          <p:nvPr>
            <p:ph type="dt" sz="half" idx="10"/>
          </p:nvPr>
        </p:nvSpPr>
        <p:spPr>
          <a:noFill/>
        </p:spPr>
        <p:txBody>
          <a:bodyPr/>
          <a:lstStyle/>
          <a:p>
            <a:fld id="{BF656799-9D0E-41F0-918D-FF8150F67A95}"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3557" name="Footer Placeholder 4"/>
          <p:cNvSpPr>
            <a:spLocks noGrp="1"/>
          </p:cNvSpPr>
          <p:nvPr>
            <p:ph type="ftr" sz="quarter" idx="11"/>
          </p:nvPr>
        </p:nvSpPr>
        <p:spPr>
          <a:xfrm>
            <a:off x="2428875" y="6000750"/>
            <a:ext cx="5000625"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3556" name="عنصر نائب لرقم الشريحة 16"/>
          <p:cNvSpPr>
            <a:spLocks noGrp="1"/>
          </p:cNvSpPr>
          <p:nvPr>
            <p:ph type="sldNum" sz="quarter" idx="12"/>
          </p:nvPr>
        </p:nvSpPr>
        <p:spPr>
          <a:noFill/>
        </p:spPr>
        <p:txBody>
          <a:bodyPr/>
          <a:lstStyle/>
          <a:p>
            <a:fld id="{B31B9FB7-69E2-4149-8800-1DAA96A468C9}" type="slidenum">
              <a:rPr lang="en-GB" smtClean="0">
                <a:latin typeface="Arial" charset="0"/>
                <a:cs typeface="Arial" charset="0"/>
              </a:rPr>
              <a:pPr/>
              <a:t>22</a:t>
            </a:fld>
            <a:endParaRPr lang="en-GB" smtClean="0">
              <a:latin typeface="Arial" charset="0"/>
              <a:cs typeface="Arial" charset="0"/>
            </a:endParaRPr>
          </a:p>
        </p:txBody>
      </p:sp>
      <p:sp>
        <p:nvSpPr>
          <p:cNvPr id="6" name="مستطيل 6"/>
          <p:cNvSpPr/>
          <p:nvPr/>
        </p:nvSpPr>
        <p:spPr>
          <a:xfrm>
            <a:off x="642910" y="214290"/>
            <a:ext cx="8070807" cy="769441"/>
          </a:xfrm>
          <a:prstGeom prst="rect">
            <a:avLst/>
          </a:prstGeom>
          <a:noFill/>
        </p:spPr>
        <p:txBody>
          <a:bodyPr>
            <a:spAutoFit/>
          </a:bodyPr>
          <a:lstStyle/>
          <a:p>
            <a:pPr algn="ctr" rtl="1">
              <a:defRPr/>
            </a:pPr>
            <a:r>
              <a:rPr lang="ar-SA" sz="44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3-2 دراسات جماعات العمل.</a:t>
            </a:r>
            <a:endPar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idx="1"/>
          </p:nvPr>
        </p:nvSpPr>
        <p:spPr>
          <a:xfrm>
            <a:off x="500063" y="1357313"/>
            <a:ext cx="8229600" cy="5000625"/>
          </a:xfrm>
        </p:spPr>
        <p:txBody>
          <a:bodyPr>
            <a:normAutofit fontScale="92500" lnSpcReduction="10000"/>
          </a:bodyPr>
          <a:lstStyle/>
          <a:p>
            <a:pPr marL="609600" indent="-609600" algn="just" rtl="1" eaLnBrk="1" hangingPunct="1">
              <a:lnSpc>
                <a:spcPct val="90000"/>
              </a:lnSpc>
              <a:buFontTx/>
              <a:buNone/>
              <a:defRPr/>
            </a:pPr>
            <a:r>
              <a:rPr lang="ar-SA" sz="4000" b="1" u="sng" dirty="0" smtClean="0">
                <a:solidFill>
                  <a:schemeClr val="accent6"/>
                </a:solidFill>
              </a:rPr>
              <a:t>3. وبعده أتى</a:t>
            </a:r>
            <a:r>
              <a:rPr lang="ar-SA" sz="4000" b="1" i="1" u="sng" dirty="0" smtClean="0">
                <a:solidFill>
                  <a:schemeClr val="accent2"/>
                </a:solidFill>
              </a:rPr>
              <a:t> مثل </a:t>
            </a:r>
            <a:r>
              <a:rPr lang="ar-SA" sz="4000" b="1" i="1" u="sng" dirty="0" err="1" smtClean="0">
                <a:solidFill>
                  <a:schemeClr val="accent2"/>
                </a:solidFill>
              </a:rPr>
              <a:t>ماير</a:t>
            </a:r>
            <a:r>
              <a:rPr lang="ar-SA" sz="4000" b="1" i="1" u="sng" dirty="0" smtClean="0">
                <a:solidFill>
                  <a:schemeClr val="accent2"/>
                </a:solidFill>
              </a:rPr>
              <a:t>، </a:t>
            </a:r>
            <a:r>
              <a:rPr lang="ar-SA" sz="4000" b="1" i="1" u="sng" dirty="0" err="1" smtClean="0">
                <a:solidFill>
                  <a:schemeClr val="accent2"/>
                </a:solidFill>
              </a:rPr>
              <a:t>وبينيس</a:t>
            </a:r>
            <a:r>
              <a:rPr lang="ar-SA" sz="4000" b="1" i="1" u="sng" dirty="0" smtClean="0">
                <a:solidFill>
                  <a:schemeClr val="accent2"/>
                </a:solidFill>
              </a:rPr>
              <a:t>، وبليك:</a:t>
            </a:r>
          </a:p>
          <a:p>
            <a:pPr marL="609600" indent="-609600" algn="just" rtl="1" eaLnBrk="1" hangingPunct="1">
              <a:lnSpc>
                <a:spcPct val="90000"/>
              </a:lnSpc>
              <a:buFontTx/>
              <a:buNone/>
              <a:defRPr/>
            </a:pPr>
            <a:r>
              <a:rPr lang="ar-SA" sz="3600" dirty="0" smtClean="0">
                <a:solidFill>
                  <a:schemeClr val="accent2"/>
                </a:solidFill>
              </a:rPr>
              <a:t>اهتموا بكيفية تغيير الأفراد سلوكياً لكي يكسبوا مهارات التعليم لبعضهم البعض ومن خلال برامج تدريب الحساسية. </a:t>
            </a:r>
          </a:p>
          <a:p>
            <a:pPr marL="609600" indent="-609600" algn="just" rtl="1" eaLnBrk="1" hangingPunct="1">
              <a:lnSpc>
                <a:spcPct val="90000"/>
              </a:lnSpc>
              <a:buFontTx/>
              <a:buNone/>
              <a:defRPr/>
            </a:pPr>
            <a:r>
              <a:rPr lang="ar-SA" sz="3600" dirty="0" smtClean="0">
                <a:solidFill>
                  <a:srgbClr val="00B050"/>
                </a:solidFill>
              </a:rPr>
              <a:t>وسميت نسبة إلى هدفها المتمثل بـ:</a:t>
            </a:r>
          </a:p>
          <a:p>
            <a:pPr algn="just" rtl="1" eaLnBrk="1" hangingPunct="1">
              <a:buFontTx/>
              <a:buNone/>
              <a:defRPr/>
            </a:pPr>
            <a:r>
              <a:rPr lang="ar-SA" sz="3600" dirty="0" smtClean="0">
                <a:solidFill>
                  <a:srgbClr val="FF0000"/>
                </a:solidFill>
              </a:rPr>
              <a:t>1. زيادة مهارات الحساسية الاجتماعية لدى الأفراد . </a:t>
            </a:r>
          </a:p>
          <a:p>
            <a:pPr algn="just" rtl="1" eaLnBrk="1" hangingPunct="1">
              <a:buFontTx/>
              <a:buNone/>
              <a:defRPr/>
            </a:pPr>
            <a:r>
              <a:rPr lang="ar-SA" sz="3600" dirty="0" smtClean="0">
                <a:solidFill>
                  <a:srgbClr val="FF0000"/>
                </a:solidFill>
              </a:rPr>
              <a:t>2. تنمية المهارات السلوكية الاجتماعية لدى الأفراد والقيادات . </a:t>
            </a:r>
            <a:endParaRPr lang="en-US" sz="3600" dirty="0" smtClean="0">
              <a:solidFill>
                <a:srgbClr val="FF0000"/>
              </a:solidFill>
            </a:endParaRPr>
          </a:p>
          <a:p>
            <a:pPr marL="609600" indent="-609600" algn="just" rtl="1" eaLnBrk="1" hangingPunct="1">
              <a:lnSpc>
                <a:spcPct val="90000"/>
              </a:lnSpc>
              <a:buFontTx/>
              <a:buNone/>
              <a:defRPr/>
            </a:pPr>
            <a:endParaRPr lang="en-US" sz="3600" dirty="0" smtClean="0">
              <a:solidFill>
                <a:schemeClr val="accent6"/>
              </a:solidFill>
            </a:endParaRPr>
          </a:p>
        </p:txBody>
      </p:sp>
      <p:sp>
        <p:nvSpPr>
          <p:cNvPr id="24579" name="عنصر نائب للتاريخ 15"/>
          <p:cNvSpPr>
            <a:spLocks noGrp="1"/>
          </p:cNvSpPr>
          <p:nvPr>
            <p:ph type="dt" sz="half" idx="10"/>
          </p:nvPr>
        </p:nvSpPr>
        <p:spPr>
          <a:noFill/>
        </p:spPr>
        <p:txBody>
          <a:bodyPr/>
          <a:lstStyle/>
          <a:p>
            <a:fld id="{870E2C69-A4BD-429B-BF06-4BF0597019D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4581"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4580" name="عنصر نائب لرقم الشريحة 16"/>
          <p:cNvSpPr>
            <a:spLocks noGrp="1"/>
          </p:cNvSpPr>
          <p:nvPr>
            <p:ph type="sldNum" sz="quarter" idx="12"/>
          </p:nvPr>
        </p:nvSpPr>
        <p:spPr>
          <a:noFill/>
        </p:spPr>
        <p:txBody>
          <a:bodyPr/>
          <a:lstStyle/>
          <a:p>
            <a:fld id="{A008058E-67CC-4846-BF18-3F76537D91B9}" type="slidenum">
              <a:rPr lang="en-GB" smtClean="0">
                <a:latin typeface="Arial" charset="0"/>
                <a:cs typeface="Arial" charset="0"/>
              </a:rPr>
              <a:pPr/>
              <a:t>23</a:t>
            </a:fld>
            <a:endParaRPr lang="en-GB" smtClean="0">
              <a:latin typeface="Arial" charset="0"/>
              <a:cs typeface="Arial" charset="0"/>
            </a:endParaRPr>
          </a:p>
        </p:txBody>
      </p:sp>
      <p:sp>
        <p:nvSpPr>
          <p:cNvPr id="6" name="مستطيل 6"/>
          <p:cNvSpPr/>
          <p:nvPr/>
        </p:nvSpPr>
        <p:spPr>
          <a:xfrm>
            <a:off x="642910" y="214290"/>
            <a:ext cx="8070807" cy="769441"/>
          </a:xfrm>
          <a:prstGeom prst="rect">
            <a:avLst/>
          </a:prstGeom>
          <a:noFill/>
        </p:spPr>
        <p:txBody>
          <a:bodyPr>
            <a:spAutoFit/>
          </a:bodyPr>
          <a:lstStyle/>
          <a:p>
            <a:pPr algn="ctr" rtl="1">
              <a:defRPr/>
            </a:pPr>
            <a:r>
              <a:rPr lang="ar-SA" sz="44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3-2 دراسات جماعات العمل..</a:t>
            </a:r>
            <a:endParaRPr lang="ar-SA"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idx="1"/>
          </p:nvPr>
        </p:nvSpPr>
        <p:spPr>
          <a:xfrm>
            <a:off x="395288" y="1341438"/>
            <a:ext cx="8229600" cy="5087937"/>
          </a:xfrm>
        </p:spPr>
        <p:txBody>
          <a:bodyPr/>
          <a:lstStyle/>
          <a:p>
            <a:pPr marL="609600" indent="-609600" algn="just" rtl="1" eaLnBrk="1" hangingPunct="1">
              <a:lnSpc>
                <a:spcPct val="80000"/>
              </a:lnSpc>
              <a:buClr>
                <a:schemeClr val="accent2"/>
              </a:buClr>
              <a:buFont typeface="Wingdings" pitchFamily="2" charset="2"/>
              <a:buAutoNum type="arabicPeriod"/>
              <a:defRPr/>
            </a:pPr>
            <a:r>
              <a:rPr lang="ar-SA" sz="3600" b="1" i="1" u="sng" dirty="0" err="1" smtClean="0">
                <a:solidFill>
                  <a:schemeClr val="accent2"/>
                </a:solidFill>
              </a:rPr>
              <a:t>روثلسبرجر</a:t>
            </a:r>
            <a:r>
              <a:rPr lang="ar-SA" sz="3600" b="1" i="1" u="sng" dirty="0" smtClean="0">
                <a:solidFill>
                  <a:schemeClr val="accent2"/>
                </a:solidFill>
              </a:rPr>
              <a:t> :</a:t>
            </a:r>
          </a:p>
          <a:p>
            <a:pPr marL="609600" indent="-609600" algn="just" rtl="1" eaLnBrk="1" hangingPunct="1">
              <a:lnSpc>
                <a:spcPct val="80000"/>
              </a:lnSpc>
              <a:buFont typeface="Wingdings" pitchFamily="2" charset="2"/>
              <a:buNone/>
              <a:defRPr/>
            </a:pPr>
            <a:r>
              <a:rPr lang="ar-SA" sz="2400" dirty="0" smtClean="0">
                <a:solidFill>
                  <a:srgbClr val="FF0000"/>
                </a:solidFill>
              </a:rPr>
              <a:t>    </a:t>
            </a:r>
            <a:r>
              <a:rPr lang="ar-SA" dirty="0" smtClean="0">
                <a:solidFill>
                  <a:srgbClr val="FF0000"/>
                </a:solidFill>
              </a:rPr>
              <a:t>لخص تجارب هاوثورن وتكلم عن أهمية الروح المعنوية على إنتاج الفرد، لكنه لم يستطع التأكد من العلاقة وإيجادها فكان بحثه نظريا.</a:t>
            </a:r>
          </a:p>
          <a:p>
            <a:pPr marL="609600" indent="-609600" algn="just" rtl="1" eaLnBrk="1" hangingPunct="1">
              <a:lnSpc>
                <a:spcPct val="80000"/>
              </a:lnSpc>
              <a:buFont typeface="Wingdings" pitchFamily="2" charset="2"/>
              <a:buNone/>
              <a:defRPr/>
            </a:pPr>
            <a:r>
              <a:rPr lang="ar-SA" sz="4000" b="1" i="1" u="sng" dirty="0" smtClean="0">
                <a:solidFill>
                  <a:schemeClr val="accent2"/>
                </a:solidFill>
              </a:rPr>
              <a:t>2. </a:t>
            </a:r>
            <a:r>
              <a:rPr lang="ar-SA" sz="4000" b="1" i="1" u="sng" dirty="0" err="1" smtClean="0">
                <a:solidFill>
                  <a:schemeClr val="accent2"/>
                </a:solidFill>
              </a:rPr>
              <a:t>باركر</a:t>
            </a:r>
            <a:r>
              <a:rPr lang="ar-SA" sz="4000" b="1" i="1" u="sng" dirty="0" smtClean="0">
                <a:solidFill>
                  <a:schemeClr val="accent2"/>
                </a:solidFill>
              </a:rPr>
              <a:t> </a:t>
            </a:r>
            <a:r>
              <a:rPr lang="ar-SA" sz="4000" b="1" i="1" u="sng" dirty="0" err="1" smtClean="0">
                <a:solidFill>
                  <a:schemeClr val="accent2"/>
                </a:solidFill>
              </a:rPr>
              <a:t>وكليمير</a:t>
            </a:r>
            <a:r>
              <a:rPr lang="ar-SA" sz="4000" b="1" i="1" u="sng" dirty="0" smtClean="0">
                <a:solidFill>
                  <a:schemeClr val="accent2"/>
                </a:solidFill>
              </a:rPr>
              <a:t> :</a:t>
            </a:r>
            <a:r>
              <a:rPr lang="ar-SA" sz="4000" dirty="0" smtClean="0"/>
              <a:t> </a:t>
            </a:r>
            <a:r>
              <a:rPr lang="ar-SA" dirty="0" smtClean="0">
                <a:solidFill>
                  <a:srgbClr val="FF0000"/>
                </a:solidFill>
              </a:rPr>
              <a:t>أكدوا على ما يلي:</a:t>
            </a:r>
          </a:p>
          <a:p>
            <a:pPr marL="609600" indent="-609600" algn="just" rtl="1" eaLnBrk="1" hangingPunct="1">
              <a:lnSpc>
                <a:spcPct val="80000"/>
              </a:lnSpc>
              <a:buFont typeface="Wingdings" pitchFamily="2" charset="2"/>
              <a:buNone/>
              <a:defRPr/>
            </a:pPr>
            <a:r>
              <a:rPr lang="ar-SA" dirty="0" smtClean="0">
                <a:solidFill>
                  <a:srgbClr val="FF0000"/>
                </a:solidFill>
              </a:rPr>
              <a:t>أن وسيلة الإدارة لتحقيق الربح يكون من خلال تحسين ورفع الروح المعنوية للفرد</a:t>
            </a:r>
            <a:r>
              <a:rPr lang="ar-SA" dirty="0" smtClean="0">
                <a:solidFill>
                  <a:schemeClr val="accent6"/>
                </a:solidFill>
              </a:rPr>
              <a:t>. ولقد أكدوا على وجود علاقة لكنهم لم يثبتوها علمياً.</a:t>
            </a:r>
          </a:p>
          <a:p>
            <a:pPr marL="609600" indent="-609600" algn="just" rtl="1" eaLnBrk="1" hangingPunct="1">
              <a:lnSpc>
                <a:spcPct val="80000"/>
              </a:lnSpc>
              <a:buFontTx/>
              <a:buNone/>
              <a:defRPr/>
            </a:pPr>
            <a:r>
              <a:rPr lang="ar-SA" dirty="0" smtClean="0">
                <a:solidFill>
                  <a:srgbClr val="FF0000"/>
                </a:solidFill>
              </a:rPr>
              <a:t>ولكن على الرغم من ذلك انتشر فرض بوجود علاقة بين الروح المعنوية والإنتاجية لكنه لم ينشر لأنه لم يثبت علمياً.</a:t>
            </a:r>
            <a:r>
              <a:rPr lang="ar-SA" sz="2400" dirty="0" smtClean="0"/>
              <a:t> </a:t>
            </a:r>
            <a:endParaRPr lang="en-US" sz="2400" dirty="0" smtClean="0"/>
          </a:p>
        </p:txBody>
      </p:sp>
      <p:sp>
        <p:nvSpPr>
          <p:cNvPr id="25604" name="عنصر نائب للتاريخ 6"/>
          <p:cNvSpPr>
            <a:spLocks noGrp="1"/>
          </p:cNvSpPr>
          <p:nvPr>
            <p:ph type="dt" sz="half" idx="10"/>
          </p:nvPr>
        </p:nvSpPr>
        <p:spPr>
          <a:noFill/>
        </p:spPr>
        <p:txBody>
          <a:bodyPr/>
          <a:lstStyle/>
          <a:p>
            <a:fld id="{D7029680-BEA6-4FB9-A616-41C872D6C188}"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5606"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5605" name="عنصر نائب لرقم الشريحة 7"/>
          <p:cNvSpPr>
            <a:spLocks noGrp="1"/>
          </p:cNvSpPr>
          <p:nvPr>
            <p:ph type="sldNum" sz="quarter" idx="12"/>
          </p:nvPr>
        </p:nvSpPr>
        <p:spPr>
          <a:noFill/>
        </p:spPr>
        <p:txBody>
          <a:bodyPr/>
          <a:lstStyle/>
          <a:p>
            <a:fld id="{C881D93B-325E-485E-888E-30CD6B33F927}" type="slidenum">
              <a:rPr lang="en-GB" smtClean="0">
                <a:latin typeface="Arial" charset="0"/>
                <a:cs typeface="Arial" charset="0"/>
              </a:rPr>
              <a:pPr/>
              <a:t>24</a:t>
            </a:fld>
            <a:endParaRPr lang="en-GB" smtClean="0">
              <a:latin typeface="Arial" charset="0"/>
              <a:cs typeface="Arial" charset="0"/>
            </a:endParaRPr>
          </a:p>
        </p:txBody>
      </p:sp>
      <p:sp>
        <p:nvSpPr>
          <p:cNvPr id="9" name="مستطيل 8"/>
          <p:cNvSpPr/>
          <p:nvPr/>
        </p:nvSpPr>
        <p:spPr>
          <a:xfrm>
            <a:off x="275867" y="428604"/>
            <a:ext cx="8153785" cy="707886"/>
          </a:xfrm>
          <a:prstGeom prst="rect">
            <a:avLst/>
          </a:prstGeom>
          <a:noFill/>
        </p:spPr>
        <p:txBody>
          <a:bodyPr>
            <a:spAutoFit/>
          </a:bodyPr>
          <a:lstStyle/>
          <a:p>
            <a:pPr algn="ctr">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3-3 دراسات الدافعية والاتجاهات النفسية</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1"/>
          </p:nvPr>
        </p:nvSpPr>
        <p:spPr>
          <a:xfrm>
            <a:off x="468313" y="981075"/>
            <a:ext cx="8229600" cy="4525963"/>
          </a:xfrm>
        </p:spPr>
        <p:txBody>
          <a:bodyPr>
            <a:normAutofit fontScale="92500" lnSpcReduction="10000"/>
          </a:bodyPr>
          <a:lstStyle/>
          <a:p>
            <a:pPr algn="just" rtl="1" eaLnBrk="1" hangingPunct="1">
              <a:lnSpc>
                <a:spcPct val="90000"/>
              </a:lnSpc>
              <a:buFontTx/>
              <a:buNone/>
            </a:pPr>
            <a:r>
              <a:rPr lang="ar-SA" sz="3600" b="1" i="1" u="sng" smtClean="0">
                <a:solidFill>
                  <a:schemeClr val="accent2"/>
                </a:solidFill>
              </a:rPr>
              <a:t>3. ماجريجور:</a:t>
            </a:r>
            <a:r>
              <a:rPr lang="ar-SA" sz="2400" smtClean="0">
                <a:solidFill>
                  <a:srgbClr val="6699FF"/>
                </a:solidFill>
              </a:rPr>
              <a:t>   </a:t>
            </a:r>
          </a:p>
          <a:p>
            <a:pPr algn="just" rtl="1" eaLnBrk="1" hangingPunct="1">
              <a:lnSpc>
                <a:spcPct val="90000"/>
              </a:lnSpc>
              <a:buFontTx/>
              <a:buNone/>
            </a:pPr>
            <a:r>
              <a:rPr lang="ar-SA" sz="2400" smtClean="0">
                <a:solidFill>
                  <a:srgbClr val="6699FF"/>
                </a:solidFill>
              </a:rPr>
              <a:t>     </a:t>
            </a:r>
            <a:r>
              <a:rPr lang="ar-SA" smtClean="0"/>
              <a:t>أخذ النظرية التي قدمها ماسلو عن تدرج الحاجات والدوافع الإنسانية ليقدمها للباحثين والدارسين في ميدان الإدارة.</a:t>
            </a:r>
            <a:r>
              <a:rPr lang="ar-SA" sz="2800" smtClean="0"/>
              <a:t>  </a:t>
            </a:r>
          </a:p>
          <a:p>
            <a:pPr algn="just" rtl="1" eaLnBrk="1" hangingPunct="1">
              <a:lnSpc>
                <a:spcPct val="90000"/>
              </a:lnSpc>
              <a:buFontTx/>
              <a:buNone/>
            </a:pPr>
            <a:endParaRPr lang="ar-SA" sz="2800" smtClean="0">
              <a:solidFill>
                <a:srgbClr val="6699FF"/>
              </a:solidFill>
            </a:endParaRPr>
          </a:p>
          <a:p>
            <a:pPr algn="just" rtl="1" eaLnBrk="1" hangingPunct="1">
              <a:lnSpc>
                <a:spcPct val="90000"/>
              </a:lnSpc>
              <a:buFontTx/>
              <a:buNone/>
            </a:pPr>
            <a:r>
              <a:rPr lang="ar-SA" sz="2400" smtClean="0">
                <a:solidFill>
                  <a:srgbClr val="6699FF"/>
                </a:solidFill>
              </a:rPr>
              <a:t> </a:t>
            </a:r>
            <a:r>
              <a:rPr lang="ar-SA" sz="3600" b="1" i="1" u="sng" smtClean="0">
                <a:solidFill>
                  <a:schemeClr val="accent2"/>
                </a:solidFill>
              </a:rPr>
              <a:t>4. هرزبرج :</a:t>
            </a:r>
            <a:r>
              <a:rPr lang="ar-SA" smtClean="0">
                <a:solidFill>
                  <a:srgbClr val="6699FF"/>
                </a:solidFill>
              </a:rPr>
              <a:t> </a:t>
            </a:r>
          </a:p>
          <a:p>
            <a:pPr algn="just" rtl="1" eaLnBrk="1" hangingPunct="1">
              <a:lnSpc>
                <a:spcPct val="90000"/>
              </a:lnSpc>
              <a:buFontTx/>
              <a:buNone/>
            </a:pPr>
            <a:r>
              <a:rPr lang="ar-SA" sz="2800" smtClean="0">
                <a:solidFill>
                  <a:srgbClr val="6699FF"/>
                </a:solidFill>
              </a:rPr>
              <a:t>    </a:t>
            </a:r>
            <a:r>
              <a:rPr lang="ar-SA" smtClean="0"/>
              <a:t>قال أن مشاعر الرضا والسعادة تحركها عوامل تختلف عن تلك التي تحرك </a:t>
            </a:r>
            <a:r>
              <a:rPr lang="ar-SA" smtClean="0">
                <a:solidFill>
                  <a:srgbClr val="C00000"/>
                </a:solidFill>
              </a:rPr>
              <a:t>مشاعر الاستياء ،</a:t>
            </a:r>
          </a:p>
          <a:p>
            <a:pPr algn="just" rtl="1" eaLnBrk="1" hangingPunct="1">
              <a:lnSpc>
                <a:spcPct val="90000"/>
              </a:lnSpc>
              <a:buFontTx/>
              <a:buNone/>
            </a:pPr>
            <a:r>
              <a:rPr lang="ar-SA" smtClean="0">
                <a:solidFill>
                  <a:srgbClr val="7030A0"/>
                </a:solidFill>
              </a:rPr>
              <a:t>ومشاعر الرضا </a:t>
            </a:r>
            <a:r>
              <a:rPr lang="ar-SA" smtClean="0"/>
              <a:t>هي وحدها التي تؤثر على أداء الفرد للعمل </a:t>
            </a:r>
            <a:r>
              <a:rPr lang="ar-SA" smtClean="0">
                <a:solidFill>
                  <a:srgbClr val="FF0000"/>
                </a:solidFill>
              </a:rPr>
              <a:t>أما مشاعر الاستياء</a:t>
            </a:r>
            <a:r>
              <a:rPr lang="ar-SA" smtClean="0"/>
              <a:t> فلا علاقة لها بالدافعية لأداء العمل . </a:t>
            </a:r>
          </a:p>
          <a:p>
            <a:pPr algn="just" rtl="1" eaLnBrk="1" hangingPunct="1">
              <a:lnSpc>
                <a:spcPct val="90000"/>
              </a:lnSpc>
              <a:buFontTx/>
              <a:buNone/>
            </a:pPr>
            <a:endParaRPr lang="en-US" smtClean="0">
              <a:solidFill>
                <a:srgbClr val="6699FF"/>
              </a:solidFill>
            </a:endParaRPr>
          </a:p>
          <a:p>
            <a:pPr algn="just" rtl="1" eaLnBrk="1" hangingPunct="1">
              <a:lnSpc>
                <a:spcPct val="90000"/>
              </a:lnSpc>
              <a:buFontTx/>
              <a:buNone/>
            </a:pPr>
            <a:endParaRPr lang="en-US" smtClean="0">
              <a:solidFill>
                <a:srgbClr val="6699FF"/>
              </a:solidFill>
            </a:endParaRPr>
          </a:p>
        </p:txBody>
      </p:sp>
      <p:sp>
        <p:nvSpPr>
          <p:cNvPr id="26627" name="عنصر نائب للتاريخ 2"/>
          <p:cNvSpPr>
            <a:spLocks noGrp="1"/>
          </p:cNvSpPr>
          <p:nvPr>
            <p:ph type="dt" sz="half" idx="10"/>
          </p:nvPr>
        </p:nvSpPr>
        <p:spPr>
          <a:noFill/>
        </p:spPr>
        <p:txBody>
          <a:bodyPr/>
          <a:lstStyle/>
          <a:p>
            <a:fld id="{73A2958B-799D-4DE7-A08C-36537D0E948A}"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6629"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6628" name="عنصر نائب لرقم الشريحة 3"/>
          <p:cNvSpPr>
            <a:spLocks noGrp="1"/>
          </p:cNvSpPr>
          <p:nvPr>
            <p:ph type="sldNum" sz="quarter" idx="12"/>
          </p:nvPr>
        </p:nvSpPr>
        <p:spPr>
          <a:noFill/>
        </p:spPr>
        <p:txBody>
          <a:bodyPr/>
          <a:lstStyle/>
          <a:p>
            <a:fld id="{5E95672E-9711-4F2D-945B-004BA2891F22}" type="slidenum">
              <a:rPr lang="en-GB" smtClean="0">
                <a:latin typeface="Arial" charset="0"/>
                <a:cs typeface="Arial" charset="0"/>
              </a:rPr>
              <a:pPr/>
              <a:t>25</a:t>
            </a:fld>
            <a:endParaRPr lang="en-GB" smtClean="0">
              <a:latin typeface="Arial" charset="0"/>
              <a:cs typeface="Arial" charset="0"/>
            </a:endParaRPr>
          </a:p>
        </p:txBody>
      </p:sp>
      <p:sp>
        <p:nvSpPr>
          <p:cNvPr id="6" name="مستطيل 8"/>
          <p:cNvSpPr/>
          <p:nvPr/>
        </p:nvSpPr>
        <p:spPr>
          <a:xfrm>
            <a:off x="275867" y="428604"/>
            <a:ext cx="8153785" cy="707886"/>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3-3 دراسات الدافعية والاتجاهات النفسية.</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صر نائب للنص 2"/>
          <p:cNvSpPr>
            <a:spLocks noGrp="1"/>
          </p:cNvSpPr>
          <p:nvPr>
            <p:ph type="body" idx="1"/>
          </p:nvPr>
        </p:nvSpPr>
        <p:spPr>
          <a:solidFill>
            <a:srgbClr val="FFC000"/>
          </a:solidFill>
        </p:spPr>
        <p:txBody>
          <a:bodyPr/>
          <a:lstStyle/>
          <a:p>
            <a:pPr algn="r" rtl="1" eaLnBrk="1" hangingPunct="1"/>
            <a:r>
              <a:rPr lang="ar-SA" smtClean="0"/>
              <a:t>العوامل التي تسبب عدم الرضا</a:t>
            </a:r>
          </a:p>
        </p:txBody>
      </p:sp>
      <p:sp>
        <p:nvSpPr>
          <p:cNvPr id="27652" name="عنصر نائب للنص 4"/>
          <p:cNvSpPr>
            <a:spLocks noGrp="1"/>
          </p:cNvSpPr>
          <p:nvPr>
            <p:ph type="body" sz="half" idx="3"/>
          </p:nvPr>
        </p:nvSpPr>
        <p:spPr>
          <a:solidFill>
            <a:srgbClr val="FF0000"/>
          </a:solidFill>
        </p:spPr>
        <p:txBody>
          <a:bodyPr/>
          <a:lstStyle/>
          <a:p>
            <a:pPr algn="r" rtl="1" eaLnBrk="1" hangingPunct="1"/>
            <a:r>
              <a:rPr lang="ar-SA" smtClean="0"/>
              <a:t>العوامل التي تسبب الرضا </a:t>
            </a:r>
          </a:p>
        </p:txBody>
      </p:sp>
      <p:sp>
        <p:nvSpPr>
          <p:cNvPr id="27651" name="عنصر نائب للمحتوى 3"/>
          <p:cNvSpPr>
            <a:spLocks noGrp="1"/>
          </p:cNvSpPr>
          <p:nvPr>
            <p:ph sz="quarter" idx="2"/>
          </p:nvPr>
        </p:nvSpPr>
        <p:spPr>
          <a:solidFill>
            <a:srgbClr val="FFFF00"/>
          </a:solidFill>
        </p:spPr>
        <p:txBody>
          <a:bodyPr/>
          <a:lstStyle/>
          <a:p>
            <a:pPr algn="r" rtl="1" eaLnBrk="1" hangingPunct="1"/>
            <a:r>
              <a:rPr lang="ar-SA" dirty="0" smtClean="0"/>
              <a:t>تسمى العوامل الوقائية وتخص المنظمة</a:t>
            </a:r>
          </a:p>
          <a:p>
            <a:pPr algn="r" rtl="1" eaLnBrk="1" hangingPunct="1"/>
            <a:r>
              <a:rPr lang="ar-SA" dirty="0" smtClean="0"/>
              <a:t>الأمن الوظيفي – ظروف العمل-الإشراف- العلاقات الشخصية – الراتب- السياسات وطرق العمل العلاوات – المستوى الاجتماعي</a:t>
            </a:r>
          </a:p>
          <a:p>
            <a:pPr algn="r" rtl="1" eaLnBrk="1" hangingPunct="1"/>
            <a:r>
              <a:rPr lang="ar-SA" dirty="0" smtClean="0"/>
              <a:t>وجودها لا يؤدي إلى الرضا وعدم وجودها يسبب </a:t>
            </a:r>
            <a:r>
              <a:rPr lang="ar-SA" sz="2800" dirty="0" smtClean="0"/>
              <a:t>استياء</a:t>
            </a:r>
            <a:endParaRPr lang="en-US" sz="2800" dirty="0" smtClean="0"/>
          </a:p>
          <a:p>
            <a:pPr algn="r" rtl="1" eaLnBrk="1" hangingPunct="1"/>
            <a:endParaRPr lang="ar-SA" b="1" i="1" dirty="0" smtClean="0"/>
          </a:p>
          <a:p>
            <a:pPr algn="r" rtl="1" eaLnBrk="1" hangingPunct="1"/>
            <a:endParaRPr lang="en-US" dirty="0" smtClean="0"/>
          </a:p>
          <a:p>
            <a:pPr algn="r" rtl="1" eaLnBrk="1" hangingPunct="1"/>
            <a:endParaRPr lang="ar-SA" b="1" i="1" dirty="0" smtClean="0"/>
          </a:p>
          <a:p>
            <a:pPr algn="r" rtl="1" eaLnBrk="1" hangingPunct="1"/>
            <a:endParaRPr lang="ar-SA" dirty="0" smtClean="0"/>
          </a:p>
        </p:txBody>
      </p:sp>
      <p:sp>
        <p:nvSpPr>
          <p:cNvPr id="6" name="عنصر نائب للمحتوى 5"/>
          <p:cNvSpPr>
            <a:spLocks noGrp="1"/>
          </p:cNvSpPr>
          <p:nvPr>
            <p:ph sz="quarter" idx="4"/>
          </p:nvPr>
        </p:nvSpPr>
        <p:spPr>
          <a:solidFill>
            <a:schemeClr val="bg2">
              <a:lumMod val="20000"/>
              <a:lumOff val="80000"/>
            </a:schemeClr>
          </a:solidFill>
        </p:spPr>
        <p:txBody>
          <a:bodyPr/>
          <a:lstStyle/>
          <a:p>
            <a:pPr algn="r" rtl="1" eaLnBrk="1" hangingPunct="1">
              <a:defRPr/>
            </a:pPr>
            <a:r>
              <a:rPr lang="ar-SA" dirty="0" smtClean="0"/>
              <a:t>تسمى العوامل الدافعة</a:t>
            </a:r>
            <a:r>
              <a:rPr lang="ar-SA" dirty="0" smtClean="0">
                <a:solidFill>
                  <a:schemeClr val="accent2"/>
                </a:solidFill>
              </a:rPr>
              <a:t> و</a:t>
            </a:r>
            <a:r>
              <a:rPr lang="ar-SA" dirty="0" smtClean="0"/>
              <a:t>تخص الوظيفة </a:t>
            </a:r>
          </a:p>
          <a:p>
            <a:pPr algn="r" rtl="1" eaLnBrk="1" hangingPunct="1">
              <a:defRPr/>
            </a:pPr>
            <a:r>
              <a:rPr lang="ar-SA" dirty="0" smtClean="0"/>
              <a:t>الإنجاز- الاعتراف – التقدم الوظيفي- طبيعة العمل – النمو الوظيفي زيادة المسئوليات</a:t>
            </a:r>
          </a:p>
          <a:p>
            <a:pPr algn="r" rtl="1" eaLnBrk="1" hangingPunct="1">
              <a:defRPr/>
            </a:pPr>
            <a:r>
              <a:rPr lang="ar-SA" dirty="0" smtClean="0"/>
              <a:t>تدفع الفرد إلى أداء أفضل</a:t>
            </a:r>
            <a:endParaRPr lang="en-US" dirty="0" smtClean="0"/>
          </a:p>
          <a:p>
            <a:pPr algn="r" rtl="1" eaLnBrk="1" hangingPunct="1">
              <a:defRPr/>
            </a:pPr>
            <a:endParaRPr lang="ar-SA" dirty="0" smtClean="0"/>
          </a:p>
          <a:p>
            <a:pPr algn="r" rtl="1" eaLnBrk="1" hangingPunct="1">
              <a:defRPr/>
            </a:pPr>
            <a:endParaRPr lang="ar-SA" dirty="0" smtClean="0"/>
          </a:p>
        </p:txBody>
      </p:sp>
      <p:sp>
        <p:nvSpPr>
          <p:cNvPr id="27654" name="عنصر نائب للتاريخ 6"/>
          <p:cNvSpPr>
            <a:spLocks noGrp="1"/>
          </p:cNvSpPr>
          <p:nvPr>
            <p:ph type="dt" sz="half" idx="10"/>
          </p:nvPr>
        </p:nvSpPr>
        <p:spPr>
          <a:noFill/>
        </p:spPr>
        <p:txBody>
          <a:bodyPr/>
          <a:lstStyle/>
          <a:p>
            <a:fld id="{E07CC936-E8B8-497D-A047-DCCCAEC2474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7656" name="Footer Placeholder 8"/>
          <p:cNvSpPr>
            <a:spLocks noGrp="1"/>
          </p:cNvSpPr>
          <p:nvPr>
            <p:ph type="ftr" sz="quarter" idx="11"/>
          </p:nvPr>
        </p:nvSpPr>
        <p:spPr>
          <a:xfrm>
            <a:off x="2857500" y="6245225"/>
            <a:ext cx="4500563"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7655" name="عنصر نائب لرقم الشريحة 7"/>
          <p:cNvSpPr>
            <a:spLocks noGrp="1"/>
          </p:cNvSpPr>
          <p:nvPr>
            <p:ph type="sldNum" sz="quarter" idx="12"/>
          </p:nvPr>
        </p:nvSpPr>
        <p:spPr>
          <a:noFill/>
        </p:spPr>
        <p:txBody>
          <a:bodyPr/>
          <a:lstStyle/>
          <a:p>
            <a:fld id="{55B7220E-74FD-45FC-A050-F4D9C69EF551}" type="slidenum">
              <a:rPr lang="en-GB" smtClean="0">
                <a:latin typeface="Arial" charset="0"/>
                <a:cs typeface="Arial" charset="0"/>
              </a:rPr>
              <a:pPr/>
              <a:t>26</a:t>
            </a:fld>
            <a:endParaRPr lang="en-GB" smtClean="0">
              <a:latin typeface="Arial" charset="0"/>
              <a:cs typeface="Arial" charset="0"/>
            </a:endParaRPr>
          </a:p>
        </p:txBody>
      </p:sp>
      <p:sp>
        <p:nvSpPr>
          <p:cNvPr id="10" name="مستطيل 8"/>
          <p:cNvSpPr/>
          <p:nvPr/>
        </p:nvSpPr>
        <p:spPr>
          <a:xfrm>
            <a:off x="357158" y="428604"/>
            <a:ext cx="8153785" cy="707886"/>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3-3 دراسات الدافعية والاتجاهات النفسية..</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1"/>
          </p:nvPr>
        </p:nvSpPr>
        <p:spPr>
          <a:xfrm>
            <a:off x="571500" y="1500188"/>
            <a:ext cx="8229600" cy="4429125"/>
          </a:xfrm>
        </p:spPr>
        <p:txBody>
          <a:bodyPr/>
          <a:lstStyle/>
          <a:p>
            <a:pPr algn="just" rtl="1" eaLnBrk="1" hangingPunct="1">
              <a:lnSpc>
                <a:spcPct val="80000"/>
              </a:lnSpc>
              <a:buFontTx/>
              <a:buNone/>
            </a:pPr>
            <a:r>
              <a:rPr lang="ar-SA" sz="3600" b="1" i="1" u="sng" smtClean="0">
                <a:solidFill>
                  <a:schemeClr val="accent2"/>
                </a:solidFill>
              </a:rPr>
              <a:t>5. مارش وسايمون :</a:t>
            </a:r>
            <a:r>
              <a:rPr lang="ar-SA" u="sng" smtClean="0">
                <a:solidFill>
                  <a:srgbClr val="6699FF"/>
                </a:solidFill>
              </a:rPr>
              <a:t> </a:t>
            </a:r>
          </a:p>
          <a:p>
            <a:pPr algn="just" rtl="1" eaLnBrk="1" hangingPunct="1">
              <a:lnSpc>
                <a:spcPct val="80000"/>
              </a:lnSpc>
              <a:buFontTx/>
              <a:buNone/>
            </a:pPr>
            <a:r>
              <a:rPr lang="ar-SA" smtClean="0"/>
              <a:t>  قدما تحليلاً نظرياً يؤكدان فيه أن مشاعر الرضا والانتماء للمنظمة مختلفة عن مشاعر ودافعية الأداء .</a:t>
            </a:r>
            <a:endParaRPr lang="en-US" smtClean="0"/>
          </a:p>
          <a:p>
            <a:pPr algn="just" rtl="1" eaLnBrk="1" hangingPunct="1">
              <a:lnSpc>
                <a:spcPct val="80000"/>
              </a:lnSpc>
              <a:buFontTx/>
              <a:buNone/>
            </a:pPr>
            <a:r>
              <a:rPr lang="ar-SA" smtClean="0"/>
              <a:t> </a:t>
            </a:r>
          </a:p>
          <a:p>
            <a:pPr algn="just" rtl="1" eaLnBrk="1" hangingPunct="1">
              <a:lnSpc>
                <a:spcPct val="80000"/>
              </a:lnSpc>
              <a:buFontTx/>
              <a:buNone/>
            </a:pPr>
            <a:r>
              <a:rPr lang="ar-SA" sz="3600" b="1" i="1" u="sng" smtClean="0">
                <a:solidFill>
                  <a:schemeClr val="accent2"/>
                </a:solidFill>
              </a:rPr>
              <a:t>6. فروم :</a:t>
            </a:r>
            <a:r>
              <a:rPr lang="ar-SA" u="sng" smtClean="0">
                <a:solidFill>
                  <a:srgbClr val="6699FF"/>
                </a:solidFill>
              </a:rPr>
              <a:t> </a:t>
            </a:r>
          </a:p>
          <a:p>
            <a:pPr algn="just" rtl="1" eaLnBrk="1" hangingPunct="1">
              <a:lnSpc>
                <a:spcPct val="80000"/>
              </a:lnSpc>
              <a:buFontTx/>
              <a:buNone/>
            </a:pPr>
            <a:r>
              <a:rPr lang="ar-SA" smtClean="0"/>
              <a:t>   كان له الكثير من الفضل في تحليل نتائج الدراسات السابقة وتوضيح جوانب اللبس فيها. </a:t>
            </a:r>
          </a:p>
        </p:txBody>
      </p:sp>
      <p:sp>
        <p:nvSpPr>
          <p:cNvPr id="28675" name="عنصر نائب للتاريخ 2"/>
          <p:cNvSpPr>
            <a:spLocks noGrp="1"/>
          </p:cNvSpPr>
          <p:nvPr>
            <p:ph type="dt" sz="half" idx="10"/>
          </p:nvPr>
        </p:nvSpPr>
        <p:spPr>
          <a:noFill/>
        </p:spPr>
        <p:txBody>
          <a:bodyPr/>
          <a:lstStyle/>
          <a:p>
            <a:fld id="{D8C39338-BD39-43A4-9D9C-D6A8A46E64FA}"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8677"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8676" name="عنصر نائب لرقم الشريحة 3"/>
          <p:cNvSpPr>
            <a:spLocks noGrp="1"/>
          </p:cNvSpPr>
          <p:nvPr>
            <p:ph type="sldNum" sz="quarter" idx="12"/>
          </p:nvPr>
        </p:nvSpPr>
        <p:spPr>
          <a:noFill/>
        </p:spPr>
        <p:txBody>
          <a:bodyPr/>
          <a:lstStyle/>
          <a:p>
            <a:fld id="{90B73FD3-4191-445D-B156-36B7D8273A15}" type="slidenum">
              <a:rPr lang="en-GB" smtClean="0">
                <a:latin typeface="Arial" charset="0"/>
                <a:cs typeface="Arial" charset="0"/>
              </a:rPr>
              <a:pPr/>
              <a:t>27</a:t>
            </a:fld>
            <a:endParaRPr lang="en-GB" smtClean="0">
              <a:latin typeface="Arial" charset="0"/>
              <a:cs typeface="Arial" charset="0"/>
            </a:endParaRPr>
          </a:p>
        </p:txBody>
      </p:sp>
      <p:sp>
        <p:nvSpPr>
          <p:cNvPr id="6" name="مستطيل 8"/>
          <p:cNvSpPr/>
          <p:nvPr/>
        </p:nvSpPr>
        <p:spPr>
          <a:xfrm>
            <a:off x="275867" y="428604"/>
            <a:ext cx="8153785" cy="707886"/>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3-3 دراسات الدافعية والاتجاهات النفسية...</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571500" y="1500188"/>
            <a:ext cx="8229600" cy="4429125"/>
          </a:xfrm>
        </p:spPr>
        <p:txBody>
          <a:bodyPr/>
          <a:lstStyle/>
          <a:p>
            <a:pPr algn="just" rtl="1" eaLnBrk="1" hangingPunct="1">
              <a:lnSpc>
                <a:spcPct val="80000"/>
              </a:lnSpc>
              <a:buFontTx/>
              <a:buNone/>
            </a:pPr>
            <a:r>
              <a:rPr lang="ar-SA" smtClean="0"/>
              <a:t>     فقد فرق بين مشاعر الرضا والاتجاهات النفسية وبين الدافعية للقيام بسلوك معين . </a:t>
            </a:r>
          </a:p>
          <a:p>
            <a:pPr algn="just" rtl="1" eaLnBrk="1" hangingPunct="1">
              <a:lnSpc>
                <a:spcPct val="80000"/>
              </a:lnSpc>
              <a:buFontTx/>
              <a:buNone/>
            </a:pPr>
            <a:r>
              <a:rPr lang="ar-SA" smtClean="0"/>
              <a:t>   وقدم نظرية التوقع التي تعد من أكثر نظريات الدافعية قبولاً .</a:t>
            </a:r>
            <a:endParaRPr lang="en-US" smtClean="0"/>
          </a:p>
          <a:p>
            <a:pPr algn="just" rtl="1" eaLnBrk="1" hangingPunct="1">
              <a:lnSpc>
                <a:spcPct val="80000"/>
              </a:lnSpc>
              <a:buFontTx/>
              <a:buNone/>
            </a:pPr>
            <a:endParaRPr lang="en-US" smtClean="0"/>
          </a:p>
          <a:p>
            <a:pPr algn="just" rtl="1" eaLnBrk="1" hangingPunct="1">
              <a:lnSpc>
                <a:spcPct val="80000"/>
              </a:lnSpc>
              <a:buFontTx/>
              <a:buNone/>
            </a:pPr>
            <a:r>
              <a:rPr lang="ar-SA" b="1" i="1" u="sng" smtClean="0">
                <a:solidFill>
                  <a:schemeClr val="accent2"/>
                </a:solidFill>
              </a:rPr>
              <a:t>وتنص هذه النظرية على:</a:t>
            </a:r>
            <a:endParaRPr lang="ar-SA" smtClean="0">
              <a:solidFill>
                <a:srgbClr val="6699FF"/>
              </a:solidFill>
            </a:endParaRPr>
          </a:p>
          <a:p>
            <a:pPr algn="just" rtl="1" eaLnBrk="1" hangingPunct="1">
              <a:lnSpc>
                <a:spcPct val="80000"/>
              </a:lnSpc>
              <a:buFontTx/>
              <a:buNone/>
            </a:pPr>
            <a:r>
              <a:rPr lang="ar-SA" smtClean="0">
                <a:solidFill>
                  <a:srgbClr val="6699FF"/>
                </a:solidFill>
              </a:rPr>
              <a:t>    </a:t>
            </a:r>
            <a:r>
              <a:rPr lang="ar-SA" smtClean="0">
                <a:solidFill>
                  <a:srgbClr val="00B050"/>
                </a:solidFill>
              </a:rPr>
              <a:t>أن الفرد يقوم بسلوك ما وفقاً لتوقعاته لبدائل السلوك التي تحدد دافعتيه لاختيار البديل. </a:t>
            </a:r>
            <a:endParaRPr lang="en-US" smtClean="0">
              <a:solidFill>
                <a:srgbClr val="00B050"/>
              </a:solidFill>
            </a:endParaRPr>
          </a:p>
        </p:txBody>
      </p:sp>
      <p:sp>
        <p:nvSpPr>
          <p:cNvPr id="29699" name="عنصر نائب للتاريخ 2"/>
          <p:cNvSpPr>
            <a:spLocks noGrp="1"/>
          </p:cNvSpPr>
          <p:nvPr>
            <p:ph type="dt" sz="half" idx="10"/>
          </p:nvPr>
        </p:nvSpPr>
        <p:spPr>
          <a:noFill/>
        </p:spPr>
        <p:txBody>
          <a:bodyPr/>
          <a:lstStyle/>
          <a:p>
            <a:fld id="{27846229-8CA7-457B-8975-5671EF2F9DC6}"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29701" name="Footer Placeholder 4"/>
          <p:cNvSpPr>
            <a:spLocks noGrp="1"/>
          </p:cNvSpPr>
          <p:nvPr>
            <p:ph type="ftr" sz="quarter" idx="11"/>
          </p:nvPr>
        </p:nvSpPr>
        <p:spPr>
          <a:xfrm>
            <a:off x="2571750" y="6245225"/>
            <a:ext cx="4429125"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29700" name="عنصر نائب لرقم الشريحة 3"/>
          <p:cNvSpPr>
            <a:spLocks noGrp="1"/>
          </p:cNvSpPr>
          <p:nvPr>
            <p:ph type="sldNum" sz="quarter" idx="12"/>
          </p:nvPr>
        </p:nvSpPr>
        <p:spPr>
          <a:noFill/>
        </p:spPr>
        <p:txBody>
          <a:bodyPr/>
          <a:lstStyle/>
          <a:p>
            <a:fld id="{C5B7B6E5-446C-4826-A33D-D9823F150B49}" type="slidenum">
              <a:rPr lang="en-GB" smtClean="0">
                <a:latin typeface="Arial" charset="0"/>
                <a:cs typeface="Arial" charset="0"/>
              </a:rPr>
              <a:pPr/>
              <a:t>28</a:t>
            </a:fld>
            <a:endParaRPr lang="en-GB" smtClean="0">
              <a:latin typeface="Arial" charset="0"/>
              <a:cs typeface="Arial" charset="0"/>
            </a:endParaRPr>
          </a:p>
        </p:txBody>
      </p:sp>
      <p:sp>
        <p:nvSpPr>
          <p:cNvPr id="6" name="مستطيل 8"/>
          <p:cNvSpPr/>
          <p:nvPr/>
        </p:nvSpPr>
        <p:spPr>
          <a:xfrm>
            <a:off x="275867" y="428604"/>
            <a:ext cx="8153785" cy="707886"/>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3-3 دراسات الدافعية والاتجاهات النفسية....</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رسم تخطيطي 8"/>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ستطيل 5"/>
          <p:cNvSpPr/>
          <p:nvPr/>
        </p:nvSpPr>
        <p:spPr>
          <a:xfrm>
            <a:off x="1214414" y="428604"/>
            <a:ext cx="6236001" cy="830997"/>
          </a:xfrm>
          <a:prstGeom prst="rect">
            <a:avLst/>
          </a:prstGeom>
          <a:noFill/>
        </p:spPr>
        <p:txBody>
          <a:bodyPr wrap="none">
            <a:spAutoFit/>
          </a:bodyPr>
          <a:lstStyle/>
          <a:p>
            <a:pPr algn="ctr">
              <a:defRPr/>
            </a:pPr>
            <a:r>
              <a:rPr lang="ar-SA" sz="4800" b="1" i="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3-4 دراسات الإشراف والقيادة</a:t>
            </a:r>
            <a:endParaRPr lang="ar-SA"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30724" name="عنصر نائب للتاريخ 3"/>
          <p:cNvSpPr>
            <a:spLocks noGrp="1"/>
          </p:cNvSpPr>
          <p:nvPr>
            <p:ph type="dt" sz="half" idx="10"/>
          </p:nvPr>
        </p:nvSpPr>
        <p:spPr>
          <a:noFill/>
        </p:spPr>
        <p:txBody>
          <a:bodyPr/>
          <a:lstStyle/>
          <a:p>
            <a:fld id="{A2308E09-DC83-4046-96A7-548B217E9908}"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0726"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0725" name="عنصر نائب لرقم الشريحة 4"/>
          <p:cNvSpPr>
            <a:spLocks noGrp="1"/>
          </p:cNvSpPr>
          <p:nvPr>
            <p:ph type="sldNum" sz="quarter" idx="12"/>
          </p:nvPr>
        </p:nvSpPr>
        <p:spPr>
          <a:noFill/>
        </p:spPr>
        <p:txBody>
          <a:bodyPr/>
          <a:lstStyle/>
          <a:p>
            <a:fld id="{B97DCA31-63CF-4BE6-ADD3-F3CEB492B698}" type="slidenum">
              <a:rPr lang="en-GB" smtClean="0">
                <a:latin typeface="Arial" charset="0"/>
                <a:cs typeface="Arial" charset="0"/>
              </a:rPr>
              <a:pPr/>
              <a:t>29</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defRPr/>
            </a:pPr>
            <a:r>
              <a:rPr lang="ar-SA" sz="40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1. مدخل إلى دراسة السلوك الإنساني.</a:t>
            </a:r>
            <a:endParaRPr lang="en-US" sz="4000" b="1" dirty="0"/>
          </a:p>
        </p:txBody>
      </p:sp>
      <p:sp>
        <p:nvSpPr>
          <p:cNvPr id="3" name="Content Placeholder 2"/>
          <p:cNvSpPr>
            <a:spLocks noGrp="1"/>
          </p:cNvSpPr>
          <p:nvPr>
            <p:ph idx="1"/>
          </p:nvPr>
        </p:nvSpPr>
        <p:spPr/>
        <p:txBody>
          <a:bodyPr/>
          <a:lstStyle/>
          <a:p>
            <a:pPr algn="r" rtl="1" eaLnBrk="1" hangingPunct="1">
              <a:buFontTx/>
              <a:buNone/>
              <a:defRPr/>
            </a:pPr>
            <a:r>
              <a:rPr lang="ar-SA" b="1" kern="1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Times New Roman"/>
                <a:cs typeface="Times New Roman"/>
              </a:rPr>
              <a:t>إن الهدف من دراسة السلوك الإنساني في المنظمات هو فهمه من أجل :</a:t>
            </a:r>
            <a:endParaRPr lang="ar-SA" b="1" dirty="0" smtClean="0">
              <a:solidFill>
                <a:srgbClr val="FF0000"/>
              </a:solidFill>
            </a:endParaRPr>
          </a:p>
          <a:p>
            <a:pPr algn="r" rtl="1" eaLnBrk="1" hangingPunct="1">
              <a:buFontTx/>
              <a:buNone/>
              <a:defRPr/>
            </a:pPr>
            <a:r>
              <a:rPr lang="ar-SA" dirty="0" smtClean="0"/>
              <a:t>- تحسين أداء الفرد داخل المنظمة</a:t>
            </a:r>
          </a:p>
          <a:p>
            <a:pPr algn="r" rtl="1" eaLnBrk="1" hangingPunct="1">
              <a:buFontTx/>
              <a:buNone/>
              <a:defRPr/>
            </a:pPr>
            <a:r>
              <a:rPr lang="ar-SA" b="1" dirty="0" smtClean="0">
                <a:solidFill>
                  <a:srgbClr val="FF0000"/>
                </a:solidFill>
              </a:rPr>
              <a:t>     و</a:t>
            </a:r>
          </a:p>
          <a:p>
            <a:pPr algn="r" rtl="1" eaLnBrk="1" hangingPunct="1">
              <a:buFontTx/>
              <a:buChar char="-"/>
              <a:defRPr/>
            </a:pPr>
            <a:r>
              <a:rPr lang="ar-SA" dirty="0" smtClean="0"/>
              <a:t>تطويع سلوكه (الضبط والتحكم) بما يتلاءم وأهداف المنظمة وثقافتها.</a:t>
            </a:r>
          </a:p>
        </p:txBody>
      </p:sp>
      <p:sp>
        <p:nvSpPr>
          <p:cNvPr id="5124" name="Date Placeholder 3"/>
          <p:cNvSpPr>
            <a:spLocks noGrp="1"/>
          </p:cNvSpPr>
          <p:nvPr>
            <p:ph type="dt" sz="half" idx="10"/>
          </p:nvPr>
        </p:nvSpPr>
        <p:spPr>
          <a:noFill/>
        </p:spPr>
        <p:txBody>
          <a:bodyPr/>
          <a:lstStyle/>
          <a:p>
            <a:fld id="{3E4268F1-F68B-4EFB-B602-2AD18EE64645}"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5125" name="Footer Placeholder 4"/>
          <p:cNvSpPr>
            <a:spLocks noGrp="1"/>
          </p:cNvSpPr>
          <p:nvPr>
            <p:ph type="ftr" sz="quarter" idx="11"/>
          </p:nvPr>
        </p:nvSpPr>
        <p:spPr>
          <a:xfrm>
            <a:off x="2428875" y="6245225"/>
            <a:ext cx="5072063"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5126" name="Slide Number Placeholder 5"/>
          <p:cNvSpPr>
            <a:spLocks noGrp="1"/>
          </p:cNvSpPr>
          <p:nvPr>
            <p:ph type="sldNum" sz="quarter" idx="12"/>
          </p:nvPr>
        </p:nvSpPr>
        <p:spPr>
          <a:noFill/>
        </p:spPr>
        <p:txBody>
          <a:bodyPr/>
          <a:lstStyle/>
          <a:p>
            <a:fld id="{C8F2C4BC-7D39-45F4-A292-2FD4D2780B00}" type="slidenum">
              <a:rPr lang="en-GB" smtClean="0">
                <a:latin typeface="Arial" charset="0"/>
                <a:cs typeface="Arial" charset="0"/>
              </a:rPr>
              <a:pPr/>
              <a:t>3</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idx="1"/>
          </p:nvPr>
        </p:nvSpPr>
        <p:spPr>
          <a:xfrm>
            <a:off x="428625" y="1071563"/>
            <a:ext cx="8229600" cy="5113337"/>
          </a:xfrm>
        </p:spPr>
        <p:txBody>
          <a:bodyPr/>
          <a:lstStyle/>
          <a:p>
            <a:pPr algn="r" eaLnBrk="1" hangingPunct="1">
              <a:lnSpc>
                <a:spcPct val="80000"/>
              </a:lnSpc>
              <a:buFontTx/>
              <a:buNone/>
            </a:pPr>
            <a:r>
              <a:rPr lang="ar-SA" sz="3600" b="1" i="1" u="sng" smtClean="0">
                <a:solidFill>
                  <a:schemeClr val="accent2"/>
                </a:solidFill>
              </a:rPr>
              <a:t>أنماط القيادة :</a:t>
            </a:r>
            <a:r>
              <a:rPr lang="ar-SA" smtClean="0">
                <a:solidFill>
                  <a:schemeClr val="accent2"/>
                </a:solidFill>
              </a:rPr>
              <a:t> </a:t>
            </a:r>
          </a:p>
          <a:p>
            <a:pPr algn="r" eaLnBrk="1" hangingPunct="1">
              <a:lnSpc>
                <a:spcPct val="80000"/>
              </a:lnSpc>
              <a:buFontTx/>
              <a:buNone/>
            </a:pPr>
            <a:r>
              <a:rPr lang="ar-SA" smtClean="0">
                <a:solidFill>
                  <a:srgbClr val="6699FF"/>
                </a:solidFill>
              </a:rPr>
              <a:t>  </a:t>
            </a:r>
            <a:r>
              <a:rPr lang="ar-SA" smtClean="0"/>
              <a:t>القائد الديمقراطي – القائد الاستبدادي </a:t>
            </a:r>
          </a:p>
          <a:p>
            <a:pPr algn="r" eaLnBrk="1" hangingPunct="1">
              <a:lnSpc>
                <a:spcPct val="80000"/>
              </a:lnSpc>
              <a:buFontTx/>
              <a:buNone/>
            </a:pPr>
            <a:endParaRPr lang="ar-SA" smtClean="0"/>
          </a:p>
          <a:p>
            <a:pPr algn="r" rtl="1" eaLnBrk="1" hangingPunct="1">
              <a:lnSpc>
                <a:spcPct val="80000"/>
              </a:lnSpc>
              <a:buFontTx/>
              <a:buNone/>
            </a:pPr>
            <a:r>
              <a:rPr lang="ar-SA" sz="3600" b="1" i="1" u="sng" smtClean="0">
                <a:solidFill>
                  <a:schemeClr val="accent2"/>
                </a:solidFill>
              </a:rPr>
              <a:t>4- اتجاهات بحوث القيادة بعد ليفين :</a:t>
            </a:r>
            <a:r>
              <a:rPr lang="ar-SA" smtClean="0">
                <a:solidFill>
                  <a:schemeClr val="accent2"/>
                </a:solidFill>
              </a:rPr>
              <a:t> </a:t>
            </a:r>
          </a:p>
          <a:p>
            <a:pPr algn="r" eaLnBrk="1" hangingPunct="1">
              <a:lnSpc>
                <a:spcPct val="80000"/>
              </a:lnSpc>
              <a:buFontTx/>
              <a:buNone/>
            </a:pPr>
            <a:r>
              <a:rPr lang="ar-SA" b="1" i="1" smtClean="0"/>
              <a:t>   الاتجاه القديم:</a:t>
            </a:r>
            <a:r>
              <a:rPr lang="ar-SA" smtClean="0"/>
              <a:t> </a:t>
            </a:r>
          </a:p>
          <a:p>
            <a:pPr algn="r" eaLnBrk="1" hangingPunct="1">
              <a:lnSpc>
                <a:spcPct val="80000"/>
              </a:lnSpc>
              <a:buFontTx/>
              <a:buNone/>
            </a:pPr>
            <a:r>
              <a:rPr lang="ar-SA" smtClean="0"/>
              <a:t> يركز على سلوك القائد ويفترض أن نمط القيادة هو المؤثر على نوعية المرؤوسين . </a:t>
            </a:r>
          </a:p>
          <a:p>
            <a:pPr algn="r" eaLnBrk="1" hangingPunct="1">
              <a:lnSpc>
                <a:spcPct val="80000"/>
              </a:lnSpc>
              <a:buFontTx/>
              <a:buNone/>
            </a:pPr>
            <a:r>
              <a:rPr lang="ar-SA" smtClean="0"/>
              <a:t>   </a:t>
            </a:r>
            <a:r>
              <a:rPr lang="ar-SA" b="1" i="1" smtClean="0"/>
              <a:t>الاتجاه الحديث : </a:t>
            </a:r>
            <a:r>
              <a:rPr lang="ar-SA" smtClean="0"/>
              <a:t>  </a:t>
            </a:r>
          </a:p>
          <a:p>
            <a:pPr algn="r" eaLnBrk="1" hangingPunct="1">
              <a:lnSpc>
                <a:spcPct val="80000"/>
              </a:lnSpc>
              <a:buFontTx/>
              <a:buNone/>
            </a:pPr>
            <a:r>
              <a:rPr lang="en-US" smtClean="0"/>
              <a:t>:</a:t>
            </a:r>
            <a:r>
              <a:rPr lang="ar-SA" smtClean="0"/>
              <a:t>  ان هناك عدة متغيرات متشابكة وهي: ( نوعية المرؤوسين + الموقف+ نمط القيادة والسلوك ) تؤثر على الأداء . </a:t>
            </a:r>
            <a:r>
              <a:rPr lang="en-US" smtClean="0">
                <a:solidFill>
                  <a:srgbClr val="6699FF"/>
                </a:solidFill>
              </a:rPr>
              <a:t> </a:t>
            </a:r>
            <a:r>
              <a:rPr lang="ar-SA" smtClean="0">
                <a:solidFill>
                  <a:srgbClr val="6699FF"/>
                </a:solidFill>
              </a:rPr>
              <a:t>       </a:t>
            </a:r>
            <a:endParaRPr lang="en-US" smtClean="0">
              <a:solidFill>
                <a:srgbClr val="6699FF"/>
              </a:solidFill>
            </a:endParaRPr>
          </a:p>
        </p:txBody>
      </p:sp>
      <p:sp>
        <p:nvSpPr>
          <p:cNvPr id="31747" name="عنصر نائب للتاريخ 2"/>
          <p:cNvSpPr>
            <a:spLocks noGrp="1"/>
          </p:cNvSpPr>
          <p:nvPr>
            <p:ph type="dt" sz="half" idx="10"/>
          </p:nvPr>
        </p:nvSpPr>
        <p:spPr>
          <a:noFill/>
        </p:spPr>
        <p:txBody>
          <a:bodyPr/>
          <a:lstStyle/>
          <a:p>
            <a:fld id="{9C2636D6-8E38-46D1-B351-6D3DF82F7F1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1749"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1748" name="عنصر نائب لرقم الشريحة 3"/>
          <p:cNvSpPr>
            <a:spLocks noGrp="1"/>
          </p:cNvSpPr>
          <p:nvPr>
            <p:ph type="sldNum" sz="quarter" idx="12"/>
          </p:nvPr>
        </p:nvSpPr>
        <p:spPr>
          <a:noFill/>
        </p:spPr>
        <p:txBody>
          <a:bodyPr/>
          <a:lstStyle/>
          <a:p>
            <a:fld id="{5E65EC3A-5833-46AA-ACF2-6DC31D7CA902}" type="slidenum">
              <a:rPr lang="en-GB" smtClean="0">
                <a:latin typeface="Arial" charset="0"/>
                <a:cs typeface="Arial" charset="0"/>
              </a:rPr>
              <a:pPr/>
              <a:t>30</a:t>
            </a:fld>
            <a:endParaRPr lang="en-GB" smtClean="0">
              <a:latin typeface="Arial" charset="0"/>
              <a:cs typeface="Arial" charset="0"/>
            </a:endParaRPr>
          </a:p>
        </p:txBody>
      </p:sp>
      <p:sp>
        <p:nvSpPr>
          <p:cNvPr id="6" name="مستطيل 5"/>
          <p:cNvSpPr/>
          <p:nvPr/>
        </p:nvSpPr>
        <p:spPr>
          <a:xfrm>
            <a:off x="1214414" y="428604"/>
            <a:ext cx="6389891" cy="830997"/>
          </a:xfrm>
          <a:prstGeom prst="rect">
            <a:avLst/>
          </a:prstGeom>
          <a:noFill/>
        </p:spPr>
        <p:txBody>
          <a:bodyPr wrap="none">
            <a:spAutoFit/>
          </a:bodyPr>
          <a:lstStyle/>
          <a:p>
            <a:pPr algn="ctr" rtl="1">
              <a:defRPr/>
            </a:pPr>
            <a:r>
              <a:rPr lang="ar-SA" sz="4800" b="1" i="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3-4 دراسات الإشراف والقيادة.</a:t>
            </a:r>
            <a:endParaRPr lang="ar-SA"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idx="1"/>
          </p:nvPr>
        </p:nvSpPr>
        <p:spPr>
          <a:xfrm>
            <a:off x="539750" y="1196975"/>
            <a:ext cx="8229600" cy="4525963"/>
          </a:xfrm>
        </p:spPr>
        <p:txBody>
          <a:bodyPr>
            <a:normAutofit lnSpcReduction="10000"/>
          </a:bodyPr>
          <a:lstStyle/>
          <a:p>
            <a:pPr algn="just" rtl="1" eaLnBrk="1" hangingPunct="1">
              <a:lnSpc>
                <a:spcPct val="80000"/>
              </a:lnSpc>
              <a:buFontTx/>
              <a:buNone/>
            </a:pPr>
            <a:r>
              <a:rPr lang="ar-SA" b="1" i="1" u="sng" smtClean="0">
                <a:solidFill>
                  <a:schemeClr val="accent2"/>
                </a:solidFill>
              </a:rPr>
              <a:t>5- ليكارت :</a:t>
            </a:r>
            <a:r>
              <a:rPr lang="ar-SA" sz="2800" smtClean="0">
                <a:solidFill>
                  <a:srgbClr val="6699FF"/>
                </a:solidFill>
              </a:rPr>
              <a:t> </a:t>
            </a:r>
            <a:r>
              <a:rPr lang="en-US" sz="2800" smtClean="0">
                <a:solidFill>
                  <a:srgbClr val="6699FF"/>
                </a:solidFill>
              </a:rPr>
              <a:t> </a:t>
            </a:r>
            <a:endParaRPr lang="ar-SA" sz="2800" smtClean="0">
              <a:solidFill>
                <a:srgbClr val="6699FF"/>
              </a:solidFill>
            </a:endParaRPr>
          </a:p>
          <a:p>
            <a:pPr algn="just" rtl="1" eaLnBrk="1" hangingPunct="1">
              <a:lnSpc>
                <a:spcPct val="80000"/>
              </a:lnSpc>
              <a:buFontTx/>
              <a:buNone/>
            </a:pPr>
            <a:r>
              <a:rPr lang="ar-SA" smtClean="0"/>
              <a:t>استنتج أن النمط القيادي الإنساني المهتم بمشاعر المرؤوسين وباحتياجاتهم يحقق إنتاجيه وفعالية أعلى من النمط القيادي الذي يغفل المرؤوسين ليهتم بالنتائج والعمل ومتطلباته .</a:t>
            </a:r>
          </a:p>
          <a:p>
            <a:pPr algn="just" rtl="1" eaLnBrk="1" hangingPunct="1">
              <a:lnSpc>
                <a:spcPct val="80000"/>
              </a:lnSpc>
              <a:buFontTx/>
              <a:buNone/>
            </a:pPr>
            <a:endParaRPr lang="ar-SA" smtClean="0">
              <a:solidFill>
                <a:srgbClr val="6699FF"/>
              </a:solidFill>
            </a:endParaRPr>
          </a:p>
          <a:p>
            <a:pPr algn="just" rtl="1" eaLnBrk="1" hangingPunct="1">
              <a:lnSpc>
                <a:spcPct val="80000"/>
              </a:lnSpc>
              <a:buFontTx/>
              <a:buNone/>
            </a:pPr>
            <a:r>
              <a:rPr lang="ar-SA" sz="2800" smtClean="0">
                <a:solidFill>
                  <a:srgbClr val="6699FF"/>
                </a:solidFill>
              </a:rPr>
              <a:t> </a:t>
            </a:r>
            <a:r>
              <a:rPr lang="ar-SA" sz="3600" b="1" i="1" u="sng" smtClean="0">
                <a:solidFill>
                  <a:schemeClr val="accent2"/>
                </a:solidFill>
              </a:rPr>
              <a:t>6- همفيل :</a:t>
            </a:r>
            <a:r>
              <a:rPr lang="ar-SA" sz="2800" smtClean="0">
                <a:solidFill>
                  <a:srgbClr val="6699FF"/>
                </a:solidFill>
              </a:rPr>
              <a:t> </a:t>
            </a:r>
          </a:p>
          <a:p>
            <a:pPr algn="just" rtl="1" eaLnBrk="1" hangingPunct="1">
              <a:lnSpc>
                <a:spcPct val="80000"/>
              </a:lnSpc>
              <a:buFontTx/>
              <a:buNone/>
            </a:pPr>
            <a:r>
              <a:rPr lang="ar-SA" sz="2800" smtClean="0">
                <a:solidFill>
                  <a:srgbClr val="6699FF"/>
                </a:solidFill>
              </a:rPr>
              <a:t> </a:t>
            </a:r>
            <a:r>
              <a:rPr lang="ar-SA" smtClean="0"/>
              <a:t>أول من نبه إلى دور المتغيرات الموقفية في القيادة عندما نشر </a:t>
            </a:r>
            <a:r>
              <a:rPr lang="en-US" smtClean="0"/>
              <a:t> </a:t>
            </a:r>
            <a:r>
              <a:rPr lang="ar-SA" smtClean="0"/>
              <a:t>كتابه(العوامل الموقفية في القيادة).</a:t>
            </a:r>
          </a:p>
          <a:p>
            <a:pPr algn="just" rtl="1" eaLnBrk="1" hangingPunct="1">
              <a:lnSpc>
                <a:spcPct val="80000"/>
              </a:lnSpc>
              <a:buFontTx/>
              <a:buNone/>
            </a:pPr>
            <a:r>
              <a:rPr lang="ar-SA" sz="2800" smtClean="0">
                <a:solidFill>
                  <a:srgbClr val="6699FF"/>
                </a:solidFill>
              </a:rPr>
              <a:t> </a:t>
            </a:r>
          </a:p>
          <a:p>
            <a:pPr algn="just" rtl="1" eaLnBrk="1" hangingPunct="1">
              <a:lnSpc>
                <a:spcPct val="80000"/>
              </a:lnSpc>
              <a:buFontTx/>
              <a:buNone/>
            </a:pPr>
            <a:r>
              <a:rPr lang="en-US" sz="2800" smtClean="0">
                <a:solidFill>
                  <a:srgbClr val="6699FF"/>
                </a:solidFill>
              </a:rPr>
              <a:t> </a:t>
            </a:r>
          </a:p>
        </p:txBody>
      </p:sp>
      <p:sp>
        <p:nvSpPr>
          <p:cNvPr id="32771" name="عنصر نائب للتاريخ 2"/>
          <p:cNvSpPr>
            <a:spLocks noGrp="1"/>
          </p:cNvSpPr>
          <p:nvPr>
            <p:ph type="dt" sz="half" idx="10"/>
          </p:nvPr>
        </p:nvSpPr>
        <p:spPr>
          <a:noFill/>
        </p:spPr>
        <p:txBody>
          <a:bodyPr/>
          <a:lstStyle/>
          <a:p>
            <a:fld id="{7E45B2EF-7683-4CF3-A7A2-3906C6B40084}"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2773"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2772" name="عنصر نائب لرقم الشريحة 3"/>
          <p:cNvSpPr>
            <a:spLocks noGrp="1"/>
          </p:cNvSpPr>
          <p:nvPr>
            <p:ph type="sldNum" sz="quarter" idx="12"/>
          </p:nvPr>
        </p:nvSpPr>
        <p:spPr>
          <a:noFill/>
        </p:spPr>
        <p:txBody>
          <a:bodyPr/>
          <a:lstStyle/>
          <a:p>
            <a:fld id="{FF7B2037-A32E-4BA4-8AFF-DBC071646C9F}" type="slidenum">
              <a:rPr lang="en-GB" smtClean="0">
                <a:latin typeface="Arial" charset="0"/>
                <a:cs typeface="Arial" charset="0"/>
              </a:rPr>
              <a:pPr/>
              <a:t>31</a:t>
            </a:fld>
            <a:endParaRPr lang="en-GB" smtClean="0">
              <a:latin typeface="Arial" charset="0"/>
              <a:cs typeface="Arial" charset="0"/>
            </a:endParaRPr>
          </a:p>
        </p:txBody>
      </p:sp>
      <p:sp>
        <p:nvSpPr>
          <p:cNvPr id="6" name="مستطيل 5"/>
          <p:cNvSpPr/>
          <p:nvPr/>
        </p:nvSpPr>
        <p:spPr>
          <a:xfrm>
            <a:off x="1214414" y="428604"/>
            <a:ext cx="6543779" cy="830997"/>
          </a:xfrm>
          <a:prstGeom prst="rect">
            <a:avLst/>
          </a:prstGeom>
          <a:noFill/>
        </p:spPr>
        <p:txBody>
          <a:bodyPr wrap="none">
            <a:spAutoFit/>
          </a:bodyPr>
          <a:lstStyle/>
          <a:p>
            <a:pPr algn="ctr" rtl="1">
              <a:defRPr/>
            </a:pPr>
            <a:r>
              <a:rPr lang="ar-SA" sz="4800" b="1" i="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3-4 دراسات الإشراف والقيادة..</a:t>
            </a:r>
            <a:endParaRPr lang="ar-SA"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idx="1"/>
          </p:nvPr>
        </p:nvSpPr>
        <p:spPr>
          <a:xfrm>
            <a:off x="323850" y="1214438"/>
            <a:ext cx="8374063" cy="4572000"/>
          </a:xfrm>
        </p:spPr>
        <p:txBody>
          <a:bodyPr/>
          <a:lstStyle/>
          <a:p>
            <a:pPr algn="just" rtl="1" eaLnBrk="1" hangingPunct="1">
              <a:lnSpc>
                <a:spcPct val="90000"/>
              </a:lnSpc>
              <a:buFontTx/>
              <a:buNone/>
            </a:pPr>
            <a:endParaRPr lang="ar-SA" sz="2800" smtClean="0">
              <a:solidFill>
                <a:srgbClr val="6699FF"/>
              </a:solidFill>
            </a:endParaRPr>
          </a:p>
          <a:p>
            <a:pPr algn="just" rtl="1" eaLnBrk="1" hangingPunct="1">
              <a:lnSpc>
                <a:spcPct val="90000"/>
              </a:lnSpc>
              <a:buFontTx/>
              <a:buNone/>
            </a:pPr>
            <a:r>
              <a:rPr lang="ar-SA" sz="3600" b="1" i="1" u="sng" smtClean="0">
                <a:solidFill>
                  <a:schemeClr val="accent2"/>
                </a:solidFill>
              </a:rPr>
              <a:t>7- فيدلر :</a:t>
            </a:r>
            <a:r>
              <a:rPr lang="ar-SA" sz="2800" smtClean="0">
                <a:solidFill>
                  <a:srgbClr val="6699FF"/>
                </a:solidFill>
              </a:rPr>
              <a:t> </a:t>
            </a:r>
            <a:endParaRPr lang="en-US" sz="2800" smtClean="0">
              <a:solidFill>
                <a:srgbClr val="6699FF"/>
              </a:solidFill>
            </a:endParaRPr>
          </a:p>
          <a:p>
            <a:pPr algn="just" rtl="1" eaLnBrk="1" hangingPunct="1">
              <a:lnSpc>
                <a:spcPct val="90000"/>
              </a:lnSpc>
              <a:buFontTx/>
              <a:buNone/>
            </a:pPr>
            <a:r>
              <a:rPr lang="ar-SA" sz="2800" smtClean="0">
                <a:solidFill>
                  <a:srgbClr val="6699FF"/>
                </a:solidFill>
              </a:rPr>
              <a:t> </a:t>
            </a:r>
            <a:r>
              <a:rPr lang="ar-SA" smtClean="0"/>
              <a:t>اكتسب النموذج النظري الذي قدمه  شهرة في ميدان القيادة</a:t>
            </a:r>
            <a:r>
              <a:rPr lang="en-US" smtClean="0"/>
              <a:t> </a:t>
            </a:r>
            <a:r>
              <a:rPr lang="ar-SA" smtClean="0"/>
              <a:t>لكن قيمة بحوث فيدلر تاريخيا تتمثل في تنبيهها إلى إمكانية وجود دور وسيط تلعبه خصائص الموقف في التأثير على العلاقة بين خصائص القائد وإنتاجية الجماعة، وأيضا إلى إمكانية وجود علاقات معقدة بين المتغيرات المستقلة والمتغيرات التابعة في بحوث فعالية القيادة .</a:t>
            </a:r>
            <a:r>
              <a:rPr lang="ar-SA" sz="2800" smtClean="0"/>
              <a:t> </a:t>
            </a:r>
          </a:p>
        </p:txBody>
      </p:sp>
      <p:sp>
        <p:nvSpPr>
          <p:cNvPr id="33795" name="عنصر نائب للتاريخ 2"/>
          <p:cNvSpPr>
            <a:spLocks noGrp="1"/>
          </p:cNvSpPr>
          <p:nvPr>
            <p:ph type="dt" sz="half" idx="10"/>
          </p:nvPr>
        </p:nvSpPr>
        <p:spPr>
          <a:noFill/>
        </p:spPr>
        <p:txBody>
          <a:bodyPr/>
          <a:lstStyle/>
          <a:p>
            <a:fld id="{AE2C4070-E7F9-40BD-A2CB-F41F060D3AE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3797"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3796" name="عنصر نائب لرقم الشريحة 3"/>
          <p:cNvSpPr>
            <a:spLocks noGrp="1"/>
          </p:cNvSpPr>
          <p:nvPr>
            <p:ph type="sldNum" sz="quarter" idx="12"/>
          </p:nvPr>
        </p:nvSpPr>
        <p:spPr>
          <a:noFill/>
        </p:spPr>
        <p:txBody>
          <a:bodyPr/>
          <a:lstStyle/>
          <a:p>
            <a:fld id="{30DA98A4-26E5-4840-8718-940552EA0FED}" type="slidenum">
              <a:rPr lang="en-GB" smtClean="0">
                <a:latin typeface="Arial" charset="0"/>
                <a:cs typeface="Arial" charset="0"/>
              </a:rPr>
              <a:pPr/>
              <a:t>32</a:t>
            </a:fld>
            <a:endParaRPr lang="en-GB" smtClean="0">
              <a:latin typeface="Arial" charset="0"/>
              <a:cs typeface="Arial" charset="0"/>
            </a:endParaRPr>
          </a:p>
        </p:txBody>
      </p:sp>
      <p:sp>
        <p:nvSpPr>
          <p:cNvPr id="6" name="مستطيل 5"/>
          <p:cNvSpPr/>
          <p:nvPr/>
        </p:nvSpPr>
        <p:spPr>
          <a:xfrm>
            <a:off x="1214414" y="428604"/>
            <a:ext cx="6697667" cy="830997"/>
          </a:xfrm>
          <a:prstGeom prst="rect">
            <a:avLst/>
          </a:prstGeom>
          <a:noFill/>
        </p:spPr>
        <p:txBody>
          <a:bodyPr wrap="none">
            <a:spAutoFit/>
          </a:bodyPr>
          <a:lstStyle/>
          <a:p>
            <a:pPr algn="ctr">
              <a:defRPr/>
            </a:pPr>
            <a:r>
              <a:rPr lang="ar-SA" sz="4800" b="1" i="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3-4 دراسات الإشراف والقيادة...</a:t>
            </a:r>
            <a:endParaRPr lang="ar-SA"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idx="1"/>
          </p:nvPr>
        </p:nvSpPr>
        <p:spPr>
          <a:xfrm>
            <a:off x="285750" y="1428750"/>
            <a:ext cx="8374063" cy="3857625"/>
          </a:xfrm>
        </p:spPr>
        <p:txBody>
          <a:bodyPr>
            <a:normAutofit lnSpcReduction="10000"/>
          </a:bodyPr>
          <a:lstStyle/>
          <a:p>
            <a:pPr algn="just" rtl="1" eaLnBrk="1" hangingPunct="1">
              <a:lnSpc>
                <a:spcPct val="90000"/>
              </a:lnSpc>
              <a:buFontTx/>
              <a:buNone/>
            </a:pPr>
            <a:r>
              <a:rPr lang="ar-SA" sz="4400" b="1" i="1" u="sng" smtClean="0">
                <a:solidFill>
                  <a:schemeClr val="accent2"/>
                </a:solidFill>
              </a:rPr>
              <a:t>8- هاوس:</a:t>
            </a:r>
            <a:r>
              <a:rPr lang="ar-SA" sz="3600" smtClean="0">
                <a:solidFill>
                  <a:srgbClr val="6699FF"/>
                </a:solidFill>
              </a:rPr>
              <a:t> </a:t>
            </a:r>
          </a:p>
          <a:p>
            <a:pPr algn="just" rtl="1" eaLnBrk="1" hangingPunct="1">
              <a:lnSpc>
                <a:spcPct val="90000"/>
              </a:lnSpc>
              <a:buFontTx/>
              <a:buNone/>
            </a:pPr>
            <a:r>
              <a:rPr lang="ar-SA" sz="3600" smtClean="0">
                <a:solidFill>
                  <a:srgbClr val="6699FF"/>
                </a:solidFill>
              </a:rPr>
              <a:t> </a:t>
            </a:r>
            <a:r>
              <a:rPr lang="ar-SA" sz="4000" smtClean="0"/>
              <a:t>تعتبر النظريات التي قدمها هي المحاور المعاصرة لتحليل العمليات النفسية للتأثير القيادي فهي تقدم تحليلاً للتفاعلات النفسية لدى المرؤوس أو التابع التي ينتج عنها تغير في سلوك أو مدركات أو مشاعر المرؤوس. </a:t>
            </a:r>
            <a:endParaRPr lang="en-US" sz="4000" smtClean="0"/>
          </a:p>
          <a:p>
            <a:pPr algn="just" rtl="1" eaLnBrk="1" hangingPunct="1">
              <a:lnSpc>
                <a:spcPct val="90000"/>
              </a:lnSpc>
              <a:buFontTx/>
              <a:buNone/>
            </a:pPr>
            <a:endParaRPr lang="ar-SA" sz="3600" smtClean="0">
              <a:solidFill>
                <a:srgbClr val="6699FF"/>
              </a:solidFill>
            </a:endParaRPr>
          </a:p>
          <a:p>
            <a:pPr algn="just" rtl="1" eaLnBrk="1" hangingPunct="1">
              <a:lnSpc>
                <a:spcPct val="90000"/>
              </a:lnSpc>
              <a:buFontTx/>
              <a:buNone/>
            </a:pPr>
            <a:endParaRPr lang="en-US" sz="3600" smtClean="0">
              <a:solidFill>
                <a:srgbClr val="6699FF"/>
              </a:solidFill>
            </a:endParaRPr>
          </a:p>
        </p:txBody>
      </p:sp>
      <p:sp>
        <p:nvSpPr>
          <p:cNvPr id="34819" name="عنصر نائب للتاريخ 2"/>
          <p:cNvSpPr>
            <a:spLocks noGrp="1"/>
          </p:cNvSpPr>
          <p:nvPr>
            <p:ph type="dt" sz="half" idx="10"/>
          </p:nvPr>
        </p:nvSpPr>
        <p:spPr>
          <a:noFill/>
        </p:spPr>
        <p:txBody>
          <a:bodyPr/>
          <a:lstStyle/>
          <a:p>
            <a:fld id="{AC4636C2-EA89-465A-9F95-4EA084DC2CC7}"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4821"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4820" name="عنصر نائب لرقم الشريحة 3"/>
          <p:cNvSpPr>
            <a:spLocks noGrp="1"/>
          </p:cNvSpPr>
          <p:nvPr>
            <p:ph type="sldNum" sz="quarter" idx="12"/>
          </p:nvPr>
        </p:nvSpPr>
        <p:spPr>
          <a:noFill/>
        </p:spPr>
        <p:txBody>
          <a:bodyPr/>
          <a:lstStyle/>
          <a:p>
            <a:fld id="{C8B75C85-4895-43E5-8E51-8B733CACDFFE}" type="slidenum">
              <a:rPr lang="en-GB" smtClean="0">
                <a:latin typeface="Arial" charset="0"/>
                <a:cs typeface="Arial" charset="0"/>
              </a:rPr>
              <a:pPr/>
              <a:t>33</a:t>
            </a:fld>
            <a:endParaRPr lang="en-GB" smtClean="0">
              <a:latin typeface="Arial" charset="0"/>
              <a:cs typeface="Arial" charset="0"/>
            </a:endParaRPr>
          </a:p>
        </p:txBody>
      </p:sp>
      <p:sp>
        <p:nvSpPr>
          <p:cNvPr id="6" name="مستطيل 5"/>
          <p:cNvSpPr/>
          <p:nvPr/>
        </p:nvSpPr>
        <p:spPr>
          <a:xfrm>
            <a:off x="1214414" y="428604"/>
            <a:ext cx="6697667" cy="830997"/>
          </a:xfrm>
          <a:prstGeom prst="rect">
            <a:avLst/>
          </a:prstGeom>
          <a:noFill/>
        </p:spPr>
        <p:txBody>
          <a:bodyPr wrap="none">
            <a:spAutoFit/>
          </a:bodyPr>
          <a:lstStyle/>
          <a:p>
            <a:pPr algn="ctr">
              <a:defRPr/>
            </a:pPr>
            <a:r>
              <a:rPr lang="ar-SA" sz="4800" b="1" i="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3-4 دراسات الإشراف والقيادة...</a:t>
            </a:r>
            <a:endParaRPr lang="ar-SA"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idx="1"/>
          </p:nvPr>
        </p:nvSpPr>
        <p:spPr>
          <a:xfrm>
            <a:off x="468313" y="1357313"/>
            <a:ext cx="8351837" cy="5022850"/>
          </a:xfrm>
        </p:spPr>
        <p:txBody>
          <a:bodyPr>
            <a:normAutofit lnSpcReduction="10000"/>
          </a:bodyPr>
          <a:lstStyle/>
          <a:p>
            <a:pPr marL="533400" indent="-533400" algn="just" rtl="1" eaLnBrk="1" hangingPunct="1">
              <a:buFontTx/>
              <a:buNone/>
            </a:pPr>
            <a:r>
              <a:rPr lang="ar-SA" smtClean="0">
                <a:solidFill>
                  <a:srgbClr val="FF0000"/>
                </a:solidFill>
              </a:rPr>
              <a:t>نتيجة للعقم الذي أصاب النظريات التقليدية في التنظيم نتيجة الإفراط في التركيز على متغيرات الهيكل الرسمي للتنظيم، قام </a:t>
            </a:r>
            <a:r>
              <a:rPr lang="ar-SA" sz="3600" b="1" i="1" u="sng" smtClean="0"/>
              <a:t>هربرت سايمون</a:t>
            </a:r>
            <a:r>
              <a:rPr lang="ar-SA" smtClean="0"/>
              <a:t> </a:t>
            </a:r>
            <a:r>
              <a:rPr lang="ar-SA" smtClean="0">
                <a:solidFill>
                  <a:srgbClr val="FF0000"/>
                </a:solidFill>
              </a:rPr>
              <a:t>بالدعوة إلى منهج جديد لدراسة السلوك الإداري والتنظيم يركز على عمليات صنع القرار .</a:t>
            </a:r>
            <a:endParaRPr lang="en-US" smtClean="0">
              <a:solidFill>
                <a:srgbClr val="FF0000"/>
              </a:solidFill>
            </a:endParaRPr>
          </a:p>
          <a:p>
            <a:pPr marL="533400" indent="-533400" algn="just" rtl="1" eaLnBrk="1" hangingPunct="1">
              <a:buFontTx/>
              <a:buNone/>
            </a:pPr>
            <a:r>
              <a:rPr lang="ar-SA" smtClean="0">
                <a:solidFill>
                  <a:srgbClr val="FF0000"/>
                </a:solidFill>
              </a:rPr>
              <a:t> </a:t>
            </a:r>
            <a:endParaRPr lang="en-US" smtClean="0">
              <a:solidFill>
                <a:srgbClr val="FF0000"/>
              </a:solidFill>
            </a:endParaRPr>
          </a:p>
          <a:p>
            <a:pPr marL="533400" indent="-533400" algn="just" rtl="1" eaLnBrk="1" hangingPunct="1">
              <a:buFontTx/>
              <a:buNone/>
            </a:pPr>
            <a:r>
              <a:rPr lang="ar-SA" smtClean="0">
                <a:solidFill>
                  <a:srgbClr val="C00000"/>
                </a:solidFill>
              </a:rPr>
              <a:t>وبالرغم من أن شيستر برنارد قدم هذا المنهج في أواخر الثلاثينات إلا أن دراسة العمليات الذهنية المرتبطة بصنع القرارات لم تتأكد كاتجاه في دراسة السلوك الإنساني إلا على يد سايمون. </a:t>
            </a:r>
          </a:p>
          <a:p>
            <a:pPr marL="533400" indent="-533400" algn="just" rtl="1" eaLnBrk="1" hangingPunct="1">
              <a:buFontTx/>
              <a:buNone/>
            </a:pPr>
            <a:endParaRPr lang="ar-SA" smtClean="0">
              <a:solidFill>
                <a:srgbClr val="6699FF"/>
              </a:solidFill>
            </a:endParaRPr>
          </a:p>
          <a:p>
            <a:pPr marL="533400" indent="-533400" algn="just" rtl="1" eaLnBrk="1" hangingPunct="1">
              <a:buFontTx/>
              <a:buNone/>
            </a:pPr>
            <a:endParaRPr lang="en-US" smtClean="0">
              <a:solidFill>
                <a:srgbClr val="6699FF"/>
              </a:solidFill>
            </a:endParaRPr>
          </a:p>
        </p:txBody>
      </p:sp>
      <p:sp>
        <p:nvSpPr>
          <p:cNvPr id="35844" name="عنصر نائب للتاريخ 3"/>
          <p:cNvSpPr>
            <a:spLocks noGrp="1"/>
          </p:cNvSpPr>
          <p:nvPr>
            <p:ph type="dt" sz="half" idx="10"/>
          </p:nvPr>
        </p:nvSpPr>
        <p:spPr>
          <a:noFill/>
        </p:spPr>
        <p:txBody>
          <a:bodyPr/>
          <a:lstStyle/>
          <a:p>
            <a:fld id="{92AB1AF7-0040-425A-A923-B345724D82D9}"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5846"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5845" name="عنصر نائب لرقم الشريحة 4"/>
          <p:cNvSpPr>
            <a:spLocks noGrp="1"/>
          </p:cNvSpPr>
          <p:nvPr>
            <p:ph type="sldNum" sz="quarter" idx="12"/>
          </p:nvPr>
        </p:nvSpPr>
        <p:spPr>
          <a:noFill/>
        </p:spPr>
        <p:txBody>
          <a:bodyPr/>
          <a:lstStyle/>
          <a:p>
            <a:fld id="{2B0FAAA8-DEB4-48A3-996C-35664FA7BA69}" type="slidenum">
              <a:rPr lang="en-GB" smtClean="0">
                <a:latin typeface="Arial" charset="0"/>
                <a:cs typeface="Arial" charset="0"/>
              </a:rPr>
              <a:pPr/>
              <a:t>34</a:t>
            </a:fld>
            <a:endParaRPr lang="en-GB" smtClean="0">
              <a:latin typeface="Arial" charset="0"/>
              <a:cs typeface="Arial" charset="0"/>
            </a:endParaRPr>
          </a:p>
        </p:txBody>
      </p:sp>
      <p:sp>
        <p:nvSpPr>
          <p:cNvPr id="6" name="مستطيل 5"/>
          <p:cNvSpPr/>
          <p:nvPr/>
        </p:nvSpPr>
        <p:spPr>
          <a:xfrm>
            <a:off x="1000100" y="285728"/>
            <a:ext cx="7859844" cy="707886"/>
          </a:xfrm>
          <a:prstGeom prst="rect">
            <a:avLst/>
          </a:prstGeom>
          <a:noFill/>
        </p:spPr>
        <p:txBody>
          <a:bodyPr wrap="none">
            <a:spAutoFit/>
          </a:bodyPr>
          <a:lstStyle/>
          <a:p>
            <a:pPr algn="ctr">
              <a:defRPr/>
            </a:pPr>
            <a:r>
              <a:rPr lang="ar-SA" sz="4000" b="1" i="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3-5 دراسات العمليات الذهنية وصنع القرارات </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1"/>
          </p:nvPr>
        </p:nvSpPr>
        <p:spPr>
          <a:xfrm>
            <a:off x="468313" y="1341438"/>
            <a:ext cx="8229600" cy="4525962"/>
          </a:xfrm>
        </p:spPr>
        <p:txBody>
          <a:bodyPr/>
          <a:lstStyle/>
          <a:p>
            <a:pPr algn="just" rtl="1" eaLnBrk="1" hangingPunct="1">
              <a:buFontTx/>
              <a:buNone/>
              <a:defRPr/>
            </a:pPr>
            <a:r>
              <a:rPr lang="ar-SA" dirty="0" smtClean="0">
                <a:solidFill>
                  <a:schemeClr val="accent1">
                    <a:lumMod val="25000"/>
                  </a:schemeClr>
                </a:solidFill>
              </a:rPr>
              <a:t>لقد </a:t>
            </a:r>
            <a:r>
              <a:rPr lang="ar-SA" sz="3600" b="1" i="1" dirty="0" smtClean="0">
                <a:solidFill>
                  <a:schemeClr val="accent1">
                    <a:lumMod val="25000"/>
                  </a:schemeClr>
                </a:solidFill>
              </a:rPr>
              <a:t>نقل </a:t>
            </a:r>
            <a:r>
              <a:rPr lang="ar-SA" sz="3600" b="1" i="1" dirty="0" err="1" smtClean="0">
                <a:solidFill>
                  <a:schemeClr val="accent1">
                    <a:lumMod val="25000"/>
                  </a:schemeClr>
                </a:solidFill>
              </a:rPr>
              <a:t>سايمون</a:t>
            </a:r>
            <a:r>
              <a:rPr lang="ar-SA" dirty="0" smtClean="0">
                <a:solidFill>
                  <a:schemeClr val="accent1">
                    <a:lumMod val="25000"/>
                  </a:schemeClr>
                </a:solidFill>
              </a:rPr>
              <a:t> الاهتمام في دراسة المنظمات من الدائرة الضيقة ( القواعد – الأطر- الهياكل التنظيمية- العلاقات الرسمية) إلى أطر جديدة في دراسة العمليات الذهنية التي يتضمنها رأي أو سلوك أو تصرف من قبل الفرد في المنظمة ومن ثم في قراره واتخاذه سلوك معين في التنظيم . </a:t>
            </a:r>
            <a:endParaRPr lang="en-US" dirty="0" smtClean="0">
              <a:solidFill>
                <a:schemeClr val="accent1">
                  <a:lumMod val="25000"/>
                </a:schemeClr>
              </a:solidFill>
            </a:endParaRPr>
          </a:p>
          <a:p>
            <a:pPr algn="just" rtl="1" eaLnBrk="1" hangingPunct="1">
              <a:buFontTx/>
              <a:buNone/>
              <a:defRPr/>
            </a:pPr>
            <a:endParaRPr lang="en-US" dirty="0" smtClean="0">
              <a:solidFill>
                <a:srgbClr val="6699FF"/>
              </a:solidFill>
            </a:endParaRPr>
          </a:p>
        </p:txBody>
      </p:sp>
      <p:sp>
        <p:nvSpPr>
          <p:cNvPr id="36867" name="عنصر نائب للتاريخ 2"/>
          <p:cNvSpPr>
            <a:spLocks noGrp="1"/>
          </p:cNvSpPr>
          <p:nvPr>
            <p:ph type="dt" sz="half" idx="10"/>
          </p:nvPr>
        </p:nvSpPr>
        <p:spPr>
          <a:noFill/>
        </p:spPr>
        <p:txBody>
          <a:bodyPr/>
          <a:lstStyle/>
          <a:p>
            <a:fld id="{9A08C2A8-ACB7-4769-A96C-90A091E587D8}"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6869"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6868" name="عنصر نائب لرقم الشريحة 3"/>
          <p:cNvSpPr>
            <a:spLocks noGrp="1"/>
          </p:cNvSpPr>
          <p:nvPr>
            <p:ph type="sldNum" sz="quarter" idx="12"/>
          </p:nvPr>
        </p:nvSpPr>
        <p:spPr>
          <a:noFill/>
        </p:spPr>
        <p:txBody>
          <a:bodyPr/>
          <a:lstStyle/>
          <a:p>
            <a:fld id="{3664AA6D-6EA0-4D94-BDBA-4D0C915F19AE}" type="slidenum">
              <a:rPr lang="en-GB" smtClean="0">
                <a:latin typeface="Arial" charset="0"/>
                <a:cs typeface="Arial" charset="0"/>
              </a:rPr>
              <a:pPr/>
              <a:t>35</a:t>
            </a:fld>
            <a:endParaRPr lang="en-GB" smtClean="0">
              <a:latin typeface="Arial" charset="0"/>
              <a:cs typeface="Arial" charset="0"/>
            </a:endParaRPr>
          </a:p>
        </p:txBody>
      </p:sp>
      <p:sp>
        <p:nvSpPr>
          <p:cNvPr id="6" name="مستطيل 5"/>
          <p:cNvSpPr/>
          <p:nvPr/>
        </p:nvSpPr>
        <p:spPr>
          <a:xfrm>
            <a:off x="1000100" y="285728"/>
            <a:ext cx="7988084" cy="707886"/>
          </a:xfrm>
          <a:prstGeom prst="rect">
            <a:avLst/>
          </a:prstGeom>
          <a:noFill/>
        </p:spPr>
        <p:txBody>
          <a:bodyPr wrap="none">
            <a:spAutoFit/>
          </a:bodyPr>
          <a:lstStyle/>
          <a:p>
            <a:pPr algn="ctr">
              <a:defRPr/>
            </a:pPr>
            <a:r>
              <a:rPr lang="ar-SA" sz="4000" b="1" i="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3-5 دراسات العمليات الذهنية وصنع القرارات. </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1"/>
          </p:nvPr>
        </p:nvSpPr>
        <p:spPr>
          <a:xfrm>
            <a:off x="285750" y="2000250"/>
            <a:ext cx="8462963" cy="3857625"/>
          </a:xfrm>
        </p:spPr>
        <p:txBody>
          <a:bodyPr>
            <a:normAutofit lnSpcReduction="10000"/>
          </a:bodyPr>
          <a:lstStyle/>
          <a:p>
            <a:pPr algn="just" rtl="1" eaLnBrk="1" hangingPunct="1">
              <a:lnSpc>
                <a:spcPct val="90000"/>
              </a:lnSpc>
              <a:buFontTx/>
              <a:buNone/>
              <a:defRPr/>
            </a:pPr>
            <a:r>
              <a:rPr lang="ar-SA" dirty="0" smtClean="0">
                <a:solidFill>
                  <a:schemeClr val="accent1">
                    <a:lumMod val="25000"/>
                  </a:schemeClr>
                </a:solidFill>
              </a:rPr>
              <a:t>لم تعد دراسات العنصر البشري في المنظمات الصناعية حكراً على علم النفس الصناعي بل شارك في بلورتها فروع عديدة من العلوم الاجتماعية (علم النفس – علم الاجتماع – علم الاقتصاد – النفسي الاجتماعي).</a:t>
            </a:r>
          </a:p>
          <a:p>
            <a:pPr algn="just" rtl="1" eaLnBrk="1" hangingPunct="1">
              <a:lnSpc>
                <a:spcPct val="90000"/>
              </a:lnSpc>
              <a:buFontTx/>
              <a:buNone/>
              <a:defRPr/>
            </a:pPr>
            <a:endParaRPr lang="ar-SA" dirty="0" smtClean="0">
              <a:solidFill>
                <a:schemeClr val="accent1">
                  <a:lumMod val="25000"/>
                </a:schemeClr>
              </a:solidFill>
            </a:endParaRPr>
          </a:p>
          <a:p>
            <a:pPr algn="just" rtl="1" eaLnBrk="1" hangingPunct="1">
              <a:lnSpc>
                <a:spcPct val="90000"/>
              </a:lnSpc>
              <a:buFontTx/>
              <a:buNone/>
              <a:defRPr/>
            </a:pPr>
            <a:r>
              <a:rPr lang="ar-SA" b="1" i="1" u="sng" dirty="0" smtClean="0"/>
              <a:t>1- علم النفس: </a:t>
            </a:r>
            <a:r>
              <a:rPr lang="ar-SA" dirty="0" smtClean="0"/>
              <a:t>قائم على المنهج التجريبي، يدرس علم الفرد وما هي محددات سلوكه ويعتبر الأساس في المنظمة .  </a:t>
            </a:r>
          </a:p>
          <a:p>
            <a:pPr algn="just" rtl="1" eaLnBrk="1" hangingPunct="1">
              <a:lnSpc>
                <a:spcPct val="90000"/>
              </a:lnSpc>
              <a:buFontTx/>
              <a:buNone/>
              <a:defRPr/>
            </a:pPr>
            <a:endParaRPr lang="ar-SA" dirty="0" smtClean="0">
              <a:solidFill>
                <a:schemeClr val="accent1">
                  <a:lumMod val="25000"/>
                </a:schemeClr>
              </a:solidFill>
            </a:endParaRPr>
          </a:p>
        </p:txBody>
      </p:sp>
      <p:sp>
        <p:nvSpPr>
          <p:cNvPr id="37892" name="عنصر نائب للتاريخ 3"/>
          <p:cNvSpPr>
            <a:spLocks noGrp="1"/>
          </p:cNvSpPr>
          <p:nvPr>
            <p:ph type="dt" sz="half" idx="10"/>
          </p:nvPr>
        </p:nvSpPr>
        <p:spPr>
          <a:noFill/>
        </p:spPr>
        <p:txBody>
          <a:bodyPr/>
          <a:lstStyle/>
          <a:p>
            <a:fld id="{FD7581C4-D972-4337-ACA2-765FFC2A7EF2}"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7894"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7893" name="عنصر نائب لرقم الشريحة 4"/>
          <p:cNvSpPr>
            <a:spLocks noGrp="1"/>
          </p:cNvSpPr>
          <p:nvPr>
            <p:ph type="sldNum" sz="quarter" idx="12"/>
          </p:nvPr>
        </p:nvSpPr>
        <p:spPr>
          <a:noFill/>
        </p:spPr>
        <p:txBody>
          <a:bodyPr/>
          <a:lstStyle/>
          <a:p>
            <a:fld id="{EF8A6CBE-E62F-453D-91AC-6C1C9D590B43}" type="slidenum">
              <a:rPr lang="en-GB" smtClean="0">
                <a:latin typeface="Arial" charset="0"/>
                <a:cs typeface="Arial" charset="0"/>
              </a:rPr>
              <a:pPr/>
              <a:t>36</a:t>
            </a:fld>
            <a:endParaRPr lang="en-GB" smtClean="0">
              <a:latin typeface="Arial" charset="0"/>
              <a:cs typeface="Arial" charset="0"/>
            </a:endParaRPr>
          </a:p>
        </p:txBody>
      </p:sp>
      <p:sp>
        <p:nvSpPr>
          <p:cNvPr id="6" name="مستطيل 5"/>
          <p:cNvSpPr/>
          <p:nvPr/>
        </p:nvSpPr>
        <p:spPr>
          <a:xfrm>
            <a:off x="857224" y="285728"/>
            <a:ext cx="7072362" cy="1323439"/>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4- الملامح المعاصرة لدراسة</a:t>
            </a:r>
          </a:p>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 السلوك الإنساني في المنظمات </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رسم تخطيطي 15"/>
          <p:cNvGraphicFramePr/>
          <p:nvPr/>
        </p:nvGraphicFramePr>
        <p:xfrm>
          <a:off x="214282" y="1571612"/>
          <a:ext cx="8553450" cy="40259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8915" name="عنصر نائب للتاريخ 11"/>
          <p:cNvSpPr>
            <a:spLocks noGrp="1"/>
          </p:cNvSpPr>
          <p:nvPr>
            <p:ph type="dt" sz="half" idx="10"/>
          </p:nvPr>
        </p:nvSpPr>
        <p:spPr>
          <a:noFill/>
        </p:spPr>
        <p:txBody>
          <a:bodyPr/>
          <a:lstStyle/>
          <a:p>
            <a:fld id="{95065346-AA71-4E92-AA22-661727DADA0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8917"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8916" name="عنصر نائب لرقم الشريحة 12"/>
          <p:cNvSpPr>
            <a:spLocks noGrp="1"/>
          </p:cNvSpPr>
          <p:nvPr>
            <p:ph type="sldNum" sz="quarter" idx="12"/>
          </p:nvPr>
        </p:nvSpPr>
        <p:spPr>
          <a:noFill/>
        </p:spPr>
        <p:txBody>
          <a:bodyPr/>
          <a:lstStyle/>
          <a:p>
            <a:fld id="{11013238-4DA2-4E35-A3BB-38BCBE322480}" type="slidenum">
              <a:rPr lang="en-GB" smtClean="0">
                <a:latin typeface="Arial" charset="0"/>
                <a:cs typeface="Arial" charset="0"/>
              </a:rPr>
              <a:pPr/>
              <a:t>37</a:t>
            </a:fld>
            <a:endParaRPr lang="en-GB" smtClean="0">
              <a:latin typeface="Arial" charset="0"/>
              <a:cs typeface="Arial" charset="0"/>
            </a:endParaRPr>
          </a:p>
        </p:txBody>
      </p:sp>
      <p:sp>
        <p:nvSpPr>
          <p:cNvPr id="6" name="مستطيل 5"/>
          <p:cNvSpPr/>
          <p:nvPr/>
        </p:nvSpPr>
        <p:spPr>
          <a:xfrm>
            <a:off x="857224" y="285728"/>
            <a:ext cx="7072362" cy="707886"/>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4- الملامح المعاصرة لدراسة</a:t>
            </a: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a:t>
            </a:r>
            <a:endPar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endParaRPr>
          </a:p>
        </p:txBody>
      </p:sp>
    </p:spTree>
  </p:cSld>
  <p:clrMapOvr>
    <a:masterClrMapping/>
  </p:clrMapOvr>
  <p:transition>
    <p:wheel/>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1"/>
          </p:nvPr>
        </p:nvSpPr>
        <p:spPr>
          <a:xfrm>
            <a:off x="323850" y="2332038"/>
            <a:ext cx="8445500" cy="4525962"/>
          </a:xfrm>
        </p:spPr>
        <p:txBody>
          <a:bodyPr/>
          <a:lstStyle/>
          <a:p>
            <a:pPr algn="just" rtl="1" eaLnBrk="1" hangingPunct="1">
              <a:lnSpc>
                <a:spcPct val="90000"/>
              </a:lnSpc>
              <a:buFontTx/>
              <a:buNone/>
              <a:defRPr/>
            </a:pPr>
            <a:r>
              <a:rPr lang="ar-SA" dirty="0" smtClean="0">
                <a:solidFill>
                  <a:schemeClr val="accent1">
                    <a:lumMod val="25000"/>
                  </a:schemeClr>
                </a:solidFill>
              </a:rPr>
              <a:t>إن معظم ما لدينا من حصيلة معرفة عن سلوك الأفراد وجماعات العمل في المنظمات تم تكوينه من خلال دراسات تمت في مجتمعات غربية رأسماليه متقدمه ولذلك عند تطبيقها يجب أخذ الحذر وليس رفضها كلية بحجة أنها مأخوذة من واقع ومجتمع أجنبي بل يجب معرفة حدودها وتعديلها بما يناسب بيئتنا . </a:t>
            </a:r>
          </a:p>
          <a:p>
            <a:pPr algn="just" rtl="1" eaLnBrk="1" hangingPunct="1">
              <a:lnSpc>
                <a:spcPct val="90000"/>
              </a:lnSpc>
              <a:buFontTx/>
              <a:buNone/>
              <a:defRPr/>
            </a:pPr>
            <a:endParaRPr lang="ar-SA" dirty="0" smtClean="0">
              <a:solidFill>
                <a:srgbClr val="6699FF"/>
              </a:solidFill>
            </a:endParaRPr>
          </a:p>
          <a:p>
            <a:pPr algn="just" rtl="1" eaLnBrk="1" hangingPunct="1">
              <a:lnSpc>
                <a:spcPct val="90000"/>
              </a:lnSpc>
              <a:buFontTx/>
              <a:buNone/>
              <a:defRPr/>
            </a:pPr>
            <a:r>
              <a:rPr lang="ar-SA" dirty="0" smtClean="0"/>
              <a:t> </a:t>
            </a:r>
            <a:endParaRPr lang="en-US" dirty="0" smtClean="0"/>
          </a:p>
        </p:txBody>
      </p:sp>
      <p:sp>
        <p:nvSpPr>
          <p:cNvPr id="39940" name="عنصر نائب للتاريخ 3"/>
          <p:cNvSpPr>
            <a:spLocks noGrp="1"/>
          </p:cNvSpPr>
          <p:nvPr>
            <p:ph type="dt" sz="half" idx="10"/>
          </p:nvPr>
        </p:nvSpPr>
        <p:spPr>
          <a:noFill/>
        </p:spPr>
        <p:txBody>
          <a:bodyPr/>
          <a:lstStyle/>
          <a:p>
            <a:fld id="{41990BEB-DD44-4E2A-9288-04CAA5231CB3}"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39942" name="Footer Placeholder 6"/>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39941" name="عنصر نائب لرقم الشريحة 4"/>
          <p:cNvSpPr>
            <a:spLocks noGrp="1"/>
          </p:cNvSpPr>
          <p:nvPr>
            <p:ph type="sldNum" sz="quarter" idx="12"/>
          </p:nvPr>
        </p:nvSpPr>
        <p:spPr>
          <a:noFill/>
        </p:spPr>
        <p:txBody>
          <a:bodyPr/>
          <a:lstStyle/>
          <a:p>
            <a:fld id="{9CDEA615-A390-4CB0-9302-2129612D686A}" type="slidenum">
              <a:rPr lang="en-GB" smtClean="0">
                <a:latin typeface="Arial" charset="0"/>
                <a:cs typeface="Arial" charset="0"/>
              </a:rPr>
              <a:pPr/>
              <a:t>38</a:t>
            </a:fld>
            <a:endParaRPr lang="en-GB" smtClean="0">
              <a:latin typeface="Arial" charset="0"/>
              <a:cs typeface="Arial" charset="0"/>
            </a:endParaRPr>
          </a:p>
        </p:txBody>
      </p:sp>
      <p:sp>
        <p:nvSpPr>
          <p:cNvPr id="6" name="مستطيل 5"/>
          <p:cNvSpPr/>
          <p:nvPr/>
        </p:nvSpPr>
        <p:spPr>
          <a:xfrm>
            <a:off x="285720" y="285728"/>
            <a:ext cx="8572560" cy="1323439"/>
          </a:xfrm>
          <a:prstGeom prst="rect">
            <a:avLst/>
          </a:prstGeom>
          <a:noFill/>
        </p:spPr>
        <p:txBody>
          <a:bodyPr>
            <a:spAutoFit/>
          </a:bodyPr>
          <a:lstStyle/>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5- أثر اختلاف البيئة الاجتماعية </a:t>
            </a:r>
          </a:p>
          <a:p>
            <a:pPr algn="ctr" rtl="1">
              <a:defRPr/>
            </a:pPr>
            <a:r>
              <a:rPr lang="ar-SA" sz="4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والثقافية على صلاحية النظريات السلوكية</a:t>
            </a:r>
            <a:endParaRPr lang="ar-S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whee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رسم تخطيطي 7"/>
          <p:cNvGraphicFramePr/>
          <p:nvPr/>
        </p:nvGraphicFramePr>
        <p:xfrm>
          <a:off x="323850" y="1500175"/>
          <a:ext cx="8362950" cy="4625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0963" name="WordArt 4"/>
          <p:cNvSpPr>
            <a:spLocks noChangeArrowheads="1" noChangeShapeType="1" noTextEdit="1"/>
          </p:cNvSpPr>
          <p:nvPr/>
        </p:nvSpPr>
        <p:spPr bwMode="auto">
          <a:xfrm>
            <a:off x="2571750" y="285750"/>
            <a:ext cx="4286250" cy="850900"/>
          </a:xfrm>
          <a:prstGeom prst="rect">
            <a:avLst/>
          </a:prstGeom>
        </p:spPr>
        <p:txBody>
          <a:bodyPr wrap="none" fromWordArt="1">
            <a:prstTxWarp prst="textTriangle">
              <a:avLst>
                <a:gd name="adj" fmla="val 50000"/>
              </a:avLst>
            </a:prstTxWarp>
          </a:bodyPr>
          <a:lstStyle/>
          <a:p>
            <a:pPr algn="ctr" rtl="1"/>
            <a:r>
              <a:rPr lang="ar-SA" sz="4400" b="1" i="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الخلاصة</a:t>
            </a:r>
            <a:endParaRPr lang="en-US" sz="4400" b="1" i="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
        <p:nvSpPr>
          <p:cNvPr id="40964" name="عنصر نائب للتاريخ 3"/>
          <p:cNvSpPr>
            <a:spLocks noGrp="1"/>
          </p:cNvSpPr>
          <p:nvPr>
            <p:ph type="dt" sz="half" idx="10"/>
          </p:nvPr>
        </p:nvSpPr>
        <p:spPr>
          <a:noFill/>
        </p:spPr>
        <p:txBody>
          <a:bodyPr/>
          <a:lstStyle/>
          <a:p>
            <a:fld id="{FEEEEA8B-7649-4E5B-9E70-078C10120623}"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0966"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0965" name="عنصر نائب لرقم الشريحة 4"/>
          <p:cNvSpPr>
            <a:spLocks noGrp="1"/>
          </p:cNvSpPr>
          <p:nvPr>
            <p:ph type="sldNum" sz="quarter" idx="12"/>
          </p:nvPr>
        </p:nvSpPr>
        <p:spPr>
          <a:noFill/>
        </p:spPr>
        <p:txBody>
          <a:bodyPr/>
          <a:lstStyle/>
          <a:p>
            <a:fld id="{5C501013-9233-47A4-B4A5-3508882825E0}" type="slidenum">
              <a:rPr lang="en-GB" smtClean="0">
                <a:latin typeface="Arial" charset="0"/>
                <a:cs typeface="Arial" charset="0"/>
              </a:rPr>
              <a:pPr/>
              <a:t>39</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rtl="1" eaLnBrk="1" hangingPunct="1">
              <a:defRPr/>
            </a:pPr>
            <a:r>
              <a:rPr lang="ar-SA" b="1" i="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
            </a:r>
            <a:br>
              <a:rPr lang="ar-SA" b="1" i="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br>
            <a:r>
              <a:rPr lang="ar-SA"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1. مدخل إلى دراسة السلوك الإنساني..</a:t>
            </a:r>
            <a:r>
              <a:rPr lang="ar-SA" dirty="0" smtClean="0"/>
              <a:t/>
            </a:r>
            <a:br>
              <a:rPr lang="ar-SA" dirty="0" smtClean="0"/>
            </a:br>
            <a:endParaRPr lang="ar-SA" dirty="0" smtClean="0"/>
          </a:p>
        </p:txBody>
      </p:sp>
      <p:sp>
        <p:nvSpPr>
          <p:cNvPr id="6147" name="عنصر نائب للمحتوى 2"/>
          <p:cNvSpPr>
            <a:spLocks noGrp="1"/>
          </p:cNvSpPr>
          <p:nvPr>
            <p:ph idx="1"/>
          </p:nvPr>
        </p:nvSpPr>
        <p:spPr/>
        <p:txBody>
          <a:bodyPr>
            <a:normAutofit fontScale="92500" lnSpcReduction="20000"/>
          </a:bodyPr>
          <a:lstStyle/>
          <a:p>
            <a:pPr algn="r" rtl="1" eaLnBrk="1" hangingPunct="1">
              <a:lnSpc>
                <a:spcPct val="80000"/>
              </a:lnSpc>
            </a:pPr>
            <a:r>
              <a:rPr lang="ar-SA" b="1" smtClean="0"/>
              <a:t>ويتم تحقيق تطويع سلوك الفرد وتحسين أدائه من خلال :</a:t>
            </a:r>
            <a:r>
              <a:rPr lang="ar-SA" smtClean="0"/>
              <a:t> </a:t>
            </a:r>
          </a:p>
          <a:p>
            <a:pPr algn="r" rtl="1" eaLnBrk="1" hangingPunct="1">
              <a:lnSpc>
                <a:spcPct val="80000"/>
              </a:lnSpc>
              <a:buFont typeface="Wingdings" pitchFamily="2" charset="2"/>
              <a:buNone/>
            </a:pPr>
            <a:r>
              <a:rPr lang="ar-SA" smtClean="0"/>
              <a:t> </a:t>
            </a:r>
            <a:r>
              <a:rPr lang="ar-SA" b="1" smtClean="0">
                <a:solidFill>
                  <a:srgbClr val="FF0000"/>
                </a:solidFill>
              </a:rPr>
              <a:t>أولاً: </a:t>
            </a:r>
            <a:r>
              <a:rPr lang="ar-SA" smtClean="0">
                <a:solidFill>
                  <a:srgbClr val="FF0000"/>
                </a:solidFill>
              </a:rPr>
              <a:t>فهم السلوك الإنساني في المنظمات، </a:t>
            </a:r>
            <a:r>
              <a:rPr lang="ar-SA" u="sng" smtClean="0">
                <a:solidFill>
                  <a:srgbClr val="0070C0"/>
                </a:solidFill>
              </a:rPr>
              <a:t>وهذا الفهم يقوم على:</a:t>
            </a:r>
          </a:p>
          <a:p>
            <a:pPr lvl="1" algn="r" rtl="1" eaLnBrk="1" hangingPunct="1">
              <a:lnSpc>
                <a:spcPct val="80000"/>
              </a:lnSpc>
              <a:buFont typeface="Wingdings" pitchFamily="2" charset="2"/>
              <a:buNone/>
            </a:pPr>
            <a:r>
              <a:rPr lang="ar-SA" smtClean="0"/>
              <a:t>أ.  تحليل عناصر السلوك</a:t>
            </a:r>
            <a:r>
              <a:rPr lang="en-US" smtClean="0"/>
              <a:t> </a:t>
            </a:r>
            <a:r>
              <a:rPr lang="ar-SA" smtClean="0"/>
              <a:t>الإنساني( الأفراد) في المنظمات</a:t>
            </a:r>
          </a:p>
          <a:p>
            <a:pPr lvl="1" algn="r" rtl="1" eaLnBrk="1" hangingPunct="1">
              <a:lnSpc>
                <a:spcPct val="80000"/>
              </a:lnSpc>
              <a:buFont typeface="Wingdings" pitchFamily="2" charset="2"/>
              <a:buNone/>
            </a:pPr>
            <a:r>
              <a:rPr lang="ar-SA" smtClean="0"/>
              <a:t>ب. تفسير طبيعة هذا السلوك</a:t>
            </a:r>
          </a:p>
          <a:p>
            <a:pPr lvl="1" algn="r" rtl="1" eaLnBrk="1" hangingPunct="1">
              <a:lnSpc>
                <a:spcPct val="80000"/>
              </a:lnSpc>
              <a:buFont typeface="Wingdings" pitchFamily="2" charset="2"/>
              <a:buNone/>
            </a:pPr>
            <a:r>
              <a:rPr lang="ar-SA" smtClean="0"/>
              <a:t>ج. الكشف عن (عوامل) محددات هذا السلوك.</a:t>
            </a:r>
          </a:p>
          <a:p>
            <a:pPr algn="r" rtl="1" eaLnBrk="1" hangingPunct="1">
              <a:lnSpc>
                <a:spcPct val="80000"/>
              </a:lnSpc>
              <a:buFont typeface="Wingdings" pitchFamily="2" charset="2"/>
              <a:buNone/>
            </a:pPr>
            <a:r>
              <a:rPr lang="ar-SA" smtClean="0"/>
              <a:t>وبفهم العوامل المحددة والمحركة للسلوك نستطيع تفسير أداء الفرد، وبالتالي الأداء التنظيمي لهذه المنظمة.</a:t>
            </a:r>
          </a:p>
          <a:p>
            <a:pPr algn="r" rtl="1" eaLnBrk="1" hangingPunct="1">
              <a:lnSpc>
                <a:spcPct val="80000"/>
              </a:lnSpc>
              <a:buFont typeface="Wingdings" pitchFamily="2" charset="2"/>
              <a:buNone/>
            </a:pPr>
            <a:r>
              <a:rPr lang="ar-SA" b="1" smtClean="0">
                <a:solidFill>
                  <a:srgbClr val="FF0000"/>
                </a:solidFill>
              </a:rPr>
              <a:t>ثانياً: </a:t>
            </a:r>
            <a:r>
              <a:rPr lang="ar-SA" smtClean="0">
                <a:solidFill>
                  <a:srgbClr val="FF0000"/>
                </a:solidFill>
              </a:rPr>
              <a:t>وضع برامج لتحسين الأداء مبنية على المعرفة بطبيعة السلوك الإنساني ومحدداته، </a:t>
            </a:r>
            <a:r>
              <a:rPr lang="ar-SA" u="sng" smtClean="0">
                <a:solidFill>
                  <a:srgbClr val="0070C0"/>
                </a:solidFill>
              </a:rPr>
              <a:t>وأهم هذه البرامج  ما يلي:</a:t>
            </a:r>
          </a:p>
          <a:p>
            <a:pPr algn="r" rtl="1" eaLnBrk="1" hangingPunct="1">
              <a:lnSpc>
                <a:spcPct val="80000"/>
              </a:lnSpc>
              <a:buFont typeface="Wingdings" pitchFamily="2" charset="2"/>
              <a:buNone/>
            </a:pPr>
            <a:r>
              <a:rPr lang="ar-SA" smtClean="0"/>
              <a:t> </a:t>
            </a:r>
          </a:p>
          <a:p>
            <a:pPr algn="r" rtl="1" eaLnBrk="1" hangingPunct="1"/>
            <a:endParaRPr lang="ar-SA" smtClean="0"/>
          </a:p>
        </p:txBody>
      </p:sp>
      <p:sp>
        <p:nvSpPr>
          <p:cNvPr id="6148" name="عنصر نائب للتاريخ 3"/>
          <p:cNvSpPr>
            <a:spLocks noGrp="1"/>
          </p:cNvSpPr>
          <p:nvPr>
            <p:ph type="dt" sz="half" idx="10"/>
          </p:nvPr>
        </p:nvSpPr>
        <p:spPr>
          <a:noFill/>
        </p:spPr>
        <p:txBody>
          <a:bodyPr/>
          <a:lstStyle/>
          <a:p>
            <a:fld id="{A7B9A969-BF46-49EC-862A-E92AB0BE724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6150" name="Footer Placeholder 5"/>
          <p:cNvSpPr>
            <a:spLocks noGrp="1"/>
          </p:cNvSpPr>
          <p:nvPr>
            <p:ph type="ftr" sz="quarter" idx="11"/>
          </p:nvPr>
        </p:nvSpPr>
        <p:spPr>
          <a:xfrm>
            <a:off x="2286000" y="6245225"/>
            <a:ext cx="4572000"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6149" name="عنصر نائب لرقم الشريحة 4"/>
          <p:cNvSpPr>
            <a:spLocks noGrp="1"/>
          </p:cNvSpPr>
          <p:nvPr>
            <p:ph type="sldNum" sz="quarter" idx="12"/>
          </p:nvPr>
        </p:nvSpPr>
        <p:spPr>
          <a:noFill/>
        </p:spPr>
        <p:txBody>
          <a:bodyPr/>
          <a:lstStyle/>
          <a:p>
            <a:fld id="{5F3CCB6C-C90C-4ADE-891E-46D44E264FF0}" type="slidenum">
              <a:rPr lang="en-GB" smtClean="0">
                <a:latin typeface="Arial" charset="0"/>
                <a:cs typeface="Arial" charset="0"/>
              </a:rPr>
              <a:pPr/>
              <a:t>4</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رسم تخطيطي 7"/>
          <p:cNvGraphicFramePr/>
          <p:nvPr/>
        </p:nvGraphicFramePr>
        <p:xfrm>
          <a:off x="323850" y="1500175"/>
          <a:ext cx="8362950" cy="4625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1987" name="WordArt 4"/>
          <p:cNvSpPr>
            <a:spLocks noChangeArrowheads="1" noChangeShapeType="1" noTextEdit="1"/>
          </p:cNvSpPr>
          <p:nvPr/>
        </p:nvSpPr>
        <p:spPr bwMode="auto">
          <a:xfrm>
            <a:off x="2571750" y="285750"/>
            <a:ext cx="4286250" cy="850900"/>
          </a:xfrm>
          <a:prstGeom prst="rect">
            <a:avLst/>
          </a:prstGeom>
        </p:spPr>
        <p:txBody>
          <a:bodyPr wrap="none" fromWordArt="1">
            <a:prstTxWarp prst="textTriangle">
              <a:avLst>
                <a:gd name="adj" fmla="val 50000"/>
              </a:avLst>
            </a:prstTxWarp>
          </a:bodyPr>
          <a:lstStyle/>
          <a:p>
            <a:pPr algn="ctr" rtl="1"/>
            <a:r>
              <a:rPr lang="ar-SA" sz="4400" b="1" i="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الخلاصة</a:t>
            </a:r>
            <a:endParaRPr lang="en-US" sz="4400" b="1" i="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
        <p:nvSpPr>
          <p:cNvPr id="41988" name="عنصر نائب للتاريخ 3"/>
          <p:cNvSpPr>
            <a:spLocks noGrp="1"/>
          </p:cNvSpPr>
          <p:nvPr>
            <p:ph type="dt" sz="half" idx="10"/>
          </p:nvPr>
        </p:nvSpPr>
        <p:spPr>
          <a:noFill/>
        </p:spPr>
        <p:txBody>
          <a:bodyPr/>
          <a:lstStyle/>
          <a:p>
            <a:fld id="{14276BC3-50BF-4519-BCE3-35BD8EBF95DF}"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1990"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1989" name="عنصر نائب لرقم الشريحة 4"/>
          <p:cNvSpPr>
            <a:spLocks noGrp="1"/>
          </p:cNvSpPr>
          <p:nvPr>
            <p:ph type="sldNum" sz="quarter" idx="12"/>
          </p:nvPr>
        </p:nvSpPr>
        <p:spPr>
          <a:noFill/>
        </p:spPr>
        <p:txBody>
          <a:bodyPr/>
          <a:lstStyle/>
          <a:p>
            <a:fld id="{C97F8C7D-D03C-45F0-A785-360910CF4E9E}" type="slidenum">
              <a:rPr lang="en-GB" smtClean="0">
                <a:latin typeface="Arial" charset="0"/>
                <a:cs typeface="Arial" charset="0"/>
              </a:rPr>
              <a:pPr/>
              <a:t>40</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عنصر نائب للمحتوى 7"/>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3011" name="عنصر نائب للتاريخ 3"/>
          <p:cNvSpPr>
            <a:spLocks noGrp="1"/>
          </p:cNvSpPr>
          <p:nvPr>
            <p:ph type="dt" sz="half" idx="10"/>
          </p:nvPr>
        </p:nvSpPr>
        <p:spPr>
          <a:noFill/>
        </p:spPr>
        <p:txBody>
          <a:bodyPr/>
          <a:lstStyle/>
          <a:p>
            <a:fld id="{DCFFFF3A-ABF3-4223-A9A3-F8E82A53AB8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3014"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3012" name="عنصر نائب لرقم الشريحة 4"/>
          <p:cNvSpPr>
            <a:spLocks noGrp="1"/>
          </p:cNvSpPr>
          <p:nvPr>
            <p:ph type="sldNum" sz="quarter" idx="12"/>
          </p:nvPr>
        </p:nvSpPr>
        <p:spPr>
          <a:noFill/>
        </p:spPr>
        <p:txBody>
          <a:bodyPr/>
          <a:lstStyle/>
          <a:p>
            <a:fld id="{8798C496-9FF3-462D-9C91-2A9E11C3AB16}" type="slidenum">
              <a:rPr lang="en-GB" smtClean="0">
                <a:latin typeface="Arial" charset="0"/>
                <a:cs typeface="Arial" charset="0"/>
              </a:rPr>
              <a:pPr/>
              <a:t>41</a:t>
            </a:fld>
            <a:endParaRPr lang="en-GB" smtClean="0">
              <a:latin typeface="Arial" charset="0"/>
              <a:cs typeface="Arial" charset="0"/>
            </a:endParaRPr>
          </a:p>
        </p:txBody>
      </p:sp>
      <p:sp>
        <p:nvSpPr>
          <p:cNvPr id="43013" name="WordArt 4"/>
          <p:cNvSpPr>
            <a:spLocks noChangeArrowheads="1" noChangeShapeType="1" noTextEdit="1"/>
          </p:cNvSpPr>
          <p:nvPr/>
        </p:nvSpPr>
        <p:spPr bwMode="auto">
          <a:xfrm>
            <a:off x="2500313" y="285750"/>
            <a:ext cx="4286250" cy="850900"/>
          </a:xfrm>
          <a:prstGeom prst="rect">
            <a:avLst/>
          </a:prstGeom>
        </p:spPr>
        <p:txBody>
          <a:bodyPr wrap="none" fromWordArt="1">
            <a:prstTxWarp prst="textTriangle">
              <a:avLst>
                <a:gd name="adj" fmla="val 50000"/>
              </a:avLst>
            </a:prstTxWarp>
          </a:bodyPr>
          <a:lstStyle/>
          <a:p>
            <a:pPr algn="ctr" rtl="1"/>
            <a:r>
              <a:rPr lang="ar-SA" sz="4400" b="1" i="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الخلاصة</a:t>
            </a:r>
            <a:endParaRPr lang="en-US" sz="4400" b="1" i="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Tree>
  </p:cSld>
  <p:clrMapOvr>
    <a:masterClrMapping/>
  </p:clrMapOvr>
  <p:transition>
    <p:wheel/>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rtl="1" eaLnBrk="1" hangingPunct="1"/>
            <a:r>
              <a:rPr lang="en-US" smtClean="0">
                <a:solidFill>
                  <a:schemeClr val="accent2"/>
                </a:solidFill>
              </a:rPr>
              <a:t> </a:t>
            </a:r>
            <a:r>
              <a:rPr lang="ar-SA" smtClean="0">
                <a:solidFill>
                  <a:schemeClr val="accent2"/>
                </a:solidFill>
              </a:rPr>
              <a:t> أسئلة الفصل الأول</a:t>
            </a:r>
            <a:endParaRPr lang="en-US" smtClean="0">
              <a:solidFill>
                <a:schemeClr val="accent2"/>
              </a:solidFill>
            </a:endParaRPr>
          </a:p>
        </p:txBody>
      </p:sp>
      <p:sp>
        <p:nvSpPr>
          <p:cNvPr id="32771" name="Rectangle 3"/>
          <p:cNvSpPr>
            <a:spLocks noGrp="1" noChangeArrowheads="1"/>
          </p:cNvSpPr>
          <p:nvPr>
            <p:ph idx="1"/>
          </p:nvPr>
        </p:nvSpPr>
        <p:spPr>
          <a:xfrm>
            <a:off x="457200" y="1285875"/>
            <a:ext cx="8229600" cy="4840288"/>
          </a:xfrm>
          <a:solidFill>
            <a:schemeClr val="bg1">
              <a:lumMod val="95000"/>
            </a:schemeClr>
          </a:solidFill>
        </p:spPr>
        <p:txBody>
          <a:bodyPr>
            <a:normAutofit fontScale="92500" lnSpcReduction="20000"/>
          </a:bodyPr>
          <a:lstStyle/>
          <a:p>
            <a:pPr algn="r" eaLnBrk="1" hangingPunct="1">
              <a:lnSpc>
                <a:spcPct val="90000"/>
              </a:lnSpc>
              <a:buFontTx/>
              <a:buNone/>
              <a:defRPr/>
            </a:pPr>
            <a:r>
              <a:rPr lang="ar-SA" sz="2000" b="1" dirty="0" smtClean="0"/>
              <a:t>اختار الإجابة الصحيحة:</a:t>
            </a:r>
          </a:p>
          <a:p>
            <a:pPr algn="r" rtl="1" eaLnBrk="1" hangingPunct="1">
              <a:lnSpc>
                <a:spcPct val="90000"/>
              </a:lnSpc>
              <a:buFontTx/>
              <a:buNone/>
              <a:defRPr/>
            </a:pPr>
            <a:r>
              <a:rPr lang="ar-SA" sz="2000" dirty="0" smtClean="0"/>
              <a:t>1. يتم تحقيق تطويع سلوك الفرد من خلال</a:t>
            </a:r>
          </a:p>
          <a:p>
            <a:pPr algn="r" eaLnBrk="1" hangingPunct="1">
              <a:lnSpc>
                <a:spcPct val="90000"/>
              </a:lnSpc>
              <a:buFontTx/>
              <a:buNone/>
              <a:defRPr/>
            </a:pPr>
            <a:r>
              <a:rPr lang="ar-SA" sz="2000" dirty="0" smtClean="0"/>
              <a:t>      أ) فهم السلوك،       </a:t>
            </a:r>
            <a:r>
              <a:rPr lang="ar-SA" sz="2000" dirty="0" err="1" smtClean="0"/>
              <a:t>ب</a:t>
            </a:r>
            <a:r>
              <a:rPr lang="ar-SA" sz="2000" dirty="0" smtClean="0"/>
              <a:t>)تحسين السلوك ،        </a:t>
            </a:r>
            <a:r>
              <a:rPr lang="ar-SA" sz="2000" dirty="0" err="1" smtClean="0"/>
              <a:t>ج</a:t>
            </a:r>
            <a:r>
              <a:rPr lang="ar-SA" sz="2000" dirty="0" smtClean="0"/>
              <a:t>) </a:t>
            </a:r>
            <a:r>
              <a:rPr lang="ar-SA" sz="2000" dirty="0" err="1" smtClean="0"/>
              <a:t>أ</a:t>
            </a:r>
            <a:r>
              <a:rPr lang="ar-SA" sz="2000" dirty="0" smtClean="0"/>
              <a:t>، </a:t>
            </a:r>
            <a:r>
              <a:rPr lang="ar-SA" sz="2000" dirty="0" err="1" smtClean="0"/>
              <a:t>ب</a:t>
            </a:r>
            <a:endParaRPr lang="ar-SA" sz="2000" dirty="0" smtClean="0"/>
          </a:p>
          <a:p>
            <a:pPr algn="r" eaLnBrk="1" hangingPunct="1">
              <a:lnSpc>
                <a:spcPct val="90000"/>
              </a:lnSpc>
              <a:buFontTx/>
              <a:buNone/>
              <a:defRPr/>
            </a:pPr>
            <a:r>
              <a:rPr lang="ar-SA" sz="2000" dirty="0" smtClean="0"/>
              <a:t>2. من برامج تحسين الأداء</a:t>
            </a:r>
          </a:p>
          <a:p>
            <a:pPr algn="r" rtl="1" eaLnBrk="1" hangingPunct="1">
              <a:lnSpc>
                <a:spcPct val="90000"/>
              </a:lnSpc>
              <a:buFontTx/>
              <a:buNone/>
              <a:defRPr/>
            </a:pPr>
            <a:r>
              <a:rPr lang="ar-SA" sz="2000" dirty="0" smtClean="0"/>
              <a:t>      أ) برامج التعلم،      </a:t>
            </a:r>
            <a:r>
              <a:rPr lang="ar-SA" sz="2000" dirty="0" err="1" smtClean="0"/>
              <a:t>ب</a:t>
            </a:r>
            <a:r>
              <a:rPr lang="ar-SA" sz="2000" dirty="0" smtClean="0"/>
              <a:t>)برامج التدريب،        </a:t>
            </a:r>
            <a:r>
              <a:rPr lang="ar-SA" sz="2000" dirty="0" err="1" smtClean="0"/>
              <a:t>ج</a:t>
            </a:r>
            <a:r>
              <a:rPr lang="ar-SA" sz="2000" dirty="0" smtClean="0"/>
              <a:t>)أ ، </a:t>
            </a:r>
            <a:r>
              <a:rPr lang="ar-SA" sz="2000" dirty="0" err="1" smtClean="0"/>
              <a:t>ب</a:t>
            </a:r>
            <a:endParaRPr lang="ar-SA" sz="2000" dirty="0" smtClean="0"/>
          </a:p>
          <a:p>
            <a:pPr algn="r" eaLnBrk="1" hangingPunct="1">
              <a:lnSpc>
                <a:spcPct val="90000"/>
              </a:lnSpc>
              <a:buFontTx/>
              <a:buNone/>
              <a:defRPr/>
            </a:pPr>
            <a:r>
              <a:rPr lang="ar-SA" sz="2000" dirty="0" smtClean="0"/>
              <a:t>3. العالم </a:t>
            </a:r>
            <a:r>
              <a:rPr lang="ar-SA" sz="2000" dirty="0" err="1" smtClean="0"/>
              <a:t>روثلسبرجر</a:t>
            </a:r>
            <a:r>
              <a:rPr lang="ar-SA" sz="2000" dirty="0" smtClean="0"/>
              <a:t> قام بدراسات </a:t>
            </a:r>
          </a:p>
          <a:p>
            <a:pPr algn="r" rtl="1" eaLnBrk="1" hangingPunct="1">
              <a:lnSpc>
                <a:spcPct val="90000"/>
              </a:lnSpc>
              <a:buFontTx/>
              <a:buNone/>
              <a:defRPr/>
            </a:pPr>
            <a:r>
              <a:rPr lang="ar-SA" sz="2000" dirty="0" smtClean="0"/>
              <a:t>      أ) جماعات العمل،       </a:t>
            </a:r>
            <a:r>
              <a:rPr lang="ar-SA" sz="2000" dirty="0" err="1" smtClean="0"/>
              <a:t>ب</a:t>
            </a:r>
            <a:r>
              <a:rPr lang="ar-SA" sz="2000" dirty="0" smtClean="0"/>
              <a:t>)الدافعية والاتجاهات النفسية،        </a:t>
            </a:r>
            <a:r>
              <a:rPr lang="ar-SA" sz="2000" dirty="0" err="1" smtClean="0"/>
              <a:t>ج</a:t>
            </a:r>
            <a:r>
              <a:rPr lang="ar-SA" sz="2000" dirty="0" smtClean="0"/>
              <a:t>) الإشراف والقيادة</a:t>
            </a:r>
          </a:p>
          <a:p>
            <a:pPr algn="r" eaLnBrk="1" hangingPunct="1">
              <a:lnSpc>
                <a:spcPct val="90000"/>
              </a:lnSpc>
              <a:buFontTx/>
              <a:buNone/>
              <a:defRPr/>
            </a:pPr>
            <a:r>
              <a:rPr lang="ar-SA" sz="2000" dirty="0" smtClean="0"/>
              <a:t>4.  من مسلمات الدراسة العلمية للسلوك الإنساني في المنظمات</a:t>
            </a:r>
          </a:p>
          <a:p>
            <a:pPr algn="r" rtl="1" eaLnBrk="1" hangingPunct="1">
              <a:lnSpc>
                <a:spcPct val="90000"/>
              </a:lnSpc>
              <a:buFontTx/>
              <a:buNone/>
              <a:defRPr/>
            </a:pPr>
            <a:r>
              <a:rPr lang="ar-SA" sz="2000" dirty="0" smtClean="0"/>
              <a:t>      أ) مسلمة انتظام السلوك الإنساني والاجتماعي،      </a:t>
            </a:r>
            <a:r>
              <a:rPr lang="ar-SA" sz="2000" dirty="0" err="1" smtClean="0"/>
              <a:t>ب</a:t>
            </a:r>
            <a:r>
              <a:rPr lang="ar-SA" sz="2000" dirty="0" smtClean="0"/>
              <a:t>)مسلمة قابلية الظواهر السلوكية للقياس والرصد العلمي والتجريبي ،         </a:t>
            </a:r>
            <a:r>
              <a:rPr lang="ar-SA" sz="2000" dirty="0" err="1" smtClean="0"/>
              <a:t>ج</a:t>
            </a:r>
            <a:r>
              <a:rPr lang="ar-SA" sz="2000" dirty="0" smtClean="0"/>
              <a:t>)جميع ما سبق</a:t>
            </a:r>
          </a:p>
          <a:p>
            <a:pPr algn="r" eaLnBrk="1" hangingPunct="1">
              <a:lnSpc>
                <a:spcPct val="80000"/>
              </a:lnSpc>
              <a:buFontTx/>
              <a:buNone/>
              <a:defRPr/>
            </a:pPr>
            <a:r>
              <a:rPr lang="ar-SA" sz="2000" dirty="0" smtClean="0"/>
              <a:t>5. العوامل التي تسبب الرضا</a:t>
            </a:r>
          </a:p>
          <a:p>
            <a:pPr algn="r" rtl="1" eaLnBrk="1" hangingPunct="1">
              <a:lnSpc>
                <a:spcPct val="80000"/>
              </a:lnSpc>
              <a:buFontTx/>
              <a:buNone/>
              <a:defRPr/>
            </a:pPr>
            <a:r>
              <a:rPr lang="ar-SA" sz="2000" dirty="0" smtClean="0"/>
              <a:t>      أ) تخص الوظيفة،        </a:t>
            </a:r>
            <a:r>
              <a:rPr lang="ar-SA" sz="2000" dirty="0" err="1" smtClean="0"/>
              <a:t>ب</a:t>
            </a:r>
            <a:r>
              <a:rPr lang="ar-SA" sz="2000" dirty="0" smtClean="0"/>
              <a:t>)تخص المنظمة،         </a:t>
            </a:r>
            <a:r>
              <a:rPr lang="ar-SA" sz="2000" dirty="0" err="1" smtClean="0"/>
              <a:t>ج</a:t>
            </a:r>
            <a:r>
              <a:rPr lang="ar-SA" sz="2000" dirty="0" smtClean="0"/>
              <a:t>) </a:t>
            </a:r>
            <a:r>
              <a:rPr lang="ar-SA" sz="2000" dirty="0" err="1" smtClean="0"/>
              <a:t>أ</a:t>
            </a:r>
            <a:r>
              <a:rPr lang="ar-SA" sz="2000" dirty="0" smtClean="0"/>
              <a:t> ، </a:t>
            </a:r>
            <a:r>
              <a:rPr lang="ar-SA" sz="2000" dirty="0" err="1" smtClean="0"/>
              <a:t>ب</a:t>
            </a:r>
            <a:endParaRPr lang="ar-SA" sz="2000" dirty="0" smtClean="0"/>
          </a:p>
          <a:p>
            <a:pPr algn="r" eaLnBrk="1" hangingPunct="1">
              <a:lnSpc>
                <a:spcPct val="80000"/>
              </a:lnSpc>
              <a:buFontTx/>
              <a:buNone/>
              <a:defRPr/>
            </a:pPr>
            <a:r>
              <a:rPr lang="ar-SA" sz="2000" dirty="0" smtClean="0"/>
              <a:t>6. .  أول من نبه إلى دور المتغيرات الموقفية في القيادة عندما نشر كتابه (العوامل الموقفية في القيادة)</a:t>
            </a:r>
          </a:p>
          <a:p>
            <a:pPr algn="r" rtl="1" eaLnBrk="1" hangingPunct="1">
              <a:lnSpc>
                <a:spcPct val="80000"/>
              </a:lnSpc>
              <a:buFontTx/>
              <a:buNone/>
              <a:defRPr/>
            </a:pPr>
            <a:r>
              <a:rPr lang="en-US" sz="2000" dirty="0" smtClean="0"/>
              <a:t>   </a:t>
            </a:r>
            <a:r>
              <a:rPr lang="ar-SA" sz="2000" dirty="0" smtClean="0"/>
              <a:t>   أ)</a:t>
            </a:r>
            <a:r>
              <a:rPr lang="ar-SA" sz="2000" dirty="0" err="1" smtClean="0"/>
              <a:t>ليكارت</a:t>
            </a:r>
            <a:r>
              <a:rPr lang="ar-SA" sz="2000" dirty="0" smtClean="0"/>
              <a:t> ،              </a:t>
            </a:r>
            <a:r>
              <a:rPr lang="ar-SA" sz="2000" dirty="0" err="1" smtClean="0"/>
              <a:t>ب</a:t>
            </a:r>
            <a:r>
              <a:rPr lang="ar-SA" sz="2000" dirty="0" smtClean="0"/>
              <a:t>)</a:t>
            </a:r>
            <a:r>
              <a:rPr lang="ar-SA" sz="2000" dirty="0" err="1" smtClean="0"/>
              <a:t>همفيل</a:t>
            </a:r>
            <a:r>
              <a:rPr lang="ar-SA" sz="2000" dirty="0" smtClean="0"/>
              <a:t>،               </a:t>
            </a:r>
            <a:r>
              <a:rPr lang="ar-SA" sz="2000" dirty="0" err="1" smtClean="0"/>
              <a:t>ج</a:t>
            </a:r>
            <a:r>
              <a:rPr lang="ar-SA" sz="2000" dirty="0" smtClean="0"/>
              <a:t>)</a:t>
            </a:r>
            <a:r>
              <a:rPr lang="ar-SA" sz="2000" dirty="0" err="1" smtClean="0"/>
              <a:t>فيدلر</a:t>
            </a:r>
            <a:endParaRPr lang="ar-SA" sz="2000" dirty="0" smtClean="0"/>
          </a:p>
          <a:p>
            <a:pPr algn="r" eaLnBrk="1" hangingPunct="1">
              <a:lnSpc>
                <a:spcPct val="80000"/>
              </a:lnSpc>
              <a:buFontTx/>
              <a:buNone/>
              <a:defRPr/>
            </a:pPr>
            <a:r>
              <a:rPr lang="ar-SA" sz="2000" dirty="0" smtClean="0"/>
              <a:t>7) من الملامح المعاصرة لدراسة السلوك الإنساني في المنظمات علم النفس، وهو قائم على</a:t>
            </a:r>
          </a:p>
          <a:p>
            <a:pPr algn="r" rtl="1" eaLnBrk="1" hangingPunct="1">
              <a:lnSpc>
                <a:spcPct val="80000"/>
              </a:lnSpc>
              <a:buFontTx/>
              <a:buNone/>
              <a:defRPr/>
            </a:pPr>
            <a:r>
              <a:rPr lang="ar-SA" sz="2000" dirty="0" smtClean="0"/>
              <a:t>      أ) المنهج التجريبي ،              </a:t>
            </a:r>
            <a:r>
              <a:rPr lang="ar-SA" sz="2000" dirty="0" err="1" smtClean="0"/>
              <a:t>ب</a:t>
            </a:r>
            <a:r>
              <a:rPr lang="ar-SA" sz="2000" dirty="0" smtClean="0"/>
              <a:t>)النهج الميداني ،               </a:t>
            </a:r>
            <a:r>
              <a:rPr lang="ar-SA" sz="2000" dirty="0" err="1" smtClean="0"/>
              <a:t>ج</a:t>
            </a:r>
            <a:r>
              <a:rPr lang="ar-SA" sz="2000" dirty="0" smtClean="0"/>
              <a:t>)منهج التحليل الإحصائي</a:t>
            </a:r>
            <a:r>
              <a:rPr lang="ar-SA" sz="2000" dirty="0" smtClean="0">
                <a:solidFill>
                  <a:srgbClr val="6699FF"/>
                </a:solidFill>
              </a:rPr>
              <a:t> </a:t>
            </a:r>
            <a:endParaRPr lang="en-US" sz="2000" dirty="0" smtClean="0">
              <a:solidFill>
                <a:srgbClr val="6699FF"/>
              </a:solidFill>
            </a:endParaRPr>
          </a:p>
          <a:p>
            <a:pPr algn="r" rtl="1" eaLnBrk="1" hangingPunct="1">
              <a:lnSpc>
                <a:spcPct val="80000"/>
              </a:lnSpc>
              <a:buFontTx/>
              <a:buNone/>
              <a:defRPr/>
            </a:pPr>
            <a:endParaRPr lang="ar-SA" sz="2000" dirty="0" smtClean="0"/>
          </a:p>
          <a:p>
            <a:pPr algn="r" rtl="1" eaLnBrk="1" hangingPunct="1">
              <a:lnSpc>
                <a:spcPct val="90000"/>
              </a:lnSpc>
              <a:buFontTx/>
              <a:buNone/>
              <a:defRPr/>
            </a:pPr>
            <a:endParaRPr lang="en-US" sz="2000" dirty="0" smtClean="0"/>
          </a:p>
        </p:txBody>
      </p:sp>
      <p:sp>
        <p:nvSpPr>
          <p:cNvPr id="44036" name="عنصر نائب للتاريخ 3"/>
          <p:cNvSpPr>
            <a:spLocks noGrp="1"/>
          </p:cNvSpPr>
          <p:nvPr>
            <p:ph type="dt" sz="half" idx="10"/>
          </p:nvPr>
        </p:nvSpPr>
        <p:spPr>
          <a:noFill/>
        </p:spPr>
        <p:txBody>
          <a:bodyPr/>
          <a:lstStyle/>
          <a:p>
            <a:fld id="{AF2E6B14-5527-457F-9F26-ABB4C02FA137}"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4038"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4037" name="عنصر نائب لرقم الشريحة 4"/>
          <p:cNvSpPr>
            <a:spLocks noGrp="1"/>
          </p:cNvSpPr>
          <p:nvPr>
            <p:ph type="sldNum" sz="quarter" idx="12"/>
          </p:nvPr>
        </p:nvSpPr>
        <p:spPr>
          <a:noFill/>
        </p:spPr>
        <p:txBody>
          <a:bodyPr/>
          <a:lstStyle/>
          <a:p>
            <a:fld id="{F67959D7-4161-416F-9E17-5C3A2F5225C9}" type="slidenum">
              <a:rPr lang="en-GB" smtClean="0">
                <a:latin typeface="Arial" charset="0"/>
                <a:cs typeface="Arial" charset="0"/>
              </a:rPr>
              <a:pPr/>
              <a:t>42</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ar-SA" smtClean="0">
                <a:solidFill>
                  <a:schemeClr val="accent2"/>
                </a:solidFill>
              </a:rPr>
              <a:t>أسئلة</a:t>
            </a:r>
            <a:endParaRPr lang="en-US" smtClean="0">
              <a:solidFill>
                <a:schemeClr val="accent2"/>
              </a:solidFill>
            </a:endParaRPr>
          </a:p>
        </p:txBody>
      </p:sp>
      <p:sp>
        <p:nvSpPr>
          <p:cNvPr id="35843" name="Rectangle 3"/>
          <p:cNvSpPr>
            <a:spLocks noGrp="1" noChangeArrowheads="1"/>
          </p:cNvSpPr>
          <p:nvPr>
            <p:ph idx="1"/>
          </p:nvPr>
        </p:nvSpPr>
        <p:spPr>
          <a:solidFill>
            <a:schemeClr val="bg1">
              <a:lumMod val="95000"/>
            </a:schemeClr>
          </a:solidFill>
        </p:spPr>
        <p:txBody>
          <a:bodyPr/>
          <a:lstStyle/>
          <a:p>
            <a:pPr algn="r" eaLnBrk="1" hangingPunct="1">
              <a:lnSpc>
                <a:spcPct val="80000"/>
              </a:lnSpc>
              <a:buFontTx/>
              <a:buNone/>
              <a:defRPr/>
            </a:pPr>
            <a:r>
              <a:rPr lang="ar-SA" sz="2000" b="1" dirty="0" smtClean="0"/>
              <a:t>ضع علامة صح أم خطأ أمام العبارات التالية مع التصحيح: </a:t>
            </a:r>
          </a:p>
          <a:p>
            <a:pPr algn="r" eaLnBrk="1" hangingPunct="1">
              <a:lnSpc>
                <a:spcPct val="80000"/>
              </a:lnSpc>
              <a:buFontTx/>
              <a:buNone/>
              <a:defRPr/>
            </a:pPr>
            <a:r>
              <a:rPr lang="ar-SA" sz="2000" dirty="0" smtClean="0"/>
              <a:t>1)الهدف من دراسة السلوك الإنساني تحسين أداء الفرد فقط (خطأ) </a:t>
            </a:r>
          </a:p>
          <a:p>
            <a:pPr algn="r" eaLnBrk="1" hangingPunct="1">
              <a:lnSpc>
                <a:spcPct val="80000"/>
              </a:lnSpc>
              <a:buFontTx/>
              <a:buNone/>
              <a:defRPr/>
            </a:pPr>
            <a:r>
              <a:rPr lang="ar-SA" sz="2000" dirty="0" smtClean="0"/>
              <a:t>لتحسين أداء الفرد وتطويع سلوكه. </a:t>
            </a:r>
          </a:p>
          <a:p>
            <a:pPr algn="r" eaLnBrk="1" hangingPunct="1">
              <a:lnSpc>
                <a:spcPct val="80000"/>
              </a:lnSpc>
              <a:buFontTx/>
              <a:buNone/>
              <a:defRPr/>
            </a:pPr>
            <a:r>
              <a:rPr lang="ar-SA" sz="2000" dirty="0" smtClean="0"/>
              <a:t>2)من خلال برامج التدريب يتم التعرف على قدرات الفرد (خطأ) </a:t>
            </a:r>
          </a:p>
          <a:p>
            <a:pPr algn="r" eaLnBrk="1" hangingPunct="1">
              <a:lnSpc>
                <a:spcPct val="80000"/>
              </a:lnSpc>
              <a:buFontTx/>
              <a:buNone/>
              <a:defRPr/>
            </a:pPr>
            <a:r>
              <a:rPr lang="ar-SA" sz="2000" dirty="0" smtClean="0"/>
              <a:t>من خلال برامج التعلم يتم التعرف على قدرات الفرد أما برامج التدريب فمن خلالها يتم التعرف على العوامل المؤثرة على التعلم والأساليب البديلة المحددة لهذا التعلم. </a:t>
            </a:r>
          </a:p>
          <a:p>
            <a:pPr algn="r" eaLnBrk="1" hangingPunct="1">
              <a:lnSpc>
                <a:spcPct val="80000"/>
              </a:lnSpc>
              <a:buFontTx/>
              <a:buNone/>
              <a:defRPr/>
            </a:pPr>
            <a:r>
              <a:rPr lang="ar-SA" sz="2000" dirty="0" smtClean="0"/>
              <a:t>3)إن الإدارة الفعالة للعنصر البشري في المنظمات لابد أن تستند إلى حصيلة من المعرفة عن السلوك الإنساني ومحدداته (صح) </a:t>
            </a:r>
          </a:p>
          <a:p>
            <a:pPr algn="r" eaLnBrk="1" hangingPunct="1">
              <a:lnSpc>
                <a:spcPct val="80000"/>
              </a:lnSpc>
              <a:buFontTx/>
              <a:buNone/>
              <a:defRPr/>
            </a:pPr>
            <a:r>
              <a:rPr lang="ar-SA" sz="2000" dirty="0" smtClean="0"/>
              <a:t>4)ظواهر السلوك الإنساني تعتبر ظواهر عشوائية (خطأ) </a:t>
            </a:r>
          </a:p>
          <a:p>
            <a:pPr algn="r" rtl="1" eaLnBrk="1" hangingPunct="1">
              <a:lnSpc>
                <a:spcPct val="80000"/>
              </a:lnSpc>
              <a:defRPr/>
            </a:pPr>
            <a:r>
              <a:rPr lang="ar-SA" sz="2000" dirty="0" smtClean="0"/>
              <a:t>ليست ظواهر  عشوائية فلا تتحرك وتتغير من الصدفة البحتة ولكن تنتظم في مسارات وعلاقات.</a:t>
            </a:r>
          </a:p>
          <a:p>
            <a:pPr algn="r" eaLnBrk="1" hangingPunct="1">
              <a:lnSpc>
                <a:spcPct val="80000"/>
              </a:lnSpc>
              <a:buFontTx/>
              <a:buNone/>
              <a:defRPr/>
            </a:pPr>
            <a:r>
              <a:rPr lang="ar-SA" sz="2000" dirty="0" smtClean="0"/>
              <a:t>5)من المستحيل قياس الظواهر والمتغيرات المتعلقة بسلوك الأفراد والجماعات (خطأ) </a:t>
            </a:r>
            <a:endParaRPr lang="en-US" sz="2000" dirty="0" smtClean="0"/>
          </a:p>
          <a:p>
            <a:pPr algn="r" eaLnBrk="1" hangingPunct="1">
              <a:lnSpc>
                <a:spcPct val="80000"/>
              </a:lnSpc>
              <a:buFontTx/>
              <a:buNone/>
              <a:defRPr/>
            </a:pPr>
            <a:r>
              <a:rPr lang="ar-SA" sz="2000" dirty="0" smtClean="0"/>
              <a:t>هناك صعوبات لقياسها ولكنها ليست مستحيلة فقط تحتاج إلى تحسين وصقل أساليب وأدوات القياس والرصد والتحليل.</a:t>
            </a:r>
            <a:endParaRPr lang="en-US" sz="2000" dirty="0" smtClean="0"/>
          </a:p>
        </p:txBody>
      </p:sp>
      <p:sp>
        <p:nvSpPr>
          <p:cNvPr id="45060" name="عنصر نائب للتاريخ 3"/>
          <p:cNvSpPr>
            <a:spLocks noGrp="1"/>
          </p:cNvSpPr>
          <p:nvPr>
            <p:ph type="dt" sz="half" idx="10"/>
          </p:nvPr>
        </p:nvSpPr>
        <p:spPr>
          <a:noFill/>
        </p:spPr>
        <p:txBody>
          <a:bodyPr/>
          <a:lstStyle/>
          <a:p>
            <a:fld id="{8008586A-AD1B-409E-8031-F92355D478D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5062"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5061" name="عنصر نائب لرقم الشريحة 4"/>
          <p:cNvSpPr>
            <a:spLocks noGrp="1"/>
          </p:cNvSpPr>
          <p:nvPr>
            <p:ph type="sldNum" sz="quarter" idx="12"/>
          </p:nvPr>
        </p:nvSpPr>
        <p:spPr>
          <a:noFill/>
        </p:spPr>
        <p:txBody>
          <a:bodyPr/>
          <a:lstStyle/>
          <a:p>
            <a:fld id="{18EBAD42-8C6B-456E-95AA-422484A91652}" type="slidenum">
              <a:rPr lang="en-GB" smtClean="0">
                <a:latin typeface="Arial" charset="0"/>
                <a:cs typeface="Arial" charset="0"/>
              </a:rPr>
              <a:pPr/>
              <a:t>43</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ar-SA" smtClean="0">
                <a:solidFill>
                  <a:schemeClr val="accent2"/>
                </a:solidFill>
              </a:rPr>
              <a:t>أسئلة</a:t>
            </a:r>
            <a:endParaRPr lang="en-US" smtClean="0">
              <a:solidFill>
                <a:schemeClr val="accent2"/>
              </a:solidFill>
            </a:endParaRPr>
          </a:p>
        </p:txBody>
      </p:sp>
      <p:sp>
        <p:nvSpPr>
          <p:cNvPr id="36867" name="Rectangle 3"/>
          <p:cNvSpPr>
            <a:spLocks noGrp="1" noChangeArrowheads="1"/>
          </p:cNvSpPr>
          <p:nvPr>
            <p:ph idx="1"/>
          </p:nvPr>
        </p:nvSpPr>
        <p:spPr>
          <a:solidFill>
            <a:schemeClr val="bg1">
              <a:lumMod val="95000"/>
            </a:schemeClr>
          </a:solidFill>
        </p:spPr>
        <p:txBody>
          <a:bodyPr/>
          <a:lstStyle/>
          <a:p>
            <a:pPr algn="r" eaLnBrk="1" hangingPunct="1">
              <a:lnSpc>
                <a:spcPct val="80000"/>
              </a:lnSpc>
              <a:defRPr/>
            </a:pPr>
            <a:r>
              <a:rPr lang="ar-SA" sz="2400" dirty="0" smtClean="0"/>
              <a:t> 6) القياس غير المباشر هو رصد خصائص وتغيرات السلوك محل الدراسة من خلال وسيط (صح) </a:t>
            </a:r>
          </a:p>
          <a:p>
            <a:pPr algn="r" eaLnBrk="1" hangingPunct="1">
              <a:lnSpc>
                <a:spcPct val="80000"/>
              </a:lnSpc>
              <a:buFontTx/>
              <a:buNone/>
              <a:defRPr/>
            </a:pPr>
            <a:r>
              <a:rPr lang="ar-SA" sz="2400" dirty="0" smtClean="0"/>
              <a:t>7)من الفوائد لدراسات </a:t>
            </a:r>
            <a:r>
              <a:rPr lang="ar-SA" sz="2400" dirty="0" err="1" smtClean="0"/>
              <a:t>الهاوثورن</a:t>
            </a:r>
            <a:r>
              <a:rPr lang="ar-SA" sz="2400" dirty="0" smtClean="0"/>
              <a:t> أنها أوضحت الدور الذي تلعبه المتغيرات النفسية والوجدانية (صح) </a:t>
            </a:r>
          </a:p>
          <a:p>
            <a:pPr algn="r" eaLnBrk="1" hangingPunct="1">
              <a:lnSpc>
                <a:spcPct val="80000"/>
              </a:lnSpc>
              <a:buFontTx/>
              <a:buNone/>
              <a:defRPr/>
            </a:pPr>
            <a:r>
              <a:rPr lang="ar-SA" sz="2400" dirty="0" smtClean="0"/>
              <a:t>8)أستطاع العالم وليام فوت </a:t>
            </a:r>
            <a:r>
              <a:rPr lang="ar-SA" sz="2400" dirty="0" err="1" smtClean="0"/>
              <a:t>وايت</a:t>
            </a:r>
            <a:r>
              <a:rPr lang="ar-SA" sz="2400" dirty="0" smtClean="0"/>
              <a:t> من خلال دراساته أن يكون منهج لتحليل الواقع الاجتماعي لأي مجموعة عمل فقط (خطأ) </a:t>
            </a:r>
          </a:p>
          <a:p>
            <a:pPr algn="r" eaLnBrk="1" hangingPunct="1">
              <a:lnSpc>
                <a:spcPct val="80000"/>
              </a:lnSpc>
              <a:buFontTx/>
              <a:buNone/>
              <a:defRPr/>
            </a:pPr>
            <a:r>
              <a:rPr lang="ar-SA" sz="2400" dirty="0" smtClean="0"/>
              <a:t>بالإضافة إلى ذلك أستطاع أن يقدم أدوات لتحليل السلوك والواقع الاجتماعي لمجموعات العمل .</a:t>
            </a:r>
          </a:p>
          <a:p>
            <a:pPr algn="r" eaLnBrk="1" hangingPunct="1">
              <a:lnSpc>
                <a:spcPct val="80000"/>
              </a:lnSpc>
              <a:buFontTx/>
              <a:buNone/>
              <a:defRPr/>
            </a:pPr>
            <a:r>
              <a:rPr lang="ar-SA" sz="2400" dirty="0" smtClean="0"/>
              <a:t>9)أستطاع العالمان </a:t>
            </a:r>
            <a:r>
              <a:rPr lang="ar-SA" sz="2400" dirty="0" err="1" smtClean="0"/>
              <a:t>باركر</a:t>
            </a:r>
            <a:r>
              <a:rPr lang="ar-SA" sz="2400" dirty="0" smtClean="0"/>
              <a:t> </a:t>
            </a:r>
            <a:r>
              <a:rPr lang="ar-SA" sz="2400" dirty="0" err="1" smtClean="0"/>
              <a:t>وكليمر</a:t>
            </a:r>
            <a:r>
              <a:rPr lang="ar-SA" sz="2400" dirty="0" smtClean="0"/>
              <a:t> إثبات أن هناك علاقة بين الروح المعنوية والإنتاجية (خطأ) </a:t>
            </a:r>
          </a:p>
          <a:p>
            <a:pPr algn="r" eaLnBrk="1" hangingPunct="1">
              <a:lnSpc>
                <a:spcPct val="80000"/>
              </a:lnSpc>
              <a:buFontTx/>
              <a:buNone/>
              <a:defRPr/>
            </a:pPr>
            <a:r>
              <a:rPr lang="ar-SA" sz="2400" dirty="0" smtClean="0"/>
              <a:t>لم يستطيعوا إثبات العلاقة لأنهم لم يتوصلوا لأدوات القياس. </a:t>
            </a:r>
          </a:p>
          <a:p>
            <a:pPr algn="r" rtl="1" eaLnBrk="1" hangingPunct="1">
              <a:lnSpc>
                <a:spcPct val="80000"/>
              </a:lnSpc>
              <a:buFontTx/>
              <a:buNone/>
              <a:defRPr/>
            </a:pPr>
            <a:r>
              <a:rPr lang="ar-SA" sz="2400" dirty="0" smtClean="0"/>
              <a:t>10) أستطاع العالم فروم أن يفرق بين مشاعر الرضا والاتجاهات النفسية وبين الدافعية للقيام بسلوك معين (صح) </a:t>
            </a:r>
            <a:endParaRPr lang="en-US" sz="2400" dirty="0" smtClean="0"/>
          </a:p>
        </p:txBody>
      </p:sp>
      <p:sp>
        <p:nvSpPr>
          <p:cNvPr id="46084" name="عنصر نائب للتاريخ 3"/>
          <p:cNvSpPr>
            <a:spLocks noGrp="1"/>
          </p:cNvSpPr>
          <p:nvPr>
            <p:ph type="dt" sz="half" idx="10"/>
          </p:nvPr>
        </p:nvSpPr>
        <p:spPr>
          <a:noFill/>
        </p:spPr>
        <p:txBody>
          <a:bodyPr/>
          <a:lstStyle/>
          <a:p>
            <a:fld id="{DCFA3EF8-152E-4F2A-AA27-EBB6BD5AA863}"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6086"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6085" name="عنصر نائب لرقم الشريحة 4"/>
          <p:cNvSpPr>
            <a:spLocks noGrp="1"/>
          </p:cNvSpPr>
          <p:nvPr>
            <p:ph type="sldNum" sz="quarter" idx="12"/>
          </p:nvPr>
        </p:nvSpPr>
        <p:spPr>
          <a:noFill/>
        </p:spPr>
        <p:txBody>
          <a:bodyPr/>
          <a:lstStyle/>
          <a:p>
            <a:fld id="{06E07475-46FD-412A-9A0F-D03901C1B608}" type="slidenum">
              <a:rPr lang="en-GB" smtClean="0">
                <a:latin typeface="Arial" charset="0"/>
                <a:cs typeface="Arial" charset="0"/>
              </a:rPr>
              <a:pPr/>
              <a:t>44</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ar-SA" smtClean="0">
                <a:solidFill>
                  <a:schemeClr val="accent2"/>
                </a:solidFill>
              </a:rPr>
              <a:t>أسئلة</a:t>
            </a:r>
            <a:endParaRPr lang="en-US" smtClean="0">
              <a:solidFill>
                <a:schemeClr val="accent2"/>
              </a:solidFill>
            </a:endParaRPr>
          </a:p>
        </p:txBody>
      </p:sp>
      <p:sp>
        <p:nvSpPr>
          <p:cNvPr id="37891" name="Rectangle 3"/>
          <p:cNvSpPr>
            <a:spLocks noGrp="1" noChangeArrowheads="1"/>
          </p:cNvSpPr>
          <p:nvPr>
            <p:ph idx="1"/>
          </p:nvPr>
        </p:nvSpPr>
        <p:spPr>
          <a:solidFill>
            <a:schemeClr val="bg1">
              <a:lumMod val="95000"/>
            </a:schemeClr>
          </a:solidFill>
        </p:spPr>
        <p:txBody>
          <a:bodyPr>
            <a:normAutofit fontScale="85000" lnSpcReduction="10000"/>
          </a:bodyPr>
          <a:lstStyle/>
          <a:p>
            <a:pPr algn="r" eaLnBrk="1" hangingPunct="1">
              <a:lnSpc>
                <a:spcPct val="80000"/>
              </a:lnSpc>
              <a:buFontTx/>
              <a:buNone/>
              <a:defRPr/>
            </a:pPr>
            <a:r>
              <a:rPr lang="ar-SA" sz="2000" b="1" dirty="0" smtClean="0"/>
              <a:t>11</a:t>
            </a:r>
            <a:r>
              <a:rPr lang="ar-SA" sz="2000" dirty="0" smtClean="0"/>
              <a:t>) قدم العالم </a:t>
            </a:r>
            <a:r>
              <a:rPr lang="ar-SA" sz="2000" dirty="0" err="1" smtClean="0"/>
              <a:t>هرزبرج</a:t>
            </a:r>
            <a:r>
              <a:rPr lang="ar-SA" sz="2000" dirty="0" smtClean="0"/>
              <a:t> نظرية التوقع التي تعتبر من أكثر نظريات الدافعية قبولاَ ( خطأ) </a:t>
            </a:r>
          </a:p>
          <a:p>
            <a:pPr algn="r" eaLnBrk="1" hangingPunct="1">
              <a:lnSpc>
                <a:spcPct val="80000"/>
              </a:lnSpc>
              <a:buFontTx/>
              <a:buNone/>
              <a:defRPr/>
            </a:pPr>
            <a:r>
              <a:rPr lang="ar-SA" sz="2000" dirty="0" smtClean="0"/>
              <a:t>       العالم فروم هو الذي قدم نظرية التوقع. </a:t>
            </a:r>
          </a:p>
          <a:p>
            <a:pPr algn="r" rtl="1" eaLnBrk="1" hangingPunct="1">
              <a:lnSpc>
                <a:spcPct val="80000"/>
              </a:lnSpc>
              <a:buFontTx/>
              <a:buNone/>
              <a:defRPr/>
            </a:pPr>
            <a:r>
              <a:rPr lang="ar-SA" sz="2000" dirty="0" smtClean="0"/>
              <a:t>12) الاتجاه الحديث لبحوث القيادة يؤكد أن هناك عدة متغيرات متشابكة تؤثر على الأداء (صح) </a:t>
            </a:r>
          </a:p>
          <a:p>
            <a:pPr algn="r" eaLnBrk="1" hangingPunct="1">
              <a:lnSpc>
                <a:spcPct val="80000"/>
              </a:lnSpc>
              <a:buFontTx/>
              <a:buNone/>
              <a:defRPr/>
            </a:pPr>
            <a:r>
              <a:rPr lang="ar-SA" sz="2000" dirty="0" smtClean="0"/>
              <a:t>13) تعد دراسات العنصر البشري في المنظمات الصناعية حكراَ على علم النفس الصناعي (خطأ) </a:t>
            </a:r>
          </a:p>
          <a:p>
            <a:pPr algn="r" eaLnBrk="1" hangingPunct="1">
              <a:lnSpc>
                <a:spcPct val="80000"/>
              </a:lnSpc>
              <a:buFontTx/>
              <a:buNone/>
              <a:defRPr/>
            </a:pPr>
            <a:r>
              <a:rPr lang="ar-SA" sz="2000" dirty="0" smtClean="0"/>
              <a:t>       ليست حكراَ على علم النفس الصناعي فقط بل شارك في بلورتها فروع عديدة من العلوم الاجتماعية . </a:t>
            </a:r>
          </a:p>
          <a:p>
            <a:pPr algn="r" eaLnBrk="1" hangingPunct="1">
              <a:lnSpc>
                <a:spcPct val="80000"/>
              </a:lnSpc>
              <a:buFontTx/>
              <a:buNone/>
              <a:defRPr/>
            </a:pPr>
            <a:r>
              <a:rPr lang="ar-SA" sz="2000" dirty="0" smtClean="0"/>
              <a:t>14)الدراسات تكون المعرفة وعندما تتكون المعرفة تنتقل إلى العلم ( صح) </a:t>
            </a:r>
          </a:p>
          <a:p>
            <a:pPr algn="r" eaLnBrk="1" hangingPunct="1">
              <a:lnSpc>
                <a:spcPct val="80000"/>
              </a:lnSpc>
              <a:buFontTx/>
              <a:buNone/>
              <a:defRPr/>
            </a:pPr>
            <a:r>
              <a:rPr lang="ar-SA" sz="2000" dirty="0" smtClean="0"/>
              <a:t>15) إن معظم ما لدينا من حصيلة معرفة عن سلوك الأفراد وجماعات العمل في المنظمات تم تكوينه من خلال دراسات تمت في مجتمعات غربية رأسمالية فيجب رفضها كلياَ (خطأ) </a:t>
            </a:r>
          </a:p>
          <a:p>
            <a:pPr algn="r" eaLnBrk="1" hangingPunct="1">
              <a:lnSpc>
                <a:spcPct val="80000"/>
              </a:lnSpc>
              <a:buFontTx/>
              <a:buNone/>
              <a:defRPr/>
            </a:pPr>
            <a:r>
              <a:rPr lang="ar-SA" sz="2000" dirty="0" smtClean="0"/>
              <a:t>       يجب أخذ الحذر عند تطبيقها ومعرفة حدودها وتعديلها بما يناسب بيئتنا وليس رفضها. </a:t>
            </a:r>
          </a:p>
          <a:p>
            <a:pPr algn="r" rtl="1">
              <a:buFontTx/>
              <a:buNone/>
              <a:defRPr/>
            </a:pPr>
            <a:r>
              <a:rPr lang="ar-SA" sz="2000" dirty="0" smtClean="0"/>
              <a:t>16- أن الإدارة الفعالة للعنصر البشري في المنظمات لابد أن تستند إلى حصيلة من المعرفة عن السلوك الإنساني ومحدداته</a:t>
            </a:r>
          </a:p>
          <a:p>
            <a:pPr algn="r" rtl="1">
              <a:buFontTx/>
              <a:buNone/>
              <a:defRPr/>
            </a:pPr>
            <a:r>
              <a:rPr lang="ar-SA" sz="2000" i="1" dirty="0" smtClean="0"/>
              <a:t>17- السلوك الإنساني هو المحرك الأساسي لجميع عناصر المنظمة </a:t>
            </a:r>
            <a:endParaRPr lang="en-US" sz="2000" dirty="0" smtClean="0"/>
          </a:p>
          <a:p>
            <a:pPr algn="r" rtl="1">
              <a:buFontTx/>
              <a:buNone/>
              <a:defRPr/>
            </a:pPr>
            <a:r>
              <a:rPr lang="ar-SA" sz="2000" dirty="0" smtClean="0"/>
              <a:t>18- المسلمات  هي عبارة عن حقائق واضحة بذاتها أو بديهيات لا تحتاج إلى أن يقوم دليلاً عليها .</a:t>
            </a:r>
            <a:endParaRPr lang="en-US" sz="2000" dirty="0" smtClean="0"/>
          </a:p>
          <a:p>
            <a:pPr algn="r" rtl="1">
              <a:buFontTx/>
              <a:buNone/>
              <a:defRPr/>
            </a:pPr>
            <a:r>
              <a:rPr lang="ar-SA" sz="2000" dirty="0" smtClean="0"/>
              <a:t>18- السلوك الإنساني لا يعتبر سلوك فردي وإنما يمكن تعميمه.</a:t>
            </a:r>
            <a:endParaRPr lang="en-US" sz="2000" dirty="0" smtClean="0"/>
          </a:p>
          <a:p>
            <a:pPr algn="r" eaLnBrk="1" hangingPunct="1">
              <a:lnSpc>
                <a:spcPct val="80000"/>
              </a:lnSpc>
              <a:buFontTx/>
              <a:buNone/>
              <a:defRPr/>
            </a:pPr>
            <a:endParaRPr lang="en-US" sz="2000" dirty="0" smtClean="0"/>
          </a:p>
        </p:txBody>
      </p:sp>
      <p:sp>
        <p:nvSpPr>
          <p:cNvPr id="47108" name="عنصر نائب للتاريخ 3"/>
          <p:cNvSpPr>
            <a:spLocks noGrp="1"/>
          </p:cNvSpPr>
          <p:nvPr>
            <p:ph type="dt" sz="half" idx="10"/>
          </p:nvPr>
        </p:nvSpPr>
        <p:spPr>
          <a:noFill/>
        </p:spPr>
        <p:txBody>
          <a:bodyPr/>
          <a:lstStyle/>
          <a:p>
            <a:fld id="{A275D0AA-188D-4425-9C64-7955149ADC5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47110"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47109" name="عنصر نائب لرقم الشريحة 4"/>
          <p:cNvSpPr>
            <a:spLocks noGrp="1"/>
          </p:cNvSpPr>
          <p:nvPr>
            <p:ph type="sldNum" sz="quarter" idx="12"/>
          </p:nvPr>
        </p:nvSpPr>
        <p:spPr>
          <a:noFill/>
        </p:spPr>
        <p:txBody>
          <a:bodyPr/>
          <a:lstStyle/>
          <a:p>
            <a:fld id="{FC5DDA81-6993-4633-A0AE-1D278AC41F14}" type="slidenum">
              <a:rPr lang="en-GB" smtClean="0">
                <a:latin typeface="Arial" charset="0"/>
                <a:cs typeface="Arial" charset="0"/>
              </a:rPr>
              <a:pPr/>
              <a:t>45</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eaLnBrk="1" hangingPunct="1">
              <a:defRPr/>
            </a:pPr>
            <a:r>
              <a:rPr lang="ar-SA"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1. مدخل إلى دراسة السلوك الإنساني...</a:t>
            </a:r>
            <a:endParaRPr lang="ar-SA" dirty="0" smtClean="0"/>
          </a:p>
        </p:txBody>
      </p:sp>
      <p:sp>
        <p:nvSpPr>
          <p:cNvPr id="7171" name="عنصر نائب للمحتوى 2"/>
          <p:cNvSpPr>
            <a:spLocks noGrp="1"/>
          </p:cNvSpPr>
          <p:nvPr>
            <p:ph idx="1"/>
          </p:nvPr>
        </p:nvSpPr>
        <p:spPr/>
        <p:txBody>
          <a:bodyPr>
            <a:normAutofit fontScale="92500"/>
          </a:bodyPr>
          <a:lstStyle/>
          <a:p>
            <a:pPr algn="just" rtl="1" eaLnBrk="1" hangingPunct="1">
              <a:lnSpc>
                <a:spcPct val="80000"/>
              </a:lnSpc>
              <a:buFontTx/>
              <a:buNone/>
            </a:pPr>
            <a:r>
              <a:rPr lang="ar-SA" b="1" i="1" smtClean="0">
                <a:solidFill>
                  <a:schemeClr val="accent2"/>
                </a:solidFill>
              </a:rPr>
              <a:t>1- برامج التعلم:</a:t>
            </a:r>
            <a:r>
              <a:rPr lang="ar-SA" smtClean="0">
                <a:solidFill>
                  <a:schemeClr val="accent2"/>
                </a:solidFill>
              </a:rPr>
              <a:t> </a:t>
            </a:r>
            <a:r>
              <a:rPr lang="ar-SA" smtClean="0">
                <a:solidFill>
                  <a:srgbClr val="6699FF"/>
                </a:solidFill>
              </a:rPr>
              <a:t>التعرف على قدرات الفرد.</a:t>
            </a:r>
            <a:r>
              <a:rPr lang="ar-SA" smtClean="0">
                <a:solidFill>
                  <a:schemeClr val="accent2"/>
                </a:solidFill>
              </a:rPr>
              <a:t> </a:t>
            </a:r>
          </a:p>
          <a:p>
            <a:pPr algn="just" rtl="1" eaLnBrk="1" hangingPunct="1">
              <a:lnSpc>
                <a:spcPct val="80000"/>
              </a:lnSpc>
              <a:buFontTx/>
              <a:buNone/>
            </a:pPr>
            <a:r>
              <a:rPr lang="ar-SA" b="1" i="1" smtClean="0">
                <a:solidFill>
                  <a:schemeClr val="accent2"/>
                </a:solidFill>
              </a:rPr>
              <a:t> 2- برامج</a:t>
            </a:r>
            <a:r>
              <a:rPr lang="ar-SA" b="1" i="1" smtClean="0">
                <a:solidFill>
                  <a:srgbClr val="FFCC99"/>
                </a:solidFill>
              </a:rPr>
              <a:t> </a:t>
            </a:r>
            <a:r>
              <a:rPr lang="ar-SA" b="1" i="1" smtClean="0">
                <a:solidFill>
                  <a:schemeClr val="accent2"/>
                </a:solidFill>
              </a:rPr>
              <a:t>التدريب:</a:t>
            </a:r>
            <a:r>
              <a:rPr lang="ar-SA" smtClean="0"/>
              <a:t> </a:t>
            </a:r>
            <a:r>
              <a:rPr lang="ar-SA" smtClean="0">
                <a:solidFill>
                  <a:srgbClr val="6699FF"/>
                </a:solidFill>
              </a:rPr>
              <a:t>التعرف على العوامل التي تؤثر على التعلم والأساليب البديلة المحددة لهذا التعلم .</a:t>
            </a:r>
            <a:r>
              <a:rPr lang="ar-SA" smtClean="0"/>
              <a:t> </a:t>
            </a:r>
          </a:p>
          <a:p>
            <a:pPr algn="just" rtl="1" eaLnBrk="1" hangingPunct="1">
              <a:lnSpc>
                <a:spcPct val="80000"/>
              </a:lnSpc>
              <a:buFontTx/>
              <a:buNone/>
            </a:pPr>
            <a:r>
              <a:rPr lang="ar-SA" smtClean="0"/>
              <a:t> </a:t>
            </a:r>
            <a:r>
              <a:rPr lang="ar-SA" b="1" i="1" smtClean="0">
                <a:solidFill>
                  <a:schemeClr val="accent2"/>
                </a:solidFill>
              </a:rPr>
              <a:t>3- برامج الحوافز والأجور:</a:t>
            </a:r>
            <a:r>
              <a:rPr lang="ar-SA" smtClean="0"/>
              <a:t> </a:t>
            </a:r>
            <a:r>
              <a:rPr lang="ar-SA" smtClean="0">
                <a:solidFill>
                  <a:srgbClr val="6699FF"/>
                </a:solidFill>
              </a:rPr>
              <a:t>التعرف على الدافعية, يستهدف استثارة حماس الأفراد للأداء عن طريق تحسين رضاهم.</a:t>
            </a:r>
          </a:p>
          <a:p>
            <a:pPr algn="just" rtl="1" eaLnBrk="1" hangingPunct="1">
              <a:lnSpc>
                <a:spcPct val="80000"/>
              </a:lnSpc>
              <a:buFontTx/>
              <a:buNone/>
            </a:pPr>
            <a:r>
              <a:rPr lang="ar-SA" b="1" i="1" smtClean="0">
                <a:solidFill>
                  <a:schemeClr val="accent2"/>
                </a:solidFill>
              </a:rPr>
              <a:t>4- برامج القيادة والتوجيه</a:t>
            </a:r>
            <a:r>
              <a:rPr lang="ar-SA" b="1" smtClean="0"/>
              <a:t>:</a:t>
            </a:r>
            <a:r>
              <a:rPr lang="ar-SA" smtClean="0"/>
              <a:t> </a:t>
            </a:r>
            <a:r>
              <a:rPr lang="ar-SA" smtClean="0">
                <a:solidFill>
                  <a:srgbClr val="6699FF"/>
                </a:solidFill>
              </a:rPr>
              <a:t>التعرف على جماعات العمل وسلوكهم وتفاعلاتهم الاجتماعية والمعرفة بطبيعة العملية</a:t>
            </a:r>
            <a:r>
              <a:rPr lang="ar-SA" smtClean="0"/>
              <a:t> </a:t>
            </a:r>
            <a:r>
              <a:rPr lang="ar-SA" smtClean="0">
                <a:solidFill>
                  <a:srgbClr val="6699FF"/>
                </a:solidFill>
              </a:rPr>
              <a:t>الاجتماعية.</a:t>
            </a:r>
            <a:r>
              <a:rPr lang="ar-SA" smtClean="0"/>
              <a:t> </a:t>
            </a:r>
          </a:p>
          <a:p>
            <a:pPr algn="just" rtl="1" eaLnBrk="1" hangingPunct="1">
              <a:lnSpc>
                <a:spcPct val="80000"/>
              </a:lnSpc>
              <a:buFontTx/>
              <a:buNone/>
            </a:pPr>
            <a:r>
              <a:rPr lang="ar-SA" smtClean="0"/>
              <a:t>  </a:t>
            </a:r>
            <a:r>
              <a:rPr lang="ar-SA" b="1" i="1" smtClean="0">
                <a:solidFill>
                  <a:schemeClr val="accent2"/>
                </a:solidFill>
              </a:rPr>
              <a:t>5- برامج الاختيار والتعيين</a:t>
            </a:r>
            <a:r>
              <a:rPr lang="ar-SA" b="1" smtClean="0"/>
              <a:t>:</a:t>
            </a:r>
            <a:r>
              <a:rPr lang="ar-SA" smtClean="0"/>
              <a:t> </a:t>
            </a:r>
            <a:r>
              <a:rPr lang="ar-SA" smtClean="0">
                <a:solidFill>
                  <a:srgbClr val="6699FF"/>
                </a:solidFill>
              </a:rPr>
              <a:t>معرفة القدرات الإنسانية (الفعلية+العضلية) التي تؤثر على مختلف الأنشطة الإنسانية.</a:t>
            </a:r>
            <a:endParaRPr lang="ar-SA" smtClean="0"/>
          </a:p>
          <a:p>
            <a:pPr algn="just" rtl="1" eaLnBrk="1" hangingPunct="1">
              <a:lnSpc>
                <a:spcPct val="80000"/>
              </a:lnSpc>
              <a:buFontTx/>
              <a:buNone/>
            </a:pPr>
            <a:endParaRPr lang="ar-SA" smtClean="0"/>
          </a:p>
        </p:txBody>
      </p:sp>
      <p:sp>
        <p:nvSpPr>
          <p:cNvPr id="7172" name="عنصر نائب للتاريخ 3"/>
          <p:cNvSpPr>
            <a:spLocks noGrp="1"/>
          </p:cNvSpPr>
          <p:nvPr>
            <p:ph type="dt" sz="half" idx="10"/>
          </p:nvPr>
        </p:nvSpPr>
        <p:spPr>
          <a:noFill/>
        </p:spPr>
        <p:txBody>
          <a:bodyPr/>
          <a:lstStyle/>
          <a:p>
            <a:fld id="{C5DA73BD-4124-4FC9-B788-3DCE43E71904}"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7174"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7173" name="عنصر نائب لرقم الشريحة 4"/>
          <p:cNvSpPr>
            <a:spLocks noGrp="1"/>
          </p:cNvSpPr>
          <p:nvPr>
            <p:ph type="sldNum" sz="quarter" idx="12"/>
          </p:nvPr>
        </p:nvSpPr>
        <p:spPr>
          <a:noFill/>
        </p:spPr>
        <p:txBody>
          <a:bodyPr/>
          <a:lstStyle/>
          <a:p>
            <a:fld id="{CD53CA2E-A2A1-448E-9C6A-E65D765783EC}" type="slidenum">
              <a:rPr lang="en-GB" smtClean="0">
                <a:latin typeface="Arial" charset="0"/>
                <a:cs typeface="Arial" charset="0"/>
              </a:rPr>
              <a:pPr/>
              <a:t>5</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rtl="1" eaLnBrk="1" hangingPunct="1">
              <a:defRPr/>
            </a:pPr>
            <a:r>
              <a:rPr lang="ar-SA" sz="40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2. مسلمات الدراسة العلمية</a:t>
            </a:r>
            <a:br>
              <a:rPr lang="ar-SA" sz="40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br>
            <a:r>
              <a:rPr lang="ar-SA" sz="4000"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 للسلوك الإنساني في المنظمات</a:t>
            </a:r>
            <a:endParaRPr lang="en-US" sz="4000" dirty="0" smtClean="0">
              <a:solidFill>
                <a:srgbClr val="00FF00"/>
              </a:solidFill>
            </a:endParaRPr>
          </a:p>
        </p:txBody>
      </p:sp>
      <p:sp>
        <p:nvSpPr>
          <p:cNvPr id="8195" name="Rectangle 3"/>
          <p:cNvSpPr>
            <a:spLocks noGrp="1" noChangeArrowheads="1"/>
          </p:cNvSpPr>
          <p:nvPr>
            <p:ph idx="1"/>
          </p:nvPr>
        </p:nvSpPr>
        <p:spPr>
          <a:xfrm>
            <a:off x="457200" y="1628775"/>
            <a:ext cx="8147050" cy="4497388"/>
          </a:xfrm>
        </p:spPr>
        <p:txBody>
          <a:bodyPr/>
          <a:lstStyle/>
          <a:p>
            <a:pPr marL="609600" indent="-609600" algn="just" rtl="1" eaLnBrk="1" hangingPunct="1">
              <a:buFontTx/>
              <a:buNone/>
            </a:pPr>
            <a:r>
              <a:rPr lang="ar-SA" smtClean="0">
                <a:solidFill>
                  <a:srgbClr val="002060"/>
                </a:solidFill>
              </a:rPr>
              <a:t>أن السلوك الإنساني مثل بقية الظواهر الأخرى يمكن إخضاعه للمنهج العملي في البحث،</a:t>
            </a:r>
          </a:p>
          <a:p>
            <a:pPr marL="609600" indent="-609600" algn="just" rtl="1" eaLnBrk="1" hangingPunct="1">
              <a:buFontTx/>
              <a:buNone/>
            </a:pPr>
            <a:r>
              <a:rPr lang="ar-SA" b="1" smtClean="0">
                <a:solidFill>
                  <a:srgbClr val="FF0000"/>
                </a:solidFill>
              </a:rPr>
              <a:t>   مع </a:t>
            </a:r>
          </a:p>
          <a:p>
            <a:pPr marL="609600" indent="-609600" algn="just" rtl="1" eaLnBrk="1" hangingPunct="1">
              <a:buFontTx/>
              <a:buNone/>
            </a:pPr>
            <a:r>
              <a:rPr lang="ar-SA" smtClean="0">
                <a:solidFill>
                  <a:srgbClr val="002060"/>
                </a:solidFill>
              </a:rPr>
              <a:t>التسليم بأن طرائق وأساليب وضوابط البحث في الدراسات الإنسانية والاجتماعية يمكن أن تختلف عن تلك المطبقة في العلوم الطبيعية، لكن مع تشابه المسلمات.</a:t>
            </a:r>
          </a:p>
        </p:txBody>
      </p:sp>
      <p:sp>
        <p:nvSpPr>
          <p:cNvPr id="8196" name="عنصر نائب للتاريخ 3"/>
          <p:cNvSpPr>
            <a:spLocks noGrp="1"/>
          </p:cNvSpPr>
          <p:nvPr>
            <p:ph type="dt" sz="half" idx="10"/>
          </p:nvPr>
        </p:nvSpPr>
        <p:spPr>
          <a:noFill/>
        </p:spPr>
        <p:txBody>
          <a:bodyPr/>
          <a:lstStyle/>
          <a:p>
            <a:fld id="{29D0D9C6-66DF-4DD1-B2A1-4E3A32D01B4D}"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8198" name="Footer Placeholder 5"/>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8197" name="عنصر نائب لرقم الشريحة 4"/>
          <p:cNvSpPr>
            <a:spLocks noGrp="1"/>
          </p:cNvSpPr>
          <p:nvPr>
            <p:ph type="sldNum" sz="quarter" idx="12"/>
          </p:nvPr>
        </p:nvSpPr>
        <p:spPr>
          <a:noFill/>
        </p:spPr>
        <p:txBody>
          <a:bodyPr/>
          <a:lstStyle/>
          <a:p>
            <a:fld id="{BC81341C-FA51-47E2-B0ED-5722243B7BD5}" type="slidenum">
              <a:rPr lang="en-GB" smtClean="0">
                <a:latin typeface="Arial" charset="0"/>
                <a:cs typeface="Arial" charset="0"/>
              </a:rPr>
              <a:pPr/>
              <a:t>6</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ar-SA" b="1" kern="1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a:cs typeface="Times New Roman"/>
              </a:rPr>
              <a:t>2. مسلمات الدراسة العلمية</a:t>
            </a:r>
            <a:endParaRPr lang="en-US" dirty="0"/>
          </a:p>
        </p:txBody>
      </p:sp>
      <p:sp>
        <p:nvSpPr>
          <p:cNvPr id="3" name="Content Placeholder 2"/>
          <p:cNvSpPr>
            <a:spLocks noGrp="1"/>
          </p:cNvSpPr>
          <p:nvPr>
            <p:ph idx="1"/>
          </p:nvPr>
        </p:nvSpPr>
        <p:spPr/>
        <p:txBody>
          <a:bodyPr/>
          <a:lstStyle/>
          <a:p>
            <a:pPr marL="609600" indent="-609600" algn="just" rtl="1" eaLnBrk="1" hangingPunct="1">
              <a:buFontTx/>
              <a:buNone/>
              <a:defRPr/>
            </a:pPr>
            <a:r>
              <a:rPr lang="ar-SA" dirty="0" smtClean="0">
                <a:solidFill>
                  <a:srgbClr val="FF0000"/>
                </a:solidFill>
              </a:rPr>
              <a:t>والمسلمة هي </a:t>
            </a:r>
            <a:r>
              <a:rPr lang="ar-SA" dirty="0" smtClean="0">
                <a:solidFill>
                  <a:srgbClr val="0070C0"/>
                </a:solidFill>
              </a:rPr>
              <a:t>عبارة عن حقائق واضحة بذاتها أو بديهيات لا تحتاج إلى أن يقوم دليلاً عليها . </a:t>
            </a:r>
          </a:p>
          <a:p>
            <a:pPr marL="609600" indent="-609600" algn="just" rtl="1" eaLnBrk="1" hangingPunct="1">
              <a:buFontTx/>
              <a:buNone/>
              <a:defRPr/>
            </a:pPr>
            <a:endParaRPr lang="ar-SA" dirty="0" smtClean="0">
              <a:solidFill>
                <a:srgbClr val="FF0000"/>
              </a:solidFill>
            </a:endParaRPr>
          </a:p>
          <a:p>
            <a:pPr marL="609600" indent="-609600" algn="just" rtl="1" eaLnBrk="1" hangingPunct="1">
              <a:buFontTx/>
              <a:buNone/>
              <a:defRPr/>
            </a:pPr>
            <a:r>
              <a:rPr lang="ar-SA" dirty="0" smtClean="0">
                <a:solidFill>
                  <a:srgbClr val="FF0000"/>
                </a:solidFill>
              </a:rPr>
              <a:t>وتقوم البحوث الإنسانية والاجتماعية على مسلمتين رئيستين: </a:t>
            </a:r>
          </a:p>
          <a:p>
            <a:pPr marL="609600" indent="-609600" algn="r" eaLnBrk="1" hangingPunct="1">
              <a:buFontTx/>
              <a:buNone/>
              <a:defRPr/>
            </a:pPr>
            <a:r>
              <a:rPr lang="ar-SA" dirty="0" smtClean="0">
                <a:solidFill>
                  <a:srgbClr val="6699FF"/>
                </a:solidFill>
              </a:rPr>
              <a:t>  </a:t>
            </a:r>
            <a:r>
              <a:rPr lang="ar-SA" dirty="0" smtClean="0">
                <a:solidFill>
                  <a:srgbClr val="C00000"/>
                </a:solidFill>
              </a:rPr>
              <a:t>1. </a:t>
            </a:r>
            <a:r>
              <a:rPr lang="ar-SA" dirty="0" smtClean="0">
                <a:solidFill>
                  <a:srgbClr val="7030A0"/>
                </a:solidFill>
              </a:rPr>
              <a:t>مسلمة انتظام السلوك الإنساني والاجتماعي.</a:t>
            </a:r>
            <a:r>
              <a:rPr lang="ar-SA" dirty="0" smtClean="0">
                <a:solidFill>
                  <a:srgbClr val="C00000"/>
                </a:solidFill>
              </a:rPr>
              <a:t> </a:t>
            </a:r>
          </a:p>
          <a:p>
            <a:pPr marL="609600" indent="-609600" algn="just" rtl="1" eaLnBrk="1" hangingPunct="1">
              <a:buFontTx/>
              <a:buNone/>
              <a:defRPr/>
            </a:pPr>
            <a:r>
              <a:rPr lang="ar-SA" dirty="0" smtClean="0">
                <a:solidFill>
                  <a:srgbClr val="6699FF"/>
                </a:solidFill>
              </a:rPr>
              <a:t>  </a:t>
            </a:r>
            <a:r>
              <a:rPr lang="ar-SA" dirty="0" smtClean="0">
                <a:solidFill>
                  <a:srgbClr val="C00000"/>
                </a:solidFill>
              </a:rPr>
              <a:t>2. </a:t>
            </a:r>
            <a:r>
              <a:rPr lang="ar-SA" dirty="0" smtClean="0">
                <a:solidFill>
                  <a:schemeClr val="accent1">
                    <a:lumMod val="50000"/>
                  </a:schemeClr>
                </a:solidFill>
              </a:rPr>
              <a:t>مسلمة قابلية الظواهر السلوكية للقياس والرصد العلمي والتجريبي .  </a:t>
            </a:r>
          </a:p>
          <a:p>
            <a:pPr>
              <a:defRPr/>
            </a:pPr>
            <a:endParaRPr lang="en-US" dirty="0"/>
          </a:p>
        </p:txBody>
      </p:sp>
      <p:sp>
        <p:nvSpPr>
          <p:cNvPr id="9220" name="Date Placeholder 3"/>
          <p:cNvSpPr>
            <a:spLocks noGrp="1"/>
          </p:cNvSpPr>
          <p:nvPr>
            <p:ph type="dt" sz="half" idx="10"/>
          </p:nvPr>
        </p:nvSpPr>
        <p:spPr>
          <a:noFill/>
        </p:spPr>
        <p:txBody>
          <a:bodyPr/>
          <a:lstStyle/>
          <a:p>
            <a:fld id="{AEFAC25E-CD72-42F0-BC90-AD4B3D40BD8E}"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9221" name="Footer Placeholder 4"/>
          <p:cNvSpPr>
            <a:spLocks noGrp="1"/>
          </p:cNvSpPr>
          <p:nvPr>
            <p:ph type="ftr" sz="quarter" idx="11"/>
          </p:nvPr>
        </p:nvSpPr>
        <p:spPr>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9222" name="Slide Number Placeholder 5"/>
          <p:cNvSpPr>
            <a:spLocks noGrp="1"/>
          </p:cNvSpPr>
          <p:nvPr>
            <p:ph type="sldNum" sz="quarter" idx="12"/>
          </p:nvPr>
        </p:nvSpPr>
        <p:spPr>
          <a:noFill/>
        </p:spPr>
        <p:txBody>
          <a:bodyPr/>
          <a:lstStyle/>
          <a:p>
            <a:fld id="{1DE10747-9AAD-42AC-9F85-4544182397DC}" type="slidenum">
              <a:rPr lang="en-GB" smtClean="0">
                <a:latin typeface="Arial" charset="0"/>
                <a:cs typeface="Arial" charset="0"/>
              </a:rPr>
              <a:pPr/>
              <a:t>7</a:t>
            </a:fld>
            <a:endParaRPr lang="en-GB" smtClean="0">
              <a:latin typeface="Arial" charset="0"/>
              <a:cs typeface="Arial" charset="0"/>
            </a:endParaRPr>
          </a:p>
        </p:txBody>
      </p:sp>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ar-SA" smtClean="0"/>
              <a:t> </a:t>
            </a:r>
            <a:endParaRPr lang="en-US" smtClean="0"/>
          </a:p>
        </p:txBody>
      </p:sp>
      <p:sp>
        <p:nvSpPr>
          <p:cNvPr id="10245" name="عنصر نائب للتاريخ 4"/>
          <p:cNvSpPr>
            <a:spLocks noGrp="1"/>
          </p:cNvSpPr>
          <p:nvPr>
            <p:ph type="dt" sz="half" idx="10"/>
          </p:nvPr>
        </p:nvSpPr>
        <p:spPr>
          <a:noFill/>
        </p:spPr>
        <p:txBody>
          <a:bodyPr/>
          <a:lstStyle/>
          <a:p>
            <a:fld id="{5B5BD761-3FF1-4CCF-92CB-7511E4EB589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0247" name="Footer Placeholder 6"/>
          <p:cNvSpPr>
            <a:spLocks noGrp="1"/>
          </p:cNvSpPr>
          <p:nvPr>
            <p:ph type="ftr" sz="quarter" idx="11"/>
          </p:nvPr>
        </p:nvSpPr>
        <p:spPr>
          <a:xfrm>
            <a:off x="3124200" y="6245225"/>
            <a:ext cx="5162550"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0246" name="عنصر نائب لرقم الشريحة 5"/>
          <p:cNvSpPr>
            <a:spLocks noGrp="1"/>
          </p:cNvSpPr>
          <p:nvPr>
            <p:ph type="sldNum" sz="quarter" idx="12"/>
          </p:nvPr>
        </p:nvSpPr>
        <p:spPr>
          <a:noFill/>
        </p:spPr>
        <p:txBody>
          <a:bodyPr/>
          <a:lstStyle/>
          <a:p>
            <a:fld id="{0C80CAEE-12E0-4265-8C21-B30C0A5E88AF}" type="slidenum">
              <a:rPr lang="en-GB" smtClean="0">
                <a:latin typeface="Arial" charset="0"/>
                <a:cs typeface="Arial" charset="0"/>
              </a:rPr>
              <a:pPr/>
              <a:t>8</a:t>
            </a:fld>
            <a:endParaRPr lang="en-GB" smtClean="0">
              <a:latin typeface="Arial" charset="0"/>
              <a:cs typeface="Arial" charset="0"/>
            </a:endParaRPr>
          </a:p>
        </p:txBody>
      </p:sp>
      <p:graphicFrame>
        <p:nvGraphicFramePr>
          <p:cNvPr id="8" name="رسم تخطيطي 7"/>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44" name="WordArt 4"/>
          <p:cNvSpPr>
            <a:spLocks noChangeArrowheads="1" noChangeShapeType="1" noTextEdit="1"/>
          </p:cNvSpPr>
          <p:nvPr/>
        </p:nvSpPr>
        <p:spPr bwMode="auto">
          <a:xfrm>
            <a:off x="900113" y="476250"/>
            <a:ext cx="7048500" cy="774700"/>
          </a:xfrm>
          <a:prstGeom prst="rect">
            <a:avLst/>
          </a:prstGeom>
        </p:spPr>
        <p:txBody>
          <a:bodyPr wrap="none" fromWordArt="1">
            <a:prstTxWarp prst="textTriangle">
              <a:avLst>
                <a:gd name="adj" fmla="val 50000"/>
              </a:avLst>
            </a:prstTxWarp>
          </a:bodyPr>
          <a:lstStyle/>
          <a:p>
            <a:pPr algn="ctr" rtl="1"/>
            <a:r>
              <a:rPr lang="ar-SA" sz="40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2-1 مسلمة انتظام السلوك الإنساني والاجتماعي</a:t>
            </a:r>
            <a:endParaRPr lang="en-US" sz="40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ar-SA" smtClean="0"/>
              <a:t> </a:t>
            </a:r>
            <a:endParaRPr lang="en-US" smtClean="0"/>
          </a:p>
        </p:txBody>
      </p:sp>
      <p:sp>
        <p:nvSpPr>
          <p:cNvPr id="11269" name="عنصر نائب للتاريخ 4"/>
          <p:cNvSpPr>
            <a:spLocks noGrp="1"/>
          </p:cNvSpPr>
          <p:nvPr>
            <p:ph type="dt" sz="half" idx="10"/>
          </p:nvPr>
        </p:nvSpPr>
        <p:spPr>
          <a:noFill/>
        </p:spPr>
        <p:txBody>
          <a:bodyPr/>
          <a:lstStyle/>
          <a:p>
            <a:fld id="{827667D1-58D2-48A6-BB1D-420582F750F0}" type="datetime8">
              <a:rPr lang="ar-SA" smtClean="0">
                <a:latin typeface="Arial" charset="0"/>
                <a:cs typeface="Arial" charset="0"/>
              </a:rPr>
              <a:pPr/>
              <a:t>04 تشرين الثاني، 09</a:t>
            </a:fld>
            <a:endParaRPr lang="en-GB" smtClean="0">
              <a:latin typeface="Arial" charset="0"/>
              <a:cs typeface="Arial" charset="0"/>
            </a:endParaRPr>
          </a:p>
        </p:txBody>
      </p:sp>
      <p:sp>
        <p:nvSpPr>
          <p:cNvPr id="11271" name="Footer Placeholder 6"/>
          <p:cNvSpPr>
            <a:spLocks noGrp="1"/>
          </p:cNvSpPr>
          <p:nvPr>
            <p:ph type="ftr" sz="quarter" idx="11"/>
          </p:nvPr>
        </p:nvSpPr>
        <p:spPr>
          <a:xfrm>
            <a:off x="3124200" y="6245225"/>
            <a:ext cx="4876800" cy="476250"/>
          </a:xfrm>
          <a:noFill/>
        </p:spPr>
        <p:txBody>
          <a:bodyPr/>
          <a:lstStyle/>
          <a:p>
            <a:r>
              <a:rPr lang="ar-SA" smtClean="0">
                <a:latin typeface="Arial" charset="0"/>
                <a:cs typeface="Arial" charset="0"/>
              </a:rPr>
              <a:t>د/ كاسر نصر المنصور - كلية الاقتصاد والادارة - جامعة الملك عبد العزيز</a:t>
            </a:r>
            <a:endParaRPr lang="en-GB" smtClean="0">
              <a:latin typeface="Arial" charset="0"/>
              <a:cs typeface="Arial" charset="0"/>
            </a:endParaRPr>
          </a:p>
        </p:txBody>
      </p:sp>
      <p:sp>
        <p:nvSpPr>
          <p:cNvPr id="11270" name="عنصر نائب لرقم الشريحة 5"/>
          <p:cNvSpPr>
            <a:spLocks noGrp="1"/>
          </p:cNvSpPr>
          <p:nvPr>
            <p:ph type="sldNum" sz="quarter" idx="12"/>
          </p:nvPr>
        </p:nvSpPr>
        <p:spPr>
          <a:noFill/>
        </p:spPr>
        <p:txBody>
          <a:bodyPr/>
          <a:lstStyle/>
          <a:p>
            <a:fld id="{7006153F-66DE-4D4D-ACEB-7DA3F83B5ADE}" type="slidenum">
              <a:rPr lang="en-GB" smtClean="0">
                <a:latin typeface="Arial" charset="0"/>
                <a:cs typeface="Arial" charset="0"/>
              </a:rPr>
              <a:pPr/>
              <a:t>9</a:t>
            </a:fld>
            <a:endParaRPr lang="en-GB" smtClean="0">
              <a:latin typeface="Arial" charset="0"/>
              <a:cs typeface="Arial" charset="0"/>
            </a:endParaRPr>
          </a:p>
        </p:txBody>
      </p:sp>
      <p:graphicFrame>
        <p:nvGraphicFramePr>
          <p:cNvPr id="8" name="رسم تخطيطي 7"/>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8" name="WordArt 4"/>
          <p:cNvSpPr>
            <a:spLocks noChangeArrowheads="1" noChangeShapeType="1" noTextEdit="1"/>
          </p:cNvSpPr>
          <p:nvPr/>
        </p:nvSpPr>
        <p:spPr bwMode="auto">
          <a:xfrm>
            <a:off x="900113" y="476250"/>
            <a:ext cx="7048500" cy="774700"/>
          </a:xfrm>
          <a:prstGeom prst="rect">
            <a:avLst/>
          </a:prstGeom>
        </p:spPr>
        <p:txBody>
          <a:bodyPr wrap="none" fromWordArt="1">
            <a:prstTxWarp prst="textTriangle">
              <a:avLst>
                <a:gd name="adj" fmla="val 50000"/>
              </a:avLst>
            </a:prstTxWarp>
          </a:bodyPr>
          <a:lstStyle/>
          <a:p>
            <a:pPr algn="ctr" rtl="1"/>
            <a:r>
              <a:rPr lang="ar-SA" sz="40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rPr>
              <a:t>2-1 مسلمة انتظام السلوك الإنساني والاجتماعي.</a:t>
            </a:r>
            <a:endParaRPr lang="en-US" sz="4000" b="1" kern="10">
              <a:ln w="12700">
                <a:solidFill>
                  <a:srgbClr val="000000"/>
                </a:solidFill>
                <a:round/>
                <a:headEnd/>
                <a:tailEnd/>
              </a:ln>
              <a:solidFill>
                <a:srgbClr val="9C9C9C"/>
              </a:solidFill>
              <a:effectLst>
                <a:outerShdw dist="20320" dir="1799969" algn="tl" rotWithShape="0">
                  <a:srgbClr val="000000">
                    <a:alpha val="39998"/>
                  </a:srgbClr>
                </a:outerShdw>
              </a:effectLst>
              <a:latin typeface="Times New Roman"/>
              <a:cs typeface="Times New Roman"/>
            </a:endParaRPr>
          </a:p>
        </p:txBody>
      </p:sp>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992</TotalTime>
  <Words>3712</Words>
  <Application>Microsoft Office PowerPoint</Application>
  <PresentationFormat>On-screen Show (4:3)</PresentationFormat>
  <Paragraphs>419</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Wingdings</vt:lpstr>
      <vt:lpstr>Verve</vt:lpstr>
      <vt:lpstr>الفصل الأول  السلوك الإنساني في المنظمات  </vt:lpstr>
      <vt:lpstr>Slide 2</vt:lpstr>
      <vt:lpstr>1. مدخل إلى دراسة السلوك الإنساني.</vt:lpstr>
      <vt:lpstr> 1. مدخل إلى دراسة السلوك الإنساني.. </vt:lpstr>
      <vt:lpstr>1. مدخل إلى دراسة السلوك الإنساني...</vt:lpstr>
      <vt:lpstr>2. مسلمات الدراسة العلمية  للسلوك الإنساني في المنظمات</vt:lpstr>
      <vt:lpstr>2. مسلمات الدراسة العلمية</vt:lpstr>
      <vt:lpstr> </vt:lpstr>
      <vt:lpstr> </vt:lpstr>
      <vt:lpstr> </vt:lpstr>
      <vt:lpstr>Slide 11</vt:lpstr>
      <vt:lpstr>Slide 12</vt:lpstr>
      <vt:lpstr>Slide 13</vt:lpstr>
      <vt:lpstr>Slide 14</vt:lpstr>
      <vt:lpstr>3. الدراسات العلمية المعاصرة  للسلوك الإنساني في المنظمات</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  أسئلة الفصل الأول</vt:lpstr>
      <vt:lpstr>أسئلة</vt:lpstr>
      <vt:lpstr>أسئلة</vt:lpstr>
      <vt:lpstr>أسئلة</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الاول </dc:title>
  <dc:creator> </dc:creator>
  <cp:lastModifiedBy> </cp:lastModifiedBy>
  <cp:revision>98</cp:revision>
  <dcterms:created xsi:type="dcterms:W3CDTF">2006-01-01T19:10:28Z</dcterms:created>
  <dcterms:modified xsi:type="dcterms:W3CDTF">2009-11-04T17:29:08Z</dcterms:modified>
</cp:coreProperties>
</file>