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Lst>
  <p:notesMasterIdLst>
    <p:notesMasterId r:id="rId22"/>
  </p:notesMasterIdLst>
  <p:sldIdLst>
    <p:sldId id="274" r:id="rId2"/>
    <p:sldId id="275" r:id="rId3"/>
    <p:sldId id="279" r:id="rId4"/>
    <p:sldId id="276" r:id="rId5"/>
    <p:sldId id="260" r:id="rId6"/>
    <p:sldId id="281" r:id="rId7"/>
    <p:sldId id="282" r:id="rId8"/>
    <p:sldId id="284" r:id="rId9"/>
    <p:sldId id="283" r:id="rId10"/>
    <p:sldId id="285" r:id="rId11"/>
    <p:sldId id="290" r:id="rId12"/>
    <p:sldId id="286" r:id="rId13"/>
    <p:sldId id="287" r:id="rId14"/>
    <p:sldId id="291" r:id="rId15"/>
    <p:sldId id="288" r:id="rId16"/>
    <p:sldId id="289" r:id="rId17"/>
    <p:sldId id="277" r:id="rId18"/>
    <p:sldId id="278" r:id="rId19"/>
    <p:sldId id="272" r:id="rId20"/>
    <p:sldId id="273" r:id="rId2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1616"/>
    <a:srgbClr val="990033"/>
    <a:srgbClr val="CC9900"/>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4" d="100"/>
          <a:sy n="74" d="100"/>
        </p:scale>
        <p:origin x="-87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06/relationships/legacyDocTextInfo" Target="legacyDocTextInfo.bin"/></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F1396-0395-4156-92B2-11C8DD2E0699}"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SA"/>
        </a:p>
      </dgm:t>
    </dgm:pt>
    <dgm:pt modelId="{4B070F6F-513F-406F-ABC6-2D1F37FBBFA0}">
      <dgm:prSet/>
      <dgm:spPr/>
      <dgm:t>
        <a:bodyPr/>
        <a:lstStyle/>
        <a:p>
          <a:pPr rtl="1"/>
          <a:r>
            <a:rPr lang="ar-SA" b="1" dirty="0" smtClean="0"/>
            <a:t>1- درجة الرضا العام عن العمل يمثل الناتج النهائي لدرجات رضا الفرد عن مختلف الجوانب التي يتصف بها العمل الذي يشغله.</a:t>
          </a:r>
          <a:endParaRPr lang="ar-SA" b="1" dirty="0"/>
        </a:p>
      </dgm:t>
    </dgm:pt>
    <dgm:pt modelId="{209098BD-58F7-4F7B-9C1C-37B49D669696}" type="parTrans" cxnId="{B1E3C90F-BE18-4EE9-B8AF-8C34148AC883}">
      <dgm:prSet/>
      <dgm:spPr/>
      <dgm:t>
        <a:bodyPr/>
        <a:lstStyle/>
        <a:p>
          <a:pPr rtl="1"/>
          <a:endParaRPr lang="ar-SA" b="1"/>
        </a:p>
      </dgm:t>
    </dgm:pt>
    <dgm:pt modelId="{0255F035-875A-4ED2-9F41-71414058E060}" type="sibTrans" cxnId="{B1E3C90F-BE18-4EE9-B8AF-8C34148AC883}">
      <dgm:prSet/>
      <dgm:spPr/>
      <dgm:t>
        <a:bodyPr/>
        <a:lstStyle/>
        <a:p>
          <a:pPr rtl="1"/>
          <a:endParaRPr lang="ar-SA" b="1"/>
        </a:p>
      </dgm:t>
    </dgm:pt>
    <dgm:pt modelId="{DB8481B7-DDE5-4074-860B-D59D87FCBF87}">
      <dgm:prSet/>
      <dgm:spPr/>
      <dgm:t>
        <a:bodyPr/>
        <a:lstStyle/>
        <a:p>
          <a:pPr rtl="1"/>
          <a:r>
            <a:rPr lang="ar-SA" b="1" dirty="0" smtClean="0"/>
            <a:t>2 - درجة رضا الأفراد عن جانب معين من جوانب العمل تؤثر على درجة رضاهم عن الجوانب الأخرى.</a:t>
          </a:r>
          <a:endParaRPr lang="ar-SA" b="1" dirty="0"/>
        </a:p>
      </dgm:t>
    </dgm:pt>
    <dgm:pt modelId="{D76415BB-308C-4DAB-A3C3-5406DCC75A24}" type="parTrans" cxnId="{656B3224-59CD-4264-AE4F-05CC2D379726}">
      <dgm:prSet/>
      <dgm:spPr/>
      <dgm:t>
        <a:bodyPr/>
        <a:lstStyle/>
        <a:p>
          <a:pPr rtl="1"/>
          <a:endParaRPr lang="ar-SA" b="1"/>
        </a:p>
      </dgm:t>
    </dgm:pt>
    <dgm:pt modelId="{AEE9612F-08C8-453B-830C-3AD887B4FB8E}" type="sibTrans" cxnId="{656B3224-59CD-4264-AE4F-05CC2D379726}">
      <dgm:prSet/>
      <dgm:spPr/>
      <dgm:t>
        <a:bodyPr/>
        <a:lstStyle/>
        <a:p>
          <a:pPr rtl="1"/>
          <a:endParaRPr lang="ar-SA" b="1"/>
        </a:p>
      </dgm:t>
    </dgm:pt>
    <dgm:pt modelId="{125CA4F0-F4E1-44A2-9792-848EFCC5CC9E}">
      <dgm:prSet/>
      <dgm:spPr/>
      <dgm:t>
        <a:bodyPr/>
        <a:lstStyle/>
        <a:p>
          <a:pPr rtl="1"/>
          <a:r>
            <a:rPr lang="ar-SA" b="1" dirty="0" smtClean="0"/>
            <a:t>3 - ارتباط درجات الرضا عن الجوانب المختلفة للعمل بعضها قد يرجع إلى أن العمل الذي يعطي ميزات معينة في جانب معين يعطي ميزات في الجوانب الأخرى للعمل.</a:t>
          </a:r>
          <a:endParaRPr lang="ar-SA" b="1" dirty="0"/>
        </a:p>
      </dgm:t>
    </dgm:pt>
    <dgm:pt modelId="{3B137E49-25E6-44CF-9A5D-CAFC9AA571A3}" type="parTrans" cxnId="{13C284CA-7F9A-4C25-8E68-3582E0E57C74}">
      <dgm:prSet/>
      <dgm:spPr/>
      <dgm:t>
        <a:bodyPr/>
        <a:lstStyle/>
        <a:p>
          <a:pPr rtl="1"/>
          <a:endParaRPr lang="ar-SA" b="1"/>
        </a:p>
      </dgm:t>
    </dgm:pt>
    <dgm:pt modelId="{6E3DF5DF-AAFC-45B6-9CA7-696730920DFD}" type="sibTrans" cxnId="{13C284CA-7F9A-4C25-8E68-3582E0E57C74}">
      <dgm:prSet/>
      <dgm:spPr/>
      <dgm:t>
        <a:bodyPr/>
        <a:lstStyle/>
        <a:p>
          <a:pPr rtl="1"/>
          <a:endParaRPr lang="ar-SA" b="1"/>
        </a:p>
      </dgm:t>
    </dgm:pt>
    <dgm:pt modelId="{802B0A02-0297-4235-9CFC-902C7D6DB9B5}">
      <dgm:prSet/>
      <dgm:spPr/>
      <dgm:t>
        <a:bodyPr/>
        <a:lstStyle/>
        <a:p>
          <a:pPr rtl="1"/>
          <a:r>
            <a:rPr lang="ar-SA" b="1" dirty="0" smtClean="0">
              <a:solidFill>
                <a:schemeClr val="tx1"/>
              </a:solidFill>
              <a:effectLst>
                <a:outerShdw blurRad="38100" dist="38100" dir="2700000" algn="tl">
                  <a:srgbClr val="C0C0C0"/>
                </a:outerShdw>
              </a:effectLst>
              <a:latin typeface="Gautami" pitchFamily="2" charset="0"/>
              <a:cs typeface="+mn-cs"/>
            </a:rPr>
            <a:t>4- يرجع ارتباط الرضا عن جانب معين من العمل على الجوانب الأخرى لتفاوت الأفراد في التكيف والطموح العام</a:t>
          </a:r>
          <a:r>
            <a:rPr lang="ar-SA" b="1" dirty="0" smtClean="0">
              <a:solidFill>
                <a:schemeClr val="tx1"/>
              </a:solidFill>
              <a:effectLst>
                <a:outerShdw blurRad="38100" dist="38100" dir="2700000" algn="tl">
                  <a:srgbClr val="C0C0C0"/>
                </a:outerShdw>
              </a:effectLst>
              <a:cs typeface="Hesham Free" pitchFamily="2" charset="-78"/>
            </a:rPr>
            <a:t>.</a:t>
          </a:r>
          <a:r>
            <a:rPr lang="en-US" b="1" dirty="0" smtClean="0">
              <a:solidFill>
                <a:schemeClr val="tx1"/>
              </a:solidFill>
              <a:effectLst>
                <a:outerShdw blurRad="38100" dist="38100" dir="2700000" algn="tl">
                  <a:srgbClr val="C0C0C0"/>
                </a:outerShdw>
              </a:effectLst>
              <a:cs typeface="Hesham Free" pitchFamily="2" charset="-78"/>
            </a:rPr>
            <a:t> </a:t>
          </a:r>
          <a:endParaRPr lang="ar-SA" b="1" dirty="0">
            <a:solidFill>
              <a:schemeClr val="tx1"/>
            </a:solidFill>
          </a:endParaRPr>
        </a:p>
      </dgm:t>
    </dgm:pt>
    <dgm:pt modelId="{401E0C20-C582-45E6-BD40-B11063708A5C}" type="parTrans" cxnId="{36B14911-A369-4800-B870-C958B75B0BE8}">
      <dgm:prSet/>
      <dgm:spPr/>
      <dgm:t>
        <a:bodyPr/>
        <a:lstStyle/>
        <a:p>
          <a:pPr rtl="1"/>
          <a:endParaRPr lang="ar-SA" b="1"/>
        </a:p>
      </dgm:t>
    </dgm:pt>
    <dgm:pt modelId="{7B7A5AA7-3331-4B46-95DA-517B5DCC4259}" type="sibTrans" cxnId="{36B14911-A369-4800-B870-C958B75B0BE8}">
      <dgm:prSet/>
      <dgm:spPr/>
      <dgm:t>
        <a:bodyPr/>
        <a:lstStyle/>
        <a:p>
          <a:pPr rtl="1"/>
          <a:endParaRPr lang="ar-SA" b="1"/>
        </a:p>
      </dgm:t>
    </dgm:pt>
    <dgm:pt modelId="{DB072F8A-AD5F-40F1-A47D-794A74DC6A93}" type="pres">
      <dgm:prSet presAssocID="{6BEF1396-0395-4156-92B2-11C8DD2E0699}" presName="linear" presStyleCnt="0">
        <dgm:presLayoutVars>
          <dgm:animLvl val="lvl"/>
          <dgm:resizeHandles val="exact"/>
        </dgm:presLayoutVars>
      </dgm:prSet>
      <dgm:spPr/>
      <dgm:t>
        <a:bodyPr/>
        <a:lstStyle/>
        <a:p>
          <a:pPr rtl="1"/>
          <a:endParaRPr lang="ar-SA"/>
        </a:p>
      </dgm:t>
    </dgm:pt>
    <dgm:pt modelId="{B85594FD-AB28-4996-8B90-3B9F9C3B31E7}" type="pres">
      <dgm:prSet presAssocID="{4B070F6F-513F-406F-ABC6-2D1F37FBBFA0}" presName="parentText" presStyleLbl="node1" presStyleIdx="0" presStyleCnt="4">
        <dgm:presLayoutVars>
          <dgm:chMax val="0"/>
          <dgm:bulletEnabled val="1"/>
        </dgm:presLayoutVars>
      </dgm:prSet>
      <dgm:spPr/>
      <dgm:t>
        <a:bodyPr/>
        <a:lstStyle/>
        <a:p>
          <a:pPr rtl="1"/>
          <a:endParaRPr lang="ar-SA"/>
        </a:p>
      </dgm:t>
    </dgm:pt>
    <dgm:pt modelId="{F16A112A-052F-4B44-BA40-A356892455B0}" type="pres">
      <dgm:prSet presAssocID="{0255F035-875A-4ED2-9F41-71414058E060}" presName="spacer" presStyleCnt="0"/>
      <dgm:spPr/>
    </dgm:pt>
    <dgm:pt modelId="{49C11BDD-1073-4F87-B0B7-178838DB56AE}" type="pres">
      <dgm:prSet presAssocID="{DB8481B7-DDE5-4074-860B-D59D87FCBF87}" presName="parentText" presStyleLbl="node1" presStyleIdx="1" presStyleCnt="4">
        <dgm:presLayoutVars>
          <dgm:chMax val="0"/>
          <dgm:bulletEnabled val="1"/>
        </dgm:presLayoutVars>
      </dgm:prSet>
      <dgm:spPr/>
      <dgm:t>
        <a:bodyPr/>
        <a:lstStyle/>
        <a:p>
          <a:pPr rtl="1"/>
          <a:endParaRPr lang="ar-SA"/>
        </a:p>
      </dgm:t>
    </dgm:pt>
    <dgm:pt modelId="{2FC86EA2-1266-49F3-946F-149756777490}" type="pres">
      <dgm:prSet presAssocID="{AEE9612F-08C8-453B-830C-3AD887B4FB8E}" presName="spacer" presStyleCnt="0"/>
      <dgm:spPr/>
    </dgm:pt>
    <dgm:pt modelId="{4C2B76E9-EB33-4080-97A4-46BB7B9FED4D}" type="pres">
      <dgm:prSet presAssocID="{125CA4F0-F4E1-44A2-9792-848EFCC5CC9E}" presName="parentText" presStyleLbl="node1" presStyleIdx="2" presStyleCnt="4">
        <dgm:presLayoutVars>
          <dgm:chMax val="0"/>
          <dgm:bulletEnabled val="1"/>
        </dgm:presLayoutVars>
      </dgm:prSet>
      <dgm:spPr/>
      <dgm:t>
        <a:bodyPr/>
        <a:lstStyle/>
        <a:p>
          <a:pPr rtl="1"/>
          <a:endParaRPr lang="ar-SA"/>
        </a:p>
      </dgm:t>
    </dgm:pt>
    <dgm:pt modelId="{D525338A-C2C1-44B4-9F95-7EDD82F78213}" type="pres">
      <dgm:prSet presAssocID="{6E3DF5DF-AAFC-45B6-9CA7-696730920DFD}" presName="spacer" presStyleCnt="0"/>
      <dgm:spPr/>
    </dgm:pt>
    <dgm:pt modelId="{E2EBA48B-4862-41A9-8209-EEBC0BEB82E1}" type="pres">
      <dgm:prSet presAssocID="{802B0A02-0297-4235-9CFC-902C7D6DB9B5}" presName="parentText" presStyleLbl="node1" presStyleIdx="3" presStyleCnt="4" custLinFactNeighborX="5556" custLinFactNeighborY="10853">
        <dgm:presLayoutVars>
          <dgm:chMax val="0"/>
          <dgm:bulletEnabled val="1"/>
        </dgm:presLayoutVars>
      </dgm:prSet>
      <dgm:spPr/>
      <dgm:t>
        <a:bodyPr/>
        <a:lstStyle/>
        <a:p>
          <a:pPr rtl="1"/>
          <a:endParaRPr lang="ar-SA"/>
        </a:p>
      </dgm:t>
    </dgm:pt>
  </dgm:ptLst>
  <dgm:cxnLst>
    <dgm:cxn modelId="{13C284CA-7F9A-4C25-8E68-3582E0E57C74}" srcId="{6BEF1396-0395-4156-92B2-11C8DD2E0699}" destId="{125CA4F0-F4E1-44A2-9792-848EFCC5CC9E}" srcOrd="2" destOrd="0" parTransId="{3B137E49-25E6-44CF-9A5D-CAFC9AA571A3}" sibTransId="{6E3DF5DF-AAFC-45B6-9CA7-696730920DFD}"/>
    <dgm:cxn modelId="{5782F78B-1ED0-4733-9FED-861EC5653673}" type="presOf" srcId="{4B070F6F-513F-406F-ABC6-2D1F37FBBFA0}" destId="{B85594FD-AB28-4996-8B90-3B9F9C3B31E7}" srcOrd="0" destOrd="0" presId="urn:microsoft.com/office/officeart/2005/8/layout/vList2"/>
    <dgm:cxn modelId="{052FDDA8-D66C-4194-B8FA-4BD545D3BFB7}" type="presOf" srcId="{6BEF1396-0395-4156-92B2-11C8DD2E0699}" destId="{DB072F8A-AD5F-40F1-A47D-794A74DC6A93}" srcOrd="0" destOrd="0" presId="urn:microsoft.com/office/officeart/2005/8/layout/vList2"/>
    <dgm:cxn modelId="{D91ADFD8-4DBD-4F0A-901A-C34DC240ACFD}" type="presOf" srcId="{125CA4F0-F4E1-44A2-9792-848EFCC5CC9E}" destId="{4C2B76E9-EB33-4080-97A4-46BB7B9FED4D}" srcOrd="0" destOrd="0" presId="urn:microsoft.com/office/officeart/2005/8/layout/vList2"/>
    <dgm:cxn modelId="{307432EA-6F45-446C-ACDE-6A0CCDEC5FF8}" type="presOf" srcId="{802B0A02-0297-4235-9CFC-902C7D6DB9B5}" destId="{E2EBA48B-4862-41A9-8209-EEBC0BEB82E1}" srcOrd="0" destOrd="0" presId="urn:microsoft.com/office/officeart/2005/8/layout/vList2"/>
    <dgm:cxn modelId="{B1E3C90F-BE18-4EE9-B8AF-8C34148AC883}" srcId="{6BEF1396-0395-4156-92B2-11C8DD2E0699}" destId="{4B070F6F-513F-406F-ABC6-2D1F37FBBFA0}" srcOrd="0" destOrd="0" parTransId="{209098BD-58F7-4F7B-9C1C-37B49D669696}" sibTransId="{0255F035-875A-4ED2-9F41-71414058E060}"/>
    <dgm:cxn modelId="{0758E5CE-7884-4567-AD0F-FD7D1B9733BF}" type="presOf" srcId="{DB8481B7-DDE5-4074-860B-D59D87FCBF87}" destId="{49C11BDD-1073-4F87-B0B7-178838DB56AE}" srcOrd="0" destOrd="0" presId="urn:microsoft.com/office/officeart/2005/8/layout/vList2"/>
    <dgm:cxn modelId="{656B3224-59CD-4264-AE4F-05CC2D379726}" srcId="{6BEF1396-0395-4156-92B2-11C8DD2E0699}" destId="{DB8481B7-DDE5-4074-860B-D59D87FCBF87}" srcOrd="1" destOrd="0" parTransId="{D76415BB-308C-4DAB-A3C3-5406DCC75A24}" sibTransId="{AEE9612F-08C8-453B-830C-3AD887B4FB8E}"/>
    <dgm:cxn modelId="{36B14911-A369-4800-B870-C958B75B0BE8}" srcId="{6BEF1396-0395-4156-92B2-11C8DD2E0699}" destId="{802B0A02-0297-4235-9CFC-902C7D6DB9B5}" srcOrd="3" destOrd="0" parTransId="{401E0C20-C582-45E6-BD40-B11063708A5C}" sibTransId="{7B7A5AA7-3331-4B46-95DA-517B5DCC4259}"/>
    <dgm:cxn modelId="{BC2B796A-4D26-4C35-BB29-81EEBC97CD2B}" type="presParOf" srcId="{DB072F8A-AD5F-40F1-A47D-794A74DC6A93}" destId="{B85594FD-AB28-4996-8B90-3B9F9C3B31E7}" srcOrd="0" destOrd="0" presId="urn:microsoft.com/office/officeart/2005/8/layout/vList2"/>
    <dgm:cxn modelId="{F09687BF-176E-4372-9771-945BA8E77AAD}" type="presParOf" srcId="{DB072F8A-AD5F-40F1-A47D-794A74DC6A93}" destId="{F16A112A-052F-4B44-BA40-A356892455B0}" srcOrd="1" destOrd="0" presId="urn:microsoft.com/office/officeart/2005/8/layout/vList2"/>
    <dgm:cxn modelId="{A7C97E58-EA3F-4D9F-81AA-0F0E1CC3410B}" type="presParOf" srcId="{DB072F8A-AD5F-40F1-A47D-794A74DC6A93}" destId="{49C11BDD-1073-4F87-B0B7-178838DB56AE}" srcOrd="2" destOrd="0" presId="urn:microsoft.com/office/officeart/2005/8/layout/vList2"/>
    <dgm:cxn modelId="{13B258CA-BFA1-401C-A4CE-4DB716AF0806}" type="presParOf" srcId="{DB072F8A-AD5F-40F1-A47D-794A74DC6A93}" destId="{2FC86EA2-1266-49F3-946F-149756777490}" srcOrd="3" destOrd="0" presId="urn:microsoft.com/office/officeart/2005/8/layout/vList2"/>
    <dgm:cxn modelId="{C3848B9A-8222-46D7-A940-D7A01CB23284}" type="presParOf" srcId="{DB072F8A-AD5F-40F1-A47D-794A74DC6A93}" destId="{4C2B76E9-EB33-4080-97A4-46BB7B9FED4D}" srcOrd="4" destOrd="0" presId="urn:microsoft.com/office/officeart/2005/8/layout/vList2"/>
    <dgm:cxn modelId="{349AC181-3147-4DCC-9D8C-E46D2EB7A1A6}" type="presParOf" srcId="{DB072F8A-AD5F-40F1-A47D-794A74DC6A93}" destId="{D525338A-C2C1-44B4-9F95-7EDD82F78213}" srcOrd="5" destOrd="0" presId="urn:microsoft.com/office/officeart/2005/8/layout/vList2"/>
    <dgm:cxn modelId="{D2D47BE7-782F-4A12-ACAC-832DA5231CF1}" type="presParOf" srcId="{DB072F8A-AD5F-40F1-A47D-794A74DC6A93}" destId="{E2EBA48B-4862-41A9-8209-EEBC0BEB82E1}" srcOrd="6"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GB"/>
          </a:p>
        </p:txBody>
      </p:sp>
      <p:sp>
        <p:nvSpPr>
          <p:cNvPr id="297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0D64835C-0BFF-4E22-8DC8-21FC36310F7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406B0AD-5DBF-41B2-AECA-3E2EBC16732C}" type="slidenum">
              <a:rPr lang="en-GB" smtClean="0">
                <a:latin typeface="Arial" charset="0"/>
                <a:cs typeface="Arial" charset="0"/>
              </a:rPr>
              <a:pPr/>
              <a:t>5</a:t>
            </a:fld>
            <a:endParaRPr lang="en-GB" smtClean="0">
              <a:latin typeface="Arial" charset="0"/>
              <a:cs typeface="Arial" charset="0"/>
            </a:endParaRPr>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ar-SA"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14F8A7B0-1B50-41C9-8454-05632A9B4E0E}" type="datetime8">
              <a:rPr lang="ar-SA" smtClean="0"/>
              <a:pPr>
                <a:defRPr/>
              </a:pPr>
              <a:t>04 تشرين الثاني، 09</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ar-SA" smtClean="0"/>
              <a:t>د/ كاسر نصر المنصور - كلية الاقتصاد والادارة - جامعة الملك عبد العزيز</a:t>
            </a:r>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CBB4490A-8D03-437B-9172-0A2DAAAE6434}" type="slidenum">
              <a:rPr lang="en-GB" smtClean="0"/>
              <a:pPr>
                <a:defRPr/>
              </a:pPr>
              <a:t>‹#›</a:t>
            </a:fld>
            <a:endParaRPr lang="en-GB"/>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8E8AE5B-C286-4817-849D-E74540F4132E}"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 كلية الاقتصاد والادارة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AC912768-96C8-499D-8136-20A0A27B1B17}" type="slidenum">
              <a:rPr lang="en-GB" smtClean="0"/>
              <a:pPr>
                <a:defRPr/>
              </a:pPr>
              <a:t>‹#›</a:t>
            </a:fld>
            <a:endParaRPr lang="en-GB"/>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E18BA4B-A876-4372-8620-375AED3C33BA}"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 كلية الاقتصاد والادارة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B62D31FA-E940-47C6-BE59-AE2027E472D2}" type="slidenum">
              <a:rPr lang="en-GB" smtClean="0"/>
              <a:pPr>
                <a:defRPr/>
              </a:pPr>
              <a:t>‹#›</a:t>
            </a:fld>
            <a:endParaRPr lang="en-GB"/>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457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Date Placeholder 9"/>
          <p:cNvSpPr>
            <a:spLocks noGrp="1"/>
          </p:cNvSpPr>
          <p:nvPr>
            <p:ph type="dt" sz="half" idx="10"/>
          </p:nvPr>
        </p:nvSpPr>
        <p:spPr/>
        <p:txBody>
          <a:bodyPr/>
          <a:lstStyle>
            <a:lvl1pPr>
              <a:defRPr/>
            </a:lvl1pPr>
          </a:lstStyle>
          <a:p>
            <a:pPr>
              <a:defRPr/>
            </a:pPr>
            <a:fld id="{BCF00FE8-CF19-4A42-9602-F09B85A7AEB2}" type="datetime8">
              <a:rPr lang="ar-SA"/>
              <a:pPr>
                <a:defRPr/>
              </a:pPr>
              <a:t>04 تشرين الثاني، 09</a:t>
            </a:fld>
            <a:endParaRPr lang="en-GB"/>
          </a:p>
        </p:txBody>
      </p:sp>
      <p:sp>
        <p:nvSpPr>
          <p:cNvPr id="6" name="Footer Placeholder 21"/>
          <p:cNvSpPr>
            <a:spLocks noGrp="1"/>
          </p:cNvSpPr>
          <p:nvPr>
            <p:ph type="ftr" sz="quarter" idx="11"/>
          </p:nvPr>
        </p:nvSpPr>
        <p:spPr/>
        <p:txBody>
          <a:bodyPr/>
          <a:lstStyle>
            <a:lvl1pPr>
              <a:defRPr/>
            </a:lvl1pPr>
          </a:lstStyle>
          <a:p>
            <a:pPr>
              <a:defRPr/>
            </a:pPr>
            <a:r>
              <a:rPr lang="ar-SA"/>
              <a:t>د/ كاسر نصر المنصور - كلية الاقتصاد والادارة - جامعة الملك عبد العزيز</a:t>
            </a:r>
            <a:endParaRPr lang="en-GB"/>
          </a:p>
        </p:txBody>
      </p:sp>
      <p:sp>
        <p:nvSpPr>
          <p:cNvPr id="7" name="Slide Number Placeholder 17"/>
          <p:cNvSpPr>
            <a:spLocks noGrp="1"/>
          </p:cNvSpPr>
          <p:nvPr>
            <p:ph type="sldNum" sz="quarter" idx="12"/>
          </p:nvPr>
        </p:nvSpPr>
        <p:spPr/>
        <p:txBody>
          <a:bodyPr/>
          <a:lstStyle>
            <a:lvl1pPr>
              <a:defRPr/>
            </a:lvl1pPr>
          </a:lstStyle>
          <a:p>
            <a:pPr>
              <a:defRPr/>
            </a:pPr>
            <a:fld id="{CCBF8F69-8621-4581-B86A-43B21B10835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2D21AA25-74D3-4A83-8B1D-B1140F309E40}"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457200" y="6480969"/>
            <a:ext cx="4260056" cy="300831"/>
          </a:xfrm>
        </p:spPr>
        <p:txBody>
          <a:bodyPr/>
          <a:lstStyle/>
          <a:p>
            <a:pPr>
              <a:defRPr/>
            </a:pPr>
            <a:r>
              <a:rPr lang="ar-SA" smtClean="0"/>
              <a:t>د/ كاسر نصر المنصور - كلية الاقتصاد والادارة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1A1BD07C-9612-4BE9-93EF-3070CFF25CC5}" type="slidenum">
              <a:rPr lang="en-GB" smtClean="0"/>
              <a:pPr>
                <a:defRPr/>
              </a:pPr>
              <a:t>‹#›</a:t>
            </a:fld>
            <a:endParaRPr lang="en-GB"/>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E69744C3-F30D-4F50-878D-A7B6D7548E4C}"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2619376" y="6480969"/>
            <a:ext cx="4260056" cy="300831"/>
          </a:xfrm>
        </p:spPr>
        <p:txBody>
          <a:bodyPr/>
          <a:lstStyle/>
          <a:p>
            <a:pPr>
              <a:defRPr/>
            </a:pPr>
            <a:r>
              <a:rPr lang="ar-SA" smtClean="0"/>
              <a:t>د/ كاسر نصر المنصور - كلية الاقتصاد والادارة - جامعة الملك عبد العزيز</a:t>
            </a:r>
            <a:endParaRPr lang="en-GB"/>
          </a:p>
        </p:txBody>
      </p:sp>
      <p:sp>
        <p:nvSpPr>
          <p:cNvPr id="6" name="Slide Number Placeholder 5"/>
          <p:cNvSpPr>
            <a:spLocks noGrp="1"/>
          </p:cNvSpPr>
          <p:nvPr>
            <p:ph type="sldNum" sz="quarter" idx="12"/>
          </p:nvPr>
        </p:nvSpPr>
        <p:spPr>
          <a:xfrm>
            <a:off x="8451056" y="809624"/>
            <a:ext cx="502920" cy="300831"/>
          </a:xfrm>
        </p:spPr>
        <p:txBody>
          <a:bodyPr/>
          <a:lstStyle/>
          <a:p>
            <a:pPr>
              <a:defRPr/>
            </a:pPr>
            <a:fld id="{F017D58C-C492-4949-88FB-DE6839F4B56D}" type="slidenum">
              <a:rPr lang="en-GB" smtClean="0"/>
              <a:pPr>
                <a:defRPr/>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F476FAC4-2A72-4C45-932C-716592B4F584}"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457200" y="6480969"/>
            <a:ext cx="4260056" cy="301752"/>
          </a:xfrm>
        </p:spPr>
        <p:txBody>
          <a:bodyPr/>
          <a:lstStyle/>
          <a:p>
            <a:pPr>
              <a:defRPr/>
            </a:pPr>
            <a:r>
              <a:rPr lang="ar-SA" smtClean="0"/>
              <a:t>د/ كاسر نصر المنصور - كلية الاقتصاد والادارة - جامعة الملك عبد العزيز</a:t>
            </a:r>
            <a:endParaRPr lang="en-GB"/>
          </a:p>
        </p:txBody>
      </p:sp>
      <p:sp>
        <p:nvSpPr>
          <p:cNvPr id="7" name="Slide Number Placeholder 6"/>
          <p:cNvSpPr>
            <a:spLocks noGrp="1"/>
          </p:cNvSpPr>
          <p:nvPr>
            <p:ph type="sldNum" sz="quarter" idx="12"/>
          </p:nvPr>
        </p:nvSpPr>
        <p:spPr>
          <a:xfrm>
            <a:off x="7589520" y="6480969"/>
            <a:ext cx="502920" cy="301752"/>
          </a:xfrm>
        </p:spPr>
        <p:txBody>
          <a:bodyPr/>
          <a:lstStyle/>
          <a:p>
            <a:pPr>
              <a:defRPr/>
            </a:pPr>
            <a:fld id="{2F496A3D-9C9F-444F-A8E2-E2356BD5D9F2}" type="slidenum">
              <a:rPr lang="en-GB" smtClean="0"/>
              <a:pPr>
                <a:defRPr/>
              </a:pPr>
              <a:t>‹#›</a:t>
            </a:fld>
            <a:endParaRPr lang="en-GB"/>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6020ACA1-0379-4ED8-9D81-3D0CD85E1EAD}" type="datetime8">
              <a:rPr lang="ar-SA" smtClean="0"/>
              <a:pPr>
                <a:defRPr/>
              </a:pPr>
              <a:t>04 تشرين الثاني، 09</a:t>
            </a:fld>
            <a:endParaRPr lang="en-GB"/>
          </a:p>
        </p:txBody>
      </p:sp>
      <p:sp>
        <p:nvSpPr>
          <p:cNvPr id="8" name="Footer Placeholder 7"/>
          <p:cNvSpPr>
            <a:spLocks noGrp="1"/>
          </p:cNvSpPr>
          <p:nvPr>
            <p:ph type="ftr" sz="quarter" idx="11"/>
          </p:nvPr>
        </p:nvSpPr>
        <p:spPr>
          <a:xfrm>
            <a:off x="457200" y="6480969"/>
            <a:ext cx="4261104" cy="301752"/>
          </a:xfrm>
        </p:spPr>
        <p:txBody>
          <a:bodyPr/>
          <a:lstStyle/>
          <a:p>
            <a:pPr>
              <a:defRPr/>
            </a:pPr>
            <a:r>
              <a:rPr lang="ar-SA" smtClean="0"/>
              <a:t>د/ كاسر نصر المنصور - كلية الاقتصاد والادارة - جامعة الملك عبد العزيز</a:t>
            </a:r>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131326BB-D395-41B4-A29B-0D70AD8A5711}"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02B3DFA2-A784-4C53-8934-EDF16B691758}" type="datetime8">
              <a:rPr lang="ar-SA" smtClean="0"/>
              <a:pPr>
                <a:defRPr/>
              </a:pPr>
              <a:t>04 تشرين الثاني، 09</a:t>
            </a:fld>
            <a:endParaRPr lang="en-GB"/>
          </a:p>
        </p:txBody>
      </p:sp>
      <p:sp>
        <p:nvSpPr>
          <p:cNvPr id="4" name="Footer Placeholder 3"/>
          <p:cNvSpPr>
            <a:spLocks noGrp="1"/>
          </p:cNvSpPr>
          <p:nvPr>
            <p:ph type="ftr" sz="quarter" idx="11"/>
          </p:nvPr>
        </p:nvSpPr>
        <p:spPr/>
        <p:txBody>
          <a:bodyPr/>
          <a:lstStyle/>
          <a:p>
            <a:pPr>
              <a:defRPr/>
            </a:pPr>
            <a:r>
              <a:rPr lang="ar-SA" smtClean="0"/>
              <a:t>د/ كاسر نصر المنصور - كلية الاقتصاد والادارة - جامعة الملك عبد العزيز</a:t>
            </a:r>
            <a:endParaRPr lang="en-GB"/>
          </a:p>
        </p:txBody>
      </p:sp>
      <p:sp>
        <p:nvSpPr>
          <p:cNvPr id="5" name="Slide Number Placeholder 4"/>
          <p:cNvSpPr>
            <a:spLocks noGrp="1"/>
          </p:cNvSpPr>
          <p:nvPr>
            <p:ph type="sldNum" sz="quarter" idx="12"/>
          </p:nvPr>
        </p:nvSpPr>
        <p:spPr/>
        <p:txBody>
          <a:bodyPr/>
          <a:lstStyle/>
          <a:p>
            <a:pPr>
              <a:defRPr/>
            </a:pPr>
            <a:fld id="{A6620749-54F2-456A-B335-FE653B3A45E2}" type="slidenum">
              <a:rPr lang="en-GB" smtClean="0"/>
              <a:pPr>
                <a:defRPr/>
              </a:pPr>
              <a:t>‹#›</a:t>
            </a:fld>
            <a:endParaRPr lang="en-GB"/>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9DC101E5-AF3A-404E-A04E-2607699A1707}" type="datetime8">
              <a:rPr lang="ar-SA" smtClean="0"/>
              <a:pPr>
                <a:defRPr/>
              </a:pPr>
              <a:t>04 تشرين الثاني، 09</a:t>
            </a:fld>
            <a:endParaRPr lang="en-GB"/>
          </a:p>
        </p:txBody>
      </p:sp>
      <p:sp>
        <p:nvSpPr>
          <p:cNvPr id="3" name="Footer Placeholder 2"/>
          <p:cNvSpPr>
            <a:spLocks noGrp="1"/>
          </p:cNvSpPr>
          <p:nvPr>
            <p:ph type="ftr" sz="quarter" idx="11"/>
          </p:nvPr>
        </p:nvSpPr>
        <p:spPr>
          <a:xfrm>
            <a:off x="457200" y="6481890"/>
            <a:ext cx="4260056" cy="300831"/>
          </a:xfrm>
        </p:spPr>
        <p:txBody>
          <a:bodyPr/>
          <a:lstStyle/>
          <a:p>
            <a:pPr>
              <a:defRPr/>
            </a:pPr>
            <a:r>
              <a:rPr lang="ar-SA" smtClean="0"/>
              <a:t>د/ كاسر نصر المنصور - كلية الاقتصاد والادارة - جامعة الملك عبد العزيز</a:t>
            </a:r>
            <a:endParaRPr lang="en-GB"/>
          </a:p>
        </p:txBody>
      </p:sp>
      <p:sp>
        <p:nvSpPr>
          <p:cNvPr id="4" name="Slide Number Placeholder 3"/>
          <p:cNvSpPr>
            <a:spLocks noGrp="1"/>
          </p:cNvSpPr>
          <p:nvPr>
            <p:ph type="sldNum" sz="quarter" idx="12"/>
          </p:nvPr>
        </p:nvSpPr>
        <p:spPr>
          <a:xfrm>
            <a:off x="7589520" y="6480969"/>
            <a:ext cx="502920" cy="301752"/>
          </a:xfrm>
        </p:spPr>
        <p:txBody>
          <a:bodyPr/>
          <a:lstStyle/>
          <a:p>
            <a:pPr>
              <a:defRPr/>
            </a:pPr>
            <a:fld id="{7608BFC1-1D10-4C33-9796-E364CE7C62A5}" type="slidenum">
              <a:rPr lang="en-GB" smtClean="0"/>
              <a:pPr>
                <a:defRPr/>
              </a:pPr>
              <a:t>‹#›</a:t>
            </a:fld>
            <a:endParaRPr lang="en-GB"/>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517D8779-A27E-4D5D-B37C-3464A6CC3367}"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ar-SA" smtClean="0"/>
              <a:t>د/ كاسر نصر المنصور - كلية الاقتصاد والادارة - جامعة الملك عبد العزيز</a:t>
            </a:r>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19B9C634-9738-4D7F-8154-DED61DEE1946}"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C5FD0DC6-B7F9-4D5F-96D7-E43E21FCB89D}"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ar-SA" smtClean="0"/>
              <a:t>د/ كاسر نصر المنصور - كلية الاقتصاد والادارة - جامعة الملك عبد العزيز</a:t>
            </a:r>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5F7C7321-4131-4410-8756-9567517FF93C}"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FFC9846F-EEB5-4063-82F7-649C8198E96A}" type="datetime8">
              <a:rPr lang="ar-SA" smtClean="0"/>
              <a:pPr>
                <a:defRPr/>
              </a:pPr>
              <a:t>04 تشرين الثاني، 09</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ar-SA" smtClean="0"/>
              <a:t>د/ كاسر نصر المنصور - كلية الاقتصاد والادارة - جامعة الملك عبد العزيز</a:t>
            </a:r>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9783D128-3A30-47B1-9893-716E272A52F4}" type="slidenum">
              <a:rPr lang="en-GB"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714375" y="428625"/>
            <a:ext cx="7772400" cy="1143000"/>
          </a:xfrm>
        </p:spPr>
        <p:txBody>
          <a:bodyPr>
            <a:normAutofit fontScale="90000"/>
          </a:bodyPr>
          <a:lstStyle/>
          <a:p>
            <a:pPr eaLnBrk="1" fontAlgn="auto" hangingPunct="1">
              <a:spcAft>
                <a:spcPts val="0"/>
              </a:spcAft>
              <a:defRPr/>
            </a:pPr>
            <a:r>
              <a:rPr lang="ar-SA" sz="4000" smtClean="0">
                <a:solidFill>
                  <a:schemeClr val="accent2"/>
                </a:solidFill>
              </a:rPr>
              <a:t>الفصل السابع</a:t>
            </a:r>
            <a:br>
              <a:rPr lang="ar-SA" sz="4000" smtClean="0">
                <a:solidFill>
                  <a:schemeClr val="accent2"/>
                </a:solidFill>
              </a:rPr>
            </a:br>
            <a:r>
              <a:rPr lang="ar-SA" sz="4000" smtClean="0">
                <a:solidFill>
                  <a:schemeClr val="accent2"/>
                </a:solidFill>
              </a:rPr>
              <a:t> الرضا عن العمل</a:t>
            </a:r>
            <a:endParaRPr lang="en-GB" smtClean="0">
              <a:solidFill>
                <a:schemeClr val="accent2"/>
              </a:solidFill>
            </a:endParaRPr>
          </a:p>
        </p:txBody>
      </p:sp>
      <p:sp>
        <p:nvSpPr>
          <p:cNvPr id="3075" name="Rectangle 5"/>
          <p:cNvSpPr>
            <a:spLocks noGrp="1" noChangeArrowheads="1"/>
          </p:cNvSpPr>
          <p:nvPr>
            <p:ph type="subTitle" idx="1"/>
          </p:nvPr>
        </p:nvSpPr>
        <p:spPr>
          <a:xfrm>
            <a:off x="571500" y="1714500"/>
            <a:ext cx="8143875" cy="4572000"/>
          </a:xfrm>
        </p:spPr>
        <p:txBody>
          <a:bodyPr>
            <a:normAutofit/>
          </a:bodyPr>
          <a:lstStyle/>
          <a:p>
            <a:pPr marR="0" eaLnBrk="1" hangingPunct="1">
              <a:lnSpc>
                <a:spcPct val="60000"/>
              </a:lnSpc>
              <a:defRPr/>
            </a:pPr>
            <a:r>
              <a:rPr lang="en-US" sz="2400" b="1" dirty="0" smtClean="0">
                <a:solidFill>
                  <a:srgbClr val="FF0000"/>
                </a:solidFill>
              </a:rPr>
              <a:t> </a:t>
            </a:r>
            <a:r>
              <a:rPr lang="ar-SA" sz="2400" b="1" dirty="0" smtClean="0">
                <a:solidFill>
                  <a:srgbClr val="FF0000"/>
                </a:solidFill>
              </a:rPr>
              <a:t>الأهداف: </a:t>
            </a:r>
          </a:p>
          <a:p>
            <a:pPr marR="0" rtl="1" eaLnBrk="1" hangingPunct="1">
              <a:lnSpc>
                <a:spcPct val="60000"/>
              </a:lnSpc>
              <a:defRPr/>
            </a:pPr>
            <a:r>
              <a:rPr lang="ar-SA" sz="2400" b="1" dirty="0" smtClean="0">
                <a:solidFill>
                  <a:srgbClr val="FF0000"/>
                </a:solidFill>
              </a:rPr>
              <a:t>يهدف هذا الفصل إلى:</a:t>
            </a:r>
            <a:r>
              <a:rPr lang="ar-SA" sz="2400" b="1" dirty="0" smtClean="0">
                <a:solidFill>
                  <a:srgbClr val="FF0000"/>
                </a:solidFill>
                <a:effectLst>
                  <a:outerShdw blurRad="38100" dist="38100" dir="2700000" algn="tl">
                    <a:srgbClr val="C0C0C0"/>
                  </a:outerShdw>
                </a:effectLst>
                <a:cs typeface="DecoType Naskh Extensions" pitchFamily="2" charset="-78"/>
              </a:rPr>
              <a:t/>
            </a:r>
            <a:br>
              <a:rPr lang="ar-SA" sz="2400" b="1" dirty="0" smtClean="0">
                <a:solidFill>
                  <a:srgbClr val="FF0000"/>
                </a:solidFill>
                <a:effectLst>
                  <a:outerShdw blurRad="38100" dist="38100" dir="2700000" algn="tl">
                    <a:srgbClr val="C0C0C0"/>
                  </a:outerShdw>
                </a:effectLst>
                <a:cs typeface="DecoType Naskh Extensions" pitchFamily="2" charset="-78"/>
              </a:rPr>
            </a:br>
            <a:r>
              <a:rPr lang="ar-SA" sz="2400" b="1" dirty="0" smtClean="0">
                <a:solidFill>
                  <a:srgbClr val="FF0000"/>
                </a:solidFill>
                <a:effectLst>
                  <a:outerShdw blurRad="38100" dist="38100" dir="2700000" algn="tl">
                    <a:srgbClr val="C0C0C0"/>
                  </a:outerShdw>
                </a:effectLst>
                <a:cs typeface="Hesham Free" pitchFamily="2" charset="-78"/>
              </a:rPr>
              <a:t>1- </a:t>
            </a:r>
            <a:r>
              <a:rPr lang="ar-SA" sz="2400" b="1" dirty="0" smtClean="0">
                <a:solidFill>
                  <a:srgbClr val="FF0000"/>
                </a:solidFill>
                <a:cs typeface="Hesham Free" pitchFamily="2" charset="-78"/>
              </a:rPr>
              <a:t>تعريف الرضا عن العمل. وبان أعميته في تحسين الاداء والإنتاجية في المنظمات.</a:t>
            </a:r>
            <a:br>
              <a:rPr lang="ar-SA" sz="2400" b="1" dirty="0" smtClean="0">
                <a:solidFill>
                  <a:srgbClr val="FF0000"/>
                </a:solidFill>
                <a:cs typeface="Hesham Free" pitchFamily="2" charset="-78"/>
              </a:rPr>
            </a:br>
            <a:r>
              <a:rPr lang="ar-SA" sz="2400" b="1" dirty="0" smtClean="0">
                <a:solidFill>
                  <a:srgbClr val="FF0000"/>
                </a:solidFill>
                <a:cs typeface="Hesham Free" pitchFamily="2" charset="-78"/>
              </a:rPr>
              <a:t>2-شرح  أنواع الرضا وأشكاله وعناصره المختلفة .</a:t>
            </a:r>
            <a:br>
              <a:rPr lang="ar-SA" sz="2400" b="1" dirty="0" smtClean="0">
                <a:solidFill>
                  <a:srgbClr val="FF0000"/>
                </a:solidFill>
                <a:cs typeface="Hesham Free" pitchFamily="2" charset="-78"/>
              </a:rPr>
            </a:br>
            <a:r>
              <a:rPr lang="ar-SA" sz="2400" b="1" dirty="0" smtClean="0">
                <a:solidFill>
                  <a:srgbClr val="FF0000"/>
                </a:solidFill>
                <a:cs typeface="Hesham Free" pitchFamily="2" charset="-78"/>
              </a:rPr>
              <a:t>3-</a:t>
            </a:r>
            <a:r>
              <a:rPr lang="en-US" sz="2400" b="1" dirty="0" smtClean="0">
                <a:solidFill>
                  <a:srgbClr val="FF0000"/>
                </a:solidFill>
                <a:cs typeface="Hesham Free" pitchFamily="2" charset="-78"/>
              </a:rPr>
              <a:t> </a:t>
            </a:r>
            <a:r>
              <a:rPr lang="ar-SA" sz="2400" b="1" dirty="0" smtClean="0">
                <a:solidFill>
                  <a:srgbClr val="FF0000"/>
                </a:solidFill>
                <a:cs typeface="Hesham Free" pitchFamily="2" charset="-78"/>
              </a:rPr>
              <a:t>عرض عوامل الرضا وشرح عناصر الرضا. </a:t>
            </a:r>
            <a:br>
              <a:rPr lang="ar-SA" sz="2400" b="1" dirty="0" smtClean="0">
                <a:solidFill>
                  <a:srgbClr val="FF0000"/>
                </a:solidFill>
                <a:cs typeface="Hesham Free" pitchFamily="2" charset="-78"/>
              </a:rPr>
            </a:br>
            <a:r>
              <a:rPr lang="ar-SA" sz="2400" b="1" dirty="0" smtClean="0">
                <a:solidFill>
                  <a:srgbClr val="FF0000"/>
                </a:solidFill>
                <a:cs typeface="Hesham Free" pitchFamily="2" charset="-78"/>
              </a:rPr>
              <a:t>4- عدالــة العائد..</a:t>
            </a:r>
            <a:br>
              <a:rPr lang="ar-SA" sz="2400" b="1" dirty="0" smtClean="0">
                <a:solidFill>
                  <a:srgbClr val="FF0000"/>
                </a:solidFill>
                <a:cs typeface="Hesham Free" pitchFamily="2" charset="-78"/>
              </a:rPr>
            </a:br>
            <a:r>
              <a:rPr lang="ar-SA" sz="2400" b="1" dirty="0" smtClean="0">
                <a:solidFill>
                  <a:srgbClr val="FF0000"/>
                </a:solidFill>
                <a:cs typeface="Hesham Free" pitchFamily="2" charset="-78"/>
              </a:rPr>
              <a:t>5-  نظرية هيرزبرج </a:t>
            </a:r>
            <a:r>
              <a:rPr lang="ar-SA" sz="2400" b="1" dirty="0" smtClean="0">
                <a:solidFill>
                  <a:srgbClr val="FF0000"/>
                </a:solidFill>
                <a:effectLst>
                  <a:outerShdw blurRad="38100" dist="38100" dir="2700000" algn="tl">
                    <a:srgbClr val="C0C0C0"/>
                  </a:outerShdw>
                </a:effectLst>
                <a:cs typeface="Hesham Free" pitchFamily="2" charset="-78"/>
              </a:rPr>
              <a:t>..</a:t>
            </a:r>
            <a:endParaRPr lang="ar-SA" sz="2400" b="1" dirty="0" smtClean="0">
              <a:solidFill>
                <a:srgbClr val="FF0000"/>
              </a:solidFill>
            </a:endParaRPr>
          </a:p>
          <a:p>
            <a:pPr marR="0" rtl="1" eaLnBrk="1" hangingPunct="1">
              <a:lnSpc>
                <a:spcPct val="60000"/>
              </a:lnSpc>
              <a:defRPr/>
            </a:pPr>
            <a:endParaRPr lang="ar-SA" sz="2400" b="1" dirty="0" smtClean="0">
              <a:solidFill>
                <a:srgbClr val="FF0000"/>
              </a:solidFill>
            </a:endParaRPr>
          </a:p>
          <a:p>
            <a:pPr marR="0" rtl="1" eaLnBrk="1" hangingPunct="1">
              <a:lnSpc>
                <a:spcPct val="60000"/>
              </a:lnSpc>
              <a:defRPr/>
            </a:pPr>
            <a:r>
              <a:rPr lang="ar-SA" sz="2400" b="1" dirty="0" smtClean="0">
                <a:solidFill>
                  <a:srgbClr val="FF0000"/>
                </a:solidFill>
              </a:rPr>
              <a:t>المواضيع:</a:t>
            </a:r>
          </a:p>
          <a:p>
            <a:pPr marR="0" rtl="1" eaLnBrk="1" hangingPunct="1">
              <a:lnSpc>
                <a:spcPct val="60000"/>
              </a:lnSpc>
              <a:defRPr/>
            </a:pPr>
            <a:r>
              <a:rPr lang="ar-SA" sz="2400" b="1" dirty="0" smtClean="0">
                <a:solidFill>
                  <a:srgbClr val="FF0000"/>
                </a:solidFill>
              </a:rPr>
              <a:t>1- مفهوم الرضا</a:t>
            </a:r>
          </a:p>
          <a:p>
            <a:pPr marR="0" rtl="1" eaLnBrk="1" hangingPunct="1">
              <a:lnSpc>
                <a:spcPct val="60000"/>
              </a:lnSpc>
              <a:defRPr/>
            </a:pPr>
            <a:r>
              <a:rPr lang="ar-SA" sz="2400" b="1" dirty="0" smtClean="0">
                <a:solidFill>
                  <a:srgbClr val="FF0000"/>
                </a:solidFill>
              </a:rPr>
              <a:t>2- أنواع الرضا</a:t>
            </a:r>
          </a:p>
          <a:p>
            <a:pPr marR="0" rtl="1" eaLnBrk="1" hangingPunct="1">
              <a:lnSpc>
                <a:spcPct val="60000"/>
              </a:lnSpc>
              <a:defRPr/>
            </a:pPr>
            <a:r>
              <a:rPr lang="ar-SA" sz="2400" b="1" dirty="0" smtClean="0">
                <a:solidFill>
                  <a:srgbClr val="FF0000"/>
                </a:solidFill>
              </a:rPr>
              <a:t>3- عوامل الرضا</a:t>
            </a:r>
          </a:p>
          <a:p>
            <a:pPr marR="0" rtl="1" eaLnBrk="1" hangingPunct="1">
              <a:lnSpc>
                <a:spcPct val="60000"/>
              </a:lnSpc>
              <a:defRPr/>
            </a:pPr>
            <a:r>
              <a:rPr lang="ar-SA" sz="2400" b="1" dirty="0" smtClean="0">
                <a:solidFill>
                  <a:srgbClr val="FF0000"/>
                </a:solidFill>
              </a:rPr>
              <a:t>الخلاصة</a:t>
            </a:r>
          </a:p>
          <a:p>
            <a:pPr marR="0" rtl="1" eaLnBrk="1" hangingPunct="1">
              <a:lnSpc>
                <a:spcPct val="60000"/>
              </a:lnSpc>
              <a:defRPr/>
            </a:pPr>
            <a:r>
              <a:rPr lang="ar-SA" sz="2400" b="1" dirty="0" smtClean="0">
                <a:solidFill>
                  <a:srgbClr val="FF0000"/>
                </a:solidFill>
              </a:rPr>
              <a:t>الأسئلة</a:t>
            </a:r>
          </a:p>
          <a:p>
            <a:pPr marR="0" rtl="1" eaLnBrk="1" hangingPunct="1">
              <a:lnSpc>
                <a:spcPct val="60000"/>
              </a:lnSpc>
              <a:defRPr/>
            </a:pPr>
            <a:endParaRPr lang="ar-SA" sz="2400" b="1" dirty="0" smtClean="0">
              <a:solidFill>
                <a:srgbClr val="FF0000"/>
              </a:solidFill>
            </a:endParaRPr>
          </a:p>
          <a:p>
            <a:pPr marR="0" rtl="1" eaLnBrk="1" hangingPunct="1">
              <a:lnSpc>
                <a:spcPct val="60000"/>
              </a:lnSpc>
              <a:defRPr/>
            </a:pPr>
            <a:endParaRPr lang="ar-SA" sz="2400" b="1" dirty="0" smtClean="0">
              <a:solidFill>
                <a:srgbClr val="FF0000"/>
              </a:solidFill>
            </a:endParaRPr>
          </a:p>
        </p:txBody>
      </p:sp>
      <p:sp>
        <p:nvSpPr>
          <p:cNvPr id="10244" name="عنصر نائب للتاريخ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CA71BC9E-7DC5-4466-A355-339274EFBB9E}" type="datetime8">
              <a:rPr lang="ar-SA" smtClean="0"/>
              <a:pPr/>
              <a:t>04 تشرين الثاني، 09</a:t>
            </a:fld>
            <a:endParaRPr lang="en-GB" smtClean="0"/>
          </a:p>
        </p:txBody>
      </p:sp>
      <p:sp>
        <p:nvSpPr>
          <p:cNvPr id="3078" name="Footer Placeholder 5"/>
          <p:cNvSpPr>
            <a:spLocks noGrp="1"/>
          </p:cNvSpPr>
          <p:nvPr>
            <p:ph type="ftr" sz="quarter" idx="11"/>
          </p:nvPr>
        </p:nvSpPr>
        <p:spPr>
          <a:xfrm>
            <a:off x="2286000" y="6408738"/>
            <a:ext cx="4445000" cy="365125"/>
          </a:xfrm>
        </p:spPr>
        <p:txBody>
          <a:bodyPr/>
          <a:lstStyle/>
          <a:p>
            <a:pPr>
              <a:defRPr/>
            </a:pPr>
            <a:r>
              <a:rPr lang="ar-SA" dirty="0"/>
              <a:t>د/ كاسر نصر المنصور - كلية الاقتصاد والادارة - جامعة الملك عبد العزيز</a:t>
            </a:r>
            <a:endParaRPr lang="en-GB" dirty="0"/>
          </a:p>
        </p:txBody>
      </p:sp>
      <p:sp>
        <p:nvSpPr>
          <p:cNvPr id="10246" name="عنصر نائب لرقم الشريحة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D6ABD64-AB8E-487C-B6F7-533139725499}" type="slidenum">
              <a:rPr lang="en-GB" smtClean="0"/>
              <a:pPr/>
              <a:t>1</a:t>
            </a:fld>
            <a:endParaRPr lang="en-GB"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rtl="1" eaLnBrk="1" fontAlgn="auto" hangingPunct="1">
              <a:spcAft>
                <a:spcPts val="0"/>
              </a:spcAft>
              <a:defRPr/>
            </a:pPr>
            <a:r>
              <a:rPr lang="ar-SA" smtClean="0"/>
              <a:t>عناصر الرضا عن العمل...</a:t>
            </a:r>
          </a:p>
        </p:txBody>
      </p:sp>
      <p:sp>
        <p:nvSpPr>
          <p:cNvPr id="18434" name="Content Placeholder 2"/>
          <p:cNvSpPr>
            <a:spLocks noGrp="1"/>
          </p:cNvSpPr>
          <p:nvPr>
            <p:ph idx="1"/>
          </p:nvPr>
        </p:nvSpPr>
        <p:spPr>
          <a:xfrm>
            <a:off x="457200" y="1428750"/>
            <a:ext cx="8229600" cy="4525963"/>
          </a:xfrm>
        </p:spPr>
        <p:txBody>
          <a:bodyPr>
            <a:normAutofit lnSpcReduction="10000"/>
          </a:bodyPr>
          <a:lstStyle/>
          <a:p>
            <a:pPr algn="just" rtl="1" eaLnBrk="1" hangingPunct="1">
              <a:buFontTx/>
              <a:buNone/>
            </a:pPr>
            <a:r>
              <a:rPr lang="ar-SA" sz="4000" b="1" smtClean="0">
                <a:solidFill>
                  <a:srgbClr val="FF0000"/>
                </a:solidFill>
              </a:rPr>
              <a:t>5 </a:t>
            </a:r>
            <a:r>
              <a:rPr lang="ar-SA" sz="4000" b="1" smtClean="0">
                <a:solidFill>
                  <a:srgbClr val="FF0000"/>
                </a:solidFill>
                <a:cs typeface="DecoType Naskh Special" pitchFamily="2" charset="-78"/>
              </a:rPr>
              <a:t>– الرضا عن  جماعة العمل.. </a:t>
            </a:r>
          </a:p>
          <a:p>
            <a:pPr algn="just" rtl="1" eaLnBrk="1" hangingPunct="1">
              <a:buFontTx/>
              <a:buNone/>
            </a:pPr>
            <a:r>
              <a:rPr lang="ar-SA" sz="4000" b="1" smtClean="0">
                <a:cs typeface="Hesham Free" pitchFamily="2" charset="-78"/>
              </a:rPr>
              <a:t>تؤثر جماعة العمل على رضا الفرد فهي تمثل مصدر منفعة أو مصدر توتر له.</a:t>
            </a:r>
          </a:p>
          <a:p>
            <a:pPr algn="just" rtl="1" eaLnBrk="1" hangingPunct="1">
              <a:buFontTx/>
              <a:buNone/>
            </a:pPr>
            <a:r>
              <a:rPr lang="ar-SA" sz="4000" b="1" smtClean="0">
                <a:cs typeface="Hesham Free" pitchFamily="2" charset="-78"/>
              </a:rPr>
              <a:t>فكلما كان تفاعل الفرد مع جماعة في العمل يـحقق تبادل للمنافع بينه وبينهم كلما كانت مصدراً لرضا الفرد عن عمله. وكلما كان تفاعله مع هذه الجماعة يخلق توترا له كلما كانت مصدراً لاستيائه من عمله.</a:t>
            </a:r>
          </a:p>
        </p:txBody>
      </p:sp>
      <p:sp>
        <p:nvSpPr>
          <p:cNvPr id="1843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5432C022-B363-4B8D-AD9E-983D3E1899B1}" type="datetime8">
              <a:rPr lang="ar-SA" smtClean="0"/>
              <a:pPr/>
              <a:t>04 تشرين الثاني، 09</a:t>
            </a:fld>
            <a:endParaRPr lang="en-GB" smtClean="0"/>
          </a:p>
        </p:txBody>
      </p:sp>
      <p:sp>
        <p:nvSpPr>
          <p:cNvPr id="18436"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843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EBCA1D3-3007-4743-9CFB-1F3817490C9A}" type="slidenum">
              <a:rPr lang="en-GB" smtClean="0"/>
              <a:pPr/>
              <a:t>10</a:t>
            </a:fld>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rtl="1" eaLnBrk="1" fontAlgn="auto" hangingPunct="1">
              <a:spcAft>
                <a:spcPts val="0"/>
              </a:spcAft>
              <a:defRPr/>
            </a:pPr>
            <a:r>
              <a:rPr lang="ar-SA" smtClean="0"/>
              <a:t>عناصر الرضا عن العمل...</a:t>
            </a:r>
          </a:p>
        </p:txBody>
      </p:sp>
      <p:sp>
        <p:nvSpPr>
          <p:cNvPr id="19458" name="Content Placeholder 2"/>
          <p:cNvSpPr>
            <a:spLocks noGrp="1"/>
          </p:cNvSpPr>
          <p:nvPr>
            <p:ph idx="1"/>
          </p:nvPr>
        </p:nvSpPr>
        <p:spPr/>
        <p:txBody>
          <a:bodyPr/>
          <a:lstStyle/>
          <a:p>
            <a:pPr algn="just" rtl="1" eaLnBrk="1" hangingPunct="1">
              <a:buFontTx/>
              <a:buNone/>
            </a:pPr>
            <a:r>
              <a:rPr lang="ar-SA" sz="4400" b="1" smtClean="0">
                <a:solidFill>
                  <a:srgbClr val="FF0000"/>
                </a:solidFill>
                <a:cs typeface="Hesham Free" pitchFamily="2" charset="-78"/>
              </a:rPr>
              <a:t>6</a:t>
            </a:r>
            <a:r>
              <a:rPr lang="ar-SA" sz="4400" b="1" smtClean="0">
                <a:solidFill>
                  <a:srgbClr val="FF0000"/>
                </a:solidFill>
                <a:cs typeface="DecoType Naskh Special" pitchFamily="2" charset="-78"/>
              </a:rPr>
              <a:t>- الرضا عن ساعات العمل....</a:t>
            </a:r>
          </a:p>
          <a:p>
            <a:pPr algn="just" rtl="1" eaLnBrk="1" hangingPunct="1">
              <a:buFontTx/>
              <a:buNone/>
            </a:pPr>
            <a:r>
              <a:rPr lang="ar-SA" sz="4400" b="1" smtClean="0">
                <a:cs typeface="Hesham Free" pitchFamily="2" charset="-78"/>
              </a:rPr>
              <a:t>عندما تتوافق ساعات العمل مع وقت الراحة يزيد الرضا عن العمل.</a:t>
            </a:r>
          </a:p>
          <a:p>
            <a:pPr algn="just" rtl="1" eaLnBrk="1" hangingPunct="1">
              <a:buFontTx/>
              <a:buNone/>
            </a:pPr>
            <a:r>
              <a:rPr lang="ar-SA" sz="4400" b="1" smtClean="0">
                <a:cs typeface="Hesham Free" pitchFamily="2" charset="-78"/>
              </a:rPr>
              <a:t>وعندما تتعارض ساعات العمل مع وقت الراحة ينخفض الرضا عن العمل.</a:t>
            </a:r>
          </a:p>
        </p:txBody>
      </p:sp>
      <p:sp>
        <p:nvSpPr>
          <p:cNvPr id="1945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959DDF04-0604-4933-8F4C-4B1579AFB8DD}" type="datetime8">
              <a:rPr lang="ar-SA" smtClean="0"/>
              <a:pPr/>
              <a:t>04 تشرين الثاني، 09</a:t>
            </a:fld>
            <a:endParaRPr lang="en-GB" smtClean="0"/>
          </a:p>
        </p:txBody>
      </p:sp>
      <p:sp>
        <p:nvSpPr>
          <p:cNvPr id="19460"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9461"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4AAFD0C-4286-4440-A840-A1D12A6337EB}" type="slidenum">
              <a:rPr lang="en-GB" smtClean="0"/>
              <a:pPr/>
              <a:t>11</a:t>
            </a:fld>
            <a:endParaRPr lang="en-GB"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fontAlgn="auto" hangingPunct="1">
              <a:spcAft>
                <a:spcPts val="0"/>
              </a:spcAft>
              <a:defRPr/>
            </a:pPr>
            <a:r>
              <a:rPr lang="ar-SA" smtClean="0"/>
              <a:t>عناصر الرضا عن العمل...</a:t>
            </a:r>
          </a:p>
        </p:txBody>
      </p:sp>
      <p:sp>
        <p:nvSpPr>
          <p:cNvPr id="20482" name="Content Placeholder 2"/>
          <p:cNvSpPr>
            <a:spLocks noGrp="1"/>
          </p:cNvSpPr>
          <p:nvPr>
            <p:ph idx="1"/>
          </p:nvPr>
        </p:nvSpPr>
        <p:spPr/>
        <p:txBody>
          <a:bodyPr>
            <a:normAutofit lnSpcReduction="10000"/>
          </a:bodyPr>
          <a:lstStyle/>
          <a:p>
            <a:pPr algn="just" rtl="1" eaLnBrk="1" hangingPunct="1">
              <a:buFontTx/>
              <a:buNone/>
            </a:pPr>
            <a:r>
              <a:rPr lang="ar-SA" sz="4000" b="1" smtClean="0">
                <a:solidFill>
                  <a:srgbClr val="FF0000"/>
                </a:solidFill>
                <a:cs typeface="DecoType Naskh Special" pitchFamily="2" charset="-78"/>
              </a:rPr>
              <a:t>7- ظروف العمل المادية..</a:t>
            </a:r>
          </a:p>
          <a:p>
            <a:pPr algn="just" rtl="1" eaLnBrk="1" hangingPunct="1">
              <a:buFontTx/>
              <a:buNone/>
            </a:pPr>
            <a:r>
              <a:rPr lang="ar-SA" sz="4000" b="1" smtClean="0">
                <a:cs typeface="Hesham Free" pitchFamily="2" charset="-78"/>
              </a:rPr>
              <a:t>تؤثر ظروف العمل المادية مثل "درجة الحرارة والتهوية والرطوبة والنظافة" على درجة تقبل الفرد لبيئة العمل وبالتالي على رضاه عن العمل.</a:t>
            </a:r>
          </a:p>
          <a:p>
            <a:pPr algn="just" rtl="1" eaLnBrk="1" hangingPunct="1">
              <a:buFontTx/>
              <a:buNone/>
            </a:pPr>
            <a:r>
              <a:rPr lang="ar-SA" sz="4000" b="1" smtClean="0">
                <a:cs typeface="Hesham Free" pitchFamily="2" charset="-78"/>
              </a:rPr>
              <a:t>وتشير الدراسات إلى أن درجة جودة أو سوء ظروف العمل المادية تؤثر على قوة الجذب التي تربط الفرد بعمله ,أي على درجة رضاه عن العمل</a:t>
            </a:r>
          </a:p>
        </p:txBody>
      </p:sp>
      <p:sp>
        <p:nvSpPr>
          <p:cNvPr id="2048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EC797906-EBB7-45E0-8460-FA80BB276572}" type="datetime8">
              <a:rPr lang="ar-SA" smtClean="0"/>
              <a:pPr/>
              <a:t>04 تشرين الثاني، 09</a:t>
            </a:fld>
            <a:endParaRPr lang="en-GB" smtClean="0"/>
          </a:p>
        </p:txBody>
      </p:sp>
      <p:sp>
        <p:nvSpPr>
          <p:cNvPr id="20484"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2048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49F8A0F-5CB4-47C7-842A-A5D2C3EE19E0}" type="slidenum">
              <a:rPr lang="en-GB" smtClean="0"/>
              <a:pPr/>
              <a:t>12</a:t>
            </a:fld>
            <a:endParaRPr lang="en-GB"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ar-SA" sz="5400" dirty="0" smtClean="0">
                <a:solidFill>
                  <a:schemeClr val="tx1"/>
                </a:solidFill>
                <a:effectLst>
                  <a:outerShdw blurRad="38100" dist="38100" dir="2700000" algn="tl">
                    <a:srgbClr val="C0C0C0"/>
                  </a:outerShdw>
                </a:effectLst>
                <a:cs typeface="DecoType Naskh Special" pitchFamily="2" charset="-78"/>
              </a:rPr>
              <a:t>عدالــة العائد</a:t>
            </a:r>
            <a:endParaRPr lang="ar-SA" sz="5400" dirty="0">
              <a:solidFill>
                <a:schemeClr val="tx1"/>
              </a:solidFill>
            </a:endParaRPr>
          </a:p>
        </p:txBody>
      </p:sp>
      <p:sp>
        <p:nvSpPr>
          <p:cNvPr id="3" name="Content Placeholder 2"/>
          <p:cNvSpPr>
            <a:spLocks noGrp="1"/>
          </p:cNvSpPr>
          <p:nvPr>
            <p:ph idx="1"/>
          </p:nvPr>
        </p:nvSpPr>
        <p:spPr/>
        <p:txBody>
          <a:bodyPr>
            <a:noAutofit/>
          </a:bodyPr>
          <a:lstStyle/>
          <a:p>
            <a:pPr marL="609600" indent="-609600" algn="just" rtl="1" eaLnBrk="1" fontAlgn="auto" hangingPunct="1">
              <a:lnSpc>
                <a:spcPct val="90000"/>
              </a:lnSpc>
              <a:spcAft>
                <a:spcPts val="0"/>
              </a:spcAft>
              <a:buFontTx/>
              <a:buNone/>
              <a:defRPr/>
            </a:pPr>
            <a:r>
              <a:rPr lang="ar-SA" sz="4000" b="1" dirty="0" smtClean="0">
                <a:solidFill>
                  <a:srgbClr val="F61616"/>
                </a:solidFill>
                <a:effectLst>
                  <a:outerShdw blurRad="38100" dist="38100" dir="2700000" algn="tl">
                    <a:srgbClr val="C0C0C0"/>
                  </a:outerShdw>
                </a:effectLst>
                <a:cs typeface="Hesham Free" pitchFamily="2" charset="-78"/>
              </a:rPr>
              <a:t>الفرضيات:</a:t>
            </a:r>
            <a:endParaRPr lang="ar-SA" sz="4000" b="1" dirty="0" smtClean="0">
              <a:effectLst>
                <a:outerShdw blurRad="38100" dist="38100" dir="2700000" algn="tl">
                  <a:srgbClr val="C0C0C0"/>
                </a:outerShdw>
              </a:effectLst>
              <a:cs typeface="Hesham Free" pitchFamily="2" charset="-78"/>
            </a:endParaRPr>
          </a:p>
          <a:p>
            <a:pPr marL="609600" indent="-609600" algn="just" rtl="1" eaLnBrk="1" fontAlgn="auto" hangingPunct="1">
              <a:lnSpc>
                <a:spcPct val="90000"/>
              </a:lnSpc>
              <a:spcAft>
                <a:spcPts val="0"/>
              </a:spcAft>
              <a:buFont typeface="Wingdings 3"/>
              <a:buChar char=""/>
              <a:defRPr/>
            </a:pPr>
            <a:r>
              <a:rPr lang="ar-SA" sz="4000" b="1" dirty="0" smtClean="0">
                <a:effectLst>
                  <a:outerShdw blurRad="38100" dist="38100" dir="2700000" algn="tl">
                    <a:srgbClr val="C0C0C0"/>
                  </a:outerShdw>
                </a:effectLst>
                <a:cs typeface="Hesham Free" pitchFamily="2" charset="-78"/>
              </a:rPr>
              <a:t>إذا كان الفرد يـحصل على عائد أعلى من الآخرين  يشعر بتأنيب الضمير.</a:t>
            </a:r>
          </a:p>
          <a:p>
            <a:pPr marL="609600" indent="-609600" algn="just" rtl="1" eaLnBrk="1" fontAlgn="auto" hangingPunct="1">
              <a:lnSpc>
                <a:spcPct val="90000"/>
              </a:lnSpc>
              <a:spcAft>
                <a:spcPts val="0"/>
              </a:spcAft>
              <a:buFont typeface="Wingdings 3"/>
              <a:buChar char=""/>
              <a:defRPr/>
            </a:pPr>
            <a:r>
              <a:rPr lang="ar-SA" sz="4000" b="1" dirty="0" smtClean="0">
                <a:effectLst>
                  <a:outerShdw blurRad="38100" dist="38100" dir="2700000" algn="tl">
                    <a:srgbClr val="C0C0C0"/>
                  </a:outerShdw>
                </a:effectLst>
                <a:cs typeface="Hesham Free" pitchFamily="2" charset="-78"/>
              </a:rPr>
              <a:t>إذا كان الفرد يـحصل على عائد أقل من الآخرين  يشعر بالغبن والإحساس بالظلم. </a:t>
            </a:r>
          </a:p>
          <a:p>
            <a:pPr marL="609600" indent="-609600" algn="just" rtl="1" eaLnBrk="1" fontAlgn="auto" hangingPunct="1">
              <a:lnSpc>
                <a:spcPct val="90000"/>
              </a:lnSpc>
              <a:spcAft>
                <a:spcPts val="0"/>
              </a:spcAft>
              <a:buFont typeface="Wingdings 3"/>
              <a:buChar char=""/>
              <a:defRPr/>
            </a:pPr>
            <a:r>
              <a:rPr lang="ar-SA" sz="4000" b="1" dirty="0" smtClean="0">
                <a:effectLst>
                  <a:outerShdw blurRad="38100" dist="38100" dir="2700000" algn="tl">
                    <a:srgbClr val="C0C0C0"/>
                  </a:outerShdw>
                </a:effectLst>
                <a:cs typeface="Hesham Free" pitchFamily="2" charset="-78"/>
              </a:rPr>
              <a:t>نظرية آدمز تفترض أن الفرد ينظر لعلاقته بالمنظمة على أنها نظام له مدخلات ومخرجات.</a:t>
            </a:r>
          </a:p>
          <a:p>
            <a:pPr marL="609600" indent="-609600" algn="just" rtl="1" eaLnBrk="1" fontAlgn="auto" hangingPunct="1">
              <a:lnSpc>
                <a:spcPct val="90000"/>
              </a:lnSpc>
              <a:spcAft>
                <a:spcPts val="0"/>
              </a:spcAft>
              <a:buFont typeface="Wingdings 3"/>
              <a:buChar char=""/>
              <a:defRPr/>
            </a:pPr>
            <a:endParaRPr lang="ar-SA" sz="4000" b="1" dirty="0" smtClean="0">
              <a:effectLst>
                <a:outerShdw blurRad="38100" dist="38100" dir="2700000" algn="tl">
                  <a:srgbClr val="C0C0C0"/>
                </a:outerShdw>
              </a:effectLst>
              <a:cs typeface="Hesham Free" pitchFamily="2" charset="-78"/>
            </a:endParaRPr>
          </a:p>
        </p:txBody>
      </p:sp>
      <p:sp>
        <p:nvSpPr>
          <p:cNvPr id="2150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0E9BACA1-D740-46D8-82C4-5B6CA51C3860}" type="datetime8">
              <a:rPr lang="ar-SA" smtClean="0"/>
              <a:pPr/>
              <a:t>04 تشرين الثاني، 09</a:t>
            </a:fld>
            <a:endParaRPr lang="en-GB" smtClean="0"/>
          </a:p>
        </p:txBody>
      </p:sp>
      <p:sp>
        <p:nvSpPr>
          <p:cNvPr id="21508"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2150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402F342-5F84-4BF9-9B3E-53DD3F4E18C3}" type="slidenum">
              <a:rPr lang="en-GB" smtClean="0"/>
              <a:pPr/>
              <a:t>13</a:t>
            </a:fld>
            <a:endParaRPr lang="en-GB"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ar-SA" sz="5400" dirty="0" smtClean="0">
                <a:solidFill>
                  <a:schemeClr val="tx1"/>
                </a:solidFill>
                <a:effectLst>
                  <a:outerShdw blurRad="38100" dist="38100" dir="2700000" algn="tl">
                    <a:srgbClr val="C0C0C0"/>
                  </a:outerShdw>
                </a:effectLst>
                <a:cs typeface="DecoType Naskh Special" pitchFamily="2" charset="-78"/>
              </a:rPr>
              <a:t>عدالــة العائد</a:t>
            </a:r>
            <a:endParaRPr lang="ar-SA" sz="5400" dirty="0">
              <a:solidFill>
                <a:schemeClr val="tx1"/>
              </a:solidFill>
            </a:endParaRPr>
          </a:p>
        </p:txBody>
      </p:sp>
      <p:sp>
        <p:nvSpPr>
          <p:cNvPr id="3" name="Content Placeholder 2"/>
          <p:cNvSpPr>
            <a:spLocks noGrp="1"/>
          </p:cNvSpPr>
          <p:nvPr>
            <p:ph idx="1"/>
          </p:nvPr>
        </p:nvSpPr>
        <p:spPr/>
        <p:txBody>
          <a:bodyPr>
            <a:noAutofit/>
          </a:bodyPr>
          <a:lstStyle/>
          <a:p>
            <a:pPr marL="609600" indent="-609600" algn="just" rtl="1" eaLnBrk="1" fontAlgn="auto" hangingPunct="1">
              <a:lnSpc>
                <a:spcPct val="90000"/>
              </a:lnSpc>
              <a:spcAft>
                <a:spcPts val="0"/>
              </a:spcAft>
              <a:buFontTx/>
              <a:buNone/>
              <a:defRPr/>
            </a:pPr>
            <a:r>
              <a:rPr lang="ar-SA" sz="3600" b="1" dirty="0" smtClean="0">
                <a:solidFill>
                  <a:srgbClr val="F61616"/>
                </a:solidFill>
                <a:effectLst>
                  <a:outerShdw blurRad="38100" dist="38100" dir="2700000" algn="tl">
                    <a:srgbClr val="C0C0C0"/>
                  </a:outerShdw>
                </a:effectLst>
                <a:cs typeface="Hesham Free" pitchFamily="2" charset="-78"/>
              </a:rPr>
              <a:t>- المدخلات</a:t>
            </a:r>
            <a:r>
              <a:rPr lang="ar-SA" sz="3600" b="1" dirty="0" smtClean="0">
                <a:solidFill>
                  <a:srgbClr val="000099"/>
                </a:solidFill>
                <a:effectLst>
                  <a:outerShdw blurRad="38100" dist="38100" dir="2700000" algn="tl">
                    <a:srgbClr val="C0C0C0"/>
                  </a:outerShdw>
                </a:effectLst>
                <a:cs typeface="Hesham Free" pitchFamily="2" charset="-78"/>
              </a:rPr>
              <a:t> (قدراته، معلوماته ، ساعات عمله ، خبراته ، سنوات العمل).</a:t>
            </a:r>
          </a:p>
          <a:p>
            <a:pPr marL="609600" indent="-609600" algn="just" rtl="1" eaLnBrk="1" fontAlgn="auto" hangingPunct="1">
              <a:lnSpc>
                <a:spcPct val="90000"/>
              </a:lnSpc>
              <a:spcAft>
                <a:spcPts val="0"/>
              </a:spcAft>
              <a:buFontTx/>
              <a:buNone/>
              <a:defRPr/>
            </a:pPr>
            <a:r>
              <a:rPr lang="ar-SA" sz="3600" b="1" dirty="0" smtClean="0">
                <a:solidFill>
                  <a:srgbClr val="000099"/>
                </a:solidFill>
                <a:effectLst>
                  <a:outerShdw blurRad="38100" dist="38100" dir="2700000" algn="tl">
                    <a:srgbClr val="C0C0C0"/>
                  </a:outerShdw>
                </a:effectLst>
                <a:cs typeface="Hesham Free" pitchFamily="2" charset="-78"/>
              </a:rPr>
              <a:t>- </a:t>
            </a:r>
            <a:r>
              <a:rPr lang="ar-SA" sz="3600" b="1" dirty="0" smtClean="0">
                <a:solidFill>
                  <a:srgbClr val="F61616"/>
                </a:solidFill>
                <a:effectLst>
                  <a:outerShdw blurRad="38100" dist="38100" dir="2700000" algn="tl">
                    <a:srgbClr val="C0C0C0"/>
                  </a:outerShdw>
                </a:effectLst>
                <a:cs typeface="Hesham Free" pitchFamily="2" charset="-78"/>
              </a:rPr>
              <a:t>المخرجات</a:t>
            </a:r>
            <a:r>
              <a:rPr lang="ar-SA" sz="3600" b="1" dirty="0" smtClean="0">
                <a:solidFill>
                  <a:srgbClr val="000099"/>
                </a:solidFill>
                <a:effectLst>
                  <a:outerShdw blurRad="38100" dist="38100" dir="2700000" algn="tl">
                    <a:srgbClr val="C0C0C0"/>
                  </a:outerShdw>
                </a:effectLst>
                <a:cs typeface="Hesham Free" pitchFamily="2" charset="-78"/>
              </a:rPr>
              <a:t> (الأجر ، الترقية ، التأمينات ، التقاعد ، الخدمة الصحية).</a:t>
            </a:r>
          </a:p>
          <a:p>
            <a:pPr marL="609600" indent="-609600" algn="just" rtl="1" eaLnBrk="1" fontAlgn="auto" hangingPunct="1">
              <a:lnSpc>
                <a:spcPct val="90000"/>
              </a:lnSpc>
              <a:spcAft>
                <a:spcPts val="0"/>
              </a:spcAft>
              <a:buFontTx/>
              <a:buNone/>
              <a:defRPr/>
            </a:pPr>
            <a:r>
              <a:rPr lang="ar-SA" sz="3600" b="1" dirty="0" smtClean="0">
                <a:solidFill>
                  <a:srgbClr val="F61616"/>
                </a:solidFill>
                <a:effectLst>
                  <a:outerShdw blurRad="38100" dist="38100" dir="2700000" algn="tl">
                    <a:srgbClr val="C0C0C0"/>
                  </a:outerShdw>
                </a:effectLst>
                <a:cs typeface="Hesham Free" pitchFamily="2" charset="-78"/>
              </a:rPr>
              <a:t>فإذا كانت مدخلاته أعلى من مدخلات الآخرين  يشعر   بتأنيب الضمير، أما إذا  كانت مدخلاته أقل من مدخلات الآخرين يشعر بالغبن والظلم فيسلك سلوك إما نفسي أو خاص بالعمل مثل زيادة الجهد في العمل.</a:t>
            </a:r>
            <a:endParaRPr lang="en-US" sz="3600" b="1" dirty="0" smtClean="0">
              <a:solidFill>
                <a:srgbClr val="F61616"/>
              </a:solidFill>
              <a:effectLst>
                <a:outerShdw blurRad="38100" dist="38100" dir="2700000" algn="tl">
                  <a:srgbClr val="C0C0C0"/>
                </a:outerShdw>
              </a:effectLst>
              <a:cs typeface="Hesham Free" pitchFamily="2" charset="-78"/>
            </a:endParaRPr>
          </a:p>
        </p:txBody>
      </p:sp>
      <p:sp>
        <p:nvSpPr>
          <p:cNvPr id="2253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727204E-4084-42AA-844B-10D894659896}" type="datetime8">
              <a:rPr lang="ar-SA" smtClean="0"/>
              <a:pPr/>
              <a:t>04 تشرين الثاني، 09</a:t>
            </a:fld>
            <a:endParaRPr lang="en-GB" smtClean="0"/>
          </a:p>
        </p:txBody>
      </p:sp>
      <p:sp>
        <p:nvSpPr>
          <p:cNvPr id="22532"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2253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4380F9B-5CF6-4337-8386-3742C39CE177}" type="slidenum">
              <a:rPr lang="en-GB" smtClean="0"/>
              <a:pPr/>
              <a:t>14</a:t>
            </a:fld>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fontAlgn="auto" hangingPunct="1">
              <a:spcAft>
                <a:spcPts val="0"/>
              </a:spcAft>
              <a:defRPr/>
            </a:pPr>
            <a:r>
              <a:rPr lang="ar-SA" smtClean="0">
                <a:cs typeface="Hesham Free" pitchFamily="2" charset="-78"/>
              </a:rPr>
              <a:t>نظرية العاملين (هرزبرج)</a:t>
            </a:r>
            <a:endParaRPr lang="ar-SA" smtClean="0"/>
          </a:p>
        </p:txBody>
      </p:sp>
      <p:sp>
        <p:nvSpPr>
          <p:cNvPr id="23554" name="Content Placeholder 2"/>
          <p:cNvSpPr>
            <a:spLocks noGrp="1"/>
          </p:cNvSpPr>
          <p:nvPr>
            <p:ph idx="1"/>
          </p:nvPr>
        </p:nvSpPr>
        <p:spPr/>
        <p:txBody>
          <a:bodyPr/>
          <a:lstStyle/>
          <a:p>
            <a:pPr algn="r" rtl="1" eaLnBrk="1" hangingPunct="1">
              <a:buFontTx/>
              <a:buNone/>
            </a:pPr>
            <a:r>
              <a:rPr lang="ar-SA" sz="3600" smtClean="0">
                <a:cs typeface="Hesham Free" pitchFamily="2" charset="-78"/>
              </a:rPr>
              <a:t>يرى هرزبرج أن الرضا يقوم على:</a:t>
            </a:r>
          </a:p>
          <a:p>
            <a:pPr algn="just" rtl="1" eaLnBrk="1" hangingPunct="1">
              <a:buFontTx/>
              <a:buNone/>
            </a:pPr>
            <a:r>
              <a:rPr lang="ar-SA" sz="3600" b="1" smtClean="0">
                <a:cs typeface="Hesham Free" pitchFamily="2" charset="-78"/>
              </a:rPr>
              <a:t>1- عوامل وقائية: </a:t>
            </a:r>
            <a:r>
              <a:rPr lang="ar-SA" sz="2800" smtClean="0"/>
              <a:t>وجودها لا يسبب الرضا، ولكن عدم وجودها يسبب عدم الرضا.</a:t>
            </a:r>
            <a:r>
              <a:rPr lang="ar-SA" sz="2400" b="1" smtClean="0"/>
              <a:t> وهذه العوامل تخص المنظمة، وتشمل </a:t>
            </a:r>
            <a:r>
              <a:rPr lang="ar-SA" sz="2400" smtClean="0"/>
              <a:t>الراتب ، الجماعة،  ظروف العمل،  اللوائح والقوانين،  ساعات العمل و الاجازات.</a:t>
            </a:r>
          </a:p>
          <a:p>
            <a:pPr algn="r" rtl="1" eaLnBrk="1" hangingPunct="1">
              <a:buFontTx/>
              <a:buNone/>
            </a:pPr>
            <a:endParaRPr lang="ar-SA" sz="2400" b="1" smtClean="0"/>
          </a:p>
          <a:p>
            <a:pPr algn="r" rtl="1" eaLnBrk="1" hangingPunct="1">
              <a:buFontTx/>
              <a:buNone/>
            </a:pPr>
            <a:r>
              <a:rPr lang="ar-SA" b="1" smtClean="0"/>
              <a:t>2- عوامل دافعة : </a:t>
            </a:r>
            <a:r>
              <a:rPr lang="ar-SA" sz="2400" b="1" smtClean="0"/>
              <a:t>وجودها يسبب الرضا. وهذه العوامل تخص الوظيفة، </a:t>
            </a:r>
            <a:r>
              <a:rPr lang="ar-SA" sz="2400" smtClean="0"/>
              <a:t>وتشمل أهمية العمل، الإنجاز، الترقية، تحقيق الذات، نظرة الآخرين للفرد.</a:t>
            </a:r>
            <a:endParaRPr lang="en-US" sz="2400" smtClean="0"/>
          </a:p>
          <a:p>
            <a:pPr algn="r" rtl="1" eaLnBrk="1" hangingPunct="1">
              <a:buFontTx/>
              <a:buNone/>
            </a:pPr>
            <a:endParaRPr lang="ar-SA" sz="2000" b="1" smtClean="0"/>
          </a:p>
        </p:txBody>
      </p:sp>
      <p:sp>
        <p:nvSpPr>
          <p:cNvPr id="2355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C8BFB73F-B64D-49CA-9487-9CC98CCDC3F7}" type="datetime8">
              <a:rPr lang="ar-SA" smtClean="0"/>
              <a:pPr/>
              <a:t>04 تشرين الثاني، 09</a:t>
            </a:fld>
            <a:endParaRPr lang="en-GB" smtClean="0"/>
          </a:p>
        </p:txBody>
      </p:sp>
      <p:sp>
        <p:nvSpPr>
          <p:cNvPr id="23556"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2355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D6F7FE6-AE8D-4BF4-BBB7-CFAECE57EEB6}" type="slidenum">
              <a:rPr lang="en-GB" smtClean="0"/>
              <a:pPr/>
              <a:t>15</a:t>
            </a:fld>
            <a:endParaRPr lang="en-GB"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fontAlgn="auto" hangingPunct="1">
              <a:spcAft>
                <a:spcPts val="0"/>
              </a:spcAft>
              <a:defRPr/>
            </a:pPr>
            <a:r>
              <a:rPr lang="ar-SA" smtClean="0">
                <a:cs typeface="Hesham Free" pitchFamily="2" charset="-78"/>
              </a:rPr>
              <a:t>نظرية العاملين (هرزبرج)</a:t>
            </a:r>
            <a:endParaRPr lang="ar-SA" smtClean="0"/>
          </a:p>
        </p:txBody>
      </p:sp>
      <p:sp>
        <p:nvSpPr>
          <p:cNvPr id="24578" name="Content Placeholder 2"/>
          <p:cNvSpPr>
            <a:spLocks noGrp="1"/>
          </p:cNvSpPr>
          <p:nvPr>
            <p:ph idx="1"/>
          </p:nvPr>
        </p:nvSpPr>
        <p:spPr/>
        <p:txBody>
          <a:bodyPr/>
          <a:lstStyle/>
          <a:p>
            <a:pPr algn="just" rtl="1" eaLnBrk="1" hangingPunct="1">
              <a:buFontTx/>
              <a:buNone/>
            </a:pPr>
            <a:r>
              <a:rPr lang="ar-SA" sz="3200" b="1" smtClean="0">
                <a:cs typeface="Hesham Free" pitchFamily="2" charset="-78"/>
              </a:rPr>
              <a:t>هناك من يرى أن مشاعر السعادة والرضا عن العمل تختلف كيفيا ونوعيا عن مشاعر الاستياء وعدم الرضا ليس فقط في طبيعتهما, لكن في العوامل المسببة لهما.</a:t>
            </a:r>
          </a:p>
          <a:p>
            <a:pPr algn="just" rtl="1" eaLnBrk="1" hangingPunct="1">
              <a:buFontTx/>
              <a:buNone/>
            </a:pPr>
            <a:endParaRPr lang="ar-SA" sz="3200" b="1" smtClean="0">
              <a:cs typeface="Hesham Free" pitchFamily="2" charset="-78"/>
            </a:endParaRPr>
          </a:p>
          <a:p>
            <a:pPr algn="just" rtl="1" eaLnBrk="1" hangingPunct="1"/>
            <a:r>
              <a:rPr lang="ar-SA" sz="3200" b="1" smtClean="0">
                <a:solidFill>
                  <a:srgbClr val="F61616"/>
                </a:solidFill>
                <a:cs typeface="Hesham Free" pitchFamily="2" charset="-78"/>
              </a:rPr>
              <a:t>يعاب عليها ضعف المنهجية العلمية حيث اشتملت على عينة محدودة من المهندسين بالإضافة إلى أنها تفترض التماثل بين جميع الناس فيما يتعلق بالرضا وعدم الرضا عن العمل، كما أنها قد لا تصلح لتفسير دوافع العمل لدى الموظفين فى بيئات أخرى غير غربية.</a:t>
            </a:r>
          </a:p>
          <a:p>
            <a:pPr algn="just" rtl="1" eaLnBrk="1" hangingPunct="1"/>
            <a:endParaRPr lang="ar-SA" sz="3200" b="1" smtClean="0"/>
          </a:p>
        </p:txBody>
      </p:sp>
      <p:sp>
        <p:nvSpPr>
          <p:cNvPr id="2457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4BE87851-79B3-4367-B999-40BB76EDA8FA}" type="datetime8">
              <a:rPr lang="ar-SA" smtClean="0"/>
              <a:pPr/>
              <a:t>04 تشرين الثاني، 09</a:t>
            </a:fld>
            <a:endParaRPr lang="en-GB" smtClean="0"/>
          </a:p>
        </p:txBody>
      </p:sp>
      <p:sp>
        <p:nvSpPr>
          <p:cNvPr id="2458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2458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85F014B-7F87-4EFF-A67F-EF7A93B4B5AF}" type="slidenum">
              <a:rPr lang="en-GB" smtClean="0"/>
              <a:pPr/>
              <a:t>16</a:t>
            </a:fld>
            <a:endParaRPr lang="en-GB"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fontAlgn="auto" hangingPunct="1">
              <a:spcAft>
                <a:spcPts val="0"/>
              </a:spcAft>
              <a:defRPr/>
            </a:pPr>
            <a:r>
              <a:rPr lang="ar-SA" smtClean="0"/>
              <a:t>الخلاصة</a:t>
            </a:r>
          </a:p>
        </p:txBody>
      </p:sp>
      <p:sp>
        <p:nvSpPr>
          <p:cNvPr id="25602" name="Content Placeholder 2"/>
          <p:cNvSpPr>
            <a:spLocks noGrp="1"/>
          </p:cNvSpPr>
          <p:nvPr>
            <p:ph idx="1"/>
          </p:nvPr>
        </p:nvSpPr>
        <p:spPr/>
        <p:txBody>
          <a:bodyPr>
            <a:normAutofit fontScale="92500"/>
          </a:bodyPr>
          <a:lstStyle/>
          <a:p>
            <a:pPr algn="just" rtl="1" eaLnBrk="1" hangingPunct="1"/>
            <a:r>
              <a:rPr lang="ar-SA" sz="3200" smtClean="0">
                <a:solidFill>
                  <a:srgbClr val="000000"/>
                </a:solidFill>
                <a:cs typeface="Hesham Free" pitchFamily="2" charset="-78"/>
              </a:rPr>
              <a:t>لا يكفي أن تعتمد المنظمات على الحوافز المالية, وعلى برامج متنوعة من الخدمات والمنافع من أجل الوصول إلى تحقيق أهدافها في الإنتاجية والنمو.</a:t>
            </a:r>
          </a:p>
          <a:p>
            <a:pPr algn="just" rtl="1" eaLnBrk="1" hangingPunct="1"/>
            <a:r>
              <a:rPr lang="ar-SA" sz="3200" smtClean="0">
                <a:solidFill>
                  <a:srgbClr val="000000"/>
                </a:solidFill>
                <a:cs typeface="Hesham Free" pitchFamily="2" charset="-78"/>
              </a:rPr>
              <a:t>وإن هناك جانباً آخر للنفس البشرية يجب أن تحرص المنظمات على سبر أغوارها والتعامل معها. وذلك هو رفع معنويات العاملين وزيادة رضاهم الوظيفي.</a:t>
            </a:r>
          </a:p>
          <a:p>
            <a:pPr algn="just" rtl="1" eaLnBrk="1" hangingPunct="1"/>
            <a:r>
              <a:rPr lang="ar-SA" sz="3200" smtClean="0">
                <a:solidFill>
                  <a:srgbClr val="000000"/>
                </a:solidFill>
                <a:cs typeface="Hesham Free" pitchFamily="2" charset="-78"/>
              </a:rPr>
              <a:t>الرضا عن العمل  عاملاً عام يمثل محصلة لعوامل فرعية </a:t>
            </a:r>
          </a:p>
          <a:p>
            <a:pPr algn="just" rtl="1" eaLnBrk="1" hangingPunct="1"/>
            <a:r>
              <a:rPr lang="ar-SA" sz="3200" smtClean="0">
                <a:solidFill>
                  <a:srgbClr val="000000"/>
                </a:solidFill>
                <a:cs typeface="Hesham Free" pitchFamily="2" charset="-78"/>
              </a:rPr>
              <a:t>التصور الذي يحمله الموظف عن العائد من الوظيفة له علاقة بالإدراك،  فإذا كان هناك رغبة في تحسين الرضا بين</a:t>
            </a:r>
            <a:r>
              <a:rPr lang="ar-SA" sz="3200" b="1" smtClean="0">
                <a:solidFill>
                  <a:srgbClr val="000000"/>
                </a:solidFill>
                <a:cs typeface="Hesham Free" pitchFamily="2" charset="-78"/>
              </a:rPr>
              <a:t> </a:t>
            </a:r>
            <a:r>
              <a:rPr lang="ar-SA" sz="3200" smtClean="0">
                <a:solidFill>
                  <a:srgbClr val="000000"/>
                </a:solidFill>
                <a:cs typeface="Hesham Free" pitchFamily="2" charset="-78"/>
              </a:rPr>
              <a:t>العاملين كان</a:t>
            </a:r>
            <a:r>
              <a:rPr lang="ar-SA" sz="3200" b="1" smtClean="0">
                <a:solidFill>
                  <a:srgbClr val="000000"/>
                </a:solidFill>
                <a:cs typeface="Hesham Free" pitchFamily="2" charset="-78"/>
              </a:rPr>
              <a:t> </a:t>
            </a:r>
            <a:r>
              <a:rPr lang="ar-SA" sz="3200" smtClean="0">
                <a:solidFill>
                  <a:srgbClr val="000000"/>
                </a:solidFill>
                <a:cs typeface="Hesham Free" pitchFamily="2" charset="-78"/>
              </a:rPr>
              <a:t>لابد من تحسين الإدراك عن الوظيفة وعوائدها في الحاضر والمستقبل.</a:t>
            </a:r>
          </a:p>
        </p:txBody>
      </p:sp>
      <p:sp>
        <p:nvSpPr>
          <p:cNvPr id="2560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B1D1185-071E-40B0-96AE-8E121CBF4DC1}" type="datetime8">
              <a:rPr lang="ar-SA" smtClean="0"/>
              <a:pPr/>
              <a:t>04 تشرين الثاني، 09</a:t>
            </a:fld>
            <a:endParaRPr lang="en-GB" smtClean="0"/>
          </a:p>
        </p:txBody>
      </p:sp>
      <p:sp>
        <p:nvSpPr>
          <p:cNvPr id="25604"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2560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3132927-BF94-4C02-ABEC-905F4F0A777A}" type="slidenum">
              <a:rPr lang="en-GB" smtClean="0"/>
              <a:pPr/>
              <a:t>17</a:t>
            </a:fld>
            <a:endParaRPr lang="en-GB"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fontAlgn="auto" hangingPunct="1">
              <a:spcAft>
                <a:spcPts val="0"/>
              </a:spcAft>
              <a:defRPr/>
            </a:pPr>
            <a:r>
              <a:rPr lang="ar-SA" smtClean="0"/>
              <a:t>الأسئلة</a:t>
            </a:r>
          </a:p>
        </p:txBody>
      </p:sp>
      <p:sp>
        <p:nvSpPr>
          <p:cNvPr id="26626" name="Content Placeholder 2"/>
          <p:cNvSpPr>
            <a:spLocks noGrp="1"/>
          </p:cNvSpPr>
          <p:nvPr>
            <p:ph idx="1"/>
          </p:nvPr>
        </p:nvSpPr>
        <p:spPr/>
        <p:txBody>
          <a:bodyPr/>
          <a:lstStyle/>
          <a:p>
            <a:pPr algn="r" rtl="1" eaLnBrk="1" hangingPunct="1">
              <a:lnSpc>
                <a:spcPct val="80000"/>
              </a:lnSpc>
            </a:pPr>
            <a:r>
              <a:rPr lang="ar-SA" sz="1800" smtClean="0">
                <a:solidFill>
                  <a:srgbClr val="800000"/>
                </a:solidFill>
                <a:cs typeface="Times New Roman" pitchFamily="18" charset="0"/>
              </a:rPr>
              <a:t>ضع إشارة صح  أمام العبارة الصحيحة و إشارة خطأ أمام العبارة الخاطئة مما يلي:</a:t>
            </a:r>
            <a:endParaRPr lang="en-GB" sz="1800" smtClean="0"/>
          </a:p>
          <a:p>
            <a:pPr algn="r" rtl="1" eaLnBrk="1" hangingPunct="1">
              <a:lnSpc>
                <a:spcPct val="80000"/>
              </a:lnSpc>
              <a:buFontTx/>
              <a:buNone/>
            </a:pPr>
            <a:r>
              <a:rPr lang="ar-SA" sz="1800" smtClean="0">
                <a:solidFill>
                  <a:srgbClr val="008080"/>
                </a:solidFill>
              </a:rPr>
              <a:t>-الرضا يمثل مجموع المشاعر الوجدانية التي يشعر بها الفرد نحو عمله وهذه المشاعر إما أن تكون سلبية أو إيجابية.  (</a:t>
            </a:r>
            <a:r>
              <a:rPr lang="en-US" sz="1800" smtClean="0">
                <a:solidFill>
                  <a:srgbClr val="008080"/>
                </a:solidFill>
                <a:latin typeface="Webdings" pitchFamily="18" charset="2"/>
              </a:rPr>
              <a:t>a</a:t>
            </a:r>
            <a:r>
              <a:rPr lang="ar-SA" sz="1800" smtClean="0">
                <a:solidFill>
                  <a:srgbClr val="008080"/>
                </a:solidFill>
              </a:rPr>
              <a:t>)</a:t>
            </a:r>
            <a:endParaRPr lang="en-GB" sz="1800" smtClean="0"/>
          </a:p>
          <a:p>
            <a:pPr algn="r" rtl="1" eaLnBrk="1" hangingPunct="1">
              <a:lnSpc>
                <a:spcPct val="80000"/>
              </a:lnSpc>
              <a:buFontTx/>
              <a:buNone/>
            </a:pPr>
            <a:r>
              <a:rPr lang="ar-SA" sz="1800" smtClean="0">
                <a:solidFill>
                  <a:srgbClr val="008080"/>
                </a:solidFill>
              </a:rPr>
              <a:t>-المشاعر الإيجابية هي تلك المشاعر التي تصور الفرد بأنه لا يحقق أي اشباعات مناسبة لحاجاته. ( </a:t>
            </a:r>
            <a:r>
              <a:rPr lang="en-US" sz="1800" smtClean="0">
                <a:solidFill>
                  <a:srgbClr val="008080"/>
                </a:solidFill>
              </a:rPr>
              <a:t>x</a:t>
            </a:r>
            <a:r>
              <a:rPr lang="ar-SA" sz="1800" smtClean="0">
                <a:solidFill>
                  <a:srgbClr val="008080"/>
                </a:solidFill>
              </a:rPr>
              <a:t> )</a:t>
            </a:r>
            <a:endParaRPr lang="en-GB" sz="1800" smtClean="0"/>
          </a:p>
          <a:p>
            <a:pPr algn="r" rtl="1" eaLnBrk="1" hangingPunct="1">
              <a:lnSpc>
                <a:spcPct val="80000"/>
              </a:lnSpc>
              <a:buFontTx/>
              <a:buNone/>
            </a:pPr>
            <a:r>
              <a:rPr lang="ar-SA" sz="1800" smtClean="0"/>
              <a:t>-أما </a:t>
            </a:r>
            <a:r>
              <a:rPr lang="ar-SA" sz="1800" u="sng" smtClean="0"/>
              <a:t>المشاعر الايجابية</a:t>
            </a:r>
            <a:r>
              <a:rPr lang="ar-SA" sz="1800" smtClean="0"/>
              <a:t> هي تلك المشاعر التي تصور الفرد أنه يحقق اشباعات كبيرة لحاجاته كلما كان راضياً.</a:t>
            </a:r>
            <a:endParaRPr lang="en-GB" sz="1800" smtClean="0"/>
          </a:p>
          <a:p>
            <a:pPr algn="r" rtl="1" eaLnBrk="1" hangingPunct="1">
              <a:lnSpc>
                <a:spcPct val="80000"/>
              </a:lnSpc>
              <a:buFontTx/>
              <a:buNone/>
            </a:pPr>
            <a:r>
              <a:rPr lang="ar-SA" sz="1800" smtClean="0">
                <a:solidFill>
                  <a:srgbClr val="008080"/>
                </a:solidFill>
              </a:rPr>
              <a:t>-يتشابه الأفراد في الدرجة التي تنعكس بها اتجاهاته النفسية على سلوكه الخارجي ويتوقف ذلك على قوة المشاعر +درجة تراكمها. ( </a:t>
            </a:r>
            <a:r>
              <a:rPr lang="en-US" sz="1800" smtClean="0">
                <a:solidFill>
                  <a:srgbClr val="008080"/>
                </a:solidFill>
              </a:rPr>
              <a:t>x</a:t>
            </a:r>
            <a:r>
              <a:rPr lang="ar-SA" sz="1800" smtClean="0">
                <a:solidFill>
                  <a:srgbClr val="008080"/>
                </a:solidFill>
              </a:rPr>
              <a:t> )</a:t>
            </a:r>
            <a:endParaRPr lang="en-GB" sz="1800" smtClean="0"/>
          </a:p>
          <a:p>
            <a:pPr algn="r" rtl="1" eaLnBrk="1" hangingPunct="1">
              <a:lnSpc>
                <a:spcPct val="80000"/>
              </a:lnSpc>
              <a:buFontTx/>
              <a:buNone/>
            </a:pPr>
            <a:r>
              <a:rPr lang="ar-SA" sz="1800" u="sng" smtClean="0"/>
              <a:t>-يتفاوت </a:t>
            </a:r>
            <a:r>
              <a:rPr lang="ar-SA" sz="1800" smtClean="0"/>
              <a:t>الأفراد في الدرجة التي تنعكس بها اتجاهاته النفسية على سلوكه الخارجي ويتوقف ذلك على قوة المشاعر +درجة تراكمها.</a:t>
            </a:r>
            <a:endParaRPr lang="en-GB" sz="1800" smtClean="0"/>
          </a:p>
          <a:p>
            <a:pPr algn="r" rtl="1" eaLnBrk="1" hangingPunct="1">
              <a:lnSpc>
                <a:spcPct val="80000"/>
              </a:lnSpc>
              <a:buFontTx/>
              <a:buNone/>
            </a:pPr>
            <a:r>
              <a:rPr lang="ar-SA" sz="1800" smtClean="0">
                <a:solidFill>
                  <a:srgbClr val="008080"/>
                </a:solidFill>
              </a:rPr>
              <a:t>-درجة الرضا العام عن العمل يمثل الناتج النهائي لدرجات رضا الفرد عن مختلف الجوانب التي يتصف بها العمل الذي يشغله. (</a:t>
            </a:r>
            <a:r>
              <a:rPr lang="en-US" sz="1800" smtClean="0">
                <a:solidFill>
                  <a:srgbClr val="008080"/>
                </a:solidFill>
                <a:latin typeface="Webdings" pitchFamily="18" charset="2"/>
              </a:rPr>
              <a:t>a</a:t>
            </a:r>
            <a:r>
              <a:rPr lang="ar-SA" sz="1800" smtClean="0">
                <a:solidFill>
                  <a:srgbClr val="008080"/>
                </a:solidFill>
              </a:rPr>
              <a:t>)</a:t>
            </a:r>
            <a:endParaRPr lang="en-GB" sz="1800" smtClean="0"/>
          </a:p>
          <a:p>
            <a:pPr algn="r" rtl="1" eaLnBrk="1" hangingPunct="1">
              <a:lnSpc>
                <a:spcPct val="80000"/>
              </a:lnSpc>
              <a:buFontTx/>
              <a:buNone/>
            </a:pPr>
            <a:r>
              <a:rPr lang="ar-SA" sz="1800" smtClean="0">
                <a:solidFill>
                  <a:srgbClr val="008080"/>
                </a:solidFill>
              </a:rPr>
              <a:t>-إن درجة رضا الأفراد عن جانب معين من جوانب العمل لا تؤثر على درجة الرضا عن الجوانب الأخرى. ( </a:t>
            </a:r>
            <a:r>
              <a:rPr lang="en-US" sz="1800" smtClean="0">
                <a:solidFill>
                  <a:srgbClr val="008080"/>
                </a:solidFill>
              </a:rPr>
              <a:t>x</a:t>
            </a:r>
            <a:r>
              <a:rPr lang="ar-SA" sz="1800" smtClean="0">
                <a:solidFill>
                  <a:srgbClr val="008080"/>
                </a:solidFill>
              </a:rPr>
              <a:t> )</a:t>
            </a:r>
            <a:endParaRPr lang="en-GB" sz="1800" smtClean="0"/>
          </a:p>
          <a:p>
            <a:pPr algn="r" rtl="1" eaLnBrk="1" hangingPunct="1">
              <a:lnSpc>
                <a:spcPct val="80000"/>
              </a:lnSpc>
              <a:buFontTx/>
              <a:buNone/>
            </a:pPr>
            <a:r>
              <a:rPr lang="ar-SA" sz="1800" smtClean="0"/>
              <a:t>-إن درجة رضا الأفراد عن جانب معين من جوانب العمل</a:t>
            </a:r>
            <a:r>
              <a:rPr lang="ar-SA" sz="1800" u="sng" smtClean="0"/>
              <a:t> تؤثر</a:t>
            </a:r>
            <a:r>
              <a:rPr lang="ar-SA" sz="1800" smtClean="0"/>
              <a:t> على درجة الرضا عن الجوانب الأخرى.</a:t>
            </a:r>
            <a:endParaRPr lang="en-GB" sz="1800" smtClean="0"/>
          </a:p>
          <a:p>
            <a:pPr algn="r" rtl="1" eaLnBrk="1" hangingPunct="1">
              <a:lnSpc>
                <a:spcPct val="80000"/>
              </a:lnSpc>
            </a:pPr>
            <a:endParaRPr lang="ar-SA" sz="1800" smtClean="0"/>
          </a:p>
        </p:txBody>
      </p:sp>
      <p:sp>
        <p:nvSpPr>
          <p:cNvPr id="2662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27151E6-2D8B-4C43-9ED9-4883119139C6}" type="datetime8">
              <a:rPr lang="ar-SA" smtClean="0"/>
              <a:pPr/>
              <a:t>04 تشرين الثاني، 09</a:t>
            </a:fld>
            <a:endParaRPr lang="en-GB" smtClean="0"/>
          </a:p>
        </p:txBody>
      </p:sp>
      <p:sp>
        <p:nvSpPr>
          <p:cNvPr id="26628"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2662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31B4688-CD61-4BEF-98D8-8AC565D42881}" type="slidenum">
              <a:rPr lang="en-GB" smtClean="0"/>
              <a:pPr/>
              <a:t>18</a:t>
            </a:fld>
            <a:endParaRPr lang="en-GB"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389063" y="-1657350"/>
            <a:ext cx="9144001" cy="0"/>
          </a:xfrm>
          <a:prstGeom prst="rect">
            <a:avLst/>
          </a:prstGeom>
          <a:noFill/>
          <a:ln w="9525">
            <a:noFill/>
            <a:miter lim="800000"/>
            <a:headEnd/>
            <a:tailEnd/>
          </a:ln>
        </p:spPr>
        <p:txBody>
          <a:bodyPr wrap="none" anchor="ctr">
            <a:spAutoFit/>
          </a:bodyPr>
          <a:lstStyle/>
          <a:p>
            <a:endParaRPr lang="ar-SA"/>
          </a:p>
        </p:txBody>
      </p:sp>
      <p:sp>
        <p:nvSpPr>
          <p:cNvPr id="27651" name="Rectangle 3"/>
          <p:cNvSpPr>
            <a:spLocks noChangeArrowheads="1"/>
          </p:cNvSpPr>
          <p:nvPr/>
        </p:nvSpPr>
        <p:spPr bwMode="auto">
          <a:xfrm>
            <a:off x="827088" y="441325"/>
            <a:ext cx="8316912" cy="5448300"/>
          </a:xfrm>
          <a:prstGeom prst="rect">
            <a:avLst/>
          </a:prstGeom>
          <a:noFill/>
          <a:ln w="9525">
            <a:noFill/>
            <a:miter lim="800000"/>
            <a:headEnd/>
            <a:tailEnd/>
          </a:ln>
        </p:spPr>
        <p:txBody>
          <a:bodyPr anchor="ctr">
            <a:spAutoFit/>
          </a:bodyPr>
          <a:lstStyle/>
          <a:p>
            <a:pPr algn="ctr" rtl="1"/>
            <a:r>
              <a:rPr lang="ar-SA" sz="4000">
                <a:solidFill>
                  <a:srgbClr val="008080"/>
                </a:solidFill>
                <a:ea typeface="Times New Roman" pitchFamily="18" charset="0"/>
                <a:cs typeface="Andalus" pitchFamily="2" charset="-78"/>
              </a:rPr>
              <a:t>الأسئلة....</a:t>
            </a:r>
          </a:p>
          <a:p>
            <a:pPr algn="r" rtl="1"/>
            <a:r>
              <a:rPr lang="ar-SA" sz="2200">
                <a:solidFill>
                  <a:srgbClr val="008080"/>
                </a:solidFill>
                <a:ea typeface="Times New Roman" pitchFamily="18" charset="0"/>
                <a:cs typeface="Andalus" pitchFamily="2" charset="-78"/>
              </a:rPr>
              <a:t>6-يرجع ارتباط الرضا عن جانب معين من العمل على الجوانب الأخرى وفقا لتفاوت الأفراد في التكيف والطموح العام.  (</a:t>
            </a:r>
            <a:r>
              <a:rPr lang="en-US" sz="2200">
                <a:solidFill>
                  <a:srgbClr val="008080"/>
                </a:solidFill>
                <a:latin typeface="Webdings" pitchFamily="18" charset="2"/>
                <a:ea typeface="Times New Roman" pitchFamily="18" charset="0"/>
                <a:cs typeface="Andalus" pitchFamily="2" charset="-78"/>
              </a:rPr>
              <a:t>a</a:t>
            </a:r>
            <a:r>
              <a:rPr lang="ar-SA" sz="2200">
                <a:solidFill>
                  <a:srgbClr val="008080"/>
                </a:solidFill>
                <a:ea typeface="Times New Roman" pitchFamily="18" charset="0"/>
                <a:cs typeface="Andalus" pitchFamily="2" charset="-78"/>
              </a:rPr>
              <a:t>)</a:t>
            </a:r>
            <a:endParaRPr lang="en-GB" sz="2200">
              <a:cs typeface="Times New Roman" pitchFamily="18" charset="0"/>
            </a:endParaRPr>
          </a:p>
          <a:p>
            <a:pPr algn="r" rtl="1" eaLnBrk="0" hangingPunct="0"/>
            <a:r>
              <a:rPr lang="ar-SA" sz="2200">
                <a:solidFill>
                  <a:srgbClr val="008080"/>
                </a:solidFill>
                <a:cs typeface="Andalus" pitchFamily="2" charset="-78"/>
              </a:rPr>
              <a:t>7- الرضا العام للفرد يكون برضاه عن بعض عوائد جزيئات العمل.  ( </a:t>
            </a:r>
            <a:r>
              <a:rPr lang="en-US" sz="2200">
                <a:solidFill>
                  <a:srgbClr val="008080"/>
                </a:solidFill>
                <a:cs typeface="Andalus" pitchFamily="2" charset="-78"/>
              </a:rPr>
              <a:t>x</a:t>
            </a:r>
            <a:r>
              <a:rPr lang="ar-SA" sz="2200">
                <a:solidFill>
                  <a:srgbClr val="008080"/>
                </a:solidFill>
                <a:cs typeface="Andalus" pitchFamily="2" charset="-78"/>
              </a:rPr>
              <a:t> )</a:t>
            </a:r>
            <a:endParaRPr lang="en-GB" sz="2200"/>
          </a:p>
          <a:p>
            <a:pPr algn="r" rtl="1" eaLnBrk="0" hangingPunct="0"/>
            <a:r>
              <a:rPr lang="ar-SA" sz="2200">
                <a:cs typeface="Andalus" pitchFamily="2" charset="-78"/>
              </a:rPr>
              <a:t>     الرضا العام للفرد يكون برضاه عن </a:t>
            </a:r>
            <a:r>
              <a:rPr lang="ar-SA" sz="2200" u="sng">
                <a:cs typeface="Andalus" pitchFamily="2" charset="-78"/>
              </a:rPr>
              <a:t>جميع</a:t>
            </a:r>
            <a:r>
              <a:rPr lang="ar-SA" sz="2200">
                <a:cs typeface="Andalus" pitchFamily="2" charset="-78"/>
              </a:rPr>
              <a:t> عوائد جزيئات العمل {الأجر +محتوى العمل +فرص الترقى +الرضا عن ساعات العمل + الرضا عن الإشراف + الرضا عن الجماعة}</a:t>
            </a:r>
            <a:endParaRPr lang="en-GB" sz="2200"/>
          </a:p>
          <a:p>
            <a:pPr algn="r" rtl="1" eaLnBrk="0" hangingPunct="0"/>
            <a:r>
              <a:rPr lang="ar-SA" sz="2200">
                <a:solidFill>
                  <a:srgbClr val="008080"/>
                </a:solidFill>
                <a:cs typeface="Andalus" pitchFamily="2" charset="-78"/>
              </a:rPr>
              <a:t>8- أن علاقة ارتباط الرضا بالأداء تضعف في الحالات التي تكون فيها عوائد العمل مشروطة بالأداء ,وتقوى في الحالات التي تكون فيها عوائد العمل غير مشروطة بالأداء. ( </a:t>
            </a:r>
            <a:r>
              <a:rPr lang="en-US" sz="2200">
                <a:solidFill>
                  <a:srgbClr val="008080"/>
                </a:solidFill>
                <a:cs typeface="Andalus" pitchFamily="2" charset="-78"/>
              </a:rPr>
              <a:t>x</a:t>
            </a:r>
            <a:r>
              <a:rPr lang="ar-SA" sz="2200">
                <a:solidFill>
                  <a:srgbClr val="008080"/>
                </a:solidFill>
                <a:cs typeface="Andalus" pitchFamily="2" charset="-78"/>
              </a:rPr>
              <a:t>  )</a:t>
            </a:r>
            <a:endParaRPr lang="en-GB" sz="2200"/>
          </a:p>
          <a:p>
            <a:pPr algn="r" rtl="1" eaLnBrk="0" hangingPunct="0"/>
            <a:r>
              <a:rPr lang="ar-SA" sz="2200">
                <a:cs typeface="Andalus" pitchFamily="2" charset="-78"/>
              </a:rPr>
              <a:t>   أن علاقة ارتباط الرضا بالأداء</a:t>
            </a:r>
            <a:r>
              <a:rPr lang="ar-SA" sz="2200" u="sng">
                <a:cs typeface="Andalus" pitchFamily="2" charset="-78"/>
              </a:rPr>
              <a:t> تقوى</a:t>
            </a:r>
            <a:r>
              <a:rPr lang="ar-SA" sz="2200">
                <a:cs typeface="Andalus" pitchFamily="2" charset="-78"/>
              </a:rPr>
              <a:t> في الحالات التي تكون فيها عوائد العمل مشروطة بالأداء ,</a:t>
            </a:r>
            <a:r>
              <a:rPr lang="ar-SA" sz="2200" u="sng">
                <a:cs typeface="Andalus" pitchFamily="2" charset="-78"/>
              </a:rPr>
              <a:t>وتضعف</a:t>
            </a:r>
            <a:r>
              <a:rPr lang="ar-SA" sz="2200">
                <a:cs typeface="Andalus" pitchFamily="2" charset="-78"/>
              </a:rPr>
              <a:t> في الحالات التي تكون فيها عوائد العمل غير مشروطة بالأداء.</a:t>
            </a:r>
            <a:endParaRPr lang="en-GB" sz="2200"/>
          </a:p>
          <a:p>
            <a:pPr algn="r" rtl="1" eaLnBrk="0" hangingPunct="0"/>
            <a:r>
              <a:rPr lang="ar-SA" sz="2200">
                <a:solidFill>
                  <a:srgbClr val="008080"/>
                </a:solidFill>
                <a:cs typeface="Andalus" pitchFamily="2" charset="-78"/>
              </a:rPr>
              <a:t>9-إذا كان الفرد يحصل على عائد مرتفع "عالي" من الآخرين فهو يشعر بالغبن والإحساس بالظلم. (  </a:t>
            </a:r>
            <a:r>
              <a:rPr lang="en-US" sz="2200">
                <a:solidFill>
                  <a:srgbClr val="008080"/>
                </a:solidFill>
                <a:cs typeface="Andalus" pitchFamily="2" charset="-78"/>
              </a:rPr>
              <a:t>x</a:t>
            </a:r>
            <a:r>
              <a:rPr lang="ar-SA" sz="2200">
                <a:solidFill>
                  <a:srgbClr val="008080"/>
                </a:solidFill>
                <a:cs typeface="Andalus" pitchFamily="2" charset="-78"/>
              </a:rPr>
              <a:t> )</a:t>
            </a:r>
            <a:endParaRPr lang="en-GB" sz="2200"/>
          </a:p>
          <a:p>
            <a:pPr algn="r" rtl="1" eaLnBrk="0" hangingPunct="0"/>
            <a:r>
              <a:rPr lang="ar-SA" sz="2200">
                <a:cs typeface="Andalus" pitchFamily="2" charset="-78"/>
              </a:rPr>
              <a:t>إذا كان الفرد يحصل على عائد مرتفع "عالي" من الآخرين </a:t>
            </a:r>
            <a:r>
              <a:rPr lang="ar-SA" sz="2200" u="sng">
                <a:cs typeface="Andalus" pitchFamily="2" charset="-78"/>
              </a:rPr>
              <a:t>فهو يشعر بتأنيب الضمير</a:t>
            </a:r>
            <a:r>
              <a:rPr lang="ar-SA" sz="2200">
                <a:cs typeface="Andalus" pitchFamily="2" charset="-78"/>
              </a:rPr>
              <a:t>.</a:t>
            </a:r>
            <a:endParaRPr lang="en-GB" sz="2200"/>
          </a:p>
          <a:p>
            <a:pPr algn="r" rtl="1" eaLnBrk="0" hangingPunct="0"/>
            <a:r>
              <a:rPr lang="ar-SA" sz="2200">
                <a:cs typeface="Andalus" pitchFamily="2" charset="-78"/>
              </a:rPr>
              <a:t>أما إذا كان الفرد يحصل على </a:t>
            </a:r>
            <a:r>
              <a:rPr lang="ar-SA" sz="2200" u="sng">
                <a:cs typeface="Andalus" pitchFamily="2" charset="-78"/>
              </a:rPr>
              <a:t>عائد منخفض</a:t>
            </a:r>
            <a:r>
              <a:rPr lang="ar-SA" sz="2200">
                <a:cs typeface="Andalus" pitchFamily="2" charset="-78"/>
              </a:rPr>
              <a:t> من الآخرين فهو يشعر بالغبن والإحساس بالظلم.</a:t>
            </a:r>
            <a:endParaRPr lang="en-GB" sz="2200"/>
          </a:p>
          <a:p>
            <a:pPr algn="r" rtl="1" eaLnBrk="0" hangingPunct="0"/>
            <a:r>
              <a:rPr lang="ar-SA" sz="2200">
                <a:solidFill>
                  <a:srgbClr val="008080"/>
                </a:solidFill>
                <a:cs typeface="Andalus" pitchFamily="2" charset="-78"/>
              </a:rPr>
              <a:t>10- الرضا لا يكون فقط بقيمة العوائد إنما بعدالة هذه العوائد. (</a:t>
            </a:r>
            <a:r>
              <a:rPr lang="en-US" sz="2200">
                <a:solidFill>
                  <a:srgbClr val="008080"/>
                </a:solidFill>
                <a:latin typeface="Webdings" pitchFamily="18" charset="2"/>
                <a:cs typeface="Andalus" pitchFamily="2" charset="-78"/>
              </a:rPr>
              <a:t>a</a:t>
            </a:r>
            <a:r>
              <a:rPr lang="ar-SA" sz="2200">
                <a:solidFill>
                  <a:srgbClr val="008080"/>
                </a:solidFill>
                <a:cs typeface="Andalus" pitchFamily="2" charset="-78"/>
              </a:rPr>
              <a:t>)</a:t>
            </a:r>
            <a:endParaRPr lang="en-GB" sz="2200"/>
          </a:p>
        </p:txBody>
      </p:sp>
      <p:sp>
        <p:nvSpPr>
          <p:cNvPr id="27652"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537BB6FB-7051-4EDE-8242-4ECE51E94E44}" type="datetime8">
              <a:rPr lang="ar-SA" smtClean="0"/>
              <a:pPr/>
              <a:t>04 تشرين الثاني، 09</a:t>
            </a:fld>
            <a:endParaRPr lang="en-GB" smtClean="0"/>
          </a:p>
        </p:txBody>
      </p:sp>
      <p:sp>
        <p:nvSpPr>
          <p:cNvPr id="27653"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27654"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1A6E6A9-3ADF-48AA-8BBA-B231ABD8F2F3}" type="slidenum">
              <a:rPr lang="en-GB" smtClean="0"/>
              <a:pPr/>
              <a:t>19</a:t>
            </a:fld>
            <a:endParaRPr lang="en-GB"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fontAlgn="auto" hangingPunct="1">
              <a:spcAft>
                <a:spcPts val="0"/>
              </a:spcAft>
              <a:defRPr/>
            </a:pPr>
            <a:r>
              <a:rPr lang="ar-SA" dirty="0" smtClean="0"/>
              <a:t>مفهوم الرضا عن العمل</a:t>
            </a:r>
          </a:p>
        </p:txBody>
      </p:sp>
      <p:sp>
        <p:nvSpPr>
          <p:cNvPr id="3" name="Content Placeholder 2"/>
          <p:cNvSpPr>
            <a:spLocks noGrp="1"/>
          </p:cNvSpPr>
          <p:nvPr>
            <p:ph idx="1"/>
          </p:nvPr>
        </p:nvSpPr>
        <p:spPr/>
        <p:txBody>
          <a:bodyPr>
            <a:normAutofit fontScale="92500" lnSpcReduction="10000"/>
          </a:bodyPr>
          <a:lstStyle/>
          <a:p>
            <a:pPr marL="365760" indent="-256032" algn="r" rtl="1" eaLnBrk="1" fontAlgn="auto" hangingPunct="1">
              <a:spcAft>
                <a:spcPts val="0"/>
              </a:spcAft>
              <a:buFont typeface="Wingdings 3"/>
              <a:buChar char=""/>
              <a:defRPr/>
            </a:pPr>
            <a:r>
              <a:rPr lang="ar-SA" sz="3600" b="1" dirty="0" smtClean="0">
                <a:cs typeface="Hesham Free" pitchFamily="2" charset="-78"/>
              </a:rPr>
              <a:t>الرضا كمفهوم هو مجموعة المشاعر الوجدانية التي يشعر بها الفرد نحو العمل الذي يشغله حالياً.</a:t>
            </a:r>
            <a:br>
              <a:rPr lang="ar-SA" sz="3600" b="1" dirty="0" smtClean="0">
                <a:cs typeface="Hesham Free" pitchFamily="2" charset="-78"/>
              </a:rPr>
            </a:br>
            <a:r>
              <a:rPr lang="ar-SA" sz="3600" b="1" dirty="0" smtClean="0">
                <a:solidFill>
                  <a:srgbClr val="FF0000"/>
                </a:solidFill>
                <a:cs typeface="Hesham Free" pitchFamily="2" charset="-78"/>
              </a:rPr>
              <a:t>هذه المشاعر قد تكون ايجابية (الشعور بالسعادة) أو سلبية (الشعور بالاستياء).</a:t>
            </a:r>
            <a:r>
              <a:rPr lang="en-US" sz="3600" b="1" dirty="0" smtClean="0">
                <a:solidFill>
                  <a:srgbClr val="FF0000"/>
                </a:solidFill>
                <a:cs typeface="Hesham Free" pitchFamily="2" charset="-78"/>
              </a:rPr>
              <a:t/>
            </a:r>
            <a:br>
              <a:rPr lang="en-US" sz="3600" b="1" dirty="0" smtClean="0">
                <a:solidFill>
                  <a:srgbClr val="FF0000"/>
                </a:solidFill>
                <a:cs typeface="Hesham Free" pitchFamily="2" charset="-78"/>
              </a:rPr>
            </a:br>
            <a:r>
              <a:rPr lang="ar-SA" sz="3600" b="1" dirty="0" smtClean="0">
                <a:solidFill>
                  <a:srgbClr val="FF0000"/>
                </a:solidFill>
                <a:cs typeface="Hesham Free" pitchFamily="2" charset="-78"/>
              </a:rPr>
              <a:t>ويتوقف ذلك على قوة المشاعر و درجة تراكمها.</a:t>
            </a:r>
            <a:r>
              <a:rPr lang="ar-SA" sz="3600" b="1" dirty="0" smtClean="0">
                <a:cs typeface="Hesham Free" pitchFamily="2" charset="-78"/>
              </a:rPr>
              <a:t/>
            </a:r>
            <a:br>
              <a:rPr lang="ar-SA" sz="3600" b="1" dirty="0" smtClean="0">
                <a:cs typeface="Hesham Free" pitchFamily="2" charset="-78"/>
              </a:rPr>
            </a:br>
            <a:r>
              <a:rPr lang="ar-SA" sz="3600" b="1" dirty="0" smtClean="0">
                <a:cs typeface="Hesham Free" pitchFamily="2" charset="-78"/>
              </a:rPr>
              <a:t>فمشاعر السعادة مثل عدم الغياب والمبادرة والتواجد في مكان العمل والتعاون.</a:t>
            </a:r>
            <a:br>
              <a:rPr lang="ar-SA" sz="3600" b="1" dirty="0" smtClean="0">
                <a:cs typeface="Hesham Free" pitchFamily="2" charset="-78"/>
              </a:rPr>
            </a:br>
            <a:r>
              <a:rPr lang="ar-SA" sz="3600" b="1" dirty="0" smtClean="0">
                <a:cs typeface="Hesham Free" pitchFamily="2" charset="-78"/>
              </a:rPr>
              <a:t>مشاعر الاستياء مثل الغياب والتأخر وعدم التواجد في مكان العمل العدوانية والانتقام.</a:t>
            </a:r>
            <a:endParaRPr lang="ar-SA" sz="3600" b="1" dirty="0"/>
          </a:p>
        </p:txBody>
      </p:sp>
      <p:sp>
        <p:nvSpPr>
          <p:cNvPr id="1126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1C9A8A5-4891-4C20-902B-FA81823D43A6}" type="datetime8">
              <a:rPr lang="ar-SA" smtClean="0"/>
              <a:pPr/>
              <a:t>04 تشرين الثاني، 09</a:t>
            </a:fld>
            <a:endParaRPr lang="en-GB" smtClean="0"/>
          </a:p>
        </p:txBody>
      </p:sp>
      <p:sp>
        <p:nvSpPr>
          <p:cNvPr id="11268"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126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EE37ECC-3553-4BFF-8638-2DD6AF4475D8}" type="slidenum">
              <a:rPr lang="en-GB" smtClean="0"/>
              <a:pPr/>
              <a:t>2</a:t>
            </a:fld>
            <a:endParaRPr lang="en-GB"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400050" y="-1657350"/>
            <a:ext cx="9144000" cy="0"/>
          </a:xfrm>
          <a:prstGeom prst="rect">
            <a:avLst/>
          </a:prstGeom>
          <a:noFill/>
          <a:ln w="9525">
            <a:noFill/>
            <a:miter lim="800000"/>
            <a:headEnd/>
            <a:tailEnd/>
          </a:ln>
        </p:spPr>
        <p:txBody>
          <a:bodyPr wrap="none" anchor="ctr">
            <a:spAutoFit/>
          </a:bodyPr>
          <a:lstStyle/>
          <a:p>
            <a:endParaRPr lang="ar-SA"/>
          </a:p>
        </p:txBody>
      </p:sp>
      <p:sp>
        <p:nvSpPr>
          <p:cNvPr id="28675" name="Rectangle 3"/>
          <p:cNvSpPr>
            <a:spLocks noChangeArrowheads="1"/>
          </p:cNvSpPr>
          <p:nvPr/>
        </p:nvSpPr>
        <p:spPr bwMode="auto">
          <a:xfrm>
            <a:off x="0" y="442913"/>
            <a:ext cx="9144000" cy="5508625"/>
          </a:xfrm>
          <a:prstGeom prst="rect">
            <a:avLst/>
          </a:prstGeom>
          <a:noFill/>
          <a:ln w="9525">
            <a:noFill/>
            <a:miter lim="800000"/>
            <a:headEnd/>
            <a:tailEnd/>
          </a:ln>
        </p:spPr>
        <p:txBody>
          <a:bodyPr anchor="ctr">
            <a:spAutoFit/>
          </a:bodyPr>
          <a:lstStyle/>
          <a:p>
            <a:pPr algn="ctr" rtl="1"/>
            <a:r>
              <a:rPr lang="ar-SA" sz="4000">
                <a:ea typeface="Times New Roman" pitchFamily="18" charset="0"/>
                <a:cs typeface="Andalus" pitchFamily="2" charset="-78"/>
              </a:rPr>
              <a:t>الأسئلة...</a:t>
            </a:r>
          </a:p>
          <a:p>
            <a:pPr algn="r" rtl="1"/>
            <a:r>
              <a:rPr lang="ar-SA" sz="2400">
                <a:solidFill>
                  <a:srgbClr val="800000"/>
                </a:solidFill>
                <a:ea typeface="Times New Roman" pitchFamily="18" charset="0"/>
                <a:cs typeface="Andalus" pitchFamily="2" charset="-78"/>
              </a:rPr>
              <a:t>اختار الإجابة الصحيحة فيما يلي:</a:t>
            </a:r>
            <a:endParaRPr lang="ar-SA" sz="2400">
              <a:ea typeface="Times New Roman" pitchFamily="18" charset="0"/>
              <a:cs typeface="Andalus" pitchFamily="2" charset="-78"/>
            </a:endParaRPr>
          </a:p>
          <a:p>
            <a:pPr algn="r" rtl="1"/>
            <a:r>
              <a:rPr lang="ar-SA" sz="2400">
                <a:ea typeface="Times New Roman" pitchFamily="18" charset="0"/>
                <a:cs typeface="Andalus" pitchFamily="2" charset="-78"/>
              </a:rPr>
              <a:t>1-الرضا عن محتوى العمل والرضا عن الأجر والرضا عن الإشراف من أنواع الرضا     </a:t>
            </a:r>
            <a:endParaRPr lang="en-GB" sz="2400">
              <a:ea typeface="Times New Roman" pitchFamily="18" charset="0"/>
              <a:cs typeface="Andalus" pitchFamily="2" charset="-78"/>
            </a:endParaRPr>
          </a:p>
          <a:p>
            <a:pPr algn="r" rtl="1" eaLnBrk="0" hangingPunct="0"/>
            <a:r>
              <a:rPr lang="ar-SA" sz="2400">
                <a:solidFill>
                  <a:srgbClr val="336699"/>
                </a:solidFill>
                <a:ea typeface="Times New Roman" pitchFamily="18" charset="0"/>
                <a:cs typeface="Andalus" pitchFamily="2" charset="-78"/>
              </a:rPr>
              <a:t>   ( </a:t>
            </a:r>
            <a:r>
              <a:rPr lang="ar-SA" sz="2400" u="sng">
                <a:solidFill>
                  <a:srgbClr val="336699"/>
                </a:solidFill>
                <a:ea typeface="Times New Roman" pitchFamily="18" charset="0"/>
                <a:cs typeface="Andalus" pitchFamily="2" charset="-78"/>
              </a:rPr>
              <a:t>الجزئــي</a:t>
            </a:r>
            <a:r>
              <a:rPr lang="ar-SA" sz="2400">
                <a:solidFill>
                  <a:srgbClr val="336699"/>
                </a:solidFill>
                <a:ea typeface="Times New Roman" pitchFamily="18" charset="0"/>
                <a:cs typeface="Andalus" pitchFamily="2" charset="-78"/>
              </a:rPr>
              <a:t>- العــام )</a:t>
            </a:r>
            <a:endParaRPr lang="en-GB" sz="2400">
              <a:cs typeface="Times New Roman" pitchFamily="18" charset="0"/>
            </a:endParaRPr>
          </a:p>
          <a:p>
            <a:pPr algn="r" rtl="1" eaLnBrk="0" hangingPunct="0"/>
            <a:r>
              <a:rPr lang="ar-SA" sz="2400">
                <a:cs typeface="Times New Roman" pitchFamily="18" charset="0"/>
              </a:rPr>
              <a:t>2-من مشاعر الاستياء</a:t>
            </a:r>
            <a:r>
              <a:rPr lang="ar-SA" sz="2400">
                <a:solidFill>
                  <a:srgbClr val="336699"/>
                </a:solidFill>
                <a:cs typeface="Times New Roman" pitchFamily="18" charset="0"/>
              </a:rPr>
              <a:t>(</a:t>
            </a:r>
            <a:r>
              <a:rPr lang="ar-SA" sz="2400" u="sng">
                <a:solidFill>
                  <a:srgbClr val="336699"/>
                </a:solidFill>
                <a:cs typeface="Times New Roman" pitchFamily="18" charset="0"/>
              </a:rPr>
              <a:t>الغياب</a:t>
            </a:r>
            <a:r>
              <a:rPr lang="ar-SA" sz="2400">
                <a:solidFill>
                  <a:srgbClr val="336699"/>
                </a:solidFill>
                <a:cs typeface="Times New Roman" pitchFamily="18" charset="0"/>
              </a:rPr>
              <a:t> –المبادرة) </a:t>
            </a:r>
            <a:r>
              <a:rPr lang="ar-SA" sz="2400">
                <a:cs typeface="Times New Roman" pitchFamily="18" charset="0"/>
              </a:rPr>
              <a:t>ومن مشاعر السعادة </a:t>
            </a:r>
            <a:r>
              <a:rPr lang="ar-SA" sz="2400">
                <a:solidFill>
                  <a:srgbClr val="336699"/>
                </a:solidFill>
                <a:cs typeface="Times New Roman" pitchFamily="18" charset="0"/>
              </a:rPr>
              <a:t>(</a:t>
            </a:r>
            <a:r>
              <a:rPr lang="ar-SA" sz="2400" u="sng">
                <a:solidFill>
                  <a:srgbClr val="336699"/>
                </a:solidFill>
                <a:cs typeface="Times New Roman" pitchFamily="18" charset="0"/>
              </a:rPr>
              <a:t>التعاون</a:t>
            </a:r>
            <a:r>
              <a:rPr lang="ar-SA" sz="2400">
                <a:solidFill>
                  <a:srgbClr val="336699"/>
                </a:solidFill>
                <a:cs typeface="Times New Roman" pitchFamily="18" charset="0"/>
              </a:rPr>
              <a:t>- التأخر )</a:t>
            </a:r>
            <a:endParaRPr lang="en-GB" sz="2400">
              <a:cs typeface="Times New Roman" pitchFamily="18" charset="0"/>
            </a:endParaRPr>
          </a:p>
          <a:p>
            <a:pPr algn="r" rtl="1" eaLnBrk="0" hangingPunct="0"/>
            <a:r>
              <a:rPr lang="ar-SA" sz="2400">
                <a:cs typeface="Times New Roman" pitchFamily="18" charset="0"/>
              </a:rPr>
              <a:t>3-اذا كان تكيف الافراد بالنسبة لظروف العمل عالي فإن درجة الرضا تكون</a:t>
            </a:r>
            <a:endParaRPr lang="en-GB" sz="2400">
              <a:cs typeface="Times New Roman" pitchFamily="18" charset="0"/>
            </a:endParaRPr>
          </a:p>
          <a:p>
            <a:pPr algn="r" rtl="1" eaLnBrk="0" hangingPunct="0"/>
            <a:r>
              <a:rPr lang="ar-SA" sz="2400">
                <a:cs typeface="Times New Roman" pitchFamily="18" charset="0"/>
              </a:rPr>
              <a:t> </a:t>
            </a:r>
            <a:r>
              <a:rPr lang="ar-SA" sz="2400">
                <a:solidFill>
                  <a:srgbClr val="336699"/>
                </a:solidFill>
                <a:cs typeface="Times New Roman" pitchFamily="18" charset="0"/>
              </a:rPr>
              <a:t>( </a:t>
            </a:r>
            <a:r>
              <a:rPr lang="ar-SA" sz="2400" u="sng">
                <a:solidFill>
                  <a:srgbClr val="336699"/>
                </a:solidFill>
                <a:cs typeface="Times New Roman" pitchFamily="18" charset="0"/>
              </a:rPr>
              <a:t>مرتفعة</a:t>
            </a:r>
            <a:r>
              <a:rPr lang="ar-SA" sz="2400">
                <a:solidFill>
                  <a:srgbClr val="336699"/>
                </a:solidFill>
                <a:cs typeface="Times New Roman" pitchFamily="18" charset="0"/>
              </a:rPr>
              <a:t>- منخفضة)</a:t>
            </a:r>
            <a:endParaRPr lang="en-GB" sz="2400">
              <a:cs typeface="Times New Roman" pitchFamily="18" charset="0"/>
            </a:endParaRPr>
          </a:p>
          <a:p>
            <a:pPr algn="r" rtl="1" eaLnBrk="0" hangingPunct="0"/>
            <a:r>
              <a:rPr lang="ar-SA" sz="2400">
                <a:cs typeface="Times New Roman" pitchFamily="18" charset="0"/>
              </a:rPr>
              <a:t>4- يرتبط مستوى الرضا </a:t>
            </a:r>
            <a:r>
              <a:rPr lang="ar-SA" sz="2400">
                <a:solidFill>
                  <a:srgbClr val="336699"/>
                </a:solidFill>
                <a:cs typeface="Times New Roman" pitchFamily="18" charset="0"/>
              </a:rPr>
              <a:t>( </a:t>
            </a:r>
            <a:r>
              <a:rPr lang="ar-SA" sz="2400" u="sng">
                <a:solidFill>
                  <a:srgbClr val="336699"/>
                </a:solidFill>
                <a:cs typeface="Times New Roman" pitchFamily="18" charset="0"/>
              </a:rPr>
              <a:t>طرديا</a:t>
            </a:r>
            <a:r>
              <a:rPr lang="ar-SA" sz="2400">
                <a:solidFill>
                  <a:srgbClr val="336699"/>
                </a:solidFill>
                <a:cs typeface="Times New Roman" pitchFamily="18" charset="0"/>
              </a:rPr>
              <a:t> – عكسيا</a:t>
            </a:r>
            <a:r>
              <a:rPr lang="ar-SA" sz="2400">
                <a:cs typeface="Times New Roman" pitchFamily="18" charset="0"/>
              </a:rPr>
              <a:t> )مع المستوى الوظيفي له.</a:t>
            </a:r>
            <a:endParaRPr lang="en-GB" sz="2400">
              <a:cs typeface="Times New Roman" pitchFamily="18" charset="0"/>
            </a:endParaRPr>
          </a:p>
          <a:p>
            <a:pPr algn="r" rtl="1" eaLnBrk="0" hangingPunct="0"/>
            <a:r>
              <a:rPr lang="ar-SA" sz="2400">
                <a:cs typeface="Times New Roman" pitchFamily="18" charset="0"/>
              </a:rPr>
              <a:t>5-الرضا العام في الجزيئات والعوائد يندرج ضمن </a:t>
            </a:r>
            <a:r>
              <a:rPr lang="ar-SA" sz="2400">
                <a:solidFill>
                  <a:srgbClr val="336699"/>
                </a:solidFill>
                <a:cs typeface="Times New Roman" pitchFamily="18" charset="0"/>
              </a:rPr>
              <a:t>(محددات الأداء –</a:t>
            </a:r>
            <a:r>
              <a:rPr lang="ar-SA" sz="2400" u="sng">
                <a:solidFill>
                  <a:srgbClr val="336699"/>
                </a:solidFill>
                <a:cs typeface="Times New Roman" pitchFamily="18" charset="0"/>
              </a:rPr>
              <a:t>محددات الرضا</a:t>
            </a:r>
            <a:r>
              <a:rPr lang="ar-SA" sz="2400">
                <a:solidFill>
                  <a:srgbClr val="336699"/>
                </a:solidFill>
                <a:cs typeface="Times New Roman" pitchFamily="18" charset="0"/>
              </a:rPr>
              <a:t> )</a:t>
            </a:r>
            <a:r>
              <a:rPr lang="en-US" sz="2400">
                <a:solidFill>
                  <a:srgbClr val="336699"/>
                </a:solidFill>
                <a:cs typeface="Times New Roman" pitchFamily="18" charset="0"/>
              </a:rPr>
              <a:t>        </a:t>
            </a:r>
            <a:endParaRPr lang="en-GB" sz="2400">
              <a:cs typeface="Times New Roman" pitchFamily="18" charset="0"/>
            </a:endParaRPr>
          </a:p>
          <a:p>
            <a:pPr algn="r" rtl="1" eaLnBrk="0" hangingPunct="0"/>
            <a:r>
              <a:rPr lang="ar-SA" sz="2400">
                <a:cs typeface="Times New Roman" pitchFamily="18" charset="0"/>
              </a:rPr>
              <a:t>6- ينظر لعلاقة الفرد بالمنظمة على أنه نظام من مدخلاته </a:t>
            </a:r>
            <a:r>
              <a:rPr lang="ar-SA" sz="2400">
                <a:solidFill>
                  <a:srgbClr val="336699"/>
                </a:solidFill>
                <a:cs typeface="Times New Roman" pitchFamily="18" charset="0"/>
              </a:rPr>
              <a:t>(الأجر – </a:t>
            </a:r>
            <a:r>
              <a:rPr lang="ar-SA" sz="2400" u="sng">
                <a:solidFill>
                  <a:srgbClr val="336699"/>
                </a:solidFill>
                <a:cs typeface="Times New Roman" pitchFamily="18" charset="0"/>
              </a:rPr>
              <a:t>المعلومات</a:t>
            </a:r>
            <a:r>
              <a:rPr lang="ar-SA" sz="2400">
                <a:solidFill>
                  <a:srgbClr val="336699"/>
                </a:solidFill>
                <a:cs typeface="Times New Roman" pitchFamily="18" charset="0"/>
              </a:rPr>
              <a:t> – الترقية).</a:t>
            </a:r>
            <a:endParaRPr lang="en-GB" sz="2400">
              <a:cs typeface="Times New Roman" pitchFamily="18" charset="0"/>
            </a:endParaRPr>
          </a:p>
          <a:p>
            <a:pPr algn="r" rtl="1" eaLnBrk="0" hangingPunct="0"/>
            <a:r>
              <a:rPr lang="ar-SA" sz="2400">
                <a:cs typeface="Times New Roman" pitchFamily="18" charset="0"/>
              </a:rPr>
              <a:t>7- يسلك الإنسان سلوك نفسي عند شعوره بعدم عدالة العوائد مثل </a:t>
            </a:r>
            <a:r>
              <a:rPr lang="ar-SA" sz="2400">
                <a:solidFill>
                  <a:srgbClr val="336699"/>
                </a:solidFill>
                <a:cs typeface="Times New Roman" pitchFamily="18" charset="0"/>
              </a:rPr>
              <a:t>(زيادة الجهد في العمل</a:t>
            </a:r>
          </a:p>
          <a:p>
            <a:pPr algn="r" rtl="1" eaLnBrk="0" hangingPunct="0"/>
            <a:r>
              <a:rPr lang="ar-SA" sz="2400">
                <a:solidFill>
                  <a:srgbClr val="336699"/>
                </a:solidFill>
                <a:cs typeface="Times New Roman" pitchFamily="18" charset="0"/>
              </a:rPr>
              <a:t> –الاستقالة – </a:t>
            </a:r>
            <a:r>
              <a:rPr lang="ar-SA" sz="2400" u="sng">
                <a:solidFill>
                  <a:srgbClr val="336699"/>
                </a:solidFill>
                <a:cs typeface="Times New Roman" pitchFamily="18" charset="0"/>
              </a:rPr>
              <a:t>تبريرات</a:t>
            </a:r>
            <a:r>
              <a:rPr lang="ar-SA" sz="2400">
                <a:solidFill>
                  <a:srgbClr val="336699"/>
                </a:solidFill>
                <a:cs typeface="Times New Roman" pitchFamily="18" charset="0"/>
              </a:rPr>
              <a:t>).</a:t>
            </a:r>
            <a:endParaRPr lang="en-GB" sz="2400">
              <a:cs typeface="Times New Roman" pitchFamily="18" charset="0"/>
            </a:endParaRPr>
          </a:p>
          <a:p>
            <a:pPr algn="r" rtl="1" eaLnBrk="0" hangingPunct="0"/>
            <a:r>
              <a:rPr lang="ar-SA" sz="2400">
                <a:cs typeface="Times New Roman" pitchFamily="18" charset="0"/>
              </a:rPr>
              <a:t>8- من العوامل الوقائية في نظرية هيرزبرج </a:t>
            </a:r>
            <a:r>
              <a:rPr lang="ar-SA" sz="2400">
                <a:solidFill>
                  <a:srgbClr val="336699"/>
                </a:solidFill>
                <a:cs typeface="Times New Roman" pitchFamily="18" charset="0"/>
              </a:rPr>
              <a:t>(</a:t>
            </a:r>
            <a:r>
              <a:rPr lang="ar-SA" sz="2400" u="sng">
                <a:solidFill>
                  <a:srgbClr val="336699"/>
                </a:solidFill>
                <a:cs typeface="Times New Roman" pitchFamily="18" charset="0"/>
              </a:rPr>
              <a:t>الجماعة</a:t>
            </a:r>
            <a:r>
              <a:rPr lang="ar-SA" sz="2400">
                <a:solidFill>
                  <a:srgbClr val="336699"/>
                </a:solidFill>
                <a:cs typeface="Times New Roman" pitchFamily="18" charset="0"/>
              </a:rPr>
              <a:t> – أهمية العمل – الإنجاز).</a:t>
            </a:r>
            <a:endParaRPr lang="en-US" sz="2400">
              <a:cs typeface="Times New Roman" pitchFamily="18" charset="0"/>
            </a:endParaRPr>
          </a:p>
          <a:p>
            <a:pPr algn="r" rtl="1" eaLnBrk="0" hangingPunct="0"/>
            <a:r>
              <a:rPr lang="ar-SA" sz="2400">
                <a:cs typeface="Times New Roman" pitchFamily="18" charset="0"/>
              </a:rPr>
              <a:t>9- من العوامل الدافعة في نظرية هيرزبرج</a:t>
            </a:r>
            <a:r>
              <a:rPr lang="en-US" sz="2400">
                <a:cs typeface="Times New Roman" pitchFamily="18" charset="0"/>
              </a:rPr>
              <a:t> </a:t>
            </a:r>
            <a:r>
              <a:rPr lang="ar-SA" sz="2400">
                <a:solidFill>
                  <a:srgbClr val="336699"/>
                </a:solidFill>
                <a:cs typeface="Times New Roman" pitchFamily="18" charset="0"/>
              </a:rPr>
              <a:t>(ساعات العمل</a:t>
            </a:r>
            <a:r>
              <a:rPr lang="en-US" sz="2400">
                <a:solidFill>
                  <a:srgbClr val="336699"/>
                </a:solidFill>
                <a:cs typeface="Times New Roman" pitchFamily="18" charset="0"/>
              </a:rPr>
              <a:t> –</a:t>
            </a:r>
            <a:r>
              <a:rPr lang="ar-SA" sz="2400" u="sng">
                <a:solidFill>
                  <a:srgbClr val="336699"/>
                </a:solidFill>
                <a:cs typeface="Times New Roman" pitchFamily="18" charset="0"/>
              </a:rPr>
              <a:t> الترقية</a:t>
            </a:r>
            <a:r>
              <a:rPr lang="en-GB" sz="2400">
                <a:cs typeface="Times New Roman" pitchFamily="18" charset="0"/>
              </a:rPr>
              <a:t> </a:t>
            </a:r>
            <a:r>
              <a:rPr lang="ar-SA" sz="2400">
                <a:cs typeface="Times New Roman" pitchFamily="18" charset="0"/>
              </a:rPr>
              <a:t>)</a:t>
            </a:r>
            <a:endParaRPr lang="en-GB" sz="2400">
              <a:cs typeface="Times New Roman" pitchFamily="18" charset="0"/>
            </a:endParaRPr>
          </a:p>
        </p:txBody>
      </p:sp>
      <p:sp>
        <p:nvSpPr>
          <p:cNvPr id="28676"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47D54D74-D5F2-4746-BC65-B720304D4096}" type="datetime8">
              <a:rPr lang="ar-SA" smtClean="0"/>
              <a:pPr/>
              <a:t>04 تشرين الثاني، 09</a:t>
            </a:fld>
            <a:endParaRPr lang="en-GB" smtClean="0"/>
          </a:p>
        </p:txBody>
      </p:sp>
      <p:sp>
        <p:nvSpPr>
          <p:cNvPr id="28677"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2867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CFD95AF-079C-4E1E-B34B-B6360AFD0D43}" type="slidenum">
              <a:rPr lang="en-GB" smtClean="0"/>
              <a:pPr/>
              <a:t>20</a:t>
            </a:fld>
            <a:endParaRPr lang="en-GB"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fontAlgn="auto" hangingPunct="1">
              <a:spcAft>
                <a:spcPts val="0"/>
              </a:spcAft>
              <a:defRPr/>
            </a:pPr>
            <a:r>
              <a:rPr lang="ar-SA" smtClean="0"/>
              <a:t>أنواع الرضا عن العمل</a:t>
            </a:r>
          </a:p>
        </p:txBody>
      </p:sp>
      <p:sp>
        <p:nvSpPr>
          <p:cNvPr id="12290" name="Content Placeholder 2"/>
          <p:cNvSpPr>
            <a:spLocks noGrp="1"/>
          </p:cNvSpPr>
          <p:nvPr>
            <p:ph idx="1"/>
          </p:nvPr>
        </p:nvSpPr>
        <p:spPr/>
        <p:txBody>
          <a:bodyPr/>
          <a:lstStyle/>
          <a:p>
            <a:pPr algn="r" eaLnBrk="1" hangingPunct="1">
              <a:lnSpc>
                <a:spcPct val="90000"/>
              </a:lnSpc>
              <a:buFontTx/>
              <a:buNone/>
            </a:pPr>
            <a:r>
              <a:rPr lang="ar-SA" sz="3600" b="1" smtClean="0">
                <a:solidFill>
                  <a:srgbClr val="990000"/>
                </a:solidFill>
                <a:cs typeface="Hesham Free" pitchFamily="2" charset="-78"/>
              </a:rPr>
              <a:t>1- ال</a:t>
            </a:r>
            <a:r>
              <a:rPr lang="ar-SA" sz="3600" b="1" smtClean="0">
                <a:solidFill>
                  <a:srgbClr val="F61616"/>
                </a:solidFill>
                <a:cs typeface="Hesham Free" pitchFamily="2" charset="-78"/>
              </a:rPr>
              <a:t>رضا الكلي</a:t>
            </a:r>
            <a:r>
              <a:rPr lang="ar-SA" sz="3600" b="1" smtClean="0">
                <a:solidFill>
                  <a:srgbClr val="990000"/>
                </a:solidFill>
                <a:cs typeface="Hesham Free" pitchFamily="2" charset="-78"/>
              </a:rPr>
              <a:t> :  يمثل رضا الفرد عن جميع أجزاء ومكونات العمل.        </a:t>
            </a:r>
          </a:p>
          <a:p>
            <a:pPr algn="r" rtl="1" eaLnBrk="1" hangingPunct="1">
              <a:lnSpc>
                <a:spcPct val="90000"/>
              </a:lnSpc>
              <a:buFontTx/>
              <a:buNone/>
            </a:pPr>
            <a:r>
              <a:rPr lang="ar-SA" sz="3600" b="1" smtClean="0">
                <a:solidFill>
                  <a:srgbClr val="990000"/>
                </a:solidFill>
                <a:cs typeface="Hesham Free" pitchFamily="2" charset="-78"/>
              </a:rPr>
              <a:t>2- ال</a:t>
            </a:r>
            <a:r>
              <a:rPr lang="ar-SA" sz="3600" b="1" smtClean="0">
                <a:solidFill>
                  <a:srgbClr val="F61616"/>
                </a:solidFill>
                <a:cs typeface="Hesham Free" pitchFamily="2" charset="-78"/>
              </a:rPr>
              <a:t>رضا الجزئي</a:t>
            </a:r>
            <a:r>
              <a:rPr lang="ar-SA" sz="3600" b="1" smtClean="0">
                <a:solidFill>
                  <a:srgbClr val="990000"/>
                </a:solidFill>
                <a:cs typeface="Hesham Free" pitchFamily="2" charset="-78"/>
              </a:rPr>
              <a:t> : يمثل شعور الفرد الوجداني عن بعض أجزاء ومكونات العمل</a:t>
            </a:r>
            <a:r>
              <a:rPr lang="ar-SA" b="1" smtClean="0">
                <a:solidFill>
                  <a:srgbClr val="990000"/>
                </a:solidFill>
                <a:cs typeface="Hesham Free" pitchFamily="2" charset="-78"/>
              </a:rPr>
              <a:t>.</a:t>
            </a:r>
            <a:r>
              <a:rPr lang="ar-SA" b="1" smtClean="0">
                <a:solidFill>
                  <a:schemeClr val="accent2"/>
                </a:solidFill>
                <a:cs typeface="Hesham Free" pitchFamily="2" charset="-78"/>
              </a:rPr>
              <a:t> </a:t>
            </a:r>
          </a:p>
          <a:p>
            <a:pPr algn="r" rtl="1" eaLnBrk="1" hangingPunct="1">
              <a:lnSpc>
                <a:spcPct val="90000"/>
              </a:lnSpc>
              <a:buFontTx/>
              <a:buNone/>
            </a:pPr>
            <a:endParaRPr lang="ar-SA" b="1" smtClean="0">
              <a:solidFill>
                <a:schemeClr val="accent2"/>
              </a:solidFill>
              <a:cs typeface="Hesham Free" pitchFamily="2" charset="-78"/>
            </a:endParaRPr>
          </a:p>
          <a:p>
            <a:pPr algn="r" eaLnBrk="1" hangingPunct="1">
              <a:lnSpc>
                <a:spcPct val="90000"/>
              </a:lnSpc>
              <a:buFontTx/>
              <a:buNone/>
            </a:pPr>
            <a:r>
              <a:rPr lang="ar-SA" b="1" smtClean="0">
                <a:cs typeface="Hesham Free" pitchFamily="2" charset="-78"/>
              </a:rPr>
              <a:t>أن الرضا عن العمل يمثل الاشباعات التي يـحصل عليها الفرد من المصادر المختلفة التي ترتبط في تصوره بالوظيفة التي يشغلها.</a:t>
            </a:r>
          </a:p>
          <a:p>
            <a:pPr algn="r" eaLnBrk="1" hangingPunct="1">
              <a:lnSpc>
                <a:spcPct val="80000"/>
              </a:lnSpc>
              <a:buFontTx/>
              <a:buNone/>
            </a:pPr>
            <a:r>
              <a:rPr lang="ar-SA" b="1" smtClean="0">
                <a:cs typeface="Hesham Free" pitchFamily="2" charset="-78"/>
              </a:rPr>
              <a:t>وبالتالي فبقدر ما تمثل الوظيفة مصدر اشباعات أو منافع  كبيرة ومتعددة للفرد بقدر ما يزيد رضاه عن هذه الوظيفة ويزداد بالتالي ارتباطه بها.</a:t>
            </a:r>
          </a:p>
          <a:p>
            <a:pPr algn="r" rtl="1" eaLnBrk="1" hangingPunct="1">
              <a:lnSpc>
                <a:spcPct val="90000"/>
              </a:lnSpc>
              <a:buFontTx/>
              <a:buNone/>
            </a:pPr>
            <a:endParaRPr lang="ar-SA" b="1" smtClean="0"/>
          </a:p>
        </p:txBody>
      </p:sp>
      <p:sp>
        <p:nvSpPr>
          <p:cNvPr id="1229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E52DFA1-016C-44B7-BB15-20380712AD89}" type="datetime8">
              <a:rPr lang="ar-SA" smtClean="0"/>
              <a:pPr/>
              <a:t>04 تشرين الثاني، 09</a:t>
            </a:fld>
            <a:endParaRPr lang="en-GB" smtClean="0"/>
          </a:p>
        </p:txBody>
      </p:sp>
      <p:sp>
        <p:nvSpPr>
          <p:cNvPr id="1229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229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0388425-B5D0-4836-804D-DBA244353C19}" type="slidenum">
              <a:rPr lang="en-GB" smtClean="0"/>
              <a:pPr/>
              <a:t>3</a:t>
            </a:fld>
            <a:endParaRPr lang="en-GB"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fontAlgn="auto" hangingPunct="1">
              <a:spcAft>
                <a:spcPts val="0"/>
              </a:spcAft>
              <a:defRPr/>
            </a:pPr>
            <a:r>
              <a:rPr lang="ar-SA" smtClean="0"/>
              <a:t>شروط الرضا عن العمل</a:t>
            </a:r>
          </a:p>
        </p:txBody>
      </p:sp>
      <p:graphicFrame>
        <p:nvGraphicFramePr>
          <p:cNvPr id="4" name="Content Placeholder 3"/>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315"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ACA8B71A-5B8B-4A78-A01D-BAB41239C0F9}" type="datetime8">
              <a:rPr lang="ar-SA" smtClean="0"/>
              <a:pPr/>
              <a:t>04 تشرين الثاني، 09</a:t>
            </a:fld>
            <a:endParaRPr lang="en-GB" smtClean="0"/>
          </a:p>
        </p:txBody>
      </p:sp>
      <p:sp>
        <p:nvSpPr>
          <p:cNvPr id="13316" name="Footer Placeholder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331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4211639-B042-45F1-B683-34D9B4AE0DB4}" type="slidenum">
              <a:rPr lang="en-GB" smtClean="0"/>
              <a:pPr/>
              <a:t>4</a:t>
            </a:fld>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rganization Chart 3"/>
          <p:cNvGraphicFramePr>
            <a:graphicFrameLocks/>
          </p:cNvGraphicFramePr>
          <p:nvPr>
            <p:ph sz="half" idx="2"/>
          </p:nvPr>
        </p:nvGraphicFramePr>
        <p:xfrm>
          <a:off x="323850" y="642938"/>
          <a:ext cx="8569325" cy="5143500"/>
        </p:xfrm>
        <a:graphic>
          <a:graphicData uri="http://schemas.openxmlformats.org/drawingml/2006/compatibility">
            <com:legacyDrawing xmlns:com="http://schemas.openxmlformats.org/drawingml/2006/compatibility" spid="_x0000_s1026"/>
          </a:graphicData>
        </a:graphic>
      </p:graphicFrame>
      <p:sp>
        <p:nvSpPr>
          <p:cNvPr id="1043" name="Date Placeholder 6"/>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C5AC1B4B-C24F-4002-A2FD-6633CCE45438}" type="datetime8">
              <a:rPr lang="ar-SA" smtClean="0"/>
              <a:pPr/>
              <a:t>04 تشرين الثاني، 09</a:t>
            </a:fld>
            <a:endParaRPr lang="en-GB" smtClean="0"/>
          </a:p>
        </p:txBody>
      </p:sp>
      <p:sp>
        <p:nvSpPr>
          <p:cNvPr id="1044" name="Footer Placeholder 8"/>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045"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241F7FB-9911-414B-9746-A07277E5E5D7}" type="slidenum">
              <a:rPr lang="en-GB" smtClean="0"/>
              <a:pPr/>
              <a:t>5</a:t>
            </a:fld>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fontAlgn="auto" hangingPunct="1">
              <a:spcAft>
                <a:spcPts val="0"/>
              </a:spcAft>
              <a:defRPr/>
            </a:pPr>
            <a:r>
              <a:rPr lang="ar-SA" smtClean="0"/>
              <a:t>عناصر الرضا عن العمل</a:t>
            </a:r>
          </a:p>
        </p:txBody>
      </p:sp>
      <p:sp>
        <p:nvSpPr>
          <p:cNvPr id="3" name="Content Placeholder 2"/>
          <p:cNvSpPr>
            <a:spLocks noGrp="1"/>
          </p:cNvSpPr>
          <p:nvPr>
            <p:ph idx="1"/>
          </p:nvPr>
        </p:nvSpPr>
        <p:spPr/>
        <p:txBody>
          <a:bodyPr>
            <a:normAutofit lnSpcReduction="10000"/>
          </a:bodyPr>
          <a:lstStyle/>
          <a:p>
            <a:pPr marL="365760" indent="-256032" algn="r" eaLnBrk="1" fontAlgn="auto" hangingPunct="1">
              <a:lnSpc>
                <a:spcPct val="80000"/>
              </a:lnSpc>
              <a:spcAft>
                <a:spcPts val="0"/>
              </a:spcAft>
              <a:buFontTx/>
              <a:buNone/>
              <a:defRPr/>
            </a:pPr>
            <a:r>
              <a:rPr lang="ar-SA" sz="3200" b="1" dirty="0" smtClean="0">
                <a:solidFill>
                  <a:srgbClr val="FF0000"/>
                </a:solidFill>
                <a:cs typeface="Hesham Free" pitchFamily="2" charset="-78"/>
              </a:rPr>
              <a:t>الرضا عن العمل تشمل:</a:t>
            </a:r>
          </a:p>
          <a:p>
            <a:pPr marL="514350" indent="-514350" algn="r" rtl="1" eaLnBrk="1" fontAlgn="auto" hangingPunct="1">
              <a:lnSpc>
                <a:spcPct val="80000"/>
              </a:lnSpc>
              <a:spcAft>
                <a:spcPts val="0"/>
              </a:spcAft>
              <a:buFontTx/>
              <a:buNone/>
              <a:defRPr/>
            </a:pPr>
            <a:r>
              <a:rPr lang="ar-SA" sz="3200" b="1" dirty="0" smtClean="0">
                <a:solidFill>
                  <a:schemeClr val="accent2"/>
                </a:solidFill>
                <a:cs typeface="Hesham Free" pitchFamily="2" charset="-78"/>
              </a:rPr>
              <a:t>1. الرضا عن الأجر :  </a:t>
            </a:r>
            <a:r>
              <a:rPr lang="ar-SA" sz="3200" b="1" dirty="0" smtClean="0">
                <a:cs typeface="Hesham Free" pitchFamily="2" charset="-78"/>
              </a:rPr>
              <a:t>العلاقة وثيقة بين مستوى الدخل  والرضا عن العمل</a:t>
            </a:r>
          </a:p>
          <a:p>
            <a:pPr marL="514350" indent="-514350" algn="r" rtl="1" eaLnBrk="1" fontAlgn="auto" hangingPunct="1">
              <a:lnSpc>
                <a:spcPct val="80000"/>
              </a:lnSpc>
              <a:spcAft>
                <a:spcPts val="0"/>
              </a:spcAft>
              <a:buFont typeface="+mj-lt"/>
              <a:buAutoNum type="arabicPeriod"/>
              <a:defRPr/>
            </a:pPr>
            <a:endParaRPr lang="ar-SA" sz="3200" b="1" dirty="0" smtClean="0">
              <a:cs typeface="Hesham Free" pitchFamily="2" charset="-78"/>
            </a:endParaRPr>
          </a:p>
          <a:p>
            <a:pPr marL="365760" indent="-256032" algn="r" rtl="1" eaLnBrk="1" fontAlgn="auto" hangingPunct="1">
              <a:spcAft>
                <a:spcPts val="0"/>
              </a:spcAft>
              <a:buFontTx/>
              <a:buNone/>
              <a:defRPr/>
            </a:pPr>
            <a:r>
              <a:rPr lang="ar-SA" sz="3200" b="1" dirty="0" smtClean="0">
                <a:solidFill>
                  <a:srgbClr val="FF0000"/>
                </a:solidFill>
                <a:cs typeface="Hesham Free" pitchFamily="2" charset="-78"/>
              </a:rPr>
              <a:t>2. الرضا عن محتوى العمل : </a:t>
            </a:r>
            <a:r>
              <a:rPr lang="ar-SA" sz="3200" b="1" dirty="0" smtClean="0">
                <a:cs typeface="Hesham Free" pitchFamily="2" charset="-78"/>
              </a:rPr>
              <a:t>اعتبر عدد من الباحثين أن محتوى العمل هو المحدد الوحيد للسعادة في العمل دون بقية العناصر الأخرى . وهناك عدة متغيرات متصلة بمحتوى العمل منها:</a:t>
            </a:r>
          </a:p>
          <a:p>
            <a:pPr marL="365760" indent="-256032" algn="r" rtl="1" eaLnBrk="1" fontAlgn="auto" hangingPunct="1">
              <a:spcAft>
                <a:spcPts val="0"/>
              </a:spcAft>
              <a:buFontTx/>
              <a:buNone/>
              <a:defRPr/>
            </a:pPr>
            <a:r>
              <a:rPr lang="ar-SA" sz="3200" b="1" dirty="0" smtClean="0">
                <a:solidFill>
                  <a:srgbClr val="F61616"/>
                </a:solidFill>
                <a:cs typeface="Hesham Free" pitchFamily="2" charset="-78"/>
              </a:rPr>
              <a:t>أ-درجة تنوع مهام العمل.. </a:t>
            </a:r>
          </a:p>
          <a:p>
            <a:pPr marL="365760" indent="-256032" algn="r" rtl="1" eaLnBrk="1" fontAlgn="auto" hangingPunct="1">
              <a:spcAft>
                <a:spcPts val="0"/>
              </a:spcAft>
              <a:buFontTx/>
              <a:buNone/>
              <a:defRPr/>
            </a:pPr>
            <a:r>
              <a:rPr lang="ar-SA" sz="3200" b="1" dirty="0" smtClean="0">
                <a:cs typeface="Hesham Free" pitchFamily="2" charset="-78"/>
              </a:rPr>
              <a:t>فتنوع مهام العمل لها علاقة  بالملل النفسي  والرضا عن العمل</a:t>
            </a:r>
            <a:r>
              <a:rPr lang="ar-SA" sz="3200" b="1" dirty="0" smtClean="0">
                <a:solidFill>
                  <a:srgbClr val="000066"/>
                </a:solidFill>
                <a:cs typeface="Hesham Free" pitchFamily="2" charset="-78"/>
              </a:rPr>
              <a:t>.</a:t>
            </a:r>
            <a:r>
              <a:rPr lang="en-US" sz="3200" b="1" dirty="0" smtClean="0">
                <a:solidFill>
                  <a:srgbClr val="000066"/>
                </a:solidFill>
                <a:cs typeface="Hesham Free" pitchFamily="2" charset="-78"/>
              </a:rPr>
              <a:t>    </a:t>
            </a:r>
          </a:p>
        </p:txBody>
      </p:sp>
      <p:sp>
        <p:nvSpPr>
          <p:cNvPr id="1433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E556C7B-0692-4BAA-A926-D189476511B8}" type="datetime8">
              <a:rPr lang="ar-SA" smtClean="0"/>
              <a:pPr/>
              <a:t>04 تشرين الثاني، 09</a:t>
            </a:fld>
            <a:endParaRPr lang="en-GB" smtClean="0"/>
          </a:p>
        </p:txBody>
      </p:sp>
      <p:sp>
        <p:nvSpPr>
          <p:cNvPr id="14340"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4341"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F0B961D-8290-4D6C-BBE7-F80B0765DDC6}" type="slidenum">
              <a:rPr lang="en-GB" smtClean="0"/>
              <a:pPr/>
              <a:t>6</a:t>
            </a:fld>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rtl="1" eaLnBrk="1" fontAlgn="auto" hangingPunct="1">
              <a:spcAft>
                <a:spcPts val="0"/>
              </a:spcAft>
              <a:defRPr/>
            </a:pPr>
            <a:r>
              <a:rPr lang="ar-SA" smtClean="0"/>
              <a:t>عناصر الرضا عن العمل...</a:t>
            </a:r>
          </a:p>
        </p:txBody>
      </p:sp>
      <p:sp>
        <p:nvSpPr>
          <p:cNvPr id="15362" name="Content Placeholder 2"/>
          <p:cNvSpPr>
            <a:spLocks noGrp="1"/>
          </p:cNvSpPr>
          <p:nvPr>
            <p:ph idx="1"/>
          </p:nvPr>
        </p:nvSpPr>
        <p:spPr/>
        <p:txBody>
          <a:bodyPr>
            <a:normAutofit lnSpcReduction="10000"/>
          </a:bodyPr>
          <a:lstStyle/>
          <a:p>
            <a:pPr algn="justLow" rtl="1" eaLnBrk="1" hangingPunct="1">
              <a:lnSpc>
                <a:spcPct val="80000"/>
              </a:lnSpc>
              <a:buFontTx/>
              <a:buNone/>
            </a:pPr>
            <a:r>
              <a:rPr lang="ar-SA" sz="3600" smtClean="0">
                <a:solidFill>
                  <a:srgbClr val="3399FF"/>
                </a:solidFill>
                <a:cs typeface="Hesham Free" pitchFamily="2" charset="-78"/>
              </a:rPr>
              <a:t> </a:t>
            </a:r>
            <a:r>
              <a:rPr lang="ar-SA" sz="3200" b="1" smtClean="0">
                <a:solidFill>
                  <a:srgbClr val="F61616"/>
                </a:solidFill>
                <a:cs typeface="Hesham Free" pitchFamily="2" charset="-78"/>
              </a:rPr>
              <a:t>ب- درجة السيطرة الذاتية المتاحة للفرد.. </a:t>
            </a:r>
          </a:p>
          <a:p>
            <a:pPr algn="justLow" rtl="1" eaLnBrk="1" hangingPunct="1">
              <a:lnSpc>
                <a:spcPct val="80000"/>
              </a:lnSpc>
              <a:buFontTx/>
              <a:buNone/>
            </a:pPr>
            <a:r>
              <a:rPr lang="ar-SA" sz="3200" smtClean="0">
                <a:cs typeface="Hesham Free" pitchFamily="2" charset="-78"/>
              </a:rPr>
              <a:t>- كلما كان االفرد حرا في اختيار طرق أداء العمل كلما إزداد  اختيار السرعة التي يؤدي بها العمل  وبالتالي  إزداد  رضاه عن العمل</a:t>
            </a:r>
          </a:p>
          <a:p>
            <a:pPr algn="justLow" rtl="1" eaLnBrk="1" hangingPunct="1">
              <a:lnSpc>
                <a:spcPct val="80000"/>
              </a:lnSpc>
              <a:buFontTx/>
              <a:buNone/>
            </a:pPr>
            <a:r>
              <a:rPr lang="ar-SA" sz="3200" smtClean="0">
                <a:cs typeface="Hesham Free" pitchFamily="2" charset="-78"/>
              </a:rPr>
              <a:t>-  كلما إزدادت السيطرة على سرعة الأداء  إزدادت   درجة الرضا عن العمل .</a:t>
            </a:r>
          </a:p>
          <a:p>
            <a:pPr algn="justLow" rtl="1" eaLnBrk="1" hangingPunct="1">
              <a:lnSpc>
                <a:spcPct val="80000"/>
              </a:lnSpc>
              <a:buFontTx/>
              <a:buNone/>
            </a:pPr>
            <a:r>
              <a:rPr lang="ar-SA" sz="3200" b="1" smtClean="0">
                <a:solidFill>
                  <a:srgbClr val="F61616"/>
                </a:solidFill>
                <a:cs typeface="Hesham Free" pitchFamily="2" charset="-78"/>
              </a:rPr>
              <a:t>ج- استخدام الفرد لقدراته..</a:t>
            </a:r>
          </a:p>
          <a:p>
            <a:pPr algn="justLow" rtl="1" eaLnBrk="1" hangingPunct="1">
              <a:lnSpc>
                <a:spcPct val="80000"/>
              </a:lnSpc>
              <a:buFontTx/>
              <a:buNone/>
            </a:pPr>
            <a:r>
              <a:rPr lang="ar-SA" sz="3200" smtClean="0">
                <a:cs typeface="Hesham Free" pitchFamily="2" charset="-78"/>
              </a:rPr>
              <a:t>- كلما إزدادت درجة تطبيق الفرد لمهاراته وخبراته وقدراته في العمل   إزداد   رضاه عن العمل</a:t>
            </a:r>
          </a:p>
          <a:p>
            <a:pPr algn="justLow" rtl="1" eaLnBrk="1" hangingPunct="1">
              <a:lnSpc>
                <a:spcPct val="80000"/>
              </a:lnSpc>
              <a:buFontTx/>
              <a:buNone/>
            </a:pPr>
            <a:r>
              <a:rPr lang="ar-SA" sz="3200" smtClean="0">
                <a:cs typeface="Hesham Free" pitchFamily="2" charset="-78"/>
              </a:rPr>
              <a:t> </a:t>
            </a:r>
            <a:r>
              <a:rPr lang="ar-SA" sz="3200" b="1" smtClean="0">
                <a:solidFill>
                  <a:srgbClr val="F61616"/>
                </a:solidFill>
                <a:cs typeface="Hesham Free" pitchFamily="2" charset="-78"/>
              </a:rPr>
              <a:t>د- خبرات النجاح والفشل في العمل..</a:t>
            </a:r>
          </a:p>
          <a:p>
            <a:pPr algn="justLow" rtl="1" eaLnBrk="1" hangingPunct="1">
              <a:lnSpc>
                <a:spcPct val="80000"/>
              </a:lnSpc>
              <a:buFontTx/>
              <a:buNone/>
            </a:pPr>
            <a:r>
              <a:rPr lang="ar-SA" sz="3200" smtClean="0">
                <a:cs typeface="Hesham Free" pitchFamily="2" charset="-78"/>
              </a:rPr>
              <a:t>-إن تقدير واعتزاز الفرد بذاته    له  أثر خبرات النجاح والفشل على الرضا.</a:t>
            </a:r>
          </a:p>
        </p:txBody>
      </p:sp>
      <p:sp>
        <p:nvSpPr>
          <p:cNvPr id="1536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4F4465A-AD0B-488B-9911-06BC1C7BB6B7}" type="datetime8">
              <a:rPr lang="ar-SA" smtClean="0"/>
              <a:pPr/>
              <a:t>04 تشرين الثاني، 09</a:t>
            </a:fld>
            <a:endParaRPr lang="en-GB" smtClean="0"/>
          </a:p>
        </p:txBody>
      </p:sp>
      <p:sp>
        <p:nvSpPr>
          <p:cNvPr id="15364"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536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AD9AE64-FBAD-4F20-8E9D-676C8ABDF44F}" type="slidenum">
              <a:rPr lang="en-GB" smtClean="0"/>
              <a:pPr/>
              <a:t>7</a:t>
            </a:fld>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fontAlgn="auto" hangingPunct="1">
              <a:spcAft>
                <a:spcPts val="0"/>
              </a:spcAft>
              <a:defRPr/>
            </a:pPr>
            <a:r>
              <a:rPr lang="ar-SA" smtClean="0"/>
              <a:t>عناصر الرضا عن العمل...</a:t>
            </a:r>
          </a:p>
        </p:txBody>
      </p:sp>
      <p:sp>
        <p:nvSpPr>
          <p:cNvPr id="3" name="Content Placeholder 2"/>
          <p:cNvSpPr>
            <a:spLocks noGrp="1"/>
          </p:cNvSpPr>
          <p:nvPr>
            <p:ph idx="1"/>
          </p:nvPr>
        </p:nvSpPr>
        <p:spPr/>
        <p:txBody>
          <a:bodyPr>
            <a:normAutofit lnSpcReduction="10000"/>
          </a:bodyPr>
          <a:lstStyle/>
          <a:p>
            <a:pPr marL="365760" indent="-256032" algn="just" rtl="1" eaLnBrk="1" fontAlgn="auto" hangingPunct="1">
              <a:lnSpc>
                <a:spcPct val="80000"/>
              </a:lnSpc>
              <a:spcAft>
                <a:spcPts val="0"/>
              </a:spcAft>
              <a:buFontTx/>
              <a:buNone/>
              <a:defRPr/>
            </a:pPr>
            <a:r>
              <a:rPr lang="ar-SA" sz="2800" dirty="0" smtClean="0">
                <a:cs typeface="Hesham Free" pitchFamily="2" charset="-78"/>
              </a:rPr>
              <a:t>-</a:t>
            </a:r>
            <a:r>
              <a:rPr lang="ar-SA" sz="3600" dirty="0" smtClean="0">
                <a:cs typeface="Hesham Free" pitchFamily="2" charset="-78"/>
              </a:rPr>
              <a:t>إذا تصور الفرد أن العمل الذي يقوم به يتطلب القدرات التي يتمتع بها والتي يعطيها قيمة عالية إزداد أثر خبرات النجاح والفشل على مشاعر الرضا لديه</a:t>
            </a:r>
          </a:p>
          <a:p>
            <a:pPr marL="365760" indent="-256032" algn="r" rtl="1" eaLnBrk="1" fontAlgn="auto" hangingPunct="1">
              <a:lnSpc>
                <a:spcPct val="80000"/>
              </a:lnSpc>
              <a:spcAft>
                <a:spcPts val="0"/>
              </a:spcAft>
              <a:buFontTx/>
              <a:buNone/>
              <a:defRPr/>
            </a:pPr>
            <a:endParaRPr lang="en-US" sz="3600" dirty="0" smtClean="0">
              <a:solidFill>
                <a:srgbClr val="FF0000"/>
              </a:solidFill>
              <a:cs typeface="Hesham Free" pitchFamily="2" charset="-78"/>
            </a:endParaRPr>
          </a:p>
          <a:p>
            <a:pPr marL="514350" indent="-514350" algn="r" rtl="1" eaLnBrk="1" fontAlgn="auto" hangingPunct="1">
              <a:lnSpc>
                <a:spcPct val="80000"/>
              </a:lnSpc>
              <a:spcAft>
                <a:spcPts val="0"/>
              </a:spcAft>
              <a:buFontTx/>
              <a:buNone/>
              <a:defRPr/>
            </a:pPr>
            <a:r>
              <a:rPr lang="ar-SA" sz="3600" b="1" dirty="0" smtClean="0">
                <a:solidFill>
                  <a:srgbClr val="FF0000"/>
                </a:solidFill>
                <a:cs typeface="Hesham Free" pitchFamily="2" charset="-78"/>
              </a:rPr>
              <a:t>3. الرضا عن فرص الترقية :</a:t>
            </a:r>
          </a:p>
          <a:p>
            <a:pPr marL="365760" indent="-256032" algn="r" eaLnBrk="1" fontAlgn="auto" hangingPunct="1">
              <a:lnSpc>
                <a:spcPct val="80000"/>
              </a:lnSpc>
              <a:spcAft>
                <a:spcPts val="0"/>
              </a:spcAft>
              <a:buFontTx/>
              <a:buNone/>
              <a:defRPr/>
            </a:pPr>
            <a:r>
              <a:rPr lang="ar-SA" sz="3600" dirty="0" smtClean="0">
                <a:cs typeface="Hesham Free" pitchFamily="2" charset="-78"/>
              </a:rPr>
              <a:t>الرضا عن العمل.</a:t>
            </a:r>
            <a:r>
              <a:rPr lang="en-US" sz="3600" dirty="0" smtClean="0">
                <a:cs typeface="Hesham Free" pitchFamily="2" charset="-78"/>
              </a:rPr>
              <a:t> </a:t>
            </a:r>
            <a:r>
              <a:rPr lang="ar-SA" sz="3600" dirty="0" smtClean="0">
                <a:cs typeface="Hesham Free" pitchFamily="2" charset="-78"/>
              </a:rPr>
              <a:t>إذا إذا كان توفرت فرص الترقية </a:t>
            </a:r>
            <a:endParaRPr lang="en-US" sz="3600" dirty="0" smtClean="0">
              <a:cs typeface="Hesham Free" pitchFamily="2" charset="-78"/>
            </a:endParaRPr>
          </a:p>
          <a:p>
            <a:pPr marL="365760" indent="-256032" algn="r" eaLnBrk="1" fontAlgn="auto" hangingPunct="1">
              <a:lnSpc>
                <a:spcPct val="80000"/>
              </a:lnSpc>
              <a:spcAft>
                <a:spcPts val="0"/>
              </a:spcAft>
              <a:buFontTx/>
              <a:buNone/>
              <a:defRPr/>
            </a:pPr>
            <a:r>
              <a:rPr lang="ar-SA" sz="3600" dirty="0" smtClean="0">
                <a:cs typeface="Hesham Free" pitchFamily="2" charset="-78"/>
              </a:rPr>
              <a:t>ويرى فروم أن العامل المحدد لأثر فرص الترقية على الرضا عن العمل هو طموح أو توقعات الفرد عن فرص الترقية.</a:t>
            </a:r>
          </a:p>
          <a:p>
            <a:pPr marL="365760" indent="-256032" algn="just" rtl="1" eaLnBrk="1" fontAlgn="auto" hangingPunct="1">
              <a:lnSpc>
                <a:spcPct val="80000"/>
              </a:lnSpc>
              <a:spcAft>
                <a:spcPts val="0"/>
              </a:spcAft>
              <a:buFontTx/>
              <a:buNone/>
              <a:defRPr/>
            </a:pPr>
            <a:r>
              <a:rPr lang="ar-SA" sz="3600" dirty="0" smtClean="0">
                <a:cs typeface="Hesham Free" pitchFamily="2" charset="-78"/>
              </a:rPr>
              <a:t>ويمكن القول بأن أثر الترقية الفعلية على رضا الفرد تتوقف على مدى توقعه لها</a:t>
            </a:r>
            <a:r>
              <a:rPr lang="ar-SA" dirty="0" smtClean="0">
                <a:cs typeface="Hesham Free" pitchFamily="2" charset="-78"/>
              </a:rPr>
              <a:t>. </a:t>
            </a:r>
            <a:endParaRPr lang="en-US" dirty="0" smtClean="0">
              <a:cs typeface="Hesham Free" pitchFamily="2" charset="-78"/>
            </a:endParaRPr>
          </a:p>
        </p:txBody>
      </p:sp>
      <p:sp>
        <p:nvSpPr>
          <p:cNvPr id="1638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EF01D76-84CD-4E88-BF0A-024E659C8F7D}" type="datetime8">
              <a:rPr lang="ar-SA" smtClean="0"/>
              <a:pPr/>
              <a:t>04 تشرين الثاني، 09</a:t>
            </a:fld>
            <a:endParaRPr lang="en-GB" smtClean="0"/>
          </a:p>
        </p:txBody>
      </p:sp>
      <p:sp>
        <p:nvSpPr>
          <p:cNvPr id="16388"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638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1290A53-5DFE-4E84-9D06-C72B7DF8513B}" type="slidenum">
              <a:rPr lang="en-GB" smtClean="0"/>
              <a:pPr/>
              <a:t>8</a:t>
            </a:fld>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rtl="1" eaLnBrk="1" fontAlgn="auto" hangingPunct="1">
              <a:spcAft>
                <a:spcPts val="0"/>
              </a:spcAft>
              <a:defRPr/>
            </a:pPr>
            <a:r>
              <a:rPr lang="ar-SA" smtClean="0"/>
              <a:t>عناصر الرضا عن العمل...</a:t>
            </a:r>
          </a:p>
        </p:txBody>
      </p:sp>
      <p:sp>
        <p:nvSpPr>
          <p:cNvPr id="17410" name="Content Placeholder 2"/>
          <p:cNvSpPr>
            <a:spLocks noGrp="1"/>
          </p:cNvSpPr>
          <p:nvPr>
            <p:ph idx="1"/>
          </p:nvPr>
        </p:nvSpPr>
        <p:spPr/>
        <p:txBody>
          <a:bodyPr/>
          <a:lstStyle/>
          <a:p>
            <a:pPr algn="r" eaLnBrk="1" hangingPunct="1">
              <a:lnSpc>
                <a:spcPct val="80000"/>
              </a:lnSpc>
              <a:buFontTx/>
              <a:buNone/>
            </a:pPr>
            <a:r>
              <a:rPr lang="ar-SA" sz="3600" b="1" smtClean="0">
                <a:cs typeface="Hesham Free" pitchFamily="2" charset="-78"/>
              </a:rPr>
              <a:t>- طموح الفرد للترقية متاح وبالتالي  يتحقق رضاه عن العمل</a:t>
            </a:r>
            <a:endParaRPr lang="en-US" sz="3600" b="1" smtClean="0">
              <a:cs typeface="Hesham Free" pitchFamily="2" charset="-78"/>
            </a:endParaRPr>
          </a:p>
          <a:p>
            <a:pPr algn="r" eaLnBrk="1" hangingPunct="1">
              <a:lnSpc>
                <a:spcPct val="80000"/>
              </a:lnSpc>
              <a:buFontTx/>
              <a:buNone/>
            </a:pPr>
            <a:r>
              <a:rPr lang="ar-SA" sz="3600" b="1" smtClean="0">
                <a:cs typeface="Hesham Free" pitchFamily="2" charset="-78"/>
              </a:rPr>
              <a:t>- طموح الفرد للترقية غير متاح  يكون غير راض عن العمل</a:t>
            </a:r>
          </a:p>
          <a:p>
            <a:pPr algn="r" eaLnBrk="1" hangingPunct="1">
              <a:lnSpc>
                <a:spcPct val="80000"/>
              </a:lnSpc>
              <a:buFontTx/>
              <a:buNone/>
            </a:pPr>
            <a:endParaRPr lang="ar-SA" sz="3600" b="1" smtClean="0">
              <a:cs typeface="Hesham Free" pitchFamily="2" charset="-78"/>
            </a:endParaRPr>
          </a:p>
          <a:p>
            <a:pPr algn="r" eaLnBrk="1" hangingPunct="1">
              <a:lnSpc>
                <a:spcPct val="80000"/>
              </a:lnSpc>
              <a:buFontTx/>
              <a:buNone/>
            </a:pPr>
            <a:r>
              <a:rPr lang="ar-SA" sz="4000" b="1" smtClean="0">
                <a:solidFill>
                  <a:srgbClr val="FF0000"/>
                </a:solidFill>
                <a:cs typeface="DecoType Naskh Special" pitchFamily="2" charset="-78"/>
              </a:rPr>
              <a:t>4- الرضا عن نمط الإشراف</a:t>
            </a:r>
            <a:r>
              <a:rPr lang="ar-SA" sz="3600" b="1" smtClean="0">
                <a:solidFill>
                  <a:srgbClr val="FF0000"/>
                </a:solidFill>
                <a:cs typeface="DecoType Naskh Special" pitchFamily="2" charset="-78"/>
              </a:rPr>
              <a:t>..</a:t>
            </a:r>
          </a:p>
          <a:p>
            <a:pPr algn="just" rtl="1" eaLnBrk="1" hangingPunct="1">
              <a:lnSpc>
                <a:spcPct val="80000"/>
              </a:lnSpc>
              <a:buFontTx/>
              <a:buNone/>
            </a:pPr>
            <a:r>
              <a:rPr lang="ar-SA" sz="3600" b="1" smtClean="0">
                <a:cs typeface="Hesham Free" pitchFamily="2" charset="-78"/>
              </a:rPr>
              <a:t>تشير الدراسات السابقة إلى أن هناك علاقة بين نمط الإشراف ورضا المرؤوسين عن العمل.</a:t>
            </a:r>
          </a:p>
          <a:p>
            <a:pPr algn="just" rtl="1" eaLnBrk="1" hangingPunct="1">
              <a:lnSpc>
                <a:spcPct val="80000"/>
              </a:lnSpc>
              <a:buFontTx/>
              <a:buNone/>
            </a:pPr>
            <a:r>
              <a:rPr lang="ar-SA" sz="3600" b="1" smtClean="0">
                <a:cs typeface="Hesham Free" pitchFamily="2" charset="-78"/>
              </a:rPr>
              <a:t>المشرف المتفهم لمشاعر مرؤوسيه يحقق رضا عاليا بين مرؤوسيه والعكس صحيح.</a:t>
            </a:r>
            <a:r>
              <a:rPr lang="ar-SA" sz="4000" b="1" smtClean="0">
                <a:cs typeface="Hesham Free" pitchFamily="2" charset="-78"/>
              </a:rPr>
              <a:t> </a:t>
            </a:r>
          </a:p>
          <a:p>
            <a:pPr algn="r" rtl="1" eaLnBrk="1" hangingPunct="1">
              <a:lnSpc>
                <a:spcPct val="80000"/>
              </a:lnSpc>
              <a:buFontTx/>
              <a:buNone/>
            </a:pPr>
            <a:endParaRPr lang="en-US" sz="4000" b="1" smtClean="0">
              <a:cs typeface="Hesham Free" pitchFamily="2" charset="-78"/>
            </a:endParaRPr>
          </a:p>
        </p:txBody>
      </p:sp>
      <p:sp>
        <p:nvSpPr>
          <p:cNvPr id="1741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9B3CAD4-0E6B-4A48-878F-5D65DEE945DB}" type="datetime8">
              <a:rPr lang="ar-SA" smtClean="0"/>
              <a:pPr/>
              <a:t>04 تشرين الثاني، 09</a:t>
            </a:fld>
            <a:endParaRPr lang="en-GB" smtClean="0"/>
          </a:p>
        </p:txBody>
      </p:sp>
      <p:sp>
        <p:nvSpPr>
          <p:cNvPr id="1741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 كلية الاقتصاد والادارة - جامعة الملك عبد العزيز</a:t>
            </a:r>
            <a:endParaRPr lang="en-GB" smtClean="0"/>
          </a:p>
        </p:txBody>
      </p:sp>
      <p:sp>
        <p:nvSpPr>
          <p:cNvPr id="1741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C421C11-9B68-48C4-B4C1-69F9C1E2468D}" type="slidenum">
              <a:rPr lang="en-GB" smtClean="0"/>
              <a:pPr/>
              <a:t>9</a:t>
            </a:fld>
            <a:endParaRPr lang="en-GB"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472</TotalTime>
  <Words>1924</Words>
  <Application>Microsoft Office PowerPoint</Application>
  <PresentationFormat>On-screen Show (4:3)</PresentationFormat>
  <Paragraphs>210</Paragraphs>
  <Slides>20</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20</vt:i4>
      </vt:variant>
    </vt:vector>
  </HeadingPairs>
  <TitlesOfParts>
    <vt:vector size="32" baseType="lpstr">
      <vt:lpstr>Arial</vt:lpstr>
      <vt:lpstr>Lucida Sans Unicode</vt:lpstr>
      <vt:lpstr>Wingdings 3</vt:lpstr>
      <vt:lpstr>Verdana</vt:lpstr>
      <vt:lpstr>Wingdings 2</vt:lpstr>
      <vt:lpstr>DecoType Naskh Extensions</vt:lpstr>
      <vt:lpstr>Hesham Free</vt:lpstr>
      <vt:lpstr>Times New Roman</vt:lpstr>
      <vt:lpstr>DecoType Naskh Special</vt:lpstr>
      <vt:lpstr>Webdings</vt:lpstr>
      <vt:lpstr>Andalus</vt:lpstr>
      <vt:lpstr>Verve</vt:lpstr>
      <vt:lpstr>الفصل السابع  الرضا عن العمل</vt:lpstr>
      <vt:lpstr>مفهوم الرضا عن العمل</vt:lpstr>
      <vt:lpstr>أنواع الرضا عن العمل</vt:lpstr>
      <vt:lpstr>شروط الرضا عن العمل</vt:lpstr>
      <vt:lpstr>Slide 5</vt:lpstr>
      <vt:lpstr>عناصر الرضا عن العمل</vt:lpstr>
      <vt:lpstr>عناصر الرضا عن العمل...</vt:lpstr>
      <vt:lpstr>عناصر الرضا عن العمل...</vt:lpstr>
      <vt:lpstr>عناصر الرضا عن العمل...</vt:lpstr>
      <vt:lpstr>عناصر الرضا عن العمل...</vt:lpstr>
      <vt:lpstr>عناصر الرضا عن العمل...</vt:lpstr>
      <vt:lpstr>عناصر الرضا عن العمل...</vt:lpstr>
      <vt:lpstr>عدالــة العائد</vt:lpstr>
      <vt:lpstr>عدالــة العائد</vt:lpstr>
      <vt:lpstr>نظرية العاملين (هرزبرج)</vt:lpstr>
      <vt:lpstr>نظرية العاملين (هرزبرج)</vt:lpstr>
      <vt:lpstr>الخلاصة</vt:lpstr>
      <vt:lpstr>الأسئلة</vt:lpstr>
      <vt:lpstr>Slide 19</vt:lpstr>
      <vt:lpstr>Slide 20</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السابع</dc:title>
  <dc:creator> </dc:creator>
  <cp:lastModifiedBy> </cp:lastModifiedBy>
  <cp:revision>46</cp:revision>
  <dcterms:created xsi:type="dcterms:W3CDTF">2006-01-03T17:16:24Z</dcterms:created>
  <dcterms:modified xsi:type="dcterms:W3CDTF">2009-11-04T17:30:48Z</dcterms:modified>
</cp:coreProperties>
</file>