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74" r:id="rId1"/>
  </p:sldMasterIdLst>
  <p:notesMasterIdLst>
    <p:notesMasterId r:id="rId55"/>
  </p:notesMasterIdLst>
  <p:handoutMasterIdLst>
    <p:handoutMasterId r:id="rId56"/>
  </p:handoutMasterIdLst>
  <p:sldIdLst>
    <p:sldId id="292" r:id="rId2"/>
    <p:sldId id="289" r:id="rId3"/>
    <p:sldId id="330" r:id="rId4"/>
    <p:sldId id="290" r:id="rId5"/>
    <p:sldId id="324" r:id="rId6"/>
    <p:sldId id="325" r:id="rId7"/>
    <p:sldId id="332" r:id="rId8"/>
    <p:sldId id="331" r:id="rId9"/>
    <p:sldId id="350" r:id="rId10"/>
    <p:sldId id="321" r:id="rId11"/>
    <p:sldId id="333" r:id="rId12"/>
    <p:sldId id="322" r:id="rId13"/>
    <p:sldId id="335" r:id="rId14"/>
    <p:sldId id="334" r:id="rId15"/>
    <p:sldId id="297" r:id="rId16"/>
    <p:sldId id="348" r:id="rId17"/>
    <p:sldId id="298" r:id="rId18"/>
    <p:sldId id="351" r:id="rId19"/>
    <p:sldId id="299" r:id="rId20"/>
    <p:sldId id="352" r:id="rId21"/>
    <p:sldId id="300" r:id="rId22"/>
    <p:sldId id="349" r:id="rId23"/>
    <p:sldId id="329" r:id="rId24"/>
    <p:sldId id="303" r:id="rId25"/>
    <p:sldId id="353" r:id="rId26"/>
    <p:sldId id="323" r:id="rId27"/>
    <p:sldId id="304" r:id="rId28"/>
    <p:sldId id="337" r:id="rId29"/>
    <p:sldId id="305" r:id="rId30"/>
    <p:sldId id="338" r:id="rId31"/>
    <p:sldId id="306" r:id="rId32"/>
    <p:sldId id="339" r:id="rId33"/>
    <p:sldId id="308" r:id="rId34"/>
    <p:sldId id="340" r:id="rId35"/>
    <p:sldId id="309" r:id="rId36"/>
    <p:sldId id="341" r:id="rId37"/>
    <p:sldId id="310" r:id="rId38"/>
    <p:sldId id="342" r:id="rId39"/>
    <p:sldId id="343" r:id="rId40"/>
    <p:sldId id="313" r:id="rId41"/>
    <p:sldId id="314" r:id="rId42"/>
    <p:sldId id="344" r:id="rId43"/>
    <p:sldId id="315" r:id="rId44"/>
    <p:sldId id="345" r:id="rId45"/>
    <p:sldId id="316" r:id="rId46"/>
    <p:sldId id="347" r:id="rId47"/>
    <p:sldId id="346" r:id="rId48"/>
    <p:sldId id="317" r:id="rId49"/>
    <p:sldId id="328" r:id="rId50"/>
    <p:sldId id="318" r:id="rId51"/>
    <p:sldId id="319" r:id="rId52"/>
    <p:sldId id="320" r:id="rId53"/>
    <p:sldId id="327" r:id="rId54"/>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aximized" horzBarState="maximized">
    <p:restoredLeft sz="84380"/>
    <p:restoredTop sz="94660"/>
  </p:normalViewPr>
  <p:slideViewPr>
    <p:cSldViewPr>
      <p:cViewPr>
        <p:scale>
          <a:sx n="70" d="100"/>
          <a:sy n="70" d="100"/>
        </p:scale>
        <p:origin x="-996" y="-192"/>
      </p:cViewPr>
      <p:guideLst>
        <p:guide orient="horz" pos="2160"/>
        <p:guide pos="2880"/>
      </p:guideLst>
    </p:cSldViewPr>
  </p:slideViewPr>
  <p:notesTextViewPr>
    <p:cViewPr>
      <p:scale>
        <a:sx n="100" d="100"/>
        <a:sy n="100" d="100"/>
      </p:scale>
      <p:origin x="0" y="0"/>
    </p:cViewPr>
  </p:notesTextViewPr>
  <p:sorterViewPr>
    <p:cViewPr>
      <p:scale>
        <a:sx n="50" d="100"/>
        <a:sy n="50" d="100"/>
      </p:scale>
      <p:origin x="0" y="0"/>
    </p:cViewPr>
  </p:sorterViewPr>
  <p:notesViewPr>
    <p:cSldViewPr>
      <p:cViewPr varScale="1">
        <p:scale>
          <a:sx n="60" d="100"/>
          <a:sy n="60" d="100"/>
        </p:scale>
        <p:origin x="-2490"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730553-74D2-4067-AE2E-B7F1D94A3823}"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FFA32A9D-6366-40A0-B5E9-E4663D743FCD}">
      <dgm:prSet phldrT="[Text]" custT="1"/>
      <dgm:spPr/>
      <dgm:t>
        <a:bodyPr/>
        <a:lstStyle/>
        <a:p>
          <a:pPr rtl="1"/>
          <a:r>
            <a:rPr lang="ar-SA" sz="4000" b="1" i="1" dirty="0" smtClean="0">
              <a:solidFill>
                <a:srgbClr val="FF0000"/>
              </a:solidFill>
              <a:cs typeface="Simplified Arabic" pitchFamily="2" charset="-78"/>
            </a:rPr>
            <a:t>مداخل الدافعية</a:t>
          </a:r>
          <a:endParaRPr lang="en-US" sz="4000" b="1" dirty="0"/>
        </a:p>
      </dgm:t>
    </dgm:pt>
    <dgm:pt modelId="{48A19FB9-688E-4E3F-8C9F-3FEEA7FC05D3}" type="parTrans" cxnId="{790F302C-494B-476F-B6BC-2912C9E61585}">
      <dgm:prSet/>
      <dgm:spPr/>
      <dgm:t>
        <a:bodyPr/>
        <a:lstStyle/>
        <a:p>
          <a:endParaRPr lang="en-US"/>
        </a:p>
      </dgm:t>
    </dgm:pt>
    <dgm:pt modelId="{0AEAADB6-3E81-475D-BB8E-5E3DA226B9D6}" type="sibTrans" cxnId="{790F302C-494B-476F-B6BC-2912C9E61585}">
      <dgm:prSet/>
      <dgm:spPr/>
      <dgm:t>
        <a:bodyPr/>
        <a:lstStyle/>
        <a:p>
          <a:endParaRPr lang="en-US"/>
        </a:p>
      </dgm:t>
    </dgm:pt>
    <dgm:pt modelId="{036650F4-56A5-4F4B-AA41-8F41F7CD8417}">
      <dgm:prSet phldrT="[Text]"/>
      <dgm:spPr>
        <a:solidFill>
          <a:srgbClr val="FFFF00">
            <a:alpha val="90000"/>
          </a:srgbClr>
        </a:solidFill>
      </dgm:spPr>
      <dgm:t>
        <a:bodyPr/>
        <a:lstStyle/>
        <a:p>
          <a:pPr rtl="1"/>
          <a:r>
            <a:rPr lang="ar-SA" b="1" u="sng" dirty="0" smtClean="0">
              <a:solidFill>
                <a:srgbClr val="FF0000"/>
              </a:solidFill>
            </a:rPr>
            <a:t>ثالثاً</a:t>
          </a:r>
          <a:endParaRPr lang="ar-SA" b="1" u="none" dirty="0" smtClean="0">
            <a:solidFill>
              <a:srgbClr val="FF0000"/>
            </a:solidFill>
          </a:endParaRPr>
        </a:p>
        <a:p>
          <a:pPr rtl="1"/>
          <a:r>
            <a:rPr lang="ar-SA" b="1" dirty="0" smtClean="0"/>
            <a:t>مدخل النظريات المعرفية في الدافعية</a:t>
          </a:r>
          <a:endParaRPr lang="en-US" dirty="0"/>
        </a:p>
      </dgm:t>
    </dgm:pt>
    <dgm:pt modelId="{54371095-FC09-4022-8E62-A3AE4E506D18}" type="parTrans" cxnId="{6AC75D27-B087-47CE-8BE5-49CD4BB321E6}">
      <dgm:prSet/>
      <dgm:spPr/>
      <dgm:t>
        <a:bodyPr/>
        <a:lstStyle/>
        <a:p>
          <a:endParaRPr lang="en-US"/>
        </a:p>
      </dgm:t>
    </dgm:pt>
    <dgm:pt modelId="{7701EFEE-4C13-4328-8043-3756CCF30CAC}" type="sibTrans" cxnId="{6AC75D27-B087-47CE-8BE5-49CD4BB321E6}">
      <dgm:prSet/>
      <dgm:spPr/>
      <dgm:t>
        <a:bodyPr/>
        <a:lstStyle/>
        <a:p>
          <a:endParaRPr lang="en-US"/>
        </a:p>
      </dgm:t>
    </dgm:pt>
    <dgm:pt modelId="{62955767-E5E5-45EA-B466-E59AD85C8D36}">
      <dgm:prSet phldrT="[Text]"/>
      <dgm:spPr>
        <a:solidFill>
          <a:schemeClr val="accent3">
            <a:lumMod val="20000"/>
            <a:lumOff val="80000"/>
            <a:alpha val="90000"/>
          </a:schemeClr>
        </a:solidFill>
      </dgm:spPr>
      <dgm:t>
        <a:bodyPr/>
        <a:lstStyle/>
        <a:p>
          <a:pPr rtl="1"/>
          <a:r>
            <a:rPr lang="ar-SA" b="1" u="sng" dirty="0" smtClean="0">
              <a:solidFill>
                <a:srgbClr val="FF0000"/>
              </a:solidFill>
            </a:rPr>
            <a:t>أولا</a:t>
          </a:r>
          <a:endParaRPr lang="ar-SA" b="1" u="none" dirty="0" smtClean="0">
            <a:solidFill>
              <a:srgbClr val="FF0000"/>
            </a:solidFill>
          </a:endParaRPr>
        </a:p>
        <a:p>
          <a:pPr rtl="1"/>
          <a:r>
            <a:rPr lang="ar-SA" b="1" dirty="0" smtClean="0"/>
            <a:t>مدخل الرضا عن العمل كمحرك للدافعية (مدخل العلاقات الانسانية)</a:t>
          </a:r>
          <a:endParaRPr lang="en-US" dirty="0"/>
        </a:p>
      </dgm:t>
    </dgm:pt>
    <dgm:pt modelId="{C393D0AA-011E-4199-87A0-C62D0598520D}" type="parTrans" cxnId="{17EE9172-49F8-4D79-99EF-75ABC54D6CE6}">
      <dgm:prSet/>
      <dgm:spPr/>
      <dgm:t>
        <a:bodyPr/>
        <a:lstStyle/>
        <a:p>
          <a:endParaRPr lang="en-US"/>
        </a:p>
      </dgm:t>
    </dgm:pt>
    <dgm:pt modelId="{24F4CF81-621F-4274-BA52-FF12C4A8A25A}" type="sibTrans" cxnId="{17EE9172-49F8-4D79-99EF-75ABC54D6CE6}">
      <dgm:prSet/>
      <dgm:spPr/>
      <dgm:t>
        <a:bodyPr/>
        <a:lstStyle/>
        <a:p>
          <a:endParaRPr lang="en-US"/>
        </a:p>
      </dgm:t>
    </dgm:pt>
    <dgm:pt modelId="{A59E2035-1DC4-4F29-AEE8-9B4710992125}">
      <dgm:prSet/>
      <dgm:spPr>
        <a:solidFill>
          <a:srgbClr val="92D050">
            <a:alpha val="90000"/>
          </a:srgbClr>
        </a:solidFill>
      </dgm:spPr>
      <dgm:t>
        <a:bodyPr/>
        <a:lstStyle/>
        <a:p>
          <a:pPr rtl="1"/>
          <a:r>
            <a:rPr lang="ar-SA" b="1" u="sng" dirty="0" smtClean="0">
              <a:solidFill>
                <a:srgbClr val="FF0000"/>
              </a:solidFill>
            </a:rPr>
            <a:t>ثانياً</a:t>
          </a:r>
          <a:endParaRPr lang="ar-SA" b="1" u="none" dirty="0" smtClean="0">
            <a:solidFill>
              <a:srgbClr val="FF0000"/>
            </a:solidFill>
          </a:endParaRPr>
        </a:p>
        <a:p>
          <a:pPr rtl="1"/>
          <a:r>
            <a:rPr lang="ar-SA" b="1" dirty="0" smtClean="0"/>
            <a:t>مدخل الخبرات السابقة للثواب والعقاب الخارجين</a:t>
          </a:r>
          <a:endParaRPr lang="ar-SA" b="1" dirty="0"/>
        </a:p>
      </dgm:t>
    </dgm:pt>
    <dgm:pt modelId="{18F6C35B-502E-4546-9263-5BC8EB27AAE9}" type="parTrans" cxnId="{36D4B65E-68C9-442E-AE49-FFAE55E86331}">
      <dgm:prSet/>
      <dgm:spPr/>
      <dgm:t>
        <a:bodyPr/>
        <a:lstStyle/>
        <a:p>
          <a:endParaRPr lang="en-US"/>
        </a:p>
      </dgm:t>
    </dgm:pt>
    <dgm:pt modelId="{D876580F-A9AE-452B-BED0-E4CFE1DDA692}" type="sibTrans" cxnId="{36D4B65E-68C9-442E-AE49-FFAE55E86331}">
      <dgm:prSet/>
      <dgm:spPr/>
      <dgm:t>
        <a:bodyPr/>
        <a:lstStyle/>
        <a:p>
          <a:endParaRPr lang="en-US"/>
        </a:p>
      </dgm:t>
    </dgm:pt>
    <dgm:pt modelId="{80D814BD-F84E-493B-BDBA-FF28F22C7BFB}" type="pres">
      <dgm:prSet presAssocID="{2F730553-74D2-4067-AE2E-B7F1D94A3823}" presName="hierChild1" presStyleCnt="0">
        <dgm:presLayoutVars>
          <dgm:chPref val="1"/>
          <dgm:dir/>
          <dgm:animOne val="branch"/>
          <dgm:animLvl val="lvl"/>
          <dgm:resizeHandles/>
        </dgm:presLayoutVars>
      </dgm:prSet>
      <dgm:spPr/>
      <dgm:t>
        <a:bodyPr/>
        <a:lstStyle/>
        <a:p>
          <a:endParaRPr lang="en-US"/>
        </a:p>
      </dgm:t>
    </dgm:pt>
    <dgm:pt modelId="{3A8A90CF-EDAB-4BF8-BAB4-2FAA12712149}" type="pres">
      <dgm:prSet presAssocID="{FFA32A9D-6366-40A0-B5E9-E4663D743FCD}" presName="hierRoot1" presStyleCnt="0"/>
      <dgm:spPr/>
    </dgm:pt>
    <dgm:pt modelId="{18BD2005-A612-4DE1-9DFF-D697828359C7}" type="pres">
      <dgm:prSet presAssocID="{FFA32A9D-6366-40A0-B5E9-E4663D743FCD}" presName="composite" presStyleCnt="0"/>
      <dgm:spPr/>
    </dgm:pt>
    <dgm:pt modelId="{B903F8BF-EBFA-41DE-A8EE-331A713C9DCC}" type="pres">
      <dgm:prSet presAssocID="{FFA32A9D-6366-40A0-B5E9-E4663D743FCD}" presName="background" presStyleLbl="node0" presStyleIdx="0" presStyleCnt="1"/>
      <dgm:spPr/>
    </dgm:pt>
    <dgm:pt modelId="{C9E915A4-6F90-4F12-99D4-FFD017905A25}" type="pres">
      <dgm:prSet presAssocID="{FFA32A9D-6366-40A0-B5E9-E4663D743FCD}" presName="text" presStyleLbl="fgAcc0" presStyleIdx="0" presStyleCnt="1">
        <dgm:presLayoutVars>
          <dgm:chPref val="3"/>
        </dgm:presLayoutVars>
      </dgm:prSet>
      <dgm:spPr/>
      <dgm:t>
        <a:bodyPr/>
        <a:lstStyle/>
        <a:p>
          <a:endParaRPr lang="en-US"/>
        </a:p>
      </dgm:t>
    </dgm:pt>
    <dgm:pt modelId="{7A59A238-5DCA-4B6D-98F7-F5CF2DFCF466}" type="pres">
      <dgm:prSet presAssocID="{FFA32A9D-6366-40A0-B5E9-E4663D743FCD}" presName="hierChild2" presStyleCnt="0"/>
      <dgm:spPr/>
    </dgm:pt>
    <dgm:pt modelId="{6DFBB539-2FB1-42EF-AF43-2936E3F6B880}" type="pres">
      <dgm:prSet presAssocID="{54371095-FC09-4022-8E62-A3AE4E506D18}" presName="Name10" presStyleLbl="parChTrans1D2" presStyleIdx="0" presStyleCnt="3"/>
      <dgm:spPr/>
      <dgm:t>
        <a:bodyPr/>
        <a:lstStyle/>
        <a:p>
          <a:endParaRPr lang="en-US"/>
        </a:p>
      </dgm:t>
    </dgm:pt>
    <dgm:pt modelId="{E35C6894-0DDA-4FA5-A74A-093FAD4B5E7C}" type="pres">
      <dgm:prSet presAssocID="{036650F4-56A5-4F4B-AA41-8F41F7CD8417}" presName="hierRoot2" presStyleCnt="0"/>
      <dgm:spPr/>
    </dgm:pt>
    <dgm:pt modelId="{3A7C67FF-4253-4157-8E52-74A7DE12DF0B}" type="pres">
      <dgm:prSet presAssocID="{036650F4-56A5-4F4B-AA41-8F41F7CD8417}" presName="composite2" presStyleCnt="0"/>
      <dgm:spPr/>
    </dgm:pt>
    <dgm:pt modelId="{72494423-090B-4B2C-A072-D6F231C80D52}" type="pres">
      <dgm:prSet presAssocID="{036650F4-56A5-4F4B-AA41-8F41F7CD8417}" presName="background2" presStyleLbl="node2" presStyleIdx="0" presStyleCnt="3"/>
      <dgm:spPr/>
    </dgm:pt>
    <dgm:pt modelId="{1FC48271-4E98-4F25-B254-0E81131B10D2}" type="pres">
      <dgm:prSet presAssocID="{036650F4-56A5-4F4B-AA41-8F41F7CD8417}" presName="text2" presStyleLbl="fgAcc2" presStyleIdx="0" presStyleCnt="3">
        <dgm:presLayoutVars>
          <dgm:chPref val="3"/>
        </dgm:presLayoutVars>
      </dgm:prSet>
      <dgm:spPr/>
      <dgm:t>
        <a:bodyPr/>
        <a:lstStyle/>
        <a:p>
          <a:endParaRPr lang="en-US"/>
        </a:p>
      </dgm:t>
    </dgm:pt>
    <dgm:pt modelId="{FC565F60-B2A4-4F19-BD59-5F5949894799}" type="pres">
      <dgm:prSet presAssocID="{036650F4-56A5-4F4B-AA41-8F41F7CD8417}" presName="hierChild3" presStyleCnt="0"/>
      <dgm:spPr/>
    </dgm:pt>
    <dgm:pt modelId="{B40DFA08-7683-4D93-A2DA-D819EA5EBF97}" type="pres">
      <dgm:prSet presAssocID="{18F6C35B-502E-4546-9263-5BC8EB27AAE9}" presName="Name10" presStyleLbl="parChTrans1D2" presStyleIdx="1" presStyleCnt="3"/>
      <dgm:spPr/>
      <dgm:t>
        <a:bodyPr/>
        <a:lstStyle/>
        <a:p>
          <a:endParaRPr lang="en-US"/>
        </a:p>
      </dgm:t>
    </dgm:pt>
    <dgm:pt modelId="{8346F41A-F023-4814-9428-0B9BE01479B7}" type="pres">
      <dgm:prSet presAssocID="{A59E2035-1DC4-4F29-AEE8-9B4710992125}" presName="hierRoot2" presStyleCnt="0"/>
      <dgm:spPr/>
    </dgm:pt>
    <dgm:pt modelId="{210DD283-504C-4F78-8575-603417DD35DE}" type="pres">
      <dgm:prSet presAssocID="{A59E2035-1DC4-4F29-AEE8-9B4710992125}" presName="composite2" presStyleCnt="0"/>
      <dgm:spPr/>
    </dgm:pt>
    <dgm:pt modelId="{FA5932EA-66FD-40B7-8555-F6971127B63F}" type="pres">
      <dgm:prSet presAssocID="{A59E2035-1DC4-4F29-AEE8-9B4710992125}" presName="background2" presStyleLbl="node2" presStyleIdx="1" presStyleCnt="3"/>
      <dgm:spPr/>
    </dgm:pt>
    <dgm:pt modelId="{25446B08-1ACF-4F78-A224-2E1001F79067}" type="pres">
      <dgm:prSet presAssocID="{A59E2035-1DC4-4F29-AEE8-9B4710992125}" presName="text2" presStyleLbl="fgAcc2" presStyleIdx="1" presStyleCnt="3">
        <dgm:presLayoutVars>
          <dgm:chPref val="3"/>
        </dgm:presLayoutVars>
      </dgm:prSet>
      <dgm:spPr/>
      <dgm:t>
        <a:bodyPr/>
        <a:lstStyle/>
        <a:p>
          <a:endParaRPr lang="en-US"/>
        </a:p>
      </dgm:t>
    </dgm:pt>
    <dgm:pt modelId="{FEEDF692-5CA8-4FB0-A9C6-6C47DF805BCE}" type="pres">
      <dgm:prSet presAssocID="{A59E2035-1DC4-4F29-AEE8-9B4710992125}" presName="hierChild3" presStyleCnt="0"/>
      <dgm:spPr/>
    </dgm:pt>
    <dgm:pt modelId="{62302DD0-F16D-45E7-95D4-701F261D188B}" type="pres">
      <dgm:prSet presAssocID="{C393D0AA-011E-4199-87A0-C62D0598520D}" presName="Name10" presStyleLbl="parChTrans1D2" presStyleIdx="2" presStyleCnt="3"/>
      <dgm:spPr/>
      <dgm:t>
        <a:bodyPr/>
        <a:lstStyle/>
        <a:p>
          <a:endParaRPr lang="en-US"/>
        </a:p>
      </dgm:t>
    </dgm:pt>
    <dgm:pt modelId="{D346D0C8-CA20-4B95-9860-59776D6F84D3}" type="pres">
      <dgm:prSet presAssocID="{62955767-E5E5-45EA-B466-E59AD85C8D36}" presName="hierRoot2" presStyleCnt="0"/>
      <dgm:spPr/>
    </dgm:pt>
    <dgm:pt modelId="{BC74D3B0-E01B-4F65-8D06-681F7EEFC67D}" type="pres">
      <dgm:prSet presAssocID="{62955767-E5E5-45EA-B466-E59AD85C8D36}" presName="composite2" presStyleCnt="0"/>
      <dgm:spPr/>
    </dgm:pt>
    <dgm:pt modelId="{4070F90E-25DB-43D0-A6BE-0B95753CC6CB}" type="pres">
      <dgm:prSet presAssocID="{62955767-E5E5-45EA-B466-E59AD85C8D36}" presName="background2" presStyleLbl="node2" presStyleIdx="2" presStyleCnt="3"/>
      <dgm:spPr/>
    </dgm:pt>
    <dgm:pt modelId="{54254ACF-E2D6-4593-9895-610D548AE10B}" type="pres">
      <dgm:prSet presAssocID="{62955767-E5E5-45EA-B466-E59AD85C8D36}" presName="text2" presStyleLbl="fgAcc2" presStyleIdx="2" presStyleCnt="3">
        <dgm:presLayoutVars>
          <dgm:chPref val="3"/>
        </dgm:presLayoutVars>
      </dgm:prSet>
      <dgm:spPr/>
      <dgm:t>
        <a:bodyPr/>
        <a:lstStyle/>
        <a:p>
          <a:endParaRPr lang="en-US"/>
        </a:p>
      </dgm:t>
    </dgm:pt>
    <dgm:pt modelId="{5799AE63-F2B7-4EF6-A328-6F1503AC4ECB}" type="pres">
      <dgm:prSet presAssocID="{62955767-E5E5-45EA-B466-E59AD85C8D36}" presName="hierChild3" presStyleCnt="0"/>
      <dgm:spPr/>
    </dgm:pt>
  </dgm:ptLst>
  <dgm:cxnLst>
    <dgm:cxn modelId="{710AB352-05F2-45D0-B38A-269FB1FBE213}" type="presOf" srcId="{2F730553-74D2-4067-AE2E-B7F1D94A3823}" destId="{80D814BD-F84E-493B-BDBA-FF28F22C7BFB}" srcOrd="0" destOrd="0" presId="urn:microsoft.com/office/officeart/2005/8/layout/hierarchy1"/>
    <dgm:cxn modelId="{EB4ACCD6-3D18-499C-9A15-F1DE9D704C22}" type="presOf" srcId="{62955767-E5E5-45EA-B466-E59AD85C8D36}" destId="{54254ACF-E2D6-4593-9895-610D548AE10B}" srcOrd="0" destOrd="0" presId="urn:microsoft.com/office/officeart/2005/8/layout/hierarchy1"/>
    <dgm:cxn modelId="{946964F3-4119-452C-967C-E1C6A1D81510}" type="presOf" srcId="{036650F4-56A5-4F4B-AA41-8F41F7CD8417}" destId="{1FC48271-4E98-4F25-B254-0E81131B10D2}" srcOrd="0" destOrd="0" presId="urn:microsoft.com/office/officeart/2005/8/layout/hierarchy1"/>
    <dgm:cxn modelId="{6AC75D27-B087-47CE-8BE5-49CD4BB321E6}" srcId="{FFA32A9D-6366-40A0-B5E9-E4663D743FCD}" destId="{036650F4-56A5-4F4B-AA41-8F41F7CD8417}" srcOrd="0" destOrd="0" parTransId="{54371095-FC09-4022-8E62-A3AE4E506D18}" sibTransId="{7701EFEE-4C13-4328-8043-3756CCF30CAC}"/>
    <dgm:cxn modelId="{36680EAD-112F-4EEB-9585-924937EBEAE4}" type="presOf" srcId="{54371095-FC09-4022-8E62-A3AE4E506D18}" destId="{6DFBB539-2FB1-42EF-AF43-2936E3F6B880}" srcOrd="0" destOrd="0" presId="urn:microsoft.com/office/officeart/2005/8/layout/hierarchy1"/>
    <dgm:cxn modelId="{2875FF0C-FA06-44CC-BF84-9ACD87E3ACFB}" type="presOf" srcId="{FFA32A9D-6366-40A0-B5E9-E4663D743FCD}" destId="{C9E915A4-6F90-4F12-99D4-FFD017905A25}" srcOrd="0" destOrd="0" presId="urn:microsoft.com/office/officeart/2005/8/layout/hierarchy1"/>
    <dgm:cxn modelId="{96EB795E-E4C1-4BA9-BFCC-1AD5B41A2009}" type="presOf" srcId="{A59E2035-1DC4-4F29-AEE8-9B4710992125}" destId="{25446B08-1ACF-4F78-A224-2E1001F79067}" srcOrd="0" destOrd="0" presId="urn:microsoft.com/office/officeart/2005/8/layout/hierarchy1"/>
    <dgm:cxn modelId="{BF0DE01B-4CC4-414E-A0E2-C9A9CF818A2A}" type="presOf" srcId="{C393D0AA-011E-4199-87A0-C62D0598520D}" destId="{62302DD0-F16D-45E7-95D4-701F261D188B}" srcOrd="0" destOrd="0" presId="urn:microsoft.com/office/officeart/2005/8/layout/hierarchy1"/>
    <dgm:cxn modelId="{790F302C-494B-476F-B6BC-2912C9E61585}" srcId="{2F730553-74D2-4067-AE2E-B7F1D94A3823}" destId="{FFA32A9D-6366-40A0-B5E9-E4663D743FCD}" srcOrd="0" destOrd="0" parTransId="{48A19FB9-688E-4E3F-8C9F-3FEEA7FC05D3}" sibTransId="{0AEAADB6-3E81-475D-BB8E-5E3DA226B9D6}"/>
    <dgm:cxn modelId="{17EE9172-49F8-4D79-99EF-75ABC54D6CE6}" srcId="{FFA32A9D-6366-40A0-B5E9-E4663D743FCD}" destId="{62955767-E5E5-45EA-B466-E59AD85C8D36}" srcOrd="2" destOrd="0" parTransId="{C393D0AA-011E-4199-87A0-C62D0598520D}" sibTransId="{24F4CF81-621F-4274-BA52-FF12C4A8A25A}"/>
    <dgm:cxn modelId="{0F048212-F728-428C-B1A8-10E5872CFF0A}" type="presOf" srcId="{18F6C35B-502E-4546-9263-5BC8EB27AAE9}" destId="{B40DFA08-7683-4D93-A2DA-D819EA5EBF97}" srcOrd="0" destOrd="0" presId="urn:microsoft.com/office/officeart/2005/8/layout/hierarchy1"/>
    <dgm:cxn modelId="{36D4B65E-68C9-442E-AE49-FFAE55E86331}" srcId="{FFA32A9D-6366-40A0-B5E9-E4663D743FCD}" destId="{A59E2035-1DC4-4F29-AEE8-9B4710992125}" srcOrd="1" destOrd="0" parTransId="{18F6C35B-502E-4546-9263-5BC8EB27AAE9}" sibTransId="{D876580F-A9AE-452B-BED0-E4CFE1DDA692}"/>
    <dgm:cxn modelId="{980C6A0B-062E-4A64-AE03-0BD8DCE5827F}" type="presParOf" srcId="{80D814BD-F84E-493B-BDBA-FF28F22C7BFB}" destId="{3A8A90CF-EDAB-4BF8-BAB4-2FAA12712149}" srcOrd="0" destOrd="0" presId="urn:microsoft.com/office/officeart/2005/8/layout/hierarchy1"/>
    <dgm:cxn modelId="{031C80DB-089B-486C-8404-EC41EAC38EFA}" type="presParOf" srcId="{3A8A90CF-EDAB-4BF8-BAB4-2FAA12712149}" destId="{18BD2005-A612-4DE1-9DFF-D697828359C7}" srcOrd="0" destOrd="0" presId="urn:microsoft.com/office/officeart/2005/8/layout/hierarchy1"/>
    <dgm:cxn modelId="{D7981A9C-0905-4F98-BB1C-D5F6E386499E}" type="presParOf" srcId="{18BD2005-A612-4DE1-9DFF-D697828359C7}" destId="{B903F8BF-EBFA-41DE-A8EE-331A713C9DCC}" srcOrd="0" destOrd="0" presId="urn:microsoft.com/office/officeart/2005/8/layout/hierarchy1"/>
    <dgm:cxn modelId="{AC4C3005-0109-4B06-8F4E-B677B1ACDEFA}" type="presParOf" srcId="{18BD2005-A612-4DE1-9DFF-D697828359C7}" destId="{C9E915A4-6F90-4F12-99D4-FFD017905A25}" srcOrd="1" destOrd="0" presId="urn:microsoft.com/office/officeart/2005/8/layout/hierarchy1"/>
    <dgm:cxn modelId="{FC26358C-0C77-4AE9-815F-A3B11E28FB7B}" type="presParOf" srcId="{3A8A90CF-EDAB-4BF8-BAB4-2FAA12712149}" destId="{7A59A238-5DCA-4B6D-98F7-F5CF2DFCF466}" srcOrd="1" destOrd="0" presId="urn:microsoft.com/office/officeart/2005/8/layout/hierarchy1"/>
    <dgm:cxn modelId="{27DB0A96-9A83-431D-B541-005597EDB202}" type="presParOf" srcId="{7A59A238-5DCA-4B6D-98F7-F5CF2DFCF466}" destId="{6DFBB539-2FB1-42EF-AF43-2936E3F6B880}" srcOrd="0" destOrd="0" presId="urn:microsoft.com/office/officeart/2005/8/layout/hierarchy1"/>
    <dgm:cxn modelId="{B52BE723-2E59-405E-86F3-8DEC6997016E}" type="presParOf" srcId="{7A59A238-5DCA-4B6D-98F7-F5CF2DFCF466}" destId="{E35C6894-0DDA-4FA5-A74A-093FAD4B5E7C}" srcOrd="1" destOrd="0" presId="urn:microsoft.com/office/officeart/2005/8/layout/hierarchy1"/>
    <dgm:cxn modelId="{882BB38B-B2E4-4C83-B54A-CA370A6A6E39}" type="presParOf" srcId="{E35C6894-0DDA-4FA5-A74A-093FAD4B5E7C}" destId="{3A7C67FF-4253-4157-8E52-74A7DE12DF0B}" srcOrd="0" destOrd="0" presId="urn:microsoft.com/office/officeart/2005/8/layout/hierarchy1"/>
    <dgm:cxn modelId="{B2B97007-7028-44F7-812A-09721568B85E}" type="presParOf" srcId="{3A7C67FF-4253-4157-8E52-74A7DE12DF0B}" destId="{72494423-090B-4B2C-A072-D6F231C80D52}" srcOrd="0" destOrd="0" presId="urn:microsoft.com/office/officeart/2005/8/layout/hierarchy1"/>
    <dgm:cxn modelId="{BA57A5B0-EF96-416C-8E8C-EC21E4274089}" type="presParOf" srcId="{3A7C67FF-4253-4157-8E52-74A7DE12DF0B}" destId="{1FC48271-4E98-4F25-B254-0E81131B10D2}" srcOrd="1" destOrd="0" presId="urn:microsoft.com/office/officeart/2005/8/layout/hierarchy1"/>
    <dgm:cxn modelId="{B024339E-B8AA-4C74-880E-D3A4F08CF9B8}" type="presParOf" srcId="{E35C6894-0DDA-4FA5-A74A-093FAD4B5E7C}" destId="{FC565F60-B2A4-4F19-BD59-5F5949894799}" srcOrd="1" destOrd="0" presId="urn:microsoft.com/office/officeart/2005/8/layout/hierarchy1"/>
    <dgm:cxn modelId="{0341135D-607C-40D9-8337-D2121828DBC9}" type="presParOf" srcId="{7A59A238-5DCA-4B6D-98F7-F5CF2DFCF466}" destId="{B40DFA08-7683-4D93-A2DA-D819EA5EBF97}" srcOrd="2" destOrd="0" presId="urn:microsoft.com/office/officeart/2005/8/layout/hierarchy1"/>
    <dgm:cxn modelId="{67C2A5F3-6337-4021-A56F-ECEEED05647E}" type="presParOf" srcId="{7A59A238-5DCA-4B6D-98F7-F5CF2DFCF466}" destId="{8346F41A-F023-4814-9428-0B9BE01479B7}" srcOrd="3" destOrd="0" presId="urn:microsoft.com/office/officeart/2005/8/layout/hierarchy1"/>
    <dgm:cxn modelId="{94C3BCBA-CB38-497E-9B76-C60A766D6003}" type="presParOf" srcId="{8346F41A-F023-4814-9428-0B9BE01479B7}" destId="{210DD283-504C-4F78-8575-603417DD35DE}" srcOrd="0" destOrd="0" presId="urn:microsoft.com/office/officeart/2005/8/layout/hierarchy1"/>
    <dgm:cxn modelId="{BAED08A7-767F-49F2-9807-F4137C17644A}" type="presParOf" srcId="{210DD283-504C-4F78-8575-603417DD35DE}" destId="{FA5932EA-66FD-40B7-8555-F6971127B63F}" srcOrd="0" destOrd="0" presId="urn:microsoft.com/office/officeart/2005/8/layout/hierarchy1"/>
    <dgm:cxn modelId="{319E7578-21C3-41C9-8542-41E3172AB749}" type="presParOf" srcId="{210DD283-504C-4F78-8575-603417DD35DE}" destId="{25446B08-1ACF-4F78-A224-2E1001F79067}" srcOrd="1" destOrd="0" presId="urn:microsoft.com/office/officeart/2005/8/layout/hierarchy1"/>
    <dgm:cxn modelId="{1E4F70A5-50FC-442A-843F-0F78DB83C083}" type="presParOf" srcId="{8346F41A-F023-4814-9428-0B9BE01479B7}" destId="{FEEDF692-5CA8-4FB0-A9C6-6C47DF805BCE}" srcOrd="1" destOrd="0" presId="urn:microsoft.com/office/officeart/2005/8/layout/hierarchy1"/>
    <dgm:cxn modelId="{39F93C34-E3AB-44FC-B1E8-7D62CE4A13C5}" type="presParOf" srcId="{7A59A238-5DCA-4B6D-98F7-F5CF2DFCF466}" destId="{62302DD0-F16D-45E7-95D4-701F261D188B}" srcOrd="4" destOrd="0" presId="urn:microsoft.com/office/officeart/2005/8/layout/hierarchy1"/>
    <dgm:cxn modelId="{DAC82350-EB70-4E84-8EBE-E327304F8B40}" type="presParOf" srcId="{7A59A238-5DCA-4B6D-98F7-F5CF2DFCF466}" destId="{D346D0C8-CA20-4B95-9860-59776D6F84D3}" srcOrd="5" destOrd="0" presId="urn:microsoft.com/office/officeart/2005/8/layout/hierarchy1"/>
    <dgm:cxn modelId="{3F737F43-6BC8-4BA4-8876-6BA1427257E8}" type="presParOf" srcId="{D346D0C8-CA20-4B95-9860-59776D6F84D3}" destId="{BC74D3B0-E01B-4F65-8D06-681F7EEFC67D}" srcOrd="0" destOrd="0" presId="urn:microsoft.com/office/officeart/2005/8/layout/hierarchy1"/>
    <dgm:cxn modelId="{9F47DAEF-572D-4722-B201-F16D68DA198C}" type="presParOf" srcId="{BC74D3B0-E01B-4F65-8D06-681F7EEFC67D}" destId="{4070F90E-25DB-43D0-A6BE-0B95753CC6CB}" srcOrd="0" destOrd="0" presId="urn:microsoft.com/office/officeart/2005/8/layout/hierarchy1"/>
    <dgm:cxn modelId="{AF560EFE-85AF-48D9-B5E2-96FD4C257C02}" type="presParOf" srcId="{BC74D3B0-E01B-4F65-8D06-681F7EEFC67D}" destId="{54254ACF-E2D6-4593-9895-610D548AE10B}" srcOrd="1" destOrd="0" presId="urn:microsoft.com/office/officeart/2005/8/layout/hierarchy1"/>
    <dgm:cxn modelId="{8F944B31-9E9E-4A63-AF7A-A2E5E8FA3E7B}" type="presParOf" srcId="{D346D0C8-CA20-4B95-9860-59776D6F84D3}" destId="{5799AE63-F2B7-4EF6-A328-6F1503AC4ECB}" srcOrd="1" destOrd="0" presId="urn:microsoft.com/office/officeart/2005/8/layout/hierarchy1"/>
  </dgm:cxnLst>
  <dgm:bg/>
  <dgm:whole/>
</dgm:dataModel>
</file>

<file path=ppt/diagrams/data2.xml><?xml version="1.0" encoding="utf-8"?>
<dgm:dataModel xmlns:dgm="http://schemas.openxmlformats.org/drawingml/2006/diagram" xmlns:a="http://schemas.openxmlformats.org/drawingml/2006/main">
  <dgm:ptLst>
    <dgm:pt modelId="{BEC5EF0C-0DB6-44F7-A3D5-2AC38BD05B97}" type="doc">
      <dgm:prSet loTypeId="urn:microsoft.com/office/officeart/2005/8/layout/pyramid1" loCatId="pyramid" qsTypeId="urn:microsoft.com/office/officeart/2005/8/quickstyle/simple1" qsCatId="simple" csTypeId="urn:microsoft.com/office/officeart/2005/8/colors/accent1_2" csCatId="accent1" phldr="1"/>
      <dgm:spPr/>
      <dgm:t>
        <a:bodyPr/>
        <a:lstStyle/>
        <a:p>
          <a:pPr rtl="1"/>
          <a:endParaRPr lang="ar-SA"/>
        </a:p>
      </dgm:t>
    </dgm:pt>
    <dgm:pt modelId="{A72B93F0-654D-4FAF-A1E9-5007A49F6B28}">
      <dgm:prSet custT="1"/>
      <dgm:spPr>
        <a:solidFill>
          <a:srgbClr val="FFC000"/>
        </a:solidFill>
      </dgm:spPr>
      <dgm:t>
        <a:bodyPr/>
        <a:lstStyle/>
        <a:p>
          <a:pPr rtl="1"/>
          <a:r>
            <a:rPr lang="ar-SA" sz="1200" b="1" dirty="0" smtClean="0">
              <a:solidFill>
                <a:srgbClr val="FFFF00"/>
              </a:solidFill>
            </a:rPr>
            <a:t>حاجات تحقيق الذات </a:t>
          </a:r>
          <a:r>
            <a:rPr lang="en-US" sz="1200" b="1" dirty="0" smtClean="0">
              <a:solidFill>
                <a:srgbClr val="FFFF00"/>
              </a:solidFill>
            </a:rPr>
            <a:t>Self – actualization Needs</a:t>
          </a:r>
          <a:r>
            <a:rPr lang="ar-SA" sz="1200" b="1" dirty="0" smtClean="0">
              <a:solidFill>
                <a:srgbClr val="FFFF00"/>
              </a:solidFill>
            </a:rPr>
            <a:t>:</a:t>
          </a:r>
          <a:endParaRPr lang="ar-SA" sz="1200" b="1" dirty="0">
            <a:solidFill>
              <a:srgbClr val="FFFF00"/>
            </a:solidFill>
          </a:endParaRPr>
        </a:p>
      </dgm:t>
    </dgm:pt>
    <dgm:pt modelId="{CECA3714-C120-44EA-A496-91EAD0BCE7A7}" type="parTrans" cxnId="{E32079D9-BDC8-436A-BFBF-AF224A457248}">
      <dgm:prSet/>
      <dgm:spPr/>
      <dgm:t>
        <a:bodyPr/>
        <a:lstStyle/>
        <a:p>
          <a:pPr rtl="1"/>
          <a:endParaRPr lang="ar-SA" sz="1800" b="1">
            <a:solidFill>
              <a:schemeClr val="bg1"/>
            </a:solidFill>
          </a:endParaRPr>
        </a:p>
      </dgm:t>
    </dgm:pt>
    <dgm:pt modelId="{B3CB923A-4F44-41DF-BF0C-9566665305FB}" type="sibTrans" cxnId="{E32079D9-BDC8-436A-BFBF-AF224A457248}">
      <dgm:prSet/>
      <dgm:spPr/>
      <dgm:t>
        <a:bodyPr/>
        <a:lstStyle/>
        <a:p>
          <a:pPr rtl="1"/>
          <a:endParaRPr lang="ar-SA" sz="1800" b="1">
            <a:solidFill>
              <a:schemeClr val="bg1"/>
            </a:solidFill>
          </a:endParaRPr>
        </a:p>
      </dgm:t>
    </dgm:pt>
    <dgm:pt modelId="{C198B49B-4B28-4FC3-97A4-8D43991474F6}">
      <dgm:prSet custT="1"/>
      <dgm:spPr>
        <a:solidFill>
          <a:schemeClr val="accent3">
            <a:lumMod val="20000"/>
            <a:lumOff val="80000"/>
          </a:schemeClr>
        </a:solidFill>
      </dgm:spPr>
      <dgm:t>
        <a:bodyPr/>
        <a:lstStyle/>
        <a:p>
          <a:pPr rtl="1"/>
          <a:r>
            <a:rPr lang="ar-SA" sz="1200" b="1" dirty="0" smtClean="0">
              <a:solidFill>
                <a:schemeClr val="bg1"/>
              </a:solidFill>
            </a:rPr>
            <a:t>حاجات التقدير  </a:t>
          </a:r>
          <a:r>
            <a:rPr lang="en-US" sz="1200" b="1" dirty="0" smtClean="0">
              <a:solidFill>
                <a:schemeClr val="bg1"/>
              </a:solidFill>
            </a:rPr>
            <a:t>Esteem Needs</a:t>
          </a:r>
          <a:r>
            <a:rPr lang="ar-SA" sz="1200" b="1" dirty="0" smtClean="0">
              <a:solidFill>
                <a:schemeClr val="bg1"/>
              </a:solidFill>
            </a:rPr>
            <a:t>: (شعور الفرد بأنه محل تقدير سواء كان ذاتيا من قبل نفسه </a:t>
          </a:r>
          <a:r>
            <a:rPr lang="en-US" sz="1200" b="1" dirty="0" smtClean="0">
              <a:solidFill>
                <a:schemeClr val="bg1"/>
              </a:solidFill>
            </a:rPr>
            <a:t>Self-esteem</a:t>
          </a:r>
          <a:r>
            <a:rPr lang="ar-SA" sz="1200" b="1" dirty="0" smtClean="0">
              <a:solidFill>
                <a:schemeClr val="bg1"/>
              </a:solidFill>
            </a:rPr>
            <a:t> أو التقدير الخارجي من قبل الآخرين </a:t>
          </a:r>
          <a:r>
            <a:rPr lang="en-US" sz="1200" b="1" dirty="0" smtClean="0">
              <a:solidFill>
                <a:schemeClr val="bg1"/>
              </a:solidFill>
            </a:rPr>
            <a:t>(Public esteem</a:t>
          </a:r>
          <a:r>
            <a:rPr lang="ar-SA" sz="1200" b="1" dirty="0" smtClean="0">
              <a:solidFill>
                <a:schemeClr val="bg1"/>
              </a:solidFill>
            </a:rPr>
            <a:t>. </a:t>
          </a:r>
          <a:endParaRPr lang="ar-SA" sz="1200" b="1" dirty="0">
            <a:solidFill>
              <a:schemeClr val="bg1"/>
            </a:solidFill>
          </a:endParaRPr>
        </a:p>
      </dgm:t>
    </dgm:pt>
    <dgm:pt modelId="{3CBF184D-4324-4EA2-AADB-FFDCB7A9F370}" type="parTrans" cxnId="{7DB3622F-5264-49C2-873B-0C3ED3FDD8AF}">
      <dgm:prSet/>
      <dgm:spPr/>
      <dgm:t>
        <a:bodyPr/>
        <a:lstStyle/>
        <a:p>
          <a:pPr rtl="1"/>
          <a:endParaRPr lang="ar-SA" sz="1800" b="1">
            <a:solidFill>
              <a:schemeClr val="bg1"/>
            </a:solidFill>
          </a:endParaRPr>
        </a:p>
      </dgm:t>
    </dgm:pt>
    <dgm:pt modelId="{D5956412-2A7E-4D7B-95CC-E51E1A7C41DD}" type="sibTrans" cxnId="{7DB3622F-5264-49C2-873B-0C3ED3FDD8AF}">
      <dgm:prSet/>
      <dgm:spPr/>
      <dgm:t>
        <a:bodyPr/>
        <a:lstStyle/>
        <a:p>
          <a:pPr rtl="1"/>
          <a:endParaRPr lang="ar-SA" sz="1800" b="1">
            <a:solidFill>
              <a:schemeClr val="bg1"/>
            </a:solidFill>
          </a:endParaRPr>
        </a:p>
      </dgm:t>
    </dgm:pt>
    <dgm:pt modelId="{1CDBD7C4-6885-4A7C-A84A-D06DA9EFFAE5}">
      <dgm:prSet custT="1"/>
      <dgm:spPr>
        <a:solidFill>
          <a:schemeClr val="accent1">
            <a:lumMod val="20000"/>
            <a:lumOff val="80000"/>
          </a:schemeClr>
        </a:solidFill>
      </dgm:spPr>
      <dgm:t>
        <a:bodyPr/>
        <a:lstStyle/>
        <a:p>
          <a:pPr rtl="1"/>
          <a:r>
            <a:rPr lang="ar-SA" sz="1600" b="1" dirty="0" smtClean="0">
              <a:solidFill>
                <a:schemeClr val="bg1"/>
              </a:solidFill>
            </a:rPr>
            <a:t>الحاجات الاجتماعية </a:t>
          </a:r>
          <a:r>
            <a:rPr lang="en-US" sz="1600" b="1" dirty="0" smtClean="0">
              <a:solidFill>
                <a:schemeClr val="bg1"/>
              </a:solidFill>
            </a:rPr>
            <a:t>Social Needs</a:t>
          </a:r>
          <a:r>
            <a:rPr lang="ar-SA" sz="1600" b="1" dirty="0" smtClean="0">
              <a:solidFill>
                <a:schemeClr val="bg1"/>
              </a:solidFill>
            </a:rPr>
            <a:t>: (الود والمحبة وأن ينتمي إلى الجماعة وأن يكون له أصدقاء). </a:t>
          </a:r>
          <a:endParaRPr lang="ar-SA" sz="1600" b="1" dirty="0">
            <a:solidFill>
              <a:schemeClr val="bg1"/>
            </a:solidFill>
          </a:endParaRPr>
        </a:p>
      </dgm:t>
    </dgm:pt>
    <dgm:pt modelId="{57F0E6AF-0C02-41D6-8BDC-664E471D61D0}" type="parTrans" cxnId="{9676CAC2-5156-4CC1-BC0C-95874057051F}">
      <dgm:prSet/>
      <dgm:spPr/>
      <dgm:t>
        <a:bodyPr/>
        <a:lstStyle/>
        <a:p>
          <a:pPr rtl="1"/>
          <a:endParaRPr lang="ar-SA" sz="1800" b="1">
            <a:solidFill>
              <a:schemeClr val="bg1"/>
            </a:solidFill>
          </a:endParaRPr>
        </a:p>
      </dgm:t>
    </dgm:pt>
    <dgm:pt modelId="{3EA4E36C-952A-4445-9EB0-AE80B9EE6AC0}" type="sibTrans" cxnId="{9676CAC2-5156-4CC1-BC0C-95874057051F}">
      <dgm:prSet/>
      <dgm:spPr/>
      <dgm:t>
        <a:bodyPr/>
        <a:lstStyle/>
        <a:p>
          <a:pPr rtl="1"/>
          <a:endParaRPr lang="ar-SA" sz="1800" b="1">
            <a:solidFill>
              <a:schemeClr val="bg1"/>
            </a:solidFill>
          </a:endParaRPr>
        </a:p>
      </dgm:t>
    </dgm:pt>
    <dgm:pt modelId="{321C745A-517F-4E9F-817E-C5CDADE2F0C8}">
      <dgm:prSet custT="1"/>
      <dgm:spPr>
        <a:solidFill>
          <a:srgbClr val="FFFF00"/>
        </a:solidFill>
      </dgm:spPr>
      <dgm:t>
        <a:bodyPr/>
        <a:lstStyle/>
        <a:p>
          <a:pPr rtl="1"/>
          <a:r>
            <a:rPr lang="ar-SA" sz="1800" b="1" dirty="0" smtClean="0">
              <a:solidFill>
                <a:schemeClr val="bg1"/>
              </a:solidFill>
            </a:rPr>
            <a:t>حاجات الأمان </a:t>
          </a:r>
          <a:r>
            <a:rPr lang="en-US" sz="1800" b="1" dirty="0" smtClean="0">
              <a:solidFill>
                <a:schemeClr val="bg1"/>
              </a:solidFill>
            </a:rPr>
            <a:t>Safety and Security Needs</a:t>
          </a:r>
          <a:r>
            <a:rPr lang="ar-SA" sz="1800" b="1" dirty="0" smtClean="0">
              <a:solidFill>
                <a:schemeClr val="bg1"/>
              </a:solidFill>
            </a:rPr>
            <a:t>: الأمن النفسي والمعنوي كاستقرار الفرد في عمله وانتظام دخله</a:t>
          </a:r>
          <a:r>
            <a:rPr lang="en-US" sz="1800" b="1" dirty="0" smtClean="0">
              <a:solidFill>
                <a:schemeClr val="bg1"/>
              </a:solidFill>
            </a:rPr>
            <a:t>…</a:t>
          </a:r>
          <a:r>
            <a:rPr lang="ar-SA" sz="1800" b="1" dirty="0" smtClean="0">
              <a:solidFill>
                <a:schemeClr val="bg1"/>
              </a:solidFill>
            </a:rPr>
            <a:t> الخ. </a:t>
          </a:r>
          <a:endParaRPr lang="ar-SA" sz="1800" b="1" dirty="0">
            <a:solidFill>
              <a:schemeClr val="bg1"/>
            </a:solidFill>
          </a:endParaRPr>
        </a:p>
      </dgm:t>
    </dgm:pt>
    <dgm:pt modelId="{9024F606-1699-44FE-ABF6-CE7984B2FA77}" type="parTrans" cxnId="{8E7ECD5B-3AD6-4848-B8CB-54D54F03CA7D}">
      <dgm:prSet/>
      <dgm:spPr/>
      <dgm:t>
        <a:bodyPr/>
        <a:lstStyle/>
        <a:p>
          <a:pPr rtl="1"/>
          <a:endParaRPr lang="ar-SA" sz="1800" b="1">
            <a:solidFill>
              <a:schemeClr val="bg1"/>
            </a:solidFill>
          </a:endParaRPr>
        </a:p>
      </dgm:t>
    </dgm:pt>
    <dgm:pt modelId="{2743E200-BB59-450B-B99E-7FF7AC3F4BA9}" type="sibTrans" cxnId="{8E7ECD5B-3AD6-4848-B8CB-54D54F03CA7D}">
      <dgm:prSet/>
      <dgm:spPr/>
      <dgm:t>
        <a:bodyPr/>
        <a:lstStyle/>
        <a:p>
          <a:pPr rtl="1"/>
          <a:endParaRPr lang="ar-SA" sz="1800" b="1">
            <a:solidFill>
              <a:schemeClr val="bg1"/>
            </a:solidFill>
          </a:endParaRPr>
        </a:p>
      </dgm:t>
    </dgm:pt>
    <dgm:pt modelId="{78D0B547-AA76-42F2-A3FF-4AE69AA69634}">
      <dgm:prSet custT="1"/>
      <dgm:spPr>
        <a:solidFill>
          <a:schemeClr val="tx2">
            <a:lumMod val="20000"/>
            <a:lumOff val="80000"/>
          </a:schemeClr>
        </a:solidFill>
      </dgm:spPr>
      <dgm:t>
        <a:bodyPr/>
        <a:lstStyle/>
        <a:p>
          <a:pPr rtl="1"/>
          <a:r>
            <a:rPr lang="ar-SA" sz="1800" b="1" dirty="0" smtClean="0">
              <a:solidFill>
                <a:schemeClr val="bg1"/>
              </a:solidFill>
            </a:rPr>
            <a:t>الحاجات الفسيولوجية </a:t>
          </a:r>
          <a:r>
            <a:rPr lang="en-US" sz="1800" b="1" dirty="0" smtClean="0">
              <a:solidFill>
                <a:schemeClr val="bg1"/>
              </a:solidFill>
            </a:rPr>
            <a:t>Physiological Needs</a:t>
          </a:r>
          <a:r>
            <a:rPr lang="ar-SA" sz="1800" b="1" dirty="0" smtClean="0">
              <a:solidFill>
                <a:schemeClr val="bg1"/>
              </a:solidFill>
            </a:rPr>
            <a:t>: تمثل الحاجات الجسدية الأساسية للحياة (الطعام والماء والهواء والجنس والنوم والتدفئة</a:t>
          </a:r>
          <a:r>
            <a:rPr lang="en-US" sz="1800" b="1" dirty="0" smtClean="0">
              <a:solidFill>
                <a:schemeClr val="bg1"/>
              </a:solidFill>
            </a:rPr>
            <a:t>…</a:t>
          </a:r>
          <a:r>
            <a:rPr lang="ar-SA" sz="1800" b="1" dirty="0" smtClean="0">
              <a:solidFill>
                <a:schemeClr val="bg1"/>
              </a:solidFill>
            </a:rPr>
            <a:t> الخ).</a:t>
          </a:r>
          <a:endParaRPr lang="en-US" sz="1800" b="1" dirty="0">
            <a:solidFill>
              <a:schemeClr val="bg1"/>
            </a:solidFill>
          </a:endParaRPr>
        </a:p>
      </dgm:t>
    </dgm:pt>
    <dgm:pt modelId="{E0F900ED-F546-4119-8634-4284216B3C6D}" type="parTrans" cxnId="{2A1DF014-876B-4F4A-8959-2ABF709DB9A1}">
      <dgm:prSet/>
      <dgm:spPr/>
      <dgm:t>
        <a:bodyPr/>
        <a:lstStyle/>
        <a:p>
          <a:pPr rtl="1"/>
          <a:endParaRPr lang="ar-SA" sz="1800" b="1">
            <a:solidFill>
              <a:schemeClr val="bg1"/>
            </a:solidFill>
          </a:endParaRPr>
        </a:p>
      </dgm:t>
    </dgm:pt>
    <dgm:pt modelId="{81E1119A-B4DC-4043-98E6-15F16D64F10F}" type="sibTrans" cxnId="{2A1DF014-876B-4F4A-8959-2ABF709DB9A1}">
      <dgm:prSet/>
      <dgm:spPr/>
      <dgm:t>
        <a:bodyPr/>
        <a:lstStyle/>
        <a:p>
          <a:pPr rtl="1"/>
          <a:endParaRPr lang="ar-SA" sz="1800" b="1">
            <a:solidFill>
              <a:schemeClr val="bg1"/>
            </a:solidFill>
          </a:endParaRPr>
        </a:p>
      </dgm:t>
    </dgm:pt>
    <dgm:pt modelId="{0C6DBB75-9B68-4653-8B64-07B573AE5623}" type="pres">
      <dgm:prSet presAssocID="{BEC5EF0C-0DB6-44F7-A3D5-2AC38BD05B97}" presName="Name0" presStyleCnt="0">
        <dgm:presLayoutVars>
          <dgm:dir/>
          <dgm:animLvl val="lvl"/>
          <dgm:resizeHandles val="exact"/>
        </dgm:presLayoutVars>
      </dgm:prSet>
      <dgm:spPr/>
      <dgm:t>
        <a:bodyPr/>
        <a:lstStyle/>
        <a:p>
          <a:pPr rtl="1"/>
          <a:endParaRPr lang="ar-SA"/>
        </a:p>
      </dgm:t>
    </dgm:pt>
    <dgm:pt modelId="{80B97BD6-65E9-4798-BD65-07264AE1AC2B}" type="pres">
      <dgm:prSet presAssocID="{A72B93F0-654D-4FAF-A1E9-5007A49F6B28}" presName="Name8" presStyleCnt="0"/>
      <dgm:spPr/>
    </dgm:pt>
    <dgm:pt modelId="{6650B797-E440-49E6-B05A-D90DB885327D}" type="pres">
      <dgm:prSet presAssocID="{A72B93F0-654D-4FAF-A1E9-5007A49F6B28}" presName="level" presStyleLbl="node1" presStyleIdx="0" presStyleCnt="5">
        <dgm:presLayoutVars>
          <dgm:chMax val="1"/>
          <dgm:bulletEnabled val="1"/>
        </dgm:presLayoutVars>
      </dgm:prSet>
      <dgm:spPr/>
      <dgm:t>
        <a:bodyPr/>
        <a:lstStyle/>
        <a:p>
          <a:pPr rtl="1"/>
          <a:endParaRPr lang="ar-SA"/>
        </a:p>
      </dgm:t>
    </dgm:pt>
    <dgm:pt modelId="{4C78A65D-695A-405D-B1CF-44D82D0A520B}" type="pres">
      <dgm:prSet presAssocID="{A72B93F0-654D-4FAF-A1E9-5007A49F6B28}" presName="levelTx" presStyleLbl="revTx" presStyleIdx="0" presStyleCnt="0">
        <dgm:presLayoutVars>
          <dgm:chMax val="1"/>
          <dgm:bulletEnabled val="1"/>
        </dgm:presLayoutVars>
      </dgm:prSet>
      <dgm:spPr/>
      <dgm:t>
        <a:bodyPr/>
        <a:lstStyle/>
        <a:p>
          <a:pPr rtl="1"/>
          <a:endParaRPr lang="ar-SA"/>
        </a:p>
      </dgm:t>
    </dgm:pt>
    <dgm:pt modelId="{7968C8DF-8136-4C21-B5C2-7340522EEA3E}" type="pres">
      <dgm:prSet presAssocID="{C198B49B-4B28-4FC3-97A4-8D43991474F6}" presName="Name8" presStyleCnt="0"/>
      <dgm:spPr/>
    </dgm:pt>
    <dgm:pt modelId="{AE8576EC-2828-4DF0-A7B0-0F6CA9C97FAF}" type="pres">
      <dgm:prSet presAssocID="{C198B49B-4B28-4FC3-97A4-8D43991474F6}" presName="level" presStyleLbl="node1" presStyleIdx="1" presStyleCnt="5">
        <dgm:presLayoutVars>
          <dgm:chMax val="1"/>
          <dgm:bulletEnabled val="1"/>
        </dgm:presLayoutVars>
      </dgm:prSet>
      <dgm:spPr/>
      <dgm:t>
        <a:bodyPr/>
        <a:lstStyle/>
        <a:p>
          <a:pPr rtl="1"/>
          <a:endParaRPr lang="ar-SA"/>
        </a:p>
      </dgm:t>
    </dgm:pt>
    <dgm:pt modelId="{8FD5302E-A3C7-48CA-83C7-B1C0F357E5CC}" type="pres">
      <dgm:prSet presAssocID="{C198B49B-4B28-4FC3-97A4-8D43991474F6}" presName="levelTx" presStyleLbl="revTx" presStyleIdx="0" presStyleCnt="0">
        <dgm:presLayoutVars>
          <dgm:chMax val="1"/>
          <dgm:bulletEnabled val="1"/>
        </dgm:presLayoutVars>
      </dgm:prSet>
      <dgm:spPr/>
      <dgm:t>
        <a:bodyPr/>
        <a:lstStyle/>
        <a:p>
          <a:pPr rtl="1"/>
          <a:endParaRPr lang="ar-SA"/>
        </a:p>
      </dgm:t>
    </dgm:pt>
    <dgm:pt modelId="{0118F6BA-A6D1-4216-9B88-A2D15A03963A}" type="pres">
      <dgm:prSet presAssocID="{1CDBD7C4-6885-4A7C-A84A-D06DA9EFFAE5}" presName="Name8" presStyleCnt="0"/>
      <dgm:spPr/>
    </dgm:pt>
    <dgm:pt modelId="{FB30DFBD-37DE-446B-B0DD-A3E1CB83030A}" type="pres">
      <dgm:prSet presAssocID="{1CDBD7C4-6885-4A7C-A84A-D06DA9EFFAE5}" presName="level" presStyleLbl="node1" presStyleIdx="2" presStyleCnt="5">
        <dgm:presLayoutVars>
          <dgm:chMax val="1"/>
          <dgm:bulletEnabled val="1"/>
        </dgm:presLayoutVars>
      </dgm:prSet>
      <dgm:spPr/>
      <dgm:t>
        <a:bodyPr/>
        <a:lstStyle/>
        <a:p>
          <a:pPr rtl="1"/>
          <a:endParaRPr lang="ar-SA"/>
        </a:p>
      </dgm:t>
    </dgm:pt>
    <dgm:pt modelId="{5A56CDB6-538A-4878-8DA8-AF92B8421632}" type="pres">
      <dgm:prSet presAssocID="{1CDBD7C4-6885-4A7C-A84A-D06DA9EFFAE5}" presName="levelTx" presStyleLbl="revTx" presStyleIdx="0" presStyleCnt="0">
        <dgm:presLayoutVars>
          <dgm:chMax val="1"/>
          <dgm:bulletEnabled val="1"/>
        </dgm:presLayoutVars>
      </dgm:prSet>
      <dgm:spPr/>
      <dgm:t>
        <a:bodyPr/>
        <a:lstStyle/>
        <a:p>
          <a:pPr rtl="1"/>
          <a:endParaRPr lang="ar-SA"/>
        </a:p>
      </dgm:t>
    </dgm:pt>
    <dgm:pt modelId="{73D535F6-AEBE-4858-985D-C5269FCA3BA3}" type="pres">
      <dgm:prSet presAssocID="{321C745A-517F-4E9F-817E-C5CDADE2F0C8}" presName="Name8" presStyleCnt="0"/>
      <dgm:spPr/>
    </dgm:pt>
    <dgm:pt modelId="{4641FDDB-8F98-4527-8A02-2C8B8E648190}" type="pres">
      <dgm:prSet presAssocID="{321C745A-517F-4E9F-817E-C5CDADE2F0C8}" presName="level" presStyleLbl="node1" presStyleIdx="3" presStyleCnt="5">
        <dgm:presLayoutVars>
          <dgm:chMax val="1"/>
          <dgm:bulletEnabled val="1"/>
        </dgm:presLayoutVars>
      </dgm:prSet>
      <dgm:spPr/>
      <dgm:t>
        <a:bodyPr/>
        <a:lstStyle/>
        <a:p>
          <a:pPr rtl="1"/>
          <a:endParaRPr lang="ar-SA"/>
        </a:p>
      </dgm:t>
    </dgm:pt>
    <dgm:pt modelId="{4F6D7865-82B0-4ACD-BD4C-7CE8E1774953}" type="pres">
      <dgm:prSet presAssocID="{321C745A-517F-4E9F-817E-C5CDADE2F0C8}" presName="levelTx" presStyleLbl="revTx" presStyleIdx="0" presStyleCnt="0">
        <dgm:presLayoutVars>
          <dgm:chMax val="1"/>
          <dgm:bulletEnabled val="1"/>
        </dgm:presLayoutVars>
      </dgm:prSet>
      <dgm:spPr/>
      <dgm:t>
        <a:bodyPr/>
        <a:lstStyle/>
        <a:p>
          <a:pPr rtl="1"/>
          <a:endParaRPr lang="ar-SA"/>
        </a:p>
      </dgm:t>
    </dgm:pt>
    <dgm:pt modelId="{4BC517F7-38F1-4A66-A129-5CF22F179DA1}" type="pres">
      <dgm:prSet presAssocID="{78D0B547-AA76-42F2-A3FF-4AE69AA69634}" presName="Name8" presStyleCnt="0"/>
      <dgm:spPr/>
    </dgm:pt>
    <dgm:pt modelId="{0FF371A3-E5DA-4600-9CB2-84CD746364AA}" type="pres">
      <dgm:prSet presAssocID="{78D0B547-AA76-42F2-A3FF-4AE69AA69634}" presName="level" presStyleLbl="node1" presStyleIdx="4" presStyleCnt="5">
        <dgm:presLayoutVars>
          <dgm:chMax val="1"/>
          <dgm:bulletEnabled val="1"/>
        </dgm:presLayoutVars>
      </dgm:prSet>
      <dgm:spPr/>
      <dgm:t>
        <a:bodyPr/>
        <a:lstStyle/>
        <a:p>
          <a:pPr rtl="1"/>
          <a:endParaRPr lang="ar-SA"/>
        </a:p>
      </dgm:t>
    </dgm:pt>
    <dgm:pt modelId="{75EB8B7A-9DA4-4B94-9DC4-9967FA25CB04}" type="pres">
      <dgm:prSet presAssocID="{78D0B547-AA76-42F2-A3FF-4AE69AA69634}" presName="levelTx" presStyleLbl="revTx" presStyleIdx="0" presStyleCnt="0">
        <dgm:presLayoutVars>
          <dgm:chMax val="1"/>
          <dgm:bulletEnabled val="1"/>
        </dgm:presLayoutVars>
      </dgm:prSet>
      <dgm:spPr/>
      <dgm:t>
        <a:bodyPr/>
        <a:lstStyle/>
        <a:p>
          <a:pPr rtl="1"/>
          <a:endParaRPr lang="ar-SA"/>
        </a:p>
      </dgm:t>
    </dgm:pt>
  </dgm:ptLst>
  <dgm:cxnLst>
    <dgm:cxn modelId="{1B0E1933-D6E5-4E6C-85BA-9B09572717C5}" type="presOf" srcId="{A72B93F0-654D-4FAF-A1E9-5007A49F6B28}" destId="{6650B797-E440-49E6-B05A-D90DB885327D}" srcOrd="0" destOrd="0" presId="urn:microsoft.com/office/officeart/2005/8/layout/pyramid1"/>
    <dgm:cxn modelId="{684B654D-ED60-4BD5-9BFA-F1BF9A07B335}" type="presOf" srcId="{321C745A-517F-4E9F-817E-C5CDADE2F0C8}" destId="{4F6D7865-82B0-4ACD-BD4C-7CE8E1774953}" srcOrd="1" destOrd="0" presId="urn:microsoft.com/office/officeart/2005/8/layout/pyramid1"/>
    <dgm:cxn modelId="{C5143BF8-AB2F-4E31-B8A8-15BE97D54D11}" type="presOf" srcId="{BEC5EF0C-0DB6-44F7-A3D5-2AC38BD05B97}" destId="{0C6DBB75-9B68-4653-8B64-07B573AE5623}" srcOrd="0" destOrd="0" presId="urn:microsoft.com/office/officeart/2005/8/layout/pyramid1"/>
    <dgm:cxn modelId="{2A1DF014-876B-4F4A-8959-2ABF709DB9A1}" srcId="{BEC5EF0C-0DB6-44F7-A3D5-2AC38BD05B97}" destId="{78D0B547-AA76-42F2-A3FF-4AE69AA69634}" srcOrd="4" destOrd="0" parTransId="{E0F900ED-F546-4119-8634-4284216B3C6D}" sibTransId="{81E1119A-B4DC-4043-98E6-15F16D64F10F}"/>
    <dgm:cxn modelId="{B929DD32-2759-463D-8115-C36C07707183}" type="presOf" srcId="{C198B49B-4B28-4FC3-97A4-8D43991474F6}" destId="{8FD5302E-A3C7-48CA-83C7-B1C0F357E5CC}" srcOrd="1" destOrd="0" presId="urn:microsoft.com/office/officeart/2005/8/layout/pyramid1"/>
    <dgm:cxn modelId="{9676CAC2-5156-4CC1-BC0C-95874057051F}" srcId="{BEC5EF0C-0DB6-44F7-A3D5-2AC38BD05B97}" destId="{1CDBD7C4-6885-4A7C-A84A-D06DA9EFFAE5}" srcOrd="2" destOrd="0" parTransId="{57F0E6AF-0C02-41D6-8BDC-664E471D61D0}" sibTransId="{3EA4E36C-952A-4445-9EB0-AE80B9EE6AC0}"/>
    <dgm:cxn modelId="{7DB3622F-5264-49C2-873B-0C3ED3FDD8AF}" srcId="{BEC5EF0C-0DB6-44F7-A3D5-2AC38BD05B97}" destId="{C198B49B-4B28-4FC3-97A4-8D43991474F6}" srcOrd="1" destOrd="0" parTransId="{3CBF184D-4324-4EA2-AADB-FFDCB7A9F370}" sibTransId="{D5956412-2A7E-4D7B-95CC-E51E1A7C41DD}"/>
    <dgm:cxn modelId="{E32079D9-BDC8-436A-BFBF-AF224A457248}" srcId="{BEC5EF0C-0DB6-44F7-A3D5-2AC38BD05B97}" destId="{A72B93F0-654D-4FAF-A1E9-5007A49F6B28}" srcOrd="0" destOrd="0" parTransId="{CECA3714-C120-44EA-A496-91EAD0BCE7A7}" sibTransId="{B3CB923A-4F44-41DF-BF0C-9566665305FB}"/>
    <dgm:cxn modelId="{C79029BF-AFCE-48AD-A01E-FD99F6970E10}" type="presOf" srcId="{A72B93F0-654D-4FAF-A1E9-5007A49F6B28}" destId="{4C78A65D-695A-405D-B1CF-44D82D0A520B}" srcOrd="1" destOrd="0" presId="urn:microsoft.com/office/officeart/2005/8/layout/pyramid1"/>
    <dgm:cxn modelId="{428409E9-D359-41C3-B24D-1D3B13E0FA10}" type="presOf" srcId="{78D0B547-AA76-42F2-A3FF-4AE69AA69634}" destId="{75EB8B7A-9DA4-4B94-9DC4-9967FA25CB04}" srcOrd="1" destOrd="0" presId="urn:microsoft.com/office/officeart/2005/8/layout/pyramid1"/>
    <dgm:cxn modelId="{F94732F9-86A1-4C39-85C2-FA1DC9514879}" type="presOf" srcId="{321C745A-517F-4E9F-817E-C5CDADE2F0C8}" destId="{4641FDDB-8F98-4527-8A02-2C8B8E648190}" srcOrd="0" destOrd="0" presId="urn:microsoft.com/office/officeart/2005/8/layout/pyramid1"/>
    <dgm:cxn modelId="{792B3F07-06F7-455A-9227-866DBDCCE050}" type="presOf" srcId="{1CDBD7C4-6885-4A7C-A84A-D06DA9EFFAE5}" destId="{5A56CDB6-538A-4878-8DA8-AF92B8421632}" srcOrd="1" destOrd="0" presId="urn:microsoft.com/office/officeart/2005/8/layout/pyramid1"/>
    <dgm:cxn modelId="{47028D1E-D14C-4B00-B06D-F800E92977B7}" type="presOf" srcId="{78D0B547-AA76-42F2-A3FF-4AE69AA69634}" destId="{0FF371A3-E5DA-4600-9CB2-84CD746364AA}" srcOrd="0" destOrd="0" presId="urn:microsoft.com/office/officeart/2005/8/layout/pyramid1"/>
    <dgm:cxn modelId="{F0D7E07D-C31A-45E0-ACA1-B1A7576A0559}" type="presOf" srcId="{1CDBD7C4-6885-4A7C-A84A-D06DA9EFFAE5}" destId="{FB30DFBD-37DE-446B-B0DD-A3E1CB83030A}" srcOrd="0" destOrd="0" presId="urn:microsoft.com/office/officeart/2005/8/layout/pyramid1"/>
    <dgm:cxn modelId="{263AD5E1-187D-46C1-A71B-4B58EBC390E0}" type="presOf" srcId="{C198B49B-4B28-4FC3-97A4-8D43991474F6}" destId="{AE8576EC-2828-4DF0-A7B0-0F6CA9C97FAF}" srcOrd="0" destOrd="0" presId="urn:microsoft.com/office/officeart/2005/8/layout/pyramid1"/>
    <dgm:cxn modelId="{8E7ECD5B-3AD6-4848-B8CB-54D54F03CA7D}" srcId="{BEC5EF0C-0DB6-44F7-A3D5-2AC38BD05B97}" destId="{321C745A-517F-4E9F-817E-C5CDADE2F0C8}" srcOrd="3" destOrd="0" parTransId="{9024F606-1699-44FE-ABF6-CE7984B2FA77}" sibTransId="{2743E200-BB59-450B-B99E-7FF7AC3F4BA9}"/>
    <dgm:cxn modelId="{D4932FD1-51BA-4913-970F-20BAF9EB240A}" type="presParOf" srcId="{0C6DBB75-9B68-4653-8B64-07B573AE5623}" destId="{80B97BD6-65E9-4798-BD65-07264AE1AC2B}" srcOrd="0" destOrd="0" presId="urn:microsoft.com/office/officeart/2005/8/layout/pyramid1"/>
    <dgm:cxn modelId="{4C57CCF9-E370-454C-91FD-3C7C07AAEA6B}" type="presParOf" srcId="{80B97BD6-65E9-4798-BD65-07264AE1AC2B}" destId="{6650B797-E440-49E6-B05A-D90DB885327D}" srcOrd="0" destOrd="0" presId="urn:microsoft.com/office/officeart/2005/8/layout/pyramid1"/>
    <dgm:cxn modelId="{0041BB52-22A2-40F4-A781-CBDE8E2FFB49}" type="presParOf" srcId="{80B97BD6-65E9-4798-BD65-07264AE1AC2B}" destId="{4C78A65D-695A-405D-B1CF-44D82D0A520B}" srcOrd="1" destOrd="0" presId="urn:microsoft.com/office/officeart/2005/8/layout/pyramid1"/>
    <dgm:cxn modelId="{EA7B6500-EAC7-47B0-B905-11978843095B}" type="presParOf" srcId="{0C6DBB75-9B68-4653-8B64-07B573AE5623}" destId="{7968C8DF-8136-4C21-B5C2-7340522EEA3E}" srcOrd="1" destOrd="0" presId="urn:microsoft.com/office/officeart/2005/8/layout/pyramid1"/>
    <dgm:cxn modelId="{C879C761-07BB-41FA-93C8-6B7FF3FC6215}" type="presParOf" srcId="{7968C8DF-8136-4C21-B5C2-7340522EEA3E}" destId="{AE8576EC-2828-4DF0-A7B0-0F6CA9C97FAF}" srcOrd="0" destOrd="0" presId="urn:microsoft.com/office/officeart/2005/8/layout/pyramid1"/>
    <dgm:cxn modelId="{0F0FF689-37BB-4D47-BD02-8B05D6AF5EC1}" type="presParOf" srcId="{7968C8DF-8136-4C21-B5C2-7340522EEA3E}" destId="{8FD5302E-A3C7-48CA-83C7-B1C0F357E5CC}" srcOrd="1" destOrd="0" presId="urn:microsoft.com/office/officeart/2005/8/layout/pyramid1"/>
    <dgm:cxn modelId="{B12E8532-0044-48E7-92E8-8B81B9D1956F}" type="presParOf" srcId="{0C6DBB75-9B68-4653-8B64-07B573AE5623}" destId="{0118F6BA-A6D1-4216-9B88-A2D15A03963A}" srcOrd="2" destOrd="0" presId="urn:microsoft.com/office/officeart/2005/8/layout/pyramid1"/>
    <dgm:cxn modelId="{F2D81E39-E462-49C0-9DC5-2A7C6715EC1D}" type="presParOf" srcId="{0118F6BA-A6D1-4216-9B88-A2D15A03963A}" destId="{FB30DFBD-37DE-446B-B0DD-A3E1CB83030A}" srcOrd="0" destOrd="0" presId="urn:microsoft.com/office/officeart/2005/8/layout/pyramid1"/>
    <dgm:cxn modelId="{46110F82-F756-47DA-99D8-F1A9776267D5}" type="presParOf" srcId="{0118F6BA-A6D1-4216-9B88-A2D15A03963A}" destId="{5A56CDB6-538A-4878-8DA8-AF92B8421632}" srcOrd="1" destOrd="0" presId="urn:microsoft.com/office/officeart/2005/8/layout/pyramid1"/>
    <dgm:cxn modelId="{0507A5F9-395A-457E-AD12-F088F0BF4CC4}" type="presParOf" srcId="{0C6DBB75-9B68-4653-8B64-07B573AE5623}" destId="{73D535F6-AEBE-4858-985D-C5269FCA3BA3}" srcOrd="3" destOrd="0" presId="urn:microsoft.com/office/officeart/2005/8/layout/pyramid1"/>
    <dgm:cxn modelId="{3CAF1585-1B9E-48FE-BBDB-EFF4957B5F1F}" type="presParOf" srcId="{73D535F6-AEBE-4858-985D-C5269FCA3BA3}" destId="{4641FDDB-8F98-4527-8A02-2C8B8E648190}" srcOrd="0" destOrd="0" presId="urn:microsoft.com/office/officeart/2005/8/layout/pyramid1"/>
    <dgm:cxn modelId="{47CB43A3-D09E-4CD1-BA79-35C9D7E74D5A}" type="presParOf" srcId="{73D535F6-AEBE-4858-985D-C5269FCA3BA3}" destId="{4F6D7865-82B0-4ACD-BD4C-7CE8E1774953}" srcOrd="1" destOrd="0" presId="urn:microsoft.com/office/officeart/2005/8/layout/pyramid1"/>
    <dgm:cxn modelId="{863BC10B-C660-4611-8D63-600CBBACF54B}" type="presParOf" srcId="{0C6DBB75-9B68-4653-8B64-07B573AE5623}" destId="{4BC517F7-38F1-4A66-A129-5CF22F179DA1}" srcOrd="4" destOrd="0" presId="urn:microsoft.com/office/officeart/2005/8/layout/pyramid1"/>
    <dgm:cxn modelId="{45F691FD-60C6-4A0B-83AE-F45FF31ED273}" type="presParOf" srcId="{4BC517F7-38F1-4A66-A129-5CF22F179DA1}" destId="{0FF371A3-E5DA-4600-9CB2-84CD746364AA}" srcOrd="0" destOrd="0" presId="urn:microsoft.com/office/officeart/2005/8/layout/pyramid1"/>
    <dgm:cxn modelId="{6FFD6DB1-92AD-4981-8449-20EAB93D95A0}" type="presParOf" srcId="{4BC517F7-38F1-4A66-A129-5CF22F179DA1}" destId="{75EB8B7A-9DA4-4B94-9DC4-9967FA25CB04}" srcOrd="1" destOrd="0" presId="urn:microsoft.com/office/officeart/2005/8/layout/pyramid1"/>
  </dgm:cxnLst>
  <dgm:bg/>
  <dgm:whole/>
</dgm:dataModel>
</file>

<file path=ppt/diagrams/data3.xml><?xml version="1.0" encoding="utf-8"?>
<dgm:dataModel xmlns:dgm="http://schemas.openxmlformats.org/drawingml/2006/diagram" xmlns:a="http://schemas.openxmlformats.org/drawingml/2006/main">
  <dgm:ptLst>
    <dgm:pt modelId="{54E9DFA5-7666-4EE9-9CC8-C66EE621238D}" type="doc">
      <dgm:prSet loTypeId="urn:microsoft.com/office/officeart/2005/8/layout/vList2" loCatId="list" qsTypeId="urn:microsoft.com/office/officeart/2005/8/quickstyle/simple3" qsCatId="simple" csTypeId="urn:microsoft.com/office/officeart/2005/8/colors/colorful2" csCatId="colorful" phldr="1"/>
      <dgm:spPr/>
      <dgm:t>
        <a:bodyPr/>
        <a:lstStyle/>
        <a:p>
          <a:pPr rtl="1"/>
          <a:endParaRPr lang="ar-SA"/>
        </a:p>
      </dgm:t>
    </dgm:pt>
    <dgm:pt modelId="{D5C1D37B-D6A4-4FFC-81C2-33F67D2AA69D}">
      <dgm:prSet custT="1"/>
      <dgm:spPr/>
      <dgm:t>
        <a:bodyPr/>
        <a:lstStyle/>
        <a:p>
          <a:pPr algn="just" rtl="1"/>
          <a:r>
            <a:rPr lang="ar-SA" sz="2400" b="1" dirty="0" smtClean="0"/>
            <a:t>يخضع إشباع الحاجات الإنسانية لأولوية تعبر عن مدى أساسية الحاجة .</a:t>
          </a:r>
          <a:endParaRPr lang="ar-SA" sz="2400" b="1" dirty="0"/>
        </a:p>
      </dgm:t>
    </dgm:pt>
    <dgm:pt modelId="{FCA09B34-4335-43DB-8F24-8B1ED36192C9}" type="parTrans" cxnId="{D34F2DC2-F8B4-4483-9CF4-D5B32F89638A}">
      <dgm:prSet/>
      <dgm:spPr/>
      <dgm:t>
        <a:bodyPr/>
        <a:lstStyle/>
        <a:p>
          <a:pPr algn="just" rtl="1"/>
          <a:endParaRPr lang="ar-SA" sz="3600" b="1"/>
        </a:p>
      </dgm:t>
    </dgm:pt>
    <dgm:pt modelId="{96CBFB04-15C8-42B7-97B2-B1970F840997}" type="sibTrans" cxnId="{D34F2DC2-F8B4-4483-9CF4-D5B32F89638A}">
      <dgm:prSet/>
      <dgm:spPr/>
      <dgm:t>
        <a:bodyPr/>
        <a:lstStyle/>
        <a:p>
          <a:pPr algn="just" rtl="1"/>
          <a:endParaRPr lang="ar-SA" sz="3600" b="1"/>
        </a:p>
      </dgm:t>
    </dgm:pt>
    <dgm:pt modelId="{5BD1770B-13D0-4C0C-ACAF-6BA3CF3A3856}">
      <dgm:prSet custT="1"/>
      <dgm:spPr/>
      <dgm:t>
        <a:bodyPr/>
        <a:lstStyle/>
        <a:p>
          <a:pPr algn="just" rtl="1"/>
          <a:r>
            <a:rPr lang="ar-SA" sz="2400" b="1" dirty="0" smtClean="0"/>
            <a:t>إشباع الفرد لمجموعة معينة من الحاجات يترتب عليه بروز وإثارة مجموعة الحاجات التالية لها في ترتيب الأولوية .</a:t>
          </a:r>
          <a:endParaRPr lang="ar-SA" sz="2400" b="1" dirty="0"/>
        </a:p>
      </dgm:t>
    </dgm:pt>
    <dgm:pt modelId="{E082B18A-C6C3-4373-946F-AA528A375294}" type="parTrans" cxnId="{5A2CF516-113F-402C-9099-A6B164D373A5}">
      <dgm:prSet/>
      <dgm:spPr/>
      <dgm:t>
        <a:bodyPr/>
        <a:lstStyle/>
        <a:p>
          <a:pPr algn="just" rtl="1"/>
          <a:endParaRPr lang="ar-SA" sz="3600" b="1"/>
        </a:p>
      </dgm:t>
    </dgm:pt>
    <dgm:pt modelId="{759E57B0-5503-4FB9-958E-EAC6BDF694B6}" type="sibTrans" cxnId="{5A2CF516-113F-402C-9099-A6B164D373A5}">
      <dgm:prSet/>
      <dgm:spPr/>
      <dgm:t>
        <a:bodyPr/>
        <a:lstStyle/>
        <a:p>
          <a:pPr algn="just" rtl="1"/>
          <a:endParaRPr lang="ar-SA" sz="3600" b="1"/>
        </a:p>
      </dgm:t>
    </dgm:pt>
    <dgm:pt modelId="{39243E73-D330-49A9-9FAE-09DED6025948}">
      <dgm:prSet custT="1"/>
      <dgm:spPr/>
      <dgm:t>
        <a:bodyPr/>
        <a:lstStyle/>
        <a:p>
          <a:pPr algn="just" rtl="1"/>
          <a:r>
            <a:rPr lang="ar-SA" sz="2400" b="1" dirty="0" smtClean="0"/>
            <a:t>لا تقوم الحاجة المشبعة بدفع السلوك أو تحريكه .</a:t>
          </a:r>
          <a:endParaRPr lang="ar-SA" sz="2400" b="1" dirty="0"/>
        </a:p>
      </dgm:t>
    </dgm:pt>
    <dgm:pt modelId="{387C02F0-B37E-4048-9D6A-3095172BF699}" type="parTrans" cxnId="{DC6758BD-C05C-4901-B393-4AE86AADDCDC}">
      <dgm:prSet/>
      <dgm:spPr/>
      <dgm:t>
        <a:bodyPr/>
        <a:lstStyle/>
        <a:p>
          <a:pPr algn="just" rtl="1"/>
          <a:endParaRPr lang="ar-SA" sz="3600" b="1"/>
        </a:p>
      </dgm:t>
    </dgm:pt>
    <dgm:pt modelId="{8732D35E-A499-40DE-B328-DACC9FCC4E00}" type="sibTrans" cxnId="{DC6758BD-C05C-4901-B393-4AE86AADDCDC}">
      <dgm:prSet/>
      <dgm:spPr/>
      <dgm:t>
        <a:bodyPr/>
        <a:lstStyle/>
        <a:p>
          <a:pPr algn="just" rtl="1"/>
          <a:endParaRPr lang="ar-SA" sz="3600" b="1"/>
        </a:p>
      </dgm:t>
    </dgm:pt>
    <dgm:pt modelId="{3E58EB19-DF04-48B3-8784-FD421D9F7F28}">
      <dgm:prSet custT="1"/>
      <dgm:spPr/>
      <dgm:t>
        <a:bodyPr/>
        <a:lstStyle/>
        <a:p>
          <a:pPr algn="just" rtl="1"/>
          <a:r>
            <a:rPr lang="ar-SA" sz="2400" b="1" dirty="0" smtClean="0"/>
            <a:t>يتجه سعي الفرد </a:t>
          </a:r>
          <a:r>
            <a:rPr lang="ar-SA" sz="2400" b="1" smtClean="0"/>
            <a:t>لإشباع حاجة </a:t>
          </a:r>
          <a:r>
            <a:rPr lang="ar-SA" sz="2400" b="1" dirty="0" smtClean="0"/>
            <a:t>في مستوى أعلى فأن هذا معناه أن الحاجات الدنيا مشبعة نسبيا لديه .</a:t>
          </a:r>
          <a:endParaRPr lang="ar-SA" sz="2400" b="1" dirty="0"/>
        </a:p>
      </dgm:t>
    </dgm:pt>
    <dgm:pt modelId="{237CC967-66A9-4936-9FC6-9303E94CDB55}" type="sibTrans" cxnId="{2300E771-BC76-49E8-B4D0-5E25D5D13233}">
      <dgm:prSet/>
      <dgm:spPr/>
      <dgm:t>
        <a:bodyPr/>
        <a:lstStyle/>
        <a:p>
          <a:pPr algn="just" rtl="1"/>
          <a:endParaRPr lang="ar-SA" sz="3600" b="1"/>
        </a:p>
      </dgm:t>
    </dgm:pt>
    <dgm:pt modelId="{5E943646-CF82-4E4A-8D09-C959F2165470}" type="parTrans" cxnId="{2300E771-BC76-49E8-B4D0-5E25D5D13233}">
      <dgm:prSet/>
      <dgm:spPr/>
      <dgm:t>
        <a:bodyPr/>
        <a:lstStyle/>
        <a:p>
          <a:pPr algn="just" rtl="1"/>
          <a:endParaRPr lang="ar-SA" sz="3600" b="1"/>
        </a:p>
      </dgm:t>
    </dgm:pt>
    <dgm:pt modelId="{ED42E995-5F0C-4F84-8CB8-BF5708479EBB}" type="pres">
      <dgm:prSet presAssocID="{54E9DFA5-7666-4EE9-9CC8-C66EE621238D}" presName="linear" presStyleCnt="0">
        <dgm:presLayoutVars>
          <dgm:animLvl val="lvl"/>
          <dgm:resizeHandles val="exact"/>
        </dgm:presLayoutVars>
      </dgm:prSet>
      <dgm:spPr/>
      <dgm:t>
        <a:bodyPr/>
        <a:lstStyle/>
        <a:p>
          <a:pPr rtl="1"/>
          <a:endParaRPr lang="ar-SA"/>
        </a:p>
      </dgm:t>
    </dgm:pt>
    <dgm:pt modelId="{57DAC0DD-EEB0-41C7-81D1-723DDE1C91FF}" type="pres">
      <dgm:prSet presAssocID="{D5C1D37B-D6A4-4FFC-81C2-33F67D2AA69D}" presName="parentText" presStyleLbl="node1" presStyleIdx="0" presStyleCnt="4">
        <dgm:presLayoutVars>
          <dgm:chMax val="0"/>
          <dgm:bulletEnabled val="1"/>
        </dgm:presLayoutVars>
      </dgm:prSet>
      <dgm:spPr/>
      <dgm:t>
        <a:bodyPr/>
        <a:lstStyle/>
        <a:p>
          <a:pPr rtl="1"/>
          <a:endParaRPr lang="ar-SA"/>
        </a:p>
      </dgm:t>
    </dgm:pt>
    <dgm:pt modelId="{07329D2D-07E6-4EF7-98BB-189C11A74AD8}" type="pres">
      <dgm:prSet presAssocID="{96CBFB04-15C8-42B7-97B2-B1970F840997}" presName="spacer" presStyleCnt="0"/>
      <dgm:spPr/>
      <dgm:t>
        <a:bodyPr/>
        <a:lstStyle/>
        <a:p>
          <a:endParaRPr lang="en-US"/>
        </a:p>
      </dgm:t>
    </dgm:pt>
    <dgm:pt modelId="{D8AA7473-555E-436F-B2F7-C6ED36B71B6C}" type="pres">
      <dgm:prSet presAssocID="{5BD1770B-13D0-4C0C-ACAF-6BA3CF3A3856}" presName="parentText" presStyleLbl="node1" presStyleIdx="1" presStyleCnt="4">
        <dgm:presLayoutVars>
          <dgm:chMax val="0"/>
          <dgm:bulletEnabled val="1"/>
        </dgm:presLayoutVars>
      </dgm:prSet>
      <dgm:spPr/>
      <dgm:t>
        <a:bodyPr/>
        <a:lstStyle/>
        <a:p>
          <a:pPr rtl="1"/>
          <a:endParaRPr lang="ar-SA"/>
        </a:p>
      </dgm:t>
    </dgm:pt>
    <dgm:pt modelId="{2E643D26-A1CB-4A8D-BA8F-72D351A13104}" type="pres">
      <dgm:prSet presAssocID="{759E57B0-5503-4FB9-958E-EAC6BDF694B6}" presName="spacer" presStyleCnt="0"/>
      <dgm:spPr/>
      <dgm:t>
        <a:bodyPr/>
        <a:lstStyle/>
        <a:p>
          <a:endParaRPr lang="en-US"/>
        </a:p>
      </dgm:t>
    </dgm:pt>
    <dgm:pt modelId="{502B6FEB-B0BB-45ED-A624-FB42822B7CE3}" type="pres">
      <dgm:prSet presAssocID="{39243E73-D330-49A9-9FAE-09DED6025948}" presName="parentText" presStyleLbl="node1" presStyleIdx="2" presStyleCnt="4">
        <dgm:presLayoutVars>
          <dgm:chMax val="0"/>
          <dgm:bulletEnabled val="1"/>
        </dgm:presLayoutVars>
      </dgm:prSet>
      <dgm:spPr/>
      <dgm:t>
        <a:bodyPr/>
        <a:lstStyle/>
        <a:p>
          <a:pPr rtl="1"/>
          <a:endParaRPr lang="ar-SA"/>
        </a:p>
      </dgm:t>
    </dgm:pt>
    <dgm:pt modelId="{4EADD431-1218-4C66-9DB5-1C9EE49C7F88}" type="pres">
      <dgm:prSet presAssocID="{8732D35E-A499-40DE-B328-DACC9FCC4E00}" presName="spacer" presStyleCnt="0"/>
      <dgm:spPr/>
      <dgm:t>
        <a:bodyPr/>
        <a:lstStyle/>
        <a:p>
          <a:endParaRPr lang="en-US"/>
        </a:p>
      </dgm:t>
    </dgm:pt>
    <dgm:pt modelId="{4680E6A4-C960-48E8-997F-08AFCFE9AC36}" type="pres">
      <dgm:prSet presAssocID="{3E58EB19-DF04-48B3-8784-FD421D9F7F28}" presName="parentText" presStyleLbl="node1" presStyleIdx="3" presStyleCnt="4">
        <dgm:presLayoutVars>
          <dgm:chMax val="0"/>
          <dgm:bulletEnabled val="1"/>
        </dgm:presLayoutVars>
      </dgm:prSet>
      <dgm:spPr/>
      <dgm:t>
        <a:bodyPr/>
        <a:lstStyle/>
        <a:p>
          <a:pPr rtl="1"/>
          <a:endParaRPr lang="ar-SA"/>
        </a:p>
      </dgm:t>
    </dgm:pt>
  </dgm:ptLst>
  <dgm:cxnLst>
    <dgm:cxn modelId="{2300E771-BC76-49E8-B4D0-5E25D5D13233}" srcId="{54E9DFA5-7666-4EE9-9CC8-C66EE621238D}" destId="{3E58EB19-DF04-48B3-8784-FD421D9F7F28}" srcOrd="3" destOrd="0" parTransId="{5E943646-CF82-4E4A-8D09-C959F2165470}" sibTransId="{237CC967-66A9-4936-9FC6-9303E94CDB55}"/>
    <dgm:cxn modelId="{A2D2992C-27A2-4CAC-AAA4-34FBE0B4C3D0}" type="presOf" srcId="{3E58EB19-DF04-48B3-8784-FD421D9F7F28}" destId="{4680E6A4-C960-48E8-997F-08AFCFE9AC36}" srcOrd="0" destOrd="0" presId="urn:microsoft.com/office/officeart/2005/8/layout/vList2"/>
    <dgm:cxn modelId="{DC6758BD-C05C-4901-B393-4AE86AADDCDC}" srcId="{54E9DFA5-7666-4EE9-9CC8-C66EE621238D}" destId="{39243E73-D330-49A9-9FAE-09DED6025948}" srcOrd="2" destOrd="0" parTransId="{387C02F0-B37E-4048-9D6A-3095172BF699}" sibTransId="{8732D35E-A499-40DE-B328-DACC9FCC4E00}"/>
    <dgm:cxn modelId="{0AEDF8AC-8DA5-4E0B-B8E3-05B3A1E223BE}" type="presOf" srcId="{D5C1D37B-D6A4-4FFC-81C2-33F67D2AA69D}" destId="{57DAC0DD-EEB0-41C7-81D1-723DDE1C91FF}" srcOrd="0" destOrd="0" presId="urn:microsoft.com/office/officeart/2005/8/layout/vList2"/>
    <dgm:cxn modelId="{0B079C09-A479-4CB1-8288-5EFBB90C07DA}" type="presOf" srcId="{54E9DFA5-7666-4EE9-9CC8-C66EE621238D}" destId="{ED42E995-5F0C-4F84-8CB8-BF5708479EBB}" srcOrd="0" destOrd="0" presId="urn:microsoft.com/office/officeart/2005/8/layout/vList2"/>
    <dgm:cxn modelId="{95444D6F-AACB-4ED3-A766-66B26FE0D92A}" type="presOf" srcId="{39243E73-D330-49A9-9FAE-09DED6025948}" destId="{502B6FEB-B0BB-45ED-A624-FB42822B7CE3}" srcOrd="0" destOrd="0" presId="urn:microsoft.com/office/officeart/2005/8/layout/vList2"/>
    <dgm:cxn modelId="{A25333F1-7B0A-4E37-B5D5-1B11B367F147}" type="presOf" srcId="{5BD1770B-13D0-4C0C-ACAF-6BA3CF3A3856}" destId="{D8AA7473-555E-436F-B2F7-C6ED36B71B6C}" srcOrd="0" destOrd="0" presId="urn:microsoft.com/office/officeart/2005/8/layout/vList2"/>
    <dgm:cxn modelId="{5A2CF516-113F-402C-9099-A6B164D373A5}" srcId="{54E9DFA5-7666-4EE9-9CC8-C66EE621238D}" destId="{5BD1770B-13D0-4C0C-ACAF-6BA3CF3A3856}" srcOrd="1" destOrd="0" parTransId="{E082B18A-C6C3-4373-946F-AA528A375294}" sibTransId="{759E57B0-5503-4FB9-958E-EAC6BDF694B6}"/>
    <dgm:cxn modelId="{D34F2DC2-F8B4-4483-9CF4-D5B32F89638A}" srcId="{54E9DFA5-7666-4EE9-9CC8-C66EE621238D}" destId="{D5C1D37B-D6A4-4FFC-81C2-33F67D2AA69D}" srcOrd="0" destOrd="0" parTransId="{FCA09B34-4335-43DB-8F24-8B1ED36192C9}" sibTransId="{96CBFB04-15C8-42B7-97B2-B1970F840997}"/>
    <dgm:cxn modelId="{3772DDA2-ABA0-428A-A635-84316DE8EEFF}" type="presParOf" srcId="{ED42E995-5F0C-4F84-8CB8-BF5708479EBB}" destId="{57DAC0DD-EEB0-41C7-81D1-723DDE1C91FF}" srcOrd="0" destOrd="0" presId="urn:microsoft.com/office/officeart/2005/8/layout/vList2"/>
    <dgm:cxn modelId="{65E6B5DD-E41B-462D-AB6F-C64AF6E13F8F}" type="presParOf" srcId="{ED42E995-5F0C-4F84-8CB8-BF5708479EBB}" destId="{07329D2D-07E6-4EF7-98BB-189C11A74AD8}" srcOrd="1" destOrd="0" presId="urn:microsoft.com/office/officeart/2005/8/layout/vList2"/>
    <dgm:cxn modelId="{A88D06B2-214E-4CEF-AB9F-D97E05A5D84D}" type="presParOf" srcId="{ED42E995-5F0C-4F84-8CB8-BF5708479EBB}" destId="{D8AA7473-555E-436F-B2F7-C6ED36B71B6C}" srcOrd="2" destOrd="0" presId="urn:microsoft.com/office/officeart/2005/8/layout/vList2"/>
    <dgm:cxn modelId="{869060DF-D4D4-4045-B34A-8BB920C8BBA0}" type="presParOf" srcId="{ED42E995-5F0C-4F84-8CB8-BF5708479EBB}" destId="{2E643D26-A1CB-4A8D-BA8F-72D351A13104}" srcOrd="3" destOrd="0" presId="urn:microsoft.com/office/officeart/2005/8/layout/vList2"/>
    <dgm:cxn modelId="{436A51E5-6DE9-42AA-AC44-13F4B16DDFA5}" type="presParOf" srcId="{ED42E995-5F0C-4F84-8CB8-BF5708479EBB}" destId="{502B6FEB-B0BB-45ED-A624-FB42822B7CE3}" srcOrd="4" destOrd="0" presId="urn:microsoft.com/office/officeart/2005/8/layout/vList2"/>
    <dgm:cxn modelId="{07035326-7394-49A1-BEC7-A9D449684256}" type="presParOf" srcId="{ED42E995-5F0C-4F84-8CB8-BF5708479EBB}" destId="{4EADD431-1218-4C66-9DB5-1C9EE49C7F88}" srcOrd="5" destOrd="0" presId="urn:microsoft.com/office/officeart/2005/8/layout/vList2"/>
    <dgm:cxn modelId="{76138FE2-B0BA-4A85-A864-F44C02E43DB7}" type="presParOf" srcId="{ED42E995-5F0C-4F84-8CB8-BF5708479EBB}" destId="{4680E6A4-C960-48E8-997F-08AFCFE9AC36}" srcOrd="6" destOrd="0" presId="urn:microsoft.com/office/officeart/2005/8/layout/vList2"/>
  </dgm:cxnLst>
  <dgm:bg/>
  <dgm:whole/>
</dgm:dataModel>
</file>

<file path=ppt/diagrams/data4.xml><?xml version="1.0" encoding="utf-8"?>
<dgm:dataModel xmlns:dgm="http://schemas.openxmlformats.org/drawingml/2006/diagram" xmlns:a="http://schemas.openxmlformats.org/drawingml/2006/main">
  <dgm:ptLst>
    <dgm:pt modelId="{54E9DFA5-7666-4EE9-9CC8-C66EE621238D}" type="doc">
      <dgm:prSet loTypeId="urn:microsoft.com/office/officeart/2005/8/layout/vList2" loCatId="list" qsTypeId="urn:microsoft.com/office/officeart/2005/8/quickstyle/simple3" qsCatId="simple" csTypeId="urn:microsoft.com/office/officeart/2005/8/colors/colorful2" csCatId="colorful" phldr="1"/>
      <dgm:spPr/>
      <dgm:t>
        <a:bodyPr/>
        <a:lstStyle/>
        <a:p>
          <a:pPr rtl="1"/>
          <a:endParaRPr lang="ar-SA"/>
        </a:p>
      </dgm:t>
    </dgm:pt>
    <dgm:pt modelId="{B6DBD7E7-EEAE-49F1-A5EC-91BB40511489}">
      <dgm:prSet custT="1"/>
      <dgm:spPr/>
      <dgm:t>
        <a:bodyPr/>
        <a:lstStyle/>
        <a:p>
          <a:pPr algn="just" rtl="1"/>
          <a:r>
            <a:rPr lang="ar-SA" sz="2800" b="1" dirty="0" smtClean="0">
              <a:solidFill>
                <a:srgbClr val="00B050"/>
              </a:solidFill>
            </a:rPr>
            <a:t>يؤدي النقص في إشباع حاجة تقع في مجموعة أدنى ( أكثر حساسية) بعد أن كانت مشبعة نسبيا إلى تحول اهتمام وسلوك الفرد من إشباع الحاجات التي تعلوها إلى مجابهة النقص المفاجئ في إشباع هذه الحاجة .</a:t>
          </a:r>
          <a:endParaRPr lang="ar-SA" sz="2800" b="1" dirty="0">
            <a:solidFill>
              <a:srgbClr val="00B050"/>
            </a:solidFill>
          </a:endParaRPr>
        </a:p>
      </dgm:t>
    </dgm:pt>
    <dgm:pt modelId="{8C9CEC70-D171-4145-8497-2F7C9BC41B3B}" type="parTrans" cxnId="{2420B466-DB45-403C-8DA7-133F442B087F}">
      <dgm:prSet/>
      <dgm:spPr/>
      <dgm:t>
        <a:bodyPr/>
        <a:lstStyle/>
        <a:p>
          <a:pPr algn="just" rtl="1"/>
          <a:endParaRPr lang="ar-SA" sz="4000" b="1">
            <a:solidFill>
              <a:srgbClr val="00B050"/>
            </a:solidFill>
          </a:endParaRPr>
        </a:p>
      </dgm:t>
    </dgm:pt>
    <dgm:pt modelId="{7F725877-0ECD-4EED-B1BB-73F2A03191DE}" type="sibTrans" cxnId="{2420B466-DB45-403C-8DA7-133F442B087F}">
      <dgm:prSet/>
      <dgm:spPr/>
      <dgm:t>
        <a:bodyPr/>
        <a:lstStyle/>
        <a:p>
          <a:pPr algn="just" rtl="1"/>
          <a:endParaRPr lang="ar-SA" sz="4000" b="1">
            <a:solidFill>
              <a:srgbClr val="00B050"/>
            </a:solidFill>
          </a:endParaRPr>
        </a:p>
      </dgm:t>
    </dgm:pt>
    <dgm:pt modelId="{E7468AEC-F60E-4B4E-A1D3-8F77B42AA36A}">
      <dgm:prSet custT="1"/>
      <dgm:spPr/>
      <dgm:t>
        <a:bodyPr/>
        <a:lstStyle/>
        <a:p>
          <a:pPr algn="just" rtl="1"/>
          <a:r>
            <a:rPr lang="ar-SA" sz="2800" b="1" dirty="0" smtClean="0">
              <a:solidFill>
                <a:srgbClr val="00B050"/>
              </a:solidFill>
            </a:rPr>
            <a:t>تتوقف سعادة الفرد على مستوى الحاجات التي استطاع إشباعها .</a:t>
          </a:r>
          <a:endParaRPr lang="ar-SA" sz="2800" b="1" dirty="0">
            <a:solidFill>
              <a:srgbClr val="00B050"/>
            </a:solidFill>
          </a:endParaRPr>
        </a:p>
      </dgm:t>
    </dgm:pt>
    <dgm:pt modelId="{89120FB8-C0C7-4460-8E2A-0E82C5FED8D4}" type="parTrans" cxnId="{1F903A8A-4D6C-4B45-AC0C-3F7B38AF4F2E}">
      <dgm:prSet/>
      <dgm:spPr/>
      <dgm:t>
        <a:bodyPr/>
        <a:lstStyle/>
        <a:p>
          <a:pPr algn="just" rtl="1"/>
          <a:endParaRPr lang="ar-SA" sz="4000" b="1">
            <a:solidFill>
              <a:srgbClr val="00B050"/>
            </a:solidFill>
          </a:endParaRPr>
        </a:p>
      </dgm:t>
    </dgm:pt>
    <dgm:pt modelId="{776236D3-2540-4B6B-A22D-9FDBB8D2AA18}" type="sibTrans" cxnId="{1F903A8A-4D6C-4B45-AC0C-3F7B38AF4F2E}">
      <dgm:prSet/>
      <dgm:spPr/>
      <dgm:t>
        <a:bodyPr/>
        <a:lstStyle/>
        <a:p>
          <a:pPr algn="just" rtl="1"/>
          <a:endParaRPr lang="ar-SA" sz="4000" b="1">
            <a:solidFill>
              <a:srgbClr val="00B050"/>
            </a:solidFill>
          </a:endParaRPr>
        </a:p>
      </dgm:t>
    </dgm:pt>
    <dgm:pt modelId="{889B5985-16C7-4B70-8EF4-474EAAF00082}">
      <dgm:prSet custT="1"/>
      <dgm:spPr/>
      <dgm:t>
        <a:bodyPr/>
        <a:lstStyle/>
        <a:p>
          <a:pPr algn="just" rtl="1"/>
          <a:r>
            <a:rPr lang="ar-SA" sz="2800" b="1" dirty="0" smtClean="0">
              <a:solidFill>
                <a:srgbClr val="00B050"/>
              </a:solidFill>
            </a:rPr>
            <a:t>ترتبط الصحة النفسية للأفراد بإشباع المجموعات الخمس من الحاجات</a:t>
          </a:r>
          <a:r>
            <a:rPr lang="en-US" sz="2800" b="1" dirty="0" smtClean="0">
              <a:solidFill>
                <a:srgbClr val="00B050"/>
              </a:solidFill>
            </a:rPr>
            <a:t> </a:t>
          </a:r>
          <a:r>
            <a:rPr lang="ar-SA" sz="2800" b="1" dirty="0" smtClean="0">
              <a:solidFill>
                <a:srgbClr val="00B050"/>
              </a:solidFill>
            </a:rPr>
            <a:t>. </a:t>
          </a:r>
          <a:r>
            <a:rPr lang="ar-SA" sz="2800" b="1" dirty="0" smtClean="0">
              <a:solidFill>
                <a:srgbClr val="00B050"/>
              </a:solidFill>
            </a:rPr>
            <a:t>خطــــــــــــــــــــــــــــــــــــــــــــــــــــــــــــــــأ</a:t>
          </a:r>
          <a:r>
            <a:rPr lang="ar-SA" sz="2800" b="1" dirty="0" smtClean="0">
              <a:solidFill>
                <a:srgbClr val="00B050"/>
              </a:solidFill>
            </a:rPr>
            <a:t>.</a:t>
          </a:r>
          <a:endParaRPr lang="en-US" sz="2800" b="1" dirty="0">
            <a:solidFill>
              <a:srgbClr val="00B050"/>
            </a:solidFill>
          </a:endParaRPr>
        </a:p>
      </dgm:t>
    </dgm:pt>
    <dgm:pt modelId="{8362FB5B-6483-460D-836B-8256C72EAE53}" type="parTrans" cxnId="{15A942C7-13C3-41A4-AEBF-3B48F1B0D18F}">
      <dgm:prSet/>
      <dgm:spPr/>
      <dgm:t>
        <a:bodyPr/>
        <a:lstStyle/>
        <a:p>
          <a:pPr algn="just" rtl="1"/>
          <a:endParaRPr lang="ar-SA" sz="4000" b="1">
            <a:solidFill>
              <a:srgbClr val="00B050"/>
            </a:solidFill>
          </a:endParaRPr>
        </a:p>
      </dgm:t>
    </dgm:pt>
    <dgm:pt modelId="{B5EFC00F-705F-4B23-A5A4-7B73EBBBFC18}" type="sibTrans" cxnId="{15A942C7-13C3-41A4-AEBF-3B48F1B0D18F}">
      <dgm:prSet/>
      <dgm:spPr/>
      <dgm:t>
        <a:bodyPr/>
        <a:lstStyle/>
        <a:p>
          <a:pPr algn="just" rtl="1"/>
          <a:endParaRPr lang="ar-SA" sz="4000" b="1">
            <a:solidFill>
              <a:srgbClr val="00B050"/>
            </a:solidFill>
          </a:endParaRPr>
        </a:p>
      </dgm:t>
    </dgm:pt>
    <dgm:pt modelId="{ED42E995-5F0C-4F84-8CB8-BF5708479EBB}" type="pres">
      <dgm:prSet presAssocID="{54E9DFA5-7666-4EE9-9CC8-C66EE621238D}" presName="linear" presStyleCnt="0">
        <dgm:presLayoutVars>
          <dgm:animLvl val="lvl"/>
          <dgm:resizeHandles val="exact"/>
        </dgm:presLayoutVars>
      </dgm:prSet>
      <dgm:spPr/>
      <dgm:t>
        <a:bodyPr/>
        <a:lstStyle/>
        <a:p>
          <a:pPr rtl="1"/>
          <a:endParaRPr lang="ar-SA"/>
        </a:p>
      </dgm:t>
    </dgm:pt>
    <dgm:pt modelId="{71A538B6-7697-4E23-A5FB-BED91C267C65}" type="pres">
      <dgm:prSet presAssocID="{B6DBD7E7-EEAE-49F1-A5EC-91BB40511489}" presName="parentText" presStyleLbl="node1" presStyleIdx="0" presStyleCnt="3">
        <dgm:presLayoutVars>
          <dgm:chMax val="0"/>
          <dgm:bulletEnabled val="1"/>
        </dgm:presLayoutVars>
      </dgm:prSet>
      <dgm:spPr/>
      <dgm:t>
        <a:bodyPr/>
        <a:lstStyle/>
        <a:p>
          <a:pPr rtl="1"/>
          <a:endParaRPr lang="ar-SA"/>
        </a:p>
      </dgm:t>
    </dgm:pt>
    <dgm:pt modelId="{D77B815D-3934-438E-AC54-F165511F2309}" type="pres">
      <dgm:prSet presAssocID="{7F725877-0ECD-4EED-B1BB-73F2A03191DE}" presName="spacer" presStyleCnt="0"/>
      <dgm:spPr/>
      <dgm:t>
        <a:bodyPr/>
        <a:lstStyle/>
        <a:p>
          <a:endParaRPr lang="en-US"/>
        </a:p>
      </dgm:t>
    </dgm:pt>
    <dgm:pt modelId="{5CE137BF-30C3-4EEF-811A-866A73F50FE8}" type="pres">
      <dgm:prSet presAssocID="{E7468AEC-F60E-4B4E-A1D3-8F77B42AA36A}" presName="parentText" presStyleLbl="node1" presStyleIdx="1" presStyleCnt="3">
        <dgm:presLayoutVars>
          <dgm:chMax val="0"/>
          <dgm:bulletEnabled val="1"/>
        </dgm:presLayoutVars>
      </dgm:prSet>
      <dgm:spPr/>
      <dgm:t>
        <a:bodyPr/>
        <a:lstStyle/>
        <a:p>
          <a:pPr rtl="1"/>
          <a:endParaRPr lang="ar-SA"/>
        </a:p>
      </dgm:t>
    </dgm:pt>
    <dgm:pt modelId="{182AC6B3-2643-49CB-B62E-79A9B9612A94}" type="pres">
      <dgm:prSet presAssocID="{776236D3-2540-4B6B-A22D-9FDBB8D2AA18}" presName="spacer" presStyleCnt="0"/>
      <dgm:spPr/>
      <dgm:t>
        <a:bodyPr/>
        <a:lstStyle/>
        <a:p>
          <a:endParaRPr lang="en-US"/>
        </a:p>
      </dgm:t>
    </dgm:pt>
    <dgm:pt modelId="{DDABBB4F-5F29-496D-B5DC-7B843F80EC9F}" type="pres">
      <dgm:prSet presAssocID="{889B5985-16C7-4B70-8EF4-474EAAF00082}" presName="parentText" presStyleLbl="node1" presStyleIdx="2" presStyleCnt="3">
        <dgm:presLayoutVars>
          <dgm:chMax val="0"/>
          <dgm:bulletEnabled val="1"/>
        </dgm:presLayoutVars>
      </dgm:prSet>
      <dgm:spPr/>
      <dgm:t>
        <a:bodyPr/>
        <a:lstStyle/>
        <a:p>
          <a:pPr rtl="1"/>
          <a:endParaRPr lang="ar-SA"/>
        </a:p>
      </dgm:t>
    </dgm:pt>
  </dgm:ptLst>
  <dgm:cxnLst>
    <dgm:cxn modelId="{15A942C7-13C3-41A4-AEBF-3B48F1B0D18F}" srcId="{54E9DFA5-7666-4EE9-9CC8-C66EE621238D}" destId="{889B5985-16C7-4B70-8EF4-474EAAF00082}" srcOrd="2" destOrd="0" parTransId="{8362FB5B-6483-460D-836B-8256C72EAE53}" sibTransId="{B5EFC00F-705F-4B23-A5A4-7B73EBBBFC18}"/>
    <dgm:cxn modelId="{5A13C29A-958C-42F2-A1B9-A7A6457BA29D}" type="presOf" srcId="{B6DBD7E7-EEAE-49F1-A5EC-91BB40511489}" destId="{71A538B6-7697-4E23-A5FB-BED91C267C65}" srcOrd="0" destOrd="0" presId="urn:microsoft.com/office/officeart/2005/8/layout/vList2"/>
    <dgm:cxn modelId="{4136A2C4-9174-4EEC-A9A6-C88600D0B599}" type="presOf" srcId="{54E9DFA5-7666-4EE9-9CC8-C66EE621238D}" destId="{ED42E995-5F0C-4F84-8CB8-BF5708479EBB}" srcOrd="0" destOrd="0" presId="urn:microsoft.com/office/officeart/2005/8/layout/vList2"/>
    <dgm:cxn modelId="{D3FA2AD6-FC35-4EAC-9475-6066B93F5E68}" type="presOf" srcId="{E7468AEC-F60E-4B4E-A1D3-8F77B42AA36A}" destId="{5CE137BF-30C3-4EEF-811A-866A73F50FE8}" srcOrd="0" destOrd="0" presId="urn:microsoft.com/office/officeart/2005/8/layout/vList2"/>
    <dgm:cxn modelId="{1F903A8A-4D6C-4B45-AC0C-3F7B38AF4F2E}" srcId="{54E9DFA5-7666-4EE9-9CC8-C66EE621238D}" destId="{E7468AEC-F60E-4B4E-A1D3-8F77B42AA36A}" srcOrd="1" destOrd="0" parTransId="{89120FB8-C0C7-4460-8E2A-0E82C5FED8D4}" sibTransId="{776236D3-2540-4B6B-A22D-9FDBB8D2AA18}"/>
    <dgm:cxn modelId="{03DE365A-CC1C-4C20-B624-8BF2B83CBA19}" type="presOf" srcId="{889B5985-16C7-4B70-8EF4-474EAAF00082}" destId="{DDABBB4F-5F29-496D-B5DC-7B843F80EC9F}" srcOrd="0" destOrd="0" presId="urn:microsoft.com/office/officeart/2005/8/layout/vList2"/>
    <dgm:cxn modelId="{2420B466-DB45-403C-8DA7-133F442B087F}" srcId="{54E9DFA5-7666-4EE9-9CC8-C66EE621238D}" destId="{B6DBD7E7-EEAE-49F1-A5EC-91BB40511489}" srcOrd="0" destOrd="0" parTransId="{8C9CEC70-D171-4145-8497-2F7C9BC41B3B}" sibTransId="{7F725877-0ECD-4EED-B1BB-73F2A03191DE}"/>
    <dgm:cxn modelId="{74745D3D-9695-49F0-A8F1-891BD025B1EC}" type="presParOf" srcId="{ED42E995-5F0C-4F84-8CB8-BF5708479EBB}" destId="{71A538B6-7697-4E23-A5FB-BED91C267C65}" srcOrd="0" destOrd="0" presId="urn:microsoft.com/office/officeart/2005/8/layout/vList2"/>
    <dgm:cxn modelId="{A3985565-27F8-4850-AE9D-1C747235AED2}" type="presParOf" srcId="{ED42E995-5F0C-4F84-8CB8-BF5708479EBB}" destId="{D77B815D-3934-438E-AC54-F165511F2309}" srcOrd="1" destOrd="0" presId="urn:microsoft.com/office/officeart/2005/8/layout/vList2"/>
    <dgm:cxn modelId="{9E3AF16F-151B-40C1-A498-25CBF6C17A58}" type="presParOf" srcId="{ED42E995-5F0C-4F84-8CB8-BF5708479EBB}" destId="{5CE137BF-30C3-4EEF-811A-866A73F50FE8}" srcOrd="2" destOrd="0" presId="urn:microsoft.com/office/officeart/2005/8/layout/vList2"/>
    <dgm:cxn modelId="{16F36929-C7FD-49FB-BBC5-F2F6F72A86EF}" type="presParOf" srcId="{ED42E995-5F0C-4F84-8CB8-BF5708479EBB}" destId="{182AC6B3-2643-49CB-B62E-79A9B9612A94}" srcOrd="3" destOrd="0" presId="urn:microsoft.com/office/officeart/2005/8/layout/vList2"/>
    <dgm:cxn modelId="{BCB4FC43-7868-4616-9238-5242CCE84912}" type="presParOf" srcId="{ED42E995-5F0C-4F84-8CB8-BF5708479EBB}" destId="{DDABBB4F-5F29-496D-B5DC-7B843F80EC9F}" srcOrd="4" destOrd="0" presId="urn:microsoft.com/office/officeart/2005/8/layout/vList2"/>
  </dgm:cxnLst>
  <dgm:bg/>
  <dgm:whole/>
</dgm:dataModel>
</file>

<file path=ppt/diagrams/data5.xml><?xml version="1.0" encoding="utf-8"?>
<dgm:dataModel xmlns:dgm="http://schemas.openxmlformats.org/drawingml/2006/diagram" xmlns:a="http://schemas.openxmlformats.org/drawingml/2006/main">
  <dgm:ptLst>
    <dgm:pt modelId="{A1EE5C7F-8AF3-4D1C-8854-3A00B2786AB9}" type="doc">
      <dgm:prSet loTypeId="urn:microsoft.com/office/officeart/2005/8/layout/vList2" loCatId="list" qsTypeId="urn:microsoft.com/office/officeart/2005/8/quickstyle/simple3" qsCatId="simple" csTypeId="urn:microsoft.com/office/officeart/2005/8/colors/accent1_2" csCatId="accent1" phldr="1"/>
      <dgm:spPr/>
      <dgm:t>
        <a:bodyPr/>
        <a:lstStyle/>
        <a:p>
          <a:pPr rtl="1"/>
          <a:endParaRPr lang="ar-SA"/>
        </a:p>
      </dgm:t>
    </dgm:pt>
    <dgm:pt modelId="{22016289-8E7B-4FD5-A1CA-C7C3825A42B0}">
      <dgm:prSet/>
      <dgm:spPr/>
      <dgm:t>
        <a:bodyPr/>
        <a:lstStyle/>
        <a:p>
          <a:pPr rtl="1"/>
          <a:r>
            <a:rPr lang="ar-SA" dirty="0" smtClean="0"/>
            <a:t>تفسر هذه النظرية أحد الجوانب الحركية الهامة في الدافعية التي تتصل بالعلاقات المتتابعة بين خبرات الإنجاز السابقة والهدف المتوقع للفرد، ثم مشاعر النجاح أو الفشل لديه كرد فعل لإنجازه الفعلي . </a:t>
          </a:r>
          <a:endParaRPr lang="ar-SA" dirty="0"/>
        </a:p>
      </dgm:t>
    </dgm:pt>
    <dgm:pt modelId="{AFB0477F-5100-446C-9151-FBCB50B5ECC0}" type="parTrans" cxnId="{ADEAA4BB-82B3-4939-BB36-BE4BA5CBABF1}">
      <dgm:prSet/>
      <dgm:spPr/>
      <dgm:t>
        <a:bodyPr/>
        <a:lstStyle/>
        <a:p>
          <a:pPr rtl="1"/>
          <a:endParaRPr lang="ar-SA"/>
        </a:p>
      </dgm:t>
    </dgm:pt>
    <dgm:pt modelId="{93179DC0-538B-482B-865D-C443E8F564F5}" type="sibTrans" cxnId="{ADEAA4BB-82B3-4939-BB36-BE4BA5CBABF1}">
      <dgm:prSet/>
      <dgm:spPr/>
      <dgm:t>
        <a:bodyPr/>
        <a:lstStyle/>
        <a:p>
          <a:pPr rtl="1"/>
          <a:endParaRPr lang="ar-SA"/>
        </a:p>
      </dgm:t>
    </dgm:pt>
    <dgm:pt modelId="{F4B0C1FD-E69A-4EEF-9202-DD6E184D05DF}">
      <dgm:prSet/>
      <dgm:spPr>
        <a:solidFill>
          <a:schemeClr val="accent2">
            <a:lumMod val="20000"/>
            <a:lumOff val="80000"/>
          </a:schemeClr>
        </a:solidFill>
      </dgm:spPr>
      <dgm:t>
        <a:bodyPr/>
        <a:lstStyle/>
        <a:p>
          <a:pPr algn="just" rtl="1"/>
          <a:r>
            <a:rPr lang="ar-SA" dirty="0" smtClean="0"/>
            <a:t>يعرف مستوى الطموح بأنه مستوى الإنجاز المرتقب الذي يحاول الفرد الوصول إليه في مهمة مألوفة، مع وجود معلومات لدى الفرد عن مستوى إنجازه السابق فيها .</a:t>
          </a:r>
          <a:endParaRPr lang="ar-SA" dirty="0"/>
        </a:p>
      </dgm:t>
    </dgm:pt>
    <dgm:pt modelId="{F4430C1A-D5D5-418F-B175-20F94B4BE40E}" type="parTrans" cxnId="{EAA2B324-07CB-4996-8CC5-71555734A48F}">
      <dgm:prSet/>
      <dgm:spPr/>
      <dgm:t>
        <a:bodyPr/>
        <a:lstStyle/>
        <a:p>
          <a:pPr rtl="1"/>
          <a:endParaRPr lang="ar-SA"/>
        </a:p>
      </dgm:t>
    </dgm:pt>
    <dgm:pt modelId="{3505AFD5-C843-428A-B353-7588D8E3BFE8}" type="sibTrans" cxnId="{EAA2B324-07CB-4996-8CC5-71555734A48F}">
      <dgm:prSet/>
      <dgm:spPr/>
      <dgm:t>
        <a:bodyPr/>
        <a:lstStyle/>
        <a:p>
          <a:pPr rtl="1"/>
          <a:endParaRPr lang="ar-SA"/>
        </a:p>
      </dgm:t>
    </dgm:pt>
    <dgm:pt modelId="{5972C91D-083E-4191-887C-21757AC47A2A}" type="pres">
      <dgm:prSet presAssocID="{A1EE5C7F-8AF3-4D1C-8854-3A00B2786AB9}" presName="linear" presStyleCnt="0">
        <dgm:presLayoutVars>
          <dgm:animLvl val="lvl"/>
          <dgm:resizeHandles val="exact"/>
        </dgm:presLayoutVars>
      </dgm:prSet>
      <dgm:spPr/>
      <dgm:t>
        <a:bodyPr/>
        <a:lstStyle/>
        <a:p>
          <a:pPr rtl="1"/>
          <a:endParaRPr lang="ar-SA"/>
        </a:p>
      </dgm:t>
    </dgm:pt>
    <dgm:pt modelId="{36C71CE3-7765-42B4-A129-E89F43A29017}" type="pres">
      <dgm:prSet presAssocID="{22016289-8E7B-4FD5-A1CA-C7C3825A42B0}" presName="parentText" presStyleLbl="node1" presStyleIdx="0" presStyleCnt="2">
        <dgm:presLayoutVars>
          <dgm:chMax val="0"/>
          <dgm:bulletEnabled val="1"/>
        </dgm:presLayoutVars>
      </dgm:prSet>
      <dgm:spPr/>
      <dgm:t>
        <a:bodyPr/>
        <a:lstStyle/>
        <a:p>
          <a:pPr rtl="1"/>
          <a:endParaRPr lang="ar-SA"/>
        </a:p>
      </dgm:t>
    </dgm:pt>
    <dgm:pt modelId="{E4657D2B-A632-4E49-8D44-6474B7CC3C66}" type="pres">
      <dgm:prSet presAssocID="{93179DC0-538B-482B-865D-C443E8F564F5}" presName="spacer" presStyleCnt="0"/>
      <dgm:spPr/>
    </dgm:pt>
    <dgm:pt modelId="{AFEAE2A1-790F-4A22-8112-B1720870DB5B}" type="pres">
      <dgm:prSet presAssocID="{F4B0C1FD-E69A-4EEF-9202-DD6E184D05DF}" presName="parentText" presStyleLbl="node1" presStyleIdx="1" presStyleCnt="2">
        <dgm:presLayoutVars>
          <dgm:chMax val="0"/>
          <dgm:bulletEnabled val="1"/>
        </dgm:presLayoutVars>
      </dgm:prSet>
      <dgm:spPr/>
      <dgm:t>
        <a:bodyPr/>
        <a:lstStyle/>
        <a:p>
          <a:pPr rtl="1"/>
          <a:endParaRPr lang="ar-SA"/>
        </a:p>
      </dgm:t>
    </dgm:pt>
  </dgm:ptLst>
  <dgm:cxnLst>
    <dgm:cxn modelId="{ADEAA4BB-82B3-4939-BB36-BE4BA5CBABF1}" srcId="{A1EE5C7F-8AF3-4D1C-8854-3A00B2786AB9}" destId="{22016289-8E7B-4FD5-A1CA-C7C3825A42B0}" srcOrd="0" destOrd="0" parTransId="{AFB0477F-5100-446C-9151-FBCB50B5ECC0}" sibTransId="{93179DC0-538B-482B-865D-C443E8F564F5}"/>
    <dgm:cxn modelId="{EAA2B324-07CB-4996-8CC5-71555734A48F}" srcId="{A1EE5C7F-8AF3-4D1C-8854-3A00B2786AB9}" destId="{F4B0C1FD-E69A-4EEF-9202-DD6E184D05DF}" srcOrd="1" destOrd="0" parTransId="{F4430C1A-D5D5-418F-B175-20F94B4BE40E}" sibTransId="{3505AFD5-C843-428A-B353-7588D8E3BFE8}"/>
    <dgm:cxn modelId="{4D9ED956-2C9F-4121-9D87-8933225CCC60}" type="presOf" srcId="{F4B0C1FD-E69A-4EEF-9202-DD6E184D05DF}" destId="{AFEAE2A1-790F-4A22-8112-B1720870DB5B}" srcOrd="0" destOrd="0" presId="urn:microsoft.com/office/officeart/2005/8/layout/vList2"/>
    <dgm:cxn modelId="{9F999D83-642B-4459-A13B-854F83A7D519}" type="presOf" srcId="{22016289-8E7B-4FD5-A1CA-C7C3825A42B0}" destId="{36C71CE3-7765-42B4-A129-E89F43A29017}" srcOrd="0" destOrd="0" presId="urn:microsoft.com/office/officeart/2005/8/layout/vList2"/>
    <dgm:cxn modelId="{A72FC833-68AA-4A01-B777-4F446D41017F}" type="presOf" srcId="{A1EE5C7F-8AF3-4D1C-8854-3A00B2786AB9}" destId="{5972C91D-083E-4191-887C-21757AC47A2A}" srcOrd="0" destOrd="0" presId="urn:microsoft.com/office/officeart/2005/8/layout/vList2"/>
    <dgm:cxn modelId="{D8DDFFFE-EE86-4733-B2A9-FC1DD306689D}" type="presParOf" srcId="{5972C91D-083E-4191-887C-21757AC47A2A}" destId="{36C71CE3-7765-42B4-A129-E89F43A29017}" srcOrd="0" destOrd="0" presId="urn:microsoft.com/office/officeart/2005/8/layout/vList2"/>
    <dgm:cxn modelId="{625340C4-C30C-4ADF-AD36-0E08BB3485DD}" type="presParOf" srcId="{5972C91D-083E-4191-887C-21757AC47A2A}" destId="{E4657D2B-A632-4E49-8D44-6474B7CC3C66}" srcOrd="1" destOrd="0" presId="urn:microsoft.com/office/officeart/2005/8/layout/vList2"/>
    <dgm:cxn modelId="{3858D54C-5BBE-4137-BDB8-51CD29D27D2B}" type="presParOf" srcId="{5972C91D-083E-4191-887C-21757AC47A2A}" destId="{AFEAE2A1-790F-4A22-8112-B1720870DB5B}" srcOrd="2" destOrd="0" presId="urn:microsoft.com/office/officeart/2005/8/layout/vList2"/>
  </dgm:cxnLst>
  <dgm:bg/>
  <dgm:whole/>
</dgm:dataModel>
</file>

<file path=ppt/diagrams/data6.xml><?xml version="1.0" encoding="utf-8"?>
<dgm:dataModel xmlns:dgm="http://schemas.openxmlformats.org/drawingml/2006/diagram" xmlns:a="http://schemas.openxmlformats.org/drawingml/2006/main">
  <dgm:ptLst>
    <dgm:pt modelId="{A1EE5C7F-8AF3-4D1C-8854-3A00B2786AB9}" type="doc">
      <dgm:prSet loTypeId="urn:microsoft.com/office/officeart/2005/8/layout/vList2" loCatId="list" qsTypeId="urn:microsoft.com/office/officeart/2005/8/quickstyle/simple3" qsCatId="simple" csTypeId="urn:microsoft.com/office/officeart/2005/8/colors/accent1_2" csCatId="accent1" phldr="1"/>
      <dgm:spPr/>
      <dgm:t>
        <a:bodyPr/>
        <a:lstStyle/>
        <a:p>
          <a:pPr rtl="1"/>
          <a:endParaRPr lang="ar-SA"/>
        </a:p>
      </dgm:t>
    </dgm:pt>
    <dgm:pt modelId="{AE2D45FB-0871-4B99-839E-810FED17BCD6}">
      <dgm:prSet custT="1"/>
      <dgm:spPr>
        <a:solidFill>
          <a:srgbClr val="FFFF00"/>
        </a:solidFill>
      </dgm:spPr>
      <dgm:t>
        <a:bodyPr/>
        <a:lstStyle/>
        <a:p>
          <a:pPr algn="just" rtl="1"/>
          <a:r>
            <a:rPr lang="ar-SA" sz="3200" dirty="0" smtClean="0"/>
            <a:t>فالفرق بين مستوى الإنجاز السابق ومستوى الطموح يسمى بفرق الهدف ونحصل عليه بطرح مستوى الإنجاز السابق من مستوى الطموح .</a:t>
          </a:r>
          <a:endParaRPr lang="ar-SA" sz="3200" dirty="0"/>
        </a:p>
      </dgm:t>
    </dgm:pt>
    <dgm:pt modelId="{3A8AF8B7-A3F7-4D27-B8FE-334EBD484059}" type="parTrans" cxnId="{9247ED4E-E2CB-4723-8D8B-BF8AB4919F43}">
      <dgm:prSet/>
      <dgm:spPr/>
      <dgm:t>
        <a:bodyPr/>
        <a:lstStyle/>
        <a:p>
          <a:pPr algn="just" rtl="1"/>
          <a:endParaRPr lang="ar-SA" sz="2400"/>
        </a:p>
      </dgm:t>
    </dgm:pt>
    <dgm:pt modelId="{110AD848-9604-4828-9D08-EEEA7936ACEC}" type="sibTrans" cxnId="{9247ED4E-E2CB-4723-8D8B-BF8AB4919F43}">
      <dgm:prSet/>
      <dgm:spPr/>
      <dgm:t>
        <a:bodyPr/>
        <a:lstStyle/>
        <a:p>
          <a:pPr algn="just" rtl="1"/>
          <a:endParaRPr lang="ar-SA" sz="2400"/>
        </a:p>
      </dgm:t>
    </dgm:pt>
    <dgm:pt modelId="{703C2002-A0E5-44A5-980E-68531C293D18}">
      <dgm:prSet custT="1"/>
      <dgm:spPr>
        <a:solidFill>
          <a:schemeClr val="accent3">
            <a:lumMod val="20000"/>
            <a:lumOff val="80000"/>
          </a:schemeClr>
        </a:solidFill>
      </dgm:spPr>
      <dgm:t>
        <a:bodyPr/>
        <a:lstStyle/>
        <a:p>
          <a:pPr algn="just" rtl="1"/>
          <a:r>
            <a:rPr lang="ar-SA" sz="3200" dirty="0" smtClean="0"/>
            <a:t>الفرق بين مستوى الطموح ومستوى الإنجاز الجديد يسمى بفرق الإنجاز ونحصل عليه بطرح مستوى الطموح من مستوى الإنجاز الجديد . </a:t>
          </a:r>
          <a:endParaRPr lang="ar-SA" sz="3200" dirty="0"/>
        </a:p>
      </dgm:t>
    </dgm:pt>
    <dgm:pt modelId="{5425616F-D649-433F-BB3F-4C9A294033B2}" type="parTrans" cxnId="{E28A610F-A569-4BF2-BA7A-A3BDD176C64F}">
      <dgm:prSet/>
      <dgm:spPr/>
      <dgm:t>
        <a:bodyPr/>
        <a:lstStyle/>
        <a:p>
          <a:pPr algn="just" rtl="1"/>
          <a:endParaRPr lang="ar-SA" sz="2400"/>
        </a:p>
      </dgm:t>
    </dgm:pt>
    <dgm:pt modelId="{6AB89DF4-1ED0-4E01-BE42-361BDFFF9D3A}" type="sibTrans" cxnId="{E28A610F-A569-4BF2-BA7A-A3BDD176C64F}">
      <dgm:prSet/>
      <dgm:spPr/>
      <dgm:t>
        <a:bodyPr/>
        <a:lstStyle/>
        <a:p>
          <a:pPr algn="just" rtl="1"/>
          <a:endParaRPr lang="ar-SA" sz="2400"/>
        </a:p>
      </dgm:t>
    </dgm:pt>
    <dgm:pt modelId="{68FE4A50-8596-4C90-835A-CD9B0EC83996}">
      <dgm:prSet custT="1"/>
      <dgm:spPr/>
      <dgm:t>
        <a:bodyPr/>
        <a:lstStyle/>
        <a:p>
          <a:pPr algn="just" rtl="1"/>
          <a:r>
            <a:rPr lang="ar-SA" sz="3200" dirty="0" smtClean="0"/>
            <a:t>فرق الإنجاز هو المحدد لمشاعر النجاح أو الفشل التي تترتب على الإنجاز الجديد.</a:t>
          </a:r>
          <a:endParaRPr lang="en-US" sz="3200" dirty="0"/>
        </a:p>
      </dgm:t>
    </dgm:pt>
    <dgm:pt modelId="{C309A4F8-187F-4821-B026-847C29FE3F39}" type="parTrans" cxnId="{185A531A-4295-400F-83FE-771658895E6E}">
      <dgm:prSet/>
      <dgm:spPr/>
      <dgm:t>
        <a:bodyPr/>
        <a:lstStyle/>
        <a:p>
          <a:pPr algn="just" rtl="1"/>
          <a:endParaRPr lang="ar-SA" sz="2400"/>
        </a:p>
      </dgm:t>
    </dgm:pt>
    <dgm:pt modelId="{7116939A-8DF5-40F3-AEEC-38997D8CE87E}" type="sibTrans" cxnId="{185A531A-4295-400F-83FE-771658895E6E}">
      <dgm:prSet/>
      <dgm:spPr/>
      <dgm:t>
        <a:bodyPr/>
        <a:lstStyle/>
        <a:p>
          <a:pPr algn="just" rtl="1"/>
          <a:endParaRPr lang="ar-SA" sz="2400"/>
        </a:p>
      </dgm:t>
    </dgm:pt>
    <dgm:pt modelId="{5972C91D-083E-4191-887C-21757AC47A2A}" type="pres">
      <dgm:prSet presAssocID="{A1EE5C7F-8AF3-4D1C-8854-3A00B2786AB9}" presName="linear" presStyleCnt="0">
        <dgm:presLayoutVars>
          <dgm:animLvl val="lvl"/>
          <dgm:resizeHandles val="exact"/>
        </dgm:presLayoutVars>
      </dgm:prSet>
      <dgm:spPr/>
      <dgm:t>
        <a:bodyPr/>
        <a:lstStyle/>
        <a:p>
          <a:pPr rtl="1"/>
          <a:endParaRPr lang="ar-SA"/>
        </a:p>
      </dgm:t>
    </dgm:pt>
    <dgm:pt modelId="{E1B26717-47B8-472A-8880-DA11C94FA93B}" type="pres">
      <dgm:prSet presAssocID="{AE2D45FB-0871-4B99-839E-810FED17BCD6}" presName="parentText" presStyleLbl="node1" presStyleIdx="0" presStyleCnt="3">
        <dgm:presLayoutVars>
          <dgm:chMax val="0"/>
          <dgm:bulletEnabled val="1"/>
        </dgm:presLayoutVars>
      </dgm:prSet>
      <dgm:spPr/>
      <dgm:t>
        <a:bodyPr/>
        <a:lstStyle/>
        <a:p>
          <a:pPr rtl="1"/>
          <a:endParaRPr lang="ar-SA"/>
        </a:p>
      </dgm:t>
    </dgm:pt>
    <dgm:pt modelId="{044C5B10-8AF2-4200-8E2D-2D45A59CC978}" type="pres">
      <dgm:prSet presAssocID="{110AD848-9604-4828-9D08-EEEA7936ACEC}" presName="spacer" presStyleCnt="0"/>
      <dgm:spPr/>
    </dgm:pt>
    <dgm:pt modelId="{CD8C0315-8BAF-442D-9697-FE85813FB00F}" type="pres">
      <dgm:prSet presAssocID="{703C2002-A0E5-44A5-980E-68531C293D18}" presName="parentText" presStyleLbl="node1" presStyleIdx="1" presStyleCnt="3">
        <dgm:presLayoutVars>
          <dgm:chMax val="0"/>
          <dgm:bulletEnabled val="1"/>
        </dgm:presLayoutVars>
      </dgm:prSet>
      <dgm:spPr/>
      <dgm:t>
        <a:bodyPr/>
        <a:lstStyle/>
        <a:p>
          <a:pPr rtl="1"/>
          <a:endParaRPr lang="ar-SA"/>
        </a:p>
      </dgm:t>
    </dgm:pt>
    <dgm:pt modelId="{C33B14AD-4A40-43E0-94AC-0AC4084C8931}" type="pres">
      <dgm:prSet presAssocID="{6AB89DF4-1ED0-4E01-BE42-361BDFFF9D3A}" presName="spacer" presStyleCnt="0"/>
      <dgm:spPr/>
    </dgm:pt>
    <dgm:pt modelId="{B65D75D8-A5BC-497F-98A3-FD8F4F6BAE1B}" type="pres">
      <dgm:prSet presAssocID="{68FE4A50-8596-4C90-835A-CD9B0EC83996}" presName="parentText" presStyleLbl="node1" presStyleIdx="2" presStyleCnt="3">
        <dgm:presLayoutVars>
          <dgm:chMax val="0"/>
          <dgm:bulletEnabled val="1"/>
        </dgm:presLayoutVars>
      </dgm:prSet>
      <dgm:spPr/>
      <dgm:t>
        <a:bodyPr/>
        <a:lstStyle/>
        <a:p>
          <a:pPr rtl="1"/>
          <a:endParaRPr lang="ar-SA"/>
        </a:p>
      </dgm:t>
    </dgm:pt>
  </dgm:ptLst>
  <dgm:cxnLst>
    <dgm:cxn modelId="{5CF8A56D-7578-490C-8E9F-92361A1295BA}" type="presOf" srcId="{AE2D45FB-0871-4B99-839E-810FED17BCD6}" destId="{E1B26717-47B8-472A-8880-DA11C94FA93B}" srcOrd="0" destOrd="0" presId="urn:microsoft.com/office/officeart/2005/8/layout/vList2"/>
    <dgm:cxn modelId="{185A531A-4295-400F-83FE-771658895E6E}" srcId="{A1EE5C7F-8AF3-4D1C-8854-3A00B2786AB9}" destId="{68FE4A50-8596-4C90-835A-CD9B0EC83996}" srcOrd="2" destOrd="0" parTransId="{C309A4F8-187F-4821-B026-847C29FE3F39}" sibTransId="{7116939A-8DF5-40F3-AEEC-38997D8CE87E}"/>
    <dgm:cxn modelId="{9247ED4E-E2CB-4723-8D8B-BF8AB4919F43}" srcId="{A1EE5C7F-8AF3-4D1C-8854-3A00B2786AB9}" destId="{AE2D45FB-0871-4B99-839E-810FED17BCD6}" srcOrd="0" destOrd="0" parTransId="{3A8AF8B7-A3F7-4D27-B8FE-334EBD484059}" sibTransId="{110AD848-9604-4828-9D08-EEEA7936ACEC}"/>
    <dgm:cxn modelId="{E28A610F-A569-4BF2-BA7A-A3BDD176C64F}" srcId="{A1EE5C7F-8AF3-4D1C-8854-3A00B2786AB9}" destId="{703C2002-A0E5-44A5-980E-68531C293D18}" srcOrd="1" destOrd="0" parTransId="{5425616F-D649-433F-BB3F-4C9A294033B2}" sibTransId="{6AB89DF4-1ED0-4E01-BE42-361BDFFF9D3A}"/>
    <dgm:cxn modelId="{8554DC44-2285-4975-A0EC-78DFD2691804}" type="presOf" srcId="{703C2002-A0E5-44A5-980E-68531C293D18}" destId="{CD8C0315-8BAF-442D-9697-FE85813FB00F}" srcOrd="0" destOrd="0" presId="urn:microsoft.com/office/officeart/2005/8/layout/vList2"/>
    <dgm:cxn modelId="{78CDB5FD-A7D8-489A-BFE9-66976520DE87}" type="presOf" srcId="{A1EE5C7F-8AF3-4D1C-8854-3A00B2786AB9}" destId="{5972C91D-083E-4191-887C-21757AC47A2A}" srcOrd="0" destOrd="0" presId="urn:microsoft.com/office/officeart/2005/8/layout/vList2"/>
    <dgm:cxn modelId="{3E29984B-736A-4E96-A279-6E93079DBDA1}" type="presOf" srcId="{68FE4A50-8596-4C90-835A-CD9B0EC83996}" destId="{B65D75D8-A5BC-497F-98A3-FD8F4F6BAE1B}" srcOrd="0" destOrd="0" presId="urn:microsoft.com/office/officeart/2005/8/layout/vList2"/>
    <dgm:cxn modelId="{60605105-C164-40E6-9039-917A14B1A87B}" type="presParOf" srcId="{5972C91D-083E-4191-887C-21757AC47A2A}" destId="{E1B26717-47B8-472A-8880-DA11C94FA93B}" srcOrd="0" destOrd="0" presId="urn:microsoft.com/office/officeart/2005/8/layout/vList2"/>
    <dgm:cxn modelId="{B97A12BD-4A0A-49A1-BADE-C0E216B8BB32}" type="presParOf" srcId="{5972C91D-083E-4191-887C-21757AC47A2A}" destId="{044C5B10-8AF2-4200-8E2D-2D45A59CC978}" srcOrd="1" destOrd="0" presId="urn:microsoft.com/office/officeart/2005/8/layout/vList2"/>
    <dgm:cxn modelId="{39C1C7E7-0824-4108-9AA8-72742890E1C7}" type="presParOf" srcId="{5972C91D-083E-4191-887C-21757AC47A2A}" destId="{CD8C0315-8BAF-442D-9697-FE85813FB00F}" srcOrd="2" destOrd="0" presId="urn:microsoft.com/office/officeart/2005/8/layout/vList2"/>
    <dgm:cxn modelId="{1E195E79-FCD2-421E-BFC9-EEC8B2B43823}" type="presParOf" srcId="{5972C91D-083E-4191-887C-21757AC47A2A}" destId="{C33B14AD-4A40-43E0-94AC-0AC4084C8931}" srcOrd="3" destOrd="0" presId="urn:microsoft.com/office/officeart/2005/8/layout/vList2"/>
    <dgm:cxn modelId="{31540DDF-8ACC-4016-AB0D-93FAC0A9A69F}" type="presParOf" srcId="{5972C91D-083E-4191-887C-21757AC47A2A}" destId="{B65D75D8-A5BC-497F-98A3-FD8F4F6BAE1B}" srcOrd="4" destOrd="0" presId="urn:microsoft.com/office/officeart/2005/8/layout/vList2"/>
  </dgm:cxnLst>
  <dgm:bg>
    <a:noFill/>
  </dgm:bg>
  <dgm:whole/>
</dgm:dataModel>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charset="0"/>
                <a:cs typeface="Arial" charset="0"/>
              </a:defRPr>
            </a:lvl1pPr>
          </a:lstStyle>
          <a:p>
            <a:pPr>
              <a:defRPr/>
            </a:pPr>
            <a:fld id="{3FE88693-5050-425E-BE10-7A1F00462DC1}" type="datetimeFigureOut">
              <a:rPr lang="en-US"/>
              <a:pPr>
                <a:defRPr/>
              </a:pPr>
              <a:t>11/4/2009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E46843AB-90DB-4406-BB04-C07E332F3DF0}"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atin typeface="Arial" pitchFamily="34" charset="0"/>
                <a:cs typeface="Arial" pitchFamily="34" charset="0"/>
              </a:defRPr>
            </a:lvl1pPr>
          </a:lstStyle>
          <a:p>
            <a:pPr>
              <a:defRPr/>
            </a:pPr>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atin typeface="Arial" pitchFamily="34" charset="0"/>
                <a:cs typeface="Arial" pitchFamily="34" charset="0"/>
              </a:defRPr>
            </a:lvl1pPr>
          </a:lstStyle>
          <a:p>
            <a:pPr>
              <a:defRPr/>
            </a:pPr>
            <a:fld id="{BD5A9CA5-D233-4268-AFC4-DBB054CEAA07}" type="datetimeFigureOut">
              <a:rPr lang="ar-SA"/>
              <a:pPr>
                <a:defRPr/>
              </a:pPr>
              <a:t>17/11/1430</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ar-SA"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atin typeface="Arial" pitchFamily="34" charset="0"/>
                <a:cs typeface="Arial" pitchFamily="34" charset="0"/>
              </a:defRPr>
            </a:lvl1pPr>
          </a:lstStyle>
          <a:p>
            <a:pPr>
              <a:defRPr/>
            </a:pPr>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atin typeface="Arial" pitchFamily="34" charset="0"/>
                <a:cs typeface="Arial" pitchFamily="34" charset="0"/>
              </a:defRPr>
            </a:lvl1pPr>
          </a:lstStyle>
          <a:p>
            <a:pPr>
              <a:defRPr/>
            </a:pPr>
            <a:fld id="{C2023D61-E866-44DE-885C-E9F7887A7271}" type="slidenum">
              <a:rPr lang="ar-SA"/>
              <a:pPr>
                <a:defRPr/>
              </a:pPr>
              <a:t>‹#›</a:t>
            </a:fld>
            <a:endParaRPr lang="ar-SA"/>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pPr>
              <a:defRPr/>
            </a:pPr>
            <a:fld id="{DFD2EC71-C944-4DB6-A2A8-539F70676C3B}" type="datetime8">
              <a:rPr lang="ar-SA" smtClean="0"/>
              <a:pPr>
                <a:defRPr/>
              </a:pPr>
              <a:t>04 تشرين الثاني، 09</a:t>
            </a:fld>
            <a:endParaRPr lang="en-GB"/>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pPr>
              <a:defRPr/>
            </a:pPr>
            <a:r>
              <a:rPr lang="ar-SA" smtClean="0"/>
              <a:t>د/ كاسر نصر المنصور - كلية الاقتصاد والإدارة - جامعة الملك عبد العزيز</a:t>
            </a:r>
            <a:endParaRPr lang="en-GB"/>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pPr>
              <a:defRPr/>
            </a:pPr>
            <a:fld id="{18B637AA-5DF5-4064-8202-1E210283653A}" type="slidenum">
              <a:rPr lang="en-GB" smtClean="0"/>
              <a:pPr>
                <a:defRPr/>
              </a:pPr>
              <a:t>‹#›</a:t>
            </a:fld>
            <a:endParaRPr lang="en-GB"/>
          </a:p>
        </p:txBody>
      </p:sp>
    </p:spTree>
  </p:cSld>
  <p:clrMapOvr>
    <a:masterClrMapping/>
  </p:clrMapOvr>
  <p:transition spd="med">
    <p:zoom/>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83F002A3-CC78-4FA8-B21D-F28E65BD9ED8}" type="datetime8">
              <a:rPr lang="ar-SA" smtClean="0"/>
              <a:pPr>
                <a:defRPr/>
              </a:pPr>
              <a:t>04 تشرين الثاني، 09</a:t>
            </a:fld>
            <a:endParaRPr lang="en-GB"/>
          </a:p>
        </p:txBody>
      </p:sp>
      <p:sp>
        <p:nvSpPr>
          <p:cNvPr id="5" name="Footer Placeholder 4"/>
          <p:cNvSpPr>
            <a:spLocks noGrp="1"/>
          </p:cNvSpPr>
          <p:nvPr>
            <p:ph type="ftr" sz="quarter" idx="11"/>
          </p:nvPr>
        </p:nvSpPr>
        <p:spPr/>
        <p:txBody>
          <a:bodyPr/>
          <a:lstStyle/>
          <a:p>
            <a:pPr>
              <a:defRPr/>
            </a:pPr>
            <a:r>
              <a:rPr lang="ar-SA" smtClean="0"/>
              <a:t>د/ كاسر نصر المنصور - كلية الاقتصاد والإدارة - جامعة الملك عبد العزيز</a:t>
            </a:r>
            <a:endParaRPr lang="en-GB"/>
          </a:p>
        </p:txBody>
      </p:sp>
      <p:sp>
        <p:nvSpPr>
          <p:cNvPr id="6" name="Slide Number Placeholder 5"/>
          <p:cNvSpPr>
            <a:spLocks noGrp="1"/>
          </p:cNvSpPr>
          <p:nvPr>
            <p:ph type="sldNum" sz="quarter" idx="12"/>
          </p:nvPr>
        </p:nvSpPr>
        <p:spPr/>
        <p:txBody>
          <a:bodyPr/>
          <a:lstStyle/>
          <a:p>
            <a:pPr>
              <a:defRPr/>
            </a:pPr>
            <a:fld id="{4F144506-F361-4A39-A0A3-A77EED0BDFC6}" type="slidenum">
              <a:rPr lang="en-GB" smtClean="0"/>
              <a:pPr>
                <a:defRPr/>
              </a:pPr>
              <a:t>‹#›</a:t>
            </a:fld>
            <a:endParaRPr lang="en-GB"/>
          </a:p>
        </p:txBody>
      </p:sp>
    </p:spTree>
  </p:cSld>
  <p:clrMapOvr>
    <a:masterClrMapping/>
  </p:clrMapOvr>
  <p:transition spd="med">
    <p:zoom/>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216F1BD1-C5EE-4530-A995-D5473D9BF5C3}" type="datetime8">
              <a:rPr lang="ar-SA" smtClean="0"/>
              <a:pPr>
                <a:defRPr/>
              </a:pPr>
              <a:t>04 تشرين الثاني، 09</a:t>
            </a:fld>
            <a:endParaRPr lang="en-GB"/>
          </a:p>
        </p:txBody>
      </p:sp>
      <p:sp>
        <p:nvSpPr>
          <p:cNvPr id="5" name="Footer Placeholder 4"/>
          <p:cNvSpPr>
            <a:spLocks noGrp="1"/>
          </p:cNvSpPr>
          <p:nvPr>
            <p:ph type="ftr" sz="quarter" idx="11"/>
          </p:nvPr>
        </p:nvSpPr>
        <p:spPr/>
        <p:txBody>
          <a:bodyPr/>
          <a:lstStyle/>
          <a:p>
            <a:pPr>
              <a:defRPr/>
            </a:pPr>
            <a:r>
              <a:rPr lang="ar-SA" smtClean="0"/>
              <a:t>د/ كاسر نصر المنصور - كلية الاقتصاد والإدارة - جامعة الملك عبد العزيز</a:t>
            </a:r>
            <a:endParaRPr lang="en-GB"/>
          </a:p>
        </p:txBody>
      </p:sp>
      <p:sp>
        <p:nvSpPr>
          <p:cNvPr id="6" name="Slide Number Placeholder 5"/>
          <p:cNvSpPr>
            <a:spLocks noGrp="1"/>
          </p:cNvSpPr>
          <p:nvPr>
            <p:ph type="sldNum" sz="quarter" idx="12"/>
          </p:nvPr>
        </p:nvSpPr>
        <p:spPr/>
        <p:txBody>
          <a:bodyPr/>
          <a:lstStyle/>
          <a:p>
            <a:pPr>
              <a:defRPr/>
            </a:pPr>
            <a:fld id="{05EB1E51-F5FB-4E67-B83A-B48DC49E80A9}" type="slidenum">
              <a:rPr lang="en-GB" smtClean="0"/>
              <a:pPr>
                <a:defRPr/>
              </a:pPr>
              <a:t>‹#›</a:t>
            </a:fld>
            <a:endParaRPr lang="en-GB"/>
          </a:p>
        </p:txBody>
      </p:sp>
    </p:spTree>
  </p:cSld>
  <p:clrMapOvr>
    <a:masterClrMapping/>
  </p:clrMapOvr>
  <p:transition spd="med">
    <p:zoom/>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pPr>
              <a:defRPr/>
            </a:pPr>
            <a:fld id="{7720D69D-9698-4EAC-A51E-9878B415438C}" type="datetime8">
              <a:rPr lang="ar-SA" smtClean="0"/>
              <a:pPr>
                <a:defRPr/>
              </a:pPr>
              <a:t>04 تشرين الثاني، 09</a:t>
            </a:fld>
            <a:endParaRPr lang="en-GB"/>
          </a:p>
        </p:txBody>
      </p:sp>
      <p:sp>
        <p:nvSpPr>
          <p:cNvPr id="5" name="Footer Placeholder 4"/>
          <p:cNvSpPr>
            <a:spLocks noGrp="1"/>
          </p:cNvSpPr>
          <p:nvPr>
            <p:ph type="ftr" sz="quarter" idx="11"/>
          </p:nvPr>
        </p:nvSpPr>
        <p:spPr>
          <a:xfrm>
            <a:off x="457200" y="6480969"/>
            <a:ext cx="4260056" cy="300831"/>
          </a:xfrm>
        </p:spPr>
        <p:txBody>
          <a:bodyPr/>
          <a:lstStyle/>
          <a:p>
            <a:pPr>
              <a:defRPr/>
            </a:pPr>
            <a:r>
              <a:rPr lang="ar-SA" smtClean="0"/>
              <a:t>د/ كاسر نصر المنصور - كلية الاقتصاد والإدارة - جامعة الملك عبد العزيز</a:t>
            </a:r>
            <a:endParaRPr lang="en-GB"/>
          </a:p>
        </p:txBody>
      </p:sp>
      <p:sp>
        <p:nvSpPr>
          <p:cNvPr id="6" name="Slide Number Placeholder 5"/>
          <p:cNvSpPr>
            <a:spLocks noGrp="1"/>
          </p:cNvSpPr>
          <p:nvPr>
            <p:ph type="sldNum" sz="quarter" idx="12"/>
          </p:nvPr>
        </p:nvSpPr>
        <p:spPr/>
        <p:txBody>
          <a:bodyPr/>
          <a:lstStyle/>
          <a:p>
            <a:pPr>
              <a:defRPr/>
            </a:pPr>
            <a:fld id="{084B8E94-1C11-49AC-9752-90939EE9840C}" type="slidenum">
              <a:rPr lang="en-GB" smtClean="0"/>
              <a:pPr>
                <a:defRPr/>
              </a:pPr>
              <a:t>‹#›</a:t>
            </a:fld>
            <a:endParaRPr lang="en-GB"/>
          </a:p>
        </p:txBody>
      </p:sp>
    </p:spTree>
  </p:cSld>
  <p:clrMapOvr>
    <a:masterClrMapping/>
  </p:clrMapOvr>
  <p:transition spd="med">
    <p:zoom/>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pPr>
              <a:defRPr/>
            </a:pPr>
            <a:fld id="{C70DF4E9-FA18-4834-8ADA-F84D11E481DE}" type="datetime8">
              <a:rPr lang="ar-SA" smtClean="0"/>
              <a:pPr>
                <a:defRPr/>
              </a:pPr>
              <a:t>04 تشرين الثاني، 09</a:t>
            </a:fld>
            <a:endParaRPr lang="en-GB"/>
          </a:p>
        </p:txBody>
      </p:sp>
      <p:sp>
        <p:nvSpPr>
          <p:cNvPr id="5" name="Footer Placeholder 4"/>
          <p:cNvSpPr>
            <a:spLocks noGrp="1"/>
          </p:cNvSpPr>
          <p:nvPr>
            <p:ph type="ftr" sz="quarter" idx="11"/>
          </p:nvPr>
        </p:nvSpPr>
        <p:spPr>
          <a:xfrm>
            <a:off x="2619376" y="6480969"/>
            <a:ext cx="4260056" cy="300831"/>
          </a:xfrm>
        </p:spPr>
        <p:txBody>
          <a:bodyPr/>
          <a:lstStyle/>
          <a:p>
            <a:pPr>
              <a:defRPr/>
            </a:pPr>
            <a:r>
              <a:rPr lang="ar-SA" smtClean="0"/>
              <a:t>د/ كاسر نصر المنصور - كلية الاقتصاد والإدارة - جامعة الملك عبد العزيز</a:t>
            </a:r>
            <a:endParaRPr lang="en-GB"/>
          </a:p>
        </p:txBody>
      </p:sp>
      <p:sp>
        <p:nvSpPr>
          <p:cNvPr id="6" name="Slide Number Placeholder 5"/>
          <p:cNvSpPr>
            <a:spLocks noGrp="1"/>
          </p:cNvSpPr>
          <p:nvPr>
            <p:ph type="sldNum" sz="quarter" idx="12"/>
          </p:nvPr>
        </p:nvSpPr>
        <p:spPr>
          <a:xfrm>
            <a:off x="8451056" y="809624"/>
            <a:ext cx="502920" cy="300831"/>
          </a:xfrm>
        </p:spPr>
        <p:txBody>
          <a:bodyPr/>
          <a:lstStyle/>
          <a:p>
            <a:pPr>
              <a:defRPr/>
            </a:pPr>
            <a:fld id="{E5C87007-95C0-4AED-BCAD-1BA88484B9B4}" type="slidenum">
              <a:rPr lang="en-GB" smtClean="0"/>
              <a:pPr>
                <a:defRPr/>
              </a:pPr>
              <a:t>‹#›</a:t>
            </a:fld>
            <a:endParaRPr lang="en-GB"/>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transition spd="med">
    <p:zoom/>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pPr>
              <a:defRPr/>
            </a:pPr>
            <a:fld id="{153F482A-4AD9-45AD-B8E0-BFB36934BDB0}" type="datetime8">
              <a:rPr lang="ar-SA" smtClean="0"/>
              <a:pPr>
                <a:defRPr/>
              </a:pPr>
              <a:t>04 تشرين الثاني، 09</a:t>
            </a:fld>
            <a:endParaRPr lang="en-GB"/>
          </a:p>
        </p:txBody>
      </p:sp>
      <p:sp>
        <p:nvSpPr>
          <p:cNvPr id="6" name="Footer Placeholder 5"/>
          <p:cNvSpPr>
            <a:spLocks noGrp="1"/>
          </p:cNvSpPr>
          <p:nvPr>
            <p:ph type="ftr" sz="quarter" idx="11"/>
          </p:nvPr>
        </p:nvSpPr>
        <p:spPr>
          <a:xfrm>
            <a:off x="457200" y="6480969"/>
            <a:ext cx="4260056" cy="301752"/>
          </a:xfrm>
        </p:spPr>
        <p:txBody>
          <a:bodyPr/>
          <a:lstStyle/>
          <a:p>
            <a:pPr>
              <a:defRPr/>
            </a:pPr>
            <a:r>
              <a:rPr lang="ar-SA" smtClean="0"/>
              <a:t>د/ كاسر نصر المنصور - كلية الاقتصاد والإدارة - جامعة الملك عبد العزيز</a:t>
            </a:r>
            <a:endParaRPr lang="en-GB"/>
          </a:p>
        </p:txBody>
      </p:sp>
      <p:sp>
        <p:nvSpPr>
          <p:cNvPr id="7" name="Slide Number Placeholder 6"/>
          <p:cNvSpPr>
            <a:spLocks noGrp="1"/>
          </p:cNvSpPr>
          <p:nvPr>
            <p:ph type="sldNum" sz="quarter" idx="12"/>
          </p:nvPr>
        </p:nvSpPr>
        <p:spPr>
          <a:xfrm>
            <a:off x="7589520" y="6480969"/>
            <a:ext cx="502920" cy="301752"/>
          </a:xfrm>
        </p:spPr>
        <p:txBody>
          <a:bodyPr/>
          <a:lstStyle/>
          <a:p>
            <a:pPr>
              <a:defRPr/>
            </a:pPr>
            <a:fld id="{8458F307-81B4-4F5A-9895-F0D75C954742}" type="slidenum">
              <a:rPr lang="en-GB" smtClean="0"/>
              <a:pPr>
                <a:defRPr/>
              </a:pPr>
              <a:t>‹#›</a:t>
            </a:fld>
            <a:endParaRPr lang="en-GB"/>
          </a:p>
        </p:txBody>
      </p:sp>
    </p:spTree>
  </p:cSld>
  <p:clrMapOvr>
    <a:masterClrMapping/>
  </p:clrMapOvr>
  <p:transition spd="med">
    <p:zoom/>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pPr>
              <a:defRPr/>
            </a:pPr>
            <a:fld id="{4FFE3EA1-EE56-4830-8A8B-95E00DB93D28}" type="datetime8">
              <a:rPr lang="ar-SA" smtClean="0"/>
              <a:pPr>
                <a:defRPr/>
              </a:pPr>
              <a:t>04 تشرين الثاني، 09</a:t>
            </a:fld>
            <a:endParaRPr lang="en-GB"/>
          </a:p>
        </p:txBody>
      </p:sp>
      <p:sp>
        <p:nvSpPr>
          <p:cNvPr id="8" name="Footer Placeholder 7"/>
          <p:cNvSpPr>
            <a:spLocks noGrp="1"/>
          </p:cNvSpPr>
          <p:nvPr>
            <p:ph type="ftr" sz="quarter" idx="11"/>
          </p:nvPr>
        </p:nvSpPr>
        <p:spPr>
          <a:xfrm>
            <a:off x="457200" y="6480969"/>
            <a:ext cx="4261104" cy="301752"/>
          </a:xfrm>
        </p:spPr>
        <p:txBody>
          <a:bodyPr/>
          <a:lstStyle/>
          <a:p>
            <a:pPr>
              <a:defRPr/>
            </a:pPr>
            <a:r>
              <a:rPr lang="ar-SA" smtClean="0"/>
              <a:t>د/ كاسر نصر المنصور - كلية الاقتصاد والإدارة - جامعة الملك عبد العزيز</a:t>
            </a:r>
            <a:endParaRPr lang="en-GB"/>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pPr>
              <a:defRPr/>
            </a:pPr>
            <a:fld id="{D7F06F3B-8A10-48AE-97CB-6582A50B08FA}" type="slidenum">
              <a:rPr lang="en-GB" smtClean="0"/>
              <a:pPr>
                <a:defRPr/>
              </a:pPr>
              <a:t>‹#›</a:t>
            </a:fld>
            <a:endParaRPr lang="en-GB"/>
          </a:p>
        </p:txBody>
      </p:sp>
    </p:spTree>
  </p:cSld>
  <p:clrMapOvr>
    <a:overrideClrMapping bg1="dk1" tx1="lt1" bg2="dk2" tx2="lt2" accent1="accent1" accent2="accent2" accent3="accent3" accent4="accent4" accent5="accent5" accent6="accent6" hlink="hlink" folHlink="folHlink"/>
  </p:clrMapOvr>
  <p:transition spd="med">
    <p:zoom/>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6C326718-BFE4-4DED-9E3E-153BE4F0A5CE}" type="datetime8">
              <a:rPr lang="ar-SA" smtClean="0"/>
              <a:pPr>
                <a:defRPr/>
              </a:pPr>
              <a:t>04 تشرين الثاني، 09</a:t>
            </a:fld>
            <a:endParaRPr lang="en-GB"/>
          </a:p>
        </p:txBody>
      </p:sp>
      <p:sp>
        <p:nvSpPr>
          <p:cNvPr id="4" name="Footer Placeholder 3"/>
          <p:cNvSpPr>
            <a:spLocks noGrp="1"/>
          </p:cNvSpPr>
          <p:nvPr>
            <p:ph type="ftr" sz="quarter" idx="11"/>
          </p:nvPr>
        </p:nvSpPr>
        <p:spPr/>
        <p:txBody>
          <a:bodyPr/>
          <a:lstStyle/>
          <a:p>
            <a:pPr>
              <a:defRPr/>
            </a:pPr>
            <a:r>
              <a:rPr lang="ar-SA" smtClean="0"/>
              <a:t>د/ كاسر نصر المنصور - كلية الاقتصاد والإدارة - جامعة الملك عبد العزيز</a:t>
            </a:r>
            <a:endParaRPr lang="en-GB"/>
          </a:p>
        </p:txBody>
      </p:sp>
      <p:sp>
        <p:nvSpPr>
          <p:cNvPr id="5" name="Slide Number Placeholder 4"/>
          <p:cNvSpPr>
            <a:spLocks noGrp="1"/>
          </p:cNvSpPr>
          <p:nvPr>
            <p:ph type="sldNum" sz="quarter" idx="12"/>
          </p:nvPr>
        </p:nvSpPr>
        <p:spPr/>
        <p:txBody>
          <a:bodyPr/>
          <a:lstStyle/>
          <a:p>
            <a:pPr>
              <a:defRPr/>
            </a:pPr>
            <a:fld id="{7DC37E1D-A11A-4483-8713-5CB85F1BC8B6}" type="slidenum">
              <a:rPr lang="en-GB" smtClean="0"/>
              <a:pPr>
                <a:defRPr/>
              </a:pPr>
              <a:t>‹#›</a:t>
            </a:fld>
            <a:endParaRPr lang="en-GB"/>
          </a:p>
        </p:txBody>
      </p:sp>
    </p:spTree>
  </p:cSld>
  <p:clrMapOvr>
    <a:masterClrMapping/>
  </p:clrMapOvr>
  <p:transition spd="med">
    <p:zoom/>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pPr>
              <a:defRPr/>
            </a:pPr>
            <a:fld id="{B54FA136-B54D-41F4-9F7C-5916053FC098}" type="datetime8">
              <a:rPr lang="ar-SA" smtClean="0"/>
              <a:pPr>
                <a:defRPr/>
              </a:pPr>
              <a:t>04 تشرين الثاني، 09</a:t>
            </a:fld>
            <a:endParaRPr lang="en-GB"/>
          </a:p>
        </p:txBody>
      </p:sp>
      <p:sp>
        <p:nvSpPr>
          <p:cNvPr id="3" name="Footer Placeholder 2"/>
          <p:cNvSpPr>
            <a:spLocks noGrp="1"/>
          </p:cNvSpPr>
          <p:nvPr>
            <p:ph type="ftr" sz="quarter" idx="11"/>
          </p:nvPr>
        </p:nvSpPr>
        <p:spPr>
          <a:xfrm>
            <a:off x="457200" y="6481890"/>
            <a:ext cx="4260056" cy="300831"/>
          </a:xfrm>
        </p:spPr>
        <p:txBody>
          <a:bodyPr/>
          <a:lstStyle/>
          <a:p>
            <a:pPr>
              <a:defRPr/>
            </a:pPr>
            <a:r>
              <a:rPr lang="ar-SA" smtClean="0"/>
              <a:t>د/ كاسر نصر المنصور - كلية الاقتصاد والإدارة - جامعة الملك عبد العزيز</a:t>
            </a:r>
            <a:endParaRPr lang="en-GB"/>
          </a:p>
        </p:txBody>
      </p:sp>
      <p:sp>
        <p:nvSpPr>
          <p:cNvPr id="4" name="Slide Number Placeholder 3"/>
          <p:cNvSpPr>
            <a:spLocks noGrp="1"/>
          </p:cNvSpPr>
          <p:nvPr>
            <p:ph type="sldNum" sz="quarter" idx="12"/>
          </p:nvPr>
        </p:nvSpPr>
        <p:spPr>
          <a:xfrm>
            <a:off x="7589520" y="6480969"/>
            <a:ext cx="502920" cy="301752"/>
          </a:xfrm>
        </p:spPr>
        <p:txBody>
          <a:bodyPr/>
          <a:lstStyle/>
          <a:p>
            <a:pPr>
              <a:defRPr/>
            </a:pPr>
            <a:fld id="{FEFF9B1B-1099-4A2F-84B5-501691773575}" type="slidenum">
              <a:rPr lang="en-GB" smtClean="0"/>
              <a:pPr>
                <a:defRPr/>
              </a:pPr>
              <a:t>‹#›</a:t>
            </a:fld>
            <a:endParaRPr lang="en-GB"/>
          </a:p>
        </p:txBody>
      </p:sp>
    </p:spTree>
  </p:cSld>
  <p:clrMapOvr>
    <a:masterClrMapping/>
  </p:clrMapOvr>
  <p:transition spd="med">
    <p:zoom/>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pPr>
              <a:defRPr/>
            </a:pPr>
            <a:fld id="{F6897BD8-6189-44CA-879F-94BF7C087568}" type="datetime8">
              <a:rPr lang="ar-SA" smtClean="0"/>
              <a:pPr>
                <a:defRPr/>
              </a:pPr>
              <a:t>04 تشرين الثاني، 09</a:t>
            </a:fld>
            <a:endParaRPr lang="en-GB"/>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pPr>
              <a:defRPr/>
            </a:pPr>
            <a:r>
              <a:rPr lang="ar-SA" smtClean="0"/>
              <a:t>د/ كاسر نصر المنصور - كلية الاقتصاد والإدارة - جامعة الملك عبد العزيز</a:t>
            </a:r>
            <a:endParaRPr lang="en-GB"/>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pPr>
              <a:defRPr/>
            </a:pPr>
            <a:fld id="{0CB8CEDA-34D2-40DC-9580-0D47333573A5}" type="slidenum">
              <a:rPr lang="en-GB" smtClean="0"/>
              <a:pPr>
                <a:defRPr/>
              </a:pPr>
              <a:t>‹#›</a:t>
            </a:fld>
            <a:endParaRPr lang="en-GB"/>
          </a:p>
        </p:txBody>
      </p:sp>
    </p:spTree>
  </p:cSld>
  <p:clrMapOvr>
    <a:overrideClrMapping bg1="dk1" tx1="lt1" bg2="dk2" tx2="lt2" accent1="accent1" accent2="accent2" accent3="accent3" accent4="accent4" accent5="accent5" accent6="accent6" hlink="hlink" folHlink="folHlink"/>
  </p:clrMapOvr>
  <p:transition spd="med">
    <p:zoom/>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pPr>
              <a:defRPr/>
            </a:pPr>
            <a:fld id="{FC97781E-BB25-483B-92A1-3C4A1E61B7BC}" type="datetime8">
              <a:rPr lang="ar-SA" smtClean="0"/>
              <a:pPr>
                <a:defRPr/>
              </a:pPr>
              <a:t>04 تشرين الثاني، 09</a:t>
            </a:fld>
            <a:endParaRPr lang="en-GB"/>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pPr>
              <a:defRPr/>
            </a:pPr>
            <a:r>
              <a:rPr lang="ar-SA" smtClean="0"/>
              <a:t>د/ كاسر نصر المنصور - كلية الاقتصاد والإدارة - جامعة الملك عبد العزيز</a:t>
            </a:r>
            <a:endParaRPr lang="en-GB"/>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pPr>
              <a:defRPr/>
            </a:pPr>
            <a:fld id="{62CBEEFF-5F3C-44D0-875D-0E01655EB7C4}" type="slidenum">
              <a:rPr lang="en-GB" smtClean="0"/>
              <a:pPr>
                <a:defRPr/>
              </a:pPr>
              <a:t>‹#›</a:t>
            </a:fld>
            <a:endParaRPr lang="en-GB"/>
          </a:p>
        </p:txBody>
      </p:sp>
    </p:spTree>
  </p:cSld>
  <p:clrMapOvr>
    <a:overrideClrMapping bg1="dk1" tx1="lt1" bg2="dk2" tx2="lt2" accent1="accent1" accent2="accent2" accent3="accent3" accent4="accent4" accent5="accent5" accent6="accent6" hlink="hlink" folHlink="folHlink"/>
  </p:clrMapOvr>
  <p:transition spd="med">
    <p:zoom/>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pPr>
              <a:defRPr/>
            </a:pPr>
            <a:fld id="{9F3A7A1F-833E-4357-BF83-ACC4EE7FAECE}" type="datetime8">
              <a:rPr lang="ar-SA" smtClean="0"/>
              <a:pPr>
                <a:defRPr/>
              </a:pPr>
              <a:t>04 تشرين الثاني، 09</a:t>
            </a:fld>
            <a:endParaRPr lang="en-GB"/>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pPr>
              <a:defRPr/>
            </a:pPr>
            <a:r>
              <a:rPr lang="ar-SA" smtClean="0"/>
              <a:t>د/ كاسر نصر المنصور - كلية الاقتصاد والإدارة - جامعة الملك عبد العزيز</a:t>
            </a:r>
            <a:endParaRPr lang="en-GB"/>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pPr>
              <a:defRPr/>
            </a:pPr>
            <a:fld id="{B0BFC33F-AC8F-4E79-98D0-416D2E172D36}" type="slidenum">
              <a:rPr lang="en-GB" smtClean="0"/>
              <a:pPr>
                <a:defRPr/>
              </a:pPr>
              <a:t>‹#›</a:t>
            </a:fld>
            <a:endParaRPr lang="en-GB"/>
          </a:p>
        </p:txBody>
      </p:sp>
    </p:spTree>
  </p:cSld>
  <p:clrMap bg1="dk1" tx1="lt1" bg2="dk2" tx2="lt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transition spd="med">
    <p:zoom/>
  </p:transition>
  <p:timing>
    <p:tnLst>
      <p:par>
        <p:cTn id="1" dur="indefinite" restart="never" nodeType="tmRoot"/>
      </p:par>
    </p:tnLst>
  </p:timing>
  <p:hf hdr="0"/>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ctrTitle"/>
          </p:nvPr>
        </p:nvSpPr>
        <p:spPr>
          <a:xfrm>
            <a:off x="642939" y="214315"/>
            <a:ext cx="7772400" cy="1470025"/>
          </a:xfrm>
        </p:spPr>
        <p:txBody>
          <a:bodyPr>
            <a:normAutofit/>
          </a:bodyPr>
          <a:lstStyle/>
          <a:p>
            <a:pPr rtl="1" eaLnBrk="1" fontAlgn="auto" hangingPunct="1">
              <a:spcAft>
                <a:spcPts val="0"/>
              </a:spcAft>
              <a:defRPr/>
            </a:pPr>
            <a:r>
              <a:rPr lang="ar-SA" dirty="0" smtClean="0"/>
              <a:t>الفصل الرابع</a:t>
            </a:r>
            <a:br>
              <a:rPr lang="ar-SA" dirty="0" smtClean="0"/>
            </a:br>
            <a:r>
              <a:rPr lang="ar-SA" dirty="0" smtClean="0"/>
              <a:t>الدافعية</a:t>
            </a:r>
            <a:endParaRPr lang="en-GB" dirty="0" smtClean="0"/>
          </a:p>
        </p:txBody>
      </p:sp>
      <p:sp>
        <p:nvSpPr>
          <p:cNvPr id="9219" name="Rectangle 5"/>
          <p:cNvSpPr>
            <a:spLocks noGrp="1" noChangeArrowheads="1"/>
          </p:cNvSpPr>
          <p:nvPr>
            <p:ph type="subTitle" idx="1"/>
          </p:nvPr>
        </p:nvSpPr>
        <p:spPr>
          <a:xfrm>
            <a:off x="642938" y="1643063"/>
            <a:ext cx="7786687" cy="4286250"/>
          </a:xfrm>
        </p:spPr>
        <p:txBody>
          <a:bodyPr/>
          <a:lstStyle/>
          <a:p>
            <a:pPr marR="0" algn="just" rtl="1" eaLnBrk="1" hangingPunct="1">
              <a:lnSpc>
                <a:spcPct val="60000"/>
              </a:lnSpc>
            </a:pPr>
            <a:r>
              <a:rPr lang="ar-SA" sz="2800" b="1" dirty="0" smtClean="0">
                <a:solidFill>
                  <a:srgbClr val="FFFF00"/>
                </a:solidFill>
              </a:rPr>
              <a:t>الأهداف:</a:t>
            </a:r>
          </a:p>
          <a:p>
            <a:pPr marR="0" algn="just" rtl="1" eaLnBrk="1" hangingPunct="1">
              <a:lnSpc>
                <a:spcPct val="60000"/>
              </a:lnSpc>
              <a:buFont typeface="Wingdings" pitchFamily="2" charset="2"/>
              <a:buChar char="q"/>
            </a:pPr>
            <a:r>
              <a:rPr lang="ar-SA" sz="2800" dirty="0" smtClean="0"/>
              <a:t>التعريف بالدافعية وعناصرها وأهميتها على الفرد بمحيطه بعامة وفي المنظمة بخاصة.</a:t>
            </a:r>
          </a:p>
          <a:p>
            <a:pPr marR="0" algn="just" rtl="1" eaLnBrk="1" hangingPunct="1">
              <a:lnSpc>
                <a:spcPct val="60000"/>
              </a:lnSpc>
              <a:buFont typeface="Wingdings" pitchFamily="2" charset="2"/>
              <a:buChar char="q"/>
            </a:pPr>
            <a:r>
              <a:rPr lang="ar-SA" sz="2800" dirty="0" smtClean="0"/>
              <a:t>شرح انواع الدوافع والعوامل المؤثرة بكل نوع</a:t>
            </a:r>
            <a:r>
              <a:rPr lang="en-US" sz="2800" dirty="0" smtClean="0"/>
              <a:t> </a:t>
            </a:r>
            <a:r>
              <a:rPr lang="ar-SA" sz="2800" dirty="0" smtClean="0"/>
              <a:t> منها.</a:t>
            </a:r>
          </a:p>
          <a:p>
            <a:pPr marR="0" algn="just" rtl="1" eaLnBrk="1" hangingPunct="1">
              <a:lnSpc>
                <a:spcPct val="60000"/>
              </a:lnSpc>
              <a:buFont typeface="Wingdings" pitchFamily="2" charset="2"/>
              <a:buChar char="q"/>
            </a:pPr>
            <a:r>
              <a:rPr lang="ar-SA" sz="2800" dirty="0" smtClean="0"/>
              <a:t>التعرف على مداخل دراسة الدوافع.</a:t>
            </a:r>
            <a:endParaRPr lang="en-US" sz="2800" dirty="0" smtClean="0"/>
          </a:p>
          <a:p>
            <a:pPr marR="0" algn="just" rtl="1" eaLnBrk="1" hangingPunct="1">
              <a:lnSpc>
                <a:spcPct val="60000"/>
              </a:lnSpc>
            </a:pPr>
            <a:endParaRPr lang="ar-SA" sz="2800" b="1" dirty="0" smtClean="0"/>
          </a:p>
          <a:p>
            <a:pPr marR="0" algn="just" rtl="1" eaLnBrk="1" hangingPunct="1">
              <a:lnSpc>
                <a:spcPct val="60000"/>
              </a:lnSpc>
            </a:pPr>
            <a:endParaRPr lang="en-US" sz="2800" b="1" dirty="0" smtClean="0"/>
          </a:p>
          <a:p>
            <a:pPr marR="0" algn="just" rtl="1" eaLnBrk="1" hangingPunct="1">
              <a:lnSpc>
                <a:spcPct val="60000"/>
              </a:lnSpc>
            </a:pPr>
            <a:r>
              <a:rPr lang="ar-SA" sz="2800" b="1" dirty="0" smtClean="0"/>
              <a:t>المواضيع</a:t>
            </a:r>
            <a:r>
              <a:rPr lang="ar-SA" sz="2800" b="1" dirty="0" smtClean="0"/>
              <a:t>:</a:t>
            </a:r>
          </a:p>
          <a:p>
            <a:pPr marR="0" algn="just" rtl="1" eaLnBrk="1" hangingPunct="1">
              <a:lnSpc>
                <a:spcPct val="60000"/>
              </a:lnSpc>
            </a:pPr>
            <a:r>
              <a:rPr lang="ar-SA" sz="2800" dirty="0" smtClean="0"/>
              <a:t>1. مفهوم الدافعية</a:t>
            </a:r>
          </a:p>
          <a:p>
            <a:pPr marR="0" algn="just" rtl="1" eaLnBrk="1" hangingPunct="1">
              <a:lnSpc>
                <a:spcPct val="60000"/>
              </a:lnSpc>
            </a:pPr>
            <a:r>
              <a:rPr lang="ar-SA" sz="2800" dirty="0" smtClean="0"/>
              <a:t>2. أنواع الدوافع</a:t>
            </a:r>
          </a:p>
          <a:p>
            <a:pPr marR="0" algn="just" rtl="1" eaLnBrk="1" hangingPunct="1">
              <a:lnSpc>
                <a:spcPct val="60000"/>
              </a:lnSpc>
            </a:pPr>
            <a:r>
              <a:rPr lang="ar-SA" sz="2800" dirty="0" smtClean="0"/>
              <a:t>3. مداخل دراسة الدافعية</a:t>
            </a:r>
          </a:p>
          <a:p>
            <a:pPr marR="0" algn="just" rtl="1" eaLnBrk="1" hangingPunct="1">
              <a:lnSpc>
                <a:spcPct val="60000"/>
              </a:lnSpc>
            </a:pPr>
            <a:r>
              <a:rPr lang="ar-SA" sz="2800" dirty="0" smtClean="0"/>
              <a:t>4. الخلاصة</a:t>
            </a:r>
          </a:p>
          <a:p>
            <a:pPr marR="0" algn="just" rtl="1" eaLnBrk="1" hangingPunct="1">
              <a:lnSpc>
                <a:spcPct val="60000"/>
              </a:lnSpc>
            </a:pPr>
            <a:r>
              <a:rPr lang="ar-SA" sz="2800" dirty="0" smtClean="0"/>
              <a:t>5. الأسئلة</a:t>
            </a:r>
          </a:p>
          <a:p>
            <a:pPr marR="0" algn="just" rtl="1" eaLnBrk="1" hangingPunct="1">
              <a:lnSpc>
                <a:spcPct val="80000"/>
              </a:lnSpc>
            </a:pPr>
            <a:endParaRPr lang="en-GB" sz="2800" dirty="0" smtClean="0"/>
          </a:p>
        </p:txBody>
      </p:sp>
      <p:sp>
        <p:nvSpPr>
          <p:cNvPr id="9220"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765295E9-3CE5-497E-8D87-56BFE4E63B66}"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2054" name="Footer Placeholder 5"/>
          <p:cNvSpPr>
            <a:spLocks noGrp="1"/>
          </p:cNvSpPr>
          <p:nvPr>
            <p:ph type="ftr" sz="quarter" idx="11"/>
          </p:nvPr>
        </p:nvSpPr>
        <p:spPr>
          <a:xfrm>
            <a:off x="1928813" y="6408738"/>
            <a:ext cx="4802187" cy="365125"/>
          </a:xfrm>
        </p:spPr>
        <p:txBody>
          <a:bodyPr/>
          <a:lstStyle/>
          <a:p>
            <a:pPr>
              <a:defRPr/>
            </a:pPr>
            <a:r>
              <a:rPr lang="ar-SA" dirty="0"/>
              <a:t>د/ كاسر نصر المنصور - كلية الاقتصاد والإدارة - جامعة الملك عبد العزيز</a:t>
            </a:r>
            <a:endParaRPr lang="en-GB" dirty="0"/>
          </a:p>
        </p:txBody>
      </p:sp>
      <p:sp>
        <p:nvSpPr>
          <p:cNvPr id="9222"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1D7C6440-3B48-4189-B00F-72DE7B1520FC}" type="slidenum">
              <a:rPr lang="en-GB" smtClean="0">
                <a:latin typeface="Arial" pitchFamily="34" charset="0"/>
                <a:cs typeface="Arial" pitchFamily="34" charset="0"/>
              </a:rPr>
              <a:pPr/>
              <a:t>1</a:t>
            </a:fld>
            <a:endParaRPr lang="en-GB" smtClean="0">
              <a:latin typeface="Arial" pitchFamily="34" charset="0"/>
              <a:cs typeface="Arial" pitchFamily="34" charset="0"/>
            </a:endParaRPr>
          </a:p>
        </p:txBody>
      </p:sp>
    </p:spTree>
  </p:cSld>
  <p:clrMapOvr>
    <a:masterClrMapping/>
  </p:clrMapOvr>
  <p:transition spd="med">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algn="ctr" rtl="1" eaLnBrk="1" fontAlgn="auto" hangingPunct="1">
              <a:spcAft>
                <a:spcPts val="0"/>
              </a:spcAft>
              <a:defRPr/>
            </a:pPr>
            <a:r>
              <a:rPr lang="ar-SA" sz="4000" dirty="0" smtClean="0">
                <a:solidFill>
                  <a:srgbClr val="FF0000"/>
                </a:solidFill>
                <a:cs typeface="Simplified Arabic" pitchFamily="2" charset="-78"/>
              </a:rPr>
              <a:t>أولاً: مدخل الرضا عن العمل</a:t>
            </a:r>
            <a:endParaRPr lang="ar-SA" sz="4000" dirty="0" smtClean="0"/>
          </a:p>
        </p:txBody>
      </p:sp>
      <p:sp>
        <p:nvSpPr>
          <p:cNvPr id="18434" name="Content Placeholder 2"/>
          <p:cNvSpPr>
            <a:spLocks noGrp="1"/>
          </p:cNvSpPr>
          <p:nvPr>
            <p:ph idx="1"/>
          </p:nvPr>
        </p:nvSpPr>
        <p:spPr/>
        <p:txBody>
          <a:bodyPr/>
          <a:lstStyle/>
          <a:p>
            <a:pPr algn="just" rtl="1" eaLnBrk="1" hangingPunct="1">
              <a:buClr>
                <a:srgbClr val="CC3300"/>
              </a:buClr>
              <a:buFontTx/>
              <a:buNone/>
              <a:defRPr/>
            </a:pPr>
            <a:r>
              <a:rPr lang="ar-SA" sz="3600" dirty="0" smtClean="0">
                <a:cs typeface="Simplified Arabic" pitchFamily="2" charset="-78"/>
              </a:rPr>
              <a:t>هذا المدخل لمدرسة العلاقات الانسانية(ألتن مايو)، ويفترض أن العامل المحرك لدافعية الأفراد لأداء العمل هو درجة رضاهم عن العمل .</a:t>
            </a:r>
          </a:p>
          <a:p>
            <a:pPr algn="just" rtl="1" eaLnBrk="1" hangingPunct="1">
              <a:buClr>
                <a:srgbClr val="CC3300"/>
              </a:buClr>
              <a:buFontTx/>
              <a:buNone/>
              <a:defRPr/>
            </a:pPr>
            <a:r>
              <a:rPr lang="ar-SA" sz="3600" b="1" dirty="0" smtClean="0">
                <a:solidFill>
                  <a:srgbClr val="FF0000"/>
                </a:solidFill>
                <a:cs typeface="Simplified Arabic" pitchFamily="2" charset="-78"/>
              </a:rPr>
              <a:t>اي ان الرضا هو المحرك الأساسي للدافعية،</a:t>
            </a:r>
          </a:p>
          <a:p>
            <a:pPr algn="just" rtl="1" eaLnBrk="1" hangingPunct="1">
              <a:buClr>
                <a:srgbClr val="CC3300"/>
              </a:buClr>
              <a:buFontTx/>
              <a:buNone/>
              <a:defRPr/>
            </a:pPr>
            <a:r>
              <a:rPr lang="ar-SA" sz="3600" b="1" dirty="0" smtClean="0">
                <a:solidFill>
                  <a:srgbClr val="FF0000"/>
                </a:solidFill>
                <a:cs typeface="Simplified Arabic" pitchFamily="2" charset="-78"/>
              </a:rPr>
              <a:t> </a:t>
            </a:r>
            <a:r>
              <a:rPr lang="ar-SA" sz="3600" b="1" dirty="0" smtClean="0">
                <a:solidFill>
                  <a:srgbClr val="FFFF00"/>
                </a:solidFill>
                <a:cs typeface="Simplified Arabic" pitchFamily="2" charset="-78"/>
              </a:rPr>
              <a:t>ويتوقف على العنصر  المستقل (المؤثر)، وعلى العنصرالناتج  (  الأثر او النتيجة).</a:t>
            </a:r>
          </a:p>
        </p:txBody>
      </p:sp>
      <p:sp>
        <p:nvSpPr>
          <p:cNvPr id="18435"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61DA8E3C-E970-4E13-8B16-5E8163570CF7}"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18436" name="Footer Placeholder 5"/>
          <p:cNvSpPr>
            <a:spLocks noGrp="1"/>
          </p:cNvSpPr>
          <p:nvPr>
            <p:ph type="ftr" sz="quarter" idx="11"/>
          </p:nvPr>
        </p:nvSpPr>
        <p:spPr bwMode="auto">
          <a:xfrm>
            <a:off x="3286125" y="6408738"/>
            <a:ext cx="3444875" cy="365125"/>
          </a:xfrm>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18437"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1BA3FEE8-AE9D-42B9-8987-0DBF13482029}" type="slidenum">
              <a:rPr lang="en-GB" smtClean="0">
                <a:latin typeface="Arial" pitchFamily="34" charset="0"/>
                <a:cs typeface="Arial" pitchFamily="34" charset="0"/>
              </a:rPr>
              <a:pPr/>
              <a:t>10</a:t>
            </a:fld>
            <a:endParaRPr lang="en-GB" smtClean="0">
              <a:latin typeface="Arial" pitchFamily="34" charset="0"/>
              <a:cs typeface="Arial" pitchFamily="34" charset="0"/>
            </a:endParaRPr>
          </a:p>
        </p:txBody>
      </p:sp>
    </p:spTree>
  </p:cSld>
  <p:clrMapOvr>
    <a:masterClrMapping/>
  </p:clrMapOvr>
  <p:transition spd="med">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algn="ctr" rtl="1" eaLnBrk="1" fontAlgn="auto" hangingPunct="1">
              <a:spcAft>
                <a:spcPts val="0"/>
              </a:spcAft>
              <a:defRPr/>
            </a:pPr>
            <a:r>
              <a:rPr lang="ar-SA" sz="4000" b="1" dirty="0" smtClean="0">
                <a:solidFill>
                  <a:srgbClr val="FF0000"/>
                </a:solidFill>
                <a:cs typeface="Simplified Arabic" pitchFamily="2" charset="-78"/>
              </a:rPr>
              <a:t>أولا: مدخل الرضا عن العمل.</a:t>
            </a:r>
            <a:endParaRPr lang="ar-SA" sz="4000" b="1" dirty="0" smtClean="0"/>
          </a:p>
        </p:txBody>
      </p:sp>
      <p:sp>
        <p:nvSpPr>
          <p:cNvPr id="19458" name="Content Placeholder 2"/>
          <p:cNvSpPr>
            <a:spLocks noGrp="1"/>
          </p:cNvSpPr>
          <p:nvPr>
            <p:ph idx="1"/>
          </p:nvPr>
        </p:nvSpPr>
        <p:spPr/>
        <p:txBody>
          <a:bodyPr/>
          <a:lstStyle/>
          <a:p>
            <a:pPr algn="just" rtl="1" eaLnBrk="1" hangingPunct="1">
              <a:buClr>
                <a:srgbClr val="CC3300"/>
              </a:buClr>
              <a:buFontTx/>
              <a:buNone/>
            </a:pPr>
            <a:r>
              <a:rPr lang="ar-SA" sz="3600" dirty="0" smtClean="0">
                <a:cs typeface="Simplified Arabic" pitchFamily="2" charset="-78"/>
              </a:rPr>
              <a:t>وهناك دراسة أخرى قام بها الباحثان </a:t>
            </a:r>
            <a:r>
              <a:rPr lang="ar-SA" sz="3600" b="1" dirty="0" smtClean="0">
                <a:solidFill>
                  <a:schemeClr val="accent2"/>
                </a:solidFill>
                <a:cs typeface="Simplified Arabic" pitchFamily="2" charset="-78"/>
              </a:rPr>
              <a:t>برايفليد</a:t>
            </a:r>
            <a:r>
              <a:rPr lang="ar-SA" sz="3600" dirty="0" smtClean="0">
                <a:cs typeface="Simplified Arabic" pitchFamily="2" charset="-78"/>
              </a:rPr>
              <a:t> و</a:t>
            </a:r>
            <a:r>
              <a:rPr lang="ar-SA" sz="3600" b="1" dirty="0" smtClean="0">
                <a:solidFill>
                  <a:schemeClr val="accent2"/>
                </a:solidFill>
                <a:cs typeface="Simplified Arabic" pitchFamily="2" charset="-78"/>
              </a:rPr>
              <a:t>كروكيت</a:t>
            </a:r>
            <a:r>
              <a:rPr lang="ar-SA" sz="3600" dirty="0" smtClean="0">
                <a:cs typeface="Simplified Arabic" pitchFamily="2" charset="-78"/>
              </a:rPr>
              <a:t> وتوصلوا إلى أن رضا الأفراد عن العمل لايرتبط بالضرورة بدافعية الأفراد للأداء أو بإنتاجيتهم ، </a:t>
            </a:r>
            <a:r>
              <a:rPr lang="ar-SA" sz="3600" dirty="0" smtClean="0">
                <a:solidFill>
                  <a:srgbClr val="FFFF00"/>
                </a:solidFill>
                <a:cs typeface="Simplified Arabic" pitchFamily="2" charset="-78"/>
              </a:rPr>
              <a:t>وهذا  يعود للأسباب التالية:</a:t>
            </a:r>
          </a:p>
          <a:p>
            <a:pPr algn="just" rtl="1" eaLnBrk="1" hangingPunct="1">
              <a:lnSpc>
                <a:spcPct val="80000"/>
              </a:lnSpc>
              <a:buFontTx/>
              <a:buNone/>
            </a:pPr>
            <a:r>
              <a:rPr lang="ar-SA" sz="3600" dirty="0" smtClean="0">
                <a:cs typeface="Simplified Arabic" pitchFamily="2" charset="-78"/>
              </a:rPr>
              <a:t>1- قد يحصل الفرد على مزايا وعوائد من الوظيفة لاتجعله بالضرورة راغباً في العمل بفعالية .</a:t>
            </a:r>
          </a:p>
        </p:txBody>
      </p:sp>
      <p:sp>
        <p:nvSpPr>
          <p:cNvPr id="19459"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9BA63B4B-5A87-46E9-99E2-8F9576207C45}"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19460" name="Footer Placeholder 5"/>
          <p:cNvSpPr>
            <a:spLocks noGrp="1"/>
          </p:cNvSpPr>
          <p:nvPr>
            <p:ph type="ftr" sz="quarter" idx="11"/>
          </p:nvPr>
        </p:nvSpPr>
        <p:spPr bwMode="auto">
          <a:xfrm>
            <a:off x="3143250" y="6408738"/>
            <a:ext cx="3587750" cy="365125"/>
          </a:xfrm>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19461"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01AFF8F-1807-4189-AE0C-902FB7B095E6}" type="slidenum">
              <a:rPr lang="en-GB" smtClean="0">
                <a:latin typeface="Arial" pitchFamily="34" charset="0"/>
                <a:cs typeface="Arial" pitchFamily="34" charset="0"/>
              </a:rPr>
              <a:pPr/>
              <a:t>11</a:t>
            </a:fld>
            <a:endParaRPr lang="en-GB" smtClean="0">
              <a:latin typeface="Arial" pitchFamily="34" charset="0"/>
              <a:cs typeface="Arial" pitchFamily="34" charset="0"/>
            </a:endParaRPr>
          </a:p>
        </p:txBody>
      </p:sp>
    </p:spTree>
  </p:cSld>
  <p:clrMapOvr>
    <a:masterClrMapping/>
  </p:clrMapOvr>
  <p:transition spd="med">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fontAlgn="auto" hangingPunct="1">
              <a:spcAft>
                <a:spcPts val="0"/>
              </a:spcAft>
              <a:defRPr/>
            </a:pPr>
            <a:r>
              <a:rPr lang="ar-SA" smtClean="0">
                <a:solidFill>
                  <a:srgbClr val="FF0000"/>
                </a:solidFill>
                <a:cs typeface="Simplified Arabic" pitchFamily="2" charset="-78"/>
              </a:rPr>
              <a:t>أولا: مدخل الرضا00</a:t>
            </a:r>
            <a:endParaRPr lang="ar-SA" smtClean="0"/>
          </a:p>
        </p:txBody>
      </p:sp>
      <p:sp>
        <p:nvSpPr>
          <p:cNvPr id="20482" name="Content Placeholder 2"/>
          <p:cNvSpPr>
            <a:spLocks noGrp="1"/>
          </p:cNvSpPr>
          <p:nvPr>
            <p:ph idx="1"/>
          </p:nvPr>
        </p:nvSpPr>
        <p:spPr/>
        <p:txBody>
          <a:bodyPr/>
          <a:lstStyle/>
          <a:p>
            <a:pPr algn="just" rtl="1" eaLnBrk="1" hangingPunct="1">
              <a:lnSpc>
                <a:spcPct val="80000"/>
              </a:lnSpc>
              <a:buFontTx/>
              <a:buNone/>
            </a:pPr>
            <a:r>
              <a:rPr lang="ar-SA" sz="4000" smtClean="0">
                <a:cs typeface="Simplified Arabic" pitchFamily="2" charset="-78"/>
              </a:rPr>
              <a:t>  </a:t>
            </a:r>
          </a:p>
          <a:p>
            <a:pPr algn="just" rtl="1" eaLnBrk="1" hangingPunct="1">
              <a:lnSpc>
                <a:spcPct val="80000"/>
              </a:lnSpc>
              <a:buFontTx/>
              <a:buNone/>
            </a:pPr>
            <a:r>
              <a:rPr lang="ar-SA" sz="4000" smtClean="0">
                <a:cs typeface="Simplified Arabic" pitchFamily="2" charset="-78"/>
              </a:rPr>
              <a:t>2- قد لا يحصل الفرد على مزايا في عمله ولكنه يؤدي أعماله بفعالية.</a:t>
            </a:r>
          </a:p>
          <a:p>
            <a:pPr algn="just" rtl="1" eaLnBrk="1" hangingPunct="1">
              <a:lnSpc>
                <a:spcPct val="80000"/>
              </a:lnSpc>
              <a:buFontTx/>
              <a:buNone/>
            </a:pPr>
            <a:r>
              <a:rPr lang="ar-SA" sz="4000" smtClean="0">
                <a:cs typeface="Simplified Arabic" pitchFamily="2" charset="-78"/>
              </a:rPr>
              <a:t>3- قد يؤدي الفرد عمله بلا حماس وبلا فعالية رغم حصوله على مزايا وعوائد عديدة من وظيفته وشعوره بالرضا عن عمله.</a:t>
            </a:r>
          </a:p>
          <a:p>
            <a:pPr algn="just" rtl="1" eaLnBrk="1" hangingPunct="1">
              <a:lnSpc>
                <a:spcPct val="80000"/>
              </a:lnSpc>
              <a:buFontTx/>
              <a:buNone/>
            </a:pPr>
            <a:endParaRPr lang="ar-SA" sz="4000" smtClean="0">
              <a:cs typeface="Simplified Arabic" pitchFamily="2" charset="-78"/>
            </a:endParaRPr>
          </a:p>
        </p:txBody>
      </p:sp>
      <p:sp>
        <p:nvSpPr>
          <p:cNvPr id="20483"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60B28D7B-528D-4899-AE49-3F3B67072782}"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20484" name="Footer Placeholder 5"/>
          <p:cNvSpPr>
            <a:spLocks noGrp="1"/>
          </p:cNvSpPr>
          <p:nvPr>
            <p:ph type="ftr" sz="quarter" idx="11"/>
          </p:nvPr>
        </p:nvSpPr>
        <p:spPr bwMode="auto">
          <a:xfrm>
            <a:off x="3214688" y="6408738"/>
            <a:ext cx="3516312" cy="365125"/>
          </a:xfrm>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20485"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8B881732-1B99-4AB7-9F4A-792D18BA6C84}" type="slidenum">
              <a:rPr lang="en-GB" smtClean="0">
                <a:latin typeface="Arial" pitchFamily="34" charset="0"/>
                <a:cs typeface="Arial" pitchFamily="34" charset="0"/>
              </a:rPr>
              <a:pPr/>
              <a:t>12</a:t>
            </a:fld>
            <a:endParaRPr lang="en-GB" smtClean="0">
              <a:latin typeface="Arial" pitchFamily="34" charset="0"/>
              <a:cs typeface="Arial" pitchFamily="34" charset="0"/>
            </a:endParaRPr>
          </a:p>
        </p:txBody>
      </p:sp>
    </p:spTree>
  </p:cSld>
  <p:clrMapOvr>
    <a:masterClrMapping/>
  </p:clrMapOvr>
  <p:transition spd="med">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algn="r" eaLnBrk="1" fontAlgn="auto" hangingPunct="1">
              <a:spcAft>
                <a:spcPts val="0"/>
              </a:spcAft>
              <a:defRPr/>
            </a:pPr>
            <a:r>
              <a:rPr lang="ar-SA" dirty="0" smtClean="0">
                <a:solidFill>
                  <a:srgbClr val="FFFF00"/>
                </a:solidFill>
                <a:cs typeface="Simplified Arabic" pitchFamily="2" charset="-78"/>
              </a:rPr>
              <a:t>أولا: مدخل الرضا00</a:t>
            </a:r>
            <a:endParaRPr lang="ar-SA" dirty="0" smtClean="0">
              <a:solidFill>
                <a:srgbClr val="FFFF00"/>
              </a:solidFill>
            </a:endParaRPr>
          </a:p>
        </p:txBody>
      </p:sp>
      <p:sp>
        <p:nvSpPr>
          <p:cNvPr id="21506" name="Content Placeholder 2"/>
          <p:cNvSpPr>
            <a:spLocks noGrp="1"/>
          </p:cNvSpPr>
          <p:nvPr>
            <p:ph idx="1"/>
          </p:nvPr>
        </p:nvSpPr>
        <p:spPr/>
        <p:txBody>
          <a:bodyPr/>
          <a:lstStyle/>
          <a:p>
            <a:pPr algn="just" rtl="1" eaLnBrk="1" hangingPunct="1">
              <a:lnSpc>
                <a:spcPct val="80000"/>
              </a:lnSpc>
              <a:buFontTx/>
              <a:buNone/>
            </a:pPr>
            <a:r>
              <a:rPr lang="ar-SA" sz="3200" b="1" u="sng" dirty="0" smtClean="0">
                <a:solidFill>
                  <a:schemeClr val="accent2"/>
                </a:solidFill>
                <a:cs typeface="Simplified Arabic" pitchFamily="2" charset="-78"/>
              </a:rPr>
              <a:t>الخلاصة: </a:t>
            </a:r>
          </a:p>
          <a:p>
            <a:pPr algn="just" rtl="1" eaLnBrk="1" hangingPunct="1">
              <a:lnSpc>
                <a:spcPct val="80000"/>
              </a:lnSpc>
              <a:buFontTx/>
              <a:buNone/>
            </a:pPr>
            <a:r>
              <a:rPr lang="ar-SA" sz="3200" b="1" dirty="0" smtClean="0">
                <a:solidFill>
                  <a:srgbClr val="FF0000"/>
                </a:solidFill>
                <a:cs typeface="Simplified Arabic" pitchFamily="2" charset="-78"/>
              </a:rPr>
              <a:t>لا توجد علاقة مباشرة بين الرضا عن العمل والدافعية للأداء.</a:t>
            </a:r>
          </a:p>
          <a:p>
            <a:pPr algn="just" rtl="1" eaLnBrk="1" hangingPunct="1">
              <a:lnSpc>
                <a:spcPct val="120000"/>
              </a:lnSpc>
              <a:buFontTx/>
              <a:buNone/>
            </a:pPr>
            <a:r>
              <a:rPr lang="ar-SA" sz="3200" dirty="0" smtClean="0">
                <a:cs typeface="Simplified Arabic" pitchFamily="2" charset="-78"/>
              </a:rPr>
              <a:t>وقد اثبت فروم أن العلاقة بين الرضا والدافعية هي </a:t>
            </a:r>
            <a:r>
              <a:rPr lang="ar-SA" sz="3200" dirty="0" smtClean="0">
                <a:solidFill>
                  <a:srgbClr val="00B050"/>
                </a:solidFill>
                <a:cs typeface="Simplified Arabic" pitchFamily="2" charset="-78"/>
              </a:rPr>
              <a:t>علاقة شرطية</a:t>
            </a:r>
            <a:r>
              <a:rPr lang="ar-SA" sz="3200" dirty="0" smtClean="0">
                <a:cs typeface="Simplified Arabic" pitchFamily="2" charset="-78"/>
              </a:rPr>
              <a:t>. أي ان:</a:t>
            </a:r>
          </a:p>
          <a:p>
            <a:pPr algn="just" rtl="1" eaLnBrk="1" hangingPunct="1">
              <a:lnSpc>
                <a:spcPct val="120000"/>
              </a:lnSpc>
              <a:buFontTx/>
              <a:buNone/>
            </a:pPr>
            <a:r>
              <a:rPr lang="ar-SA" sz="3200" dirty="0" smtClean="0">
                <a:cs typeface="Simplified Arabic" pitchFamily="2" charset="-78"/>
              </a:rPr>
              <a:t> </a:t>
            </a:r>
            <a:r>
              <a:rPr lang="ar-SA" sz="3200" dirty="0" smtClean="0">
                <a:solidFill>
                  <a:srgbClr val="FFFF00"/>
                </a:solidFill>
                <a:cs typeface="Simplified Arabic" pitchFamily="2" charset="-78"/>
              </a:rPr>
              <a:t>الارتباط بين دافعية الأداء والرضا عن العمل مشروط بوجود نظام يربط بين الأداء والحصول على العوائد التي تقدمها المنظمة. </a:t>
            </a:r>
          </a:p>
        </p:txBody>
      </p:sp>
      <p:sp>
        <p:nvSpPr>
          <p:cNvPr id="21507"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2B16DCCA-EC9D-491D-BB23-EED209BBA2FD}"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21508" name="Footer Placeholder 5"/>
          <p:cNvSpPr>
            <a:spLocks noGrp="1"/>
          </p:cNvSpPr>
          <p:nvPr>
            <p:ph type="ftr" sz="quarter" idx="11"/>
          </p:nvPr>
        </p:nvSpPr>
        <p:spPr bwMode="auto">
          <a:xfrm>
            <a:off x="2857500" y="6408738"/>
            <a:ext cx="3873500" cy="365125"/>
          </a:xfrm>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21509"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7FABCAC-90EC-49E6-B971-CD94EE1C89D9}" type="slidenum">
              <a:rPr lang="en-GB" smtClean="0">
                <a:latin typeface="Arial" pitchFamily="34" charset="0"/>
                <a:cs typeface="Arial" pitchFamily="34" charset="0"/>
              </a:rPr>
              <a:pPr/>
              <a:t>13</a:t>
            </a:fld>
            <a:endParaRPr lang="en-GB" smtClean="0">
              <a:latin typeface="Arial" pitchFamily="34" charset="0"/>
              <a:cs typeface="Arial" pitchFamily="34" charset="0"/>
            </a:endParaRPr>
          </a:p>
        </p:txBody>
      </p:sp>
    </p:spTree>
  </p:cSld>
  <p:clrMapOvr>
    <a:masterClrMapping/>
  </p:clrMapOvr>
  <p:transition spd="med">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fontAlgn="auto" hangingPunct="1">
              <a:spcAft>
                <a:spcPts val="0"/>
              </a:spcAft>
              <a:defRPr/>
            </a:pPr>
            <a:r>
              <a:rPr lang="ar-SA" smtClean="0">
                <a:solidFill>
                  <a:srgbClr val="FF0000"/>
                </a:solidFill>
                <a:cs typeface="Simplified Arabic" pitchFamily="2" charset="-78"/>
              </a:rPr>
              <a:t>أولا: مدخل الرضا00</a:t>
            </a:r>
            <a:endParaRPr lang="ar-SA" smtClean="0"/>
          </a:p>
        </p:txBody>
      </p:sp>
      <p:sp>
        <p:nvSpPr>
          <p:cNvPr id="22530" name="Content Placeholder 2"/>
          <p:cNvSpPr>
            <a:spLocks noGrp="1"/>
          </p:cNvSpPr>
          <p:nvPr>
            <p:ph idx="1"/>
          </p:nvPr>
        </p:nvSpPr>
        <p:spPr/>
        <p:txBody>
          <a:bodyPr>
            <a:normAutofit lnSpcReduction="10000"/>
          </a:bodyPr>
          <a:lstStyle/>
          <a:p>
            <a:pPr algn="just" rtl="1" eaLnBrk="1" hangingPunct="1">
              <a:lnSpc>
                <a:spcPct val="120000"/>
              </a:lnSpc>
            </a:pPr>
            <a:r>
              <a:rPr lang="ar-SA" sz="3200" dirty="0" smtClean="0">
                <a:cs typeface="Simplified Arabic" pitchFamily="2" charset="-78"/>
              </a:rPr>
              <a:t>فالأداء الجيد </a:t>
            </a:r>
            <a:r>
              <a:rPr lang="ar-SA" sz="3200" dirty="0" smtClean="0">
                <a:cs typeface="Simplified Arabic" pitchFamily="2" charset="-78"/>
                <a:sym typeface="Symbol" pitchFamily="18" charset="2"/>
              </a:rPr>
              <a:t>يؤدي إلى الحصول على المنافع والعوائد، وهذا يؤدي إلى زيادة </a:t>
            </a:r>
            <a:r>
              <a:rPr lang="ar-SA" sz="3200" dirty="0" smtClean="0">
                <a:latin typeface="Times New Roman" pitchFamily="18" charset="0"/>
                <a:cs typeface="Simplified Arabic" pitchFamily="2" charset="-78"/>
                <a:sym typeface="Symbol" pitchFamily="18" charset="2"/>
              </a:rPr>
              <a:t>الرضا، وبالتالي تزداد الدافعية .</a:t>
            </a:r>
            <a:endParaRPr lang="en-US" sz="3200" dirty="0" smtClean="0">
              <a:latin typeface="Times New Roman" pitchFamily="18" charset="0"/>
              <a:cs typeface="Simplified Arabic" pitchFamily="2" charset="-78"/>
              <a:sym typeface="Symbol" pitchFamily="18" charset="2"/>
            </a:endParaRPr>
          </a:p>
          <a:p>
            <a:pPr algn="just" rtl="1" eaLnBrk="1" hangingPunct="1">
              <a:lnSpc>
                <a:spcPct val="120000"/>
              </a:lnSpc>
            </a:pPr>
            <a:r>
              <a:rPr lang="ar-SA" sz="3200" dirty="0" smtClean="0">
                <a:solidFill>
                  <a:srgbClr val="FFFF00"/>
                </a:solidFill>
                <a:cs typeface="Simplified Arabic" pitchFamily="2" charset="-78"/>
              </a:rPr>
              <a:t>وزيادة  </a:t>
            </a:r>
            <a:r>
              <a:rPr lang="ar-SA" sz="3200" dirty="0" smtClean="0">
                <a:solidFill>
                  <a:srgbClr val="FFFF00"/>
                </a:solidFill>
                <a:latin typeface="Times New Roman" pitchFamily="18" charset="0"/>
                <a:cs typeface="Simplified Arabic" pitchFamily="2" charset="-78"/>
              </a:rPr>
              <a:t>العوائد أو المنافع وبالتالي  زيادة ( الرضا ) هي محصلة:</a:t>
            </a:r>
          </a:p>
          <a:p>
            <a:pPr algn="just" rtl="1" eaLnBrk="1" hangingPunct="1">
              <a:lnSpc>
                <a:spcPct val="120000"/>
              </a:lnSpc>
              <a:buFontTx/>
              <a:buChar char="-"/>
            </a:pPr>
            <a:r>
              <a:rPr lang="ar-SA" sz="3200" dirty="0" smtClean="0">
                <a:solidFill>
                  <a:srgbClr val="FFFF00"/>
                </a:solidFill>
                <a:latin typeface="Times New Roman" pitchFamily="18" charset="0"/>
                <a:cs typeface="Simplified Arabic" pitchFamily="2" charset="-78"/>
              </a:rPr>
              <a:t>حماس الفرد لبذل جهد مكثف في أدائه. </a:t>
            </a:r>
          </a:p>
          <a:p>
            <a:pPr algn="just" rtl="1" eaLnBrk="1" hangingPunct="1">
              <a:lnSpc>
                <a:spcPct val="120000"/>
              </a:lnSpc>
              <a:buFontTx/>
              <a:buChar char="-"/>
            </a:pPr>
            <a:r>
              <a:rPr lang="ar-SA" sz="3200" dirty="0" smtClean="0">
                <a:solidFill>
                  <a:srgbClr val="FFFF00"/>
                </a:solidFill>
                <a:latin typeface="Times New Roman" pitchFamily="18" charset="0"/>
                <a:cs typeface="Simplified Arabic" pitchFamily="2" charset="-78"/>
              </a:rPr>
              <a:t>نتيجة امتنانه وولاءه للمنظمة.  </a:t>
            </a:r>
            <a:endParaRPr lang="ar-SA" sz="3200" dirty="0" smtClean="0">
              <a:solidFill>
                <a:srgbClr val="FFFF00"/>
              </a:solidFill>
              <a:latin typeface="Times New Roman" pitchFamily="18" charset="0"/>
              <a:cs typeface="Simplified Arabic" pitchFamily="2" charset="-78"/>
              <a:sym typeface="Symbol" pitchFamily="18" charset="2"/>
            </a:endParaRPr>
          </a:p>
          <a:p>
            <a:pPr algn="just" rtl="1" eaLnBrk="1" hangingPunct="1">
              <a:lnSpc>
                <a:spcPct val="120000"/>
              </a:lnSpc>
              <a:buFontTx/>
              <a:buNone/>
            </a:pPr>
            <a:r>
              <a:rPr lang="ar-SA" sz="3200" dirty="0" smtClean="0">
                <a:latin typeface="Times New Roman" pitchFamily="18" charset="0"/>
                <a:cs typeface="Simplified Arabic" pitchFamily="2" charset="-78"/>
                <a:sym typeface="Symbol" pitchFamily="18" charset="2"/>
              </a:rPr>
              <a:t> وهذا يؤدي إلى تحسين </a:t>
            </a:r>
            <a:r>
              <a:rPr lang="ar-SA" sz="3200" dirty="0" smtClean="0">
                <a:latin typeface="Times New Roman" pitchFamily="18" charset="0"/>
                <a:cs typeface="Simplified Arabic" pitchFamily="2" charset="-78"/>
              </a:rPr>
              <a:t>الأداء والإنتاجية . </a:t>
            </a:r>
            <a:endParaRPr lang="en-US" sz="3200" dirty="0" smtClean="0">
              <a:latin typeface="Times New Roman" pitchFamily="18" charset="0"/>
              <a:cs typeface="Simplified Arabic" pitchFamily="2" charset="-78"/>
            </a:endParaRPr>
          </a:p>
          <a:p>
            <a:pPr algn="just" rtl="1" eaLnBrk="1" hangingPunct="1">
              <a:lnSpc>
                <a:spcPct val="80000"/>
              </a:lnSpc>
              <a:buFontTx/>
              <a:buNone/>
            </a:pPr>
            <a:endParaRPr lang="ar-SA" sz="3200" dirty="0" smtClean="0">
              <a:cs typeface="Simplified Arabic" pitchFamily="2" charset="-78"/>
            </a:endParaRPr>
          </a:p>
          <a:p>
            <a:pPr algn="just" rtl="1" eaLnBrk="1" hangingPunct="1">
              <a:lnSpc>
                <a:spcPct val="80000"/>
              </a:lnSpc>
              <a:buFontTx/>
              <a:buNone/>
            </a:pPr>
            <a:endParaRPr lang="ar-SA" sz="3200" dirty="0" smtClean="0">
              <a:cs typeface="Simplified Arabic" pitchFamily="2" charset="-78"/>
            </a:endParaRPr>
          </a:p>
          <a:p>
            <a:pPr algn="just" rtl="1" eaLnBrk="1" hangingPunct="1">
              <a:buClr>
                <a:srgbClr val="CC3300"/>
              </a:buClr>
            </a:pPr>
            <a:endParaRPr lang="ar-SA" sz="3200" dirty="0" smtClean="0">
              <a:cs typeface="Simplified Arabic" pitchFamily="2" charset="-78"/>
            </a:endParaRPr>
          </a:p>
          <a:p>
            <a:pPr algn="just" eaLnBrk="1" hangingPunct="1"/>
            <a:endParaRPr lang="ar-SA" sz="3200" dirty="0" smtClean="0"/>
          </a:p>
        </p:txBody>
      </p:sp>
      <p:sp>
        <p:nvSpPr>
          <p:cNvPr id="22531"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246D03BE-19AE-411D-AC39-D88AB1432FE4}"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22532" name="Footer Placeholder 5"/>
          <p:cNvSpPr>
            <a:spLocks noGrp="1"/>
          </p:cNvSpPr>
          <p:nvPr>
            <p:ph type="ftr" sz="quarter" idx="11"/>
          </p:nvPr>
        </p:nvSpPr>
        <p:spPr bwMode="auto">
          <a:xfrm>
            <a:off x="3143250" y="6408738"/>
            <a:ext cx="3587750" cy="365125"/>
          </a:xfrm>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22533"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C42A6737-2E12-454F-950D-F46677E1FABC}" type="slidenum">
              <a:rPr lang="en-GB" smtClean="0">
                <a:latin typeface="Arial" pitchFamily="34" charset="0"/>
                <a:cs typeface="Arial" pitchFamily="34" charset="0"/>
              </a:rPr>
              <a:pPr/>
              <a:t>14</a:t>
            </a:fld>
            <a:endParaRPr lang="en-GB" smtClean="0">
              <a:latin typeface="Arial" pitchFamily="34" charset="0"/>
              <a:cs typeface="Arial" pitchFamily="34" charset="0"/>
            </a:endParaRPr>
          </a:p>
        </p:txBody>
      </p:sp>
    </p:spTree>
  </p:cSld>
  <p:clrMapOvr>
    <a:masterClrMapping/>
  </p:clrMapOvr>
  <p:transition spd="med">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fontAlgn="auto" hangingPunct="1">
              <a:spcAft>
                <a:spcPts val="0"/>
              </a:spcAft>
              <a:defRPr/>
            </a:pPr>
            <a:r>
              <a:rPr lang="ar-SA" sz="3200" smtClean="0">
                <a:solidFill>
                  <a:srgbClr val="FF0000"/>
                </a:solidFill>
                <a:cs typeface="Simplified Arabic" pitchFamily="2" charset="-78"/>
              </a:rPr>
              <a:t>ثانيا: مدخل الخبرات السابقة للثواب والعقاب الخارجيين</a:t>
            </a:r>
            <a:endParaRPr lang="ar-SA" sz="3200" smtClean="0"/>
          </a:p>
        </p:txBody>
      </p:sp>
      <p:sp>
        <p:nvSpPr>
          <p:cNvPr id="23554" name="Rectangle 3"/>
          <p:cNvSpPr>
            <a:spLocks noGrp="1" noChangeArrowheads="1"/>
          </p:cNvSpPr>
          <p:nvPr>
            <p:ph idx="1"/>
          </p:nvPr>
        </p:nvSpPr>
        <p:spPr/>
        <p:txBody>
          <a:bodyPr/>
          <a:lstStyle/>
          <a:p>
            <a:pPr algn="just" rtl="1" eaLnBrk="1" hangingPunct="1">
              <a:buFontTx/>
              <a:buNone/>
            </a:pPr>
            <a:r>
              <a:rPr lang="ar-SA" sz="4000" dirty="0" smtClean="0">
                <a:cs typeface="Simplified Arabic" pitchFamily="2" charset="-78"/>
              </a:rPr>
              <a:t>يقوم هذا المدخل على ما يسمى بقانون الأثر أو مبدأ التدعيم، ويعني انه:</a:t>
            </a:r>
          </a:p>
          <a:p>
            <a:pPr lvl="1" algn="just" rtl="1" eaLnBrk="1" hangingPunct="1">
              <a:buFontTx/>
              <a:buChar char="-"/>
            </a:pPr>
            <a:r>
              <a:rPr lang="ar-SA" sz="3600" dirty="0" smtClean="0">
                <a:cs typeface="Simplified Arabic" pitchFamily="2" charset="-78"/>
              </a:rPr>
              <a:t>إذا قام الفرد بعمل معين ثم أتبع هذا الفعل بثواب فإن احتمال تكرار الفرد لهذا الفعل في المستقبل سيزيد, </a:t>
            </a:r>
          </a:p>
          <a:p>
            <a:pPr lvl="1" algn="just" rtl="1" eaLnBrk="1" hangingPunct="1">
              <a:buFontTx/>
              <a:buChar char="-"/>
            </a:pPr>
            <a:r>
              <a:rPr lang="ar-SA" sz="3600" dirty="0" smtClean="0">
                <a:cs typeface="Simplified Arabic" pitchFamily="2" charset="-78"/>
              </a:rPr>
              <a:t>وإذا قام بفعل معين واتبع بعقاب فإن احتمال تكرار الفرد لهذا الفعل في المستقبل سيقل .</a:t>
            </a:r>
            <a:endParaRPr lang="en-US" sz="3600" dirty="0" smtClean="0">
              <a:cs typeface="Simplified Arabic" pitchFamily="2" charset="-78"/>
            </a:endParaRPr>
          </a:p>
        </p:txBody>
      </p:sp>
      <p:sp>
        <p:nvSpPr>
          <p:cNvPr id="23555"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6CF8FF78-D9F9-40E0-89BD-5CB0D95EC9E5}"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23556" name="Footer Placeholder 5"/>
          <p:cNvSpPr>
            <a:spLocks noGrp="1"/>
          </p:cNvSpPr>
          <p:nvPr>
            <p:ph type="ftr" sz="quarter" idx="11"/>
          </p:nvPr>
        </p:nvSpPr>
        <p:spPr bwMode="auto">
          <a:xfrm>
            <a:off x="3357563" y="6408738"/>
            <a:ext cx="3373437" cy="365125"/>
          </a:xfrm>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23557"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2D5379D0-C6B8-49CF-A85A-B279CF51E7FE}" type="slidenum">
              <a:rPr lang="en-GB" smtClean="0">
                <a:latin typeface="Arial" pitchFamily="34" charset="0"/>
                <a:cs typeface="Arial" pitchFamily="34" charset="0"/>
              </a:rPr>
              <a:pPr/>
              <a:t>15</a:t>
            </a:fld>
            <a:endParaRPr lang="en-GB" smtClean="0">
              <a:latin typeface="Arial" pitchFamily="34" charset="0"/>
              <a:cs typeface="Arial" pitchFamily="34" charset="0"/>
            </a:endParaRPr>
          </a:p>
        </p:txBody>
      </p:sp>
    </p:spTree>
  </p:cSld>
  <p:clrMapOvr>
    <a:masterClrMapping/>
  </p:clrMapOvr>
  <p:transition spd="med">
    <p:zo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fontAlgn="auto" hangingPunct="1">
              <a:spcAft>
                <a:spcPts val="0"/>
              </a:spcAft>
              <a:defRPr/>
            </a:pPr>
            <a:r>
              <a:rPr lang="ar-SA" sz="3200" smtClean="0">
                <a:solidFill>
                  <a:srgbClr val="FF0000"/>
                </a:solidFill>
                <a:cs typeface="Simplified Arabic" pitchFamily="2" charset="-78"/>
              </a:rPr>
              <a:t>ثانيا: مدخل الخبرات السابقة للثواب والعقاب الخارجيين</a:t>
            </a:r>
            <a:endParaRPr lang="ar-SA" sz="3200" smtClean="0"/>
          </a:p>
        </p:txBody>
      </p:sp>
      <p:sp>
        <p:nvSpPr>
          <p:cNvPr id="24578" name="Rectangle 3"/>
          <p:cNvSpPr>
            <a:spLocks noGrp="1" noChangeArrowheads="1"/>
          </p:cNvSpPr>
          <p:nvPr>
            <p:ph idx="1"/>
          </p:nvPr>
        </p:nvSpPr>
        <p:spPr/>
        <p:txBody>
          <a:bodyPr/>
          <a:lstStyle/>
          <a:p>
            <a:pPr algn="just" rtl="1" eaLnBrk="1" hangingPunct="1"/>
            <a:r>
              <a:rPr lang="ar-SA" sz="3600" b="1" dirty="0" smtClean="0">
                <a:cs typeface="Simplified Arabic" pitchFamily="2" charset="-78"/>
              </a:rPr>
              <a:t>الخلاصة:</a:t>
            </a:r>
          </a:p>
          <a:p>
            <a:pPr algn="just" rtl="1" eaLnBrk="1" hangingPunct="1">
              <a:buFont typeface="Wingdings 3" pitchFamily="18" charset="2"/>
              <a:buNone/>
            </a:pPr>
            <a:endParaRPr lang="ar-SA" sz="3600" b="1" dirty="0" smtClean="0">
              <a:solidFill>
                <a:srgbClr val="7030A0"/>
              </a:solidFill>
              <a:cs typeface="Simplified Arabic" pitchFamily="2" charset="-78"/>
            </a:endParaRPr>
          </a:p>
          <a:p>
            <a:pPr lvl="1" algn="just" rtl="1" eaLnBrk="1" hangingPunct="1">
              <a:buFontTx/>
              <a:buNone/>
            </a:pPr>
            <a:r>
              <a:rPr lang="ar-SA" sz="3200" b="1" dirty="0" smtClean="0">
                <a:solidFill>
                  <a:srgbClr val="FF0000"/>
                </a:solidFill>
                <a:cs typeface="Simplified Arabic" pitchFamily="2" charset="-78"/>
              </a:rPr>
              <a:t>- إن الدافعية الحالية هي نتاج للخبرات السابقة التي مر بها الفرد.</a:t>
            </a:r>
            <a:r>
              <a:rPr lang="ar-SA" sz="3200" b="1" dirty="0" smtClean="0">
                <a:cs typeface="Simplified Arabic" pitchFamily="2" charset="-78"/>
              </a:rPr>
              <a:t> </a:t>
            </a:r>
          </a:p>
          <a:p>
            <a:pPr lvl="1" algn="just" rtl="1" eaLnBrk="1" hangingPunct="1">
              <a:buFontTx/>
              <a:buNone/>
            </a:pPr>
            <a:r>
              <a:rPr lang="ar-SA" sz="3200" b="1" dirty="0" smtClean="0">
                <a:cs typeface="Simplified Arabic" pitchFamily="2" charset="-78"/>
              </a:rPr>
              <a:t>- والحوافز الخارجية هي العنصر الأساسي لتلك الدافعية. </a:t>
            </a:r>
          </a:p>
          <a:p>
            <a:pPr algn="just" rtl="1" eaLnBrk="1" hangingPunct="1"/>
            <a:endParaRPr lang="ar-SA" sz="3600" b="1" dirty="0" smtClean="0">
              <a:solidFill>
                <a:srgbClr val="FF0000"/>
              </a:solidFill>
              <a:cs typeface="Simplified Arabic" pitchFamily="2" charset="-78"/>
            </a:endParaRPr>
          </a:p>
          <a:p>
            <a:pPr algn="just" rtl="1" eaLnBrk="1" hangingPunct="1"/>
            <a:endParaRPr lang="ar-SA" dirty="0" smtClean="0">
              <a:cs typeface="Simplified Arabic" pitchFamily="2" charset="-78"/>
            </a:endParaRPr>
          </a:p>
          <a:p>
            <a:pPr algn="just" rtl="1" eaLnBrk="1" hangingPunct="1"/>
            <a:endParaRPr lang="en-US" dirty="0" smtClean="0">
              <a:cs typeface="Simplified Arabic" pitchFamily="2" charset="-78"/>
            </a:endParaRPr>
          </a:p>
        </p:txBody>
      </p:sp>
      <p:sp>
        <p:nvSpPr>
          <p:cNvPr id="24579"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A4400D71-E1C0-4A81-AA68-E0DCA47C9ACB}"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24580" name="Footer Placeholder 5"/>
          <p:cNvSpPr>
            <a:spLocks noGrp="1"/>
          </p:cNvSpPr>
          <p:nvPr>
            <p:ph type="ftr" sz="quarter" idx="11"/>
          </p:nvPr>
        </p:nvSpPr>
        <p:spPr bwMode="auto">
          <a:xfrm>
            <a:off x="3500438" y="6408738"/>
            <a:ext cx="3230562" cy="365125"/>
          </a:xfrm>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24581"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9E9AE39-1032-40AC-BF28-CBE7A77A988D}" type="slidenum">
              <a:rPr lang="en-GB" smtClean="0">
                <a:latin typeface="Arial" pitchFamily="34" charset="0"/>
                <a:cs typeface="Arial" pitchFamily="34" charset="0"/>
              </a:rPr>
              <a:pPr/>
              <a:t>16</a:t>
            </a:fld>
            <a:endParaRPr lang="en-GB" smtClean="0">
              <a:latin typeface="Arial" pitchFamily="34" charset="0"/>
              <a:cs typeface="Arial" pitchFamily="34" charset="0"/>
            </a:endParaRPr>
          </a:p>
        </p:txBody>
      </p:sp>
    </p:spTree>
  </p:cSld>
  <p:clrMapOvr>
    <a:masterClrMapping/>
  </p:clrMapOvr>
  <p:transition spd="med">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fontAlgn="auto" hangingPunct="1">
              <a:spcAft>
                <a:spcPts val="0"/>
              </a:spcAft>
              <a:defRPr/>
            </a:pPr>
            <a:r>
              <a:rPr lang="ar-SA" smtClean="0">
                <a:solidFill>
                  <a:srgbClr val="FF0000"/>
                </a:solidFill>
                <a:cs typeface="Simplified Arabic" pitchFamily="2" charset="-78"/>
              </a:rPr>
              <a:t>ثانيا: مدخل الخبرات00</a:t>
            </a:r>
            <a:endParaRPr lang="ar-SA" smtClean="0"/>
          </a:p>
        </p:txBody>
      </p:sp>
      <p:sp>
        <p:nvSpPr>
          <p:cNvPr id="4" name="Rectangle 3"/>
          <p:cNvSpPr>
            <a:spLocks noGrp="1" noChangeArrowheads="1"/>
          </p:cNvSpPr>
          <p:nvPr>
            <p:ph idx="1"/>
          </p:nvPr>
        </p:nvSpPr>
        <p:spPr/>
        <p:txBody>
          <a:bodyPr>
            <a:noAutofit/>
          </a:bodyPr>
          <a:lstStyle/>
          <a:p>
            <a:pPr marL="365760" indent="-256032" algn="just" rtl="1" eaLnBrk="1" fontAlgn="auto" hangingPunct="1">
              <a:spcAft>
                <a:spcPts val="0"/>
              </a:spcAft>
              <a:defRPr/>
            </a:pPr>
            <a:r>
              <a:rPr lang="ar-SA" sz="3600" dirty="0" smtClean="0">
                <a:cs typeface="Simplified Arabic" pitchFamily="2" charset="-78"/>
              </a:rPr>
              <a:t>وتتوقف فعالية المدعم( الحوافز) من حيث تأثيره في احتمال قيام الفرد بسلوك معين على عدد من العوامل:</a:t>
            </a:r>
          </a:p>
          <a:p>
            <a:pPr marL="365760" indent="-256032" algn="just" rtl="1" eaLnBrk="1" fontAlgn="auto" hangingPunct="1">
              <a:spcAft>
                <a:spcPts val="0"/>
              </a:spcAft>
              <a:buFontTx/>
              <a:buNone/>
              <a:defRPr/>
            </a:pPr>
            <a:r>
              <a:rPr lang="ar-SA" sz="3600" dirty="0" smtClean="0">
                <a:cs typeface="Simplified Arabic" pitchFamily="2" charset="-78"/>
              </a:rPr>
              <a:t>1- عدد مرات التدعيم: </a:t>
            </a:r>
          </a:p>
          <a:p>
            <a:pPr marL="365760" indent="-256032" algn="just" rtl="1" eaLnBrk="1" fontAlgn="auto" hangingPunct="1">
              <a:spcAft>
                <a:spcPts val="0"/>
              </a:spcAft>
              <a:buFontTx/>
              <a:buNone/>
              <a:defRPr/>
            </a:pPr>
            <a:r>
              <a:rPr lang="ar-SA" sz="3600" dirty="0" smtClean="0">
                <a:latin typeface="+mj-lt"/>
                <a:cs typeface="Simplified Arabic" pitchFamily="2" charset="-78"/>
              </a:rPr>
              <a:t>كلما إزدادت عدد </a:t>
            </a:r>
            <a:r>
              <a:rPr lang="ar-SA" sz="3600" dirty="0" smtClean="0">
                <a:cs typeface="Simplified Arabic" pitchFamily="2" charset="-78"/>
              </a:rPr>
              <a:t>المرات التي قام بها الفرد بسلوك معين وحصل بعدها على حافز كلما إزداد  تكرار الفرد لهذا السلوك في المستقبل .</a:t>
            </a:r>
          </a:p>
        </p:txBody>
      </p:sp>
      <p:sp>
        <p:nvSpPr>
          <p:cNvPr id="25603" name="Date Placeholder 4"/>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2E9DC8EE-909D-4261-9581-004A8243A606}"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25604" name="Footer Placeholder 6"/>
          <p:cNvSpPr>
            <a:spLocks noGrp="1"/>
          </p:cNvSpPr>
          <p:nvPr>
            <p:ph type="ftr" sz="quarter" idx="11"/>
          </p:nvPr>
        </p:nvSpPr>
        <p:spPr bwMode="auto">
          <a:xfrm>
            <a:off x="3071813" y="6408738"/>
            <a:ext cx="3659187" cy="365125"/>
          </a:xfrm>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25605"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40E4E80B-7941-4048-ABB6-F438973CC44D}" type="slidenum">
              <a:rPr lang="en-GB" smtClean="0">
                <a:latin typeface="Arial" pitchFamily="34" charset="0"/>
                <a:cs typeface="Arial" pitchFamily="34" charset="0"/>
              </a:rPr>
              <a:pPr/>
              <a:t>17</a:t>
            </a:fld>
            <a:endParaRPr lang="en-GB" smtClean="0">
              <a:latin typeface="Arial" pitchFamily="34" charset="0"/>
              <a:cs typeface="Arial" pitchFamily="34" charset="0"/>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3"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200"/>
                                        <p:tgtEl>
                                          <p:spTgt spid="4">
                                            <p:txEl>
                                              <p:pRg st="1" end="1"/>
                                            </p:txEl>
                                          </p:spTgt>
                                        </p:tgtEl>
                                      </p:cBhvr>
                                    </p:animEffect>
                                    <p:anim calcmode="lin" valueType="num">
                                      <p:cBhvr>
                                        <p:cTn id="13" dur="8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4" dur="800" fill="hold"/>
                                        <p:tgtEl>
                                          <p:spTgt spid="4">
                                            <p:txEl>
                                              <p:pRg st="1" end="1"/>
                                            </p:txEl>
                                          </p:spTgt>
                                        </p:tgtEl>
                                        <p:attrNameLst>
                                          <p:attrName>ppt_y</p:attrName>
                                        </p:attrNameLst>
                                      </p:cBhvr>
                                      <p:tavLst>
                                        <p:tav tm="0">
                                          <p:val>
                                            <p:strVal val="#ppt_y+0.31"/>
                                          </p:val>
                                        </p:tav>
                                        <p:tav tm="100000">
                                          <p:val>
                                            <p:strVal val="#ppt_y+0.31"/>
                                          </p:val>
                                        </p:tav>
                                      </p:tavLst>
                                    </p:anim>
                                    <p:anim calcmode="lin" valueType="num">
                                      <p:cBhvr>
                                        <p:cTn id="15" dur="1200" decel="50000" fill="hold">
                                          <p:stCondLst>
                                            <p:cond delay="800"/>
                                          </p:stCondLst>
                                        </p:cTn>
                                        <p:tgtEl>
                                          <p:spTgt spid="4">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6" dur="1200" decel="50000" fill="hold">
                                          <p:stCondLst>
                                            <p:cond delay="800"/>
                                          </p:stCondLst>
                                        </p:cTn>
                                        <p:tgtEl>
                                          <p:spTgt spid="4">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3"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200"/>
                                        <p:tgtEl>
                                          <p:spTgt spid="4">
                                            <p:txEl>
                                              <p:pRg st="2" end="2"/>
                                            </p:txEl>
                                          </p:spTgt>
                                        </p:tgtEl>
                                      </p:cBhvr>
                                    </p:animEffect>
                                    <p:anim calcmode="lin" valueType="num">
                                      <p:cBhvr>
                                        <p:cTn id="22" dur="8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800" fill="hold"/>
                                        <p:tgtEl>
                                          <p:spTgt spid="4">
                                            <p:txEl>
                                              <p:pRg st="2" end="2"/>
                                            </p:txEl>
                                          </p:spTgt>
                                        </p:tgtEl>
                                        <p:attrNameLst>
                                          <p:attrName>ppt_y</p:attrName>
                                        </p:attrNameLst>
                                      </p:cBhvr>
                                      <p:tavLst>
                                        <p:tav tm="0">
                                          <p:val>
                                            <p:strVal val="#ppt_y+0.31"/>
                                          </p:val>
                                        </p:tav>
                                        <p:tav tm="100000">
                                          <p:val>
                                            <p:strVal val="#ppt_y+0.31"/>
                                          </p:val>
                                        </p:tav>
                                      </p:tavLst>
                                    </p:anim>
                                    <p:anim calcmode="lin" valueType="num">
                                      <p:cBhvr>
                                        <p:cTn id="24" dur="1200" decel="50000" fill="hold">
                                          <p:stCondLst>
                                            <p:cond delay="800"/>
                                          </p:stCondLst>
                                        </p:cTn>
                                        <p:tgtEl>
                                          <p:spTgt spid="4">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5" dur="1200" decel="50000" fill="hold">
                                          <p:stCondLst>
                                            <p:cond delay="800"/>
                                          </p:stCondLst>
                                        </p:cTn>
                                        <p:tgtEl>
                                          <p:spTgt spid="4">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fontAlgn="auto" hangingPunct="1">
              <a:spcAft>
                <a:spcPts val="0"/>
              </a:spcAft>
              <a:defRPr/>
            </a:pPr>
            <a:r>
              <a:rPr lang="ar-SA" smtClean="0">
                <a:solidFill>
                  <a:srgbClr val="FF0000"/>
                </a:solidFill>
                <a:cs typeface="Simplified Arabic" pitchFamily="2" charset="-78"/>
              </a:rPr>
              <a:t>ثانيا: مدخل الخبرات00</a:t>
            </a:r>
            <a:endParaRPr lang="ar-SA" smtClean="0"/>
          </a:p>
        </p:txBody>
      </p:sp>
      <p:sp>
        <p:nvSpPr>
          <p:cNvPr id="4" name="Rectangle 3"/>
          <p:cNvSpPr>
            <a:spLocks noGrp="1" noChangeArrowheads="1"/>
          </p:cNvSpPr>
          <p:nvPr>
            <p:ph idx="1"/>
          </p:nvPr>
        </p:nvSpPr>
        <p:spPr/>
        <p:txBody>
          <a:bodyPr/>
          <a:lstStyle/>
          <a:p>
            <a:pPr algn="just" rtl="1" eaLnBrk="1" hangingPunct="1">
              <a:buFontTx/>
              <a:buNone/>
            </a:pPr>
            <a:r>
              <a:rPr lang="ar-SA" sz="3600" dirty="0" smtClean="0">
                <a:cs typeface="Simplified Arabic" pitchFamily="2" charset="-78"/>
              </a:rPr>
              <a:t>2- قوة الأثر الذي يحدثه الحافز: </a:t>
            </a:r>
          </a:p>
          <a:p>
            <a:pPr algn="just" rtl="1" eaLnBrk="1" hangingPunct="1">
              <a:buFontTx/>
              <a:buNone/>
            </a:pPr>
            <a:r>
              <a:rPr lang="ar-SA" sz="3600" dirty="0" smtClean="0">
                <a:latin typeface="Times New Roman" pitchFamily="18" charset="0"/>
                <a:cs typeface="Simplified Arabic" pitchFamily="2" charset="-78"/>
              </a:rPr>
              <a:t>كلما إزداد </a:t>
            </a:r>
            <a:r>
              <a:rPr lang="ar-SA" sz="3600" dirty="0" smtClean="0">
                <a:cs typeface="Simplified Arabic" pitchFamily="2" charset="-78"/>
              </a:rPr>
              <a:t> الرضا عن الحافز </a:t>
            </a:r>
            <a:r>
              <a:rPr lang="ar-SA" sz="3600" dirty="0" smtClean="0">
                <a:cs typeface="Simplified Arabic" pitchFamily="2" charset="-78"/>
                <a:sym typeface="Symbol" pitchFamily="18" charset="2"/>
              </a:rPr>
              <a:t>كلما إزدادت </a:t>
            </a:r>
            <a:r>
              <a:rPr lang="ar-SA" sz="3600" dirty="0" smtClean="0">
                <a:cs typeface="Simplified Arabic" pitchFamily="2" charset="-78"/>
              </a:rPr>
              <a:t>فعالية الحافز كمدعم إيجابي.</a:t>
            </a:r>
          </a:p>
          <a:p>
            <a:pPr algn="just" rtl="1" eaLnBrk="1" hangingPunct="1">
              <a:buFontTx/>
              <a:buNone/>
            </a:pPr>
            <a:r>
              <a:rPr lang="ar-SA" sz="3600" dirty="0" smtClean="0">
                <a:cs typeface="Simplified Arabic" pitchFamily="2" charset="-78"/>
              </a:rPr>
              <a:t> </a:t>
            </a:r>
            <a:r>
              <a:rPr lang="ar-SA" sz="3600" dirty="0" smtClean="0">
                <a:latin typeface="Times New Roman" pitchFamily="18" charset="0"/>
                <a:cs typeface="Simplified Arabic" pitchFamily="2" charset="-78"/>
              </a:rPr>
              <a:t>وكلما إزداد </a:t>
            </a:r>
            <a:r>
              <a:rPr lang="ar-SA" sz="3600" dirty="0" smtClean="0">
                <a:cs typeface="Simplified Arabic" pitchFamily="2" charset="-78"/>
              </a:rPr>
              <a:t>الاستياء الذي يحدثه الحافز </a:t>
            </a:r>
            <a:r>
              <a:rPr lang="ar-SA" sz="3600" dirty="0" smtClean="0">
                <a:cs typeface="Simplified Arabic" pitchFamily="2" charset="-78"/>
                <a:sym typeface="Symbol" pitchFamily="18" charset="2"/>
              </a:rPr>
              <a:t>كلما إزدادت </a:t>
            </a:r>
            <a:r>
              <a:rPr lang="ar-SA" sz="3600" dirty="0" smtClean="0">
                <a:cs typeface="Simplified Arabic" pitchFamily="2" charset="-78"/>
              </a:rPr>
              <a:t>فعالية الحافز كمدعم سلبي .</a:t>
            </a:r>
          </a:p>
        </p:txBody>
      </p:sp>
      <p:sp>
        <p:nvSpPr>
          <p:cNvPr id="26627" name="Date Placeholder 4"/>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810AD450-DADC-40F9-98CF-5818BB07A1D3}"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26628" name="Footer Placeholder 6"/>
          <p:cNvSpPr>
            <a:spLocks noGrp="1"/>
          </p:cNvSpPr>
          <p:nvPr>
            <p:ph type="ftr" sz="quarter" idx="11"/>
          </p:nvPr>
        </p:nvSpPr>
        <p:spPr bwMode="auto">
          <a:xfrm>
            <a:off x="2714625" y="6421438"/>
            <a:ext cx="4016375" cy="365125"/>
          </a:xfrm>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26629"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B7604D38-6AE4-4681-9EDF-177607E99AFF}" type="slidenum">
              <a:rPr lang="en-GB" smtClean="0">
                <a:latin typeface="Arial" pitchFamily="34" charset="0"/>
                <a:cs typeface="Arial" pitchFamily="34" charset="0"/>
              </a:rPr>
              <a:pPr/>
              <a:t>18</a:t>
            </a:fld>
            <a:endParaRPr lang="en-GB" smtClean="0">
              <a:latin typeface="Arial" pitchFamily="34" charset="0"/>
              <a:cs typeface="Arial" pitchFamily="34" charset="0"/>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3"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
                                        <p:tgtEl>
                                          <p:spTgt spid="4">
                                            <p:txEl>
                                              <p:pRg st="0" end="0"/>
                                            </p:txEl>
                                          </p:spTgt>
                                        </p:tgtEl>
                                      </p:cBhvr>
                                    </p:animEffect>
                                    <p:anim calcmode="lin" valueType="num">
                                      <p:cBhvr>
                                        <p:cTn id="8" dur="8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800" fill="hold"/>
                                        <p:tgtEl>
                                          <p:spTgt spid="4">
                                            <p:txEl>
                                              <p:pRg st="0" end="0"/>
                                            </p:txEl>
                                          </p:spTgt>
                                        </p:tgtEl>
                                        <p:attrNameLst>
                                          <p:attrName>ppt_y</p:attrName>
                                        </p:attrNameLst>
                                      </p:cBhvr>
                                      <p:tavLst>
                                        <p:tav tm="0">
                                          <p:val>
                                            <p:strVal val="#ppt_y+0.31"/>
                                          </p:val>
                                        </p:tav>
                                        <p:tav tm="100000">
                                          <p:val>
                                            <p:strVal val="#ppt_y+0.31"/>
                                          </p:val>
                                        </p:tav>
                                      </p:tavLst>
                                    </p:anim>
                                    <p:anim calcmode="lin" valueType="num">
                                      <p:cBhvr>
                                        <p:cTn id="10" dur="1200" decel="50000" fill="hold">
                                          <p:stCondLst>
                                            <p:cond delay="800"/>
                                          </p:stCondLst>
                                        </p:cTn>
                                        <p:tgtEl>
                                          <p:spTgt spid="4">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1200" decel="50000" fill="hold">
                                          <p:stCondLst>
                                            <p:cond delay="800"/>
                                          </p:stCondLst>
                                        </p:cTn>
                                        <p:tgtEl>
                                          <p:spTgt spid="4">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12" presetID="43" presetClass="entr" presetSubtype="0" fill="hold" nodeType="with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200"/>
                                        <p:tgtEl>
                                          <p:spTgt spid="4">
                                            <p:txEl>
                                              <p:pRg st="1" end="1"/>
                                            </p:txEl>
                                          </p:spTgt>
                                        </p:tgtEl>
                                      </p:cBhvr>
                                    </p:animEffect>
                                    <p:anim calcmode="lin" valueType="num">
                                      <p:cBhvr>
                                        <p:cTn id="15" dur="8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800" fill="hold"/>
                                        <p:tgtEl>
                                          <p:spTgt spid="4">
                                            <p:txEl>
                                              <p:pRg st="1" end="1"/>
                                            </p:txEl>
                                          </p:spTgt>
                                        </p:tgtEl>
                                        <p:attrNameLst>
                                          <p:attrName>ppt_y</p:attrName>
                                        </p:attrNameLst>
                                      </p:cBhvr>
                                      <p:tavLst>
                                        <p:tav tm="0">
                                          <p:val>
                                            <p:strVal val="#ppt_y+0.31"/>
                                          </p:val>
                                        </p:tav>
                                        <p:tav tm="100000">
                                          <p:val>
                                            <p:strVal val="#ppt_y+0.31"/>
                                          </p:val>
                                        </p:tav>
                                      </p:tavLst>
                                    </p:anim>
                                    <p:anim calcmode="lin" valueType="num">
                                      <p:cBhvr>
                                        <p:cTn id="17" dur="1200" decel="50000" fill="hold">
                                          <p:stCondLst>
                                            <p:cond delay="800"/>
                                          </p:stCondLst>
                                        </p:cTn>
                                        <p:tgtEl>
                                          <p:spTgt spid="4">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8" dur="1200" decel="50000" fill="hold">
                                          <p:stCondLst>
                                            <p:cond delay="800"/>
                                          </p:stCondLst>
                                        </p:cTn>
                                        <p:tgtEl>
                                          <p:spTgt spid="4">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19" presetID="43" presetClass="entr" presetSubtype="0" fill="hold" nodeType="with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200"/>
                                        <p:tgtEl>
                                          <p:spTgt spid="4">
                                            <p:txEl>
                                              <p:pRg st="2" end="2"/>
                                            </p:txEl>
                                          </p:spTgt>
                                        </p:tgtEl>
                                      </p:cBhvr>
                                    </p:animEffect>
                                    <p:anim calcmode="lin" valueType="num">
                                      <p:cBhvr>
                                        <p:cTn id="22" dur="8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800" fill="hold"/>
                                        <p:tgtEl>
                                          <p:spTgt spid="4">
                                            <p:txEl>
                                              <p:pRg st="2" end="2"/>
                                            </p:txEl>
                                          </p:spTgt>
                                        </p:tgtEl>
                                        <p:attrNameLst>
                                          <p:attrName>ppt_y</p:attrName>
                                        </p:attrNameLst>
                                      </p:cBhvr>
                                      <p:tavLst>
                                        <p:tav tm="0">
                                          <p:val>
                                            <p:strVal val="#ppt_y+0.31"/>
                                          </p:val>
                                        </p:tav>
                                        <p:tav tm="100000">
                                          <p:val>
                                            <p:strVal val="#ppt_y+0.31"/>
                                          </p:val>
                                        </p:tav>
                                      </p:tavLst>
                                    </p:anim>
                                    <p:anim calcmode="lin" valueType="num">
                                      <p:cBhvr>
                                        <p:cTn id="24" dur="1200" decel="50000" fill="hold">
                                          <p:stCondLst>
                                            <p:cond delay="800"/>
                                          </p:stCondLst>
                                        </p:cTn>
                                        <p:tgtEl>
                                          <p:spTgt spid="4">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5" dur="1200" decel="50000" fill="hold">
                                          <p:stCondLst>
                                            <p:cond delay="800"/>
                                          </p:stCondLst>
                                        </p:cTn>
                                        <p:tgtEl>
                                          <p:spTgt spid="4">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fontAlgn="auto" hangingPunct="1">
              <a:spcAft>
                <a:spcPts val="0"/>
              </a:spcAft>
              <a:defRPr/>
            </a:pPr>
            <a:r>
              <a:rPr lang="ar-SA" smtClean="0">
                <a:solidFill>
                  <a:srgbClr val="FF0000"/>
                </a:solidFill>
                <a:cs typeface="Simplified Arabic" pitchFamily="2" charset="-78"/>
              </a:rPr>
              <a:t>ثانيا: مدخل الخبرات00</a:t>
            </a:r>
            <a:endParaRPr lang="ar-SA" smtClean="0"/>
          </a:p>
        </p:txBody>
      </p:sp>
      <p:sp>
        <p:nvSpPr>
          <p:cNvPr id="27650" name="Rectangle 3"/>
          <p:cNvSpPr>
            <a:spLocks noGrp="1" noChangeArrowheads="1"/>
          </p:cNvSpPr>
          <p:nvPr>
            <p:ph idx="1"/>
          </p:nvPr>
        </p:nvSpPr>
        <p:spPr/>
        <p:txBody>
          <a:bodyPr/>
          <a:lstStyle/>
          <a:p>
            <a:pPr algn="just" rtl="1" eaLnBrk="1" hangingPunct="1"/>
            <a:r>
              <a:rPr lang="ar-SA" sz="4000" smtClean="0">
                <a:cs typeface="Simplified Arabic" pitchFamily="2" charset="-78"/>
              </a:rPr>
              <a:t>وتتوقف قوة الأثر الذي يحدثه الحافز على درجة التوتر الذي يشعر به الفرد نتيجة لطول الحرمان، أي على درجة إلحاح الحاجة.</a:t>
            </a:r>
          </a:p>
          <a:p>
            <a:pPr algn="just" rtl="1" eaLnBrk="1" hangingPunct="1"/>
            <a:r>
              <a:rPr lang="ar-SA" sz="4000" smtClean="0">
                <a:cs typeface="Simplified Arabic" pitchFamily="2" charset="-78"/>
              </a:rPr>
              <a:t>كما تتوقف قوة الأثر على كميه الحافز: </a:t>
            </a:r>
          </a:p>
          <a:p>
            <a:pPr algn="just" rtl="1" eaLnBrk="1" hangingPunct="1">
              <a:buFont typeface="Wingdings 3" pitchFamily="18" charset="2"/>
              <a:buNone/>
            </a:pPr>
            <a:r>
              <a:rPr lang="ar-SA" sz="4000" smtClean="0">
                <a:latin typeface="Times New Roman" pitchFamily="18" charset="0"/>
                <a:cs typeface="Simplified Arabic" pitchFamily="2" charset="-78"/>
              </a:rPr>
              <a:t>فكلما إزدادت</a:t>
            </a:r>
            <a:r>
              <a:rPr lang="ar-SA" sz="4000" smtClean="0">
                <a:cs typeface="Simplified Arabic" pitchFamily="2" charset="-78"/>
              </a:rPr>
              <a:t> كمية الحافز  </a:t>
            </a:r>
            <a:r>
              <a:rPr lang="ar-SA" sz="4000" smtClean="0">
                <a:cs typeface="Simplified Arabic" pitchFamily="2" charset="-78"/>
                <a:sym typeface="Symbol" pitchFamily="18" charset="2"/>
              </a:rPr>
              <a:t>كلما ازدادت  </a:t>
            </a:r>
            <a:r>
              <a:rPr lang="ar-SA" sz="4000" smtClean="0">
                <a:cs typeface="Simplified Arabic" pitchFamily="2" charset="-78"/>
              </a:rPr>
              <a:t>فعالية الحافز كمدعم للسلوك .</a:t>
            </a:r>
          </a:p>
          <a:p>
            <a:pPr algn="just" rtl="1" eaLnBrk="1" hangingPunct="1"/>
            <a:endParaRPr lang="ar-SA" sz="4000" smtClean="0">
              <a:cs typeface="Simplified Arabic" pitchFamily="2" charset="-78"/>
            </a:endParaRPr>
          </a:p>
        </p:txBody>
      </p:sp>
      <p:sp>
        <p:nvSpPr>
          <p:cNvPr id="27651"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E2FFA012-8BE6-44F7-8BFF-23DA8C3C259E}"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27652" name="Footer Placeholder 5"/>
          <p:cNvSpPr>
            <a:spLocks noGrp="1"/>
          </p:cNvSpPr>
          <p:nvPr>
            <p:ph type="ftr" sz="quarter" idx="11"/>
          </p:nvPr>
        </p:nvSpPr>
        <p:spPr bwMode="auto">
          <a:xfrm>
            <a:off x="2500313" y="6408738"/>
            <a:ext cx="4230687" cy="365125"/>
          </a:xfrm>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27653"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DA558B1-CF55-4A5E-881F-22397C9A16B6}" type="slidenum">
              <a:rPr lang="en-GB" smtClean="0">
                <a:latin typeface="Arial" pitchFamily="34" charset="0"/>
                <a:cs typeface="Arial" pitchFamily="34" charset="0"/>
              </a:rPr>
              <a:pPr/>
              <a:t>19</a:t>
            </a:fld>
            <a:endParaRPr lang="en-GB" smtClean="0">
              <a:latin typeface="Arial" pitchFamily="34" charset="0"/>
              <a:cs typeface="Arial" pitchFamily="34" charset="0"/>
            </a:endParaRPr>
          </a:p>
        </p:txBody>
      </p:sp>
    </p:spTree>
  </p:cSld>
  <p:clrMapOvr>
    <a:masterClrMapping/>
  </p:clrMapOvr>
  <p:transition spd="med">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365760" indent="-256032" algn="just" rtl="1" eaLnBrk="1" fontAlgn="auto" hangingPunct="1">
              <a:lnSpc>
                <a:spcPct val="90000"/>
              </a:lnSpc>
              <a:spcAft>
                <a:spcPts val="0"/>
              </a:spcAft>
              <a:buClr>
                <a:schemeClr val="bg2"/>
              </a:buClr>
              <a:buFont typeface="Wingdings 3"/>
              <a:buChar char=""/>
              <a:defRPr/>
            </a:pPr>
            <a:r>
              <a:rPr lang="ar-SA" sz="4800" dirty="0" smtClean="0">
                <a:solidFill>
                  <a:srgbClr val="FF0000"/>
                </a:solidFill>
              </a:rPr>
              <a:t>الأفراد </a:t>
            </a:r>
            <a:r>
              <a:rPr lang="ar-SA" sz="4800" dirty="0" smtClean="0">
                <a:solidFill>
                  <a:schemeClr val="accent2"/>
                </a:solidFill>
              </a:rPr>
              <a:t>يختلفون</a:t>
            </a:r>
            <a:r>
              <a:rPr lang="ar-SA" sz="4800" dirty="0" smtClean="0">
                <a:solidFill>
                  <a:srgbClr val="FF0000"/>
                </a:solidFill>
              </a:rPr>
              <a:t> في اندفاعهم ومثابرتهم ومستوى أدائهم  في تأدية العمل. </a:t>
            </a:r>
          </a:p>
          <a:p>
            <a:pPr marL="365760" indent="-256032" algn="just" rtl="1" eaLnBrk="1" fontAlgn="auto" hangingPunct="1">
              <a:lnSpc>
                <a:spcPct val="90000"/>
              </a:lnSpc>
              <a:spcAft>
                <a:spcPts val="0"/>
              </a:spcAft>
              <a:buClr>
                <a:schemeClr val="bg2"/>
              </a:buClr>
              <a:buFont typeface="Wingdings 3"/>
              <a:buChar char=""/>
              <a:defRPr/>
            </a:pPr>
            <a:r>
              <a:rPr lang="ar-SA" sz="4800" dirty="0" smtClean="0">
                <a:solidFill>
                  <a:srgbClr val="FF0000"/>
                </a:solidFill>
              </a:rPr>
              <a:t>و</a:t>
            </a:r>
            <a:r>
              <a:rPr lang="ar-SA" sz="4800" dirty="0" smtClean="0">
                <a:solidFill>
                  <a:schemeClr val="accent2"/>
                </a:solidFill>
              </a:rPr>
              <a:t>الإختلاف</a:t>
            </a:r>
            <a:r>
              <a:rPr lang="ar-SA" sz="4800" dirty="0" smtClean="0">
                <a:solidFill>
                  <a:srgbClr val="FF0000"/>
                </a:solidFill>
              </a:rPr>
              <a:t> بينهم  مرده التفاوت في درجة الحماس والرغبة في أداء العمل الموكل إليهم. </a:t>
            </a:r>
            <a:endParaRPr lang="ar-SA" sz="4800" dirty="0" smtClean="0">
              <a:solidFill>
                <a:schemeClr val="accent2">
                  <a:lumMod val="50000"/>
                </a:schemeClr>
              </a:solidFill>
            </a:endParaRPr>
          </a:p>
          <a:p>
            <a:pPr marL="365760" indent="-256032" algn="r" rtl="1" eaLnBrk="1" fontAlgn="auto" hangingPunct="1">
              <a:lnSpc>
                <a:spcPct val="90000"/>
              </a:lnSpc>
              <a:spcAft>
                <a:spcPts val="0"/>
              </a:spcAft>
              <a:buClr>
                <a:srgbClr val="CC3300"/>
              </a:buClr>
              <a:buFontTx/>
              <a:buNone/>
              <a:defRPr/>
            </a:pPr>
            <a:r>
              <a:rPr lang="ar-SA" sz="4800" b="1" u="sng" dirty="0" smtClean="0">
                <a:solidFill>
                  <a:schemeClr val="accent2">
                    <a:lumMod val="50000"/>
                  </a:schemeClr>
                </a:solidFill>
              </a:rPr>
              <a:t>  </a:t>
            </a:r>
            <a:endParaRPr lang="ar-SA" sz="4800" dirty="0" smtClean="0">
              <a:solidFill>
                <a:schemeClr val="accent2">
                  <a:lumMod val="50000"/>
                </a:schemeClr>
              </a:solidFill>
            </a:endParaRPr>
          </a:p>
        </p:txBody>
      </p:sp>
      <p:sp>
        <p:nvSpPr>
          <p:cNvPr id="10243" name="Date Placeholder 4"/>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86967384-855E-4B96-874B-B8F02920BBD7}"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10244" name="Footer Placeholder 6"/>
          <p:cNvSpPr>
            <a:spLocks noGrp="1"/>
          </p:cNvSpPr>
          <p:nvPr>
            <p:ph type="ftr" sz="quarter" idx="11"/>
          </p:nvPr>
        </p:nvSpPr>
        <p:spPr bwMode="auto">
          <a:xfrm>
            <a:off x="3286125" y="6408738"/>
            <a:ext cx="3444875" cy="365125"/>
          </a:xfrm>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10245"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7F335D2-CE9B-480B-B056-A3C1213C30AB}" type="slidenum">
              <a:rPr lang="en-GB" smtClean="0">
                <a:latin typeface="Arial" pitchFamily="34" charset="0"/>
                <a:cs typeface="Arial" pitchFamily="34" charset="0"/>
              </a:rPr>
              <a:pPr/>
              <a:t>2</a:t>
            </a:fld>
            <a:endParaRPr lang="en-GB" smtClean="0">
              <a:latin typeface="Arial" pitchFamily="34" charset="0"/>
              <a:cs typeface="Arial" pitchFamily="34" charset="0"/>
            </a:endParaRPr>
          </a:p>
        </p:txBody>
      </p:sp>
      <p:sp>
        <p:nvSpPr>
          <p:cNvPr id="4" name="Rectangle 3"/>
          <p:cNvSpPr/>
          <p:nvPr/>
        </p:nvSpPr>
        <p:spPr>
          <a:xfrm>
            <a:off x="2857490" y="500042"/>
            <a:ext cx="4213013" cy="923330"/>
          </a:xfrm>
          <a:prstGeom prst="rect">
            <a:avLst/>
          </a:prstGeom>
          <a:noFill/>
        </p:spPr>
        <p:txBody>
          <a:bodyPr wrap="none">
            <a:spAutoFit/>
          </a:bodyPr>
          <a:lstStyle/>
          <a:p>
            <a:pPr algn="ctr" rtl="1">
              <a:defRPr/>
            </a:pPr>
            <a:r>
              <a:rPr lang="ar-SA"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 مفهوم الدافعية</a:t>
            </a:r>
            <a:endParaRPr lang="en-US"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ransition spd="med">
    <p:zo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fontAlgn="auto" hangingPunct="1">
              <a:spcAft>
                <a:spcPts val="0"/>
              </a:spcAft>
              <a:defRPr/>
            </a:pPr>
            <a:r>
              <a:rPr lang="ar-SA" smtClean="0">
                <a:solidFill>
                  <a:srgbClr val="FF0000"/>
                </a:solidFill>
                <a:cs typeface="Simplified Arabic" pitchFamily="2" charset="-78"/>
              </a:rPr>
              <a:t>ثانيا: مدخل الخبرات00</a:t>
            </a:r>
            <a:endParaRPr lang="ar-SA" smtClean="0"/>
          </a:p>
        </p:txBody>
      </p:sp>
      <p:sp>
        <p:nvSpPr>
          <p:cNvPr id="26626" name="Rectangle 3"/>
          <p:cNvSpPr>
            <a:spLocks noGrp="1" noChangeArrowheads="1"/>
          </p:cNvSpPr>
          <p:nvPr>
            <p:ph idx="1"/>
          </p:nvPr>
        </p:nvSpPr>
        <p:spPr/>
        <p:txBody>
          <a:bodyPr>
            <a:normAutofit fontScale="92500"/>
          </a:bodyPr>
          <a:lstStyle/>
          <a:p>
            <a:pPr algn="just" rtl="1" eaLnBrk="1" hangingPunct="1">
              <a:buFontTx/>
              <a:buNone/>
              <a:defRPr/>
            </a:pPr>
            <a:r>
              <a:rPr lang="ar-SA" sz="4000" dirty="0" smtClean="0">
                <a:solidFill>
                  <a:srgbClr val="FF0000"/>
                </a:solidFill>
                <a:cs typeface="Simplified Arabic" pitchFamily="2" charset="-78"/>
              </a:rPr>
              <a:t>3- شرطية التدعيم: </a:t>
            </a:r>
            <a:r>
              <a:rPr lang="ar-SA" sz="4000" dirty="0" smtClean="0">
                <a:latin typeface="Times New Roman" pitchFamily="18" charset="0"/>
                <a:cs typeface="Simplified Arabic" pitchFamily="2" charset="-78"/>
              </a:rPr>
              <a:t>كلما ازدادت</a:t>
            </a:r>
            <a:r>
              <a:rPr lang="ar-SA" sz="4000" dirty="0" smtClean="0">
                <a:cs typeface="Simplified Arabic" pitchFamily="2" charset="-78"/>
              </a:rPr>
              <a:t> الشرطية في الحوافز </a:t>
            </a:r>
            <a:r>
              <a:rPr lang="ar-SA" sz="4000" dirty="0" smtClean="0">
                <a:latin typeface="Times New Roman" pitchFamily="18" charset="0"/>
                <a:cs typeface="Simplified Arabic" pitchFamily="2" charset="-78"/>
              </a:rPr>
              <a:t>كلما ازدادت</a:t>
            </a:r>
            <a:r>
              <a:rPr lang="ar-SA" sz="4000" dirty="0" smtClean="0">
                <a:cs typeface="Simplified Arabic" pitchFamily="2" charset="-78"/>
              </a:rPr>
              <a:t> فعالية الحافز .</a:t>
            </a:r>
          </a:p>
          <a:p>
            <a:pPr lvl="1" algn="just" rtl="1" eaLnBrk="1" hangingPunct="1">
              <a:lnSpc>
                <a:spcPct val="90000"/>
              </a:lnSpc>
              <a:buFontTx/>
              <a:buNone/>
              <a:defRPr/>
            </a:pPr>
            <a:r>
              <a:rPr lang="ar-SA" sz="3600" dirty="0" smtClean="0">
                <a:cs typeface="Simplified Arabic" pitchFamily="2" charset="-78"/>
              </a:rPr>
              <a:t>و أشار الباحثان إلى أن هناك:</a:t>
            </a:r>
          </a:p>
          <a:p>
            <a:pPr lvl="1" algn="just" rtl="1" eaLnBrk="1" hangingPunct="1">
              <a:lnSpc>
                <a:spcPct val="90000"/>
              </a:lnSpc>
              <a:defRPr/>
            </a:pPr>
            <a:r>
              <a:rPr lang="ar-SA" sz="3600" dirty="0" smtClean="0">
                <a:cs typeface="Simplified Arabic" pitchFamily="2" charset="-78"/>
              </a:rPr>
              <a:t> </a:t>
            </a:r>
            <a:r>
              <a:rPr lang="ar-SA" sz="3600" dirty="0" smtClean="0">
                <a:solidFill>
                  <a:srgbClr val="FF0000"/>
                </a:solidFill>
                <a:cs typeface="Simplified Arabic" pitchFamily="2" charset="-78"/>
              </a:rPr>
              <a:t>حوافز خارجية: </a:t>
            </a:r>
            <a:r>
              <a:rPr lang="ar-SA" sz="3600" dirty="0" smtClean="0">
                <a:cs typeface="Simplified Arabic" pitchFamily="2" charset="-78"/>
              </a:rPr>
              <a:t>تخص جميع العوائد التي يحصل عليها الفرد من بيئة العمل الوظيفي سواء كان نمط الإشراف, الأجر, الجماعة, ظروف العمل.</a:t>
            </a:r>
          </a:p>
          <a:p>
            <a:pPr lvl="1" algn="just" rtl="1" eaLnBrk="1" hangingPunct="1">
              <a:lnSpc>
                <a:spcPct val="90000"/>
              </a:lnSpc>
              <a:defRPr/>
            </a:pPr>
            <a:r>
              <a:rPr lang="ar-SA" sz="3600" dirty="0" smtClean="0">
                <a:cs typeface="Simplified Arabic" pitchFamily="2" charset="-78"/>
              </a:rPr>
              <a:t> حواف</a:t>
            </a:r>
            <a:r>
              <a:rPr lang="ar-SA" sz="3600" dirty="0" smtClean="0">
                <a:solidFill>
                  <a:srgbClr val="FF0000"/>
                </a:solidFill>
                <a:cs typeface="Simplified Arabic" pitchFamily="2" charset="-78"/>
              </a:rPr>
              <a:t>ز كامنة: </a:t>
            </a:r>
            <a:r>
              <a:rPr lang="ar-SA" sz="3600" dirty="0" smtClean="0">
                <a:cs typeface="Simplified Arabic" pitchFamily="2" charset="-78"/>
              </a:rPr>
              <a:t>التي تخص مهام الوظيفة وأهميتها قدرة الفرد على انجاز المهمة ومطابقتها للمواصفات.</a:t>
            </a:r>
          </a:p>
          <a:p>
            <a:pPr algn="just" rtl="1" eaLnBrk="1" hangingPunct="1">
              <a:buFontTx/>
              <a:buNone/>
              <a:defRPr/>
            </a:pPr>
            <a:endParaRPr lang="ar-SA" sz="4000" dirty="0" smtClean="0">
              <a:cs typeface="Simplified Arabic" pitchFamily="2" charset="-78"/>
            </a:endParaRPr>
          </a:p>
        </p:txBody>
      </p:sp>
      <p:sp>
        <p:nvSpPr>
          <p:cNvPr id="28675"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25CC4E8A-FE6F-4DFC-BCD8-354F2D16DF5A}"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28676" name="Footer Placeholder 5"/>
          <p:cNvSpPr>
            <a:spLocks noGrp="1"/>
          </p:cNvSpPr>
          <p:nvPr>
            <p:ph type="ftr" sz="quarter" idx="11"/>
          </p:nvPr>
        </p:nvSpPr>
        <p:spPr bwMode="auto">
          <a:xfrm>
            <a:off x="2643188" y="6421438"/>
            <a:ext cx="4087812" cy="365125"/>
          </a:xfrm>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28677"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515FDB69-6592-425F-9D35-44E5C68341F8}" type="slidenum">
              <a:rPr lang="en-GB" smtClean="0">
                <a:latin typeface="Arial" pitchFamily="34" charset="0"/>
                <a:cs typeface="Arial" pitchFamily="34" charset="0"/>
              </a:rPr>
              <a:pPr/>
              <a:t>20</a:t>
            </a:fld>
            <a:endParaRPr lang="en-GB" smtClean="0">
              <a:latin typeface="Arial" pitchFamily="34" charset="0"/>
              <a:cs typeface="Arial" pitchFamily="34" charset="0"/>
            </a:endParaRPr>
          </a:p>
        </p:txBody>
      </p:sp>
    </p:spTree>
  </p:cSld>
  <p:clrMapOvr>
    <a:masterClrMapping/>
  </p:clrMapOvr>
  <p:transition spd="med">
    <p:zo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fontAlgn="auto" hangingPunct="1">
              <a:spcAft>
                <a:spcPts val="0"/>
              </a:spcAft>
              <a:defRPr/>
            </a:pPr>
            <a:r>
              <a:rPr lang="ar-SA" smtClean="0">
                <a:solidFill>
                  <a:srgbClr val="FF0000"/>
                </a:solidFill>
                <a:cs typeface="Simplified Arabic" pitchFamily="2" charset="-78"/>
              </a:rPr>
              <a:t>ثانيا: مدخل الخبرات00</a:t>
            </a:r>
            <a:endParaRPr lang="ar-SA" smtClean="0"/>
          </a:p>
        </p:txBody>
      </p:sp>
      <p:sp>
        <p:nvSpPr>
          <p:cNvPr id="4" name="Rectangle 3"/>
          <p:cNvSpPr>
            <a:spLocks noGrp="1" noChangeArrowheads="1"/>
          </p:cNvSpPr>
          <p:nvPr>
            <p:ph idx="1"/>
          </p:nvPr>
        </p:nvSpPr>
        <p:spPr/>
        <p:txBody>
          <a:bodyPr/>
          <a:lstStyle/>
          <a:p>
            <a:pPr algn="r" rtl="1" eaLnBrk="1" hangingPunct="1">
              <a:lnSpc>
                <a:spcPct val="90000"/>
              </a:lnSpc>
            </a:pPr>
            <a:r>
              <a:rPr lang="ar-SA" sz="3600" dirty="0" smtClean="0">
                <a:cs typeface="Simplified Arabic" pitchFamily="2" charset="-78"/>
              </a:rPr>
              <a:t>و الحوافز الكامنة تتعلق بـ:</a:t>
            </a:r>
          </a:p>
          <a:p>
            <a:pPr algn="r" rtl="1" eaLnBrk="1" hangingPunct="1">
              <a:lnSpc>
                <a:spcPct val="90000"/>
              </a:lnSpc>
              <a:buFontTx/>
              <a:buChar char="-"/>
            </a:pPr>
            <a:r>
              <a:rPr lang="ar-SA" sz="3600" dirty="0" smtClean="0">
                <a:cs typeface="Simplified Arabic" pitchFamily="2" charset="-78"/>
              </a:rPr>
              <a:t>أداء العمل،</a:t>
            </a:r>
          </a:p>
          <a:p>
            <a:pPr algn="r" rtl="1" eaLnBrk="1" hangingPunct="1">
              <a:lnSpc>
                <a:spcPct val="90000"/>
              </a:lnSpc>
              <a:buFontTx/>
              <a:buChar char="-"/>
            </a:pPr>
            <a:r>
              <a:rPr lang="ar-SA" sz="3600" dirty="0" smtClean="0">
                <a:cs typeface="Simplified Arabic" pitchFamily="2" charset="-78"/>
              </a:rPr>
              <a:t> ومكونات العمل.</a:t>
            </a:r>
          </a:p>
          <a:p>
            <a:pPr algn="just" rtl="1" eaLnBrk="1" hangingPunct="1">
              <a:lnSpc>
                <a:spcPct val="90000"/>
              </a:lnSpc>
              <a:buFontTx/>
              <a:buNone/>
            </a:pPr>
            <a:r>
              <a:rPr lang="ar-SA" sz="3600" dirty="0" smtClean="0">
                <a:cs typeface="Simplified Arabic" pitchFamily="2" charset="-78"/>
              </a:rPr>
              <a:t>فقد تكون في أنشطه متصلة باهتمامات الفرد وميوله ورغباته فيجد سعادة في إنجاز هذا العمل, وهذه السعادة يكون أثرها على بعض الأفراد أكبر من أي عائد خارجي يحصل عليه من الوظيفة. .</a:t>
            </a:r>
          </a:p>
        </p:txBody>
      </p:sp>
      <p:sp>
        <p:nvSpPr>
          <p:cNvPr id="29699" name="Date Placeholder 4"/>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77A11161-6DFA-4635-8C6B-A5483EA4702A}"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29700" name="Footer Placeholder 6"/>
          <p:cNvSpPr>
            <a:spLocks noGrp="1"/>
          </p:cNvSpPr>
          <p:nvPr>
            <p:ph type="ftr" sz="quarter" idx="11"/>
          </p:nvPr>
        </p:nvSpPr>
        <p:spPr bwMode="auto">
          <a:xfrm>
            <a:off x="2857500" y="6357938"/>
            <a:ext cx="3873500" cy="365125"/>
          </a:xfrm>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29701"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F18DD13-149A-4543-BE77-DC93093622B6}" type="slidenum">
              <a:rPr lang="en-GB" smtClean="0">
                <a:latin typeface="Arial" pitchFamily="34" charset="0"/>
                <a:cs typeface="Arial" pitchFamily="34" charset="0"/>
              </a:rPr>
              <a:pPr/>
              <a:t>21</a:t>
            </a:fld>
            <a:endParaRPr lang="en-GB" smtClean="0">
              <a:latin typeface="Arial" pitchFamily="34" charset="0"/>
              <a:cs typeface="Arial" pitchFamily="34" charset="0"/>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iterate type="wd">
                                    <p:tmPct val="10000"/>
                                  </p:iterate>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iterate type="wd">
                                    <p:tmPct val="10000"/>
                                  </p:iterate>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iterate type="wd">
                                    <p:tmPct val="10000"/>
                                  </p:iterate>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1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iterate type="wd">
                                    <p:tmPct val="10000"/>
                                  </p:iterate>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1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fontAlgn="auto" hangingPunct="1">
              <a:spcAft>
                <a:spcPts val="0"/>
              </a:spcAft>
              <a:defRPr/>
            </a:pPr>
            <a:r>
              <a:rPr lang="ar-SA" dirty="0" smtClean="0">
                <a:solidFill>
                  <a:srgbClr val="FF0000"/>
                </a:solidFill>
                <a:cs typeface="Simplified Arabic" pitchFamily="2" charset="-78"/>
              </a:rPr>
              <a:t>ثالثاً: </a:t>
            </a:r>
            <a:r>
              <a:rPr lang="ar-SA" sz="4800" dirty="0" smtClean="0">
                <a:solidFill>
                  <a:srgbClr val="FF0000"/>
                </a:solidFill>
                <a:cs typeface="Simplified Arabic" pitchFamily="2" charset="-78"/>
              </a:rPr>
              <a:t>مدخل</a:t>
            </a:r>
            <a:r>
              <a:rPr lang="ar-SA" dirty="0" smtClean="0">
                <a:solidFill>
                  <a:srgbClr val="FF0000"/>
                </a:solidFill>
                <a:cs typeface="Simplified Arabic" pitchFamily="2" charset="-78"/>
              </a:rPr>
              <a:t> النظريات المعرفية في الدافعية</a:t>
            </a:r>
            <a:endParaRPr lang="en-US" dirty="0" smtClean="0"/>
          </a:p>
        </p:txBody>
      </p:sp>
      <p:sp>
        <p:nvSpPr>
          <p:cNvPr id="30722" name="Content Placeholder 2"/>
          <p:cNvSpPr>
            <a:spLocks noGrp="1"/>
          </p:cNvSpPr>
          <p:nvPr>
            <p:ph idx="1"/>
          </p:nvPr>
        </p:nvSpPr>
        <p:spPr/>
        <p:txBody>
          <a:bodyPr/>
          <a:lstStyle/>
          <a:p>
            <a:pPr algn="r" rtl="1" eaLnBrk="1" hangingPunct="1">
              <a:buFontTx/>
              <a:buNone/>
            </a:pPr>
            <a:r>
              <a:rPr lang="ar-SA" sz="4000" b="1" smtClean="0"/>
              <a:t>1- نظرية التوقع</a:t>
            </a:r>
          </a:p>
          <a:p>
            <a:pPr algn="r" rtl="1" eaLnBrk="1" hangingPunct="1">
              <a:buFontTx/>
              <a:buNone/>
            </a:pPr>
            <a:r>
              <a:rPr lang="ar-SA" sz="4000" b="1" smtClean="0"/>
              <a:t>2- نظرية الطموح</a:t>
            </a:r>
          </a:p>
          <a:p>
            <a:pPr algn="r" rtl="1" eaLnBrk="1" hangingPunct="1">
              <a:buFontTx/>
              <a:buNone/>
            </a:pPr>
            <a:r>
              <a:rPr lang="ar-SA" sz="4000" b="1" smtClean="0"/>
              <a:t>3- نظرية دافع الإنجاز</a:t>
            </a:r>
          </a:p>
          <a:p>
            <a:pPr algn="r" rtl="1" eaLnBrk="1" hangingPunct="1"/>
            <a:endParaRPr lang="en-US" sz="4000" smtClean="0"/>
          </a:p>
        </p:txBody>
      </p:sp>
      <p:sp>
        <p:nvSpPr>
          <p:cNvPr id="30723"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86D5B5C3-E812-4B01-9CCF-EA8926493DC4}"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30724"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30725"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DBAB72D-68B4-4B07-A206-7D69D0BFB2C0}" type="slidenum">
              <a:rPr lang="en-GB" smtClean="0">
                <a:latin typeface="Arial" pitchFamily="34" charset="0"/>
                <a:cs typeface="Arial" pitchFamily="34" charset="0"/>
              </a:rPr>
              <a:pPr/>
              <a:t>22</a:t>
            </a:fld>
            <a:endParaRPr lang="en-GB" smtClean="0">
              <a:latin typeface="Arial" pitchFamily="34" charset="0"/>
              <a:cs typeface="Arial" pitchFamily="34" charset="0"/>
            </a:endParaRPr>
          </a:p>
        </p:txBody>
      </p:sp>
    </p:spTree>
  </p:cSld>
  <p:clrMapOvr>
    <a:masterClrMapping/>
  </p:clrMapOvr>
  <p:transition spd="med">
    <p:zo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2"/>
          <p:cNvSpPr>
            <a:spLocks noGrp="1"/>
          </p:cNvSpPr>
          <p:nvPr>
            <p:ph idx="1"/>
          </p:nvPr>
        </p:nvSpPr>
        <p:spPr/>
        <p:txBody>
          <a:bodyPr/>
          <a:lstStyle/>
          <a:p>
            <a:pPr algn="just" rtl="1" eaLnBrk="1" hangingPunct="1">
              <a:buFontTx/>
              <a:buNone/>
            </a:pPr>
            <a:r>
              <a:rPr lang="ar-SA" sz="3200" b="1" smtClean="0">
                <a:solidFill>
                  <a:srgbClr val="002060"/>
                </a:solidFill>
                <a:cs typeface="Simplified Arabic" pitchFamily="2" charset="-78"/>
              </a:rPr>
              <a:t>تقول: </a:t>
            </a:r>
            <a:r>
              <a:rPr lang="ar-SA" sz="3200" smtClean="0">
                <a:solidFill>
                  <a:srgbClr val="FF0000"/>
                </a:solidFill>
                <a:cs typeface="Simplified Arabic" pitchFamily="2" charset="-78"/>
              </a:rPr>
              <a:t>أن سلوك الأداء تسبقه عمليه مفاضلة بين البدائل قد تتمثل في القيام بالسلوك أم عدم القيام به, </a:t>
            </a:r>
            <a:r>
              <a:rPr lang="ar-SA" sz="3200" smtClean="0">
                <a:cs typeface="Simplified Arabic" pitchFamily="2" charset="-78"/>
              </a:rPr>
              <a:t>وتتم هذه المفاضلة على أساس:</a:t>
            </a:r>
          </a:p>
          <a:p>
            <a:pPr algn="just" rtl="1" eaLnBrk="1" hangingPunct="1">
              <a:buFontTx/>
              <a:buChar char="-"/>
            </a:pPr>
            <a:r>
              <a:rPr lang="ar-SA" sz="3200" smtClean="0">
                <a:cs typeface="Simplified Arabic" pitchFamily="2" charset="-78"/>
              </a:rPr>
              <a:t>قيمة المنافع المتوقعة من بدائل السلوك المتعلقة بالأداء،</a:t>
            </a:r>
          </a:p>
          <a:p>
            <a:pPr algn="just" rtl="1" eaLnBrk="1" hangingPunct="1">
              <a:buFontTx/>
              <a:buChar char="-"/>
            </a:pPr>
            <a:r>
              <a:rPr lang="ar-SA" sz="3200" smtClean="0">
                <a:cs typeface="Simplified Arabic" pitchFamily="2" charset="-78"/>
              </a:rPr>
              <a:t> ودرجة هذا التوقع لدى الفرد .</a:t>
            </a:r>
          </a:p>
          <a:p>
            <a:pPr algn="just" rtl="1" eaLnBrk="1" hangingPunct="1">
              <a:buFontTx/>
              <a:buChar char="-"/>
            </a:pPr>
            <a:r>
              <a:rPr lang="ar-SA" sz="3200" smtClean="0">
                <a:cs typeface="Simplified Arabic" pitchFamily="2" charset="-78"/>
              </a:rPr>
              <a:t>أو بشكل آخر:</a:t>
            </a:r>
          </a:p>
          <a:p>
            <a:pPr algn="r" rtl="1" eaLnBrk="1" hangingPunct="1"/>
            <a:r>
              <a:rPr lang="ar-SA" sz="3200" smtClean="0">
                <a:cs typeface="Simplified Arabic" pitchFamily="2" charset="-78"/>
              </a:rPr>
              <a:t>دافعيه الأداء = قوة الجذب × التوقع </a:t>
            </a:r>
            <a:endParaRPr lang="ar-KW" sz="3200" smtClean="0">
              <a:cs typeface="Simplified Arabic" pitchFamily="2" charset="-78"/>
            </a:endParaRPr>
          </a:p>
          <a:p>
            <a:pPr algn="r" rtl="1" eaLnBrk="1" hangingPunct="1"/>
            <a:r>
              <a:rPr lang="ar-KW" sz="3200" smtClean="0">
                <a:cs typeface="Simplified Arabic" pitchFamily="2" charset="-78"/>
              </a:rPr>
              <a:t>الدافعية لأداء معين</a:t>
            </a:r>
            <a:r>
              <a:rPr lang="ar-SA" sz="3200" smtClean="0">
                <a:cs typeface="Simplified Arabic" pitchFamily="2" charset="-78"/>
              </a:rPr>
              <a:t>= منفعة العوائد ×احتمال تحقق العوائد</a:t>
            </a:r>
            <a:endParaRPr lang="en-US" sz="3200" smtClean="0">
              <a:cs typeface="Simplified Arabic" pitchFamily="2" charset="-78"/>
            </a:endParaRPr>
          </a:p>
          <a:p>
            <a:pPr eaLnBrk="1" hangingPunct="1"/>
            <a:endParaRPr lang="ar-SA" sz="3200" smtClean="0"/>
          </a:p>
        </p:txBody>
      </p:sp>
      <p:sp>
        <p:nvSpPr>
          <p:cNvPr id="31747"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931A106E-E47D-4532-AB71-FD2E05225C45}"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31748"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31749"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56D0A1B-86CF-45AD-A82B-A626703C52C1}" type="slidenum">
              <a:rPr lang="en-GB" smtClean="0">
                <a:latin typeface="Arial" pitchFamily="34" charset="0"/>
                <a:cs typeface="Arial" pitchFamily="34" charset="0"/>
              </a:rPr>
              <a:pPr/>
              <a:t>23</a:t>
            </a:fld>
            <a:endParaRPr lang="en-GB" smtClean="0">
              <a:latin typeface="Arial" pitchFamily="34" charset="0"/>
              <a:cs typeface="Arial" pitchFamily="34" charset="0"/>
            </a:endParaRPr>
          </a:p>
        </p:txBody>
      </p:sp>
      <p:sp>
        <p:nvSpPr>
          <p:cNvPr id="7" name="Rectangle 6"/>
          <p:cNvSpPr/>
          <p:nvPr/>
        </p:nvSpPr>
        <p:spPr>
          <a:xfrm>
            <a:off x="2571736" y="357166"/>
            <a:ext cx="3863557" cy="923330"/>
          </a:xfrm>
          <a:prstGeom prst="rect">
            <a:avLst/>
          </a:prstGeom>
          <a:noFill/>
        </p:spPr>
        <p:txBody>
          <a:bodyPr wrap="none">
            <a:spAutoFit/>
          </a:bodyPr>
          <a:lstStyle/>
          <a:p>
            <a:pPr algn="ctr">
              <a:defRPr/>
            </a:pPr>
            <a:r>
              <a:rPr lang="ar-SA" sz="54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1- نظرية التوقع</a:t>
            </a:r>
          </a:p>
        </p:txBody>
      </p:sp>
    </p:spTree>
  </p:cSld>
  <p:clrMapOvr>
    <a:masterClrMapping/>
  </p:clrMapOvr>
  <p:transition spd="med">
    <p:zo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fontAlgn="auto" hangingPunct="1">
              <a:spcAft>
                <a:spcPts val="0"/>
              </a:spcAft>
              <a:defRPr/>
            </a:pPr>
            <a:r>
              <a:rPr lang="ar-SA"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1- نظرية التوقع00</a:t>
            </a:r>
            <a:endParaRPr lang="ar-SA"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32770" name="Content Placeholder 2"/>
          <p:cNvSpPr>
            <a:spLocks noGrp="1"/>
          </p:cNvSpPr>
          <p:nvPr>
            <p:ph idx="1"/>
          </p:nvPr>
        </p:nvSpPr>
        <p:spPr/>
        <p:txBody>
          <a:bodyPr/>
          <a:lstStyle/>
          <a:p>
            <a:pPr algn="r" rtl="1" eaLnBrk="1" hangingPunct="1">
              <a:lnSpc>
                <a:spcPct val="90000"/>
              </a:lnSpc>
            </a:pPr>
            <a:r>
              <a:rPr lang="ar-SA" sz="3200" smtClean="0">
                <a:cs typeface="Arabic Transparent" pitchFamily="2" charset="-78"/>
              </a:rPr>
              <a:t>محددات قوة الجذب أو المنفعة :</a:t>
            </a:r>
          </a:p>
          <a:p>
            <a:pPr algn="r" rtl="1" eaLnBrk="1" hangingPunct="1">
              <a:lnSpc>
                <a:spcPct val="90000"/>
              </a:lnSpc>
              <a:buFontTx/>
              <a:buNone/>
            </a:pPr>
            <a:r>
              <a:rPr lang="ar-SA" sz="3200" smtClean="0">
                <a:cs typeface="Arabic Transparent" pitchFamily="2" charset="-78"/>
              </a:rPr>
              <a:t>- قوة الجذب : هي محصله لقوة أو درجة إلحاح الحاجات غير المشبعة لدى الفرد وفعالية هذه العوائد في إشباع هذه الحاجات .</a:t>
            </a:r>
          </a:p>
          <a:p>
            <a:pPr algn="r" rtl="1" eaLnBrk="1" hangingPunct="1">
              <a:lnSpc>
                <a:spcPct val="90000"/>
              </a:lnSpc>
              <a:buFontTx/>
              <a:buNone/>
            </a:pPr>
            <a:r>
              <a:rPr lang="ar-SA" sz="3200" smtClean="0">
                <a:cs typeface="Arabic Transparent" pitchFamily="2" charset="-78"/>
              </a:rPr>
              <a:t>   أي أن قوة الجذب = قوة الحاجات × نوعية وفعالية الحوافز.</a:t>
            </a:r>
          </a:p>
          <a:p>
            <a:pPr algn="r" rtl="1" eaLnBrk="1" hangingPunct="1">
              <a:lnSpc>
                <a:spcPct val="90000"/>
              </a:lnSpc>
              <a:buFontTx/>
              <a:buNone/>
            </a:pPr>
            <a:r>
              <a:rPr lang="ar-SA" sz="3200" smtClean="0">
                <a:cs typeface="Arabic Transparent" pitchFamily="2" charset="-78"/>
              </a:rPr>
              <a:t>- وقوة الحاجات تقوم على :</a:t>
            </a:r>
          </a:p>
          <a:p>
            <a:pPr algn="r" rtl="1" eaLnBrk="1" hangingPunct="1">
              <a:lnSpc>
                <a:spcPct val="90000"/>
              </a:lnSpc>
              <a:buFontTx/>
              <a:buNone/>
            </a:pPr>
            <a:r>
              <a:rPr lang="ar-SA" sz="3200" smtClean="0">
                <a:solidFill>
                  <a:srgbClr val="FF0000"/>
                </a:solidFill>
                <a:cs typeface="Arabic Transparent" pitchFamily="2" charset="-78"/>
              </a:rPr>
              <a:t>1- درجة الحرمان أو مستوى الإشباع :</a:t>
            </a:r>
          </a:p>
        </p:txBody>
      </p:sp>
      <p:sp>
        <p:nvSpPr>
          <p:cNvPr id="32771"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56D5A055-0CED-44FD-A2D3-CD291E049E4F}"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32772" name="Footer Placeholder 5"/>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32773"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B06C3717-9BEF-476A-9BDC-C4CB44EAD2CE}" type="slidenum">
              <a:rPr lang="en-GB" smtClean="0">
                <a:latin typeface="Arial" pitchFamily="34" charset="0"/>
                <a:cs typeface="Arial" pitchFamily="34" charset="0"/>
              </a:rPr>
              <a:pPr/>
              <a:t>24</a:t>
            </a:fld>
            <a:endParaRPr lang="en-GB" smtClean="0">
              <a:latin typeface="Arial" pitchFamily="34" charset="0"/>
              <a:cs typeface="Arial" pitchFamily="34" charset="0"/>
            </a:endParaRPr>
          </a:p>
        </p:txBody>
      </p:sp>
    </p:spTree>
  </p:cSld>
  <p:clrMapOvr>
    <a:masterClrMapping/>
  </p:clrMapOvr>
  <p:transition spd="med">
    <p:zo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fontAlgn="auto" hangingPunct="1">
              <a:spcAft>
                <a:spcPts val="0"/>
              </a:spcAft>
              <a:defRPr/>
            </a:pPr>
            <a:r>
              <a:rPr lang="ar-SA"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1- نظرية التوقع00</a:t>
            </a:r>
            <a:endParaRPr lang="ar-SA"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33794" name="Content Placeholder 2"/>
          <p:cNvSpPr>
            <a:spLocks noGrp="1"/>
          </p:cNvSpPr>
          <p:nvPr>
            <p:ph idx="1"/>
          </p:nvPr>
        </p:nvSpPr>
        <p:spPr/>
        <p:txBody>
          <a:bodyPr>
            <a:normAutofit lnSpcReduction="10000"/>
          </a:bodyPr>
          <a:lstStyle/>
          <a:p>
            <a:pPr algn="just" rtl="1" eaLnBrk="1" hangingPunct="1">
              <a:lnSpc>
                <a:spcPct val="90000"/>
              </a:lnSpc>
              <a:buFontTx/>
              <a:buNone/>
            </a:pPr>
            <a:r>
              <a:rPr lang="ar-SA" sz="3600" smtClean="0">
                <a:latin typeface="Times New Roman" pitchFamily="18" charset="0"/>
                <a:cs typeface="Arabic Transparent" pitchFamily="2" charset="-78"/>
              </a:rPr>
              <a:t>كلما إزاددت </a:t>
            </a:r>
            <a:r>
              <a:rPr lang="ar-SA" sz="3600" smtClean="0">
                <a:cs typeface="Arabic Transparent" pitchFamily="2" charset="-78"/>
              </a:rPr>
              <a:t> درجة الحرمان </a:t>
            </a:r>
            <a:r>
              <a:rPr lang="ar-SA" sz="3600" smtClean="0">
                <a:cs typeface="Arabic Transparent" pitchFamily="2" charset="-78"/>
                <a:sym typeface="Symbol" pitchFamily="18" charset="2"/>
              </a:rPr>
              <a:t>كلما إنخفض </a:t>
            </a:r>
            <a:r>
              <a:rPr lang="ar-SA" sz="3600" smtClean="0">
                <a:cs typeface="Arabic Transparent" pitchFamily="2" charset="-78"/>
              </a:rPr>
              <a:t>مستوى الإشباع </a:t>
            </a:r>
            <a:r>
              <a:rPr lang="ar-SA" sz="3600" smtClean="0">
                <a:cs typeface="Arabic Transparent" pitchFamily="2" charset="-78"/>
                <a:sym typeface="Symbol" pitchFamily="18" charset="2"/>
              </a:rPr>
              <a:t>وهذا يؤدي إلى إزدياد </a:t>
            </a:r>
            <a:r>
              <a:rPr lang="ar-SA" sz="3600" smtClean="0">
                <a:cs typeface="Arabic Transparent" pitchFamily="2" charset="-78"/>
              </a:rPr>
              <a:t>قوة الحاجة كموجه للسلوك .</a:t>
            </a:r>
          </a:p>
          <a:p>
            <a:pPr algn="r" rtl="1" eaLnBrk="1" hangingPunct="1">
              <a:lnSpc>
                <a:spcPct val="90000"/>
              </a:lnSpc>
              <a:buFontTx/>
              <a:buNone/>
            </a:pPr>
            <a:r>
              <a:rPr lang="ar-SA" sz="3600" b="1" smtClean="0">
                <a:solidFill>
                  <a:srgbClr val="FF0000"/>
                </a:solidFill>
                <a:cs typeface="Arabic Transparent" pitchFamily="2" charset="-78"/>
              </a:rPr>
              <a:t>2- قوة المثير :</a:t>
            </a:r>
          </a:p>
          <a:p>
            <a:pPr algn="just" rtl="1" eaLnBrk="1" hangingPunct="1">
              <a:lnSpc>
                <a:spcPct val="90000"/>
              </a:lnSpc>
              <a:buFontTx/>
              <a:buNone/>
            </a:pPr>
            <a:r>
              <a:rPr lang="ar-SA" sz="3600" smtClean="0">
                <a:latin typeface="Times New Roman" pitchFamily="18" charset="0"/>
                <a:cs typeface="Arabic Transparent" pitchFamily="2" charset="-78"/>
              </a:rPr>
              <a:t>كلما إزاددت</a:t>
            </a:r>
            <a:r>
              <a:rPr lang="ar-SA" sz="3600" smtClean="0">
                <a:cs typeface="Arabic Transparent" pitchFamily="2" charset="-78"/>
              </a:rPr>
              <a:t> درجة إلحاح الحاجة بفعل مثيرات ومنبهات خارجية </a:t>
            </a:r>
            <a:r>
              <a:rPr lang="ar-SA" sz="3600" smtClean="0">
                <a:latin typeface="Times New Roman" pitchFamily="18" charset="0"/>
                <a:cs typeface="Arabic Transparent" pitchFamily="2" charset="-78"/>
              </a:rPr>
              <a:t>كلما إزاددت</a:t>
            </a:r>
            <a:r>
              <a:rPr lang="ar-SA" sz="3600" smtClean="0">
                <a:cs typeface="Arabic Transparent" pitchFamily="2" charset="-78"/>
                <a:sym typeface="Symbol" pitchFamily="18" charset="2"/>
              </a:rPr>
              <a:t> </a:t>
            </a:r>
            <a:r>
              <a:rPr lang="ar-SA" sz="3600" smtClean="0">
                <a:cs typeface="Arabic Transparent" pitchFamily="2" charset="-78"/>
              </a:rPr>
              <a:t>درجة إلحاح الحاجات. أي ان: </a:t>
            </a:r>
          </a:p>
          <a:p>
            <a:pPr algn="r" rtl="1" eaLnBrk="1" hangingPunct="1">
              <a:lnSpc>
                <a:spcPct val="90000"/>
              </a:lnSpc>
              <a:buFontTx/>
              <a:buNone/>
            </a:pPr>
            <a:r>
              <a:rPr lang="ar-SA" sz="3600" smtClean="0">
                <a:cs typeface="Arabic Transparent" pitchFamily="2" charset="-78"/>
              </a:rPr>
              <a:t>قوة الحاجة = </a:t>
            </a:r>
            <a:r>
              <a:rPr lang="ar-SA" sz="3600" smtClean="0">
                <a:latin typeface="Times New Roman" pitchFamily="18" charset="0"/>
                <a:cs typeface="Arabic Transparent" pitchFamily="2" charset="-78"/>
              </a:rPr>
              <a:t>درجة الحرمان </a:t>
            </a:r>
            <a:r>
              <a:rPr lang="en-US" sz="3600" smtClean="0">
                <a:latin typeface="Aharoni" pitchFamily="2" charset="-79"/>
                <a:cs typeface="Arabic Transparent" pitchFamily="2" charset="-78"/>
              </a:rPr>
              <a:t>x</a:t>
            </a:r>
            <a:r>
              <a:rPr lang="ar-SA" sz="3600" smtClean="0">
                <a:latin typeface="Aharoni" pitchFamily="2" charset="-79"/>
                <a:cs typeface="Arabic Transparent" pitchFamily="2" charset="-78"/>
              </a:rPr>
              <a:t> </a:t>
            </a:r>
            <a:r>
              <a:rPr lang="ar-SA" sz="3600" smtClean="0">
                <a:latin typeface="Times New Roman" pitchFamily="18" charset="0"/>
                <a:cs typeface="Arabic Transparent" pitchFamily="2" charset="-78"/>
              </a:rPr>
              <a:t>قوة الحافز أو المثير </a:t>
            </a:r>
            <a:r>
              <a:rPr lang="en-US" sz="3600" smtClean="0">
                <a:latin typeface="Aharoni" pitchFamily="2" charset="-79"/>
                <a:cs typeface="Arabic Transparent" pitchFamily="2" charset="-78"/>
              </a:rPr>
              <a:t>x</a:t>
            </a:r>
            <a:r>
              <a:rPr lang="ar-SA" sz="3600" smtClean="0">
                <a:latin typeface="Times New Roman" pitchFamily="18" charset="0"/>
                <a:cs typeface="Arabic Transparent" pitchFamily="2" charset="-78"/>
              </a:rPr>
              <a:t> مستوى الإشباع</a:t>
            </a:r>
            <a:endParaRPr lang="en-US" sz="3600" smtClean="0">
              <a:latin typeface="Times New Roman" pitchFamily="18" charset="0"/>
              <a:cs typeface="Arabic Transparent" pitchFamily="2" charset="-78"/>
            </a:endParaRPr>
          </a:p>
          <a:p>
            <a:pPr eaLnBrk="1" hangingPunct="1"/>
            <a:endParaRPr lang="ar-SA" sz="3600" smtClean="0">
              <a:cs typeface="Arabic Transparent" pitchFamily="2" charset="-78"/>
            </a:endParaRPr>
          </a:p>
        </p:txBody>
      </p:sp>
      <p:sp>
        <p:nvSpPr>
          <p:cNvPr id="33795"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9DC11520-F114-4501-997A-C3DE248CF91A}"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33796" name="Footer Placeholder 5"/>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33797"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CE259D73-8D23-45C3-88A5-5FF5B86D5319}" type="slidenum">
              <a:rPr lang="en-GB" smtClean="0">
                <a:latin typeface="Arial" pitchFamily="34" charset="0"/>
                <a:cs typeface="Arial" pitchFamily="34" charset="0"/>
              </a:rPr>
              <a:pPr/>
              <a:t>25</a:t>
            </a:fld>
            <a:endParaRPr lang="en-GB" smtClean="0">
              <a:latin typeface="Arial" pitchFamily="34" charset="0"/>
              <a:cs typeface="Arial" pitchFamily="34" charset="0"/>
            </a:endParaRPr>
          </a:p>
        </p:txBody>
      </p:sp>
    </p:spTree>
  </p:cSld>
  <p:clrMapOvr>
    <a:masterClrMapping/>
  </p:clrMapOvr>
  <p:transition spd="med">
    <p:zo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fontAlgn="auto" hangingPunct="1">
              <a:spcAft>
                <a:spcPts val="0"/>
              </a:spcAft>
              <a:defRPr/>
            </a:pPr>
            <a:r>
              <a:rPr lang="ar-SA"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1- نظرية التوقع( </a:t>
            </a:r>
            <a:r>
              <a:rPr lang="ar-SA" sz="3200" dirty="0" smtClean="0">
                <a:ln w="24500" cmpd="dbl">
                  <a:solidFill>
                    <a:schemeClr val="accent2">
                      <a:shade val="85000"/>
                      <a:satMod val="155000"/>
                    </a:schemeClr>
                  </a:solidFill>
                  <a:prstDash val="solid"/>
                  <a:miter lim="800000"/>
                </a:ln>
                <a:solidFill>
                  <a:srgbClr val="FF0000"/>
                </a:solidFill>
                <a:effectLst>
                  <a:outerShdw blurRad="38100" dist="38100" dir="7020000" algn="tl">
                    <a:srgbClr val="000000">
                      <a:alpha val="35000"/>
                    </a:srgbClr>
                  </a:outerShdw>
                </a:effectLst>
              </a:rPr>
              <a:t>الحاجات حسب ماسلو</a:t>
            </a:r>
            <a:r>
              <a:rPr lang="ar-SA"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a:t>
            </a:r>
            <a:endParaRPr lang="ar-SA" dirty="0" smtClean="0"/>
          </a:p>
        </p:txBody>
      </p:sp>
      <p:graphicFrame>
        <p:nvGraphicFramePr>
          <p:cNvPr id="8" name="Content Placeholder 7"/>
          <p:cNvGraphicFramePr>
            <a:graphicFrameLocks noGrp="1"/>
          </p:cNvGraphicFramePr>
          <p:nvPr>
            <p:ph idx="1"/>
          </p:nvPr>
        </p:nvGraphicFramePr>
        <p:xfrm>
          <a:off x="0" y="1285860"/>
          <a:ext cx="9144000" cy="5143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4819"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2D444843-A7CE-4782-A03F-D7E76991024B}"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34820"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34821"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49872205-5CE3-4980-B5B6-FD9479BCB489}" type="slidenum">
              <a:rPr lang="en-GB" smtClean="0">
                <a:latin typeface="Arial" pitchFamily="34" charset="0"/>
                <a:cs typeface="Arial" pitchFamily="34" charset="0"/>
              </a:rPr>
              <a:pPr/>
              <a:t>26</a:t>
            </a:fld>
            <a:endParaRPr lang="en-GB" smtClean="0">
              <a:latin typeface="Arial" pitchFamily="34" charset="0"/>
              <a:cs typeface="Arial" pitchFamily="34" charset="0"/>
            </a:endParaRPr>
          </a:p>
        </p:txBody>
      </p:sp>
    </p:spTree>
  </p:cSld>
  <p:clrMapOvr>
    <a:masterClrMapping/>
  </p:clrMapOvr>
  <p:transition spd="med">
    <p:zo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fontAlgn="auto" hangingPunct="1">
              <a:spcAft>
                <a:spcPts val="0"/>
              </a:spcAft>
              <a:defRPr/>
            </a:pPr>
            <a:r>
              <a:rPr lang="ar-SA"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1- نظرية التوقع( </a:t>
            </a:r>
            <a:r>
              <a:rPr lang="ar-SA" sz="3600" dirty="0" smtClean="0">
                <a:ln w="24500" cmpd="dbl">
                  <a:solidFill>
                    <a:schemeClr val="accent2">
                      <a:shade val="85000"/>
                      <a:satMod val="155000"/>
                    </a:schemeClr>
                  </a:solidFill>
                  <a:prstDash val="solid"/>
                  <a:miter lim="800000"/>
                </a:ln>
                <a:solidFill>
                  <a:srgbClr val="FF0000"/>
                </a:solidFill>
                <a:effectLst>
                  <a:outerShdw blurRad="38100" dist="38100" dir="7020000" algn="tl">
                    <a:srgbClr val="000000">
                      <a:alpha val="35000"/>
                    </a:srgbClr>
                  </a:outerShdw>
                </a:effectLst>
              </a:rPr>
              <a:t>فروض ماسلو</a:t>
            </a:r>
            <a:r>
              <a:rPr lang="ar-SA"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a:t>
            </a:r>
            <a:endParaRPr lang="ar-SA" dirty="0" smtClean="0"/>
          </a:p>
        </p:txBody>
      </p:sp>
      <p:graphicFrame>
        <p:nvGraphicFramePr>
          <p:cNvPr id="8" name="Content Placeholder 7"/>
          <p:cNvGraphicFramePr>
            <a:graphicFrameLocks noGrp="1"/>
          </p:cNvGraphicFramePr>
          <p:nvPr>
            <p:ph idx="1"/>
          </p:nvPr>
        </p:nvGraphicFramePr>
        <p:xfrm>
          <a:off x="457200" y="1882775"/>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5843"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A20423D3-5A86-456F-B3B8-FA91BD757D4B}"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35844" name="Footer Placeholder 5"/>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35845"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48DCB632-19B5-4444-A27D-0D4A4D0D641F}" type="slidenum">
              <a:rPr lang="en-GB" smtClean="0">
                <a:latin typeface="Arial" pitchFamily="34" charset="0"/>
                <a:cs typeface="Arial" pitchFamily="34" charset="0"/>
              </a:rPr>
              <a:pPr/>
              <a:t>27</a:t>
            </a:fld>
            <a:endParaRPr lang="en-GB" smtClean="0">
              <a:latin typeface="Arial" pitchFamily="34" charset="0"/>
              <a:cs typeface="Arial" pitchFamily="34" charset="0"/>
            </a:endParaRPr>
          </a:p>
        </p:txBody>
      </p:sp>
    </p:spTree>
  </p:cSld>
  <p:clrMapOvr>
    <a:masterClrMapping/>
  </p:clrMapOvr>
  <p:transition spd="med">
    <p:zo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fontAlgn="auto" hangingPunct="1">
              <a:spcAft>
                <a:spcPts val="0"/>
              </a:spcAft>
              <a:defRPr/>
            </a:pPr>
            <a:r>
              <a:rPr lang="ar-SA"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1- نظرية التوقع( </a:t>
            </a:r>
            <a:r>
              <a:rPr lang="ar-SA" sz="3600" dirty="0" smtClean="0">
                <a:ln w="24500" cmpd="dbl">
                  <a:solidFill>
                    <a:schemeClr val="accent2">
                      <a:shade val="85000"/>
                      <a:satMod val="155000"/>
                    </a:schemeClr>
                  </a:solidFill>
                  <a:prstDash val="solid"/>
                  <a:miter lim="800000"/>
                </a:ln>
                <a:solidFill>
                  <a:srgbClr val="FF0000"/>
                </a:solidFill>
                <a:effectLst>
                  <a:outerShdw blurRad="38100" dist="38100" dir="7020000" algn="tl">
                    <a:srgbClr val="000000">
                      <a:alpha val="35000"/>
                    </a:srgbClr>
                  </a:outerShdw>
                </a:effectLst>
              </a:rPr>
              <a:t>فروض ماسلو</a:t>
            </a:r>
            <a:r>
              <a:rPr lang="ar-SA"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a:t>
            </a:r>
            <a:endParaRPr lang="ar-SA" dirty="0" smtClean="0"/>
          </a:p>
        </p:txBody>
      </p:sp>
      <p:graphicFrame>
        <p:nvGraphicFramePr>
          <p:cNvPr id="8" name="Content Placeholder 7"/>
          <p:cNvGraphicFramePr>
            <a:graphicFrameLocks noGrp="1"/>
          </p:cNvGraphicFramePr>
          <p:nvPr>
            <p:ph idx="1"/>
          </p:nvPr>
        </p:nvGraphicFramePr>
        <p:xfrm>
          <a:off x="457200" y="1428736"/>
          <a:ext cx="8229600" cy="50260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6867"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B44D9039-C596-438F-83A4-442CED646263}"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36868" name="Footer Placeholder 5"/>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36869"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5EDE257E-EDAB-4F7C-8B5D-9ED2F967D97C}" type="slidenum">
              <a:rPr lang="en-GB" smtClean="0">
                <a:latin typeface="Arial" pitchFamily="34" charset="0"/>
                <a:cs typeface="Arial" pitchFamily="34" charset="0"/>
              </a:rPr>
              <a:pPr/>
              <a:t>28</a:t>
            </a:fld>
            <a:endParaRPr lang="en-GB" smtClean="0">
              <a:latin typeface="Arial" pitchFamily="34" charset="0"/>
              <a:cs typeface="Arial" pitchFamily="34" charset="0"/>
            </a:endParaRPr>
          </a:p>
        </p:txBody>
      </p:sp>
    </p:spTree>
  </p:cSld>
  <p:clrMapOvr>
    <a:masterClrMapping/>
  </p:clrMapOvr>
  <p:transition spd="med">
    <p:zo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fontAlgn="auto" hangingPunct="1">
              <a:spcAft>
                <a:spcPts val="0"/>
              </a:spcAft>
              <a:defRPr/>
            </a:pPr>
            <a:r>
              <a:rPr lang="ar-SA"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1- نظرية التوقع( </a:t>
            </a:r>
            <a:r>
              <a:rPr lang="ar-SA" sz="3200" dirty="0" smtClean="0">
                <a:ln w="24500" cmpd="dbl">
                  <a:solidFill>
                    <a:schemeClr val="accent2">
                      <a:shade val="85000"/>
                      <a:satMod val="155000"/>
                    </a:schemeClr>
                  </a:solidFill>
                  <a:prstDash val="solid"/>
                  <a:miter lim="800000"/>
                </a:ln>
                <a:solidFill>
                  <a:srgbClr val="FF0000"/>
                </a:solidFill>
                <a:effectLst>
                  <a:outerShdw blurRad="38100" dist="38100" dir="7020000" algn="tl">
                    <a:srgbClr val="000000">
                      <a:alpha val="35000"/>
                    </a:srgbClr>
                  </a:outerShdw>
                </a:effectLst>
              </a:rPr>
              <a:t>عوامل فاعلية الحوافز</a:t>
            </a:r>
            <a:r>
              <a:rPr lang="ar-SA"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a:t>
            </a:r>
            <a:endParaRPr lang="ar-SA"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35842" name="Content Placeholder 2"/>
          <p:cNvSpPr>
            <a:spLocks noGrp="1"/>
          </p:cNvSpPr>
          <p:nvPr>
            <p:ph idx="1"/>
          </p:nvPr>
        </p:nvSpPr>
        <p:spPr/>
        <p:txBody>
          <a:bodyPr/>
          <a:lstStyle/>
          <a:p>
            <a:pPr algn="just" rtl="1" eaLnBrk="1" hangingPunct="1">
              <a:lnSpc>
                <a:spcPct val="120000"/>
              </a:lnSpc>
              <a:buFontTx/>
              <a:buNone/>
              <a:defRPr/>
            </a:pPr>
            <a:r>
              <a:rPr lang="ar-SA" altLang="zh-SG" sz="3200" dirty="0" smtClean="0">
                <a:cs typeface="Simplified Arabic" pitchFamily="2" charset="-78"/>
              </a:rPr>
              <a:t>1- </a:t>
            </a:r>
            <a:r>
              <a:rPr lang="ar-SA" altLang="zh-SG" sz="3200" b="1" dirty="0" smtClean="0">
                <a:solidFill>
                  <a:srgbClr val="FF0000"/>
                </a:solidFill>
                <a:cs typeface="Simplified Arabic" pitchFamily="2" charset="-78"/>
              </a:rPr>
              <a:t>اتفاق الحافز مع الحاجة الملحة لدى الفرد: </a:t>
            </a:r>
          </a:p>
          <a:p>
            <a:pPr algn="just" rtl="1" eaLnBrk="1" hangingPunct="1">
              <a:lnSpc>
                <a:spcPct val="120000"/>
              </a:lnSpc>
              <a:buFontTx/>
              <a:buNone/>
              <a:defRPr/>
            </a:pPr>
            <a:r>
              <a:rPr lang="ar-SA" altLang="zh-SG" sz="3200" dirty="0" smtClean="0">
                <a:cs typeface="Simplified Arabic" pitchFamily="2" charset="-78"/>
              </a:rPr>
              <a:t>كلما كانت الحوافز المعطاة تتفق ونوعية  الحاجات كلما إزدادت فعالية هذه الحوافز.</a:t>
            </a:r>
            <a:endParaRPr lang="en-US" altLang="zh-SG" sz="3200" dirty="0" smtClean="0">
              <a:cs typeface="Simplified Arabic" pitchFamily="2" charset="-78"/>
            </a:endParaRPr>
          </a:p>
          <a:p>
            <a:pPr algn="just" rtl="1" eaLnBrk="1" hangingPunct="1">
              <a:lnSpc>
                <a:spcPct val="120000"/>
              </a:lnSpc>
              <a:buFontTx/>
              <a:buNone/>
              <a:defRPr/>
            </a:pPr>
            <a:r>
              <a:rPr lang="ar-SA" altLang="zh-SG" sz="3200" b="1" dirty="0" smtClean="0">
                <a:solidFill>
                  <a:schemeClr val="accent6">
                    <a:lumMod val="60000"/>
                    <a:lumOff val="40000"/>
                  </a:schemeClr>
                </a:solidFill>
                <a:ea typeface="SimSun"/>
                <a:cs typeface="Simplified Arabic" pitchFamily="2" charset="-78"/>
              </a:rPr>
              <a:t>2- </a:t>
            </a:r>
            <a:r>
              <a:rPr lang="ar-SA" altLang="zh-SG" sz="3200" b="1" dirty="0" smtClean="0">
                <a:solidFill>
                  <a:srgbClr val="FF0000"/>
                </a:solidFill>
                <a:cs typeface="Simplified Arabic" pitchFamily="2" charset="-78"/>
              </a:rPr>
              <a:t>مقدار الحافز:  </a:t>
            </a:r>
            <a:endParaRPr lang="en-US" altLang="zh-SG" sz="3200" b="1" dirty="0" smtClean="0">
              <a:solidFill>
                <a:srgbClr val="FF0000"/>
              </a:solidFill>
              <a:ea typeface="SimSun"/>
              <a:cs typeface="SimSun"/>
            </a:endParaRPr>
          </a:p>
          <a:p>
            <a:pPr algn="just" rtl="1" eaLnBrk="1" hangingPunct="1">
              <a:lnSpc>
                <a:spcPct val="120000"/>
              </a:lnSpc>
              <a:buFontTx/>
              <a:buNone/>
              <a:defRPr/>
            </a:pPr>
            <a:r>
              <a:rPr lang="ar-SA" altLang="zh-SG" sz="3200" dirty="0" smtClean="0">
                <a:cs typeface="Simplified Arabic" pitchFamily="2" charset="-78"/>
              </a:rPr>
              <a:t> </a:t>
            </a:r>
            <a:r>
              <a:rPr lang="ar-SA" altLang="zh-SG" sz="3200" dirty="0" smtClean="0">
                <a:latin typeface="Times New Roman" pitchFamily="18" charset="0"/>
                <a:cs typeface="Simplified Arabic" pitchFamily="2" charset="-78"/>
              </a:rPr>
              <a:t>كلما إزداد </a:t>
            </a:r>
            <a:r>
              <a:rPr lang="ar-SA" altLang="zh-SG" sz="3200" dirty="0" smtClean="0">
                <a:cs typeface="Simplified Arabic" pitchFamily="2" charset="-78"/>
              </a:rPr>
              <a:t>مقدار الحافز المعطى كلما ازداد أثره وفعاليته في تحريك دافعية الفرد .</a:t>
            </a:r>
          </a:p>
        </p:txBody>
      </p:sp>
      <p:sp>
        <p:nvSpPr>
          <p:cNvPr id="37891"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7AD09E55-076F-4A30-94A2-47A1E6FFF3CB}"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37892" name="Footer Placeholder 5"/>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37893"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D6A47F3-BEAC-4DCA-A5DE-74CB152B1A93}" type="slidenum">
              <a:rPr lang="en-GB" smtClean="0">
                <a:latin typeface="Arial" pitchFamily="34" charset="0"/>
                <a:cs typeface="Arial" pitchFamily="34" charset="0"/>
              </a:rPr>
              <a:pPr/>
              <a:t>29</a:t>
            </a:fld>
            <a:endParaRPr lang="en-GB" smtClean="0">
              <a:latin typeface="Arial" pitchFamily="34" charset="0"/>
              <a:cs typeface="Arial" pitchFamily="34" charset="0"/>
            </a:endParaRPr>
          </a:p>
        </p:txBody>
      </p:sp>
    </p:spTree>
  </p:cSld>
  <p:clrMapOvr>
    <a:masterClrMapping/>
  </p:clrMapOvr>
  <p:transition spd="med">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365760" indent="-256032" algn="just" rtl="1" eaLnBrk="1" fontAlgn="auto" hangingPunct="1">
              <a:lnSpc>
                <a:spcPct val="90000"/>
              </a:lnSpc>
              <a:spcAft>
                <a:spcPts val="0"/>
              </a:spcAft>
              <a:buClr>
                <a:srgbClr val="CC3300"/>
              </a:buClr>
              <a:buFontTx/>
              <a:buNone/>
              <a:defRPr/>
            </a:pPr>
            <a:r>
              <a:rPr lang="ar-SA" sz="3600" b="1" u="sng" dirty="0" smtClean="0">
                <a:solidFill>
                  <a:srgbClr val="FFFF00"/>
                </a:solidFill>
              </a:rPr>
              <a:t>الدافعية </a:t>
            </a:r>
            <a:r>
              <a:rPr lang="en-US" sz="3600" dirty="0" smtClean="0">
                <a:solidFill>
                  <a:srgbClr val="FFFF00"/>
                </a:solidFill>
              </a:rPr>
              <a:t>Motivation</a:t>
            </a:r>
            <a:r>
              <a:rPr lang="ar-SA" sz="3600" dirty="0" smtClean="0">
                <a:solidFill>
                  <a:srgbClr val="FFFF00"/>
                </a:solidFill>
              </a:rPr>
              <a:t>: هي القوة المحركة لحماس ورغبة الفرد للقيام بمهام العمل الموكل اليه(هي الحماس والرغبة في أداء العمل) .</a:t>
            </a:r>
          </a:p>
          <a:p>
            <a:pPr marL="365760" indent="-256032" algn="r" rtl="1" eaLnBrk="1" fontAlgn="auto" hangingPunct="1">
              <a:lnSpc>
                <a:spcPct val="90000"/>
              </a:lnSpc>
              <a:spcAft>
                <a:spcPts val="0"/>
              </a:spcAft>
              <a:buClr>
                <a:srgbClr val="CC3300"/>
              </a:buClr>
              <a:buFontTx/>
              <a:buNone/>
              <a:defRPr/>
            </a:pPr>
            <a:r>
              <a:rPr lang="ar-SA" sz="3600" dirty="0" smtClean="0">
                <a:solidFill>
                  <a:srgbClr val="FFFF00"/>
                </a:solidFill>
              </a:rPr>
              <a:t> </a:t>
            </a:r>
            <a:r>
              <a:rPr lang="ar-SA" sz="3600" b="1" u="sng" dirty="0" smtClean="0">
                <a:solidFill>
                  <a:srgbClr val="FFFF00"/>
                </a:solidFill>
              </a:rPr>
              <a:t>وتعكس ما يلي:</a:t>
            </a:r>
          </a:p>
          <a:p>
            <a:pPr marL="365760" indent="-256032" algn="r" rtl="1" eaLnBrk="1" fontAlgn="auto" hangingPunct="1">
              <a:lnSpc>
                <a:spcPct val="90000"/>
              </a:lnSpc>
              <a:spcAft>
                <a:spcPts val="0"/>
              </a:spcAft>
              <a:buClr>
                <a:srgbClr val="CC3300"/>
              </a:buClr>
              <a:buFontTx/>
              <a:buChar char="-"/>
              <a:defRPr/>
            </a:pPr>
            <a:r>
              <a:rPr lang="ar-SA" sz="3600" dirty="0" smtClean="0">
                <a:solidFill>
                  <a:srgbClr val="FFFF00"/>
                </a:solidFill>
              </a:rPr>
              <a:t>درجة الجهد المبذول ،</a:t>
            </a:r>
          </a:p>
          <a:p>
            <a:pPr marL="365760" indent="-256032" algn="r" rtl="1" eaLnBrk="1" fontAlgn="auto" hangingPunct="1">
              <a:lnSpc>
                <a:spcPct val="90000"/>
              </a:lnSpc>
              <a:spcAft>
                <a:spcPts val="0"/>
              </a:spcAft>
              <a:buClr>
                <a:srgbClr val="CC3300"/>
              </a:buClr>
              <a:buFontTx/>
              <a:buChar char="-"/>
              <a:defRPr/>
            </a:pPr>
            <a:r>
              <a:rPr lang="ar-SA" sz="3600" dirty="0" smtClean="0">
                <a:solidFill>
                  <a:srgbClr val="FFFF00"/>
                </a:solidFill>
              </a:rPr>
              <a:t> درجة مثابرة الفرد ، </a:t>
            </a:r>
          </a:p>
          <a:p>
            <a:pPr marL="365760" indent="-256032" algn="r" rtl="1" eaLnBrk="1" fontAlgn="auto" hangingPunct="1">
              <a:lnSpc>
                <a:spcPct val="90000"/>
              </a:lnSpc>
              <a:spcAft>
                <a:spcPts val="0"/>
              </a:spcAft>
              <a:buClr>
                <a:srgbClr val="CC3300"/>
              </a:buClr>
              <a:buFontTx/>
              <a:buChar char="-"/>
              <a:defRPr/>
            </a:pPr>
            <a:r>
              <a:rPr lang="ar-SA" sz="3600" dirty="0" smtClean="0">
                <a:solidFill>
                  <a:srgbClr val="FFFF00"/>
                </a:solidFill>
              </a:rPr>
              <a:t> استمرار الفرد في الأداء ،</a:t>
            </a:r>
          </a:p>
          <a:p>
            <a:pPr marL="365760" indent="-256032" algn="just" rtl="1" eaLnBrk="1" fontAlgn="auto" hangingPunct="1">
              <a:lnSpc>
                <a:spcPct val="90000"/>
              </a:lnSpc>
              <a:spcAft>
                <a:spcPts val="0"/>
              </a:spcAft>
              <a:buClr>
                <a:srgbClr val="CC3300"/>
              </a:buClr>
              <a:buFontTx/>
              <a:buChar char="-"/>
              <a:defRPr/>
            </a:pPr>
            <a:r>
              <a:rPr lang="ar-SA" sz="3600" dirty="0" smtClean="0">
                <a:solidFill>
                  <a:srgbClr val="FFFF00"/>
                </a:solidFill>
              </a:rPr>
              <a:t> مدى تقديمه لأفضل ماعنده من قدرات ومهارات في العمل.</a:t>
            </a:r>
          </a:p>
          <a:p>
            <a:pPr marL="365760" indent="-256032" eaLnBrk="1" fontAlgn="auto" hangingPunct="1">
              <a:spcAft>
                <a:spcPts val="0"/>
              </a:spcAft>
              <a:buFont typeface="Wingdings 3"/>
              <a:buChar char=""/>
              <a:defRPr/>
            </a:pPr>
            <a:endParaRPr lang="ar-SA" sz="3600" dirty="0" smtClean="0">
              <a:solidFill>
                <a:srgbClr val="FFFF00"/>
              </a:solidFill>
            </a:endParaRPr>
          </a:p>
        </p:txBody>
      </p:sp>
      <p:sp>
        <p:nvSpPr>
          <p:cNvPr id="11267" name="Date Placeholder 4"/>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BFF4A5EC-23C6-4225-BA93-9D903F79C2D8}"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11268" name="Footer Placeholder 6"/>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11269"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7261F56-0B48-4651-A098-547E26357144}" type="slidenum">
              <a:rPr lang="en-GB" smtClean="0">
                <a:latin typeface="Arial" pitchFamily="34" charset="0"/>
                <a:cs typeface="Arial" pitchFamily="34" charset="0"/>
              </a:rPr>
              <a:pPr/>
              <a:t>3</a:t>
            </a:fld>
            <a:endParaRPr lang="en-GB" smtClean="0">
              <a:latin typeface="Arial" pitchFamily="34" charset="0"/>
              <a:cs typeface="Arial" pitchFamily="34" charset="0"/>
            </a:endParaRPr>
          </a:p>
        </p:txBody>
      </p:sp>
      <p:sp>
        <p:nvSpPr>
          <p:cNvPr id="4" name="Rectangle 3"/>
          <p:cNvSpPr/>
          <p:nvPr/>
        </p:nvSpPr>
        <p:spPr>
          <a:xfrm>
            <a:off x="2857490" y="500042"/>
            <a:ext cx="4213013" cy="923330"/>
          </a:xfrm>
          <a:prstGeom prst="rect">
            <a:avLst/>
          </a:prstGeom>
          <a:noFill/>
        </p:spPr>
        <p:txBody>
          <a:bodyPr wrap="none">
            <a:spAutoFit/>
          </a:bodyPr>
          <a:lstStyle/>
          <a:p>
            <a:pPr algn="ctr" rtl="1">
              <a:defRPr/>
            </a:pPr>
            <a:r>
              <a:rPr lang="ar-SA"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 مفهوم الدافعية</a:t>
            </a:r>
            <a:endParaRPr lang="en-US"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ransition spd="med">
    <p:zo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fontAlgn="auto" hangingPunct="1">
              <a:spcAft>
                <a:spcPts val="0"/>
              </a:spcAft>
              <a:defRPr/>
            </a:pPr>
            <a:r>
              <a:rPr lang="ar-SA"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1- نظرية التوقع( </a:t>
            </a:r>
            <a:r>
              <a:rPr lang="ar-SA" sz="3200" dirty="0" smtClean="0">
                <a:ln w="24500" cmpd="dbl">
                  <a:solidFill>
                    <a:schemeClr val="accent2">
                      <a:shade val="85000"/>
                      <a:satMod val="155000"/>
                    </a:schemeClr>
                  </a:solidFill>
                  <a:prstDash val="solid"/>
                  <a:miter lim="800000"/>
                </a:ln>
                <a:solidFill>
                  <a:srgbClr val="FF0000"/>
                </a:solidFill>
                <a:effectLst>
                  <a:outerShdw blurRad="38100" dist="38100" dir="7020000" algn="tl">
                    <a:srgbClr val="000000">
                      <a:alpha val="35000"/>
                    </a:srgbClr>
                  </a:outerShdw>
                </a:effectLst>
              </a:rPr>
              <a:t>عوامل فاعلية الحوافز</a:t>
            </a:r>
            <a:r>
              <a:rPr lang="ar-SA"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a:t>
            </a:r>
            <a:endParaRPr lang="ar-SA"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36866" name="Content Placeholder 2"/>
          <p:cNvSpPr>
            <a:spLocks noGrp="1"/>
          </p:cNvSpPr>
          <p:nvPr>
            <p:ph idx="1"/>
          </p:nvPr>
        </p:nvSpPr>
        <p:spPr/>
        <p:txBody>
          <a:bodyPr/>
          <a:lstStyle/>
          <a:p>
            <a:pPr algn="just" rtl="1" eaLnBrk="1" hangingPunct="1">
              <a:lnSpc>
                <a:spcPct val="120000"/>
              </a:lnSpc>
              <a:buFontTx/>
              <a:buNone/>
              <a:defRPr/>
            </a:pPr>
            <a:r>
              <a:rPr lang="ar-SA" altLang="zh-SG" sz="3600" b="1" dirty="0" smtClean="0">
                <a:solidFill>
                  <a:srgbClr val="FF0000"/>
                </a:solidFill>
                <a:cs typeface="Simplified Arabic" pitchFamily="2" charset="-78"/>
              </a:rPr>
              <a:t>3- مصادر الحوافز:</a:t>
            </a:r>
          </a:p>
          <a:p>
            <a:pPr algn="just" rtl="1" eaLnBrk="1" hangingPunct="1">
              <a:lnSpc>
                <a:spcPct val="120000"/>
              </a:lnSpc>
              <a:buFontTx/>
              <a:buNone/>
              <a:defRPr/>
            </a:pPr>
            <a:r>
              <a:rPr lang="ar-SA" altLang="zh-SG" sz="3600" dirty="0" smtClean="0">
                <a:cs typeface="Simplified Arabic" pitchFamily="2" charset="-78"/>
              </a:rPr>
              <a:t>أ. </a:t>
            </a:r>
            <a:r>
              <a:rPr lang="ar-SA" altLang="zh-SG" sz="3600" dirty="0" smtClean="0">
                <a:solidFill>
                  <a:schemeClr val="accent6">
                    <a:lumMod val="60000"/>
                    <a:lumOff val="40000"/>
                  </a:schemeClr>
                </a:solidFill>
                <a:cs typeface="Simplified Arabic" pitchFamily="2" charset="-78"/>
              </a:rPr>
              <a:t>حوافز كامنة داخلية: </a:t>
            </a:r>
            <a:r>
              <a:rPr lang="ar-SA" altLang="zh-SG" sz="3600" dirty="0" smtClean="0">
                <a:cs typeface="Simplified Arabic" pitchFamily="2" charset="-78"/>
              </a:rPr>
              <a:t>مصدرها طبيعة النشاط المطلوب أدائه .</a:t>
            </a:r>
          </a:p>
          <a:p>
            <a:pPr algn="just" rtl="1" eaLnBrk="1" hangingPunct="1">
              <a:lnSpc>
                <a:spcPct val="120000"/>
              </a:lnSpc>
              <a:buFontTx/>
              <a:buNone/>
              <a:defRPr/>
            </a:pPr>
            <a:r>
              <a:rPr lang="ar-SA" altLang="zh-SG" sz="3600" dirty="0" smtClean="0">
                <a:cs typeface="Simplified Arabic" pitchFamily="2" charset="-78"/>
              </a:rPr>
              <a:t>ب. </a:t>
            </a:r>
            <a:r>
              <a:rPr lang="ar-SA" altLang="zh-SG" sz="3600" dirty="0" smtClean="0">
                <a:solidFill>
                  <a:schemeClr val="accent6">
                    <a:lumMod val="60000"/>
                    <a:lumOff val="40000"/>
                  </a:schemeClr>
                </a:solidFill>
                <a:cs typeface="Simplified Arabic" pitchFamily="2" charset="-78"/>
              </a:rPr>
              <a:t>حوافز خارجية: </a:t>
            </a:r>
            <a:r>
              <a:rPr lang="ar-SA" altLang="zh-SG" sz="3600" dirty="0" smtClean="0">
                <a:cs typeface="Simplified Arabic" pitchFamily="2" charset="-78"/>
              </a:rPr>
              <a:t>هي التي يحصل عليها الفرد من البيئة الخارجية المحيطة بأداء العمل مثل: الأجور والمكافآت والترقية ونمط قيادة الرئيس .</a:t>
            </a:r>
            <a:endParaRPr lang="en-US" sz="3600" dirty="0" smtClean="0">
              <a:ea typeface="黑体"/>
              <a:cs typeface="Simplified Arabic" pitchFamily="2" charset="-78"/>
            </a:endParaRPr>
          </a:p>
          <a:p>
            <a:pPr algn="just" eaLnBrk="1" hangingPunct="1">
              <a:defRPr/>
            </a:pPr>
            <a:endParaRPr lang="ar-SA" sz="3600" dirty="0" smtClean="0">
              <a:ea typeface="黑体"/>
            </a:endParaRPr>
          </a:p>
        </p:txBody>
      </p:sp>
      <p:sp>
        <p:nvSpPr>
          <p:cNvPr id="38915"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AFFC769E-C277-4048-B824-306D99840AAB}"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38916" name="Footer Placeholder 5"/>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38917"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5E21BA3-55F0-48CF-9676-DDC0BC8A4C62}" type="slidenum">
              <a:rPr lang="en-GB" smtClean="0">
                <a:latin typeface="Arial" pitchFamily="34" charset="0"/>
                <a:cs typeface="Arial" pitchFamily="34" charset="0"/>
              </a:rPr>
              <a:pPr/>
              <a:t>30</a:t>
            </a:fld>
            <a:endParaRPr lang="en-GB" smtClean="0">
              <a:latin typeface="Arial" pitchFamily="34" charset="0"/>
              <a:cs typeface="Arial" pitchFamily="34" charset="0"/>
            </a:endParaRPr>
          </a:p>
        </p:txBody>
      </p:sp>
    </p:spTree>
  </p:cSld>
  <p:clrMapOvr>
    <a:masterClrMapping/>
  </p:clrMapOvr>
  <p:transition spd="med">
    <p:zoom/>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fontAlgn="auto" hangingPunct="1">
              <a:spcAft>
                <a:spcPts val="0"/>
              </a:spcAft>
              <a:defRPr/>
            </a:pPr>
            <a:r>
              <a:rPr lang="ar-SA"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1- نظرية التوقع( </a:t>
            </a:r>
            <a:r>
              <a:rPr lang="ar-SA" dirty="0" smtClean="0">
                <a:ln w="24500" cmpd="dbl">
                  <a:solidFill>
                    <a:schemeClr val="accent2">
                      <a:shade val="85000"/>
                      <a:satMod val="155000"/>
                    </a:schemeClr>
                  </a:solidFill>
                  <a:prstDash val="solid"/>
                  <a:miter lim="800000"/>
                </a:ln>
                <a:solidFill>
                  <a:srgbClr val="FF0000"/>
                </a:solidFill>
                <a:effectLst>
                  <a:outerShdw blurRad="38100" dist="38100" dir="7020000" algn="tl">
                    <a:srgbClr val="000000">
                      <a:alpha val="35000"/>
                    </a:srgbClr>
                  </a:outerShdw>
                </a:effectLst>
              </a:rPr>
              <a:t>عوامل فاعلية الحوافز</a:t>
            </a:r>
            <a:r>
              <a:rPr lang="ar-SA"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a:t>
            </a:r>
            <a:endParaRPr lang="ar-SA" dirty="0" smtClean="0"/>
          </a:p>
        </p:txBody>
      </p:sp>
      <p:sp>
        <p:nvSpPr>
          <p:cNvPr id="4" name="Rectangle 3"/>
          <p:cNvSpPr>
            <a:spLocks noGrp="1" noChangeArrowheads="1"/>
          </p:cNvSpPr>
          <p:nvPr>
            <p:ph idx="1"/>
          </p:nvPr>
        </p:nvSpPr>
        <p:spPr/>
        <p:txBody>
          <a:bodyPr/>
          <a:lstStyle/>
          <a:p>
            <a:pPr marL="495300" indent="-495300" algn="just" rtl="1" eaLnBrk="1" hangingPunct="1"/>
            <a:r>
              <a:rPr lang="ar-SA" altLang="zh-SG" sz="4000" smtClean="0">
                <a:cs typeface="Simplified Arabic" pitchFamily="2" charset="-78"/>
              </a:rPr>
              <a:t>يتجه عدد من الباحثين إلى اعتبار الحوافز الكامنة في أداء العمل أكثر فعالية في التأثير على الدافعية عن الحوافز الخارجية . </a:t>
            </a:r>
          </a:p>
          <a:p>
            <a:pPr marL="495300" indent="-495300" algn="just" rtl="1" eaLnBrk="1" hangingPunct="1"/>
            <a:r>
              <a:rPr lang="ar-SA" altLang="zh-SG" sz="4000" smtClean="0">
                <a:cs typeface="Simplified Arabic" pitchFamily="2" charset="-78"/>
              </a:rPr>
              <a:t>وهذه الحوافز الكامنة في الأداء هي التي تدفع الأفراد، وتثير حماسهم لبذل أقصى جهد فيما يؤدونه من أعمال .</a:t>
            </a:r>
            <a:endParaRPr lang="ar-SA" altLang="zh-SG" sz="4000" b="1" smtClean="0">
              <a:cs typeface="Simplified Arabic" pitchFamily="2" charset="-78"/>
            </a:endParaRPr>
          </a:p>
        </p:txBody>
      </p:sp>
      <p:sp>
        <p:nvSpPr>
          <p:cNvPr id="39939" name="Date Placeholder 4"/>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C54A97DB-94AA-493C-AE1E-2B6AFB73844F}"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39940" name="Footer Placeholder 6"/>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39941"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46A25BC1-9E6A-418A-BFB0-4ED7B58C0C8D}" type="slidenum">
              <a:rPr lang="en-GB" smtClean="0">
                <a:latin typeface="Arial" pitchFamily="34" charset="0"/>
                <a:cs typeface="Arial" pitchFamily="34" charset="0"/>
              </a:rPr>
              <a:pPr/>
              <a:t>31</a:t>
            </a:fld>
            <a:endParaRPr lang="en-GB" smtClean="0">
              <a:latin typeface="Arial" pitchFamily="34" charset="0"/>
              <a:cs typeface="Arial" pitchFamily="34" charset="0"/>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fontAlgn="auto" hangingPunct="1">
              <a:spcAft>
                <a:spcPts val="0"/>
              </a:spcAft>
              <a:defRPr/>
            </a:pPr>
            <a:r>
              <a:rPr lang="ar-SA"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1- نظرية التوقع( </a:t>
            </a:r>
            <a:r>
              <a:rPr lang="ar-SA" dirty="0" smtClean="0">
                <a:ln w="24500" cmpd="dbl">
                  <a:solidFill>
                    <a:schemeClr val="accent2">
                      <a:shade val="85000"/>
                      <a:satMod val="155000"/>
                    </a:schemeClr>
                  </a:solidFill>
                  <a:prstDash val="solid"/>
                  <a:miter lim="800000"/>
                </a:ln>
                <a:solidFill>
                  <a:srgbClr val="FF0000"/>
                </a:solidFill>
                <a:effectLst>
                  <a:outerShdw blurRad="38100" dist="38100" dir="7020000" algn="tl">
                    <a:srgbClr val="000000">
                      <a:alpha val="35000"/>
                    </a:srgbClr>
                  </a:outerShdw>
                </a:effectLst>
              </a:rPr>
              <a:t>عوامل فاعلية الحوافز</a:t>
            </a:r>
            <a:r>
              <a:rPr lang="ar-SA"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a:t>
            </a:r>
            <a:endParaRPr lang="ar-SA" dirty="0" smtClean="0"/>
          </a:p>
        </p:txBody>
      </p:sp>
      <p:sp>
        <p:nvSpPr>
          <p:cNvPr id="4" name="Rectangle 3"/>
          <p:cNvSpPr>
            <a:spLocks noGrp="1" noChangeArrowheads="1"/>
          </p:cNvSpPr>
          <p:nvPr>
            <p:ph idx="1"/>
          </p:nvPr>
        </p:nvSpPr>
        <p:spPr/>
        <p:txBody>
          <a:bodyPr/>
          <a:lstStyle/>
          <a:p>
            <a:pPr marL="495300" indent="-495300" algn="just" rtl="1" eaLnBrk="1" hangingPunct="1">
              <a:buFontTx/>
              <a:buNone/>
            </a:pPr>
            <a:r>
              <a:rPr lang="ar-SA" altLang="zh-SG" sz="4000" b="1" smtClean="0">
                <a:solidFill>
                  <a:srgbClr val="FF0000"/>
                </a:solidFill>
                <a:cs typeface="Simplified Arabic" pitchFamily="2" charset="-78"/>
              </a:rPr>
              <a:t>4- محددات التوقع :</a:t>
            </a:r>
          </a:p>
          <a:p>
            <a:pPr marL="495300" indent="-495300" algn="just" rtl="1" eaLnBrk="1" hangingPunct="1">
              <a:buFontTx/>
              <a:buNone/>
            </a:pPr>
            <a:r>
              <a:rPr lang="ar-SA" altLang="zh-SG" sz="4000" smtClean="0">
                <a:cs typeface="Simplified Arabic" pitchFamily="2" charset="-78"/>
              </a:rPr>
              <a:t>التوقع عنصر هام من عناصر الدافعية وفق نظرية التوقع, ويشير إلى احتمال تحقق العوائد بناء على الخبرات الماضية للفرد عن مدى ارتباط العوائد بقيامه بأنشطة العمل .</a:t>
            </a:r>
            <a:endParaRPr lang="ar-SA" altLang="zh-SG" sz="4000" b="1" smtClean="0">
              <a:cs typeface="Simplified Arabic" pitchFamily="2" charset="-78"/>
            </a:endParaRPr>
          </a:p>
        </p:txBody>
      </p:sp>
      <p:sp>
        <p:nvSpPr>
          <p:cNvPr id="40963" name="Date Placeholder 4"/>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6EF5D881-806F-43B3-B57E-B46A5EB4D4B0}"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40964" name="Footer Placeholder 6"/>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40965"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882C43D-B177-4119-92FA-A98A1D7C380F}" type="slidenum">
              <a:rPr lang="en-GB" smtClean="0">
                <a:latin typeface="Arial" pitchFamily="34" charset="0"/>
                <a:cs typeface="Arial" pitchFamily="34" charset="0"/>
              </a:rPr>
              <a:pPr/>
              <a:t>32</a:t>
            </a:fld>
            <a:endParaRPr lang="en-GB" smtClean="0">
              <a:latin typeface="Arial" pitchFamily="34" charset="0"/>
              <a:cs typeface="Arial" pitchFamily="34" charset="0"/>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fontAlgn="auto" hangingPunct="1">
              <a:spcAft>
                <a:spcPts val="0"/>
              </a:spcAft>
              <a:defRPr/>
            </a:pPr>
            <a:r>
              <a:rPr lang="ar-SA"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1- نظرية التوقع( </a:t>
            </a:r>
            <a:r>
              <a:rPr lang="ar-SA" sz="3200" dirty="0" smtClean="0">
                <a:ln w="24500" cmpd="dbl">
                  <a:solidFill>
                    <a:schemeClr val="accent2">
                      <a:shade val="85000"/>
                      <a:satMod val="155000"/>
                    </a:schemeClr>
                  </a:solidFill>
                  <a:prstDash val="solid"/>
                  <a:miter lim="800000"/>
                </a:ln>
                <a:solidFill>
                  <a:srgbClr val="FF0000"/>
                </a:solidFill>
                <a:effectLst>
                  <a:outerShdw blurRad="38100" dist="38100" dir="7020000" algn="tl">
                    <a:srgbClr val="000000">
                      <a:alpha val="35000"/>
                    </a:srgbClr>
                  </a:outerShdw>
                </a:effectLst>
              </a:rPr>
              <a:t>أنواع الاحتمالات</a:t>
            </a:r>
            <a:r>
              <a:rPr lang="ar-SA"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a:t>
            </a:r>
            <a:endParaRPr lang="ar-SA" dirty="0" smtClean="0"/>
          </a:p>
        </p:txBody>
      </p:sp>
      <p:sp>
        <p:nvSpPr>
          <p:cNvPr id="41986" name="Content Placeholder 2"/>
          <p:cNvSpPr>
            <a:spLocks noGrp="1"/>
          </p:cNvSpPr>
          <p:nvPr>
            <p:ph idx="1"/>
          </p:nvPr>
        </p:nvSpPr>
        <p:spPr/>
        <p:txBody>
          <a:bodyPr/>
          <a:lstStyle/>
          <a:p>
            <a:pPr algn="just" rtl="1" eaLnBrk="1" hangingPunct="1">
              <a:buFontTx/>
              <a:buNone/>
            </a:pPr>
            <a:r>
              <a:rPr lang="ar-SA" altLang="zh-SG" sz="4000" b="1" smtClean="0">
                <a:solidFill>
                  <a:srgbClr val="FF0000"/>
                </a:solidFill>
                <a:cs typeface="Simplified Arabic" pitchFamily="2" charset="-78"/>
              </a:rPr>
              <a:t>1-احتمال تحقق نتائج انجاز في العمل: </a:t>
            </a:r>
            <a:endParaRPr lang="ar-SA" altLang="zh-SG" sz="4000" b="1" smtClean="0">
              <a:solidFill>
                <a:srgbClr val="FF0000"/>
              </a:solidFill>
              <a:ea typeface="SimSun"/>
              <a:cs typeface="Simplified Arabic" pitchFamily="2" charset="-78"/>
            </a:endParaRPr>
          </a:p>
          <a:p>
            <a:pPr algn="just" rtl="1" eaLnBrk="1" hangingPunct="1">
              <a:buFontTx/>
              <a:buNone/>
            </a:pPr>
            <a:r>
              <a:rPr lang="ar-SA" altLang="zh-SG" sz="3600" smtClean="0">
                <a:cs typeface="Simplified Arabic" pitchFamily="2" charset="-78"/>
              </a:rPr>
              <a:t>احتمال تحقق نتائج الانجاز = الجهد المبذول × تحقق النتائج.</a:t>
            </a:r>
            <a:r>
              <a:rPr lang="ar-SA" altLang="zh-SG" sz="4000" smtClean="0">
                <a:cs typeface="Simplified Arabic" pitchFamily="2" charset="-78"/>
              </a:rPr>
              <a:t> </a:t>
            </a:r>
          </a:p>
          <a:p>
            <a:pPr algn="just" rtl="1" eaLnBrk="1" hangingPunct="1">
              <a:buFontTx/>
              <a:buNone/>
            </a:pPr>
            <a:r>
              <a:rPr lang="ar-SA" altLang="zh-SG" sz="4000" smtClean="0">
                <a:cs typeface="Simplified Arabic" pitchFamily="2" charset="-78"/>
              </a:rPr>
              <a:t>وهو يشير إلى درجة الارتباط أو قوة العلاقة السببية بين الجهد المبذول في أنشطة العمل وتحقق النتائج التي تعتبرها المنظمة معيارا لكفاءة الأداء . </a:t>
            </a:r>
          </a:p>
        </p:txBody>
      </p:sp>
      <p:sp>
        <p:nvSpPr>
          <p:cNvPr id="41987"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8973A5EA-CAD3-43FC-AB29-6C6C7E7CB7F6}"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41988" name="Footer Placeholder 5"/>
          <p:cNvSpPr>
            <a:spLocks noGrp="1"/>
          </p:cNvSpPr>
          <p:nvPr>
            <p:ph type="ftr" sz="quarter" idx="11"/>
          </p:nvPr>
        </p:nvSpPr>
        <p:spPr bwMode="auto">
          <a:xfrm>
            <a:off x="2928938" y="6408738"/>
            <a:ext cx="3802062" cy="365125"/>
          </a:xfrm>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41989"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CDD1B9F2-E79B-4D6B-8628-CE62B01F1F71}" type="slidenum">
              <a:rPr lang="en-GB" smtClean="0">
                <a:latin typeface="Arial" pitchFamily="34" charset="0"/>
                <a:cs typeface="Arial" pitchFamily="34" charset="0"/>
              </a:rPr>
              <a:pPr/>
              <a:t>33</a:t>
            </a:fld>
            <a:endParaRPr lang="en-GB" smtClean="0">
              <a:latin typeface="Arial" pitchFamily="34" charset="0"/>
              <a:cs typeface="Arial" pitchFamily="34" charset="0"/>
            </a:endParaRPr>
          </a:p>
        </p:txBody>
      </p:sp>
    </p:spTree>
  </p:cSld>
  <p:clrMapOvr>
    <a:masterClrMapping/>
  </p:clrMapOvr>
  <p:transition spd="med">
    <p:zoom/>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fontAlgn="auto" hangingPunct="1">
              <a:spcAft>
                <a:spcPts val="0"/>
              </a:spcAft>
              <a:defRPr/>
            </a:pPr>
            <a:r>
              <a:rPr lang="ar-SA"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1- نظرية التوقع( </a:t>
            </a:r>
            <a:r>
              <a:rPr lang="ar-SA" sz="3200" dirty="0" smtClean="0">
                <a:ln w="24500" cmpd="dbl">
                  <a:solidFill>
                    <a:schemeClr val="accent2">
                      <a:shade val="85000"/>
                      <a:satMod val="155000"/>
                    </a:schemeClr>
                  </a:solidFill>
                  <a:prstDash val="solid"/>
                  <a:miter lim="800000"/>
                </a:ln>
                <a:solidFill>
                  <a:srgbClr val="FF0000"/>
                </a:solidFill>
                <a:effectLst>
                  <a:outerShdw blurRad="38100" dist="38100" dir="7020000" algn="tl">
                    <a:srgbClr val="000000">
                      <a:alpha val="35000"/>
                    </a:srgbClr>
                  </a:outerShdw>
                </a:effectLst>
              </a:rPr>
              <a:t>أنواع الاحتمالات</a:t>
            </a:r>
            <a:r>
              <a:rPr lang="ar-SA"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a:t>
            </a:r>
            <a:endParaRPr lang="ar-SA" dirty="0" smtClean="0"/>
          </a:p>
        </p:txBody>
      </p:sp>
      <p:sp>
        <p:nvSpPr>
          <p:cNvPr id="43010" name="Content Placeholder 2"/>
          <p:cNvSpPr>
            <a:spLocks noGrp="1"/>
          </p:cNvSpPr>
          <p:nvPr>
            <p:ph idx="1"/>
          </p:nvPr>
        </p:nvSpPr>
        <p:spPr/>
        <p:txBody>
          <a:bodyPr/>
          <a:lstStyle/>
          <a:p>
            <a:pPr algn="just" rtl="1" eaLnBrk="1" hangingPunct="1">
              <a:buFont typeface="Wingdings 3" pitchFamily="18" charset="2"/>
              <a:buNone/>
            </a:pPr>
            <a:r>
              <a:rPr lang="ar-SA" altLang="zh-SG" sz="4000" smtClean="0">
                <a:cs typeface="Simplified Arabic" pitchFamily="2" charset="-78"/>
              </a:rPr>
              <a:t>ويمكن القول بأن قيمة الاحتمال الذي يعطيه الأفراد لتحقيق نتائج الانجاز كنتيجة لسلوكهم في العمل يتأثر بالعوامل التالية :</a:t>
            </a:r>
          </a:p>
          <a:p>
            <a:pPr algn="just" rtl="1" eaLnBrk="1" hangingPunct="1">
              <a:buFontTx/>
              <a:buNone/>
            </a:pPr>
            <a:r>
              <a:rPr lang="ar-SA" altLang="zh-SG" sz="3200" b="1" smtClean="0">
                <a:solidFill>
                  <a:srgbClr val="FF0000"/>
                </a:solidFill>
                <a:cs typeface="Simplified Arabic" pitchFamily="2" charset="-78"/>
              </a:rPr>
              <a:t>أ. تقدير الفرد لقدراته ودرجة صعوبة العمل بالنسبة له:</a:t>
            </a:r>
            <a:endParaRPr lang="ar-SA" altLang="zh-SG" sz="4400" b="1" smtClean="0">
              <a:solidFill>
                <a:srgbClr val="FF0000"/>
              </a:solidFill>
              <a:cs typeface="Simplified Arabic" pitchFamily="2" charset="-78"/>
            </a:endParaRPr>
          </a:p>
          <a:p>
            <a:pPr lvl="1" algn="just" rtl="1" eaLnBrk="1" hangingPunct="1">
              <a:buFontTx/>
              <a:buNone/>
            </a:pPr>
            <a:r>
              <a:rPr lang="ar-SA" altLang="zh-SG" sz="3600" smtClean="0">
                <a:cs typeface="Simplified Arabic" pitchFamily="2" charset="-78"/>
              </a:rPr>
              <a:t>كلما كان تقدير الفرد لقدراته عاليا  </a:t>
            </a:r>
            <a:r>
              <a:rPr lang="ar-SA" altLang="zh-SG" sz="3600" smtClean="0">
                <a:cs typeface="Simplified Arabic" pitchFamily="2" charset="-78"/>
                <a:sym typeface="Symbol" pitchFamily="18" charset="2"/>
              </a:rPr>
              <a:t>كلما إزدادت   </a:t>
            </a:r>
            <a:r>
              <a:rPr lang="ar-SA" altLang="zh-SG" sz="3600" smtClean="0">
                <a:cs typeface="Simplified Arabic" pitchFamily="2" charset="-78"/>
              </a:rPr>
              <a:t>في نظره احتمالات النجاح في إنجاز الأهداف.</a:t>
            </a:r>
          </a:p>
          <a:p>
            <a:pPr algn="just" rtl="1" eaLnBrk="1" hangingPunct="1"/>
            <a:endParaRPr lang="ar-SA" sz="2800" smtClean="0"/>
          </a:p>
        </p:txBody>
      </p:sp>
      <p:sp>
        <p:nvSpPr>
          <p:cNvPr id="43011"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4D4FB1BA-93FA-48F1-A5A8-43B92F9120DC}"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43012" name="Footer Placeholder 5"/>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43013"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8E935C22-5837-4028-960E-50E683CA19BE}" type="slidenum">
              <a:rPr lang="en-GB" smtClean="0">
                <a:latin typeface="Arial" pitchFamily="34" charset="0"/>
                <a:cs typeface="Arial" pitchFamily="34" charset="0"/>
              </a:rPr>
              <a:pPr/>
              <a:t>34</a:t>
            </a:fld>
            <a:endParaRPr lang="en-GB" smtClean="0">
              <a:latin typeface="Arial" pitchFamily="34" charset="0"/>
              <a:cs typeface="Arial" pitchFamily="34" charset="0"/>
            </a:endParaRPr>
          </a:p>
        </p:txBody>
      </p:sp>
    </p:spTree>
  </p:cSld>
  <p:clrMapOvr>
    <a:masterClrMapping/>
  </p:clrMapOvr>
  <p:transition spd="med">
    <p:zoom/>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fontAlgn="auto" hangingPunct="1">
              <a:spcAft>
                <a:spcPts val="0"/>
              </a:spcAft>
              <a:defRPr/>
            </a:pPr>
            <a:r>
              <a:rPr lang="ar-SA"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1- نظرية التوقع( </a:t>
            </a:r>
            <a:r>
              <a:rPr lang="ar-SA" sz="3200" dirty="0" smtClean="0">
                <a:ln w="24500" cmpd="dbl">
                  <a:solidFill>
                    <a:schemeClr val="accent2">
                      <a:shade val="85000"/>
                      <a:satMod val="155000"/>
                    </a:schemeClr>
                  </a:solidFill>
                  <a:prstDash val="solid"/>
                  <a:miter lim="800000"/>
                </a:ln>
                <a:solidFill>
                  <a:srgbClr val="FF0000"/>
                </a:solidFill>
                <a:effectLst>
                  <a:outerShdw blurRad="38100" dist="38100" dir="7020000" algn="tl">
                    <a:srgbClr val="000000">
                      <a:alpha val="35000"/>
                    </a:srgbClr>
                  </a:outerShdw>
                </a:effectLst>
              </a:rPr>
              <a:t>أنواع الاحتمالات</a:t>
            </a:r>
            <a:r>
              <a:rPr lang="ar-SA"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a:t>
            </a:r>
            <a:endParaRPr lang="ar-SA" dirty="0" smtClean="0"/>
          </a:p>
        </p:txBody>
      </p:sp>
      <p:sp>
        <p:nvSpPr>
          <p:cNvPr id="3" name="Content Placeholder 2"/>
          <p:cNvSpPr>
            <a:spLocks noGrp="1"/>
          </p:cNvSpPr>
          <p:nvPr>
            <p:ph idx="1"/>
          </p:nvPr>
        </p:nvSpPr>
        <p:spPr/>
        <p:txBody>
          <a:bodyPr>
            <a:noAutofit/>
          </a:bodyPr>
          <a:lstStyle/>
          <a:p>
            <a:pPr marL="571500" indent="-457200" algn="just" rtl="1" eaLnBrk="1" fontAlgn="auto" hangingPunct="1">
              <a:spcAft>
                <a:spcPts val="0"/>
              </a:spcAft>
              <a:buFontTx/>
              <a:buNone/>
              <a:defRPr/>
            </a:pPr>
            <a:r>
              <a:rPr lang="ar-SA" altLang="zh-SG" sz="3600" b="1" dirty="0" smtClean="0">
                <a:solidFill>
                  <a:srgbClr val="FF0000"/>
                </a:solidFill>
                <a:cs typeface="Arabic Transparent" pitchFamily="2" charset="-78"/>
              </a:rPr>
              <a:t>ب. درجة سيطرة الفرد على عمله:</a:t>
            </a:r>
          </a:p>
          <a:p>
            <a:pPr marL="571500" indent="-571500" algn="just" rtl="1" eaLnBrk="1" fontAlgn="auto" hangingPunct="1">
              <a:spcAft>
                <a:spcPts val="0"/>
              </a:spcAft>
              <a:buFontTx/>
              <a:buNone/>
              <a:defRPr/>
            </a:pPr>
            <a:r>
              <a:rPr lang="ar-SA" altLang="zh-SG" sz="3600" dirty="0" smtClean="0">
                <a:cs typeface="Arabic Transparent" pitchFamily="2" charset="-78"/>
              </a:rPr>
              <a:t>كلما سهل العمل و زادت سيطرة الفرد عليه  </a:t>
            </a:r>
            <a:r>
              <a:rPr lang="ar-SA" altLang="zh-SG" sz="3600" dirty="0" smtClean="0">
                <a:latin typeface="Times New Roman" pitchFamily="18" charset="0"/>
                <a:ea typeface="SimSun" pitchFamily="2" charset="-122"/>
                <a:cs typeface="Arabic Transparent" pitchFamily="2" charset="-78"/>
              </a:rPr>
              <a:t>كلما قل </a:t>
            </a:r>
            <a:r>
              <a:rPr lang="ar-SA" altLang="zh-SG" sz="3600" dirty="0" smtClean="0">
                <a:cs typeface="Arabic Transparent" pitchFamily="2" charset="-78"/>
              </a:rPr>
              <a:t> تقدير الفرد لاحتمال تحقق نتائج الانجاز.</a:t>
            </a:r>
          </a:p>
          <a:p>
            <a:pPr marL="571500" indent="-571500" algn="just" rtl="1" eaLnBrk="1" fontAlgn="auto" hangingPunct="1">
              <a:spcAft>
                <a:spcPts val="0"/>
              </a:spcAft>
              <a:buFontTx/>
              <a:buNone/>
              <a:defRPr/>
            </a:pPr>
            <a:r>
              <a:rPr lang="ar-SA" altLang="zh-SG" sz="4800" b="1" dirty="0" smtClean="0">
                <a:solidFill>
                  <a:srgbClr val="FF0000"/>
                </a:solidFill>
                <a:cs typeface="Arabic Transparent" pitchFamily="2" charset="-78"/>
              </a:rPr>
              <a:t>ج. </a:t>
            </a:r>
            <a:r>
              <a:rPr lang="ar-SA" altLang="zh-SG" sz="3600" b="1" dirty="0" smtClean="0">
                <a:solidFill>
                  <a:srgbClr val="FF0000"/>
                </a:solidFill>
                <a:cs typeface="Arabic Transparent" pitchFamily="2" charset="-78"/>
              </a:rPr>
              <a:t>نوعية مقاييس الإنجاز:</a:t>
            </a:r>
          </a:p>
          <a:p>
            <a:pPr marL="571500" indent="-571500" algn="just" rtl="1" eaLnBrk="1" fontAlgn="auto" hangingPunct="1">
              <a:spcAft>
                <a:spcPts val="0"/>
              </a:spcAft>
              <a:buFontTx/>
              <a:buNone/>
              <a:defRPr/>
            </a:pPr>
            <a:r>
              <a:rPr lang="ar-SA" altLang="zh-SG" sz="3200" dirty="0" smtClean="0">
                <a:cs typeface="Arabic Transparent" pitchFamily="2" charset="-78"/>
              </a:rPr>
              <a:t>كلما كانت مقاييس الإنجاز صادقة </a:t>
            </a:r>
            <a:r>
              <a:rPr lang="ar-SA" altLang="zh-SG" sz="3200" dirty="0" smtClean="0">
                <a:latin typeface="Times New Roman" pitchFamily="18" charset="0"/>
                <a:ea typeface="SimSun" pitchFamily="2" charset="-122"/>
                <a:cs typeface="Arabic Transparent" pitchFamily="2" charset="-78"/>
              </a:rPr>
              <a:t>كلما إزداد </a:t>
            </a:r>
            <a:r>
              <a:rPr lang="ar-SA" altLang="zh-SG" sz="3200" dirty="0" smtClean="0">
                <a:cs typeface="Arabic Transparent" pitchFamily="2" charset="-78"/>
              </a:rPr>
              <a:t> تقدير الفرد لاحتمال تحقق نتائج الانجاز.</a:t>
            </a:r>
          </a:p>
          <a:p>
            <a:pPr marL="571500" indent="-571500" algn="just" rtl="1" eaLnBrk="1" fontAlgn="auto" hangingPunct="1">
              <a:spcAft>
                <a:spcPts val="0"/>
              </a:spcAft>
              <a:buFontTx/>
              <a:buNone/>
              <a:defRPr/>
            </a:pPr>
            <a:endParaRPr lang="ar-SA" altLang="zh-SG" dirty="0" smtClean="0">
              <a:solidFill>
                <a:srgbClr val="FF0000"/>
              </a:solidFill>
              <a:cs typeface="Arabic Transparent" pitchFamily="2" charset="-78"/>
            </a:endParaRPr>
          </a:p>
        </p:txBody>
      </p:sp>
      <p:sp>
        <p:nvSpPr>
          <p:cNvPr id="44035"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DFDBC97D-C8E7-400D-A36B-DE0E30F2FD5A}"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44036" name="Footer Placeholder 5"/>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44037"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A8D00A7-FF04-4F17-A336-718BBDF6B2FF}" type="slidenum">
              <a:rPr lang="en-GB" smtClean="0">
                <a:latin typeface="Arial" pitchFamily="34" charset="0"/>
                <a:cs typeface="Arial" pitchFamily="34" charset="0"/>
              </a:rPr>
              <a:pPr/>
              <a:t>35</a:t>
            </a:fld>
            <a:endParaRPr lang="en-GB" smtClean="0">
              <a:latin typeface="Arial" pitchFamily="34" charset="0"/>
              <a:cs typeface="Arial" pitchFamily="34" charset="0"/>
            </a:endParaRPr>
          </a:p>
        </p:txBody>
      </p:sp>
    </p:spTree>
  </p:cSld>
  <p:clrMapOvr>
    <a:masterClrMapping/>
  </p:clrMapOvr>
  <p:transition spd="med">
    <p:zoom/>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fontAlgn="auto" hangingPunct="1">
              <a:spcAft>
                <a:spcPts val="0"/>
              </a:spcAft>
              <a:defRPr/>
            </a:pPr>
            <a:r>
              <a:rPr lang="ar-SA"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1- نظرية التوقع( </a:t>
            </a:r>
            <a:r>
              <a:rPr lang="ar-SA" sz="3200" dirty="0" smtClean="0">
                <a:ln w="24500" cmpd="dbl">
                  <a:solidFill>
                    <a:schemeClr val="accent2">
                      <a:shade val="85000"/>
                      <a:satMod val="155000"/>
                    </a:schemeClr>
                  </a:solidFill>
                  <a:prstDash val="solid"/>
                  <a:miter lim="800000"/>
                </a:ln>
                <a:solidFill>
                  <a:srgbClr val="FF0000"/>
                </a:solidFill>
                <a:effectLst>
                  <a:outerShdw blurRad="38100" dist="38100" dir="7020000" algn="tl">
                    <a:srgbClr val="000000">
                      <a:alpha val="35000"/>
                    </a:srgbClr>
                  </a:outerShdw>
                </a:effectLst>
              </a:rPr>
              <a:t>أنواع الاحتمالات</a:t>
            </a:r>
            <a:r>
              <a:rPr lang="ar-SA"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a:t>
            </a:r>
            <a:endParaRPr lang="ar-SA" dirty="0" smtClean="0"/>
          </a:p>
        </p:txBody>
      </p:sp>
      <p:sp>
        <p:nvSpPr>
          <p:cNvPr id="3" name="Content Placeholder 2"/>
          <p:cNvSpPr>
            <a:spLocks noGrp="1"/>
          </p:cNvSpPr>
          <p:nvPr>
            <p:ph idx="1"/>
          </p:nvPr>
        </p:nvSpPr>
        <p:spPr/>
        <p:txBody>
          <a:bodyPr>
            <a:noAutofit/>
          </a:bodyPr>
          <a:lstStyle/>
          <a:p>
            <a:pPr marL="571500" indent="-571500" algn="just" rtl="1" eaLnBrk="1" fontAlgn="auto" hangingPunct="1">
              <a:spcAft>
                <a:spcPts val="0"/>
              </a:spcAft>
              <a:buFont typeface="Wingdings 3"/>
              <a:buChar char=""/>
              <a:defRPr/>
            </a:pPr>
            <a:r>
              <a:rPr lang="ar-SA" altLang="zh-SG" sz="3600" dirty="0" smtClean="0">
                <a:cs typeface="Simplified Arabic" pitchFamily="2" charset="-78"/>
              </a:rPr>
              <a:t>بالنسبة لتوقع الأفراد لنتائج الانجاز المرتبطة بالعوائد فإن هذه العوامل الثلاثة تؤثر بشكل كبير على دافعيتهم للعمل بشكل كبير.</a:t>
            </a:r>
          </a:p>
          <a:p>
            <a:pPr marL="571500" indent="-571500" algn="just" rtl="1" eaLnBrk="1" fontAlgn="auto" hangingPunct="1">
              <a:spcAft>
                <a:spcPts val="0"/>
              </a:spcAft>
              <a:buFont typeface="Wingdings 3"/>
              <a:buChar char=""/>
              <a:defRPr/>
            </a:pPr>
            <a:r>
              <a:rPr lang="ar-SA" altLang="zh-SG" sz="3600" dirty="0" smtClean="0">
                <a:cs typeface="Simplified Arabic" pitchFamily="2" charset="-78"/>
              </a:rPr>
              <a:t>أما بالنسبة لتوقع الأفراد لنتائج الإنجاز غير المرتبطة بالعوائد مثل الدوائر الحكومية فإن هذه العوامل الثلاثة قد تؤثر على دافعية الأفراد بشكل سلبي.</a:t>
            </a:r>
            <a:endParaRPr lang="en-US" sz="3600" dirty="0" smtClean="0">
              <a:cs typeface="Simplified Arabic" pitchFamily="2" charset="-78"/>
            </a:endParaRPr>
          </a:p>
          <a:p>
            <a:pPr marL="365760" indent="-256032" algn="just" eaLnBrk="1" fontAlgn="auto" hangingPunct="1">
              <a:spcAft>
                <a:spcPts val="0"/>
              </a:spcAft>
              <a:buFont typeface="Wingdings 3"/>
              <a:buChar char=""/>
              <a:defRPr/>
            </a:pPr>
            <a:endParaRPr lang="ar-SA" sz="3600" dirty="0" smtClean="0"/>
          </a:p>
        </p:txBody>
      </p:sp>
      <p:sp>
        <p:nvSpPr>
          <p:cNvPr id="45059"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1DB7E0FA-E9CF-4D9F-86C3-21DC83FB0C25}"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45060" name="Footer Placeholder 5"/>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45061"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60BEEA7-2A7A-44F4-8902-0BD3DDFCDBF9}" type="slidenum">
              <a:rPr lang="en-GB" smtClean="0">
                <a:latin typeface="Arial" pitchFamily="34" charset="0"/>
                <a:cs typeface="Arial" pitchFamily="34" charset="0"/>
              </a:rPr>
              <a:pPr/>
              <a:t>36</a:t>
            </a:fld>
            <a:endParaRPr lang="en-GB" smtClean="0">
              <a:latin typeface="Arial" pitchFamily="34" charset="0"/>
              <a:cs typeface="Arial" pitchFamily="34" charset="0"/>
            </a:endParaRPr>
          </a:p>
        </p:txBody>
      </p:sp>
    </p:spTree>
  </p:cSld>
  <p:clrMapOvr>
    <a:masterClrMapping/>
  </p:clrMapOvr>
  <p:transition spd="med">
    <p:zoom/>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fontAlgn="auto" hangingPunct="1">
              <a:spcAft>
                <a:spcPts val="0"/>
              </a:spcAft>
              <a:defRPr/>
            </a:pPr>
            <a:r>
              <a:rPr lang="ar-SA"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1- نظرية التوقع( </a:t>
            </a:r>
            <a:r>
              <a:rPr lang="ar-SA" sz="3200" dirty="0" smtClean="0">
                <a:ln w="24500" cmpd="dbl">
                  <a:solidFill>
                    <a:schemeClr val="accent2">
                      <a:shade val="85000"/>
                      <a:satMod val="155000"/>
                    </a:schemeClr>
                  </a:solidFill>
                  <a:prstDash val="solid"/>
                  <a:miter lim="800000"/>
                </a:ln>
                <a:solidFill>
                  <a:srgbClr val="FF0000"/>
                </a:solidFill>
                <a:effectLst>
                  <a:outerShdw blurRad="38100" dist="38100" dir="7020000" algn="tl">
                    <a:srgbClr val="000000">
                      <a:alpha val="35000"/>
                    </a:srgbClr>
                  </a:outerShdw>
                </a:effectLst>
              </a:rPr>
              <a:t>أنواع الاحتمالات</a:t>
            </a:r>
            <a:r>
              <a:rPr lang="ar-SA"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a:t>
            </a:r>
            <a:endParaRPr lang="ar-SA" dirty="0" smtClean="0"/>
          </a:p>
        </p:txBody>
      </p:sp>
      <p:sp>
        <p:nvSpPr>
          <p:cNvPr id="44034" name="Content Placeholder 2"/>
          <p:cNvSpPr>
            <a:spLocks noGrp="1"/>
          </p:cNvSpPr>
          <p:nvPr>
            <p:ph idx="1"/>
          </p:nvPr>
        </p:nvSpPr>
        <p:spPr/>
        <p:txBody>
          <a:bodyPr>
            <a:normAutofit lnSpcReduction="10000"/>
          </a:bodyPr>
          <a:lstStyle/>
          <a:p>
            <a:pPr algn="just" rtl="1" eaLnBrk="1" hangingPunct="1">
              <a:buFontTx/>
              <a:buNone/>
              <a:defRPr/>
            </a:pPr>
            <a:r>
              <a:rPr lang="ar-SA" altLang="zh-SG" sz="4000" b="1" dirty="0" smtClean="0">
                <a:solidFill>
                  <a:srgbClr val="FF0000"/>
                </a:solidFill>
                <a:latin typeface="Baskerville Old Face" pitchFamily="18" charset="0"/>
                <a:cs typeface="Simplified Arabic" pitchFamily="2" charset="-78"/>
              </a:rPr>
              <a:t>2- احتمال تحقيق العوائد الخارجية:</a:t>
            </a:r>
          </a:p>
          <a:p>
            <a:pPr algn="just" rtl="1" eaLnBrk="1" hangingPunct="1">
              <a:buFontTx/>
              <a:buNone/>
              <a:defRPr/>
            </a:pPr>
            <a:r>
              <a:rPr lang="ar-SA" altLang="zh-SG" sz="3200" dirty="0" smtClean="0">
                <a:cs typeface="Simplified Arabic" pitchFamily="2" charset="-78"/>
              </a:rPr>
              <a:t>احتمال تحقيق العوائد الخارجية  = العوائد الخارجية × تحقق النتائج.</a:t>
            </a:r>
            <a:endParaRPr lang="ar-SA" altLang="zh-SG" sz="3200" dirty="0" smtClean="0">
              <a:latin typeface="Baskerville Old Face" pitchFamily="18" charset="0"/>
              <a:cs typeface="Simplified Arabic" pitchFamily="2" charset="-78"/>
            </a:endParaRPr>
          </a:p>
          <a:p>
            <a:pPr algn="just" rtl="1" eaLnBrk="1" hangingPunct="1">
              <a:defRPr/>
            </a:pPr>
            <a:r>
              <a:rPr lang="ar-SA" altLang="zh-SG" sz="3200" dirty="0" smtClean="0">
                <a:latin typeface="Baskerville Old Face" pitchFamily="18" charset="0"/>
                <a:cs typeface="Simplified Arabic" pitchFamily="2" charset="-78"/>
              </a:rPr>
              <a:t>ويمثل هذا الاحتمال إمكانية حصول الفرد على العوائد الخارجية التي لا تتعلق بالأداء من حيث طبيعة أنشطته أو نتائج الإنجاز فيه وإنما تتعلق ببيئة العمل مثل الأجر, تقدير الرئيس..</a:t>
            </a:r>
          </a:p>
          <a:p>
            <a:pPr algn="just" rtl="1" eaLnBrk="1" hangingPunct="1">
              <a:defRPr/>
            </a:pPr>
            <a:r>
              <a:rPr lang="ar-SA" altLang="zh-SG" sz="3200" dirty="0" smtClean="0">
                <a:latin typeface="Baskerville Old Face" pitchFamily="18" charset="0"/>
                <a:cs typeface="Simplified Arabic" pitchFamily="2" charset="-78"/>
              </a:rPr>
              <a:t>ويعبر هذا الاحتمال عن قوة العلاقة بين تحقيق نتائج إنجاز في العمل والحصول على حوافز خارجية.</a:t>
            </a:r>
          </a:p>
        </p:txBody>
      </p:sp>
      <p:sp>
        <p:nvSpPr>
          <p:cNvPr id="46083"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C50656B7-F6A6-4618-9A0F-E2EC0C10B452}"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46084" name="Footer Placeholder 5"/>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46085"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5C5DCE8-6B29-40E0-A1B7-55AB14D0DF0D}" type="slidenum">
              <a:rPr lang="en-GB" smtClean="0">
                <a:latin typeface="Arial" pitchFamily="34" charset="0"/>
                <a:cs typeface="Arial" pitchFamily="34" charset="0"/>
              </a:rPr>
              <a:pPr/>
              <a:t>37</a:t>
            </a:fld>
            <a:endParaRPr lang="en-GB" smtClean="0">
              <a:latin typeface="Arial" pitchFamily="34" charset="0"/>
              <a:cs typeface="Arial" pitchFamily="34" charset="0"/>
            </a:endParaRPr>
          </a:p>
        </p:txBody>
      </p:sp>
    </p:spTree>
  </p:cSld>
  <p:clrMapOvr>
    <a:masterClrMapping/>
  </p:clrMapOvr>
  <p:transition spd="med">
    <p:zoom/>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fontAlgn="auto" hangingPunct="1">
              <a:spcAft>
                <a:spcPts val="0"/>
              </a:spcAft>
              <a:defRPr/>
            </a:pPr>
            <a:r>
              <a:rPr lang="ar-SA"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1- نظرية التوقع( </a:t>
            </a:r>
            <a:r>
              <a:rPr lang="ar-SA" sz="3200" dirty="0" smtClean="0">
                <a:ln w="24500" cmpd="dbl">
                  <a:solidFill>
                    <a:schemeClr val="accent2">
                      <a:shade val="85000"/>
                      <a:satMod val="155000"/>
                    </a:schemeClr>
                  </a:solidFill>
                  <a:prstDash val="solid"/>
                  <a:miter lim="800000"/>
                </a:ln>
                <a:solidFill>
                  <a:srgbClr val="FF0000"/>
                </a:solidFill>
                <a:effectLst>
                  <a:outerShdw blurRad="38100" dist="38100" dir="7020000" algn="tl">
                    <a:srgbClr val="000000">
                      <a:alpha val="35000"/>
                    </a:srgbClr>
                  </a:outerShdw>
                </a:effectLst>
              </a:rPr>
              <a:t>أنواع الاحتمالات</a:t>
            </a:r>
            <a:r>
              <a:rPr lang="ar-SA"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a:t>
            </a:r>
            <a:endParaRPr lang="ar-SA" dirty="0" smtClean="0"/>
          </a:p>
        </p:txBody>
      </p:sp>
      <p:sp>
        <p:nvSpPr>
          <p:cNvPr id="45058" name="Content Placeholder 2"/>
          <p:cNvSpPr>
            <a:spLocks noGrp="1"/>
          </p:cNvSpPr>
          <p:nvPr>
            <p:ph idx="1"/>
          </p:nvPr>
        </p:nvSpPr>
        <p:spPr/>
        <p:txBody>
          <a:bodyPr/>
          <a:lstStyle/>
          <a:p>
            <a:pPr algn="just" rtl="1" eaLnBrk="1" hangingPunct="1">
              <a:buFontTx/>
              <a:buNone/>
              <a:defRPr/>
            </a:pPr>
            <a:r>
              <a:rPr lang="ar-SA" altLang="zh-SG" sz="3600" dirty="0" smtClean="0">
                <a:latin typeface="Baskerville Old Face" pitchFamily="18" charset="0"/>
                <a:cs typeface="Simplified Arabic" pitchFamily="2" charset="-78"/>
              </a:rPr>
              <a:t>ويتأثر تقدير الفرد بعاملين :</a:t>
            </a:r>
            <a:endParaRPr lang="ar-SA" altLang="zh-SG" sz="3600" dirty="0" smtClean="0">
              <a:solidFill>
                <a:srgbClr val="FF0000"/>
              </a:solidFill>
              <a:latin typeface="Baskerville Old Face" pitchFamily="18" charset="0"/>
              <a:cs typeface="Simplified Arabic" pitchFamily="2" charset="-78"/>
            </a:endParaRPr>
          </a:p>
          <a:p>
            <a:pPr marL="571500" indent="-571500" algn="just" rtl="1" eaLnBrk="1" hangingPunct="1">
              <a:buFontTx/>
              <a:buNone/>
              <a:defRPr/>
            </a:pPr>
            <a:r>
              <a:rPr lang="ar-SA" altLang="zh-SG" sz="3600" b="1" dirty="0" smtClean="0">
                <a:solidFill>
                  <a:srgbClr val="FF0000"/>
                </a:solidFill>
                <a:latin typeface="Baskerville Old Face" pitchFamily="18" charset="0"/>
                <a:cs typeface="Simplified Arabic" pitchFamily="2" charset="-78"/>
              </a:rPr>
              <a:t>الأول: درجة الأخذ بنظم الحوافز: </a:t>
            </a:r>
          </a:p>
          <a:p>
            <a:pPr marL="571500" indent="-571500" algn="just" rtl="1" eaLnBrk="1" hangingPunct="1">
              <a:buFontTx/>
              <a:buNone/>
              <a:defRPr/>
            </a:pPr>
            <a:r>
              <a:rPr lang="ar-SA" altLang="zh-SG" sz="3600" dirty="0" smtClean="0">
                <a:cs typeface="Simplified Arabic" pitchFamily="2" charset="-78"/>
              </a:rPr>
              <a:t>كلما كان إعطاء مختلف العوائد الخارجية رهينا بتحقيق الفرد لنتائج الانجاز </a:t>
            </a:r>
            <a:r>
              <a:rPr lang="ar-SA" altLang="zh-SG" sz="3600" dirty="0" smtClean="0">
                <a:latin typeface="Times New Roman" pitchFamily="18" charset="0"/>
                <a:ea typeface="SimSun"/>
                <a:cs typeface="Andalus" pitchFamily="2" charset="-78"/>
              </a:rPr>
              <a:t>كلما إزداد </a:t>
            </a:r>
            <a:r>
              <a:rPr lang="ar-SA" altLang="zh-SG" sz="3600" dirty="0" smtClean="0">
                <a:cs typeface="Simplified Arabic" pitchFamily="2" charset="-78"/>
              </a:rPr>
              <a:t> تقديره لاحتمال حصوله على عوائد خارجية بناء على تحقيقه لنتائج انجازه في العمل.</a:t>
            </a:r>
          </a:p>
          <a:p>
            <a:pPr algn="just" rtl="1" eaLnBrk="1" hangingPunct="1">
              <a:buFontTx/>
              <a:buNone/>
              <a:defRPr/>
            </a:pPr>
            <a:endParaRPr lang="ar-SA" altLang="zh-SG" sz="3600" dirty="0" smtClean="0">
              <a:solidFill>
                <a:srgbClr val="FF0000"/>
              </a:solidFill>
              <a:latin typeface="Baskerville Old Face" pitchFamily="18" charset="0"/>
              <a:cs typeface="Simplified Arabic" pitchFamily="2" charset="-78"/>
            </a:endParaRPr>
          </a:p>
          <a:p>
            <a:pPr algn="just" eaLnBrk="1" hangingPunct="1">
              <a:defRPr/>
            </a:pPr>
            <a:endParaRPr lang="ar-SA" sz="3600" dirty="0" smtClean="0"/>
          </a:p>
        </p:txBody>
      </p:sp>
      <p:sp>
        <p:nvSpPr>
          <p:cNvPr id="47107"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157A0494-A830-451A-966E-6F76CFB36FA3}"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47108" name="Footer Placeholder 5"/>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47109"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83308A6-7847-43F4-9411-D6977923F3E1}" type="slidenum">
              <a:rPr lang="en-GB" smtClean="0">
                <a:latin typeface="Arial" pitchFamily="34" charset="0"/>
                <a:cs typeface="Arial" pitchFamily="34" charset="0"/>
              </a:rPr>
              <a:pPr/>
              <a:t>38</a:t>
            </a:fld>
            <a:endParaRPr lang="en-GB" smtClean="0">
              <a:latin typeface="Arial" pitchFamily="34" charset="0"/>
              <a:cs typeface="Arial" pitchFamily="34" charset="0"/>
            </a:endParaRPr>
          </a:p>
        </p:txBody>
      </p:sp>
    </p:spTree>
  </p:cSld>
  <p:clrMapOvr>
    <a:masterClrMapping/>
  </p:clrMapOvr>
  <p:transition spd="med">
    <p:zoom/>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fontAlgn="auto" hangingPunct="1">
              <a:spcAft>
                <a:spcPts val="0"/>
              </a:spcAft>
              <a:defRPr/>
            </a:pPr>
            <a:r>
              <a:rPr lang="ar-SA"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1- نظرية التوقع00</a:t>
            </a:r>
            <a:endParaRPr lang="ar-SA" dirty="0" smtClean="0"/>
          </a:p>
        </p:txBody>
      </p:sp>
      <p:sp>
        <p:nvSpPr>
          <p:cNvPr id="3" name="Content Placeholder 2"/>
          <p:cNvSpPr>
            <a:spLocks noGrp="1"/>
          </p:cNvSpPr>
          <p:nvPr>
            <p:ph idx="1"/>
          </p:nvPr>
        </p:nvSpPr>
        <p:spPr/>
        <p:txBody>
          <a:bodyPr>
            <a:noAutofit/>
          </a:bodyPr>
          <a:lstStyle/>
          <a:p>
            <a:pPr marL="571500" indent="-571500" algn="just" rtl="1" eaLnBrk="1" fontAlgn="auto" hangingPunct="1">
              <a:spcAft>
                <a:spcPts val="0"/>
              </a:spcAft>
              <a:buFont typeface="Wingdings 3" pitchFamily="18" charset="2"/>
              <a:buNone/>
              <a:defRPr/>
            </a:pPr>
            <a:r>
              <a:rPr lang="ar-SA" altLang="zh-SG" sz="3200" b="1" dirty="0" smtClean="0">
                <a:solidFill>
                  <a:srgbClr val="FF0000"/>
                </a:solidFill>
                <a:cs typeface="Arabic Transparent" pitchFamily="2" charset="-78"/>
              </a:rPr>
              <a:t>الثاني: نوعية مقاييس وبيانات الإنجاز:</a:t>
            </a:r>
          </a:p>
          <a:p>
            <a:pPr marL="571500" indent="-571500" algn="just" rtl="1" eaLnBrk="1" fontAlgn="auto" hangingPunct="1">
              <a:spcAft>
                <a:spcPts val="0"/>
              </a:spcAft>
              <a:buFontTx/>
              <a:buNone/>
              <a:defRPr/>
            </a:pPr>
            <a:r>
              <a:rPr lang="ar-SA" altLang="zh-SG" sz="3200" dirty="0" smtClean="0">
                <a:cs typeface="Arabic Transparent" pitchFamily="2" charset="-78"/>
              </a:rPr>
              <a:t>كلما كانت مقاييس الانجاز صادقة </a:t>
            </a:r>
            <a:r>
              <a:rPr lang="ar-SA" altLang="zh-SG" sz="3200" dirty="0" smtClean="0">
                <a:latin typeface="Times New Roman" pitchFamily="18" charset="0"/>
                <a:ea typeface="SimSun" pitchFamily="2" charset="-122"/>
                <a:cs typeface="Arabic Transparent" pitchFamily="2" charset="-78"/>
              </a:rPr>
              <a:t>كلما إزداد</a:t>
            </a:r>
            <a:r>
              <a:rPr lang="ar-SA" altLang="zh-SG" sz="3200" dirty="0" smtClean="0">
                <a:cs typeface="Arabic Transparent" pitchFamily="2" charset="-78"/>
              </a:rPr>
              <a:t> تقدير الفرد لاحتمال حصوله على حوافز خارجية بناء على تحقيقه لنتائج انجازه في العمل.</a:t>
            </a:r>
          </a:p>
          <a:p>
            <a:pPr marL="571500" indent="-571500" algn="just" rtl="1" eaLnBrk="1" fontAlgn="auto" hangingPunct="1">
              <a:spcAft>
                <a:spcPts val="0"/>
              </a:spcAft>
              <a:buFont typeface="Wingdings 3"/>
              <a:buChar char=""/>
              <a:defRPr/>
            </a:pPr>
            <a:endParaRPr lang="ar-SA" altLang="zh-SG" sz="2800" b="1" dirty="0" smtClean="0">
              <a:cs typeface="Arabic Transparent" pitchFamily="2" charset="-78"/>
            </a:endParaRPr>
          </a:p>
          <a:p>
            <a:pPr marL="571500" indent="-571500" algn="just" rtl="1" eaLnBrk="1" fontAlgn="auto" hangingPunct="1">
              <a:spcAft>
                <a:spcPts val="0"/>
              </a:spcAft>
              <a:buFontTx/>
              <a:buNone/>
              <a:defRPr/>
            </a:pPr>
            <a:r>
              <a:rPr lang="ar-SA" altLang="zh-SG" sz="2800" b="1" dirty="0" smtClean="0">
                <a:solidFill>
                  <a:srgbClr val="FF0000"/>
                </a:solidFill>
                <a:cs typeface="Arabic Transparent" pitchFamily="2" charset="-78"/>
              </a:rPr>
              <a:t>الخلاصة(</a:t>
            </a:r>
            <a:r>
              <a:rPr lang="ar-SA" altLang="zh-SG" sz="2800" b="1" dirty="0" smtClean="0">
                <a:cs typeface="Arabic Transparent" pitchFamily="2" charset="-78"/>
              </a:rPr>
              <a:t>الإطار العام لنظرية التوقع في الدافعية</a:t>
            </a:r>
            <a:r>
              <a:rPr lang="ar-SA" altLang="zh-SG" sz="2800" b="1" dirty="0" smtClean="0">
                <a:solidFill>
                  <a:srgbClr val="FF0000"/>
                </a:solidFill>
                <a:cs typeface="Arabic Transparent" pitchFamily="2" charset="-78"/>
              </a:rPr>
              <a:t>)</a:t>
            </a:r>
            <a:r>
              <a:rPr lang="ar-SA" altLang="zh-SG" sz="2800" b="1" dirty="0" smtClean="0">
                <a:cs typeface="Arabic Transparent" pitchFamily="2" charset="-78"/>
              </a:rPr>
              <a:t> :</a:t>
            </a:r>
            <a:endParaRPr lang="ar-SA" altLang="zh-SG" sz="2800" dirty="0" smtClean="0">
              <a:cs typeface="Arabic Transparent" pitchFamily="2" charset="-78"/>
            </a:endParaRPr>
          </a:p>
          <a:p>
            <a:pPr marL="571500" indent="-571500" algn="just" rtl="1" eaLnBrk="1" fontAlgn="auto" hangingPunct="1">
              <a:spcAft>
                <a:spcPts val="0"/>
              </a:spcAft>
              <a:buFontTx/>
              <a:buNone/>
              <a:defRPr/>
            </a:pPr>
            <a:r>
              <a:rPr lang="ar-SA" altLang="zh-SG" sz="2800" dirty="0" smtClean="0">
                <a:cs typeface="Arabic Transparent" pitchFamily="2" charset="-78"/>
              </a:rPr>
              <a:t>الدافعية للأداء =  منفعة أنشطة العمل +( احتمال نتائج إنجاز  ×  منفعة نتائج الإنجاز) + (احتمال تحقيق نتائج الإنجاز ×  احتمال تحقيق عوائد خارجية × منفعة العوائد الخارجية )</a:t>
            </a:r>
            <a:endParaRPr lang="en-US" sz="2800" dirty="0" smtClean="0">
              <a:cs typeface="Arabic Transparent" pitchFamily="2" charset="-78"/>
            </a:endParaRPr>
          </a:p>
          <a:p>
            <a:pPr marL="365760" indent="-256032" algn="just" eaLnBrk="1" fontAlgn="auto" hangingPunct="1">
              <a:spcAft>
                <a:spcPts val="0"/>
              </a:spcAft>
              <a:buFont typeface="Wingdings 3"/>
              <a:buChar char=""/>
              <a:defRPr/>
            </a:pPr>
            <a:endParaRPr lang="ar-SA" sz="2800" dirty="0" smtClean="0">
              <a:cs typeface="Arabic Transparent" pitchFamily="2" charset="-78"/>
            </a:endParaRPr>
          </a:p>
        </p:txBody>
      </p:sp>
      <p:sp>
        <p:nvSpPr>
          <p:cNvPr id="48131"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377A4B71-B70F-44F5-99F0-77B4EDAF8BB1}"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48132" name="Footer Placeholder 5"/>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48133"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DDCC889-35B3-4300-BD35-F127C220EB9C}" type="slidenum">
              <a:rPr lang="en-GB" smtClean="0">
                <a:latin typeface="Arial" pitchFamily="34" charset="0"/>
                <a:cs typeface="Arial" pitchFamily="34" charset="0"/>
              </a:rPr>
              <a:pPr/>
              <a:t>39</a:t>
            </a:fld>
            <a:endParaRPr lang="en-GB" smtClean="0">
              <a:latin typeface="Arial" pitchFamily="34" charset="0"/>
              <a:cs typeface="Arial" pitchFamily="34" charset="0"/>
            </a:endParaRPr>
          </a:p>
        </p:txBody>
      </p:sp>
    </p:spTree>
  </p:cSld>
  <p:clrMapOvr>
    <a:masterClrMapping/>
  </p:clrMapOvr>
  <p:transition spd="med">
    <p:zo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eaLnBrk="1" fontAlgn="auto" hangingPunct="1">
              <a:spcAft>
                <a:spcPts val="0"/>
              </a:spcAft>
              <a:defRPr/>
            </a:pPr>
            <a:r>
              <a:rPr lang="ar-SA"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 مفهوم الدافعية</a:t>
            </a:r>
            <a:endParaRPr lang="ar-SA" dirty="0" smtClean="0"/>
          </a:p>
        </p:txBody>
      </p:sp>
      <p:sp>
        <p:nvSpPr>
          <p:cNvPr id="3" name="Content Placeholder 2"/>
          <p:cNvSpPr>
            <a:spLocks noGrp="1"/>
          </p:cNvSpPr>
          <p:nvPr>
            <p:ph idx="1"/>
          </p:nvPr>
        </p:nvSpPr>
        <p:spPr/>
        <p:txBody>
          <a:bodyPr>
            <a:normAutofit fontScale="92500"/>
          </a:bodyPr>
          <a:lstStyle/>
          <a:p>
            <a:pPr marL="365760" indent="-256032" algn="just" rtl="1" eaLnBrk="1" fontAlgn="auto" hangingPunct="1">
              <a:lnSpc>
                <a:spcPct val="90000"/>
              </a:lnSpc>
              <a:spcAft>
                <a:spcPts val="0"/>
              </a:spcAft>
              <a:buClr>
                <a:srgbClr val="CC3300"/>
              </a:buClr>
              <a:buFont typeface="Wingdings 3"/>
              <a:buChar char=""/>
              <a:defRPr/>
            </a:pPr>
            <a:r>
              <a:rPr lang="ar-SA" sz="3600" dirty="0" smtClean="0">
                <a:solidFill>
                  <a:srgbClr val="FFFF00"/>
                </a:solidFill>
              </a:rPr>
              <a:t>أي إن الدافعية هي قوة داخليه تحرك الفرد للقيام بعمل معين، وتقترن بوجود حاجة غير مشبعة. </a:t>
            </a:r>
          </a:p>
          <a:p>
            <a:pPr marL="365760" indent="-256032" algn="just" rtl="1" eaLnBrk="1" fontAlgn="auto" hangingPunct="1">
              <a:lnSpc>
                <a:spcPct val="90000"/>
              </a:lnSpc>
              <a:spcAft>
                <a:spcPts val="0"/>
              </a:spcAft>
              <a:buClr>
                <a:srgbClr val="CC3300"/>
              </a:buClr>
              <a:buFont typeface="Wingdings 3"/>
              <a:buChar char=""/>
              <a:defRPr/>
            </a:pPr>
            <a:r>
              <a:rPr lang="ar-SA" sz="3600" dirty="0" smtClean="0">
                <a:solidFill>
                  <a:srgbClr val="FFFF00"/>
                </a:solidFill>
              </a:rPr>
              <a:t>فكلما إزداد</a:t>
            </a:r>
            <a:r>
              <a:rPr lang="ar-SA" sz="3600" dirty="0" smtClean="0">
                <a:solidFill>
                  <a:srgbClr val="FFFF00"/>
                </a:solidFill>
                <a:latin typeface="Times New Roman" pitchFamily="18" charset="0"/>
              </a:rPr>
              <a:t>  </a:t>
            </a:r>
            <a:r>
              <a:rPr lang="ar-SA" sz="3600" dirty="0" smtClean="0">
                <a:solidFill>
                  <a:srgbClr val="FFFF00"/>
                </a:solidFill>
              </a:rPr>
              <a:t>الشعور بالنقص كلما  </a:t>
            </a:r>
            <a:r>
              <a:rPr lang="ar-SA" sz="3600" dirty="0" smtClean="0">
                <a:solidFill>
                  <a:srgbClr val="FFFF00"/>
                </a:solidFill>
                <a:latin typeface="Times New Roman" pitchFamily="18" charset="0"/>
              </a:rPr>
              <a:t>إزداد </a:t>
            </a:r>
            <a:r>
              <a:rPr lang="ar-SA" sz="3600" dirty="0" smtClean="0">
                <a:solidFill>
                  <a:srgbClr val="FFFF00"/>
                </a:solidFill>
              </a:rPr>
              <a:t>الشعور بالحاجة التي تولد الدافعية للقيام بعمل لإشباع هذه الحاجة أو النقص .</a:t>
            </a:r>
          </a:p>
          <a:p>
            <a:pPr marL="365760" indent="-256032" algn="just" rtl="1" eaLnBrk="1" fontAlgn="auto" hangingPunct="1">
              <a:lnSpc>
                <a:spcPct val="90000"/>
              </a:lnSpc>
              <a:spcAft>
                <a:spcPts val="0"/>
              </a:spcAft>
              <a:buClr>
                <a:srgbClr val="CC3300"/>
              </a:buClr>
              <a:buFont typeface="Wingdings 3"/>
              <a:buChar char=""/>
              <a:defRPr/>
            </a:pPr>
            <a:r>
              <a:rPr lang="ar-SA" sz="3600" dirty="0" smtClean="0">
                <a:solidFill>
                  <a:srgbClr val="FFFF00"/>
                </a:solidFill>
              </a:rPr>
              <a:t>ولكي تهتم المنظمات بالدافعية فعليها الاهتمام بالحوافز التي تعتبر مؤثرات خارجية تحفز الفرد وتشجعه على القيام بأداء أفضل .</a:t>
            </a:r>
            <a:endParaRPr lang="en-US" sz="3600" dirty="0" smtClean="0">
              <a:solidFill>
                <a:srgbClr val="FFFF00"/>
              </a:solidFill>
            </a:endParaRPr>
          </a:p>
          <a:p>
            <a:pPr marL="365760" indent="-256032" algn="just" eaLnBrk="1" fontAlgn="auto" hangingPunct="1">
              <a:spcAft>
                <a:spcPts val="0"/>
              </a:spcAft>
              <a:buFont typeface="Wingdings 3"/>
              <a:buChar char=""/>
              <a:defRPr/>
            </a:pPr>
            <a:endParaRPr lang="ar-SA" sz="3600" dirty="0" smtClean="0">
              <a:solidFill>
                <a:srgbClr val="FFFF00"/>
              </a:solidFill>
            </a:endParaRPr>
          </a:p>
        </p:txBody>
      </p:sp>
      <p:sp>
        <p:nvSpPr>
          <p:cNvPr id="12291"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7D0D9BF5-A0A9-4082-89F3-2AC65FEB1EFF}"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12292" name="Footer Placeholder 5"/>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12293"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042938D-DE55-44C5-B34D-3692C64CCFEC}" type="slidenum">
              <a:rPr lang="en-GB" smtClean="0">
                <a:latin typeface="Arial" pitchFamily="34" charset="0"/>
                <a:cs typeface="Arial" pitchFamily="34" charset="0"/>
              </a:rPr>
              <a:pPr/>
              <a:t>4</a:t>
            </a:fld>
            <a:endParaRPr lang="en-GB" smtClean="0">
              <a:latin typeface="Arial" pitchFamily="34" charset="0"/>
              <a:cs typeface="Arial" pitchFamily="34" charset="0"/>
            </a:endParaRPr>
          </a:p>
        </p:txBody>
      </p:sp>
    </p:spTree>
  </p:cSld>
  <p:clrMapOvr>
    <a:masterClrMapping/>
  </p:clrMapOvr>
  <p:transition spd="med">
    <p:zoom/>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Content Placeholder 2"/>
          <p:cNvSpPr>
            <a:spLocks noGrp="1"/>
          </p:cNvSpPr>
          <p:nvPr>
            <p:ph idx="1"/>
          </p:nvPr>
        </p:nvSpPr>
        <p:spPr/>
        <p:txBody>
          <a:bodyPr>
            <a:normAutofit lnSpcReduction="10000"/>
          </a:bodyPr>
          <a:lstStyle/>
          <a:p>
            <a:pPr algn="just" rtl="1" eaLnBrk="1" hangingPunct="1">
              <a:lnSpc>
                <a:spcPct val="90000"/>
              </a:lnSpc>
            </a:pPr>
            <a:r>
              <a:rPr lang="ar-SA" altLang="zh-SG" sz="3600" smtClean="0">
                <a:cs typeface="Simplified Arabic" pitchFamily="2" charset="-78"/>
              </a:rPr>
              <a:t>هناك فئة من الأفراد يسعدهم تحقيق إنجاز ما يقومون به ويشعروا بكثير من السرور من انتقال ما يفعلونه .</a:t>
            </a:r>
          </a:p>
          <a:p>
            <a:pPr algn="just" rtl="1" eaLnBrk="1" hangingPunct="1">
              <a:lnSpc>
                <a:spcPct val="90000"/>
              </a:lnSpc>
            </a:pPr>
            <a:r>
              <a:rPr lang="ar-SA" altLang="zh-SG" sz="3600" smtClean="0">
                <a:cs typeface="Simplified Arabic" pitchFamily="2" charset="-78"/>
              </a:rPr>
              <a:t>ودافع الإنجاز يتمثل في الرغبة في الإجادة والامتياز في تحقيق نتائج في المهام التي يقوم بها الأفراد، ويتفاوت الأفراد في قوة هذا الدافع .</a:t>
            </a:r>
          </a:p>
          <a:p>
            <a:pPr algn="just" rtl="1" eaLnBrk="1" hangingPunct="1">
              <a:lnSpc>
                <a:spcPct val="90000"/>
              </a:lnSpc>
            </a:pPr>
            <a:r>
              <a:rPr lang="ar-SA" altLang="zh-SG" sz="3600" smtClean="0">
                <a:solidFill>
                  <a:srgbClr val="FF0000"/>
                </a:solidFill>
                <a:cs typeface="Simplified Arabic" pitchFamily="2" charset="-78"/>
              </a:rPr>
              <a:t>الأفراد الذين يكون دافع الإنجاز لديهم قويا يحققون سعادة أكبر من تحقيق نتائج ناجحة عن أولئك الذين يكون دافع الإنجاز لديهم ضعيف .</a:t>
            </a:r>
          </a:p>
          <a:p>
            <a:pPr algn="just" eaLnBrk="1" hangingPunct="1"/>
            <a:endParaRPr lang="ar-SA" sz="3600" smtClean="0">
              <a:ea typeface="黑体"/>
            </a:endParaRPr>
          </a:p>
        </p:txBody>
      </p:sp>
      <p:sp>
        <p:nvSpPr>
          <p:cNvPr id="49155"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C05DC3D7-809B-4AAF-9243-AD3D5527D32B}"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49156" name="Footer Placeholder 5"/>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49157"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C74A8765-BC05-4D3C-9400-408D0857B37F}" type="slidenum">
              <a:rPr lang="en-GB" smtClean="0">
                <a:latin typeface="Arial" pitchFamily="34" charset="0"/>
                <a:cs typeface="Arial" pitchFamily="34" charset="0"/>
              </a:rPr>
              <a:pPr/>
              <a:t>40</a:t>
            </a:fld>
            <a:endParaRPr lang="en-GB" smtClean="0">
              <a:latin typeface="Arial" pitchFamily="34" charset="0"/>
              <a:cs typeface="Arial" pitchFamily="34" charset="0"/>
            </a:endParaRPr>
          </a:p>
        </p:txBody>
      </p:sp>
      <p:sp>
        <p:nvSpPr>
          <p:cNvPr id="7" name="Rectangle 6"/>
          <p:cNvSpPr/>
          <p:nvPr/>
        </p:nvSpPr>
        <p:spPr>
          <a:xfrm>
            <a:off x="1857357" y="428606"/>
            <a:ext cx="4793299" cy="830997"/>
          </a:xfrm>
          <a:prstGeom prst="rect">
            <a:avLst/>
          </a:prstGeom>
          <a:noFill/>
        </p:spPr>
        <p:txBody>
          <a:bodyPr wrap="none">
            <a:spAutoFit/>
          </a:bodyPr>
          <a:lstStyle/>
          <a:p>
            <a:pPr algn="ctr">
              <a:defRPr/>
            </a:pPr>
            <a:r>
              <a:rPr lang="ar-SA" altLang="zh-SG" sz="4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cs typeface="Simplified Arabic" pitchFamily="2" charset="-78"/>
              </a:rPr>
              <a:t>2- نظرية دافع الإنجاز</a:t>
            </a:r>
            <a:endParaRPr lang="ar-SA" sz="4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ransition spd="med">
    <p:zoom/>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rtl="1" eaLnBrk="1" fontAlgn="auto" hangingPunct="1">
              <a:spcAft>
                <a:spcPts val="0"/>
              </a:spcAft>
              <a:defRPr/>
            </a:pPr>
            <a:r>
              <a:rPr lang="ar-SA" altLang="zh-SG"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cs typeface="Simplified Arabic" pitchFamily="2" charset="-78"/>
              </a:rPr>
              <a:t>2- نظرية دافع الإنجاز00</a:t>
            </a:r>
            <a:endParaRPr lang="ar-SA"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 name="Content Placeholder 2"/>
          <p:cNvSpPr>
            <a:spLocks noGrp="1"/>
          </p:cNvSpPr>
          <p:nvPr>
            <p:ph idx="1"/>
          </p:nvPr>
        </p:nvSpPr>
        <p:spPr/>
        <p:txBody>
          <a:bodyPr>
            <a:noAutofit/>
          </a:bodyPr>
          <a:lstStyle/>
          <a:p>
            <a:pPr marL="365760" indent="-256032" algn="just" rtl="1" eaLnBrk="1" fontAlgn="auto" hangingPunct="1">
              <a:lnSpc>
                <a:spcPct val="90000"/>
              </a:lnSpc>
              <a:spcAft>
                <a:spcPts val="0"/>
              </a:spcAft>
              <a:buFontTx/>
              <a:buNone/>
              <a:defRPr/>
            </a:pPr>
            <a:r>
              <a:rPr lang="ar-SA" altLang="zh-SG" sz="3600" dirty="0" smtClean="0">
                <a:cs typeface="Simplified Arabic" pitchFamily="2" charset="-78"/>
              </a:rPr>
              <a:t>إن الأفراد الذين يتصفون بدافع إنجاز قوي يميلون إلى أن يسلكوا السلوك التالي : </a:t>
            </a:r>
          </a:p>
          <a:p>
            <a:pPr marL="365760" indent="-256032" algn="just" rtl="1" eaLnBrk="1" fontAlgn="auto" hangingPunct="1">
              <a:lnSpc>
                <a:spcPct val="90000"/>
              </a:lnSpc>
              <a:spcAft>
                <a:spcPts val="0"/>
              </a:spcAft>
              <a:buFontTx/>
              <a:buNone/>
              <a:defRPr/>
            </a:pPr>
            <a:r>
              <a:rPr lang="ar-SA" altLang="zh-SG" sz="3600" dirty="0" smtClean="0">
                <a:solidFill>
                  <a:srgbClr val="C00000"/>
                </a:solidFill>
                <a:cs typeface="Simplified Arabic" pitchFamily="2" charset="-78"/>
              </a:rPr>
              <a:t>1- اختيارهم للمهام التي يمارسونه: </a:t>
            </a:r>
          </a:p>
          <a:p>
            <a:pPr marL="365760" indent="-256032" algn="just" rtl="1" eaLnBrk="1" fontAlgn="auto" hangingPunct="1">
              <a:lnSpc>
                <a:spcPct val="90000"/>
              </a:lnSpc>
              <a:spcAft>
                <a:spcPts val="0"/>
              </a:spcAft>
              <a:buFontTx/>
              <a:buNone/>
              <a:defRPr/>
            </a:pPr>
            <a:r>
              <a:rPr lang="en-US" altLang="zh-SG" sz="3600" dirty="0" smtClean="0">
                <a:ea typeface="SimSun" pitchFamily="2" charset="-122"/>
                <a:cs typeface="Simplified Arabic" pitchFamily="2" charset="-78"/>
              </a:rPr>
              <a:t>  </a:t>
            </a:r>
            <a:r>
              <a:rPr lang="ar-SA" altLang="zh-SG" sz="3600" dirty="0" smtClean="0">
                <a:cs typeface="Simplified Arabic" pitchFamily="2" charset="-78"/>
              </a:rPr>
              <a:t>يفضلون المهام التي تمدهم بمعلومات عن نتائج إنجازهم، والمهام المتوسطة الصعوبة، والمهام التي توفر لهم قدراً كبيراً من الاستقلال</a:t>
            </a:r>
            <a:r>
              <a:rPr lang="en-US" altLang="zh-SG" sz="3600" dirty="0" smtClean="0">
                <a:ea typeface="SimSun" pitchFamily="2" charset="-122"/>
              </a:rPr>
              <a:t>  </a:t>
            </a:r>
            <a:r>
              <a:rPr lang="ar-SA" altLang="zh-SG" sz="3600" dirty="0" smtClean="0">
                <a:cs typeface="Simplified Arabic" pitchFamily="2" charset="-78"/>
              </a:rPr>
              <a:t>والمسؤولية الشخصية .</a:t>
            </a:r>
            <a:endParaRPr lang="en-US" sz="3600" dirty="0" smtClean="0">
              <a:cs typeface="Simplified Arabic" pitchFamily="2" charset="-78"/>
            </a:endParaRPr>
          </a:p>
          <a:p>
            <a:pPr marL="571500" indent="-571500" algn="just" rtl="1" eaLnBrk="1" fontAlgn="auto" hangingPunct="1">
              <a:spcAft>
                <a:spcPts val="0"/>
              </a:spcAft>
              <a:buFontTx/>
              <a:buNone/>
              <a:defRPr/>
            </a:pPr>
            <a:r>
              <a:rPr lang="ar-SA" altLang="zh-SG" sz="3600" dirty="0" smtClean="0">
                <a:solidFill>
                  <a:srgbClr val="CC3300"/>
                </a:solidFill>
                <a:cs typeface="Simplified Arabic" pitchFamily="2" charset="-78"/>
              </a:rPr>
              <a:t>2- قيامهم بالمهام التي تثير دافع الإنجاز لديهم:</a:t>
            </a:r>
          </a:p>
        </p:txBody>
      </p:sp>
      <p:sp>
        <p:nvSpPr>
          <p:cNvPr id="50179"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2803BD59-E6A6-4C68-851F-07DBDF84C8DD}"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50180" name="Footer Placeholder 5"/>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50181"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10390F0B-4828-4989-98BE-BA981D783BD8}" type="slidenum">
              <a:rPr lang="en-GB" smtClean="0">
                <a:latin typeface="Arial" pitchFamily="34" charset="0"/>
                <a:cs typeface="Arial" pitchFamily="34" charset="0"/>
              </a:rPr>
              <a:pPr/>
              <a:t>41</a:t>
            </a:fld>
            <a:endParaRPr lang="en-GB" smtClean="0">
              <a:latin typeface="Arial" pitchFamily="34" charset="0"/>
              <a:cs typeface="Arial" pitchFamily="34" charset="0"/>
            </a:endParaRPr>
          </a:p>
        </p:txBody>
      </p:sp>
    </p:spTree>
  </p:cSld>
  <p:clrMapOvr>
    <a:masterClrMapping/>
  </p:clrMapOvr>
  <p:transition spd="med">
    <p:zoom/>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rtl="1" eaLnBrk="1" fontAlgn="auto" hangingPunct="1">
              <a:spcAft>
                <a:spcPts val="0"/>
              </a:spcAft>
              <a:defRPr/>
            </a:pPr>
            <a:r>
              <a:rPr lang="ar-SA" altLang="zh-SG"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cs typeface="Simplified Arabic" pitchFamily="2" charset="-78"/>
              </a:rPr>
              <a:t>2- نظرية دافع الإنجاز00</a:t>
            </a:r>
            <a:endParaRPr lang="ar-SA"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 name="Content Placeholder 2"/>
          <p:cNvSpPr>
            <a:spLocks noGrp="1"/>
          </p:cNvSpPr>
          <p:nvPr>
            <p:ph idx="1"/>
          </p:nvPr>
        </p:nvSpPr>
        <p:spPr/>
        <p:txBody>
          <a:bodyPr>
            <a:noAutofit/>
          </a:bodyPr>
          <a:lstStyle/>
          <a:p>
            <a:pPr marL="571500" indent="-571500" algn="just" rtl="1" eaLnBrk="1" fontAlgn="auto" hangingPunct="1">
              <a:spcAft>
                <a:spcPts val="0"/>
              </a:spcAft>
              <a:buFontTx/>
              <a:buNone/>
              <a:defRPr/>
            </a:pPr>
            <a:r>
              <a:rPr lang="ar-SA" altLang="zh-SG" sz="4000" dirty="0" smtClean="0">
                <a:cs typeface="Simplified Arabic" pitchFamily="2" charset="-78"/>
              </a:rPr>
              <a:t>يبذلون جهدا كبيرا في محاولة إنجاز وتحقيق أهداف الأداء ويثابرون في محاولاتهم لتحقيق نتائج أداء ناجحة ويحققون في النهاية إنجاز كبير .</a:t>
            </a:r>
          </a:p>
          <a:p>
            <a:pPr marL="571500" indent="-571500" algn="just" rtl="1" eaLnBrk="1" fontAlgn="auto" hangingPunct="1">
              <a:spcAft>
                <a:spcPts val="0"/>
              </a:spcAft>
              <a:buFontTx/>
              <a:buNone/>
              <a:defRPr/>
            </a:pPr>
            <a:r>
              <a:rPr lang="ar-SA" altLang="zh-SG" sz="4000" dirty="0" smtClean="0">
                <a:solidFill>
                  <a:srgbClr val="CC3300"/>
                </a:solidFill>
                <a:cs typeface="Simplified Arabic" pitchFamily="2" charset="-78"/>
              </a:rPr>
              <a:t>3- تأثير النجاح والفشل عليهم:</a:t>
            </a:r>
          </a:p>
          <a:p>
            <a:pPr marL="571500" indent="-571500" algn="just" rtl="1" eaLnBrk="1" fontAlgn="auto" hangingPunct="1">
              <a:spcAft>
                <a:spcPts val="0"/>
              </a:spcAft>
              <a:buFontTx/>
              <a:buNone/>
              <a:defRPr/>
            </a:pPr>
            <a:r>
              <a:rPr lang="ar-SA" altLang="zh-SG" sz="4000" dirty="0" smtClean="0">
                <a:cs typeface="Simplified Arabic" pitchFamily="2" charset="-78"/>
              </a:rPr>
              <a:t>يشعرون بالسعادة والرضا من مجرد تحقيق نتائج إنجاز ناجحة بصرف النظر عن أي عوائد خارجية .</a:t>
            </a:r>
            <a:endParaRPr lang="en-US" sz="4000" dirty="0" smtClean="0">
              <a:cs typeface="Simplified Arabic" pitchFamily="2" charset="-78"/>
            </a:endParaRPr>
          </a:p>
          <a:p>
            <a:pPr marL="365760" indent="-256032" algn="just" eaLnBrk="1" fontAlgn="auto" hangingPunct="1">
              <a:spcAft>
                <a:spcPts val="0"/>
              </a:spcAft>
              <a:buFont typeface="Wingdings 3"/>
              <a:buChar char=""/>
              <a:defRPr/>
            </a:pPr>
            <a:endParaRPr lang="ar-SA" sz="4000" dirty="0" smtClean="0"/>
          </a:p>
        </p:txBody>
      </p:sp>
      <p:sp>
        <p:nvSpPr>
          <p:cNvPr id="51203"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DE1D70D7-7F23-4E0B-BD93-86E2982C0B33}"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51204" name="Footer Placeholder 5"/>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51205"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85D40B2-D057-40A4-BA55-AFE6B553F0E7}" type="slidenum">
              <a:rPr lang="en-GB" smtClean="0">
                <a:latin typeface="Arial" pitchFamily="34" charset="0"/>
                <a:cs typeface="Arial" pitchFamily="34" charset="0"/>
              </a:rPr>
              <a:pPr/>
              <a:t>42</a:t>
            </a:fld>
            <a:endParaRPr lang="en-GB" dirty="0" smtClean="0">
              <a:latin typeface="Arial" pitchFamily="34" charset="0"/>
              <a:cs typeface="Arial" pitchFamily="34" charset="0"/>
            </a:endParaRPr>
          </a:p>
        </p:txBody>
      </p:sp>
    </p:spTree>
  </p:cSld>
  <p:clrMapOvr>
    <a:masterClrMapping/>
  </p:clrMapOvr>
  <p:transition spd="med">
    <p:zoom/>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p:cNvGraphicFramePr>
            <a:graphicFrameLocks noGrp="1"/>
          </p:cNvGraphicFramePr>
          <p:nvPr>
            <p:ph idx="1"/>
          </p:nvPr>
        </p:nvGraphicFramePr>
        <p:xfrm>
          <a:off x="457200" y="1882775"/>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2227" name="Date Placeholder 4"/>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081C00E0-873C-409C-A2C8-E76CD249A84D}"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52228" name="Footer Placeholder 6"/>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52229"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19D6F845-DD59-41E6-B456-3C80F6F47D3D}" type="slidenum">
              <a:rPr lang="en-GB" smtClean="0">
                <a:latin typeface="Arial" pitchFamily="34" charset="0"/>
                <a:cs typeface="Arial" pitchFamily="34" charset="0"/>
              </a:rPr>
              <a:pPr/>
              <a:t>43</a:t>
            </a:fld>
            <a:endParaRPr lang="en-GB" smtClean="0">
              <a:latin typeface="Arial" pitchFamily="34" charset="0"/>
              <a:cs typeface="Arial" pitchFamily="34" charset="0"/>
            </a:endParaRPr>
          </a:p>
        </p:txBody>
      </p:sp>
      <p:sp>
        <p:nvSpPr>
          <p:cNvPr id="7" name="Rectangle 6"/>
          <p:cNvSpPr/>
          <p:nvPr/>
        </p:nvSpPr>
        <p:spPr>
          <a:xfrm>
            <a:off x="1428730" y="357168"/>
            <a:ext cx="5152373" cy="769441"/>
          </a:xfrm>
          <a:prstGeom prst="rect">
            <a:avLst/>
          </a:prstGeom>
          <a:noFill/>
        </p:spPr>
        <p:txBody>
          <a:bodyPr wrap="none">
            <a:spAutoFit/>
          </a:bodyPr>
          <a:lstStyle/>
          <a:p>
            <a:pPr algn="ctr">
              <a:defRPr/>
            </a:pPr>
            <a:r>
              <a:rPr lang="ar-SA" altLang="zh-SG" sz="4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cs typeface="Simplified Arabic" pitchFamily="2" charset="-78"/>
              </a:rPr>
              <a:t>3- نظرية مستوى الطموح</a:t>
            </a:r>
            <a:endParaRPr lang="ar-SA" sz="4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cSld>
  <p:clrMapOvr>
    <a:masterClrMapping/>
  </p:clrMapOvr>
  <p:transition spd="med">
    <p:zoom/>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p:cNvGraphicFramePr>
            <a:graphicFrameLocks noGrp="1"/>
          </p:cNvGraphicFramePr>
          <p:nvPr>
            <p:ph idx="1"/>
          </p:nvPr>
        </p:nvGraphicFramePr>
        <p:xfrm>
          <a:off x="457200" y="1882775"/>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3251" name="Date Placeholder 4"/>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B3E3ED0A-041A-4A5E-BADC-88384A023265}"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53252" name="Footer Placeholder 6"/>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53253"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2398B66-6289-4ACB-B963-E38038BA5997}" type="slidenum">
              <a:rPr lang="en-GB" smtClean="0">
                <a:latin typeface="Arial" pitchFamily="34" charset="0"/>
                <a:cs typeface="Arial" pitchFamily="34" charset="0"/>
              </a:rPr>
              <a:pPr/>
              <a:t>44</a:t>
            </a:fld>
            <a:endParaRPr lang="en-GB" smtClean="0">
              <a:latin typeface="Arial" pitchFamily="34" charset="0"/>
              <a:cs typeface="Arial" pitchFamily="34" charset="0"/>
            </a:endParaRPr>
          </a:p>
        </p:txBody>
      </p:sp>
      <p:sp>
        <p:nvSpPr>
          <p:cNvPr id="7" name="Rectangle 6"/>
          <p:cNvSpPr/>
          <p:nvPr/>
        </p:nvSpPr>
        <p:spPr>
          <a:xfrm>
            <a:off x="1428730" y="357168"/>
            <a:ext cx="5152373" cy="769441"/>
          </a:xfrm>
          <a:prstGeom prst="rect">
            <a:avLst/>
          </a:prstGeom>
          <a:noFill/>
        </p:spPr>
        <p:txBody>
          <a:bodyPr wrap="none">
            <a:spAutoFit/>
          </a:bodyPr>
          <a:lstStyle/>
          <a:p>
            <a:pPr algn="ctr">
              <a:defRPr/>
            </a:pPr>
            <a:r>
              <a:rPr lang="ar-SA" altLang="zh-SG" sz="4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cs typeface="Simplified Arabic" pitchFamily="2" charset="-78"/>
              </a:rPr>
              <a:t>3- نظرية مستوى الطموح</a:t>
            </a:r>
            <a:endParaRPr lang="ar-SA" sz="4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cSld>
  <p:clrMapOvr>
    <a:masterClrMapping/>
  </p:clrMapOvr>
  <p:transition spd="med">
    <p:zoom/>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pPr eaLnBrk="1" fontAlgn="auto" hangingPunct="1">
              <a:spcAft>
                <a:spcPts val="0"/>
              </a:spcAft>
              <a:defRPr/>
            </a:pPr>
            <a:r>
              <a:rPr lang="ar-SA" smtClean="0"/>
              <a:t>الخلاصة</a:t>
            </a:r>
          </a:p>
        </p:txBody>
      </p:sp>
      <p:sp>
        <p:nvSpPr>
          <p:cNvPr id="28675" name="Content Placeholder 2"/>
          <p:cNvSpPr>
            <a:spLocks noGrp="1"/>
          </p:cNvSpPr>
          <p:nvPr>
            <p:ph idx="1"/>
          </p:nvPr>
        </p:nvSpPr>
        <p:spPr>
          <a:xfrm>
            <a:off x="500034" y="1500174"/>
            <a:ext cx="8229600" cy="4572000"/>
          </a:xfrm>
        </p:spPr>
        <p:txBody>
          <a:bodyPr>
            <a:noAutofit/>
          </a:bodyPr>
          <a:lstStyle/>
          <a:p>
            <a:pPr marL="365760" indent="-256032" algn="just" rtl="1" eaLnBrk="1" fontAlgn="auto" hangingPunct="1">
              <a:lnSpc>
                <a:spcPct val="90000"/>
              </a:lnSpc>
              <a:spcAft>
                <a:spcPts val="0"/>
              </a:spcAft>
              <a:buClr>
                <a:schemeClr val="bg2"/>
              </a:buClr>
              <a:buFont typeface="Wingdings 3"/>
              <a:buChar char=""/>
              <a:defRPr/>
            </a:pPr>
            <a:r>
              <a:rPr lang="ar-SA" sz="3600" dirty="0" smtClean="0">
                <a:solidFill>
                  <a:srgbClr val="FFFF00"/>
                </a:solidFill>
              </a:rPr>
              <a:t>الأفراد يختلفون في اندفاعهم ومثابرتهم ومستوى أدائهم  في تأدية العمل. </a:t>
            </a:r>
          </a:p>
          <a:p>
            <a:pPr marL="365760" indent="-256032" algn="just" rtl="1" eaLnBrk="1" fontAlgn="auto" hangingPunct="1">
              <a:lnSpc>
                <a:spcPct val="90000"/>
              </a:lnSpc>
              <a:spcAft>
                <a:spcPts val="0"/>
              </a:spcAft>
              <a:buClr>
                <a:schemeClr val="bg2"/>
              </a:buClr>
              <a:buFont typeface="Wingdings 3"/>
              <a:buChar char=""/>
              <a:defRPr/>
            </a:pPr>
            <a:r>
              <a:rPr lang="ar-SA" sz="3600" dirty="0" smtClean="0">
                <a:solidFill>
                  <a:srgbClr val="FFFF00"/>
                </a:solidFill>
              </a:rPr>
              <a:t>الاختلاف بينهم  مرده التفاوت في درجة الحماس والرغبة في أداء العمل الموكل إليهم، وهو ما يطلق عليه بالدافعية . </a:t>
            </a:r>
          </a:p>
          <a:p>
            <a:pPr marL="365760" indent="-256032" algn="just" rtl="1" eaLnBrk="1" fontAlgn="auto" hangingPunct="1">
              <a:lnSpc>
                <a:spcPct val="90000"/>
              </a:lnSpc>
              <a:spcAft>
                <a:spcPts val="0"/>
              </a:spcAft>
              <a:buClr>
                <a:schemeClr val="bg2"/>
              </a:buClr>
              <a:buFont typeface="Wingdings 3"/>
              <a:buChar char=""/>
              <a:defRPr/>
            </a:pPr>
            <a:r>
              <a:rPr lang="ar-SA" sz="3600" dirty="0" smtClean="0">
                <a:solidFill>
                  <a:srgbClr val="FFFF00"/>
                </a:solidFill>
              </a:rPr>
              <a:t>الدافعية هي القوة المحركة لحماس ورغبه الفرد للقيام بمهام العمل. </a:t>
            </a:r>
          </a:p>
          <a:p>
            <a:pPr marL="365760" indent="-256032" algn="just" rtl="1" eaLnBrk="1" fontAlgn="auto" hangingPunct="1">
              <a:lnSpc>
                <a:spcPct val="90000"/>
              </a:lnSpc>
              <a:spcAft>
                <a:spcPts val="0"/>
              </a:spcAft>
              <a:buClr>
                <a:schemeClr val="bg2"/>
              </a:buClr>
              <a:buFont typeface="Wingdings 3"/>
              <a:buChar char=""/>
              <a:defRPr/>
            </a:pPr>
            <a:r>
              <a:rPr lang="ar-SA" sz="3600" dirty="0" smtClean="0">
                <a:solidFill>
                  <a:srgbClr val="FFFF00"/>
                </a:solidFill>
                <a:cs typeface="Simplified Arabic" pitchFamily="2" charset="-78"/>
              </a:rPr>
              <a:t>ان الرضا هو المحرك الأساسي للدافعية ويتوقف على العنصر  المستقل (المؤثر) وعلى العنصرالناتج  (  الأثر او النتيجة).</a:t>
            </a:r>
          </a:p>
        </p:txBody>
      </p:sp>
      <p:sp>
        <p:nvSpPr>
          <p:cNvPr id="54275"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579226F2-D2D5-4373-8DFC-51769FC951AA}"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54276" name="Footer Placeholder 5"/>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54277"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E84B932-FBD7-43B8-89F0-CD45951C6BCB}" type="slidenum">
              <a:rPr lang="en-GB" smtClean="0">
                <a:latin typeface="Arial" pitchFamily="34" charset="0"/>
                <a:cs typeface="Arial" pitchFamily="34" charset="0"/>
              </a:rPr>
              <a:pPr/>
              <a:t>45</a:t>
            </a:fld>
            <a:endParaRPr lang="en-GB" smtClean="0">
              <a:latin typeface="Arial" pitchFamily="34" charset="0"/>
              <a:cs typeface="Arial" pitchFamily="34" charset="0"/>
            </a:endParaRPr>
          </a:p>
        </p:txBody>
      </p:sp>
    </p:spTree>
  </p:cSld>
  <p:clrMapOvr>
    <a:masterClrMapping/>
  </p:clrMapOvr>
  <p:transition spd="med">
    <p:zoom/>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pPr eaLnBrk="1" fontAlgn="auto" hangingPunct="1">
              <a:spcAft>
                <a:spcPts val="0"/>
              </a:spcAft>
              <a:defRPr/>
            </a:pPr>
            <a:r>
              <a:rPr lang="ar-SA" smtClean="0"/>
              <a:t>الخلاصة</a:t>
            </a:r>
          </a:p>
        </p:txBody>
      </p:sp>
      <p:sp>
        <p:nvSpPr>
          <p:cNvPr id="28675" name="Content Placeholder 2"/>
          <p:cNvSpPr>
            <a:spLocks noGrp="1"/>
          </p:cNvSpPr>
          <p:nvPr>
            <p:ph idx="1"/>
          </p:nvPr>
        </p:nvSpPr>
        <p:spPr>
          <a:xfrm>
            <a:off x="428596" y="1643050"/>
            <a:ext cx="8229600" cy="4572000"/>
          </a:xfrm>
        </p:spPr>
        <p:txBody>
          <a:bodyPr>
            <a:noAutofit/>
          </a:bodyPr>
          <a:lstStyle/>
          <a:p>
            <a:pPr marL="365760" indent="-256032" algn="just" rtl="1" eaLnBrk="1" fontAlgn="auto" hangingPunct="1">
              <a:lnSpc>
                <a:spcPct val="90000"/>
              </a:lnSpc>
              <a:spcAft>
                <a:spcPts val="0"/>
              </a:spcAft>
              <a:buClr>
                <a:schemeClr val="bg2"/>
              </a:buClr>
              <a:buFont typeface="Wingdings 3"/>
              <a:buChar char=""/>
              <a:defRPr/>
            </a:pPr>
            <a:r>
              <a:rPr lang="ar-SA" sz="3600" dirty="0" smtClean="0">
                <a:solidFill>
                  <a:srgbClr val="FFFF00"/>
                </a:solidFill>
                <a:cs typeface="Simplified Arabic" pitchFamily="2" charset="-78"/>
              </a:rPr>
              <a:t>الدافعية الحالية هي نتاج للخبرات السابقة التي مر بها الفرد موضحه في التالي. والحوافز الخارجية هو العنصر الأساسي للدافعية . </a:t>
            </a:r>
          </a:p>
          <a:p>
            <a:pPr marL="365760" indent="-256032" algn="just" rtl="1" eaLnBrk="1" fontAlgn="auto" hangingPunct="1">
              <a:lnSpc>
                <a:spcPct val="90000"/>
              </a:lnSpc>
              <a:spcAft>
                <a:spcPts val="0"/>
              </a:spcAft>
              <a:buClr>
                <a:schemeClr val="bg2"/>
              </a:buClr>
              <a:buFont typeface="Wingdings 3"/>
              <a:buChar char=""/>
              <a:defRPr/>
            </a:pPr>
            <a:r>
              <a:rPr lang="ar-SA" sz="3600" dirty="0" smtClean="0">
                <a:solidFill>
                  <a:srgbClr val="FFFF00"/>
                </a:solidFill>
                <a:cs typeface="Simplified Arabic" pitchFamily="2" charset="-78"/>
              </a:rPr>
              <a:t>أن سلوك الأداء تسبقه عمليه مفاضلة بين البدائل قد تتمثل في القيام بالسلوك أم عدم القيام به.</a:t>
            </a:r>
          </a:p>
          <a:p>
            <a:pPr marL="365760" indent="-256032" algn="just" rtl="1" eaLnBrk="1" fontAlgn="auto" hangingPunct="1">
              <a:lnSpc>
                <a:spcPct val="90000"/>
              </a:lnSpc>
              <a:spcAft>
                <a:spcPts val="0"/>
              </a:spcAft>
              <a:buClr>
                <a:schemeClr val="bg2"/>
              </a:buClr>
              <a:buFont typeface="Wingdings 3"/>
              <a:buChar char=""/>
              <a:defRPr/>
            </a:pPr>
            <a:r>
              <a:rPr lang="ar-SA" altLang="zh-SG" sz="3600" dirty="0" smtClean="0">
                <a:solidFill>
                  <a:srgbClr val="FFFF00"/>
                </a:solidFill>
                <a:cs typeface="Simplified Arabic" pitchFamily="2" charset="-78"/>
              </a:rPr>
              <a:t>التوقع عنصر هام من عناصر الدافعية وفق نظرية التوقع , </a:t>
            </a:r>
          </a:p>
          <a:p>
            <a:pPr marL="365760" indent="-256032" algn="just" rtl="1" eaLnBrk="1" fontAlgn="auto" hangingPunct="1">
              <a:lnSpc>
                <a:spcPct val="90000"/>
              </a:lnSpc>
              <a:spcAft>
                <a:spcPts val="0"/>
              </a:spcAft>
              <a:buClr>
                <a:schemeClr val="bg2"/>
              </a:buClr>
              <a:buFont typeface="Wingdings 3"/>
              <a:buChar char=""/>
              <a:defRPr/>
            </a:pPr>
            <a:r>
              <a:rPr lang="ar-SA" altLang="zh-SG" sz="3600" dirty="0" smtClean="0">
                <a:solidFill>
                  <a:srgbClr val="FFFF00"/>
                </a:solidFill>
                <a:cs typeface="Simplified Arabic" pitchFamily="2" charset="-78"/>
              </a:rPr>
              <a:t>ويشير إلى احتمال تحقق العوائد بناء على الخبرات الماضية للفرد عن مدى ارتباط العوائد بقيامه بأنشطة العمل . </a:t>
            </a:r>
          </a:p>
        </p:txBody>
      </p:sp>
      <p:sp>
        <p:nvSpPr>
          <p:cNvPr id="55299"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78988504-B99E-45A1-B595-88EFF9875B8C}"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55300" name="Footer Placeholder 5"/>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55301"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3346042-0C40-4EC8-898F-5B4BF3F05319}" type="slidenum">
              <a:rPr lang="en-GB" smtClean="0">
                <a:latin typeface="Arial" pitchFamily="34" charset="0"/>
                <a:cs typeface="Arial" pitchFamily="34" charset="0"/>
              </a:rPr>
              <a:pPr/>
              <a:t>46</a:t>
            </a:fld>
            <a:endParaRPr lang="en-GB" smtClean="0">
              <a:latin typeface="Arial" pitchFamily="34" charset="0"/>
              <a:cs typeface="Arial" pitchFamily="34" charset="0"/>
            </a:endParaRPr>
          </a:p>
        </p:txBody>
      </p:sp>
    </p:spTree>
  </p:cSld>
  <p:clrMapOvr>
    <a:masterClrMapping/>
  </p:clrMapOvr>
  <p:transition spd="med">
    <p:zoom/>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pPr eaLnBrk="1" fontAlgn="auto" hangingPunct="1">
              <a:spcAft>
                <a:spcPts val="0"/>
              </a:spcAft>
              <a:defRPr/>
            </a:pPr>
            <a:r>
              <a:rPr lang="ar-SA" smtClean="0"/>
              <a:t>الخلاصة</a:t>
            </a:r>
          </a:p>
        </p:txBody>
      </p:sp>
      <p:sp>
        <p:nvSpPr>
          <p:cNvPr id="28675" name="Content Placeholder 2"/>
          <p:cNvSpPr>
            <a:spLocks noGrp="1"/>
          </p:cNvSpPr>
          <p:nvPr>
            <p:ph idx="1"/>
          </p:nvPr>
        </p:nvSpPr>
        <p:spPr/>
        <p:txBody>
          <a:bodyPr>
            <a:noAutofit/>
          </a:bodyPr>
          <a:lstStyle/>
          <a:p>
            <a:pPr marL="365760" indent="-256032" algn="just" rtl="1" eaLnBrk="1" fontAlgn="auto" hangingPunct="1">
              <a:lnSpc>
                <a:spcPct val="90000"/>
              </a:lnSpc>
              <a:spcAft>
                <a:spcPts val="0"/>
              </a:spcAft>
              <a:buClr>
                <a:schemeClr val="bg2"/>
              </a:buClr>
              <a:buFont typeface="Wingdings 3"/>
              <a:buChar char=""/>
              <a:defRPr/>
            </a:pPr>
            <a:r>
              <a:rPr lang="ar-SA" altLang="zh-SG" sz="3600" dirty="0" smtClean="0">
                <a:cs typeface="Simplified Arabic" pitchFamily="2" charset="-78"/>
              </a:rPr>
              <a:t>الأفراد الذين يكون دافع الإنجاز لديهم قويا يحققون سعادة أكبر من تحقيق نتائج ناجحة عن أولئك الذين يكون دافع الإنجاز لديهم ضعيف .</a:t>
            </a:r>
          </a:p>
          <a:p>
            <a:pPr marL="365760" indent="-256032" algn="just" rtl="1" eaLnBrk="1" fontAlgn="auto" hangingPunct="1">
              <a:lnSpc>
                <a:spcPct val="90000"/>
              </a:lnSpc>
              <a:spcAft>
                <a:spcPts val="0"/>
              </a:spcAft>
              <a:buClr>
                <a:schemeClr val="bg2"/>
              </a:buClr>
              <a:buFont typeface="Wingdings 3"/>
              <a:buChar char=""/>
              <a:defRPr/>
            </a:pPr>
            <a:endParaRPr lang="ar-SA" altLang="zh-SG" sz="3600" b="1" dirty="0" smtClean="0">
              <a:cs typeface="Simplified Arabic" pitchFamily="2" charset="-78"/>
            </a:endParaRPr>
          </a:p>
          <a:p>
            <a:pPr marL="365760" indent="-256032" algn="just" rtl="1" eaLnBrk="1" fontAlgn="auto" hangingPunct="1">
              <a:lnSpc>
                <a:spcPct val="90000"/>
              </a:lnSpc>
              <a:spcAft>
                <a:spcPts val="0"/>
              </a:spcAft>
              <a:buClr>
                <a:schemeClr val="bg2"/>
              </a:buClr>
              <a:buFont typeface="Wingdings 3"/>
              <a:buChar char=""/>
              <a:defRPr/>
            </a:pPr>
            <a:endParaRPr lang="ar-SA" dirty="0" smtClean="0">
              <a:solidFill>
                <a:schemeClr val="accent2">
                  <a:lumMod val="50000"/>
                </a:schemeClr>
              </a:solidFill>
              <a:cs typeface="Simplified Arabic" pitchFamily="2" charset="-78"/>
            </a:endParaRPr>
          </a:p>
          <a:p>
            <a:pPr marL="365760" indent="-256032" algn="just" rtl="1" eaLnBrk="1" fontAlgn="auto" hangingPunct="1">
              <a:lnSpc>
                <a:spcPct val="90000"/>
              </a:lnSpc>
              <a:spcAft>
                <a:spcPts val="0"/>
              </a:spcAft>
              <a:buClr>
                <a:schemeClr val="bg2"/>
              </a:buClr>
              <a:buFont typeface="Wingdings 3"/>
              <a:buChar char=""/>
              <a:defRPr/>
            </a:pPr>
            <a:endParaRPr lang="ar-SA" sz="4800" dirty="0" smtClean="0">
              <a:solidFill>
                <a:srgbClr val="FF0000"/>
              </a:solidFill>
            </a:endParaRPr>
          </a:p>
          <a:p>
            <a:pPr marL="365760" indent="-256032" algn="just" eaLnBrk="1" fontAlgn="auto" hangingPunct="1">
              <a:spcAft>
                <a:spcPts val="0"/>
              </a:spcAft>
              <a:buFont typeface="Wingdings 3"/>
              <a:buChar char=""/>
              <a:defRPr/>
            </a:pPr>
            <a:endParaRPr lang="ar-SA" sz="4800" dirty="0" smtClean="0"/>
          </a:p>
        </p:txBody>
      </p:sp>
      <p:sp>
        <p:nvSpPr>
          <p:cNvPr id="56323"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F9BBEE9D-6662-4C95-9A77-9AE8F1DA71B2}"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56324" name="Footer Placeholder 5"/>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56325"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238BA30D-DC95-442D-B4A7-29ADB294A0CE}" type="slidenum">
              <a:rPr lang="en-GB" smtClean="0">
                <a:latin typeface="Arial" pitchFamily="34" charset="0"/>
                <a:cs typeface="Arial" pitchFamily="34" charset="0"/>
              </a:rPr>
              <a:pPr/>
              <a:t>47</a:t>
            </a:fld>
            <a:endParaRPr lang="en-GB" smtClean="0">
              <a:latin typeface="Arial" pitchFamily="34" charset="0"/>
              <a:cs typeface="Arial" pitchFamily="34" charset="0"/>
            </a:endParaRPr>
          </a:p>
        </p:txBody>
      </p:sp>
    </p:spTree>
  </p:cSld>
  <p:clrMapOvr>
    <a:masterClrMapping/>
  </p:clrMapOvr>
  <p:transition spd="med">
    <p:zoom/>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pPr eaLnBrk="1" fontAlgn="auto" hangingPunct="1">
              <a:spcAft>
                <a:spcPts val="0"/>
              </a:spcAft>
              <a:defRPr/>
            </a:pPr>
            <a:r>
              <a:rPr lang="ar-SA" smtClean="0"/>
              <a:t>الأسئلة</a:t>
            </a:r>
          </a:p>
        </p:txBody>
      </p:sp>
      <p:sp>
        <p:nvSpPr>
          <p:cNvPr id="3" name="Content Placeholder 2"/>
          <p:cNvSpPr>
            <a:spLocks noGrp="1"/>
          </p:cNvSpPr>
          <p:nvPr>
            <p:ph idx="1"/>
          </p:nvPr>
        </p:nvSpPr>
        <p:spPr/>
        <p:txBody>
          <a:bodyPr>
            <a:normAutofit fontScale="47500" lnSpcReduction="20000"/>
          </a:bodyPr>
          <a:lstStyle/>
          <a:p>
            <a:pPr marL="495300" indent="-495300" algn="r" rtl="1" eaLnBrk="1" fontAlgn="auto" hangingPunct="1">
              <a:lnSpc>
                <a:spcPct val="90000"/>
              </a:lnSpc>
              <a:spcAft>
                <a:spcPts val="0"/>
              </a:spcAft>
              <a:buClr>
                <a:srgbClr val="CC3300"/>
              </a:buClr>
              <a:buSzPct val="80000"/>
              <a:buFontTx/>
              <a:buNone/>
              <a:defRPr/>
            </a:pPr>
            <a:r>
              <a:rPr lang="ar-SA" b="1" dirty="0" smtClean="0">
                <a:solidFill>
                  <a:schemeClr val="accent2">
                    <a:lumMod val="50000"/>
                  </a:schemeClr>
                </a:solidFill>
              </a:rPr>
              <a:t>حدد الإجابات الصحيحة والإجابات الخاطئة مما يلي:</a:t>
            </a:r>
          </a:p>
          <a:p>
            <a:pPr marL="495300" indent="-495300" algn="r" rtl="1" eaLnBrk="1" fontAlgn="auto" hangingPunct="1">
              <a:lnSpc>
                <a:spcPct val="90000"/>
              </a:lnSpc>
              <a:spcAft>
                <a:spcPts val="0"/>
              </a:spcAft>
              <a:buClr>
                <a:srgbClr val="CC3300"/>
              </a:buClr>
              <a:buSzPct val="80000"/>
              <a:buFont typeface="Wingdings 3"/>
              <a:buChar char=""/>
              <a:defRPr/>
            </a:pPr>
            <a:r>
              <a:rPr lang="ar-SA" dirty="0" smtClean="0">
                <a:solidFill>
                  <a:schemeClr val="accent2">
                    <a:lumMod val="50000"/>
                  </a:schemeClr>
                </a:solidFill>
              </a:rPr>
              <a:t>تتساوى الكفاءة بين الأفراد عندما يتمتعوا جميعهم بمستوى واحد من القدرات والخبرات والمهارات في أداء العمل.</a:t>
            </a:r>
          </a:p>
          <a:p>
            <a:pPr marL="495300" indent="-495300" algn="r" rtl="1" eaLnBrk="1" fontAlgn="auto" hangingPunct="1">
              <a:lnSpc>
                <a:spcPct val="90000"/>
              </a:lnSpc>
              <a:spcAft>
                <a:spcPts val="0"/>
              </a:spcAft>
              <a:buClr>
                <a:srgbClr val="CC3300"/>
              </a:buClr>
              <a:buSzPct val="80000"/>
              <a:buFont typeface="Wingdings 3"/>
              <a:buChar char=""/>
              <a:defRPr/>
            </a:pPr>
            <a:r>
              <a:rPr lang="ar-SA" dirty="0" smtClean="0">
                <a:solidFill>
                  <a:schemeClr val="accent2">
                    <a:lumMod val="50000"/>
                  </a:schemeClr>
                </a:solidFill>
              </a:rPr>
              <a:t>تمثل الدافعية القوة التي تحرك الفرد لكي يؤدي العمل.</a:t>
            </a:r>
          </a:p>
          <a:p>
            <a:pPr marL="495300" indent="-495300" algn="r" rtl="1" eaLnBrk="1" fontAlgn="auto" hangingPunct="1">
              <a:lnSpc>
                <a:spcPct val="90000"/>
              </a:lnSpc>
              <a:spcAft>
                <a:spcPts val="0"/>
              </a:spcAft>
              <a:buClr>
                <a:srgbClr val="CC3300"/>
              </a:buClr>
              <a:buSzPct val="80000"/>
              <a:buFont typeface="Wingdings 3"/>
              <a:buChar char=""/>
              <a:defRPr/>
            </a:pPr>
            <a:r>
              <a:rPr lang="ar-SA" dirty="0" smtClean="0">
                <a:solidFill>
                  <a:schemeClr val="accent2">
                    <a:lumMod val="50000"/>
                  </a:schemeClr>
                </a:solidFill>
              </a:rPr>
              <a:t>الدافعية تمثل القوة = القدرات × الدافعية × الإدراك.</a:t>
            </a:r>
          </a:p>
          <a:p>
            <a:pPr marL="495300" indent="-495300" algn="r" rtl="1" eaLnBrk="1" fontAlgn="auto" hangingPunct="1">
              <a:lnSpc>
                <a:spcPct val="90000"/>
              </a:lnSpc>
              <a:spcAft>
                <a:spcPts val="0"/>
              </a:spcAft>
              <a:buClr>
                <a:srgbClr val="CC3300"/>
              </a:buClr>
              <a:buSzPct val="80000"/>
              <a:buFont typeface="Wingdings 3"/>
              <a:buChar char=""/>
              <a:defRPr/>
            </a:pPr>
            <a:r>
              <a:rPr lang="ar-SA" dirty="0" smtClean="0">
                <a:solidFill>
                  <a:schemeClr val="accent2">
                    <a:lumMod val="50000"/>
                  </a:schemeClr>
                </a:solidFill>
              </a:rPr>
              <a:t>سلوك الإدراك = كمية الجهد + المثابرة + المبادرة.</a:t>
            </a:r>
          </a:p>
          <a:p>
            <a:pPr marL="495300" indent="-495300" algn="r" rtl="1" eaLnBrk="1" fontAlgn="auto" hangingPunct="1">
              <a:lnSpc>
                <a:spcPct val="90000"/>
              </a:lnSpc>
              <a:spcAft>
                <a:spcPts val="0"/>
              </a:spcAft>
              <a:buClr>
                <a:srgbClr val="CC3300"/>
              </a:buClr>
              <a:buSzPct val="80000"/>
              <a:buFont typeface="Wingdings 3"/>
              <a:buChar char=""/>
              <a:defRPr/>
            </a:pPr>
            <a:r>
              <a:rPr lang="ar-SA" dirty="0" smtClean="0">
                <a:solidFill>
                  <a:schemeClr val="accent2">
                    <a:lumMod val="50000"/>
                  </a:schemeClr>
                </a:solidFill>
              </a:rPr>
              <a:t>قوة الدافعية تحدد مدى استخدام الفرد لإدراكه في الأداء.</a:t>
            </a:r>
          </a:p>
          <a:p>
            <a:pPr marL="495300" indent="-495300" algn="r" rtl="1" eaLnBrk="1" fontAlgn="auto" hangingPunct="1">
              <a:lnSpc>
                <a:spcPct val="90000"/>
              </a:lnSpc>
              <a:spcAft>
                <a:spcPts val="0"/>
              </a:spcAft>
              <a:buClr>
                <a:srgbClr val="CC3300"/>
              </a:buClr>
              <a:buSzPct val="80000"/>
              <a:buFont typeface="Wingdings 3"/>
              <a:buChar char=""/>
              <a:defRPr/>
            </a:pPr>
            <a:r>
              <a:rPr lang="ar-SA" dirty="0" smtClean="0">
                <a:solidFill>
                  <a:schemeClr val="accent2">
                    <a:lumMod val="50000"/>
                  </a:schemeClr>
                </a:solidFill>
              </a:rPr>
              <a:t> كلما </a:t>
            </a:r>
            <a:r>
              <a:rPr lang="en-US" dirty="0" smtClean="0">
                <a:solidFill>
                  <a:schemeClr val="accent2">
                    <a:lumMod val="50000"/>
                  </a:schemeClr>
                </a:solidFill>
                <a:latin typeface="Times New Roman" pitchFamily="18" charset="0"/>
              </a:rPr>
              <a:t>↑</a:t>
            </a:r>
            <a:r>
              <a:rPr lang="ar-SA" dirty="0" smtClean="0">
                <a:solidFill>
                  <a:schemeClr val="accent2">
                    <a:lumMod val="50000"/>
                  </a:schemeClr>
                </a:solidFill>
              </a:rPr>
              <a:t>الدافعية </a:t>
            </a:r>
            <a:r>
              <a:rPr lang="en-US" dirty="0" smtClean="0">
                <a:solidFill>
                  <a:schemeClr val="accent2">
                    <a:lumMod val="50000"/>
                  </a:schemeClr>
                </a:solidFill>
                <a:latin typeface="Times New Roman" pitchFamily="18" charset="0"/>
              </a:rPr>
              <a:t>↑</a:t>
            </a:r>
            <a:r>
              <a:rPr lang="en-US" dirty="0" smtClean="0">
                <a:solidFill>
                  <a:schemeClr val="accent2">
                    <a:lumMod val="50000"/>
                  </a:schemeClr>
                </a:solidFill>
                <a:latin typeface="Times New Roman" pitchFamily="18" charset="0"/>
                <a:sym typeface="Symbol" pitchFamily="18" charset="2"/>
              </a:rPr>
              <a:t></a:t>
            </a:r>
            <a:r>
              <a:rPr lang="ar-SA" dirty="0" smtClean="0">
                <a:solidFill>
                  <a:schemeClr val="accent2">
                    <a:lumMod val="50000"/>
                  </a:schemeClr>
                </a:solidFill>
              </a:rPr>
              <a:t> الإدراك.</a:t>
            </a:r>
          </a:p>
          <a:p>
            <a:pPr marL="495300" indent="-495300" algn="r" rtl="1" eaLnBrk="1" fontAlgn="auto" hangingPunct="1">
              <a:lnSpc>
                <a:spcPct val="90000"/>
              </a:lnSpc>
              <a:spcAft>
                <a:spcPts val="0"/>
              </a:spcAft>
              <a:buClr>
                <a:srgbClr val="CC3300"/>
              </a:buClr>
              <a:buSzPct val="80000"/>
              <a:buFont typeface="Wingdings 3"/>
              <a:buChar char=""/>
              <a:defRPr/>
            </a:pPr>
            <a:r>
              <a:rPr lang="ar-SA" dirty="0" smtClean="0">
                <a:solidFill>
                  <a:schemeClr val="accent2">
                    <a:lumMod val="50000"/>
                  </a:schemeClr>
                </a:solidFill>
              </a:rPr>
              <a:t>للدافعية أربعة مداخل.</a:t>
            </a:r>
          </a:p>
          <a:p>
            <a:pPr marL="495300" indent="-495300" algn="r" rtl="1" eaLnBrk="1" fontAlgn="auto" hangingPunct="1">
              <a:lnSpc>
                <a:spcPct val="90000"/>
              </a:lnSpc>
              <a:spcAft>
                <a:spcPts val="0"/>
              </a:spcAft>
              <a:buClr>
                <a:srgbClr val="CC3300"/>
              </a:buClr>
              <a:buSzPct val="80000"/>
              <a:buFont typeface="Wingdings 3"/>
              <a:buChar char=""/>
              <a:defRPr/>
            </a:pPr>
            <a:r>
              <a:rPr lang="ar-SA" dirty="0" smtClean="0">
                <a:solidFill>
                  <a:schemeClr val="accent2">
                    <a:lumMod val="50000"/>
                  </a:schemeClr>
                </a:solidFill>
              </a:rPr>
              <a:t>مدخل الرضا عن العمل كمحرك للدافعية يقوم على الخبرات السابقة والثواب والعقاب الخارجي.</a:t>
            </a:r>
          </a:p>
          <a:p>
            <a:pPr marL="495300" indent="-495300" algn="r" rtl="1" eaLnBrk="1" fontAlgn="auto" hangingPunct="1">
              <a:lnSpc>
                <a:spcPct val="90000"/>
              </a:lnSpc>
              <a:spcAft>
                <a:spcPts val="0"/>
              </a:spcAft>
              <a:buClr>
                <a:srgbClr val="CC3300"/>
              </a:buClr>
              <a:buSzPct val="80000"/>
              <a:buFont typeface="Wingdings 3"/>
              <a:buChar char=""/>
              <a:defRPr/>
            </a:pPr>
            <a:r>
              <a:rPr lang="ar-SA" dirty="0" smtClean="0">
                <a:solidFill>
                  <a:schemeClr val="accent2">
                    <a:lumMod val="50000"/>
                  </a:schemeClr>
                </a:solidFill>
              </a:rPr>
              <a:t>مدخل علم النفس الإدراكي يفترض أن الدافعية هي نتاج تفاعل متغيرات وعمليات تغذية كامنة في الفرد.</a:t>
            </a:r>
          </a:p>
          <a:p>
            <a:pPr marL="495300" indent="-495300" algn="r" rtl="1" eaLnBrk="1" fontAlgn="auto" hangingPunct="1">
              <a:lnSpc>
                <a:spcPct val="90000"/>
              </a:lnSpc>
              <a:spcAft>
                <a:spcPts val="0"/>
              </a:spcAft>
              <a:buClr>
                <a:srgbClr val="CC3300"/>
              </a:buClr>
              <a:buSzPct val="80000"/>
              <a:buFont typeface="Wingdings 3"/>
              <a:buChar char=""/>
              <a:defRPr/>
            </a:pPr>
            <a:r>
              <a:rPr lang="ar-SA" dirty="0" smtClean="0">
                <a:solidFill>
                  <a:schemeClr val="accent2">
                    <a:lumMod val="50000"/>
                  </a:schemeClr>
                </a:solidFill>
              </a:rPr>
              <a:t>كلما زادت مقادير الفوائد والمنافع التي يحصل عليها الفرد من عمله كلما زاد انتمائه وولائه للمنظمة.</a:t>
            </a:r>
          </a:p>
          <a:p>
            <a:pPr marL="495300" indent="-495300" algn="r" rtl="1" eaLnBrk="1" fontAlgn="auto" hangingPunct="1">
              <a:lnSpc>
                <a:spcPct val="80000"/>
              </a:lnSpc>
              <a:spcAft>
                <a:spcPts val="0"/>
              </a:spcAft>
              <a:buClr>
                <a:srgbClr val="CC3300"/>
              </a:buClr>
              <a:buFont typeface="Wingdings 3"/>
              <a:buChar char=""/>
              <a:defRPr/>
            </a:pPr>
            <a:r>
              <a:rPr lang="ar-SA" dirty="0" smtClean="0">
                <a:solidFill>
                  <a:schemeClr val="accent2">
                    <a:lumMod val="50000"/>
                  </a:schemeClr>
                </a:solidFill>
              </a:rPr>
              <a:t>مدرسة العلاقات الإنسانية تركز على الروح المعنوية للأفراد كمفتاح لزيادة إنتاجيتهم.</a:t>
            </a:r>
          </a:p>
          <a:p>
            <a:pPr marL="495300" indent="-495300" algn="r" rtl="1" eaLnBrk="1" fontAlgn="auto" hangingPunct="1">
              <a:lnSpc>
                <a:spcPct val="80000"/>
              </a:lnSpc>
              <a:spcAft>
                <a:spcPts val="0"/>
              </a:spcAft>
              <a:buClr>
                <a:srgbClr val="CC3300"/>
              </a:buClr>
              <a:buFont typeface="Wingdings 3"/>
              <a:buChar char=""/>
              <a:defRPr/>
            </a:pPr>
            <a:r>
              <a:rPr lang="ar-SA" dirty="0" smtClean="0">
                <a:solidFill>
                  <a:schemeClr val="accent2">
                    <a:lumMod val="50000"/>
                  </a:schemeClr>
                </a:solidFill>
              </a:rPr>
              <a:t>إن العلاقة بين الرضا والدافعية غير شرطية.</a:t>
            </a:r>
          </a:p>
          <a:p>
            <a:pPr marL="495300" indent="-495300" algn="r" rtl="1" eaLnBrk="1" fontAlgn="auto" hangingPunct="1">
              <a:lnSpc>
                <a:spcPct val="80000"/>
              </a:lnSpc>
              <a:spcAft>
                <a:spcPts val="0"/>
              </a:spcAft>
              <a:buClr>
                <a:srgbClr val="CC3300"/>
              </a:buClr>
              <a:buFont typeface="Wingdings 3"/>
              <a:buChar char=""/>
              <a:defRPr/>
            </a:pPr>
            <a:r>
              <a:rPr lang="ar-SA" dirty="0" smtClean="0">
                <a:solidFill>
                  <a:schemeClr val="accent2">
                    <a:lumMod val="50000"/>
                  </a:schemeClr>
                </a:solidFill>
              </a:rPr>
              <a:t>الدافعية الحالية هي نتاج للخيرات اللاحقة التي سيمر الفرد.</a:t>
            </a:r>
          </a:p>
          <a:p>
            <a:pPr marL="495300" indent="-495300" algn="r" rtl="1" eaLnBrk="1" fontAlgn="auto" hangingPunct="1">
              <a:lnSpc>
                <a:spcPct val="80000"/>
              </a:lnSpc>
              <a:spcAft>
                <a:spcPts val="0"/>
              </a:spcAft>
              <a:buClr>
                <a:srgbClr val="CC3300"/>
              </a:buClr>
              <a:buFont typeface="Wingdings 3"/>
              <a:buChar char=""/>
              <a:defRPr/>
            </a:pPr>
            <a:r>
              <a:rPr lang="ar-SA" dirty="0" smtClean="0">
                <a:solidFill>
                  <a:schemeClr val="accent2">
                    <a:lumMod val="50000"/>
                  </a:schemeClr>
                </a:solidFill>
              </a:rPr>
              <a:t>الحوافز السلبية هي التي تقوم بزيادة احتمال قيام الفرد بالسلوك في المستقبل.</a:t>
            </a:r>
          </a:p>
          <a:p>
            <a:pPr marL="495300" indent="-495300" algn="r" rtl="1" eaLnBrk="1" fontAlgn="auto" hangingPunct="1">
              <a:lnSpc>
                <a:spcPct val="80000"/>
              </a:lnSpc>
              <a:spcAft>
                <a:spcPts val="0"/>
              </a:spcAft>
              <a:buClr>
                <a:srgbClr val="CC3300"/>
              </a:buClr>
              <a:buFont typeface="Wingdings 3"/>
              <a:buChar char=""/>
              <a:defRPr/>
            </a:pPr>
            <a:r>
              <a:rPr lang="ar-SA" dirty="0" smtClean="0">
                <a:solidFill>
                  <a:schemeClr val="accent2">
                    <a:lumMod val="50000"/>
                  </a:schemeClr>
                </a:solidFill>
              </a:rPr>
              <a:t>الحافز قد يمثل قوة جذب أو قوة طرد.</a:t>
            </a:r>
          </a:p>
          <a:p>
            <a:pPr marL="495300" indent="-495300" algn="r" rtl="1" eaLnBrk="1" fontAlgn="auto" hangingPunct="1">
              <a:lnSpc>
                <a:spcPct val="80000"/>
              </a:lnSpc>
              <a:spcAft>
                <a:spcPts val="0"/>
              </a:spcAft>
              <a:buClr>
                <a:srgbClr val="CC3300"/>
              </a:buClr>
              <a:buFont typeface="Wingdings 3"/>
              <a:buChar char=""/>
              <a:defRPr/>
            </a:pPr>
            <a:r>
              <a:rPr lang="ar-SA" dirty="0" smtClean="0">
                <a:solidFill>
                  <a:schemeClr val="accent2">
                    <a:lumMod val="50000"/>
                  </a:schemeClr>
                </a:solidFill>
              </a:rPr>
              <a:t>الحوافز الكامنة تتحقق بالسيطرة والتحكم الخارجي.</a:t>
            </a:r>
          </a:p>
        </p:txBody>
      </p:sp>
      <p:sp>
        <p:nvSpPr>
          <p:cNvPr id="57347"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27C87636-EB2E-450D-A744-41574D3E1FB5}"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57348" name="Footer Placeholder 5"/>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57349"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C16E3A2C-4104-49D4-944C-988E1C56C688}" type="slidenum">
              <a:rPr lang="en-GB" smtClean="0">
                <a:latin typeface="Arial" pitchFamily="34" charset="0"/>
                <a:cs typeface="Arial" pitchFamily="34" charset="0"/>
              </a:rPr>
              <a:pPr/>
              <a:t>48</a:t>
            </a:fld>
            <a:endParaRPr lang="en-GB" smtClean="0">
              <a:latin typeface="Arial" pitchFamily="34" charset="0"/>
              <a:cs typeface="Arial" pitchFamily="34" charset="0"/>
            </a:endParaRPr>
          </a:p>
        </p:txBody>
      </p:sp>
    </p:spTree>
  </p:cSld>
  <p:clrMapOvr>
    <a:masterClrMapping/>
  </p:clrMapOvr>
  <p:transition spd="med">
    <p:zoom/>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pPr eaLnBrk="1" fontAlgn="auto" hangingPunct="1">
              <a:spcAft>
                <a:spcPts val="0"/>
              </a:spcAft>
              <a:defRPr/>
            </a:pPr>
            <a:r>
              <a:rPr lang="ar-SA" smtClean="0"/>
              <a:t>الأسئلة00</a:t>
            </a:r>
          </a:p>
        </p:txBody>
      </p:sp>
      <p:sp>
        <p:nvSpPr>
          <p:cNvPr id="3" name="Content Placeholder 2"/>
          <p:cNvSpPr>
            <a:spLocks noGrp="1"/>
          </p:cNvSpPr>
          <p:nvPr>
            <p:ph idx="1"/>
          </p:nvPr>
        </p:nvSpPr>
        <p:spPr/>
        <p:txBody>
          <a:bodyPr>
            <a:normAutofit fontScale="55000" lnSpcReduction="20000"/>
          </a:bodyPr>
          <a:lstStyle/>
          <a:p>
            <a:pPr marL="495300" indent="-495300" algn="r" rtl="1" eaLnBrk="1" fontAlgn="auto" hangingPunct="1">
              <a:lnSpc>
                <a:spcPct val="80000"/>
              </a:lnSpc>
              <a:spcAft>
                <a:spcPts val="0"/>
              </a:spcAft>
              <a:buClr>
                <a:srgbClr val="CC3300"/>
              </a:buClr>
              <a:buFont typeface="Wingdings 3"/>
              <a:buChar char=""/>
              <a:defRPr/>
            </a:pPr>
            <a:r>
              <a:rPr lang="ar-SA" dirty="0" smtClean="0">
                <a:solidFill>
                  <a:schemeClr val="accent2">
                    <a:lumMod val="50000"/>
                  </a:schemeClr>
                </a:solidFill>
              </a:rPr>
              <a:t>قوة الجذب الكامنة في الحوافز = قوة الحاجات لا نوعية لحوافز.</a:t>
            </a:r>
          </a:p>
          <a:p>
            <a:pPr marL="495300" indent="-495300" algn="r" rtl="1" eaLnBrk="1" fontAlgn="auto" hangingPunct="1">
              <a:lnSpc>
                <a:spcPct val="80000"/>
              </a:lnSpc>
              <a:spcAft>
                <a:spcPts val="0"/>
              </a:spcAft>
              <a:buClr>
                <a:srgbClr val="CC3300"/>
              </a:buClr>
              <a:buFont typeface="Wingdings 3"/>
              <a:buChar char=""/>
              <a:defRPr/>
            </a:pPr>
            <a:r>
              <a:rPr lang="ar-SA" dirty="0" smtClean="0">
                <a:solidFill>
                  <a:schemeClr val="accent2">
                    <a:lumMod val="50000"/>
                  </a:schemeClr>
                </a:solidFill>
              </a:rPr>
              <a:t>  كلما  </a:t>
            </a:r>
            <a:r>
              <a:rPr lang="en-US" dirty="0" smtClean="0">
                <a:solidFill>
                  <a:schemeClr val="accent2">
                    <a:lumMod val="50000"/>
                  </a:schemeClr>
                </a:solidFill>
              </a:rPr>
              <a:t>↓</a:t>
            </a:r>
            <a:r>
              <a:rPr lang="ar-SA" dirty="0" smtClean="0">
                <a:solidFill>
                  <a:schemeClr val="accent2">
                    <a:lumMod val="50000"/>
                  </a:schemeClr>
                </a:solidFill>
              </a:rPr>
              <a:t>درجة الحرمان </a:t>
            </a:r>
            <a:r>
              <a:rPr lang="en-US" dirty="0" smtClean="0">
                <a:solidFill>
                  <a:schemeClr val="accent2">
                    <a:lumMod val="50000"/>
                  </a:schemeClr>
                </a:solidFill>
              </a:rPr>
              <a:t>↓</a:t>
            </a:r>
            <a:r>
              <a:rPr lang="ar-SA" dirty="0" smtClean="0">
                <a:solidFill>
                  <a:schemeClr val="accent2">
                    <a:lumMod val="50000"/>
                  </a:schemeClr>
                </a:solidFill>
              </a:rPr>
              <a:t> مستوى الإشباع  </a:t>
            </a:r>
            <a:r>
              <a:rPr lang="en-US" dirty="0" smtClean="0">
                <a:solidFill>
                  <a:schemeClr val="accent2">
                    <a:lumMod val="50000"/>
                  </a:schemeClr>
                </a:solidFill>
                <a:latin typeface="Times New Roman" pitchFamily="18" charset="0"/>
              </a:rPr>
              <a:t>↑</a:t>
            </a:r>
            <a:r>
              <a:rPr lang="ar-SA" dirty="0" smtClean="0">
                <a:solidFill>
                  <a:schemeClr val="accent2">
                    <a:lumMod val="50000"/>
                  </a:schemeClr>
                </a:solidFill>
              </a:rPr>
              <a:t> قوة الحاجات.</a:t>
            </a:r>
          </a:p>
          <a:p>
            <a:pPr marL="495300" indent="-495300" algn="r" rtl="1" eaLnBrk="1" fontAlgn="auto" hangingPunct="1">
              <a:lnSpc>
                <a:spcPct val="80000"/>
              </a:lnSpc>
              <a:spcAft>
                <a:spcPts val="0"/>
              </a:spcAft>
              <a:buClr>
                <a:srgbClr val="CC3300"/>
              </a:buClr>
              <a:buFont typeface="Wingdings 3"/>
              <a:buChar char=""/>
              <a:defRPr/>
            </a:pPr>
            <a:r>
              <a:rPr lang="ar-SA" dirty="0" smtClean="0">
                <a:solidFill>
                  <a:schemeClr val="accent2">
                    <a:lumMod val="50000"/>
                  </a:schemeClr>
                </a:solidFill>
              </a:rPr>
              <a:t>الحاجات قد تكون كامنة حتى يأتي منبه خارجي وينشطها.</a:t>
            </a:r>
          </a:p>
          <a:p>
            <a:pPr marL="495300" indent="-495300" algn="r" rtl="1" eaLnBrk="1" fontAlgn="auto" hangingPunct="1">
              <a:lnSpc>
                <a:spcPct val="80000"/>
              </a:lnSpc>
              <a:spcAft>
                <a:spcPts val="0"/>
              </a:spcAft>
              <a:buClr>
                <a:srgbClr val="CC3300"/>
              </a:buClr>
              <a:buFont typeface="Wingdings 3"/>
              <a:buChar char=""/>
              <a:defRPr/>
            </a:pPr>
            <a:r>
              <a:rPr lang="ar-SA" dirty="0" smtClean="0">
                <a:solidFill>
                  <a:schemeClr val="accent2">
                    <a:lumMod val="50000"/>
                  </a:schemeClr>
                </a:solidFill>
              </a:rPr>
              <a:t>وفقاً لسلم ماسلو فإن حاجات الأمانة هي الحاجات الأساسية.</a:t>
            </a:r>
          </a:p>
          <a:p>
            <a:pPr marL="571500" indent="-571500" algn="r" rtl="1" eaLnBrk="1" fontAlgn="auto" hangingPunct="1">
              <a:lnSpc>
                <a:spcPct val="90000"/>
              </a:lnSpc>
              <a:spcAft>
                <a:spcPts val="0"/>
              </a:spcAft>
              <a:buClr>
                <a:srgbClr val="CC3300"/>
              </a:buClr>
              <a:buFont typeface="Wingdings 3"/>
              <a:buChar char=""/>
              <a:defRPr/>
            </a:pPr>
            <a:r>
              <a:rPr lang="ar-SA" dirty="0" smtClean="0">
                <a:solidFill>
                  <a:schemeClr val="accent2">
                    <a:lumMod val="50000"/>
                  </a:schemeClr>
                </a:solidFill>
              </a:rPr>
              <a:t>تقوم الحاجة المشبعة بتحريك السلوك.</a:t>
            </a:r>
          </a:p>
          <a:p>
            <a:pPr marL="571500" indent="-571500" algn="r" rtl="1" eaLnBrk="1" fontAlgn="auto" hangingPunct="1">
              <a:lnSpc>
                <a:spcPct val="90000"/>
              </a:lnSpc>
              <a:spcAft>
                <a:spcPts val="0"/>
              </a:spcAft>
              <a:buClr>
                <a:srgbClr val="CC3300"/>
              </a:buClr>
              <a:buFont typeface="Wingdings 3"/>
              <a:buChar char=""/>
              <a:defRPr/>
            </a:pPr>
            <a:r>
              <a:rPr lang="ar-SA" dirty="0" smtClean="0">
                <a:solidFill>
                  <a:schemeClr val="accent2">
                    <a:lumMod val="50000"/>
                  </a:schemeClr>
                </a:solidFill>
              </a:rPr>
              <a:t>كلما تدنى مستوى الإشباع أدى ذلك إلى ارتفاع الصحة النفسية للأفراد.</a:t>
            </a:r>
          </a:p>
          <a:p>
            <a:pPr marL="571500" indent="-571500" algn="r" rtl="1" eaLnBrk="1" fontAlgn="auto" hangingPunct="1">
              <a:lnSpc>
                <a:spcPct val="90000"/>
              </a:lnSpc>
              <a:spcAft>
                <a:spcPts val="0"/>
              </a:spcAft>
              <a:buClr>
                <a:srgbClr val="CC3300"/>
              </a:buClr>
              <a:buFont typeface="Wingdings 3"/>
              <a:buChar char=""/>
              <a:defRPr/>
            </a:pPr>
            <a:r>
              <a:rPr lang="ar-SA" dirty="0" smtClean="0">
                <a:solidFill>
                  <a:schemeClr val="accent2">
                    <a:lumMod val="50000"/>
                  </a:schemeClr>
                </a:solidFill>
              </a:rPr>
              <a:t>ينتقل الفرد من الإشباع الحاجات الأولية إلى العليا هو الخطأ الذي وقع فيه ماسلو.</a:t>
            </a:r>
          </a:p>
          <a:p>
            <a:pPr marL="571500" indent="-571500" algn="r" rtl="1" eaLnBrk="1" fontAlgn="auto" hangingPunct="1">
              <a:lnSpc>
                <a:spcPct val="90000"/>
              </a:lnSpc>
              <a:spcAft>
                <a:spcPts val="0"/>
              </a:spcAft>
              <a:buClr>
                <a:srgbClr val="CC3300"/>
              </a:buClr>
              <a:buFont typeface="Wingdings 3"/>
              <a:buChar char=""/>
              <a:defRPr/>
            </a:pPr>
            <a:r>
              <a:rPr lang="ar-SA" dirty="0" smtClean="0">
                <a:solidFill>
                  <a:schemeClr val="accent2">
                    <a:lumMod val="50000"/>
                  </a:schemeClr>
                </a:solidFill>
              </a:rPr>
              <a:t>كلما زادت مقادير الحوافز المعطاة أدى ذلك إلى تحريك الدافعية.</a:t>
            </a:r>
          </a:p>
          <a:p>
            <a:pPr marL="571500" indent="-571500" algn="r" rtl="1" eaLnBrk="1" fontAlgn="auto" hangingPunct="1">
              <a:lnSpc>
                <a:spcPct val="90000"/>
              </a:lnSpc>
              <a:spcAft>
                <a:spcPts val="0"/>
              </a:spcAft>
              <a:buClr>
                <a:srgbClr val="CC3300"/>
              </a:buClr>
              <a:buFont typeface="Wingdings 3"/>
              <a:buChar char=""/>
              <a:defRPr/>
            </a:pPr>
            <a:r>
              <a:rPr lang="ar-SA" dirty="0" smtClean="0">
                <a:solidFill>
                  <a:schemeClr val="accent2">
                    <a:lumMod val="50000"/>
                  </a:schemeClr>
                </a:solidFill>
              </a:rPr>
              <a:t>الحوافز الخارجية تتفاوت باختلاف الأفراد.</a:t>
            </a:r>
          </a:p>
          <a:p>
            <a:pPr marL="571500" indent="-571500" algn="r" rtl="1" eaLnBrk="1" fontAlgn="auto" hangingPunct="1">
              <a:lnSpc>
                <a:spcPct val="90000"/>
              </a:lnSpc>
              <a:spcAft>
                <a:spcPts val="0"/>
              </a:spcAft>
              <a:buClr>
                <a:srgbClr val="CC3300"/>
              </a:buClr>
              <a:buFont typeface="Wingdings 3"/>
              <a:buChar char=""/>
              <a:defRPr/>
            </a:pPr>
            <a:r>
              <a:rPr lang="ar-SA" dirty="0" smtClean="0">
                <a:solidFill>
                  <a:schemeClr val="accent2">
                    <a:lumMod val="50000"/>
                  </a:schemeClr>
                </a:solidFill>
              </a:rPr>
              <a:t>احتمال تحقق المنافع المرتبطة بنتائج الإنجاز في العمل لا يرتبط الأفراد العوائد بالأداء.</a:t>
            </a:r>
          </a:p>
          <a:p>
            <a:pPr marL="571500" indent="-571500" algn="r" rtl="1" eaLnBrk="1" fontAlgn="auto" hangingPunct="1">
              <a:lnSpc>
                <a:spcPct val="90000"/>
              </a:lnSpc>
              <a:spcAft>
                <a:spcPts val="0"/>
              </a:spcAft>
              <a:buClr>
                <a:srgbClr val="CC3300"/>
              </a:buClr>
              <a:buFont typeface="Wingdings 3"/>
              <a:buChar char=""/>
              <a:defRPr/>
            </a:pPr>
            <a:r>
              <a:rPr lang="ar-SA" dirty="0" smtClean="0">
                <a:solidFill>
                  <a:schemeClr val="accent2">
                    <a:lumMod val="50000"/>
                  </a:schemeClr>
                </a:solidFill>
              </a:rPr>
              <a:t>احتمال تحقق المنافع الخارجية يعبر عن قوة العلاقة بين تحقيق نتائج الإنجاز في العمل والحصول على الحوافز الخارجية.</a:t>
            </a:r>
          </a:p>
          <a:p>
            <a:pPr marL="571500" indent="-571500" algn="r" rtl="1" eaLnBrk="1" fontAlgn="auto" hangingPunct="1">
              <a:lnSpc>
                <a:spcPct val="90000"/>
              </a:lnSpc>
              <a:spcAft>
                <a:spcPts val="0"/>
              </a:spcAft>
              <a:buClr>
                <a:srgbClr val="CC3300"/>
              </a:buClr>
              <a:buFont typeface="Wingdings 3"/>
              <a:buChar char=""/>
              <a:defRPr/>
            </a:pPr>
            <a:r>
              <a:rPr lang="ar-SA" dirty="0" smtClean="0">
                <a:solidFill>
                  <a:schemeClr val="accent2">
                    <a:lumMod val="50000"/>
                  </a:schemeClr>
                </a:solidFill>
              </a:rPr>
              <a:t> </a:t>
            </a:r>
            <a:r>
              <a:rPr lang="en-US" dirty="0" smtClean="0">
                <a:solidFill>
                  <a:schemeClr val="accent2">
                    <a:lumMod val="50000"/>
                  </a:schemeClr>
                </a:solidFill>
                <a:latin typeface="Times New Roman" pitchFamily="18" charset="0"/>
              </a:rPr>
              <a:t>↑</a:t>
            </a:r>
            <a:r>
              <a:rPr lang="ar-SA" dirty="0" smtClean="0">
                <a:solidFill>
                  <a:schemeClr val="accent2">
                    <a:lumMod val="50000"/>
                  </a:schemeClr>
                </a:solidFill>
              </a:rPr>
              <a:t>الجهد المبذول </a:t>
            </a:r>
            <a:r>
              <a:rPr lang="en-US" dirty="0" smtClean="0">
                <a:solidFill>
                  <a:schemeClr val="accent2">
                    <a:lumMod val="50000"/>
                  </a:schemeClr>
                </a:solidFill>
                <a:latin typeface="Times New Roman" pitchFamily="18" charset="0"/>
              </a:rPr>
              <a:t>↑</a:t>
            </a:r>
            <a:r>
              <a:rPr lang="en-US" dirty="0" smtClean="0">
                <a:solidFill>
                  <a:schemeClr val="accent2">
                    <a:lumMod val="50000"/>
                  </a:schemeClr>
                </a:solidFill>
                <a:latin typeface="Times New Roman" pitchFamily="18" charset="0"/>
                <a:sym typeface="Symbol" pitchFamily="18" charset="2"/>
              </a:rPr>
              <a:t></a:t>
            </a:r>
            <a:r>
              <a:rPr lang="ar-SA" dirty="0" smtClean="0">
                <a:solidFill>
                  <a:schemeClr val="accent2">
                    <a:lumMod val="50000"/>
                  </a:schemeClr>
                </a:solidFill>
              </a:rPr>
              <a:t> تقدير الفرد لقدراته ودرجة صعوبة العمل  </a:t>
            </a:r>
            <a:r>
              <a:rPr lang="en-US" dirty="0" smtClean="0">
                <a:solidFill>
                  <a:schemeClr val="accent2">
                    <a:lumMod val="50000"/>
                  </a:schemeClr>
                </a:solidFill>
                <a:latin typeface="Times New Roman" pitchFamily="18" charset="0"/>
                <a:sym typeface="Symbol" pitchFamily="18" charset="2"/>
              </a:rPr>
              <a:t></a:t>
            </a:r>
            <a:r>
              <a:rPr lang="ar-SA" dirty="0" smtClean="0">
                <a:solidFill>
                  <a:schemeClr val="accent2">
                    <a:lumMod val="50000"/>
                  </a:schemeClr>
                </a:solidFill>
              </a:rPr>
              <a:t>   تقدير الفرد لقدراته عاليه.</a:t>
            </a:r>
          </a:p>
          <a:p>
            <a:pPr marL="571500" indent="-571500" algn="r" rtl="1" eaLnBrk="1" fontAlgn="auto" hangingPunct="1">
              <a:lnSpc>
                <a:spcPct val="90000"/>
              </a:lnSpc>
              <a:spcAft>
                <a:spcPts val="0"/>
              </a:spcAft>
              <a:buClr>
                <a:srgbClr val="CC3300"/>
              </a:buClr>
              <a:buFont typeface="Wingdings 3"/>
              <a:buChar char=""/>
              <a:defRPr/>
            </a:pPr>
            <a:r>
              <a:rPr lang="ar-SA" dirty="0" smtClean="0">
                <a:solidFill>
                  <a:schemeClr val="accent2">
                    <a:lumMod val="50000"/>
                  </a:schemeClr>
                </a:solidFill>
              </a:rPr>
              <a:t>أمكانية الحصول على العوائد الخارجية لا يتعلق بالأداء أو نتائج الإنجاز لقدراته عالية.</a:t>
            </a:r>
          </a:p>
          <a:p>
            <a:pPr marL="571500" indent="-571500" algn="r" rtl="1" eaLnBrk="1" fontAlgn="auto" hangingPunct="1">
              <a:lnSpc>
                <a:spcPct val="90000"/>
              </a:lnSpc>
              <a:spcAft>
                <a:spcPts val="0"/>
              </a:spcAft>
              <a:buClr>
                <a:srgbClr val="CC3300"/>
              </a:buClr>
              <a:buFont typeface="Wingdings 3"/>
              <a:buChar char=""/>
              <a:defRPr/>
            </a:pPr>
            <a:r>
              <a:rPr lang="ar-SA" dirty="0" smtClean="0">
                <a:solidFill>
                  <a:schemeClr val="accent2">
                    <a:lumMod val="50000"/>
                  </a:schemeClr>
                </a:solidFill>
              </a:rPr>
              <a:t>الذين يتصفون بدافع إنجاز قوي يفضلون المهام الصعبة.</a:t>
            </a:r>
          </a:p>
          <a:p>
            <a:pPr marL="495300" indent="-495300" algn="r" rtl="1" eaLnBrk="1" fontAlgn="auto" hangingPunct="1">
              <a:lnSpc>
                <a:spcPct val="80000"/>
              </a:lnSpc>
              <a:spcAft>
                <a:spcPts val="0"/>
              </a:spcAft>
              <a:buClr>
                <a:srgbClr val="CC3300"/>
              </a:buClr>
              <a:buFont typeface="Wingdings 3"/>
              <a:buChar char=""/>
              <a:defRPr/>
            </a:pPr>
            <a:endParaRPr lang="ar-SA" dirty="0" smtClean="0">
              <a:solidFill>
                <a:schemeClr val="accent2">
                  <a:lumMod val="50000"/>
                </a:schemeClr>
              </a:solidFill>
            </a:endParaRPr>
          </a:p>
          <a:p>
            <a:pPr marL="495300" indent="-495300" algn="r" rtl="1" eaLnBrk="1" fontAlgn="auto" hangingPunct="1">
              <a:lnSpc>
                <a:spcPct val="90000"/>
              </a:lnSpc>
              <a:spcAft>
                <a:spcPts val="0"/>
              </a:spcAft>
              <a:buClr>
                <a:srgbClr val="CC3300"/>
              </a:buClr>
              <a:buSzPct val="80000"/>
              <a:buFont typeface="Wingdings" pitchFamily="2" charset="2"/>
              <a:buAutoNum type="arabicParenR"/>
              <a:defRPr/>
            </a:pPr>
            <a:endParaRPr lang="ar-SA" dirty="0" smtClean="0">
              <a:solidFill>
                <a:schemeClr val="accent2">
                  <a:lumMod val="50000"/>
                </a:schemeClr>
              </a:solidFill>
            </a:endParaRPr>
          </a:p>
          <a:p>
            <a:pPr marL="365760" indent="-256032" eaLnBrk="1" fontAlgn="auto" hangingPunct="1">
              <a:spcAft>
                <a:spcPts val="0"/>
              </a:spcAft>
              <a:buFont typeface="Wingdings 3"/>
              <a:buChar char=""/>
              <a:defRPr/>
            </a:pPr>
            <a:endParaRPr lang="ar-SA" dirty="0" smtClean="0">
              <a:solidFill>
                <a:schemeClr val="accent2">
                  <a:lumMod val="50000"/>
                </a:schemeClr>
              </a:solidFill>
            </a:endParaRPr>
          </a:p>
        </p:txBody>
      </p:sp>
      <p:sp>
        <p:nvSpPr>
          <p:cNvPr id="58371"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E73A7333-10C0-4B56-A9D6-121EB0830E8B}"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58372" name="Footer Placeholder 5"/>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58373"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14EBEC83-6227-4827-8D89-CA0A30E5A271}" type="slidenum">
              <a:rPr lang="en-GB" smtClean="0">
                <a:latin typeface="Arial" pitchFamily="34" charset="0"/>
                <a:cs typeface="Arial" pitchFamily="34" charset="0"/>
              </a:rPr>
              <a:pPr/>
              <a:t>49</a:t>
            </a:fld>
            <a:endParaRPr lang="en-GB" smtClean="0">
              <a:latin typeface="Arial" pitchFamily="34" charset="0"/>
              <a:cs typeface="Arial" pitchFamily="34" charset="0"/>
            </a:endParaRPr>
          </a:p>
        </p:txBody>
      </p:sp>
    </p:spTree>
  </p:cSld>
  <p:clrMapOvr>
    <a:masterClrMapping/>
  </p:clrMapOvr>
  <p:transition spd="med">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1"/>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315C54A9-92FC-4750-9F28-F98BEA1990C6}"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13315" name="Footer Placeholder 2"/>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13316"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75022CE-4FD6-488C-994E-AE926D35662C}" type="slidenum">
              <a:rPr lang="en-GB" smtClean="0">
                <a:latin typeface="Arial" pitchFamily="34" charset="0"/>
                <a:cs typeface="Arial" pitchFamily="34" charset="0"/>
              </a:rPr>
              <a:pPr/>
              <a:t>5</a:t>
            </a:fld>
            <a:endParaRPr lang="en-GB" smtClean="0">
              <a:latin typeface="Arial" pitchFamily="34" charset="0"/>
              <a:cs typeface="Arial" pitchFamily="34" charset="0"/>
            </a:endParaRPr>
          </a:p>
        </p:txBody>
      </p:sp>
      <p:graphicFrame>
        <p:nvGraphicFramePr>
          <p:cNvPr id="5" name="Table 4"/>
          <p:cNvGraphicFramePr>
            <a:graphicFrameLocks noGrp="1"/>
          </p:cNvGraphicFramePr>
          <p:nvPr/>
        </p:nvGraphicFramePr>
        <p:xfrm>
          <a:off x="1071509" y="1000125"/>
          <a:ext cx="7143804" cy="4534932"/>
        </p:xfrm>
        <a:graphic>
          <a:graphicData uri="http://schemas.openxmlformats.org/drawingml/2006/table">
            <a:tbl>
              <a:tblPr rtl="1"/>
              <a:tblGrid>
                <a:gridCol w="1441479"/>
                <a:gridCol w="501864"/>
                <a:gridCol w="1128643"/>
                <a:gridCol w="501864"/>
                <a:gridCol w="460964"/>
                <a:gridCol w="248984"/>
                <a:gridCol w="751692"/>
                <a:gridCol w="248984"/>
                <a:gridCol w="416747"/>
                <a:gridCol w="501864"/>
                <a:gridCol w="940719"/>
              </a:tblGrid>
              <a:tr h="564333">
                <a:tc>
                  <a:txBody>
                    <a:bodyPr/>
                    <a:lstStyle/>
                    <a:p>
                      <a:pPr algn="ctr" rtl="1">
                        <a:spcAft>
                          <a:spcPts val="0"/>
                        </a:spcAft>
                      </a:pPr>
                      <a:endParaRPr lang="ar-SA" sz="2000" b="1" dirty="0">
                        <a:solidFill>
                          <a:schemeClr val="bg1"/>
                        </a:solidFill>
                        <a:latin typeface="Times New Roman"/>
                        <a:ea typeface="Times New Roman"/>
                        <a:cs typeface="Traditional Arabic"/>
                      </a:endParaRPr>
                    </a:p>
                  </a:txBody>
                  <a:tcPr marL="68580" marR="68580" marT="0" marB="0">
                    <a:lnL>
                      <a:noFill/>
                    </a:lnL>
                    <a:lnR>
                      <a:noFill/>
                    </a:lnR>
                    <a:lnT>
                      <a:noFill/>
                    </a:lnT>
                    <a:lnB>
                      <a:noFill/>
                    </a:lnB>
                    <a:solidFill>
                      <a:schemeClr val="accent2">
                        <a:lumMod val="20000"/>
                        <a:lumOff val="80000"/>
                      </a:schemeClr>
                    </a:solidFill>
                  </a:tcPr>
                </a:tc>
                <a:tc>
                  <a:txBody>
                    <a:bodyPr/>
                    <a:lstStyle/>
                    <a:p>
                      <a:pPr algn="ctr" rtl="1">
                        <a:spcAft>
                          <a:spcPts val="0"/>
                        </a:spcAft>
                      </a:pPr>
                      <a:endParaRPr lang="ar-SA" sz="2000" b="1">
                        <a:solidFill>
                          <a:schemeClr val="bg1"/>
                        </a:solidFill>
                        <a:latin typeface="Times New Roman"/>
                        <a:ea typeface="Times New Roman"/>
                        <a:cs typeface="Traditional Arabic"/>
                      </a:endParaRPr>
                    </a:p>
                  </a:txBody>
                  <a:tcPr marL="68580" marR="68580" marT="0" marB="0">
                    <a:lnL>
                      <a:noFill/>
                    </a:lnL>
                    <a:lnR>
                      <a:noFill/>
                    </a:lnR>
                    <a:lnT>
                      <a:noFill/>
                    </a:lnT>
                    <a:lnB>
                      <a:noFill/>
                    </a:lnB>
                    <a:solidFill>
                      <a:schemeClr val="accent2">
                        <a:lumMod val="20000"/>
                        <a:lumOff val="80000"/>
                      </a:schemeClr>
                    </a:solidFill>
                  </a:tcPr>
                </a:tc>
                <a:tc>
                  <a:txBody>
                    <a:bodyPr/>
                    <a:lstStyle/>
                    <a:p>
                      <a:pPr algn="ctr" rtl="1">
                        <a:spcAft>
                          <a:spcPts val="0"/>
                        </a:spcAft>
                      </a:pPr>
                      <a:endParaRPr lang="ar-SA" sz="2000" b="1">
                        <a:solidFill>
                          <a:schemeClr val="bg1"/>
                        </a:solidFill>
                        <a:latin typeface="Times New Roman"/>
                        <a:ea typeface="Times New Roman"/>
                        <a:cs typeface="Traditional Arabic"/>
                      </a:endParaRPr>
                    </a:p>
                  </a:txBody>
                  <a:tcPr marL="68580" marR="68580" marT="0" marB="0">
                    <a:lnL>
                      <a:noFill/>
                    </a:lnL>
                    <a:lnR>
                      <a:noFill/>
                    </a:lnR>
                    <a:lnT>
                      <a:noFill/>
                    </a:lnT>
                    <a:lnB>
                      <a:noFill/>
                    </a:lnB>
                    <a:solidFill>
                      <a:schemeClr val="accent2">
                        <a:lumMod val="20000"/>
                        <a:lumOff val="80000"/>
                      </a:schemeClr>
                    </a:solidFill>
                  </a:tcPr>
                </a:tc>
                <a:tc>
                  <a:txBody>
                    <a:bodyPr/>
                    <a:lstStyle/>
                    <a:p>
                      <a:pPr algn="ctr" rtl="1">
                        <a:spcAft>
                          <a:spcPts val="0"/>
                        </a:spcAft>
                      </a:pPr>
                      <a:endParaRPr lang="ar-SA" sz="2000" b="1">
                        <a:solidFill>
                          <a:schemeClr val="bg1"/>
                        </a:solidFill>
                        <a:latin typeface="Times New Roman"/>
                        <a:ea typeface="Times New Roman"/>
                        <a:cs typeface="Traditional Arabic"/>
                      </a:endParaRPr>
                    </a:p>
                  </a:txBody>
                  <a:tcPr marL="68580" marR="68580" marT="0" marB="0">
                    <a:lnL>
                      <a:noFill/>
                    </a:lnL>
                    <a:lnR>
                      <a:noFill/>
                    </a:lnR>
                    <a:lnT>
                      <a:noFill/>
                    </a:lnT>
                    <a:lnB>
                      <a:noFill/>
                    </a:lnB>
                    <a:solidFill>
                      <a:schemeClr val="accent2">
                        <a:lumMod val="20000"/>
                        <a:lumOff val="80000"/>
                      </a:schemeClr>
                    </a:solidFill>
                  </a:tcPr>
                </a:tc>
                <a:tc>
                  <a:txBody>
                    <a:bodyPr/>
                    <a:lstStyle/>
                    <a:p>
                      <a:pPr algn="ctr" rtl="1">
                        <a:spcAft>
                          <a:spcPts val="0"/>
                        </a:spcAft>
                      </a:pPr>
                      <a:endParaRPr lang="ar-SA" sz="2000" b="1">
                        <a:solidFill>
                          <a:schemeClr val="bg1"/>
                        </a:solidFill>
                        <a:latin typeface="Times New Roman"/>
                        <a:ea typeface="Times New Roman"/>
                        <a:cs typeface="Traditional Arabic"/>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solidFill>
                      <a:schemeClr val="accent2">
                        <a:lumMod val="20000"/>
                        <a:lumOff val="80000"/>
                      </a:schemeClr>
                    </a:solidFill>
                  </a:tcPr>
                </a:tc>
                <a:tc gridSpan="3">
                  <a:txBody>
                    <a:bodyPr/>
                    <a:lstStyle/>
                    <a:p>
                      <a:pPr algn="ctr" rtl="1">
                        <a:spcAft>
                          <a:spcPts val="0"/>
                        </a:spcAft>
                      </a:pPr>
                      <a:r>
                        <a:rPr lang="ar-SA" sz="2000" b="1">
                          <a:solidFill>
                            <a:schemeClr val="bg1"/>
                          </a:solidFill>
                          <a:latin typeface="Times New Roman"/>
                          <a:ea typeface="Times New Roman"/>
                          <a:cs typeface="Traditional Arabic"/>
                        </a:rPr>
                        <a:t>التعلم</a:t>
                      </a:r>
                      <a:endParaRPr lang="en-US" sz="1600" b="1">
                        <a:solidFill>
                          <a:schemeClr val="bg1"/>
                        </a:solidFill>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hMerge="1">
                  <a:txBody>
                    <a:bodyPr/>
                    <a:lstStyle/>
                    <a:p>
                      <a:pPr rtl="1"/>
                      <a:endParaRPr lang="ar-SA"/>
                    </a:p>
                  </a:txBody>
                  <a:tcPr/>
                </a:tc>
                <a:tc hMerge="1">
                  <a:txBody>
                    <a:bodyPr/>
                    <a:lstStyle/>
                    <a:p>
                      <a:pPr rtl="1"/>
                      <a:endParaRPr lang="ar-SA"/>
                    </a:p>
                  </a:txBody>
                  <a:tcPr/>
                </a:tc>
                <a:tc>
                  <a:txBody>
                    <a:bodyPr/>
                    <a:lstStyle/>
                    <a:p>
                      <a:pPr algn="ctr" rtl="1">
                        <a:spcAft>
                          <a:spcPts val="0"/>
                        </a:spcAft>
                      </a:pPr>
                      <a:endParaRPr lang="ar-SA" sz="2000" b="1">
                        <a:solidFill>
                          <a:schemeClr val="bg1"/>
                        </a:solidFill>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solidFill>
                      <a:schemeClr val="accent2">
                        <a:lumMod val="20000"/>
                        <a:lumOff val="80000"/>
                      </a:schemeClr>
                    </a:solidFill>
                  </a:tcPr>
                </a:tc>
                <a:tc>
                  <a:txBody>
                    <a:bodyPr/>
                    <a:lstStyle/>
                    <a:p>
                      <a:pPr algn="ctr" rtl="1">
                        <a:spcAft>
                          <a:spcPts val="0"/>
                        </a:spcAft>
                      </a:pPr>
                      <a:endParaRPr lang="ar-SA" sz="2000" b="1">
                        <a:solidFill>
                          <a:schemeClr val="bg1"/>
                        </a:solidFill>
                        <a:latin typeface="Times New Roman"/>
                        <a:ea typeface="Times New Roman"/>
                        <a:cs typeface="Traditional Arabic"/>
                      </a:endParaRPr>
                    </a:p>
                  </a:txBody>
                  <a:tcPr marL="68580" marR="68580" marT="0" marB="0">
                    <a:lnL>
                      <a:noFill/>
                    </a:lnL>
                    <a:lnR>
                      <a:noFill/>
                    </a:lnR>
                    <a:lnT>
                      <a:noFill/>
                    </a:lnT>
                    <a:lnB>
                      <a:noFill/>
                    </a:lnB>
                    <a:solidFill>
                      <a:schemeClr val="accent2">
                        <a:lumMod val="20000"/>
                        <a:lumOff val="80000"/>
                      </a:schemeClr>
                    </a:solidFill>
                  </a:tcPr>
                </a:tc>
                <a:tc>
                  <a:txBody>
                    <a:bodyPr/>
                    <a:lstStyle/>
                    <a:p>
                      <a:pPr algn="ctr" rtl="1">
                        <a:spcAft>
                          <a:spcPts val="0"/>
                        </a:spcAft>
                      </a:pPr>
                      <a:endParaRPr lang="ar-SA" sz="2000" b="1">
                        <a:solidFill>
                          <a:schemeClr val="bg1"/>
                        </a:solidFill>
                        <a:latin typeface="Times New Roman"/>
                        <a:ea typeface="Times New Roman"/>
                        <a:cs typeface="Traditional Arabic"/>
                      </a:endParaRPr>
                    </a:p>
                  </a:txBody>
                  <a:tcPr marL="68580" marR="68580" marT="0" marB="0">
                    <a:lnL>
                      <a:noFill/>
                    </a:lnL>
                    <a:lnR>
                      <a:noFill/>
                    </a:lnR>
                    <a:lnT>
                      <a:noFill/>
                    </a:lnT>
                    <a:lnB>
                      <a:noFill/>
                    </a:lnB>
                    <a:solidFill>
                      <a:schemeClr val="accent2">
                        <a:lumMod val="20000"/>
                        <a:lumOff val="80000"/>
                      </a:schemeClr>
                    </a:solidFill>
                  </a:tcPr>
                </a:tc>
              </a:tr>
              <a:tr h="564333">
                <a:tc>
                  <a:txBody>
                    <a:bodyPr/>
                    <a:lstStyle/>
                    <a:p>
                      <a:pPr algn="ctr" rtl="1">
                        <a:spcAft>
                          <a:spcPts val="0"/>
                        </a:spcAft>
                      </a:pPr>
                      <a:endParaRPr lang="ar-SA" sz="2000" b="1">
                        <a:solidFill>
                          <a:schemeClr val="bg1"/>
                        </a:solidFill>
                        <a:latin typeface="Times New Roman"/>
                        <a:ea typeface="Times New Roman"/>
                        <a:cs typeface="Traditional Arabic"/>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rtl="1">
                        <a:spcAft>
                          <a:spcPts val="0"/>
                        </a:spcAft>
                      </a:pPr>
                      <a:endParaRPr lang="ar-SA" sz="2000" b="1">
                        <a:solidFill>
                          <a:schemeClr val="bg1"/>
                        </a:solidFill>
                        <a:latin typeface="Times New Roman"/>
                        <a:ea typeface="Times New Roman"/>
                        <a:cs typeface="Traditional Arabic"/>
                      </a:endParaRPr>
                    </a:p>
                  </a:txBody>
                  <a:tcPr marL="68580" marR="68580" marT="0" marB="0">
                    <a:lnL>
                      <a:noFill/>
                    </a:lnL>
                    <a:lnR>
                      <a:noFill/>
                    </a:lnR>
                    <a:lnT>
                      <a:noFill/>
                    </a:lnT>
                    <a:lnB>
                      <a:noFill/>
                    </a:lnB>
                    <a:solidFill>
                      <a:schemeClr val="accent2">
                        <a:lumMod val="20000"/>
                        <a:lumOff val="80000"/>
                      </a:schemeClr>
                    </a:solidFill>
                  </a:tcPr>
                </a:tc>
                <a:tc>
                  <a:txBody>
                    <a:bodyPr/>
                    <a:lstStyle/>
                    <a:p>
                      <a:pPr algn="ctr" rtl="1">
                        <a:spcAft>
                          <a:spcPts val="0"/>
                        </a:spcAft>
                      </a:pPr>
                      <a:endParaRPr lang="ar-SA" sz="2000" b="1">
                        <a:solidFill>
                          <a:schemeClr val="bg1"/>
                        </a:solidFill>
                        <a:latin typeface="Times New Roman"/>
                        <a:ea typeface="Times New Roman"/>
                        <a:cs typeface="Traditional Arabic"/>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rtl="1">
                        <a:spcAft>
                          <a:spcPts val="0"/>
                        </a:spcAft>
                      </a:pPr>
                      <a:endParaRPr lang="ar-SA" sz="2000" b="1">
                        <a:solidFill>
                          <a:schemeClr val="bg1"/>
                        </a:solidFill>
                        <a:latin typeface="Times New Roman"/>
                        <a:ea typeface="Times New Roman"/>
                        <a:cs typeface="Traditional Arabic"/>
                      </a:endParaRPr>
                    </a:p>
                  </a:txBody>
                  <a:tcPr marL="68580" marR="68580" marT="0" marB="0">
                    <a:lnL>
                      <a:noFill/>
                    </a:lnL>
                    <a:lnR>
                      <a:noFill/>
                    </a:lnR>
                    <a:lnT>
                      <a:noFill/>
                    </a:lnT>
                    <a:lnB>
                      <a:noFill/>
                    </a:lnB>
                    <a:solidFill>
                      <a:schemeClr val="accent2">
                        <a:lumMod val="20000"/>
                        <a:lumOff val="80000"/>
                      </a:schemeClr>
                    </a:solidFill>
                  </a:tcPr>
                </a:tc>
                <a:tc gridSpan="2">
                  <a:txBody>
                    <a:bodyPr/>
                    <a:lstStyle/>
                    <a:p>
                      <a:pPr algn="ctr" rtl="1">
                        <a:spcAft>
                          <a:spcPts val="0"/>
                        </a:spcAft>
                      </a:pPr>
                      <a:endParaRPr lang="ar-SA" sz="2000" b="1">
                        <a:solidFill>
                          <a:schemeClr val="bg1"/>
                        </a:solidFill>
                        <a:latin typeface="Times New Roman"/>
                        <a:ea typeface="Times New Roman"/>
                        <a:cs typeface="Traditional Arabic"/>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solidFill>
                      <a:schemeClr val="accent2">
                        <a:lumMod val="20000"/>
                        <a:lumOff val="80000"/>
                      </a:schemeClr>
                    </a:solidFill>
                  </a:tcPr>
                </a:tc>
                <a:tc hMerge="1">
                  <a:txBody>
                    <a:bodyPr/>
                    <a:lstStyle/>
                    <a:p>
                      <a:pPr rtl="1"/>
                      <a:endParaRPr lang="ar-SA"/>
                    </a:p>
                  </a:txBody>
                  <a:tcPr/>
                </a:tc>
                <a:tc>
                  <a:txBody>
                    <a:bodyPr/>
                    <a:lstStyle/>
                    <a:p>
                      <a:pPr algn="ctr" rtl="1">
                        <a:spcAft>
                          <a:spcPts val="0"/>
                        </a:spcAft>
                      </a:pPr>
                      <a:endParaRPr lang="ar-SA" sz="2000" b="1" dirty="0">
                        <a:solidFill>
                          <a:schemeClr val="bg1"/>
                        </a:solidFill>
                        <a:latin typeface="Times New Roman"/>
                        <a:ea typeface="Times New Roman"/>
                        <a:cs typeface="Traditional Arabic"/>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c gridSpan="2">
                  <a:txBody>
                    <a:bodyPr/>
                    <a:lstStyle/>
                    <a:p>
                      <a:pPr algn="ctr" rtl="1">
                        <a:spcAft>
                          <a:spcPts val="0"/>
                        </a:spcAft>
                      </a:pPr>
                      <a:endParaRPr lang="ar-SA" sz="2000" b="1">
                        <a:solidFill>
                          <a:schemeClr val="bg1"/>
                        </a:solidFill>
                        <a:latin typeface="Times New Roman"/>
                        <a:ea typeface="Times New Roman"/>
                        <a:cs typeface="Traditional Arabic"/>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hMerge="1">
                  <a:txBody>
                    <a:bodyPr/>
                    <a:lstStyle/>
                    <a:p>
                      <a:pPr rtl="1"/>
                      <a:endParaRPr lang="ar-SA"/>
                    </a:p>
                  </a:txBody>
                  <a:tcPr/>
                </a:tc>
                <a:tc>
                  <a:txBody>
                    <a:bodyPr/>
                    <a:lstStyle/>
                    <a:p>
                      <a:pPr algn="ctr" rtl="1">
                        <a:spcAft>
                          <a:spcPts val="0"/>
                        </a:spcAft>
                      </a:pPr>
                      <a:endParaRPr lang="ar-SA" sz="2000" b="1">
                        <a:solidFill>
                          <a:schemeClr val="bg1"/>
                        </a:solidFill>
                        <a:latin typeface="Times New Roman"/>
                        <a:ea typeface="Times New Roman"/>
                        <a:cs typeface="Traditional Arabic"/>
                      </a:endParaRPr>
                    </a:p>
                  </a:txBody>
                  <a:tcPr marL="68580" marR="68580" marT="0" marB="0">
                    <a:lnL>
                      <a:noFill/>
                    </a:lnL>
                    <a:lnR>
                      <a:noFill/>
                    </a:lnR>
                    <a:lnT>
                      <a:noFill/>
                    </a:lnT>
                    <a:lnB>
                      <a:noFill/>
                    </a:lnB>
                    <a:solidFill>
                      <a:schemeClr val="accent2">
                        <a:lumMod val="20000"/>
                        <a:lumOff val="80000"/>
                      </a:schemeClr>
                    </a:solidFill>
                  </a:tcPr>
                </a:tc>
                <a:tc>
                  <a:txBody>
                    <a:bodyPr/>
                    <a:lstStyle/>
                    <a:p>
                      <a:pPr algn="ctr" rtl="1">
                        <a:spcAft>
                          <a:spcPts val="0"/>
                        </a:spcAft>
                      </a:pPr>
                      <a:endParaRPr lang="ar-SA" sz="2000" b="1">
                        <a:solidFill>
                          <a:schemeClr val="bg1"/>
                        </a:solidFill>
                        <a:latin typeface="Times New Roman"/>
                        <a:ea typeface="Times New Roman"/>
                        <a:cs typeface="Traditional Arabic"/>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1197069">
                <a:tc>
                  <a:txBody>
                    <a:bodyPr/>
                    <a:lstStyle/>
                    <a:p>
                      <a:pPr algn="ctr" rtl="1">
                        <a:lnSpc>
                          <a:spcPts val="1400"/>
                        </a:lnSpc>
                        <a:spcAft>
                          <a:spcPts val="0"/>
                        </a:spcAft>
                      </a:pPr>
                      <a:r>
                        <a:rPr lang="ar-SA" sz="2000" b="1" dirty="0">
                          <a:solidFill>
                            <a:schemeClr val="bg1"/>
                          </a:solidFill>
                          <a:latin typeface="Times New Roman"/>
                          <a:ea typeface="Times New Roman"/>
                          <a:cs typeface="Traditional Arabic"/>
                        </a:rPr>
                        <a:t>حاجة/رغبة غير </a:t>
                      </a:r>
                      <a:endParaRPr lang="en-US" sz="2000" b="1" dirty="0" smtClean="0">
                        <a:solidFill>
                          <a:schemeClr val="bg1"/>
                        </a:solidFill>
                        <a:latin typeface="Times New Roman"/>
                        <a:ea typeface="Times New Roman"/>
                        <a:cs typeface="Traditional Arabic"/>
                      </a:endParaRPr>
                    </a:p>
                    <a:p>
                      <a:pPr algn="ctr" rtl="1">
                        <a:lnSpc>
                          <a:spcPts val="1400"/>
                        </a:lnSpc>
                        <a:spcAft>
                          <a:spcPts val="0"/>
                        </a:spcAft>
                      </a:pPr>
                      <a:endParaRPr lang="en-US" sz="2000" b="1" dirty="0" smtClean="0">
                        <a:solidFill>
                          <a:schemeClr val="bg1"/>
                        </a:solidFill>
                        <a:latin typeface="Times New Roman"/>
                        <a:ea typeface="Times New Roman"/>
                        <a:cs typeface="Traditional Arabic"/>
                      </a:endParaRPr>
                    </a:p>
                    <a:p>
                      <a:pPr algn="ctr" rtl="1">
                        <a:lnSpc>
                          <a:spcPts val="1400"/>
                        </a:lnSpc>
                        <a:spcAft>
                          <a:spcPts val="0"/>
                        </a:spcAft>
                      </a:pPr>
                      <a:r>
                        <a:rPr lang="ar-SA" sz="2000" b="1" dirty="0" smtClean="0">
                          <a:solidFill>
                            <a:schemeClr val="bg1"/>
                          </a:solidFill>
                          <a:latin typeface="Times New Roman"/>
                          <a:ea typeface="Times New Roman"/>
                          <a:cs typeface="Traditional Arabic"/>
                        </a:rPr>
                        <a:t>مشبعة</a:t>
                      </a:r>
                      <a:endParaRPr lang="en-US" sz="1600" b="1" dirty="0">
                        <a:solidFill>
                          <a:schemeClr val="bg1"/>
                        </a:solidFill>
                        <a:latin typeface="Times New Roman"/>
                        <a:ea typeface="Times New Roman"/>
                        <a:cs typeface="Traditional Arabic"/>
                      </a:endParaRPr>
                    </a:p>
                    <a:p>
                      <a:pPr algn="ctr" rtl="1">
                        <a:lnSpc>
                          <a:spcPts val="1400"/>
                        </a:lnSpc>
                        <a:spcAft>
                          <a:spcPts val="0"/>
                        </a:spcAft>
                      </a:pPr>
                      <a:endParaRPr lang="ar-SA" sz="2000" b="1" dirty="0" smtClean="0">
                        <a:solidFill>
                          <a:schemeClr val="bg1"/>
                        </a:solidFill>
                        <a:latin typeface="Times New Roman"/>
                        <a:ea typeface="Times New Roman"/>
                        <a:cs typeface="Traditional Arabic"/>
                      </a:endParaRPr>
                    </a:p>
                    <a:p>
                      <a:pPr algn="ctr" rtl="1">
                        <a:lnSpc>
                          <a:spcPts val="1400"/>
                        </a:lnSpc>
                        <a:spcAft>
                          <a:spcPts val="0"/>
                        </a:spcAft>
                      </a:pPr>
                      <a:r>
                        <a:rPr lang="ar-SA" sz="2000" b="1" dirty="0" smtClean="0">
                          <a:solidFill>
                            <a:schemeClr val="bg1"/>
                          </a:solidFill>
                          <a:latin typeface="Times New Roman"/>
                          <a:ea typeface="Times New Roman"/>
                          <a:cs typeface="Traditional Arabic"/>
                        </a:rPr>
                        <a:t>(</a:t>
                      </a:r>
                      <a:r>
                        <a:rPr lang="ar-SA" sz="2000" b="1" dirty="0">
                          <a:solidFill>
                            <a:schemeClr val="bg1"/>
                          </a:solidFill>
                          <a:latin typeface="Times New Roman"/>
                          <a:ea typeface="Times New Roman"/>
                          <a:cs typeface="Traditional Arabic"/>
                        </a:rPr>
                        <a:t>أهداف أولية)</a:t>
                      </a:r>
                      <a:endParaRPr lang="en-US" sz="1600" b="1" dirty="0">
                        <a:solidFill>
                          <a:schemeClr val="bg1"/>
                        </a:solidFill>
                        <a:latin typeface="Times New Roman"/>
                        <a:ea typeface="Times New Roman"/>
                        <a:cs typeface="Traditional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rtl="1">
                        <a:lnSpc>
                          <a:spcPts val="1400"/>
                        </a:lnSpc>
                        <a:spcAft>
                          <a:spcPts val="0"/>
                        </a:spcAft>
                      </a:pPr>
                      <a:endParaRPr lang="ar-SA" sz="2000" b="1">
                        <a:solidFill>
                          <a:schemeClr val="bg1"/>
                        </a:solidFill>
                        <a:latin typeface="Times New Roman"/>
                        <a:ea typeface="Times New Roman"/>
                        <a:cs typeface="Traditional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2">
                        <a:lumMod val="20000"/>
                        <a:lumOff val="80000"/>
                      </a:schemeClr>
                    </a:solidFill>
                  </a:tcPr>
                </a:tc>
                <a:tc>
                  <a:txBody>
                    <a:bodyPr/>
                    <a:lstStyle/>
                    <a:p>
                      <a:pPr algn="ctr" rtl="1">
                        <a:lnSpc>
                          <a:spcPts val="1400"/>
                        </a:lnSpc>
                        <a:spcAft>
                          <a:spcPts val="0"/>
                        </a:spcAft>
                      </a:pPr>
                      <a:r>
                        <a:rPr lang="ar-SA" sz="2000" b="1" dirty="0">
                          <a:solidFill>
                            <a:schemeClr val="bg1"/>
                          </a:solidFill>
                          <a:latin typeface="Times New Roman"/>
                          <a:ea typeface="Times New Roman"/>
                          <a:cs typeface="Traditional Arabic"/>
                        </a:rPr>
                        <a:t>حالة نفسية </a:t>
                      </a:r>
                      <a:endParaRPr lang="ar-SA" sz="2000" b="1" dirty="0" smtClean="0">
                        <a:solidFill>
                          <a:schemeClr val="bg1"/>
                        </a:solidFill>
                        <a:latin typeface="Times New Roman"/>
                        <a:ea typeface="Times New Roman"/>
                        <a:cs typeface="Traditional Arabic"/>
                      </a:endParaRPr>
                    </a:p>
                    <a:p>
                      <a:pPr algn="ctr" rtl="1">
                        <a:lnSpc>
                          <a:spcPts val="1400"/>
                        </a:lnSpc>
                        <a:spcAft>
                          <a:spcPts val="0"/>
                        </a:spcAft>
                      </a:pPr>
                      <a:endParaRPr lang="ar-SA" sz="2000" b="1" dirty="0" smtClean="0">
                        <a:solidFill>
                          <a:schemeClr val="bg1"/>
                        </a:solidFill>
                        <a:latin typeface="Times New Roman"/>
                        <a:ea typeface="Times New Roman"/>
                        <a:cs typeface="Traditional Arabic"/>
                      </a:endParaRPr>
                    </a:p>
                    <a:p>
                      <a:pPr algn="ctr" rtl="1">
                        <a:lnSpc>
                          <a:spcPts val="1400"/>
                        </a:lnSpc>
                        <a:spcAft>
                          <a:spcPts val="0"/>
                        </a:spcAft>
                      </a:pPr>
                      <a:r>
                        <a:rPr lang="ar-SA" sz="2000" b="1" dirty="0" smtClean="0">
                          <a:solidFill>
                            <a:schemeClr val="bg1"/>
                          </a:solidFill>
                          <a:latin typeface="Times New Roman"/>
                          <a:ea typeface="Times New Roman"/>
                          <a:cs typeface="Traditional Arabic"/>
                        </a:rPr>
                        <a:t>(</a:t>
                      </a:r>
                      <a:r>
                        <a:rPr lang="ar-SA" sz="2000" b="1" dirty="0">
                          <a:solidFill>
                            <a:schemeClr val="bg1"/>
                          </a:solidFill>
                          <a:latin typeface="Times New Roman"/>
                          <a:ea typeface="Times New Roman"/>
                          <a:cs typeface="Traditional Arabic"/>
                        </a:rPr>
                        <a:t>توتر)</a:t>
                      </a:r>
                      <a:endParaRPr lang="en-US" sz="1600" b="1" dirty="0">
                        <a:solidFill>
                          <a:schemeClr val="bg1"/>
                        </a:solidFill>
                        <a:latin typeface="Times New Roman"/>
                        <a:ea typeface="Times New Roman"/>
                        <a:cs typeface="Traditional Arabic"/>
                      </a:endParaRPr>
                    </a:p>
                    <a:p>
                      <a:pPr algn="ctr" rtl="0">
                        <a:lnSpc>
                          <a:spcPts val="1400"/>
                        </a:lnSpc>
                        <a:spcAft>
                          <a:spcPts val="0"/>
                        </a:spcAft>
                      </a:pPr>
                      <a:r>
                        <a:rPr lang="en-US" sz="1400" b="1" dirty="0">
                          <a:solidFill>
                            <a:schemeClr val="bg1"/>
                          </a:solidFill>
                          <a:latin typeface="Times New Roman"/>
                          <a:ea typeface="Times New Roman"/>
                          <a:cs typeface="Traditional Arabic"/>
                        </a:rPr>
                        <a:t>Tension</a:t>
                      </a:r>
                      <a:endParaRPr lang="en-US" sz="1600" b="1" dirty="0">
                        <a:solidFill>
                          <a:schemeClr val="bg1"/>
                        </a:solidFill>
                        <a:latin typeface="Times New Roman"/>
                        <a:ea typeface="Times New Roman"/>
                        <a:cs typeface="Traditional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rtl="1">
                        <a:lnSpc>
                          <a:spcPts val="1400"/>
                        </a:lnSpc>
                        <a:spcAft>
                          <a:spcPts val="0"/>
                        </a:spcAft>
                      </a:pPr>
                      <a:endParaRPr lang="ar-SA" sz="2000" b="1">
                        <a:solidFill>
                          <a:schemeClr val="bg1"/>
                        </a:solidFill>
                        <a:latin typeface="Times New Roman"/>
                        <a:ea typeface="Times New Roman"/>
                        <a:cs typeface="Traditional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2">
                        <a:lumMod val="20000"/>
                        <a:lumOff val="80000"/>
                      </a:schemeClr>
                    </a:solidFill>
                  </a:tcPr>
                </a:tc>
                <a:tc gridSpan="2">
                  <a:txBody>
                    <a:bodyPr/>
                    <a:lstStyle/>
                    <a:p>
                      <a:pPr algn="ctr" rtl="1">
                        <a:lnSpc>
                          <a:spcPts val="1400"/>
                        </a:lnSpc>
                        <a:spcAft>
                          <a:spcPts val="0"/>
                        </a:spcAft>
                      </a:pPr>
                      <a:r>
                        <a:rPr lang="ar-SA" sz="2000" b="1">
                          <a:solidFill>
                            <a:schemeClr val="bg1"/>
                          </a:solidFill>
                          <a:latin typeface="Times New Roman"/>
                          <a:ea typeface="Times New Roman"/>
                          <a:cs typeface="Traditional Arabic"/>
                        </a:rPr>
                        <a:t>حافز</a:t>
                      </a:r>
                      <a:endParaRPr lang="en-US" sz="1600" b="1">
                        <a:solidFill>
                          <a:schemeClr val="bg1"/>
                        </a:solidFill>
                        <a:latin typeface="Times New Roman"/>
                        <a:ea typeface="Times New Roman"/>
                        <a:cs typeface="Traditional Arabic"/>
                      </a:endParaRPr>
                    </a:p>
                    <a:p>
                      <a:pPr algn="ctr" rtl="0">
                        <a:lnSpc>
                          <a:spcPts val="1400"/>
                        </a:lnSpc>
                        <a:spcAft>
                          <a:spcPts val="0"/>
                        </a:spcAft>
                      </a:pPr>
                      <a:r>
                        <a:rPr lang="en-US" sz="1400" b="1">
                          <a:solidFill>
                            <a:schemeClr val="bg1"/>
                          </a:solidFill>
                          <a:latin typeface="Times New Roman"/>
                          <a:ea typeface="Times New Roman"/>
                          <a:cs typeface="Traditional Arabic"/>
                        </a:rPr>
                        <a:t>(Drive)</a:t>
                      </a:r>
                      <a:endParaRPr lang="en-US" sz="1600" b="1">
                        <a:solidFill>
                          <a:schemeClr val="bg1"/>
                        </a:solidFill>
                        <a:latin typeface="Times New Roman"/>
                        <a:ea typeface="Times New Roman"/>
                        <a:cs typeface="Traditional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hMerge="1">
                  <a:txBody>
                    <a:bodyPr/>
                    <a:lstStyle/>
                    <a:p>
                      <a:pPr rtl="1"/>
                      <a:endParaRPr lang="ar-SA"/>
                    </a:p>
                  </a:txBody>
                  <a:tcPr/>
                </a:tc>
                <a:tc>
                  <a:txBody>
                    <a:bodyPr/>
                    <a:lstStyle/>
                    <a:p>
                      <a:pPr algn="ctr" rtl="1">
                        <a:lnSpc>
                          <a:spcPts val="1400"/>
                        </a:lnSpc>
                        <a:spcAft>
                          <a:spcPts val="0"/>
                        </a:spcAft>
                      </a:pPr>
                      <a:endParaRPr lang="ar-SA" sz="2000" b="1">
                        <a:solidFill>
                          <a:schemeClr val="bg1"/>
                        </a:solidFill>
                        <a:latin typeface="Times New Roman"/>
                        <a:ea typeface="Times New Roman"/>
                        <a:cs typeface="Traditional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2">
                        <a:lumMod val="20000"/>
                        <a:lumOff val="80000"/>
                      </a:schemeClr>
                    </a:solidFill>
                  </a:tcPr>
                </a:tc>
                <a:tc gridSpan="2">
                  <a:txBody>
                    <a:bodyPr/>
                    <a:lstStyle/>
                    <a:p>
                      <a:pPr algn="ctr" rtl="1">
                        <a:lnSpc>
                          <a:spcPts val="1400"/>
                        </a:lnSpc>
                        <a:spcAft>
                          <a:spcPts val="0"/>
                        </a:spcAft>
                      </a:pPr>
                      <a:r>
                        <a:rPr lang="ar-SA" sz="2000" b="1">
                          <a:solidFill>
                            <a:schemeClr val="bg1"/>
                          </a:solidFill>
                          <a:latin typeface="Times New Roman"/>
                          <a:ea typeface="Times New Roman"/>
                          <a:cs typeface="Traditional Arabic"/>
                        </a:rPr>
                        <a:t>سلوك</a:t>
                      </a:r>
                      <a:endParaRPr lang="en-US" sz="1600" b="1">
                        <a:solidFill>
                          <a:schemeClr val="bg1"/>
                        </a:solidFill>
                        <a:latin typeface="Times New Roman"/>
                        <a:ea typeface="Times New Roman"/>
                        <a:cs typeface="Traditional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hMerge="1">
                  <a:txBody>
                    <a:bodyPr/>
                    <a:lstStyle/>
                    <a:p>
                      <a:pPr rtl="1"/>
                      <a:endParaRPr lang="ar-SA"/>
                    </a:p>
                  </a:txBody>
                  <a:tcPr/>
                </a:tc>
                <a:tc>
                  <a:txBody>
                    <a:bodyPr/>
                    <a:lstStyle/>
                    <a:p>
                      <a:pPr algn="ctr" rtl="1">
                        <a:lnSpc>
                          <a:spcPts val="1400"/>
                        </a:lnSpc>
                        <a:spcAft>
                          <a:spcPts val="0"/>
                        </a:spcAft>
                      </a:pPr>
                      <a:endParaRPr lang="ar-SA" sz="2000" b="1">
                        <a:solidFill>
                          <a:schemeClr val="bg1"/>
                        </a:solidFill>
                        <a:latin typeface="Times New Roman"/>
                        <a:ea typeface="Times New Roman"/>
                        <a:cs typeface="Traditional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accent2">
                        <a:lumMod val="20000"/>
                        <a:lumOff val="80000"/>
                      </a:schemeClr>
                    </a:solidFill>
                  </a:tcPr>
                </a:tc>
                <a:tc>
                  <a:txBody>
                    <a:bodyPr/>
                    <a:lstStyle/>
                    <a:p>
                      <a:pPr algn="ctr" rtl="1">
                        <a:lnSpc>
                          <a:spcPts val="1400"/>
                        </a:lnSpc>
                        <a:spcAft>
                          <a:spcPts val="0"/>
                        </a:spcAft>
                      </a:pPr>
                      <a:r>
                        <a:rPr lang="ar-SA" sz="2000" b="1" dirty="0">
                          <a:solidFill>
                            <a:schemeClr val="bg1"/>
                          </a:solidFill>
                          <a:latin typeface="Times New Roman"/>
                          <a:ea typeface="Times New Roman"/>
                          <a:cs typeface="Traditional Arabic"/>
                        </a:rPr>
                        <a:t>هدف أو </a:t>
                      </a:r>
                      <a:endParaRPr lang="ar-SA" sz="2000" b="1" dirty="0" smtClean="0">
                        <a:solidFill>
                          <a:schemeClr val="bg1"/>
                        </a:solidFill>
                        <a:latin typeface="Times New Roman"/>
                        <a:ea typeface="Times New Roman"/>
                        <a:cs typeface="Traditional Arabic"/>
                      </a:endParaRPr>
                    </a:p>
                    <a:p>
                      <a:pPr algn="ctr" rtl="1">
                        <a:lnSpc>
                          <a:spcPts val="1400"/>
                        </a:lnSpc>
                        <a:spcAft>
                          <a:spcPts val="0"/>
                        </a:spcAft>
                      </a:pPr>
                      <a:endParaRPr lang="ar-SA" sz="2000" b="1" dirty="0" smtClean="0">
                        <a:solidFill>
                          <a:schemeClr val="bg1"/>
                        </a:solidFill>
                        <a:latin typeface="Times New Roman"/>
                        <a:ea typeface="Times New Roman"/>
                        <a:cs typeface="Traditional Arabic"/>
                      </a:endParaRPr>
                    </a:p>
                    <a:p>
                      <a:pPr algn="ctr" rtl="1">
                        <a:lnSpc>
                          <a:spcPts val="1400"/>
                        </a:lnSpc>
                        <a:spcAft>
                          <a:spcPts val="0"/>
                        </a:spcAft>
                      </a:pPr>
                      <a:r>
                        <a:rPr lang="ar-SA" sz="2000" b="1" dirty="0" smtClean="0">
                          <a:solidFill>
                            <a:schemeClr val="bg1"/>
                          </a:solidFill>
                          <a:latin typeface="Times New Roman"/>
                          <a:ea typeface="Times New Roman"/>
                          <a:cs typeface="Traditional Arabic"/>
                        </a:rPr>
                        <a:t>إشباع </a:t>
                      </a:r>
                    </a:p>
                    <a:p>
                      <a:pPr algn="ctr" rtl="1">
                        <a:lnSpc>
                          <a:spcPts val="1400"/>
                        </a:lnSpc>
                        <a:spcAft>
                          <a:spcPts val="0"/>
                        </a:spcAft>
                      </a:pPr>
                      <a:endParaRPr lang="ar-SA" sz="2000" b="1" dirty="0" smtClean="0">
                        <a:solidFill>
                          <a:schemeClr val="bg1"/>
                        </a:solidFill>
                        <a:latin typeface="Times New Roman"/>
                        <a:ea typeface="Times New Roman"/>
                        <a:cs typeface="Traditional Arabic"/>
                      </a:endParaRPr>
                    </a:p>
                    <a:p>
                      <a:pPr algn="ctr" rtl="1">
                        <a:lnSpc>
                          <a:spcPts val="1400"/>
                        </a:lnSpc>
                        <a:spcAft>
                          <a:spcPts val="0"/>
                        </a:spcAft>
                      </a:pPr>
                      <a:r>
                        <a:rPr lang="ar-SA" sz="2000" b="1" dirty="0" smtClean="0">
                          <a:solidFill>
                            <a:schemeClr val="bg1"/>
                          </a:solidFill>
                          <a:latin typeface="Times New Roman"/>
                          <a:ea typeface="Times New Roman"/>
                          <a:cs typeface="Traditional Arabic"/>
                        </a:rPr>
                        <a:t>حاجة</a:t>
                      </a:r>
                      <a:endParaRPr lang="en-US" sz="1600" b="1" dirty="0">
                        <a:solidFill>
                          <a:schemeClr val="bg1"/>
                        </a:solidFill>
                        <a:latin typeface="Times New Roman"/>
                        <a:ea typeface="Times New Roman"/>
                        <a:cs typeface="Traditional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564333">
                <a:tc>
                  <a:txBody>
                    <a:bodyPr/>
                    <a:lstStyle/>
                    <a:p>
                      <a:pPr algn="ctr" rtl="1">
                        <a:spcAft>
                          <a:spcPts val="0"/>
                        </a:spcAft>
                      </a:pPr>
                      <a:endParaRPr lang="ar-SA" sz="2000" b="1">
                        <a:solidFill>
                          <a:schemeClr val="bg1"/>
                        </a:solidFill>
                        <a:latin typeface="Times New Roman"/>
                        <a:ea typeface="Times New Roman"/>
                        <a:cs typeface="Traditional Arabic"/>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c>
                  <a:txBody>
                    <a:bodyPr/>
                    <a:lstStyle/>
                    <a:p>
                      <a:pPr algn="ctr" rtl="1">
                        <a:spcAft>
                          <a:spcPts val="0"/>
                        </a:spcAft>
                      </a:pPr>
                      <a:endParaRPr lang="ar-SA" sz="2000" b="1">
                        <a:solidFill>
                          <a:schemeClr val="bg1"/>
                        </a:solidFill>
                        <a:latin typeface="Times New Roman"/>
                        <a:ea typeface="Times New Roman"/>
                        <a:cs typeface="Traditional Arabic"/>
                      </a:endParaRPr>
                    </a:p>
                  </a:txBody>
                  <a:tcPr marL="68580" marR="68580" marT="0" marB="0">
                    <a:lnL>
                      <a:noFill/>
                    </a:lnL>
                    <a:lnR>
                      <a:noFill/>
                    </a:lnR>
                    <a:lnT>
                      <a:noFill/>
                    </a:lnT>
                    <a:lnB>
                      <a:noFill/>
                    </a:lnB>
                    <a:solidFill>
                      <a:schemeClr val="accent2">
                        <a:lumMod val="20000"/>
                        <a:lumOff val="80000"/>
                      </a:schemeClr>
                    </a:solidFill>
                  </a:tcPr>
                </a:tc>
                <a:tc>
                  <a:txBody>
                    <a:bodyPr/>
                    <a:lstStyle/>
                    <a:p>
                      <a:pPr algn="ctr" rtl="1">
                        <a:spcAft>
                          <a:spcPts val="0"/>
                        </a:spcAft>
                      </a:pPr>
                      <a:endParaRPr lang="ar-SA" sz="2000" b="1" dirty="0">
                        <a:solidFill>
                          <a:schemeClr val="bg1"/>
                        </a:solidFill>
                        <a:latin typeface="Times New Roman"/>
                        <a:ea typeface="Times New Roman"/>
                        <a:cs typeface="Traditional Arabic"/>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c>
                  <a:txBody>
                    <a:bodyPr/>
                    <a:lstStyle/>
                    <a:p>
                      <a:pPr algn="ctr" rtl="1">
                        <a:spcAft>
                          <a:spcPts val="0"/>
                        </a:spcAft>
                      </a:pPr>
                      <a:endParaRPr lang="ar-SA" sz="2000" b="1">
                        <a:solidFill>
                          <a:schemeClr val="bg1"/>
                        </a:solidFill>
                        <a:latin typeface="Times New Roman"/>
                        <a:ea typeface="Times New Roman"/>
                        <a:cs typeface="Traditional Arabic"/>
                      </a:endParaRPr>
                    </a:p>
                  </a:txBody>
                  <a:tcPr marL="68580" marR="68580" marT="0" marB="0">
                    <a:lnL>
                      <a:noFill/>
                    </a:lnL>
                    <a:lnR>
                      <a:noFill/>
                    </a:lnR>
                    <a:lnT>
                      <a:noFill/>
                    </a:lnT>
                    <a:lnB>
                      <a:noFill/>
                    </a:lnB>
                    <a:solidFill>
                      <a:schemeClr val="accent2">
                        <a:lumMod val="20000"/>
                        <a:lumOff val="80000"/>
                      </a:schemeClr>
                    </a:solidFill>
                  </a:tcPr>
                </a:tc>
                <a:tc gridSpan="2">
                  <a:txBody>
                    <a:bodyPr/>
                    <a:lstStyle/>
                    <a:p>
                      <a:pPr algn="ctr" rtl="1">
                        <a:spcAft>
                          <a:spcPts val="0"/>
                        </a:spcAft>
                      </a:pPr>
                      <a:endParaRPr lang="ar-SA" sz="2000" b="1">
                        <a:solidFill>
                          <a:schemeClr val="bg1"/>
                        </a:solidFill>
                        <a:latin typeface="Times New Roman"/>
                        <a:ea typeface="Times New Roman"/>
                        <a:cs typeface="Traditional Arabic"/>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c hMerge="1">
                  <a:txBody>
                    <a:bodyPr/>
                    <a:lstStyle/>
                    <a:p>
                      <a:pPr rtl="1"/>
                      <a:endParaRPr lang="ar-SA"/>
                    </a:p>
                  </a:txBody>
                  <a:tcPr/>
                </a:tc>
                <a:tc>
                  <a:txBody>
                    <a:bodyPr/>
                    <a:lstStyle/>
                    <a:p>
                      <a:pPr algn="ctr" rtl="1">
                        <a:spcAft>
                          <a:spcPts val="0"/>
                        </a:spcAft>
                      </a:pPr>
                      <a:endParaRPr lang="ar-SA" sz="2000" b="1">
                        <a:solidFill>
                          <a:schemeClr val="bg1"/>
                        </a:solidFill>
                        <a:latin typeface="Times New Roman"/>
                        <a:ea typeface="Times New Roman"/>
                        <a:cs typeface="Traditional Arabic"/>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solidFill>
                      <a:schemeClr val="accent2">
                        <a:lumMod val="20000"/>
                        <a:lumOff val="80000"/>
                      </a:schemeClr>
                    </a:solidFill>
                  </a:tcPr>
                </a:tc>
                <a:tc gridSpan="2">
                  <a:txBody>
                    <a:bodyPr/>
                    <a:lstStyle/>
                    <a:p>
                      <a:pPr algn="ctr" rtl="1">
                        <a:spcAft>
                          <a:spcPts val="0"/>
                        </a:spcAft>
                      </a:pPr>
                      <a:endParaRPr lang="ar-SA" sz="2000" b="1">
                        <a:solidFill>
                          <a:schemeClr val="bg1"/>
                        </a:solidFill>
                        <a:latin typeface="Times New Roman"/>
                        <a:ea typeface="Times New Roman"/>
                        <a:cs typeface="Traditional Arabic"/>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hMerge="1">
                  <a:txBody>
                    <a:bodyPr/>
                    <a:lstStyle/>
                    <a:p>
                      <a:pPr rtl="1"/>
                      <a:endParaRPr lang="ar-SA"/>
                    </a:p>
                  </a:txBody>
                  <a:tcPr/>
                </a:tc>
                <a:tc>
                  <a:txBody>
                    <a:bodyPr/>
                    <a:lstStyle/>
                    <a:p>
                      <a:pPr algn="ctr" rtl="1">
                        <a:spcAft>
                          <a:spcPts val="0"/>
                        </a:spcAft>
                      </a:pPr>
                      <a:endParaRPr lang="ar-SA" sz="2000" b="1">
                        <a:solidFill>
                          <a:schemeClr val="bg1"/>
                        </a:solidFill>
                        <a:latin typeface="Times New Roman"/>
                        <a:ea typeface="Times New Roman"/>
                        <a:cs typeface="Traditional Arabic"/>
                      </a:endParaRPr>
                    </a:p>
                  </a:txBody>
                  <a:tcPr marL="68580" marR="68580" marT="0" marB="0">
                    <a:lnL>
                      <a:noFill/>
                    </a:lnL>
                    <a:lnR>
                      <a:noFill/>
                    </a:lnR>
                    <a:lnT>
                      <a:noFill/>
                    </a:lnT>
                    <a:lnB>
                      <a:noFill/>
                    </a:lnB>
                    <a:solidFill>
                      <a:schemeClr val="accent2">
                        <a:lumMod val="20000"/>
                        <a:lumOff val="80000"/>
                      </a:schemeClr>
                    </a:solidFill>
                  </a:tcPr>
                </a:tc>
                <a:tc>
                  <a:txBody>
                    <a:bodyPr/>
                    <a:lstStyle/>
                    <a:p>
                      <a:pPr algn="ctr" rtl="1">
                        <a:spcAft>
                          <a:spcPts val="0"/>
                        </a:spcAft>
                      </a:pPr>
                      <a:endParaRPr lang="ar-SA" sz="2000" b="1">
                        <a:solidFill>
                          <a:schemeClr val="bg1"/>
                        </a:solidFill>
                        <a:latin typeface="Times New Roman"/>
                        <a:ea typeface="Times New Roman"/>
                        <a:cs typeface="Traditional Arabic"/>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r>
              <a:tr h="617220">
                <a:tc>
                  <a:txBody>
                    <a:bodyPr/>
                    <a:lstStyle/>
                    <a:p>
                      <a:pPr algn="ctr" rtl="1">
                        <a:spcAft>
                          <a:spcPts val="0"/>
                        </a:spcAft>
                      </a:pPr>
                      <a:endParaRPr lang="ar-SA" sz="2000" b="1">
                        <a:solidFill>
                          <a:schemeClr val="bg1"/>
                        </a:solidFill>
                        <a:latin typeface="Times New Roman"/>
                        <a:ea typeface="Times New Roman"/>
                        <a:cs typeface="Traditional Arabic"/>
                      </a:endParaRPr>
                    </a:p>
                  </a:txBody>
                  <a:tcPr marL="68580" marR="68580" marT="0" marB="0">
                    <a:lnL>
                      <a:noFill/>
                    </a:lnL>
                    <a:lnR>
                      <a:noFill/>
                    </a:lnR>
                    <a:lnT>
                      <a:noFill/>
                    </a:lnT>
                    <a:lnB>
                      <a:noFill/>
                    </a:lnB>
                    <a:solidFill>
                      <a:schemeClr val="accent2">
                        <a:lumMod val="20000"/>
                        <a:lumOff val="80000"/>
                      </a:schemeClr>
                    </a:solidFill>
                  </a:tcPr>
                </a:tc>
                <a:tc>
                  <a:txBody>
                    <a:bodyPr/>
                    <a:lstStyle/>
                    <a:p>
                      <a:pPr algn="ctr" rtl="1">
                        <a:spcAft>
                          <a:spcPts val="0"/>
                        </a:spcAft>
                      </a:pPr>
                      <a:endParaRPr lang="ar-SA" sz="2000" b="1" dirty="0">
                        <a:solidFill>
                          <a:schemeClr val="bg1"/>
                        </a:solidFill>
                        <a:latin typeface="Times New Roman"/>
                        <a:ea typeface="Times New Roman"/>
                        <a:cs typeface="Traditional Arabic"/>
                      </a:endParaRPr>
                    </a:p>
                  </a:txBody>
                  <a:tcPr marL="68580" marR="68580" marT="0" marB="0">
                    <a:lnL>
                      <a:noFill/>
                    </a:lnL>
                    <a:lnR>
                      <a:noFill/>
                    </a:lnR>
                    <a:lnT>
                      <a:noFill/>
                    </a:lnT>
                    <a:lnB>
                      <a:noFill/>
                    </a:lnB>
                    <a:solidFill>
                      <a:schemeClr val="accent2">
                        <a:lumMod val="20000"/>
                        <a:lumOff val="80000"/>
                      </a:schemeClr>
                    </a:solidFill>
                  </a:tcPr>
                </a:tc>
                <a:tc>
                  <a:txBody>
                    <a:bodyPr/>
                    <a:lstStyle/>
                    <a:p>
                      <a:pPr algn="ctr" rtl="1">
                        <a:spcAft>
                          <a:spcPts val="0"/>
                        </a:spcAft>
                      </a:pPr>
                      <a:endParaRPr lang="ar-SA" sz="2000" b="1">
                        <a:solidFill>
                          <a:schemeClr val="bg1"/>
                        </a:solidFill>
                        <a:latin typeface="Times New Roman"/>
                        <a:ea typeface="Times New Roman"/>
                        <a:cs typeface="Traditional Arabic"/>
                      </a:endParaRPr>
                    </a:p>
                  </a:txBody>
                  <a:tcPr marL="68580" marR="68580" marT="0" marB="0">
                    <a:lnL>
                      <a:noFill/>
                    </a:lnL>
                    <a:lnR>
                      <a:noFill/>
                    </a:lnR>
                    <a:lnT>
                      <a:noFill/>
                    </a:lnT>
                    <a:lnB>
                      <a:noFill/>
                    </a:lnB>
                    <a:solidFill>
                      <a:schemeClr val="accent2">
                        <a:lumMod val="20000"/>
                        <a:lumOff val="80000"/>
                      </a:schemeClr>
                    </a:solidFill>
                  </a:tcPr>
                </a:tc>
                <a:tc>
                  <a:txBody>
                    <a:bodyPr/>
                    <a:lstStyle/>
                    <a:p>
                      <a:pPr algn="ctr" rtl="1">
                        <a:spcAft>
                          <a:spcPts val="0"/>
                        </a:spcAft>
                      </a:pPr>
                      <a:endParaRPr lang="ar-SA" sz="2000" b="1" dirty="0">
                        <a:solidFill>
                          <a:schemeClr val="bg1"/>
                        </a:solidFill>
                        <a:latin typeface="Times New Roman"/>
                        <a:ea typeface="Times New Roman"/>
                        <a:cs typeface="Traditional Arabic"/>
                      </a:endParaRPr>
                    </a:p>
                  </a:txBody>
                  <a:tcPr marL="68580" marR="68580" marT="0" marB="0">
                    <a:lnL>
                      <a:noFill/>
                    </a:lnL>
                    <a:lnR>
                      <a:noFill/>
                    </a:lnR>
                    <a:lnT>
                      <a:noFill/>
                    </a:lnT>
                    <a:lnB>
                      <a:noFill/>
                    </a:lnB>
                    <a:solidFill>
                      <a:schemeClr val="accent2">
                        <a:lumMod val="20000"/>
                        <a:lumOff val="80000"/>
                      </a:schemeClr>
                    </a:solidFill>
                  </a:tcPr>
                </a:tc>
                <a:tc>
                  <a:txBody>
                    <a:bodyPr/>
                    <a:lstStyle/>
                    <a:p>
                      <a:pPr algn="ctr" rtl="1">
                        <a:spcAft>
                          <a:spcPts val="0"/>
                        </a:spcAft>
                      </a:pPr>
                      <a:endParaRPr lang="ar-SA" sz="2000" b="1">
                        <a:solidFill>
                          <a:schemeClr val="bg1"/>
                        </a:solidFill>
                        <a:latin typeface="Times New Roman"/>
                        <a:ea typeface="Times New Roman"/>
                        <a:cs typeface="Traditional Arabic"/>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solidFill>
                      <a:schemeClr val="accent2">
                        <a:lumMod val="20000"/>
                        <a:lumOff val="80000"/>
                      </a:schemeClr>
                    </a:solidFill>
                  </a:tcPr>
                </a:tc>
                <a:tc gridSpan="3">
                  <a:txBody>
                    <a:bodyPr/>
                    <a:lstStyle/>
                    <a:p>
                      <a:pPr algn="ctr" rtl="1">
                        <a:spcAft>
                          <a:spcPts val="0"/>
                        </a:spcAft>
                      </a:pPr>
                      <a:r>
                        <a:rPr lang="ar-SA" sz="2000" b="1">
                          <a:solidFill>
                            <a:schemeClr val="bg1"/>
                          </a:solidFill>
                          <a:latin typeface="Times New Roman"/>
                          <a:ea typeface="Times New Roman"/>
                          <a:cs typeface="Traditional Arabic"/>
                        </a:rPr>
                        <a:t>عمليات إدراكية</a:t>
                      </a:r>
                      <a:endParaRPr lang="en-US" sz="1600" b="1">
                        <a:solidFill>
                          <a:schemeClr val="bg1"/>
                        </a:solidFill>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hMerge="1">
                  <a:txBody>
                    <a:bodyPr/>
                    <a:lstStyle/>
                    <a:p>
                      <a:pPr rtl="1"/>
                      <a:endParaRPr lang="ar-SA"/>
                    </a:p>
                  </a:txBody>
                  <a:tcPr/>
                </a:tc>
                <a:tc hMerge="1">
                  <a:txBody>
                    <a:bodyPr/>
                    <a:lstStyle/>
                    <a:p>
                      <a:pPr rtl="1"/>
                      <a:endParaRPr lang="ar-SA"/>
                    </a:p>
                  </a:txBody>
                  <a:tcPr/>
                </a:tc>
                <a:tc>
                  <a:txBody>
                    <a:bodyPr/>
                    <a:lstStyle/>
                    <a:p>
                      <a:pPr algn="ctr" rtl="1">
                        <a:spcAft>
                          <a:spcPts val="0"/>
                        </a:spcAft>
                      </a:pPr>
                      <a:endParaRPr lang="ar-SA" sz="2000" b="1">
                        <a:solidFill>
                          <a:schemeClr val="bg1"/>
                        </a:solidFill>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solidFill>
                      <a:schemeClr val="accent2">
                        <a:lumMod val="20000"/>
                        <a:lumOff val="80000"/>
                      </a:schemeClr>
                    </a:solidFill>
                  </a:tcPr>
                </a:tc>
                <a:tc>
                  <a:txBody>
                    <a:bodyPr/>
                    <a:lstStyle/>
                    <a:p>
                      <a:pPr algn="ctr" rtl="1">
                        <a:spcAft>
                          <a:spcPts val="0"/>
                        </a:spcAft>
                      </a:pPr>
                      <a:endParaRPr lang="ar-SA" sz="2000" b="1">
                        <a:solidFill>
                          <a:schemeClr val="bg1"/>
                        </a:solidFill>
                        <a:latin typeface="Times New Roman"/>
                        <a:ea typeface="Times New Roman"/>
                        <a:cs typeface="Traditional Arabic"/>
                      </a:endParaRPr>
                    </a:p>
                  </a:txBody>
                  <a:tcPr marL="68580" marR="68580" marT="0" marB="0">
                    <a:lnL>
                      <a:noFill/>
                    </a:lnL>
                    <a:lnR>
                      <a:noFill/>
                    </a:lnR>
                    <a:lnT>
                      <a:noFill/>
                    </a:lnT>
                    <a:lnB>
                      <a:noFill/>
                    </a:lnB>
                    <a:solidFill>
                      <a:schemeClr val="accent2">
                        <a:lumMod val="20000"/>
                        <a:lumOff val="80000"/>
                      </a:schemeClr>
                    </a:solidFill>
                  </a:tcPr>
                </a:tc>
                <a:tc>
                  <a:txBody>
                    <a:bodyPr/>
                    <a:lstStyle/>
                    <a:p>
                      <a:pPr algn="ctr" rtl="1">
                        <a:spcAft>
                          <a:spcPts val="0"/>
                        </a:spcAft>
                      </a:pPr>
                      <a:endParaRPr lang="ar-SA" sz="2000" b="1">
                        <a:solidFill>
                          <a:schemeClr val="bg1"/>
                        </a:solidFill>
                        <a:latin typeface="Times New Roman"/>
                        <a:ea typeface="Times New Roman"/>
                        <a:cs typeface="Traditional Arabic"/>
                      </a:endParaRPr>
                    </a:p>
                  </a:txBody>
                  <a:tcPr marL="68580" marR="68580" marT="0" marB="0">
                    <a:lnL>
                      <a:noFill/>
                    </a:lnL>
                    <a:lnR>
                      <a:noFill/>
                    </a:lnR>
                    <a:lnT>
                      <a:noFill/>
                    </a:lnT>
                    <a:lnB>
                      <a:noFill/>
                    </a:lnB>
                    <a:solidFill>
                      <a:schemeClr val="accent2">
                        <a:lumMod val="20000"/>
                        <a:lumOff val="80000"/>
                      </a:schemeClr>
                    </a:solidFill>
                  </a:tcPr>
                </a:tc>
              </a:tr>
              <a:tr h="410424">
                <a:tc>
                  <a:txBody>
                    <a:bodyPr/>
                    <a:lstStyle/>
                    <a:p>
                      <a:pPr algn="ctr" rtl="1">
                        <a:spcAft>
                          <a:spcPts val="0"/>
                        </a:spcAft>
                      </a:pPr>
                      <a:endParaRPr lang="ar-SA" sz="1200" b="1">
                        <a:solidFill>
                          <a:schemeClr val="bg1"/>
                        </a:solidFill>
                        <a:latin typeface="Times New Roman"/>
                        <a:ea typeface="Times New Roman"/>
                        <a:cs typeface="Traditional Arabic"/>
                      </a:endParaRPr>
                    </a:p>
                  </a:txBody>
                  <a:tcPr marL="68580" marR="68580" marT="0" marB="0">
                    <a:lnL>
                      <a:noFill/>
                    </a:lnL>
                    <a:lnR>
                      <a:noFill/>
                    </a:lnR>
                    <a:lnT>
                      <a:noFill/>
                    </a:lnT>
                    <a:lnB>
                      <a:noFill/>
                    </a:lnB>
                    <a:solidFill>
                      <a:schemeClr val="accent2">
                        <a:lumMod val="20000"/>
                        <a:lumOff val="80000"/>
                      </a:schemeClr>
                    </a:solidFill>
                  </a:tcPr>
                </a:tc>
                <a:tc>
                  <a:txBody>
                    <a:bodyPr/>
                    <a:lstStyle/>
                    <a:p>
                      <a:pPr algn="ctr" rtl="1">
                        <a:spcAft>
                          <a:spcPts val="0"/>
                        </a:spcAft>
                      </a:pPr>
                      <a:endParaRPr lang="ar-SA" sz="1200" b="1">
                        <a:solidFill>
                          <a:schemeClr val="bg1"/>
                        </a:solidFill>
                        <a:latin typeface="Times New Roman"/>
                        <a:ea typeface="Times New Roman"/>
                        <a:cs typeface="Traditional Arabic"/>
                      </a:endParaRPr>
                    </a:p>
                  </a:txBody>
                  <a:tcPr marL="68580" marR="68580" marT="0" marB="0">
                    <a:lnL>
                      <a:noFill/>
                    </a:lnL>
                    <a:lnR>
                      <a:noFill/>
                    </a:lnR>
                    <a:lnT>
                      <a:noFill/>
                    </a:lnT>
                    <a:lnB>
                      <a:noFill/>
                    </a:lnB>
                    <a:solidFill>
                      <a:schemeClr val="accent2">
                        <a:lumMod val="20000"/>
                        <a:lumOff val="80000"/>
                      </a:schemeClr>
                    </a:solidFill>
                  </a:tcPr>
                </a:tc>
                <a:tc>
                  <a:txBody>
                    <a:bodyPr/>
                    <a:lstStyle/>
                    <a:p>
                      <a:pPr algn="ctr" rtl="1">
                        <a:spcAft>
                          <a:spcPts val="0"/>
                        </a:spcAft>
                      </a:pPr>
                      <a:endParaRPr lang="ar-SA" sz="1200" b="1">
                        <a:solidFill>
                          <a:schemeClr val="bg1"/>
                        </a:solidFill>
                        <a:latin typeface="Times New Roman"/>
                        <a:ea typeface="Times New Roman"/>
                        <a:cs typeface="Traditional Arabic"/>
                      </a:endParaRPr>
                    </a:p>
                  </a:txBody>
                  <a:tcPr marL="68580" marR="68580" marT="0" marB="0">
                    <a:lnL>
                      <a:noFill/>
                    </a:lnL>
                    <a:lnR>
                      <a:noFill/>
                    </a:lnR>
                    <a:lnT>
                      <a:noFill/>
                    </a:lnT>
                    <a:lnB>
                      <a:noFill/>
                    </a:lnB>
                    <a:solidFill>
                      <a:schemeClr val="accent2">
                        <a:lumMod val="20000"/>
                        <a:lumOff val="80000"/>
                      </a:schemeClr>
                    </a:solidFill>
                  </a:tcPr>
                </a:tc>
                <a:tc>
                  <a:txBody>
                    <a:bodyPr/>
                    <a:lstStyle/>
                    <a:p>
                      <a:pPr algn="ctr" rtl="1">
                        <a:spcAft>
                          <a:spcPts val="0"/>
                        </a:spcAft>
                      </a:pPr>
                      <a:endParaRPr lang="ar-SA" sz="1200" b="1">
                        <a:solidFill>
                          <a:schemeClr val="bg1"/>
                        </a:solidFill>
                        <a:latin typeface="Times New Roman"/>
                        <a:ea typeface="Times New Roman"/>
                        <a:cs typeface="Traditional Arabic"/>
                      </a:endParaRPr>
                    </a:p>
                  </a:txBody>
                  <a:tcPr marL="68580" marR="68580" marT="0" marB="0">
                    <a:lnL>
                      <a:noFill/>
                    </a:lnL>
                    <a:lnR>
                      <a:noFill/>
                    </a:lnR>
                    <a:lnT>
                      <a:noFill/>
                    </a:lnT>
                    <a:lnB>
                      <a:noFill/>
                    </a:lnB>
                    <a:solidFill>
                      <a:schemeClr val="accent2">
                        <a:lumMod val="20000"/>
                        <a:lumOff val="80000"/>
                      </a:schemeClr>
                    </a:solidFill>
                  </a:tcPr>
                </a:tc>
                <a:tc gridSpan="2">
                  <a:txBody>
                    <a:bodyPr/>
                    <a:lstStyle/>
                    <a:p>
                      <a:pPr algn="ctr" rtl="1">
                        <a:spcAft>
                          <a:spcPts val="0"/>
                        </a:spcAft>
                      </a:pPr>
                      <a:endParaRPr lang="ar-SA" sz="1200" b="1">
                        <a:solidFill>
                          <a:schemeClr val="bg1"/>
                        </a:solidFill>
                        <a:latin typeface="Times New Roman"/>
                        <a:ea typeface="Times New Roman"/>
                        <a:cs typeface="Traditional Arabic"/>
                      </a:endParaRPr>
                    </a:p>
                  </a:txBody>
                  <a:tcPr marL="68580" marR="68580" marT="0" marB="0">
                    <a:lnL>
                      <a:noFill/>
                    </a:lnL>
                    <a:lnR>
                      <a:noFill/>
                    </a:lnR>
                    <a:lnT>
                      <a:noFill/>
                    </a:lnT>
                    <a:lnB>
                      <a:noFill/>
                    </a:lnB>
                    <a:solidFill>
                      <a:schemeClr val="accent2">
                        <a:lumMod val="20000"/>
                        <a:lumOff val="80000"/>
                      </a:schemeClr>
                    </a:solidFill>
                  </a:tcPr>
                </a:tc>
                <a:tc hMerge="1">
                  <a:txBody>
                    <a:bodyPr/>
                    <a:lstStyle/>
                    <a:p>
                      <a:pPr rtl="1"/>
                      <a:endParaRPr lang="ar-SA"/>
                    </a:p>
                  </a:txBody>
                  <a:tcPr/>
                </a:tc>
                <a:tc>
                  <a:txBody>
                    <a:bodyPr/>
                    <a:lstStyle/>
                    <a:p>
                      <a:pPr algn="ctr" rtl="1">
                        <a:spcAft>
                          <a:spcPts val="0"/>
                        </a:spcAft>
                      </a:pPr>
                      <a:endParaRPr lang="ar-SA" sz="1200" b="1">
                        <a:solidFill>
                          <a:schemeClr val="bg1"/>
                        </a:solidFill>
                        <a:latin typeface="Times New Roman"/>
                        <a:ea typeface="Times New Roman"/>
                        <a:cs typeface="Traditional Arabic"/>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gridSpan="2">
                  <a:txBody>
                    <a:bodyPr/>
                    <a:lstStyle/>
                    <a:p>
                      <a:pPr algn="ctr" rtl="1">
                        <a:spcAft>
                          <a:spcPts val="0"/>
                        </a:spcAft>
                      </a:pPr>
                      <a:endParaRPr lang="ar-SA" sz="1200" b="1">
                        <a:solidFill>
                          <a:schemeClr val="bg1"/>
                        </a:solidFill>
                        <a:latin typeface="Times New Roman"/>
                        <a:ea typeface="Times New Roman"/>
                        <a:cs typeface="Traditional Arabic"/>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hMerge="1">
                  <a:txBody>
                    <a:bodyPr/>
                    <a:lstStyle/>
                    <a:p>
                      <a:pPr rtl="1"/>
                      <a:endParaRPr lang="ar-SA"/>
                    </a:p>
                  </a:txBody>
                  <a:tcPr/>
                </a:tc>
                <a:tc>
                  <a:txBody>
                    <a:bodyPr/>
                    <a:lstStyle/>
                    <a:p>
                      <a:pPr algn="ctr" rtl="1">
                        <a:spcAft>
                          <a:spcPts val="0"/>
                        </a:spcAft>
                      </a:pPr>
                      <a:endParaRPr lang="ar-SA" sz="1200" b="1">
                        <a:solidFill>
                          <a:schemeClr val="bg1"/>
                        </a:solidFill>
                        <a:latin typeface="Times New Roman"/>
                        <a:ea typeface="Times New Roman"/>
                        <a:cs typeface="Traditional Arabic"/>
                      </a:endParaRPr>
                    </a:p>
                  </a:txBody>
                  <a:tcPr marL="68580" marR="68580" marT="0" marB="0">
                    <a:lnL>
                      <a:noFill/>
                    </a:lnL>
                    <a:lnR>
                      <a:noFill/>
                    </a:lnR>
                    <a:lnT>
                      <a:noFill/>
                    </a:lnT>
                    <a:lnB>
                      <a:noFill/>
                    </a:lnB>
                    <a:solidFill>
                      <a:schemeClr val="accent2">
                        <a:lumMod val="20000"/>
                        <a:lumOff val="80000"/>
                      </a:schemeClr>
                    </a:solidFill>
                  </a:tcPr>
                </a:tc>
                <a:tc>
                  <a:txBody>
                    <a:bodyPr/>
                    <a:lstStyle/>
                    <a:p>
                      <a:pPr algn="ctr" rtl="1">
                        <a:spcAft>
                          <a:spcPts val="0"/>
                        </a:spcAft>
                      </a:pPr>
                      <a:endParaRPr lang="ar-SA" sz="1200" b="1">
                        <a:solidFill>
                          <a:schemeClr val="bg1"/>
                        </a:solidFill>
                        <a:latin typeface="Times New Roman"/>
                        <a:ea typeface="Times New Roman"/>
                        <a:cs typeface="Traditional Arabic"/>
                      </a:endParaRPr>
                    </a:p>
                  </a:txBody>
                  <a:tcPr marL="68580" marR="68580" marT="0" marB="0">
                    <a:lnL>
                      <a:noFill/>
                    </a:lnL>
                    <a:lnR>
                      <a:noFill/>
                    </a:lnR>
                    <a:lnT>
                      <a:noFill/>
                    </a:lnT>
                    <a:lnB>
                      <a:noFill/>
                    </a:lnB>
                    <a:solidFill>
                      <a:schemeClr val="accent2">
                        <a:lumMod val="20000"/>
                        <a:lumOff val="80000"/>
                      </a:schemeClr>
                    </a:solidFill>
                  </a:tcPr>
                </a:tc>
              </a:tr>
              <a:tr h="617220">
                <a:tc>
                  <a:txBody>
                    <a:bodyPr/>
                    <a:lstStyle/>
                    <a:p>
                      <a:pPr algn="ctr" rtl="1">
                        <a:spcAft>
                          <a:spcPts val="0"/>
                        </a:spcAft>
                      </a:pPr>
                      <a:endParaRPr lang="ar-SA" sz="2000" b="1">
                        <a:solidFill>
                          <a:schemeClr val="bg1"/>
                        </a:solidFill>
                        <a:latin typeface="Times New Roman"/>
                        <a:ea typeface="Times New Roman"/>
                        <a:cs typeface="Traditional Arabic"/>
                      </a:endParaRPr>
                    </a:p>
                  </a:txBody>
                  <a:tcPr marL="68580" marR="68580" marT="0" marB="0">
                    <a:lnL>
                      <a:noFill/>
                    </a:lnL>
                    <a:lnR>
                      <a:noFill/>
                    </a:lnR>
                    <a:lnT>
                      <a:noFill/>
                    </a:lnT>
                    <a:lnB>
                      <a:noFill/>
                    </a:lnB>
                    <a:solidFill>
                      <a:schemeClr val="accent2">
                        <a:lumMod val="20000"/>
                        <a:lumOff val="80000"/>
                      </a:schemeClr>
                    </a:solidFill>
                  </a:tcPr>
                </a:tc>
                <a:tc>
                  <a:txBody>
                    <a:bodyPr/>
                    <a:lstStyle/>
                    <a:p>
                      <a:pPr algn="ctr" rtl="1">
                        <a:spcAft>
                          <a:spcPts val="0"/>
                        </a:spcAft>
                      </a:pPr>
                      <a:endParaRPr lang="ar-SA" sz="2000" b="1">
                        <a:solidFill>
                          <a:schemeClr val="bg1"/>
                        </a:solidFill>
                        <a:latin typeface="Times New Roman"/>
                        <a:ea typeface="Times New Roman"/>
                        <a:cs typeface="Traditional Arabic"/>
                      </a:endParaRPr>
                    </a:p>
                  </a:txBody>
                  <a:tcPr marL="68580" marR="68580" marT="0" marB="0">
                    <a:lnL>
                      <a:noFill/>
                    </a:lnL>
                    <a:lnR>
                      <a:noFill/>
                    </a:lnR>
                    <a:lnT>
                      <a:noFill/>
                    </a:lnT>
                    <a:lnB>
                      <a:noFill/>
                    </a:lnB>
                    <a:solidFill>
                      <a:schemeClr val="accent2">
                        <a:lumMod val="20000"/>
                        <a:lumOff val="80000"/>
                      </a:schemeClr>
                    </a:solidFill>
                  </a:tcPr>
                </a:tc>
                <a:tc>
                  <a:txBody>
                    <a:bodyPr/>
                    <a:lstStyle/>
                    <a:p>
                      <a:pPr algn="ctr" rtl="1">
                        <a:spcAft>
                          <a:spcPts val="0"/>
                        </a:spcAft>
                      </a:pPr>
                      <a:endParaRPr lang="ar-SA" sz="2000" b="1">
                        <a:solidFill>
                          <a:schemeClr val="bg1"/>
                        </a:solidFill>
                        <a:latin typeface="Times New Roman"/>
                        <a:ea typeface="Times New Roman"/>
                        <a:cs typeface="Traditional Arabic"/>
                      </a:endParaRPr>
                    </a:p>
                  </a:txBody>
                  <a:tcPr marL="68580" marR="68580" marT="0" marB="0">
                    <a:lnL>
                      <a:noFill/>
                    </a:lnL>
                    <a:lnR>
                      <a:noFill/>
                    </a:lnR>
                    <a:lnT>
                      <a:noFill/>
                    </a:lnT>
                    <a:lnB>
                      <a:noFill/>
                    </a:lnB>
                    <a:solidFill>
                      <a:schemeClr val="accent2">
                        <a:lumMod val="20000"/>
                        <a:lumOff val="80000"/>
                      </a:schemeClr>
                    </a:solidFill>
                  </a:tcPr>
                </a:tc>
                <a:tc>
                  <a:txBody>
                    <a:bodyPr/>
                    <a:lstStyle/>
                    <a:p>
                      <a:pPr algn="ctr" rtl="1">
                        <a:spcAft>
                          <a:spcPts val="0"/>
                        </a:spcAft>
                      </a:pPr>
                      <a:endParaRPr lang="ar-SA" sz="2000" b="1">
                        <a:solidFill>
                          <a:schemeClr val="bg1"/>
                        </a:solidFill>
                        <a:latin typeface="Times New Roman"/>
                        <a:ea typeface="Times New Roman"/>
                        <a:cs typeface="Traditional Arabic"/>
                      </a:endParaRPr>
                    </a:p>
                  </a:txBody>
                  <a:tcPr marL="68580" marR="68580" marT="0" marB="0">
                    <a:lnL>
                      <a:noFill/>
                    </a:lnL>
                    <a:lnR>
                      <a:noFill/>
                    </a:lnR>
                    <a:lnT>
                      <a:noFill/>
                    </a:lnT>
                    <a:lnB>
                      <a:noFill/>
                    </a:lnB>
                    <a:solidFill>
                      <a:schemeClr val="accent2">
                        <a:lumMod val="20000"/>
                        <a:lumOff val="80000"/>
                      </a:schemeClr>
                    </a:solidFill>
                  </a:tcPr>
                </a:tc>
                <a:tc>
                  <a:txBody>
                    <a:bodyPr/>
                    <a:lstStyle/>
                    <a:p>
                      <a:pPr algn="ctr" rtl="1">
                        <a:spcAft>
                          <a:spcPts val="0"/>
                        </a:spcAft>
                      </a:pPr>
                      <a:endParaRPr lang="ar-SA" sz="2000" b="1">
                        <a:solidFill>
                          <a:schemeClr val="bg1"/>
                        </a:solidFill>
                        <a:latin typeface="Times New Roman"/>
                        <a:ea typeface="Times New Roman"/>
                        <a:cs typeface="Traditional Arabic"/>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solidFill>
                      <a:schemeClr val="accent2">
                        <a:lumMod val="20000"/>
                        <a:lumOff val="80000"/>
                      </a:schemeClr>
                    </a:solidFill>
                  </a:tcPr>
                </a:tc>
                <a:tc gridSpan="3">
                  <a:txBody>
                    <a:bodyPr/>
                    <a:lstStyle/>
                    <a:p>
                      <a:pPr algn="ctr" rtl="1">
                        <a:spcAft>
                          <a:spcPts val="0"/>
                        </a:spcAft>
                      </a:pPr>
                      <a:r>
                        <a:rPr lang="ar-SA" sz="2000" b="1">
                          <a:solidFill>
                            <a:schemeClr val="bg1"/>
                          </a:solidFill>
                          <a:latin typeface="Times New Roman"/>
                          <a:ea typeface="Times New Roman"/>
                          <a:cs typeface="Traditional Arabic"/>
                        </a:rPr>
                        <a:t>تقليل التوتر</a:t>
                      </a:r>
                      <a:endParaRPr lang="en-US" sz="1600" b="1">
                        <a:solidFill>
                          <a:schemeClr val="bg1"/>
                        </a:solidFill>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hMerge="1">
                  <a:txBody>
                    <a:bodyPr/>
                    <a:lstStyle/>
                    <a:p>
                      <a:pPr rtl="1"/>
                      <a:endParaRPr lang="ar-SA"/>
                    </a:p>
                  </a:txBody>
                  <a:tcPr/>
                </a:tc>
                <a:tc hMerge="1">
                  <a:txBody>
                    <a:bodyPr/>
                    <a:lstStyle/>
                    <a:p>
                      <a:pPr rtl="1"/>
                      <a:endParaRPr lang="ar-SA"/>
                    </a:p>
                  </a:txBody>
                  <a:tcPr/>
                </a:tc>
                <a:tc>
                  <a:txBody>
                    <a:bodyPr/>
                    <a:lstStyle/>
                    <a:p>
                      <a:pPr algn="ctr" rtl="1">
                        <a:spcAft>
                          <a:spcPts val="0"/>
                        </a:spcAft>
                      </a:pPr>
                      <a:endParaRPr lang="ar-SA" sz="2000" b="1">
                        <a:solidFill>
                          <a:schemeClr val="bg1"/>
                        </a:solidFill>
                        <a:latin typeface="Times New Roman"/>
                        <a:ea typeface="Times New Roman"/>
                        <a:cs typeface="Traditional Arabic"/>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solidFill>
                      <a:schemeClr val="accent2">
                        <a:lumMod val="20000"/>
                        <a:lumOff val="80000"/>
                      </a:schemeClr>
                    </a:solidFill>
                  </a:tcPr>
                </a:tc>
                <a:tc>
                  <a:txBody>
                    <a:bodyPr/>
                    <a:lstStyle/>
                    <a:p>
                      <a:pPr algn="ctr" rtl="1">
                        <a:spcAft>
                          <a:spcPts val="0"/>
                        </a:spcAft>
                      </a:pPr>
                      <a:endParaRPr lang="ar-SA" sz="2000" b="1">
                        <a:solidFill>
                          <a:schemeClr val="bg1"/>
                        </a:solidFill>
                        <a:latin typeface="Times New Roman"/>
                        <a:ea typeface="Times New Roman"/>
                        <a:cs typeface="Traditional Arabic"/>
                      </a:endParaRPr>
                    </a:p>
                  </a:txBody>
                  <a:tcPr marL="68580" marR="68580" marT="0" marB="0">
                    <a:lnL>
                      <a:noFill/>
                    </a:lnL>
                    <a:lnR>
                      <a:noFill/>
                    </a:lnR>
                    <a:lnT>
                      <a:noFill/>
                    </a:lnT>
                    <a:lnB>
                      <a:noFill/>
                    </a:lnB>
                    <a:solidFill>
                      <a:schemeClr val="accent2">
                        <a:lumMod val="20000"/>
                        <a:lumOff val="80000"/>
                      </a:schemeClr>
                    </a:solidFill>
                  </a:tcPr>
                </a:tc>
                <a:tc>
                  <a:txBody>
                    <a:bodyPr/>
                    <a:lstStyle/>
                    <a:p>
                      <a:pPr algn="ctr" rtl="1">
                        <a:spcAft>
                          <a:spcPts val="0"/>
                        </a:spcAft>
                      </a:pPr>
                      <a:endParaRPr lang="ar-SA" sz="2000" b="1" dirty="0">
                        <a:solidFill>
                          <a:schemeClr val="bg1"/>
                        </a:solidFill>
                        <a:latin typeface="Times New Roman"/>
                        <a:ea typeface="Times New Roman"/>
                        <a:cs typeface="Traditional Arabic"/>
                      </a:endParaRPr>
                    </a:p>
                  </a:txBody>
                  <a:tcPr marL="68580" marR="68580" marT="0" marB="0">
                    <a:lnL>
                      <a:noFill/>
                    </a:lnL>
                    <a:lnR>
                      <a:noFill/>
                    </a:lnR>
                    <a:lnT>
                      <a:noFill/>
                    </a:lnT>
                    <a:lnB>
                      <a:noFill/>
                    </a:lnB>
                    <a:solidFill>
                      <a:schemeClr val="accent2">
                        <a:lumMod val="20000"/>
                        <a:lumOff val="80000"/>
                      </a:schemeClr>
                    </a:solidFill>
                  </a:tcPr>
                </a:tc>
              </a:tr>
            </a:tbl>
          </a:graphicData>
        </a:graphic>
      </p:graphicFrame>
      <p:cxnSp>
        <p:nvCxnSpPr>
          <p:cNvPr id="13413" name="Straight Arrow Connector 17"/>
          <p:cNvCxnSpPr>
            <a:cxnSpLocks noChangeShapeType="1"/>
          </p:cNvCxnSpPr>
          <p:nvPr/>
        </p:nvCxnSpPr>
        <p:spPr bwMode="auto">
          <a:xfrm rot="5400000">
            <a:off x="3000375" y="2143125"/>
            <a:ext cx="1143000" cy="0"/>
          </a:xfrm>
          <a:prstGeom prst="straightConnector1">
            <a:avLst/>
          </a:prstGeom>
          <a:noFill/>
          <a:ln w="9525" algn="ctr">
            <a:solidFill>
              <a:srgbClr val="C00000"/>
            </a:solidFill>
            <a:round/>
            <a:headEnd/>
            <a:tailEnd type="arrow" w="med" len="med"/>
          </a:ln>
        </p:spPr>
      </p:cxnSp>
      <p:cxnSp>
        <p:nvCxnSpPr>
          <p:cNvPr id="13414" name="Straight Arrow Connector 20"/>
          <p:cNvCxnSpPr>
            <a:cxnSpLocks noChangeShapeType="1"/>
          </p:cNvCxnSpPr>
          <p:nvPr/>
        </p:nvCxnSpPr>
        <p:spPr bwMode="auto">
          <a:xfrm rot="5400000" flipH="1" flipV="1">
            <a:off x="3034507" y="3321844"/>
            <a:ext cx="1073150" cy="1587"/>
          </a:xfrm>
          <a:prstGeom prst="straightConnector1">
            <a:avLst/>
          </a:prstGeom>
          <a:noFill/>
          <a:ln w="9525" algn="ctr">
            <a:solidFill>
              <a:srgbClr val="C00000"/>
            </a:solidFill>
            <a:round/>
            <a:headEnd/>
            <a:tailEnd type="arrow" w="med" len="med"/>
          </a:ln>
        </p:spPr>
      </p:cxnSp>
      <p:cxnSp>
        <p:nvCxnSpPr>
          <p:cNvPr id="13415" name="Straight Arrow Connector 22"/>
          <p:cNvCxnSpPr>
            <a:cxnSpLocks noChangeShapeType="1"/>
          </p:cNvCxnSpPr>
          <p:nvPr/>
        </p:nvCxnSpPr>
        <p:spPr bwMode="auto">
          <a:xfrm rot="10800000">
            <a:off x="3214688" y="2786063"/>
            <a:ext cx="714375" cy="1587"/>
          </a:xfrm>
          <a:prstGeom prst="straightConnector1">
            <a:avLst/>
          </a:prstGeom>
          <a:noFill/>
          <a:ln w="9525" algn="ctr">
            <a:solidFill>
              <a:srgbClr val="C00000"/>
            </a:solidFill>
            <a:round/>
            <a:headEnd/>
            <a:tailEnd type="arrow" w="med" len="med"/>
          </a:ln>
        </p:spPr>
      </p:cxnSp>
      <p:cxnSp>
        <p:nvCxnSpPr>
          <p:cNvPr id="13416" name="Straight Arrow Connector 24"/>
          <p:cNvCxnSpPr>
            <a:cxnSpLocks noChangeShapeType="1"/>
          </p:cNvCxnSpPr>
          <p:nvPr/>
        </p:nvCxnSpPr>
        <p:spPr bwMode="auto">
          <a:xfrm rot="10800000">
            <a:off x="6286500" y="2714625"/>
            <a:ext cx="500063" cy="1588"/>
          </a:xfrm>
          <a:prstGeom prst="straightConnector1">
            <a:avLst/>
          </a:prstGeom>
          <a:noFill/>
          <a:ln w="9525" algn="ctr">
            <a:solidFill>
              <a:srgbClr val="C00000"/>
            </a:solidFill>
            <a:round/>
            <a:headEnd/>
            <a:tailEnd type="arrow" w="med" len="med"/>
          </a:ln>
        </p:spPr>
      </p:cxnSp>
      <p:cxnSp>
        <p:nvCxnSpPr>
          <p:cNvPr id="13417" name="Straight Arrow Connector 29"/>
          <p:cNvCxnSpPr>
            <a:cxnSpLocks noChangeShapeType="1"/>
          </p:cNvCxnSpPr>
          <p:nvPr/>
        </p:nvCxnSpPr>
        <p:spPr bwMode="auto">
          <a:xfrm rot="10800000">
            <a:off x="4643438" y="2786063"/>
            <a:ext cx="500062" cy="1587"/>
          </a:xfrm>
          <a:prstGeom prst="straightConnector1">
            <a:avLst/>
          </a:prstGeom>
          <a:noFill/>
          <a:ln w="9525" algn="ctr">
            <a:solidFill>
              <a:srgbClr val="C00000"/>
            </a:solidFill>
            <a:round/>
            <a:headEnd/>
            <a:tailEnd type="arrow" w="med" len="med"/>
          </a:ln>
        </p:spPr>
      </p:cxnSp>
      <p:cxnSp>
        <p:nvCxnSpPr>
          <p:cNvPr id="13418" name="Straight Arrow Connector 31"/>
          <p:cNvCxnSpPr>
            <a:cxnSpLocks noChangeShapeType="1"/>
          </p:cNvCxnSpPr>
          <p:nvPr/>
        </p:nvCxnSpPr>
        <p:spPr bwMode="auto">
          <a:xfrm rot="10800000">
            <a:off x="2000250" y="2714625"/>
            <a:ext cx="500063" cy="1588"/>
          </a:xfrm>
          <a:prstGeom prst="straightConnector1">
            <a:avLst/>
          </a:prstGeom>
          <a:noFill/>
          <a:ln w="9525" algn="ctr">
            <a:solidFill>
              <a:srgbClr val="C00000"/>
            </a:solidFill>
            <a:round/>
            <a:headEnd/>
            <a:tailEnd type="arrow" w="med" len="med"/>
          </a:ln>
        </p:spPr>
      </p:cxnSp>
      <p:cxnSp>
        <p:nvCxnSpPr>
          <p:cNvPr id="13419" name="Straight Connector 37"/>
          <p:cNvCxnSpPr>
            <a:cxnSpLocks noChangeShapeType="1"/>
          </p:cNvCxnSpPr>
          <p:nvPr/>
        </p:nvCxnSpPr>
        <p:spPr bwMode="auto">
          <a:xfrm rot="5400000">
            <a:off x="641350" y="4214813"/>
            <a:ext cx="1716087" cy="1588"/>
          </a:xfrm>
          <a:prstGeom prst="line">
            <a:avLst/>
          </a:prstGeom>
          <a:noFill/>
          <a:ln w="9525" algn="ctr">
            <a:solidFill>
              <a:srgbClr val="C00000"/>
            </a:solidFill>
            <a:round/>
            <a:headEnd/>
            <a:tailEnd/>
          </a:ln>
        </p:spPr>
      </p:cxnSp>
      <p:cxnSp>
        <p:nvCxnSpPr>
          <p:cNvPr id="13420" name="Straight Arrow Connector 39"/>
          <p:cNvCxnSpPr>
            <a:cxnSpLocks noChangeShapeType="1"/>
          </p:cNvCxnSpPr>
          <p:nvPr/>
        </p:nvCxnSpPr>
        <p:spPr bwMode="auto">
          <a:xfrm>
            <a:off x="1500188" y="5072063"/>
            <a:ext cx="1428750" cy="1587"/>
          </a:xfrm>
          <a:prstGeom prst="straightConnector1">
            <a:avLst/>
          </a:prstGeom>
          <a:noFill/>
          <a:ln w="9525" algn="ctr">
            <a:solidFill>
              <a:srgbClr val="C00000"/>
            </a:solidFill>
            <a:round/>
            <a:headEnd/>
            <a:tailEnd type="arrow" w="med" len="med"/>
          </a:ln>
        </p:spPr>
      </p:cxnSp>
      <p:cxnSp>
        <p:nvCxnSpPr>
          <p:cNvPr id="13421" name="Straight Connector 41"/>
          <p:cNvCxnSpPr>
            <a:cxnSpLocks noChangeShapeType="1"/>
          </p:cNvCxnSpPr>
          <p:nvPr/>
        </p:nvCxnSpPr>
        <p:spPr bwMode="auto">
          <a:xfrm>
            <a:off x="4214813" y="5072063"/>
            <a:ext cx="1500187" cy="1587"/>
          </a:xfrm>
          <a:prstGeom prst="line">
            <a:avLst/>
          </a:prstGeom>
          <a:noFill/>
          <a:ln w="9525" algn="ctr">
            <a:solidFill>
              <a:srgbClr val="C00000"/>
            </a:solidFill>
            <a:round/>
            <a:headEnd/>
            <a:tailEnd/>
          </a:ln>
        </p:spPr>
      </p:cxnSp>
      <p:cxnSp>
        <p:nvCxnSpPr>
          <p:cNvPr id="13422" name="Straight Arrow Connector 43"/>
          <p:cNvCxnSpPr>
            <a:cxnSpLocks noChangeShapeType="1"/>
          </p:cNvCxnSpPr>
          <p:nvPr/>
        </p:nvCxnSpPr>
        <p:spPr bwMode="auto">
          <a:xfrm rot="5400000" flipH="1" flipV="1">
            <a:off x="4857750" y="4214813"/>
            <a:ext cx="1716087" cy="1588"/>
          </a:xfrm>
          <a:prstGeom prst="straightConnector1">
            <a:avLst/>
          </a:prstGeom>
          <a:noFill/>
          <a:ln w="9525" algn="ctr">
            <a:solidFill>
              <a:srgbClr val="C00000"/>
            </a:solidFill>
            <a:round/>
            <a:headEnd/>
            <a:tailEnd type="arrow" w="med" len="med"/>
          </a:ln>
        </p:spPr>
      </p:cxnSp>
      <p:sp>
        <p:nvSpPr>
          <p:cNvPr id="13423" name="Rectangle 12"/>
          <p:cNvSpPr>
            <a:spLocks noChangeArrowheads="1"/>
          </p:cNvSpPr>
          <p:nvPr/>
        </p:nvSpPr>
        <p:spPr bwMode="auto">
          <a:xfrm>
            <a:off x="0" y="0"/>
            <a:ext cx="1468438" cy="323850"/>
          </a:xfrm>
          <a:prstGeom prst="rect">
            <a:avLst/>
          </a:prstGeom>
          <a:noFill/>
          <a:ln w="9525">
            <a:noFill/>
            <a:miter lim="800000"/>
            <a:headEnd/>
            <a:tailEnd/>
          </a:ln>
        </p:spPr>
        <p:txBody>
          <a:bodyPr wrap="none" anchor="ctr">
            <a:spAutoFit/>
          </a:bodyPr>
          <a:lstStyle/>
          <a:p>
            <a:pPr algn="ctr" rtl="1" eaLnBrk="0" hangingPunct="0"/>
            <a:r>
              <a:rPr lang="ar-SA" sz="1500" b="1" i="1">
                <a:latin typeface="Times New Roman" pitchFamily="18" charset="0"/>
                <a:cs typeface="Times New Roman" pitchFamily="18" charset="0"/>
              </a:rPr>
              <a:t>نموذج عملية الدوافع</a:t>
            </a:r>
            <a:endParaRPr lang="ar-SA"/>
          </a:p>
        </p:txBody>
      </p:sp>
    </p:spTree>
  </p:cSld>
  <p:clrMapOvr>
    <a:masterClrMapping/>
  </p:clrMapOvr>
  <p:transition spd="med">
    <p:zoom/>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pPr rtl="1" eaLnBrk="1" fontAlgn="auto" hangingPunct="1">
              <a:spcAft>
                <a:spcPts val="0"/>
              </a:spcAft>
              <a:defRPr/>
            </a:pPr>
            <a:r>
              <a:rPr lang="ar-SA" smtClean="0"/>
              <a:t>الأسئلة00</a:t>
            </a:r>
          </a:p>
        </p:txBody>
      </p:sp>
      <p:sp>
        <p:nvSpPr>
          <p:cNvPr id="3" name="Content Placeholder 2"/>
          <p:cNvSpPr>
            <a:spLocks noGrp="1"/>
          </p:cNvSpPr>
          <p:nvPr>
            <p:ph idx="1"/>
          </p:nvPr>
        </p:nvSpPr>
        <p:spPr/>
        <p:txBody>
          <a:bodyPr>
            <a:normAutofit fontScale="47500" lnSpcReduction="20000"/>
          </a:bodyPr>
          <a:lstStyle/>
          <a:p>
            <a:pPr marL="571500" indent="-571500" algn="r" rtl="1" eaLnBrk="1" fontAlgn="auto" hangingPunct="1">
              <a:lnSpc>
                <a:spcPct val="90000"/>
              </a:lnSpc>
              <a:spcAft>
                <a:spcPts val="0"/>
              </a:spcAft>
              <a:buClr>
                <a:srgbClr val="CC3300"/>
              </a:buClr>
              <a:buFont typeface="Wingdings 3"/>
              <a:buChar char=""/>
              <a:defRPr/>
            </a:pPr>
            <a:r>
              <a:rPr lang="ar-SA" dirty="0" smtClean="0">
                <a:solidFill>
                  <a:schemeClr val="accent2">
                    <a:lumMod val="50000"/>
                  </a:schemeClr>
                </a:solidFill>
              </a:rPr>
              <a:t>دافع الإنجاز يمثل الرغبة في الإجادة والامتياز في تحقيق نتائج في المهام التي يقوم بها الأفراد.</a:t>
            </a:r>
          </a:p>
          <a:p>
            <a:pPr marL="571500" indent="-571500" algn="r" rtl="1" eaLnBrk="1" fontAlgn="auto" hangingPunct="1">
              <a:lnSpc>
                <a:spcPct val="90000"/>
              </a:lnSpc>
              <a:spcAft>
                <a:spcPts val="0"/>
              </a:spcAft>
              <a:buClr>
                <a:srgbClr val="CC3300"/>
              </a:buClr>
              <a:buFont typeface="Wingdings 3"/>
              <a:buChar char=""/>
              <a:defRPr/>
            </a:pPr>
            <a:r>
              <a:rPr lang="ar-SA" dirty="0" smtClean="0">
                <a:solidFill>
                  <a:schemeClr val="accent2">
                    <a:lumMod val="50000"/>
                  </a:schemeClr>
                </a:solidFill>
              </a:rPr>
              <a:t>يتساوى الأفراد في قوة هذا الدافع.</a:t>
            </a:r>
          </a:p>
          <a:p>
            <a:pPr marL="571500" indent="-571500" algn="r" rtl="1" eaLnBrk="1" fontAlgn="auto" hangingPunct="1">
              <a:lnSpc>
                <a:spcPct val="90000"/>
              </a:lnSpc>
              <a:spcAft>
                <a:spcPts val="0"/>
              </a:spcAft>
              <a:buClr>
                <a:srgbClr val="CC3300"/>
              </a:buClr>
              <a:buFont typeface="Wingdings 3"/>
              <a:buChar char=""/>
              <a:defRPr/>
            </a:pPr>
            <a:r>
              <a:rPr lang="ar-SA" dirty="0" smtClean="0">
                <a:solidFill>
                  <a:schemeClr val="accent2">
                    <a:lumMod val="50000"/>
                  </a:schemeClr>
                </a:solidFill>
              </a:rPr>
              <a:t>الأفراد الذي يكون دافع الإنجاز لديهم قوى يحققون سعادة أكبر من تحقيق نتائج ناجحة عن الأفراد الذين يكون دافع الإنجاز لديهم ضعيف.</a:t>
            </a:r>
          </a:p>
          <a:p>
            <a:pPr marL="571500" indent="-571500" algn="r" rtl="1" eaLnBrk="1" fontAlgn="auto" hangingPunct="1">
              <a:lnSpc>
                <a:spcPct val="90000"/>
              </a:lnSpc>
              <a:spcAft>
                <a:spcPts val="0"/>
              </a:spcAft>
              <a:buClr>
                <a:srgbClr val="CC3300"/>
              </a:buClr>
              <a:buFont typeface="Wingdings 3"/>
              <a:buChar char=""/>
              <a:defRPr/>
            </a:pPr>
            <a:r>
              <a:rPr lang="ar-SA" dirty="0" smtClean="0">
                <a:solidFill>
                  <a:schemeClr val="accent2">
                    <a:lumMod val="50000"/>
                  </a:schemeClr>
                </a:solidFill>
              </a:rPr>
              <a:t>قدم ماكيلاند اتكينسون طريقة اسقاطية لقياس ضعف دافع الإنجاز لدى الأفراد.</a:t>
            </a:r>
          </a:p>
          <a:p>
            <a:pPr marL="571500" indent="-571500" algn="r" rtl="1" eaLnBrk="1" fontAlgn="auto" hangingPunct="1">
              <a:lnSpc>
                <a:spcPct val="90000"/>
              </a:lnSpc>
              <a:spcAft>
                <a:spcPts val="0"/>
              </a:spcAft>
              <a:buClr>
                <a:srgbClr val="CC3300"/>
              </a:buClr>
              <a:buFont typeface="Wingdings 3"/>
              <a:buChar char=""/>
              <a:defRPr/>
            </a:pPr>
            <a:r>
              <a:rPr lang="ar-SA" dirty="0" smtClean="0">
                <a:solidFill>
                  <a:schemeClr val="accent2">
                    <a:lumMod val="50000"/>
                  </a:schemeClr>
                </a:solidFill>
              </a:rPr>
              <a:t>الأفراد الذين يتصفون بدافع انجاز قوي لا يفضلون المهام التي تمدهم بمعلومات عن نتائج إنجازهم.</a:t>
            </a:r>
          </a:p>
          <a:p>
            <a:pPr marL="571500" indent="-571500" algn="r" rtl="1" eaLnBrk="1" fontAlgn="auto" hangingPunct="1">
              <a:lnSpc>
                <a:spcPct val="90000"/>
              </a:lnSpc>
              <a:spcAft>
                <a:spcPts val="0"/>
              </a:spcAft>
              <a:buClr>
                <a:srgbClr val="CC3300"/>
              </a:buClr>
              <a:buFont typeface="Wingdings 3"/>
              <a:buChar char=""/>
              <a:defRPr/>
            </a:pPr>
            <a:r>
              <a:rPr lang="ar-SA" dirty="0" smtClean="0">
                <a:solidFill>
                  <a:schemeClr val="accent2">
                    <a:lumMod val="50000"/>
                  </a:schemeClr>
                </a:solidFill>
              </a:rPr>
              <a:t>الأفراد الذين يتصفون بدافع إنجاز قوي يفضلون المهام متوسطة الصعوبة.</a:t>
            </a:r>
          </a:p>
          <a:p>
            <a:pPr marL="571500" indent="-571500" algn="r" rtl="1" eaLnBrk="1" fontAlgn="auto" hangingPunct="1">
              <a:lnSpc>
                <a:spcPct val="90000"/>
              </a:lnSpc>
              <a:spcAft>
                <a:spcPts val="0"/>
              </a:spcAft>
              <a:buClr>
                <a:srgbClr val="CC3300"/>
              </a:buClr>
              <a:buFont typeface="Wingdings 3"/>
              <a:buChar char=""/>
              <a:defRPr/>
            </a:pPr>
            <a:r>
              <a:rPr lang="ar-SA" dirty="0" smtClean="0">
                <a:solidFill>
                  <a:schemeClr val="accent2">
                    <a:lumMod val="50000"/>
                  </a:schemeClr>
                </a:solidFill>
              </a:rPr>
              <a:t>الأفراد الذين يتصفون بدافع إنجاز قوي يفضلون المهام الصعبة جداً.</a:t>
            </a:r>
          </a:p>
          <a:p>
            <a:pPr marL="571500" indent="-571500" algn="r" rtl="1" eaLnBrk="1" fontAlgn="auto" hangingPunct="1">
              <a:lnSpc>
                <a:spcPct val="90000"/>
              </a:lnSpc>
              <a:spcAft>
                <a:spcPts val="0"/>
              </a:spcAft>
              <a:buClr>
                <a:srgbClr val="CC3300"/>
              </a:buClr>
              <a:buFont typeface="Wingdings 3"/>
              <a:buChar char=""/>
              <a:defRPr/>
            </a:pPr>
            <a:r>
              <a:rPr lang="ar-SA" dirty="0" smtClean="0">
                <a:solidFill>
                  <a:schemeClr val="accent2">
                    <a:lumMod val="50000"/>
                  </a:schemeClr>
                </a:solidFill>
              </a:rPr>
              <a:t>الأفراد الذين يتصفون بدافع إنجاز قوي لا يفضلون المهام السهلة.</a:t>
            </a:r>
          </a:p>
          <a:p>
            <a:pPr marL="571500" indent="-571500" algn="r" rtl="1" eaLnBrk="1" fontAlgn="auto" hangingPunct="1">
              <a:lnSpc>
                <a:spcPct val="90000"/>
              </a:lnSpc>
              <a:spcAft>
                <a:spcPts val="0"/>
              </a:spcAft>
              <a:buClr>
                <a:srgbClr val="CC3300"/>
              </a:buClr>
              <a:buFont typeface="Wingdings 3"/>
              <a:buChar char=""/>
              <a:defRPr/>
            </a:pPr>
            <a:r>
              <a:rPr lang="ar-SA" dirty="0" smtClean="0">
                <a:solidFill>
                  <a:schemeClr val="accent2">
                    <a:lumMod val="50000"/>
                  </a:schemeClr>
                </a:solidFill>
              </a:rPr>
              <a:t>الأفراد الذين يتصفون بدافع إنجاز قوي لا يفضلون المهام التي تفور قدرا كبيراً من الاستقلال.</a:t>
            </a:r>
          </a:p>
          <a:p>
            <a:pPr marL="571500" indent="-571500" algn="r" rtl="1" eaLnBrk="1" fontAlgn="auto" hangingPunct="1">
              <a:lnSpc>
                <a:spcPct val="90000"/>
              </a:lnSpc>
              <a:spcAft>
                <a:spcPts val="0"/>
              </a:spcAft>
              <a:buClr>
                <a:srgbClr val="CC3300"/>
              </a:buClr>
              <a:buFont typeface="Wingdings 3"/>
              <a:buChar char=""/>
              <a:defRPr/>
            </a:pPr>
            <a:r>
              <a:rPr lang="ar-SA" dirty="0" smtClean="0">
                <a:solidFill>
                  <a:schemeClr val="accent2">
                    <a:lumMod val="50000"/>
                  </a:schemeClr>
                </a:solidFill>
              </a:rPr>
              <a:t>الأفراد الذين يتصفون بدافع إنجاز قوي لا يبذلون جهد كبير في محاولة انجاز وتحقيق أهداف الأداء.</a:t>
            </a:r>
          </a:p>
          <a:p>
            <a:pPr marL="571500" indent="-571500" algn="r" rtl="1" eaLnBrk="1" fontAlgn="auto" hangingPunct="1">
              <a:spcAft>
                <a:spcPts val="0"/>
              </a:spcAft>
              <a:buClr>
                <a:srgbClr val="CC3300"/>
              </a:buClr>
              <a:buFont typeface="Wingdings 3"/>
              <a:buChar char=""/>
              <a:defRPr/>
            </a:pPr>
            <a:r>
              <a:rPr lang="ar-SA" dirty="0" smtClean="0">
                <a:solidFill>
                  <a:schemeClr val="accent2">
                    <a:lumMod val="50000"/>
                  </a:schemeClr>
                </a:solidFill>
              </a:rPr>
              <a:t>هناك حصيلة من نتائج الدراسات التجريبية في علم النفس تشكل في مجموعها ما يمكن أن نسميه بنظريات مستوى الفشل.</a:t>
            </a:r>
          </a:p>
          <a:p>
            <a:pPr marL="571500" indent="-571500" algn="r" rtl="1" eaLnBrk="1" fontAlgn="auto" hangingPunct="1">
              <a:spcAft>
                <a:spcPts val="0"/>
              </a:spcAft>
              <a:buClr>
                <a:srgbClr val="CC3300"/>
              </a:buClr>
              <a:buFont typeface="Wingdings 3"/>
              <a:buChar char=""/>
              <a:defRPr/>
            </a:pPr>
            <a:r>
              <a:rPr lang="ar-SA" dirty="0" smtClean="0">
                <a:solidFill>
                  <a:schemeClr val="accent2">
                    <a:lumMod val="50000"/>
                  </a:schemeClr>
                </a:solidFill>
              </a:rPr>
              <a:t>مستوى الطموح هو مستوى الإنجاز المرتقب الذي يحاول الفرد الوصول إليه في مهمة مألوفة مع وجود معلومات لدى الفرد عن مستوى انجازه السابق فيها.</a:t>
            </a:r>
          </a:p>
          <a:p>
            <a:pPr marL="571500" indent="-571500" algn="r" rtl="1" eaLnBrk="1" fontAlgn="auto" hangingPunct="1">
              <a:spcAft>
                <a:spcPts val="0"/>
              </a:spcAft>
              <a:buClr>
                <a:srgbClr val="CC3300"/>
              </a:buClr>
              <a:buFont typeface="Wingdings 3"/>
              <a:buChar char=""/>
              <a:defRPr/>
            </a:pPr>
            <a:r>
              <a:rPr lang="ar-SA" dirty="0" smtClean="0">
                <a:solidFill>
                  <a:schemeClr val="accent2">
                    <a:lumMod val="50000"/>
                  </a:schemeClr>
                </a:solidFill>
              </a:rPr>
              <a:t>الأفراد الذين يتصفون بدافع إنجاز قوي لا يتأثرون في محاولاتهم لتحقيق نتائج أداء ناجحة.</a:t>
            </a:r>
          </a:p>
          <a:p>
            <a:pPr marL="571500" indent="-571500" algn="r" rtl="1" eaLnBrk="1" fontAlgn="auto" hangingPunct="1">
              <a:spcAft>
                <a:spcPts val="0"/>
              </a:spcAft>
              <a:buClr>
                <a:srgbClr val="CC3300"/>
              </a:buClr>
              <a:buFont typeface="Wingdings 3"/>
              <a:buChar char=""/>
              <a:defRPr/>
            </a:pPr>
            <a:r>
              <a:rPr lang="ar-SA" dirty="0" smtClean="0">
                <a:solidFill>
                  <a:schemeClr val="accent2">
                    <a:lumMod val="50000"/>
                  </a:schemeClr>
                </a:solidFill>
              </a:rPr>
              <a:t>الأفراد الذين يتصفون بدافع إنجاز قوي لا يشعرون بالسعادة والرضا من مجرد تحقيق نتائج إنجاز ناجحة.</a:t>
            </a:r>
            <a:endParaRPr lang="en-US" dirty="0" smtClean="0">
              <a:solidFill>
                <a:schemeClr val="accent2">
                  <a:lumMod val="50000"/>
                </a:schemeClr>
              </a:solidFill>
            </a:endParaRPr>
          </a:p>
          <a:p>
            <a:pPr marL="571500" indent="-571500" algn="r" rtl="1" eaLnBrk="1" fontAlgn="auto" hangingPunct="1">
              <a:lnSpc>
                <a:spcPct val="90000"/>
              </a:lnSpc>
              <a:spcAft>
                <a:spcPts val="0"/>
              </a:spcAft>
              <a:buClr>
                <a:srgbClr val="CC3300"/>
              </a:buClr>
              <a:buFont typeface="Wingdings 3"/>
              <a:buChar char=""/>
              <a:defRPr/>
            </a:pPr>
            <a:endParaRPr lang="en-US" dirty="0" smtClean="0">
              <a:solidFill>
                <a:schemeClr val="accent2">
                  <a:lumMod val="50000"/>
                </a:schemeClr>
              </a:solidFill>
            </a:endParaRPr>
          </a:p>
          <a:p>
            <a:pPr marL="365760" indent="-256032" eaLnBrk="1" fontAlgn="auto" hangingPunct="1">
              <a:spcAft>
                <a:spcPts val="0"/>
              </a:spcAft>
              <a:buFont typeface="Wingdings 3"/>
              <a:buChar char=""/>
              <a:defRPr/>
            </a:pPr>
            <a:endParaRPr lang="ar-SA" dirty="0" smtClean="0"/>
          </a:p>
        </p:txBody>
      </p:sp>
      <p:sp>
        <p:nvSpPr>
          <p:cNvPr id="59395"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D5982A0E-6960-40C9-A66A-6091F38AD06F}"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59396" name="Footer Placeholder 5"/>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59397"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C3C24EC7-1E59-48DE-AD7C-3FF454829BFA}" type="slidenum">
              <a:rPr lang="en-GB" smtClean="0">
                <a:latin typeface="Arial" pitchFamily="34" charset="0"/>
                <a:cs typeface="Arial" pitchFamily="34" charset="0"/>
              </a:rPr>
              <a:pPr/>
              <a:t>50</a:t>
            </a:fld>
            <a:endParaRPr lang="en-GB" smtClean="0">
              <a:latin typeface="Arial" pitchFamily="34" charset="0"/>
              <a:cs typeface="Arial" pitchFamily="34" charset="0"/>
            </a:endParaRPr>
          </a:p>
        </p:txBody>
      </p:sp>
    </p:spTree>
  </p:cSld>
  <p:clrMapOvr>
    <a:masterClrMapping/>
  </p:clrMapOvr>
  <p:transition spd="med">
    <p:zoom/>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pPr rtl="1" eaLnBrk="1" fontAlgn="auto" hangingPunct="1">
              <a:spcAft>
                <a:spcPts val="0"/>
              </a:spcAft>
              <a:defRPr/>
            </a:pPr>
            <a:r>
              <a:rPr lang="ar-SA" smtClean="0"/>
              <a:t>الأسئلة00</a:t>
            </a:r>
          </a:p>
        </p:txBody>
      </p:sp>
      <p:sp>
        <p:nvSpPr>
          <p:cNvPr id="3" name="Content Placeholder 2"/>
          <p:cNvSpPr>
            <a:spLocks noGrp="1"/>
          </p:cNvSpPr>
          <p:nvPr>
            <p:ph idx="1"/>
          </p:nvPr>
        </p:nvSpPr>
        <p:spPr/>
        <p:txBody>
          <a:bodyPr>
            <a:normAutofit fontScale="70000" lnSpcReduction="20000"/>
          </a:bodyPr>
          <a:lstStyle/>
          <a:p>
            <a:pPr marL="400050" indent="-400050" algn="r" rtl="1" eaLnBrk="1" fontAlgn="auto" hangingPunct="1">
              <a:lnSpc>
                <a:spcPct val="80000"/>
              </a:lnSpc>
              <a:spcAft>
                <a:spcPts val="0"/>
              </a:spcAft>
              <a:buClr>
                <a:srgbClr val="CC3300"/>
              </a:buClr>
              <a:buFont typeface="Wingdings" pitchFamily="2" charset="2"/>
              <a:buAutoNum type="arabicParenR"/>
              <a:defRPr/>
            </a:pPr>
            <a:r>
              <a:rPr lang="ar-SA" dirty="0" smtClean="0">
                <a:solidFill>
                  <a:schemeClr val="accent2">
                    <a:lumMod val="50000"/>
                  </a:schemeClr>
                </a:solidFill>
              </a:rPr>
              <a:t>.................... هي القوة التي تحرك و تستثير الفرد لكي يؤدي العمل.</a:t>
            </a:r>
          </a:p>
          <a:p>
            <a:pPr marL="400050" indent="-400050" algn="r" rtl="1" eaLnBrk="1" fontAlgn="auto" hangingPunct="1">
              <a:lnSpc>
                <a:spcPct val="80000"/>
              </a:lnSpc>
              <a:spcAft>
                <a:spcPts val="0"/>
              </a:spcAft>
              <a:buClr>
                <a:srgbClr val="CC3300"/>
              </a:buClr>
              <a:buFont typeface="Wingdings" pitchFamily="2" charset="2"/>
              <a:buAutoNum type="arabicParenR"/>
              <a:defRPr/>
            </a:pPr>
            <a:r>
              <a:rPr lang="ar-SA" dirty="0" smtClean="0">
                <a:solidFill>
                  <a:schemeClr val="accent2">
                    <a:lumMod val="50000"/>
                  </a:schemeClr>
                </a:solidFill>
              </a:rPr>
              <a:t>.................... إذا قام الفرد بفعل معين ثم اتبع هذا الفعل بثواب فان احتمال تكرار هذا الفعل في المستقبل سيزداد و العكس.</a:t>
            </a:r>
          </a:p>
          <a:p>
            <a:pPr marL="400050" indent="-400050" algn="r" rtl="1" eaLnBrk="1" fontAlgn="auto" hangingPunct="1">
              <a:lnSpc>
                <a:spcPct val="80000"/>
              </a:lnSpc>
              <a:spcAft>
                <a:spcPts val="0"/>
              </a:spcAft>
              <a:buClr>
                <a:srgbClr val="CC3300"/>
              </a:buClr>
              <a:buFont typeface="Wingdings" pitchFamily="2" charset="2"/>
              <a:buAutoNum type="arabicParenR"/>
              <a:defRPr/>
            </a:pPr>
            <a:r>
              <a:rPr lang="ar-SA" dirty="0" smtClean="0">
                <a:solidFill>
                  <a:schemeClr val="accent2">
                    <a:lumMod val="50000"/>
                  </a:schemeClr>
                </a:solidFill>
              </a:rPr>
              <a:t>.................... هي محصلة لقوة أو درجة إلحاح الحاجات الغير مشبعة لدى الفرد و فعالية هذه العوائد في إشباع هذه الحاجات.</a:t>
            </a:r>
          </a:p>
          <a:p>
            <a:pPr marL="400050" indent="-400050" algn="r" rtl="1" eaLnBrk="1" fontAlgn="auto" hangingPunct="1">
              <a:lnSpc>
                <a:spcPct val="80000"/>
              </a:lnSpc>
              <a:spcAft>
                <a:spcPts val="0"/>
              </a:spcAft>
              <a:buClr>
                <a:srgbClr val="CC3300"/>
              </a:buClr>
              <a:buFont typeface="Wingdings" pitchFamily="2" charset="2"/>
              <a:buAutoNum type="arabicParenR"/>
              <a:defRPr/>
            </a:pPr>
            <a:r>
              <a:rPr lang="ar-SA" dirty="0" smtClean="0">
                <a:solidFill>
                  <a:schemeClr val="accent2">
                    <a:lumMod val="50000"/>
                  </a:schemeClr>
                </a:solidFill>
              </a:rPr>
              <a:t>.................... إن سلوك الفرد تسبقه عملية مفاضلة بين البدائل قد تتمثل في القيام بالسلوك أو عدم القيام به.</a:t>
            </a:r>
          </a:p>
          <a:p>
            <a:pPr marL="400050" indent="-400050" algn="r" rtl="1" eaLnBrk="1" fontAlgn="auto" hangingPunct="1">
              <a:lnSpc>
                <a:spcPct val="80000"/>
              </a:lnSpc>
              <a:spcAft>
                <a:spcPts val="0"/>
              </a:spcAft>
              <a:buClr>
                <a:srgbClr val="CC3300"/>
              </a:buClr>
              <a:buFont typeface="Wingdings" pitchFamily="2" charset="2"/>
              <a:buAutoNum type="arabicParenR"/>
              <a:defRPr/>
            </a:pPr>
            <a:r>
              <a:rPr lang="ar-SA" dirty="0" smtClean="0">
                <a:solidFill>
                  <a:schemeClr val="accent2">
                    <a:lumMod val="50000"/>
                  </a:schemeClr>
                </a:solidFill>
              </a:rPr>
              <a:t>................... هي مؤثرات خارجية تحفز الفرد وتشجعه على القيام بأداء أفضل.</a:t>
            </a:r>
          </a:p>
          <a:p>
            <a:pPr marL="400050" indent="-400050" algn="r" rtl="1" eaLnBrk="1" fontAlgn="auto" hangingPunct="1">
              <a:lnSpc>
                <a:spcPct val="80000"/>
              </a:lnSpc>
              <a:spcAft>
                <a:spcPts val="0"/>
              </a:spcAft>
              <a:buClr>
                <a:srgbClr val="CC3300"/>
              </a:buClr>
              <a:buFont typeface="Wingdings" pitchFamily="2" charset="2"/>
              <a:buAutoNum type="arabicParenR"/>
              <a:defRPr/>
            </a:pPr>
            <a:r>
              <a:rPr lang="ar-SA" dirty="0" smtClean="0">
                <a:solidFill>
                  <a:schemeClr val="accent2">
                    <a:lumMod val="50000"/>
                  </a:schemeClr>
                </a:solidFill>
              </a:rPr>
              <a:t>.................... هو الرغبة في الإجادة والامتياز في تحقيق نتائج المهام التي يقوم بها الفرد.</a:t>
            </a:r>
          </a:p>
          <a:p>
            <a:pPr marL="400050" indent="-400050" algn="r" rtl="1" eaLnBrk="1" fontAlgn="auto" hangingPunct="1">
              <a:lnSpc>
                <a:spcPct val="80000"/>
              </a:lnSpc>
              <a:spcAft>
                <a:spcPts val="0"/>
              </a:spcAft>
              <a:buClr>
                <a:srgbClr val="CC3300"/>
              </a:buClr>
              <a:buFont typeface="Wingdings" pitchFamily="2" charset="2"/>
              <a:buAutoNum type="arabicParenR"/>
              <a:defRPr/>
            </a:pPr>
            <a:r>
              <a:rPr lang="ar-SA" dirty="0" smtClean="0">
                <a:solidFill>
                  <a:schemeClr val="accent2">
                    <a:lumMod val="50000"/>
                  </a:schemeClr>
                </a:solidFill>
              </a:rPr>
              <a:t>..................... هو الفرق بين مستوى الإنجاز ومستوى الطموح .</a:t>
            </a:r>
          </a:p>
          <a:p>
            <a:pPr marL="400050" indent="-400050" algn="r" rtl="1" eaLnBrk="1" fontAlgn="auto" hangingPunct="1">
              <a:lnSpc>
                <a:spcPct val="80000"/>
              </a:lnSpc>
              <a:spcAft>
                <a:spcPts val="0"/>
              </a:spcAft>
              <a:buClr>
                <a:srgbClr val="CC3300"/>
              </a:buClr>
              <a:buFont typeface="Wingdings" pitchFamily="2" charset="2"/>
              <a:buAutoNum type="arabicParenR"/>
              <a:defRPr/>
            </a:pPr>
            <a:r>
              <a:rPr lang="ar-SA" dirty="0" smtClean="0">
                <a:solidFill>
                  <a:schemeClr val="accent2">
                    <a:lumMod val="50000"/>
                  </a:schemeClr>
                </a:solidFill>
              </a:rPr>
              <a:t>..................... الرغبة في الإجادة والامتياز في تحقيق نتائج في المهام التي يقوم بها الأفراد.</a:t>
            </a:r>
          </a:p>
          <a:p>
            <a:pPr marL="400050" indent="-400050" algn="r" rtl="1" eaLnBrk="1" fontAlgn="auto" hangingPunct="1">
              <a:lnSpc>
                <a:spcPct val="80000"/>
              </a:lnSpc>
              <a:spcAft>
                <a:spcPts val="0"/>
              </a:spcAft>
              <a:buClr>
                <a:srgbClr val="CC3300"/>
              </a:buClr>
              <a:buFont typeface="Wingdings" pitchFamily="2" charset="2"/>
              <a:buAutoNum type="arabicParenR"/>
              <a:defRPr/>
            </a:pPr>
            <a:r>
              <a:rPr lang="ar-SA" dirty="0" smtClean="0">
                <a:solidFill>
                  <a:schemeClr val="accent2">
                    <a:lumMod val="50000"/>
                  </a:schemeClr>
                </a:solidFill>
              </a:rPr>
              <a:t>..................... مستوى الإنجاز المرتقب الذي يحاول الفرد الوصول إليه في مهمة مألوفة مع وجود معلومات لدى الفرد عن مستوى انجازه السابق فيها.</a:t>
            </a:r>
          </a:p>
          <a:p>
            <a:pPr marL="400050" indent="-400050" algn="r" rtl="1" eaLnBrk="1" fontAlgn="auto" hangingPunct="1">
              <a:lnSpc>
                <a:spcPct val="80000"/>
              </a:lnSpc>
              <a:spcAft>
                <a:spcPts val="0"/>
              </a:spcAft>
              <a:buClr>
                <a:srgbClr val="CC3300"/>
              </a:buClr>
              <a:buFont typeface="Wingdings" pitchFamily="2" charset="2"/>
              <a:buAutoNum type="arabicParenR"/>
              <a:defRPr/>
            </a:pPr>
            <a:r>
              <a:rPr lang="ar-SA" dirty="0" smtClean="0">
                <a:solidFill>
                  <a:schemeClr val="accent2">
                    <a:lumMod val="50000"/>
                  </a:schemeClr>
                </a:solidFill>
              </a:rPr>
              <a:t>..................... الفرق بين مستوى الإنجاز السابق ومستوى الطموح.</a:t>
            </a:r>
          </a:p>
          <a:p>
            <a:pPr marL="400050" indent="-400050" algn="r" rtl="1" eaLnBrk="1" fontAlgn="auto" hangingPunct="1">
              <a:lnSpc>
                <a:spcPct val="80000"/>
              </a:lnSpc>
              <a:spcAft>
                <a:spcPts val="0"/>
              </a:spcAft>
              <a:buClr>
                <a:srgbClr val="CC3300"/>
              </a:buClr>
              <a:buFont typeface="Wingdings" pitchFamily="2" charset="2"/>
              <a:buAutoNum type="arabicParenR"/>
              <a:defRPr/>
            </a:pPr>
            <a:r>
              <a:rPr lang="ar-SA" dirty="0" smtClean="0">
                <a:solidFill>
                  <a:schemeClr val="accent2">
                    <a:lumMod val="50000"/>
                  </a:schemeClr>
                </a:solidFill>
              </a:rPr>
              <a:t>..................... الفرق بين مستوى الطموح ومستوى الإنجاز الجديد</a:t>
            </a:r>
            <a:endParaRPr lang="ar-SA" dirty="0" smtClean="0"/>
          </a:p>
        </p:txBody>
      </p:sp>
      <p:sp>
        <p:nvSpPr>
          <p:cNvPr id="60419"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C23C9005-CF90-48CC-BEEB-EBF936073720}"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60420" name="Footer Placeholder 5"/>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60421"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4CC787B-C8FB-4B14-9824-A312740C31D6}" type="slidenum">
              <a:rPr lang="en-GB" smtClean="0">
                <a:latin typeface="Arial" pitchFamily="34" charset="0"/>
                <a:cs typeface="Arial" pitchFamily="34" charset="0"/>
              </a:rPr>
              <a:pPr/>
              <a:t>51</a:t>
            </a:fld>
            <a:endParaRPr lang="en-GB" smtClean="0">
              <a:latin typeface="Arial" pitchFamily="34" charset="0"/>
              <a:cs typeface="Arial" pitchFamily="34" charset="0"/>
            </a:endParaRPr>
          </a:p>
        </p:txBody>
      </p:sp>
    </p:spTree>
  </p:cSld>
  <p:clrMapOvr>
    <a:masterClrMapping/>
  </p:clrMapOvr>
  <p:transition spd="med">
    <p:zoom/>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pPr rtl="1" eaLnBrk="1" fontAlgn="auto" hangingPunct="1">
              <a:spcAft>
                <a:spcPts val="0"/>
              </a:spcAft>
              <a:defRPr/>
            </a:pPr>
            <a:r>
              <a:rPr lang="ar-SA" smtClean="0"/>
              <a:t>الأسئلة00</a:t>
            </a:r>
          </a:p>
        </p:txBody>
      </p:sp>
      <p:sp>
        <p:nvSpPr>
          <p:cNvPr id="3" name="Content Placeholder 2"/>
          <p:cNvSpPr>
            <a:spLocks noGrp="1"/>
          </p:cNvSpPr>
          <p:nvPr>
            <p:ph idx="1"/>
          </p:nvPr>
        </p:nvSpPr>
        <p:spPr>
          <a:xfrm>
            <a:off x="457200" y="1214438"/>
            <a:ext cx="8229600" cy="4911725"/>
          </a:xfrm>
        </p:spPr>
        <p:txBody>
          <a:bodyPr>
            <a:normAutofit fontScale="47500" lnSpcReduction="20000"/>
          </a:bodyPr>
          <a:lstStyle/>
          <a:p>
            <a:pPr marL="365760" indent="-256032" algn="r" rtl="1" eaLnBrk="1" fontAlgn="auto" hangingPunct="1">
              <a:lnSpc>
                <a:spcPct val="90000"/>
              </a:lnSpc>
              <a:spcAft>
                <a:spcPts val="0"/>
              </a:spcAft>
              <a:buFontTx/>
              <a:buNone/>
              <a:defRPr/>
            </a:pPr>
            <a:r>
              <a:rPr lang="ar-SA" b="1" dirty="0" smtClean="0">
                <a:solidFill>
                  <a:schemeClr val="accent2">
                    <a:lumMod val="50000"/>
                  </a:schemeClr>
                </a:solidFill>
              </a:rPr>
              <a:t>اختار الإجابة الصحيحة:</a:t>
            </a:r>
          </a:p>
          <a:p>
            <a:pPr marL="365760" indent="-256032" algn="r" rtl="1" eaLnBrk="1" fontAlgn="auto" hangingPunct="1">
              <a:lnSpc>
                <a:spcPct val="90000"/>
              </a:lnSpc>
              <a:spcAft>
                <a:spcPts val="0"/>
              </a:spcAft>
              <a:buFontTx/>
              <a:buNone/>
              <a:defRPr/>
            </a:pPr>
            <a:r>
              <a:rPr lang="ar-SA" dirty="0" smtClean="0">
                <a:solidFill>
                  <a:schemeClr val="accent2">
                    <a:lumMod val="50000"/>
                  </a:schemeClr>
                </a:solidFill>
              </a:rPr>
              <a:t>1-الدافعية هي:</a:t>
            </a:r>
          </a:p>
          <a:p>
            <a:pPr marL="365760" indent="-256032" algn="r" rtl="1" eaLnBrk="1" fontAlgn="auto" hangingPunct="1">
              <a:lnSpc>
                <a:spcPct val="90000"/>
              </a:lnSpc>
              <a:spcAft>
                <a:spcPts val="0"/>
              </a:spcAft>
              <a:buFontTx/>
              <a:buNone/>
              <a:defRPr/>
            </a:pPr>
            <a:r>
              <a:rPr lang="ar-SA" dirty="0" smtClean="0">
                <a:solidFill>
                  <a:schemeClr val="accent2">
                    <a:lumMod val="50000"/>
                  </a:schemeClr>
                </a:solidFill>
              </a:rPr>
              <a:t>أ- القوة.	ب- الحماس		ج- الرغبة		د- جميع ما ذكر.</a:t>
            </a:r>
          </a:p>
          <a:p>
            <a:pPr marL="365760" indent="-256032" algn="r" rtl="1" eaLnBrk="1" fontAlgn="auto" hangingPunct="1">
              <a:lnSpc>
                <a:spcPct val="90000"/>
              </a:lnSpc>
              <a:spcAft>
                <a:spcPts val="0"/>
              </a:spcAft>
              <a:buFontTx/>
              <a:buNone/>
              <a:defRPr/>
            </a:pPr>
            <a:r>
              <a:rPr lang="ar-SA" dirty="0" smtClean="0">
                <a:solidFill>
                  <a:schemeClr val="accent2">
                    <a:lumMod val="50000"/>
                  </a:schemeClr>
                </a:solidFill>
              </a:rPr>
              <a:t>2- الدافعية تؤثر على الخبرات السابقة للثواب والعقاب تبعاً لمدخل:</a:t>
            </a:r>
          </a:p>
          <a:p>
            <a:pPr marL="365760" indent="-256032" algn="r" rtl="1" eaLnBrk="1" fontAlgn="auto" hangingPunct="1">
              <a:lnSpc>
                <a:spcPct val="90000"/>
              </a:lnSpc>
              <a:spcAft>
                <a:spcPts val="0"/>
              </a:spcAft>
              <a:buFontTx/>
              <a:buNone/>
              <a:defRPr/>
            </a:pPr>
            <a:r>
              <a:rPr lang="ar-SA" dirty="0" smtClean="0">
                <a:solidFill>
                  <a:schemeClr val="accent2">
                    <a:lumMod val="50000"/>
                  </a:schemeClr>
                </a:solidFill>
              </a:rPr>
              <a:t>أ- مدخل الرضا عن العمل كمحرك للدافعية.</a:t>
            </a:r>
          </a:p>
          <a:p>
            <a:pPr marL="365760" indent="-256032" algn="r" rtl="1" eaLnBrk="1" fontAlgn="auto" hangingPunct="1">
              <a:lnSpc>
                <a:spcPct val="90000"/>
              </a:lnSpc>
              <a:spcAft>
                <a:spcPts val="0"/>
              </a:spcAft>
              <a:buFontTx/>
              <a:buNone/>
              <a:defRPr/>
            </a:pPr>
            <a:r>
              <a:rPr lang="ar-SA" dirty="0" smtClean="0">
                <a:solidFill>
                  <a:schemeClr val="accent2">
                    <a:lumMod val="50000"/>
                  </a:schemeClr>
                </a:solidFill>
              </a:rPr>
              <a:t>ب- مدخل المدرسة السلوكية.</a:t>
            </a:r>
          </a:p>
          <a:p>
            <a:pPr marL="365760" indent="-256032" algn="r" rtl="1" eaLnBrk="1" fontAlgn="auto" hangingPunct="1">
              <a:lnSpc>
                <a:spcPct val="90000"/>
              </a:lnSpc>
              <a:spcAft>
                <a:spcPts val="0"/>
              </a:spcAft>
              <a:buFontTx/>
              <a:buNone/>
              <a:defRPr/>
            </a:pPr>
            <a:r>
              <a:rPr lang="ar-SA" dirty="0" smtClean="0">
                <a:solidFill>
                  <a:schemeClr val="accent2">
                    <a:lumMod val="50000"/>
                  </a:schemeClr>
                </a:solidFill>
              </a:rPr>
              <a:t>ج- مدخل النظريات المعرفية في الدافعية.</a:t>
            </a:r>
          </a:p>
          <a:p>
            <a:pPr marL="365760" indent="-256032" algn="r" rtl="1" eaLnBrk="1" fontAlgn="auto" hangingPunct="1">
              <a:lnSpc>
                <a:spcPct val="90000"/>
              </a:lnSpc>
              <a:spcAft>
                <a:spcPts val="0"/>
              </a:spcAft>
              <a:buFontTx/>
              <a:buNone/>
              <a:defRPr/>
            </a:pPr>
            <a:r>
              <a:rPr lang="ar-SA" dirty="0" smtClean="0">
                <a:solidFill>
                  <a:schemeClr val="accent2">
                    <a:lumMod val="50000"/>
                  </a:schemeClr>
                </a:solidFill>
              </a:rPr>
              <a:t>3-فعالية الدعم تعتمد على:</a:t>
            </a:r>
          </a:p>
          <a:p>
            <a:pPr marL="365760" indent="-256032" algn="r" rtl="1" eaLnBrk="1" fontAlgn="auto" hangingPunct="1">
              <a:lnSpc>
                <a:spcPct val="90000"/>
              </a:lnSpc>
              <a:spcAft>
                <a:spcPts val="0"/>
              </a:spcAft>
              <a:buFontTx/>
              <a:buNone/>
              <a:defRPr/>
            </a:pPr>
            <a:r>
              <a:rPr lang="ar-SA" dirty="0" smtClean="0">
                <a:solidFill>
                  <a:schemeClr val="accent2">
                    <a:lumMod val="50000"/>
                  </a:schemeClr>
                </a:solidFill>
              </a:rPr>
              <a:t>أ- عدد مرات التدعيم.		ب- قوة الأثر الذي يحدثه الحافز</a:t>
            </a:r>
            <a:br>
              <a:rPr lang="ar-SA" dirty="0" smtClean="0">
                <a:solidFill>
                  <a:schemeClr val="accent2">
                    <a:lumMod val="50000"/>
                  </a:schemeClr>
                </a:solidFill>
              </a:rPr>
            </a:br>
            <a:r>
              <a:rPr lang="ar-SA" dirty="0" smtClean="0">
                <a:solidFill>
                  <a:schemeClr val="accent2">
                    <a:lumMod val="50000"/>
                  </a:schemeClr>
                </a:solidFill>
              </a:rPr>
              <a:t>ج- شرطية التدعيم.		د- جميع ما ذكر.</a:t>
            </a:r>
          </a:p>
          <a:p>
            <a:pPr marL="365760" indent="-256032" algn="r" rtl="1" eaLnBrk="1" fontAlgn="auto" hangingPunct="1">
              <a:lnSpc>
                <a:spcPct val="90000"/>
              </a:lnSpc>
              <a:spcAft>
                <a:spcPts val="0"/>
              </a:spcAft>
              <a:buFontTx/>
              <a:buNone/>
              <a:defRPr/>
            </a:pPr>
            <a:r>
              <a:rPr lang="ar-SA" dirty="0" smtClean="0">
                <a:solidFill>
                  <a:schemeClr val="accent2">
                    <a:lumMod val="50000"/>
                  </a:schemeClr>
                </a:solidFill>
              </a:rPr>
              <a:t>4- الحوافز الكامنة تتمثل في:</a:t>
            </a:r>
          </a:p>
          <a:p>
            <a:pPr marL="365760" indent="-256032" algn="r" rtl="1" eaLnBrk="1" fontAlgn="auto" hangingPunct="1">
              <a:lnSpc>
                <a:spcPct val="90000"/>
              </a:lnSpc>
              <a:spcAft>
                <a:spcPts val="0"/>
              </a:spcAft>
              <a:buFontTx/>
              <a:buNone/>
              <a:defRPr/>
            </a:pPr>
            <a:r>
              <a:rPr lang="ar-SA" dirty="0" smtClean="0">
                <a:solidFill>
                  <a:schemeClr val="accent2">
                    <a:lumMod val="50000"/>
                  </a:schemeClr>
                </a:solidFill>
              </a:rPr>
              <a:t>أ- الأجر.		ب- الموجودة داخل طبيعة النشاط أو العمل.	ج- الترقية.</a:t>
            </a:r>
          </a:p>
          <a:p>
            <a:pPr marL="365760" indent="-256032" algn="r" rtl="1" eaLnBrk="1" fontAlgn="auto" hangingPunct="1">
              <a:lnSpc>
                <a:spcPct val="90000"/>
              </a:lnSpc>
              <a:spcAft>
                <a:spcPts val="0"/>
              </a:spcAft>
              <a:buFontTx/>
              <a:buNone/>
              <a:defRPr/>
            </a:pPr>
            <a:r>
              <a:rPr lang="ar-SA" dirty="0" smtClean="0">
                <a:solidFill>
                  <a:schemeClr val="accent2">
                    <a:lumMod val="50000"/>
                  </a:schemeClr>
                </a:solidFill>
              </a:rPr>
              <a:t>5- قوة الحاجات:</a:t>
            </a:r>
          </a:p>
          <a:p>
            <a:pPr marL="365760" indent="-256032" algn="r" rtl="1" eaLnBrk="1" fontAlgn="auto" hangingPunct="1">
              <a:lnSpc>
                <a:spcPct val="90000"/>
              </a:lnSpc>
              <a:spcAft>
                <a:spcPts val="0"/>
              </a:spcAft>
              <a:buFontTx/>
              <a:buNone/>
              <a:defRPr/>
            </a:pPr>
            <a:r>
              <a:rPr lang="ar-SA" dirty="0" smtClean="0">
                <a:solidFill>
                  <a:schemeClr val="accent2">
                    <a:lumMod val="50000"/>
                  </a:schemeClr>
                </a:solidFill>
              </a:rPr>
              <a:t>أ- قوة الحاجة × نوعية الحافز.</a:t>
            </a:r>
            <a:r>
              <a:rPr lang="ar-SA" smtClean="0">
                <a:solidFill>
                  <a:schemeClr val="accent2">
                    <a:lumMod val="50000"/>
                  </a:schemeClr>
                </a:solidFill>
              </a:rPr>
              <a:t>	ب- </a:t>
            </a:r>
            <a:r>
              <a:rPr lang="ar-SA" dirty="0" smtClean="0">
                <a:solidFill>
                  <a:schemeClr val="accent2">
                    <a:lumMod val="50000"/>
                  </a:schemeClr>
                </a:solidFill>
              </a:rPr>
              <a:t>مدى الحرمان × قوة الحافز.</a:t>
            </a:r>
          </a:p>
          <a:p>
            <a:pPr marL="365760" indent="-256032" algn="r" rtl="1" eaLnBrk="1" fontAlgn="auto" hangingPunct="1">
              <a:lnSpc>
                <a:spcPct val="90000"/>
              </a:lnSpc>
              <a:spcAft>
                <a:spcPts val="0"/>
              </a:spcAft>
              <a:buFontTx/>
              <a:buNone/>
              <a:defRPr/>
            </a:pPr>
            <a:r>
              <a:rPr lang="ar-SA" dirty="0" smtClean="0">
                <a:solidFill>
                  <a:schemeClr val="accent2">
                    <a:lumMod val="50000"/>
                  </a:schemeClr>
                </a:solidFill>
              </a:rPr>
              <a:t>ج- مدى اتفاق الحافز مع الحاجة × مقدار الحافز.</a:t>
            </a:r>
          </a:p>
          <a:p>
            <a:pPr marL="400050" indent="-400050" algn="r" rtl="1" eaLnBrk="1" fontAlgn="auto" hangingPunct="1">
              <a:lnSpc>
                <a:spcPct val="80000"/>
              </a:lnSpc>
              <a:spcAft>
                <a:spcPts val="0"/>
              </a:spcAft>
              <a:buFontTx/>
              <a:buNone/>
              <a:defRPr/>
            </a:pPr>
            <a:r>
              <a:rPr lang="ar-SA" dirty="0" smtClean="0">
                <a:solidFill>
                  <a:schemeClr val="accent2">
                    <a:lumMod val="50000"/>
                  </a:schemeClr>
                </a:solidFill>
              </a:rPr>
              <a:t>6- آخر حاجة في سلم ماسلو:</a:t>
            </a:r>
          </a:p>
          <a:p>
            <a:pPr marL="400050" indent="-400050" algn="r" rtl="1" eaLnBrk="1" fontAlgn="auto" hangingPunct="1">
              <a:lnSpc>
                <a:spcPct val="80000"/>
              </a:lnSpc>
              <a:spcAft>
                <a:spcPts val="0"/>
              </a:spcAft>
              <a:buFontTx/>
              <a:buNone/>
              <a:defRPr/>
            </a:pPr>
            <a:r>
              <a:rPr lang="ar-SA" dirty="0" smtClean="0">
                <a:solidFill>
                  <a:schemeClr val="accent2">
                    <a:lumMod val="50000"/>
                  </a:schemeClr>
                </a:solidFill>
              </a:rPr>
              <a:t>أ- حاجات تحقيق الذات.		ب- حاجات الفسيولوجية.</a:t>
            </a:r>
          </a:p>
          <a:p>
            <a:pPr marL="400050" indent="-400050" algn="r" rtl="1" eaLnBrk="1" fontAlgn="auto" hangingPunct="1">
              <a:lnSpc>
                <a:spcPct val="80000"/>
              </a:lnSpc>
              <a:spcAft>
                <a:spcPts val="0"/>
              </a:spcAft>
              <a:buFontTx/>
              <a:buNone/>
              <a:defRPr/>
            </a:pPr>
            <a:r>
              <a:rPr lang="ar-SA" dirty="0" smtClean="0">
                <a:solidFill>
                  <a:schemeClr val="accent2">
                    <a:lumMod val="50000"/>
                  </a:schemeClr>
                </a:solidFill>
              </a:rPr>
              <a:t>ج- حاجات الأمانة.</a:t>
            </a:r>
          </a:p>
          <a:p>
            <a:pPr marL="400050" indent="-400050" algn="r" rtl="1" eaLnBrk="1" fontAlgn="auto" hangingPunct="1">
              <a:lnSpc>
                <a:spcPct val="80000"/>
              </a:lnSpc>
              <a:spcAft>
                <a:spcPts val="0"/>
              </a:spcAft>
              <a:buFontTx/>
              <a:buNone/>
              <a:defRPr/>
            </a:pPr>
            <a:r>
              <a:rPr lang="ar-SA" dirty="0" smtClean="0">
                <a:solidFill>
                  <a:schemeClr val="accent2">
                    <a:lumMod val="50000"/>
                  </a:schemeClr>
                </a:solidFill>
              </a:rPr>
              <a:t>7- عندما يكون فرق  الإنجاز صفر فإن رد الفعل الإنجاز الجديد يكون شعوراً:</a:t>
            </a:r>
          </a:p>
          <a:p>
            <a:pPr marL="400050" indent="-400050" algn="r" rtl="1" eaLnBrk="1" fontAlgn="auto" hangingPunct="1">
              <a:lnSpc>
                <a:spcPct val="80000"/>
              </a:lnSpc>
              <a:spcAft>
                <a:spcPts val="0"/>
              </a:spcAft>
              <a:buFontTx/>
              <a:buNone/>
              <a:defRPr/>
            </a:pPr>
            <a:r>
              <a:rPr lang="ar-SA" dirty="0" smtClean="0">
                <a:solidFill>
                  <a:schemeClr val="accent2">
                    <a:lumMod val="50000"/>
                  </a:schemeClr>
                </a:solidFill>
              </a:rPr>
              <a:t>أ- بالنجاح.			ب- بالفشل.</a:t>
            </a:r>
          </a:p>
          <a:p>
            <a:pPr marL="400050" indent="-400050" algn="r" rtl="1" eaLnBrk="1" fontAlgn="auto" hangingPunct="1">
              <a:lnSpc>
                <a:spcPct val="80000"/>
              </a:lnSpc>
              <a:spcAft>
                <a:spcPts val="0"/>
              </a:spcAft>
              <a:buFontTx/>
              <a:buNone/>
              <a:defRPr/>
            </a:pPr>
            <a:r>
              <a:rPr lang="ar-SA" dirty="0" smtClean="0">
                <a:solidFill>
                  <a:schemeClr val="accent2">
                    <a:lumMod val="50000"/>
                  </a:schemeClr>
                </a:solidFill>
              </a:rPr>
              <a:t>8- عندما يكون فرق الانجاز قيمة موجبة فإن رد الفعل الإنجاز الجديد يكون شعورا:</a:t>
            </a:r>
          </a:p>
          <a:p>
            <a:pPr marL="400050" indent="-400050" algn="r" rtl="1" eaLnBrk="1" fontAlgn="auto" hangingPunct="1">
              <a:lnSpc>
                <a:spcPct val="80000"/>
              </a:lnSpc>
              <a:spcAft>
                <a:spcPts val="0"/>
              </a:spcAft>
              <a:buFontTx/>
              <a:buNone/>
              <a:defRPr/>
            </a:pPr>
            <a:r>
              <a:rPr lang="ar-SA" dirty="0" smtClean="0">
                <a:solidFill>
                  <a:schemeClr val="accent2">
                    <a:lumMod val="50000"/>
                  </a:schemeClr>
                </a:solidFill>
              </a:rPr>
              <a:t>أ- بالنجاح.			ب- بالفشل.</a:t>
            </a:r>
          </a:p>
          <a:p>
            <a:pPr marL="400050" indent="-400050" algn="r" rtl="1" eaLnBrk="1" fontAlgn="auto" hangingPunct="1">
              <a:lnSpc>
                <a:spcPct val="80000"/>
              </a:lnSpc>
              <a:spcAft>
                <a:spcPts val="0"/>
              </a:spcAft>
              <a:buFontTx/>
              <a:buNone/>
              <a:defRPr/>
            </a:pPr>
            <a:r>
              <a:rPr lang="ar-SA" dirty="0" smtClean="0">
                <a:solidFill>
                  <a:schemeClr val="accent2">
                    <a:lumMod val="50000"/>
                  </a:schemeClr>
                </a:solidFill>
              </a:rPr>
              <a:t>9- عندما يكون فرق الإنجاز قيمة سالبة فإن رد فعل الإنجاز الجديد يكون شعوراً:</a:t>
            </a:r>
          </a:p>
          <a:p>
            <a:pPr marL="400050" indent="-400050" algn="r" rtl="1" eaLnBrk="1" fontAlgn="auto" hangingPunct="1">
              <a:lnSpc>
                <a:spcPct val="80000"/>
              </a:lnSpc>
              <a:spcAft>
                <a:spcPts val="0"/>
              </a:spcAft>
              <a:buFontTx/>
              <a:buNone/>
              <a:defRPr/>
            </a:pPr>
            <a:r>
              <a:rPr lang="ar-SA" dirty="0" smtClean="0">
                <a:solidFill>
                  <a:schemeClr val="accent2">
                    <a:lumMod val="50000"/>
                  </a:schemeClr>
                </a:solidFill>
              </a:rPr>
              <a:t>أ- بالنجاح.			ب- بالفشل.</a:t>
            </a:r>
          </a:p>
        </p:txBody>
      </p:sp>
      <p:sp>
        <p:nvSpPr>
          <p:cNvPr id="61443"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40C5991E-776C-414A-960C-B003C62FF1B1}"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61444" name="Footer Placeholder 5"/>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61445"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6E8B1D3-C89F-4F0E-98DD-707A4057B582}" type="slidenum">
              <a:rPr lang="en-GB" smtClean="0">
                <a:latin typeface="Arial" pitchFamily="34" charset="0"/>
                <a:cs typeface="Arial" pitchFamily="34" charset="0"/>
              </a:rPr>
              <a:pPr/>
              <a:t>52</a:t>
            </a:fld>
            <a:endParaRPr lang="en-GB" smtClean="0">
              <a:latin typeface="Arial" pitchFamily="34" charset="0"/>
              <a:cs typeface="Arial" pitchFamily="34" charset="0"/>
            </a:endParaRPr>
          </a:p>
        </p:txBody>
      </p:sp>
    </p:spTree>
  </p:cSld>
  <p:clrMapOvr>
    <a:masterClrMapping/>
  </p:clrMapOvr>
  <p:transition spd="med">
    <p:zoom/>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pPr rtl="1" eaLnBrk="1" fontAlgn="auto" hangingPunct="1">
              <a:spcAft>
                <a:spcPts val="0"/>
              </a:spcAft>
              <a:defRPr/>
            </a:pPr>
            <a:r>
              <a:rPr lang="ar-SA" smtClean="0"/>
              <a:t>الأسئلة00</a:t>
            </a:r>
          </a:p>
        </p:txBody>
      </p:sp>
      <p:sp>
        <p:nvSpPr>
          <p:cNvPr id="3" name="Content Placeholder 2"/>
          <p:cNvSpPr>
            <a:spLocks noGrp="1"/>
          </p:cNvSpPr>
          <p:nvPr>
            <p:ph idx="1"/>
          </p:nvPr>
        </p:nvSpPr>
        <p:spPr>
          <a:xfrm>
            <a:off x="457200" y="1214438"/>
            <a:ext cx="8229600" cy="4911725"/>
          </a:xfrm>
        </p:spPr>
        <p:txBody>
          <a:bodyPr>
            <a:normAutofit fontScale="47500" lnSpcReduction="20000"/>
          </a:bodyPr>
          <a:lstStyle/>
          <a:p>
            <a:pPr marL="400050" indent="-400050" algn="r" rtl="1" eaLnBrk="1" fontAlgn="auto" hangingPunct="1">
              <a:lnSpc>
                <a:spcPct val="80000"/>
              </a:lnSpc>
              <a:spcAft>
                <a:spcPts val="0"/>
              </a:spcAft>
              <a:buFontTx/>
              <a:buNone/>
              <a:defRPr/>
            </a:pPr>
            <a:r>
              <a:rPr lang="ar-SA" dirty="0" smtClean="0">
                <a:solidFill>
                  <a:schemeClr val="accent2">
                    <a:lumMod val="50000"/>
                  </a:schemeClr>
                </a:solidFill>
              </a:rPr>
              <a:t>10- تتناسب قيمة العلو والانخفاض في مستوى الطموح مع مشاعر النجاح والفشل تناسباً:</a:t>
            </a:r>
            <a:endParaRPr lang="en-US" dirty="0" smtClean="0">
              <a:solidFill>
                <a:schemeClr val="accent2">
                  <a:lumMod val="50000"/>
                </a:schemeClr>
              </a:solidFill>
            </a:endParaRPr>
          </a:p>
          <a:p>
            <a:pPr marL="400050" indent="-400050" algn="r" rtl="1" eaLnBrk="1" fontAlgn="auto" hangingPunct="1">
              <a:lnSpc>
                <a:spcPct val="80000"/>
              </a:lnSpc>
              <a:spcAft>
                <a:spcPts val="0"/>
              </a:spcAft>
              <a:buFont typeface="Wingdings" pitchFamily="2" charset="2"/>
              <a:buAutoNum type="arabic1Minus"/>
              <a:defRPr/>
            </a:pPr>
            <a:r>
              <a:rPr lang="ar-SA" dirty="0" smtClean="0">
                <a:solidFill>
                  <a:schemeClr val="accent2">
                    <a:lumMod val="50000"/>
                  </a:schemeClr>
                </a:solidFill>
              </a:rPr>
              <a:t>طردياً</a:t>
            </a:r>
            <a:r>
              <a:rPr lang="en-US" dirty="0" smtClean="0">
                <a:solidFill>
                  <a:schemeClr val="accent2">
                    <a:lumMod val="50000"/>
                  </a:schemeClr>
                </a:solidFill>
              </a:rPr>
              <a:t>.			</a:t>
            </a:r>
            <a:r>
              <a:rPr lang="ar-SA" dirty="0" smtClean="0">
                <a:solidFill>
                  <a:schemeClr val="accent2">
                    <a:lumMod val="50000"/>
                  </a:schemeClr>
                </a:solidFill>
              </a:rPr>
              <a:t>ب- عكسياً</a:t>
            </a:r>
            <a:r>
              <a:rPr lang="en-US" dirty="0" smtClean="0">
                <a:solidFill>
                  <a:schemeClr val="accent2">
                    <a:lumMod val="50000"/>
                  </a:schemeClr>
                </a:solidFill>
              </a:rPr>
              <a:t> </a:t>
            </a:r>
            <a:endParaRPr lang="ar-SA" dirty="0" smtClean="0">
              <a:solidFill>
                <a:schemeClr val="accent2">
                  <a:lumMod val="50000"/>
                </a:schemeClr>
              </a:solidFill>
            </a:endParaRPr>
          </a:p>
          <a:p>
            <a:pPr marL="400050" indent="-400050" algn="r" rtl="1" eaLnBrk="1" fontAlgn="auto" hangingPunct="1">
              <a:lnSpc>
                <a:spcPct val="80000"/>
              </a:lnSpc>
              <a:spcAft>
                <a:spcPts val="0"/>
              </a:spcAft>
              <a:buFontTx/>
              <a:buNone/>
              <a:defRPr/>
            </a:pPr>
            <a:r>
              <a:rPr lang="ar-SA" dirty="0" smtClean="0">
                <a:solidFill>
                  <a:schemeClr val="accent2">
                    <a:lumMod val="50000"/>
                  </a:schemeClr>
                </a:solidFill>
              </a:rPr>
              <a:t>11- الأفراد الذين يتصفون بدافع الإنجاز يختارون المهام:</a:t>
            </a:r>
          </a:p>
          <a:p>
            <a:pPr marL="400050" indent="-400050" algn="r" rtl="1" eaLnBrk="1" fontAlgn="auto" hangingPunct="1">
              <a:lnSpc>
                <a:spcPct val="80000"/>
              </a:lnSpc>
              <a:spcAft>
                <a:spcPts val="0"/>
              </a:spcAft>
              <a:buFontTx/>
              <a:buNone/>
              <a:defRPr/>
            </a:pPr>
            <a:r>
              <a:rPr lang="ar-SA" dirty="0" smtClean="0">
                <a:solidFill>
                  <a:schemeClr val="accent2">
                    <a:lumMod val="50000"/>
                  </a:schemeClr>
                </a:solidFill>
              </a:rPr>
              <a:t>أ- تمدهم بالمعلومات عن نتائج إنجازهم.</a:t>
            </a:r>
          </a:p>
          <a:p>
            <a:pPr marL="400050" indent="-400050" algn="r" rtl="1" eaLnBrk="1" fontAlgn="auto" hangingPunct="1">
              <a:lnSpc>
                <a:spcPct val="80000"/>
              </a:lnSpc>
              <a:spcAft>
                <a:spcPts val="0"/>
              </a:spcAft>
              <a:buFontTx/>
              <a:buNone/>
              <a:defRPr/>
            </a:pPr>
            <a:r>
              <a:rPr lang="ar-SA" dirty="0" smtClean="0">
                <a:solidFill>
                  <a:schemeClr val="accent2">
                    <a:lumMod val="50000"/>
                  </a:schemeClr>
                </a:solidFill>
              </a:rPr>
              <a:t>ب- متوسطة الصعوبة.</a:t>
            </a:r>
          </a:p>
          <a:p>
            <a:pPr marL="400050" indent="-400050" algn="r" rtl="1" eaLnBrk="1" fontAlgn="auto" hangingPunct="1">
              <a:lnSpc>
                <a:spcPct val="80000"/>
              </a:lnSpc>
              <a:spcAft>
                <a:spcPts val="0"/>
              </a:spcAft>
              <a:buFontTx/>
              <a:buNone/>
              <a:defRPr/>
            </a:pPr>
            <a:r>
              <a:rPr lang="ar-SA" dirty="0" smtClean="0">
                <a:solidFill>
                  <a:schemeClr val="accent2">
                    <a:lumMod val="50000"/>
                  </a:schemeClr>
                </a:solidFill>
              </a:rPr>
              <a:t>ج- توفر قدر كبير من الاستقلال والمسئولية.</a:t>
            </a:r>
          </a:p>
          <a:p>
            <a:pPr marL="400050" indent="-400050" algn="r" rtl="1" eaLnBrk="1" fontAlgn="auto" hangingPunct="1">
              <a:lnSpc>
                <a:spcPct val="80000"/>
              </a:lnSpc>
              <a:spcAft>
                <a:spcPts val="0"/>
              </a:spcAft>
              <a:buFontTx/>
              <a:buNone/>
              <a:defRPr/>
            </a:pPr>
            <a:r>
              <a:rPr lang="ar-SA" dirty="0" smtClean="0">
                <a:solidFill>
                  <a:schemeClr val="accent2">
                    <a:lumMod val="50000"/>
                  </a:schemeClr>
                </a:solidFill>
              </a:rPr>
              <a:t>د- جميع ما سبق.</a:t>
            </a:r>
          </a:p>
          <a:p>
            <a:pPr marL="400050" indent="-400050" algn="r" rtl="1" eaLnBrk="1" fontAlgn="auto" hangingPunct="1">
              <a:lnSpc>
                <a:spcPct val="80000"/>
              </a:lnSpc>
              <a:spcAft>
                <a:spcPts val="0"/>
              </a:spcAft>
              <a:buFontTx/>
              <a:buNone/>
              <a:defRPr/>
            </a:pPr>
            <a:r>
              <a:rPr lang="ar-SA" dirty="0" smtClean="0">
                <a:solidFill>
                  <a:schemeClr val="accent2">
                    <a:lumMod val="50000"/>
                  </a:schemeClr>
                </a:solidFill>
              </a:rPr>
              <a:t>هـ- لا شيء مما سبق.</a:t>
            </a:r>
          </a:p>
          <a:p>
            <a:pPr marL="365760" indent="-256032" algn="r" rtl="1" eaLnBrk="1" fontAlgn="auto" hangingPunct="1">
              <a:lnSpc>
                <a:spcPct val="80000"/>
              </a:lnSpc>
              <a:spcAft>
                <a:spcPts val="0"/>
              </a:spcAft>
              <a:buFontTx/>
              <a:buNone/>
              <a:defRPr/>
            </a:pPr>
            <a:endParaRPr lang="ar-SA" dirty="0" smtClean="0">
              <a:solidFill>
                <a:schemeClr val="accent2">
                  <a:lumMod val="50000"/>
                </a:schemeClr>
              </a:solidFill>
            </a:endParaRPr>
          </a:p>
          <a:p>
            <a:pPr marL="365760" indent="-256032" algn="r" rtl="1" eaLnBrk="1" fontAlgn="auto" hangingPunct="1">
              <a:lnSpc>
                <a:spcPct val="80000"/>
              </a:lnSpc>
              <a:spcAft>
                <a:spcPts val="0"/>
              </a:spcAft>
              <a:buFontTx/>
              <a:buNone/>
              <a:defRPr/>
            </a:pPr>
            <a:r>
              <a:rPr lang="ar-SA" dirty="0" smtClean="0">
                <a:solidFill>
                  <a:schemeClr val="accent2">
                    <a:lumMod val="50000"/>
                  </a:schemeClr>
                </a:solidFill>
              </a:rPr>
              <a:t>12- الأفراد الذين يتصفون بدافع الإنجاز يقومون بالمهام:</a:t>
            </a:r>
          </a:p>
          <a:p>
            <a:pPr marL="365760" indent="-256032" algn="r" rtl="1" eaLnBrk="1" fontAlgn="auto" hangingPunct="1">
              <a:lnSpc>
                <a:spcPct val="80000"/>
              </a:lnSpc>
              <a:spcAft>
                <a:spcPts val="0"/>
              </a:spcAft>
              <a:buFontTx/>
              <a:buNone/>
              <a:defRPr/>
            </a:pPr>
            <a:r>
              <a:rPr lang="ar-SA" dirty="0" smtClean="0">
                <a:solidFill>
                  <a:schemeClr val="accent2">
                    <a:lumMod val="50000"/>
                  </a:schemeClr>
                </a:solidFill>
              </a:rPr>
              <a:t>أ- يبذلون جهد كبير في محاولة انجاز وتحقيق أهداف الأداء.</a:t>
            </a:r>
          </a:p>
          <a:p>
            <a:pPr marL="365760" indent="-256032" algn="r" rtl="1" eaLnBrk="1" fontAlgn="auto" hangingPunct="1">
              <a:lnSpc>
                <a:spcPct val="80000"/>
              </a:lnSpc>
              <a:spcAft>
                <a:spcPts val="0"/>
              </a:spcAft>
              <a:buFontTx/>
              <a:buNone/>
              <a:defRPr/>
            </a:pPr>
            <a:r>
              <a:rPr lang="ar-SA" dirty="0" smtClean="0">
                <a:solidFill>
                  <a:schemeClr val="accent2">
                    <a:lumMod val="50000"/>
                  </a:schemeClr>
                </a:solidFill>
              </a:rPr>
              <a:t>ب- لا يبذلون جهد كبير في محاولة انجاز وتحقيق أهداف الأداء.</a:t>
            </a:r>
          </a:p>
          <a:p>
            <a:pPr marL="365760" indent="-256032" algn="r" rtl="1" eaLnBrk="1" fontAlgn="auto" hangingPunct="1">
              <a:lnSpc>
                <a:spcPct val="80000"/>
              </a:lnSpc>
              <a:spcAft>
                <a:spcPts val="0"/>
              </a:spcAft>
              <a:buFontTx/>
              <a:buNone/>
              <a:defRPr/>
            </a:pPr>
            <a:r>
              <a:rPr lang="ar-SA" dirty="0" smtClean="0">
                <a:solidFill>
                  <a:schemeClr val="accent2">
                    <a:lumMod val="50000"/>
                  </a:schemeClr>
                </a:solidFill>
              </a:rPr>
              <a:t>ج- لا شيء مما سبق.</a:t>
            </a:r>
          </a:p>
          <a:p>
            <a:pPr marL="365760" indent="-256032" algn="r" rtl="1" eaLnBrk="1" fontAlgn="auto" hangingPunct="1">
              <a:lnSpc>
                <a:spcPct val="80000"/>
              </a:lnSpc>
              <a:spcAft>
                <a:spcPts val="0"/>
              </a:spcAft>
              <a:buFontTx/>
              <a:buNone/>
              <a:defRPr/>
            </a:pPr>
            <a:r>
              <a:rPr lang="ar-SA" dirty="0" smtClean="0">
                <a:solidFill>
                  <a:schemeClr val="accent2">
                    <a:lumMod val="50000"/>
                  </a:schemeClr>
                </a:solidFill>
              </a:rPr>
              <a:t>13- قدم ماكليلاند واتكيسنون طريقة اسقاطية لقياس:</a:t>
            </a:r>
          </a:p>
          <a:p>
            <a:pPr marL="365760" indent="-256032" algn="r" rtl="1" eaLnBrk="1" fontAlgn="auto" hangingPunct="1">
              <a:lnSpc>
                <a:spcPct val="80000"/>
              </a:lnSpc>
              <a:spcAft>
                <a:spcPts val="0"/>
              </a:spcAft>
              <a:buFontTx/>
              <a:buNone/>
              <a:defRPr/>
            </a:pPr>
            <a:r>
              <a:rPr lang="ar-SA" dirty="0" smtClean="0">
                <a:solidFill>
                  <a:schemeClr val="accent2">
                    <a:lumMod val="50000"/>
                  </a:schemeClr>
                </a:solidFill>
              </a:rPr>
              <a:t>أ- قوة دافع الإنجاز.		ب- مستوى الطموح.             ج- الإدراك.</a:t>
            </a:r>
          </a:p>
          <a:p>
            <a:pPr marL="365760" indent="-256032" algn="r" rtl="1" eaLnBrk="1" fontAlgn="auto" hangingPunct="1">
              <a:lnSpc>
                <a:spcPct val="80000"/>
              </a:lnSpc>
              <a:spcAft>
                <a:spcPts val="0"/>
              </a:spcAft>
              <a:buFontTx/>
              <a:buNone/>
              <a:defRPr/>
            </a:pPr>
            <a:r>
              <a:rPr lang="ar-SA" dirty="0" smtClean="0">
                <a:solidFill>
                  <a:schemeClr val="accent2">
                    <a:lumMod val="50000"/>
                  </a:schemeClr>
                </a:solidFill>
              </a:rPr>
              <a:t>14- تحاول نظرية مستوى الطموح الإجابة على:</a:t>
            </a:r>
          </a:p>
          <a:p>
            <a:pPr marL="365760" indent="-256032" algn="r" rtl="1" eaLnBrk="1" fontAlgn="auto" hangingPunct="1">
              <a:lnSpc>
                <a:spcPct val="80000"/>
              </a:lnSpc>
              <a:spcAft>
                <a:spcPts val="0"/>
              </a:spcAft>
              <a:buFontTx/>
              <a:buNone/>
              <a:defRPr/>
            </a:pPr>
            <a:r>
              <a:rPr lang="ar-SA" dirty="0" smtClean="0">
                <a:solidFill>
                  <a:schemeClr val="accent2">
                    <a:lumMod val="50000"/>
                  </a:schemeClr>
                </a:solidFill>
              </a:rPr>
              <a:t>أ- محددات مستوى الرضا.         ب- محددات مستوى الطموح.      ج- ردود الفعل لتحقيق أو عدم تحقيق مستوى الطموح.    د- (أ – ب).           هـ- (ب – ج).</a:t>
            </a:r>
          </a:p>
          <a:p>
            <a:pPr marL="365760" indent="-256032" algn="r" rtl="1" eaLnBrk="1" fontAlgn="auto" hangingPunct="1">
              <a:lnSpc>
                <a:spcPct val="80000"/>
              </a:lnSpc>
              <a:spcAft>
                <a:spcPts val="0"/>
              </a:spcAft>
              <a:buFontTx/>
              <a:buNone/>
              <a:defRPr/>
            </a:pPr>
            <a:r>
              <a:rPr lang="ar-SA" dirty="0" smtClean="0">
                <a:solidFill>
                  <a:schemeClr val="accent2">
                    <a:lumMod val="50000"/>
                  </a:schemeClr>
                </a:solidFill>
              </a:rPr>
              <a:t>15- الفرق بين مستوى الإنجاز السابق ومستوى الطموح يسمى:</a:t>
            </a:r>
          </a:p>
          <a:p>
            <a:pPr marL="365760" indent="-256032" algn="r" rtl="1" eaLnBrk="1" fontAlgn="auto" hangingPunct="1">
              <a:lnSpc>
                <a:spcPct val="80000"/>
              </a:lnSpc>
              <a:spcAft>
                <a:spcPts val="0"/>
              </a:spcAft>
              <a:buFontTx/>
              <a:buNone/>
              <a:defRPr/>
            </a:pPr>
            <a:r>
              <a:rPr lang="ar-SA" dirty="0" smtClean="0">
                <a:solidFill>
                  <a:schemeClr val="accent2">
                    <a:lumMod val="50000"/>
                  </a:schemeClr>
                </a:solidFill>
              </a:rPr>
              <a:t>أ- فرق الهدف.                ب- فرق الإنجاز.                   ج- لا شيء مما سبق.</a:t>
            </a:r>
          </a:p>
          <a:p>
            <a:pPr marL="365760" indent="-256032" algn="r" rtl="1" eaLnBrk="1" fontAlgn="auto" hangingPunct="1">
              <a:lnSpc>
                <a:spcPct val="80000"/>
              </a:lnSpc>
              <a:spcAft>
                <a:spcPts val="0"/>
              </a:spcAft>
              <a:buFontTx/>
              <a:buNone/>
              <a:defRPr/>
            </a:pPr>
            <a:r>
              <a:rPr lang="ar-SA" dirty="0" smtClean="0">
                <a:solidFill>
                  <a:schemeClr val="accent2">
                    <a:lumMod val="50000"/>
                  </a:schemeClr>
                </a:solidFill>
              </a:rPr>
              <a:t>16- يميل فرق الهدف إلى أن يكون قيمة:</a:t>
            </a:r>
          </a:p>
          <a:p>
            <a:pPr marL="365760" indent="-256032" algn="r" rtl="1" eaLnBrk="1" fontAlgn="auto" hangingPunct="1">
              <a:lnSpc>
                <a:spcPct val="80000"/>
              </a:lnSpc>
              <a:spcAft>
                <a:spcPts val="0"/>
              </a:spcAft>
              <a:buFontTx/>
              <a:buNone/>
              <a:defRPr/>
            </a:pPr>
            <a:r>
              <a:rPr lang="ar-SA" dirty="0" smtClean="0">
                <a:solidFill>
                  <a:schemeClr val="accent2">
                    <a:lumMod val="50000"/>
                  </a:schemeClr>
                </a:solidFill>
              </a:rPr>
              <a:t>      أ- موجبة.                  ب- سالبة.</a:t>
            </a:r>
          </a:p>
          <a:p>
            <a:pPr marL="365760" indent="-256032" algn="r" rtl="1" eaLnBrk="1" fontAlgn="auto" hangingPunct="1">
              <a:lnSpc>
                <a:spcPct val="80000"/>
              </a:lnSpc>
              <a:spcAft>
                <a:spcPts val="0"/>
              </a:spcAft>
              <a:buFontTx/>
              <a:buNone/>
              <a:defRPr/>
            </a:pPr>
            <a:r>
              <a:rPr lang="ar-SA" dirty="0" smtClean="0">
                <a:solidFill>
                  <a:schemeClr val="accent2">
                    <a:lumMod val="50000"/>
                  </a:schemeClr>
                </a:solidFill>
              </a:rPr>
              <a:t> </a:t>
            </a:r>
          </a:p>
          <a:p>
            <a:pPr marL="365760" indent="-256032" algn="r" rtl="1" eaLnBrk="1" fontAlgn="auto" hangingPunct="1">
              <a:lnSpc>
                <a:spcPct val="90000"/>
              </a:lnSpc>
              <a:spcAft>
                <a:spcPts val="0"/>
              </a:spcAft>
              <a:buFontTx/>
              <a:buNone/>
              <a:defRPr/>
            </a:pPr>
            <a:endParaRPr lang="ar-SA" dirty="0" smtClean="0">
              <a:solidFill>
                <a:schemeClr val="accent2">
                  <a:lumMod val="50000"/>
                </a:schemeClr>
              </a:solidFill>
            </a:endParaRPr>
          </a:p>
          <a:p>
            <a:pPr marL="365760" indent="-256032" eaLnBrk="1" fontAlgn="auto" hangingPunct="1">
              <a:spcAft>
                <a:spcPts val="0"/>
              </a:spcAft>
              <a:buFont typeface="Wingdings 3"/>
              <a:buChar char=""/>
              <a:defRPr/>
            </a:pPr>
            <a:endParaRPr lang="ar-SA" dirty="0" smtClean="0"/>
          </a:p>
        </p:txBody>
      </p:sp>
      <p:sp>
        <p:nvSpPr>
          <p:cNvPr id="62467"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9C737E89-F0A9-45D9-89D9-11936B386DCD}"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62468" name="Footer Placeholder 5"/>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62469"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1FDE72D9-288F-444E-AD13-1A187BDEBFBA}" type="slidenum">
              <a:rPr lang="en-GB" smtClean="0">
                <a:latin typeface="Arial" pitchFamily="34" charset="0"/>
                <a:cs typeface="Arial" pitchFamily="34" charset="0"/>
              </a:rPr>
              <a:pPr/>
              <a:t>53</a:t>
            </a:fld>
            <a:endParaRPr lang="en-GB" smtClean="0">
              <a:latin typeface="Arial" pitchFamily="34" charset="0"/>
              <a:cs typeface="Arial" pitchFamily="34" charset="0"/>
            </a:endParaRPr>
          </a:p>
        </p:txBody>
      </p:sp>
    </p:spTree>
  </p:cSld>
  <p:clrMapOvr>
    <a:masterClrMapping/>
  </p:clrMapOvr>
  <p:transition spd="med">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p:txBody>
          <a:bodyPr>
            <a:normAutofit lnSpcReduction="10000"/>
          </a:bodyPr>
          <a:lstStyle/>
          <a:p>
            <a:pPr algn="just" rtl="1" eaLnBrk="1" hangingPunct="1">
              <a:buFontTx/>
              <a:buNone/>
            </a:pPr>
            <a:r>
              <a:rPr lang="ar-SA" sz="3600" smtClean="0">
                <a:solidFill>
                  <a:srgbClr val="FF0000"/>
                </a:solidFill>
              </a:rPr>
              <a:t>هناك أنواع عديدة من الدوافع يمكن تصنيفها في مجموعتين وهما:</a:t>
            </a:r>
            <a:endParaRPr lang="en-US" sz="3600" smtClean="0">
              <a:solidFill>
                <a:srgbClr val="FF0000"/>
              </a:solidFill>
            </a:endParaRPr>
          </a:p>
          <a:p>
            <a:pPr algn="just" rtl="1" eaLnBrk="1" hangingPunct="1"/>
            <a:r>
              <a:rPr lang="ar-SA" sz="3600" b="1" smtClean="0"/>
              <a:t> الدوافع الإيجابية (</a:t>
            </a:r>
            <a:r>
              <a:rPr lang="en-US" sz="3600" b="1" smtClean="0"/>
              <a:t>Positive Motivation</a:t>
            </a:r>
            <a:r>
              <a:rPr lang="ar-SA" sz="3600" b="1" smtClean="0"/>
              <a:t>):</a:t>
            </a:r>
            <a:r>
              <a:rPr lang="ar-SA" sz="3600" smtClean="0"/>
              <a:t>  وهي تلك الدوافع ذات </a:t>
            </a:r>
            <a:r>
              <a:rPr lang="ar-SA" sz="3600" smtClean="0">
                <a:solidFill>
                  <a:srgbClr val="FF0000"/>
                </a:solidFill>
              </a:rPr>
              <a:t>المضامين الإيجابية</a:t>
            </a:r>
            <a:r>
              <a:rPr lang="ar-SA" sz="3600" smtClean="0"/>
              <a:t>.</a:t>
            </a:r>
          </a:p>
          <a:p>
            <a:pPr algn="just" rtl="1" eaLnBrk="1" hangingPunct="1">
              <a:buFontTx/>
              <a:buNone/>
            </a:pPr>
            <a:r>
              <a:rPr lang="ar-SA" sz="3600" smtClean="0"/>
              <a:t> ويفسر العلماء الإيجابية في الدوافع بالحاجة أو الرغبة أو إرادة إشباع حاجة أو شيء محدد لدى الفرد.</a:t>
            </a:r>
            <a:endParaRPr lang="en-US" sz="3600" smtClean="0"/>
          </a:p>
        </p:txBody>
      </p:sp>
      <p:sp>
        <p:nvSpPr>
          <p:cNvPr id="14339"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2FAAE013-D1F0-479B-BB5B-61531EACB3D4}"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14340" name="Footer Placeholder 4"/>
          <p:cNvSpPr>
            <a:spLocks noGrp="1"/>
          </p:cNvSpPr>
          <p:nvPr>
            <p:ph type="ftr" sz="quarter" idx="11"/>
          </p:nvPr>
        </p:nvSpPr>
        <p:spPr bwMode="auto">
          <a:xfrm>
            <a:off x="1428750" y="6408738"/>
            <a:ext cx="5302250" cy="365125"/>
          </a:xfrm>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14341"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4CA7FBD7-66B7-4E8B-9003-82F0214BE00C}" type="slidenum">
              <a:rPr lang="en-GB" smtClean="0">
                <a:latin typeface="Arial" pitchFamily="34" charset="0"/>
                <a:cs typeface="Arial" pitchFamily="34" charset="0"/>
              </a:rPr>
              <a:pPr/>
              <a:t>6</a:t>
            </a:fld>
            <a:endParaRPr lang="en-GB" smtClean="0">
              <a:latin typeface="Arial" pitchFamily="34" charset="0"/>
              <a:cs typeface="Arial" pitchFamily="34" charset="0"/>
            </a:endParaRPr>
          </a:p>
        </p:txBody>
      </p:sp>
      <p:sp>
        <p:nvSpPr>
          <p:cNvPr id="7" name="Rectangle 6"/>
          <p:cNvSpPr/>
          <p:nvPr/>
        </p:nvSpPr>
        <p:spPr>
          <a:xfrm>
            <a:off x="3071803" y="357166"/>
            <a:ext cx="3916457" cy="923330"/>
          </a:xfrm>
          <a:prstGeom prst="rect">
            <a:avLst/>
          </a:prstGeom>
          <a:noFill/>
        </p:spPr>
        <p:txBody>
          <a:bodyPr wrap="none">
            <a:spAutoFit/>
          </a:bodyPr>
          <a:lstStyle/>
          <a:p>
            <a:pPr algn="ctr" rtl="1">
              <a:defRPr/>
            </a:pPr>
            <a:r>
              <a:rPr lang="ar-SA" sz="54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mj-lt"/>
                <a:ea typeface="+mj-ea"/>
                <a:cs typeface="+mj-cs"/>
              </a:rPr>
              <a:t>2- أنواع الدوافع</a:t>
            </a:r>
            <a:endParaRPr lang="ar-SA" sz="54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Tree>
  </p:cSld>
  <p:clrMapOvr>
    <a:masterClrMapping/>
  </p:clrMapOvr>
  <p:transition spd="med">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noAutofit/>
          </a:bodyPr>
          <a:lstStyle/>
          <a:p>
            <a:pPr marL="365760" indent="-256032" algn="just" rtl="1" eaLnBrk="1" fontAlgn="auto" hangingPunct="1">
              <a:spcAft>
                <a:spcPts val="0"/>
              </a:spcAft>
              <a:buFont typeface="Wingdings 3"/>
              <a:buChar char=""/>
              <a:defRPr/>
            </a:pPr>
            <a:r>
              <a:rPr lang="ar-SA" sz="2800" b="1" dirty="0" smtClean="0"/>
              <a:t>الدوافع السلبية (</a:t>
            </a:r>
            <a:r>
              <a:rPr lang="en-US" sz="2800" b="1" dirty="0" smtClean="0"/>
              <a:t>Negative Motivation</a:t>
            </a:r>
            <a:r>
              <a:rPr lang="ar-SA" sz="2800" b="1" dirty="0" smtClean="0"/>
              <a:t>):</a:t>
            </a:r>
            <a:r>
              <a:rPr lang="ar-SA" sz="2800" dirty="0" smtClean="0"/>
              <a:t> وهي تلك الدوافع ذات </a:t>
            </a:r>
            <a:r>
              <a:rPr lang="ar-SA" sz="2800" dirty="0" smtClean="0">
                <a:solidFill>
                  <a:srgbClr val="FF0000"/>
                </a:solidFill>
              </a:rPr>
              <a:t>المضامين السلبية</a:t>
            </a:r>
            <a:r>
              <a:rPr lang="ar-SA" sz="2800" dirty="0" smtClean="0"/>
              <a:t>.</a:t>
            </a:r>
          </a:p>
          <a:p>
            <a:pPr marL="365760" indent="-256032" algn="just" rtl="1" eaLnBrk="1" fontAlgn="auto" hangingPunct="1">
              <a:spcAft>
                <a:spcPts val="0"/>
              </a:spcAft>
              <a:buFontTx/>
              <a:buNone/>
              <a:defRPr/>
            </a:pPr>
            <a:r>
              <a:rPr lang="ar-SA" sz="2800" dirty="0" smtClean="0"/>
              <a:t>ويفسر العلماء السلبية في الدوافع بالخوف من تحقيق هدف الدافع.</a:t>
            </a:r>
            <a:endParaRPr lang="en-US" sz="2800" dirty="0" smtClean="0"/>
          </a:p>
          <a:p>
            <a:pPr marL="365760" indent="-256032" algn="r" rtl="1" eaLnBrk="1" fontAlgn="auto" hangingPunct="1">
              <a:spcAft>
                <a:spcPts val="0"/>
              </a:spcAft>
              <a:buFont typeface="Wingdings 3" pitchFamily="18" charset="2"/>
              <a:buNone/>
              <a:defRPr/>
            </a:pPr>
            <a:r>
              <a:rPr lang="ar-SA" sz="2800" dirty="0" smtClean="0">
                <a:solidFill>
                  <a:srgbClr val="FFFF00"/>
                </a:solidFill>
              </a:rPr>
              <a:t>وعليه فان الأهداف يمكن أن تكون إيجابية أو سلبية ، حيث أن :</a:t>
            </a:r>
          </a:p>
          <a:p>
            <a:pPr marL="621348" lvl="1" indent="-256032" algn="just" rtl="1" eaLnBrk="1" fontAlgn="auto" hangingPunct="1">
              <a:spcAft>
                <a:spcPts val="0"/>
              </a:spcAft>
              <a:buFontTx/>
              <a:buChar char="-"/>
              <a:defRPr/>
            </a:pPr>
            <a:r>
              <a:rPr lang="ar-SA" sz="2400" dirty="0" smtClean="0">
                <a:solidFill>
                  <a:srgbClr val="FFFF00"/>
                </a:solidFill>
              </a:rPr>
              <a:t>الهدف الإيجابي هو التوجه أو العمل للسلوك إيجابيا، ويوصف عادة بطريقة بلوغ الهدف . </a:t>
            </a:r>
          </a:p>
          <a:p>
            <a:pPr marL="621348" lvl="1" indent="-256032" algn="just" rtl="1" eaLnBrk="1" fontAlgn="auto" hangingPunct="1">
              <a:spcAft>
                <a:spcPts val="0"/>
              </a:spcAft>
              <a:buFontTx/>
              <a:buChar char="-"/>
              <a:defRPr/>
            </a:pPr>
            <a:r>
              <a:rPr lang="ar-SA" sz="2400" dirty="0" smtClean="0">
                <a:solidFill>
                  <a:srgbClr val="FFFF00"/>
                </a:solidFill>
              </a:rPr>
              <a:t>أما الهدف السلبي فهو الابتعاد عن سلوك معين، ويعرف بالهدف المتجنب أو المبتعد .</a:t>
            </a:r>
          </a:p>
        </p:txBody>
      </p:sp>
      <p:sp>
        <p:nvSpPr>
          <p:cNvPr id="15363"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6D85AF10-99C0-495C-82F0-8B5CD26EC8FC}"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15364"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15365"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2761D93C-6EF1-4201-B3C6-CAE7CB73DBE2}" type="slidenum">
              <a:rPr lang="en-GB" smtClean="0">
                <a:latin typeface="Arial" pitchFamily="34" charset="0"/>
                <a:cs typeface="Arial" pitchFamily="34" charset="0"/>
              </a:rPr>
              <a:pPr/>
              <a:t>7</a:t>
            </a:fld>
            <a:endParaRPr lang="en-GB" smtClean="0">
              <a:latin typeface="Arial" pitchFamily="34" charset="0"/>
              <a:cs typeface="Arial" pitchFamily="34" charset="0"/>
            </a:endParaRPr>
          </a:p>
        </p:txBody>
      </p:sp>
      <p:sp>
        <p:nvSpPr>
          <p:cNvPr id="7" name="Rectangle 6"/>
          <p:cNvSpPr/>
          <p:nvPr/>
        </p:nvSpPr>
        <p:spPr>
          <a:xfrm>
            <a:off x="3071803" y="357166"/>
            <a:ext cx="3916457" cy="923330"/>
          </a:xfrm>
          <a:prstGeom prst="rect">
            <a:avLst/>
          </a:prstGeom>
          <a:noFill/>
        </p:spPr>
        <p:txBody>
          <a:bodyPr wrap="none">
            <a:spAutoFit/>
          </a:bodyPr>
          <a:lstStyle/>
          <a:p>
            <a:pPr algn="ctr" rtl="1">
              <a:defRPr/>
            </a:pPr>
            <a:r>
              <a:rPr lang="ar-SA" sz="54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mj-lt"/>
                <a:ea typeface="+mj-ea"/>
                <a:cs typeface="+mj-cs"/>
              </a:rPr>
              <a:t>2- أنواع الدوافع</a:t>
            </a:r>
            <a:endParaRPr lang="ar-SA" sz="54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Tree>
  </p:cSld>
  <p:clrMapOvr>
    <a:masterClrMapping/>
  </p:clrMapOvr>
  <p:transition spd="med">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p:cNvSpPr>
          <p:nvPr>
            <p:ph idx="1"/>
          </p:nvPr>
        </p:nvSpPr>
        <p:spPr/>
        <p:txBody>
          <a:bodyPr>
            <a:normAutofit fontScale="92500"/>
          </a:bodyPr>
          <a:lstStyle/>
          <a:p>
            <a:pPr algn="just" rtl="1" eaLnBrk="1" hangingPunct="1">
              <a:buFontTx/>
              <a:buNone/>
            </a:pPr>
            <a:r>
              <a:rPr lang="ar-SA" sz="3200" smtClean="0">
                <a:solidFill>
                  <a:srgbClr val="FF0000"/>
                </a:solidFill>
              </a:rPr>
              <a:t>كما ويمكن تصنيف الدوافع بنوعين رئيسين وهما:</a:t>
            </a:r>
            <a:endParaRPr lang="en-US" sz="3200" smtClean="0">
              <a:solidFill>
                <a:srgbClr val="FF0000"/>
              </a:solidFill>
            </a:endParaRPr>
          </a:p>
          <a:p>
            <a:pPr algn="just" rtl="1" eaLnBrk="1" hangingPunct="1"/>
            <a:r>
              <a:rPr lang="ar-SA" sz="3200" b="1" smtClean="0"/>
              <a:t>دوافع عاطفية أو انفعالية </a:t>
            </a:r>
            <a:r>
              <a:rPr lang="en-US" sz="3200" b="1" smtClean="0"/>
              <a:t>Emotional Motivations</a:t>
            </a:r>
            <a:r>
              <a:rPr lang="ar-SA" sz="3200" smtClean="0"/>
              <a:t>: </a:t>
            </a:r>
            <a:r>
              <a:rPr lang="ar-SA" sz="3200" smtClean="0">
                <a:solidFill>
                  <a:srgbClr val="00B050"/>
                </a:solidFill>
              </a:rPr>
              <a:t>وهي عديدة مثل حب التميز والتباهي والتفاخر والمحاكاة والمركز الاجتماعي والطموح والراحة الشخصية والتسلية والسرور</a:t>
            </a:r>
            <a:r>
              <a:rPr lang="en-US" sz="3200" smtClean="0">
                <a:solidFill>
                  <a:srgbClr val="00B050"/>
                </a:solidFill>
              </a:rPr>
              <a:t>…</a:t>
            </a:r>
            <a:r>
              <a:rPr lang="ar-SA" sz="3200" smtClean="0">
                <a:solidFill>
                  <a:srgbClr val="00B050"/>
                </a:solidFill>
              </a:rPr>
              <a:t> الخ.</a:t>
            </a:r>
            <a:endParaRPr lang="en-US" sz="3200" smtClean="0">
              <a:solidFill>
                <a:srgbClr val="00B050"/>
              </a:solidFill>
            </a:endParaRPr>
          </a:p>
          <a:p>
            <a:pPr algn="just" rtl="1" eaLnBrk="1" hangingPunct="1"/>
            <a:r>
              <a:rPr lang="ar-SA" sz="3200" b="1" smtClean="0"/>
              <a:t>دوافع عقلانية </a:t>
            </a:r>
            <a:r>
              <a:rPr lang="en-US" sz="3200" b="1" smtClean="0"/>
              <a:t>Rational  Motivations</a:t>
            </a:r>
            <a:r>
              <a:rPr lang="ar-SA" sz="3200" smtClean="0"/>
              <a:t>: </a:t>
            </a:r>
            <a:r>
              <a:rPr lang="ar-SA" sz="3200" smtClean="0">
                <a:solidFill>
                  <a:srgbClr val="00B050"/>
                </a:solidFill>
              </a:rPr>
              <a:t>وتشمل السهولة في الاستخدام، كفاية الأداء، درجة الاعتماد، الاستفادة من السلع والخدمات.</a:t>
            </a:r>
            <a:endParaRPr lang="en-US" sz="3200" smtClean="0">
              <a:solidFill>
                <a:srgbClr val="00B050"/>
              </a:solidFill>
            </a:endParaRPr>
          </a:p>
          <a:p>
            <a:pPr algn="just" eaLnBrk="1" hangingPunct="1"/>
            <a:endParaRPr lang="ar-SA" sz="3200" smtClean="0"/>
          </a:p>
        </p:txBody>
      </p:sp>
      <p:sp>
        <p:nvSpPr>
          <p:cNvPr id="16387"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7F070578-40CC-4078-9419-40B6EDE33B2E}"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16388" name="Footer Placeholder 4"/>
          <p:cNvSpPr>
            <a:spLocks noGrp="1"/>
          </p:cNvSpPr>
          <p:nvPr>
            <p:ph type="ftr" sz="quarter" idx="11"/>
          </p:nvPr>
        </p:nvSpPr>
        <p:spPr bwMode="auto">
          <a:xfrm>
            <a:off x="2643188" y="6408738"/>
            <a:ext cx="4087812" cy="365125"/>
          </a:xfrm>
          <a:noFill/>
          <a:ln>
            <a:miter lim="800000"/>
            <a:headEnd/>
            <a:tailEnd/>
          </a:ln>
        </p:spPr>
        <p:txBody>
          <a:bodyPr wrap="square" lIns="91440" tIns="45720" rIns="91440" bIns="45720" numCol="1" anchorCtr="0" compatLnSpc="1">
            <a:prstTxWarp prst="textNoShape">
              <a:avLst/>
            </a:prstTxWarp>
          </a:bodyPr>
          <a:lstStyle/>
          <a:p>
            <a:r>
              <a:rPr lang="ar-SA" smtClean="0">
                <a:latin typeface="Arial" pitchFamily="34" charset="0"/>
                <a:cs typeface="Arial" pitchFamily="34" charset="0"/>
              </a:rPr>
              <a:t>د/ كاسر نصر المنصور - كلية الاقتصاد والإدارة - جامعة الملك عبد العزيز</a:t>
            </a:r>
            <a:endParaRPr lang="en-GB" smtClean="0">
              <a:latin typeface="Arial" pitchFamily="34" charset="0"/>
              <a:cs typeface="Arial" pitchFamily="34" charset="0"/>
            </a:endParaRPr>
          </a:p>
        </p:txBody>
      </p:sp>
      <p:sp>
        <p:nvSpPr>
          <p:cNvPr id="16389"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9472253-0F72-4521-BD8D-9B14272DBEA2}" type="slidenum">
              <a:rPr lang="en-GB" smtClean="0">
                <a:latin typeface="Arial" pitchFamily="34" charset="0"/>
                <a:cs typeface="Arial" pitchFamily="34" charset="0"/>
              </a:rPr>
              <a:pPr/>
              <a:t>8</a:t>
            </a:fld>
            <a:endParaRPr lang="en-GB" smtClean="0">
              <a:latin typeface="Arial" pitchFamily="34" charset="0"/>
              <a:cs typeface="Arial" pitchFamily="34" charset="0"/>
            </a:endParaRPr>
          </a:p>
        </p:txBody>
      </p:sp>
      <p:sp>
        <p:nvSpPr>
          <p:cNvPr id="7" name="Rectangle 6"/>
          <p:cNvSpPr/>
          <p:nvPr/>
        </p:nvSpPr>
        <p:spPr>
          <a:xfrm>
            <a:off x="3071803" y="357166"/>
            <a:ext cx="3916457" cy="923330"/>
          </a:xfrm>
          <a:prstGeom prst="rect">
            <a:avLst/>
          </a:prstGeom>
          <a:noFill/>
        </p:spPr>
        <p:txBody>
          <a:bodyPr wrap="none">
            <a:spAutoFit/>
          </a:bodyPr>
          <a:lstStyle/>
          <a:p>
            <a:pPr algn="ctr" rtl="1">
              <a:defRPr/>
            </a:pPr>
            <a:r>
              <a:rPr lang="ar-SA" sz="54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mj-lt"/>
                <a:ea typeface="+mj-ea"/>
                <a:cs typeface="+mj-cs"/>
              </a:rPr>
              <a:t>2- أنواع الدوافع</a:t>
            </a:r>
            <a:endParaRPr lang="ar-SA" sz="54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Tree>
  </p:cSld>
  <p:clrMapOvr>
    <a:masterClrMapping/>
  </p:clrMapOvr>
  <p:transition spd="med">
    <p:zo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1"/>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D9492359-E782-4ABA-9466-23573DF194F1}" type="datetime8">
              <a:rPr lang="ar-SA" smtClean="0">
                <a:latin typeface="Arial" pitchFamily="34" charset="0"/>
                <a:cs typeface="Arial" pitchFamily="34" charset="0"/>
              </a:rPr>
              <a:pPr/>
              <a:t>04 تشرين الثاني، 09</a:t>
            </a:fld>
            <a:endParaRPr lang="en-GB" smtClean="0">
              <a:latin typeface="Arial" pitchFamily="34" charset="0"/>
              <a:cs typeface="Arial" pitchFamily="34" charset="0"/>
            </a:endParaRPr>
          </a:p>
        </p:txBody>
      </p:sp>
      <p:sp>
        <p:nvSpPr>
          <p:cNvPr id="17411" name="Footer Placeholder 2"/>
          <p:cNvSpPr>
            <a:spLocks noGrp="1"/>
          </p:cNvSpPr>
          <p:nvPr>
            <p:ph type="ftr" sz="quarter" idx="11"/>
          </p:nvPr>
        </p:nvSpPr>
        <p:spPr bwMode="auto">
          <a:xfrm>
            <a:off x="1214414" y="6492875"/>
            <a:ext cx="3230562" cy="365125"/>
          </a:xfrm>
          <a:noFill/>
          <a:ln>
            <a:miter lim="800000"/>
            <a:headEnd/>
            <a:tailEnd/>
          </a:ln>
        </p:spPr>
        <p:txBody>
          <a:bodyPr wrap="square" lIns="91440" tIns="45720" rIns="91440" bIns="45720" numCol="1" anchorCtr="0" compatLnSpc="1">
            <a:prstTxWarp prst="textNoShape">
              <a:avLst/>
            </a:prstTxWarp>
          </a:bodyPr>
          <a:lstStyle/>
          <a:p>
            <a:r>
              <a:rPr lang="ar-SA" dirty="0" smtClean="0">
                <a:latin typeface="Arial" pitchFamily="34" charset="0"/>
                <a:cs typeface="Arial" pitchFamily="34" charset="0"/>
              </a:rPr>
              <a:t>د/ كاسر نصر المنصور - كلية الاقتصاد والإدارة - جامعة الملك عبد العزيز</a:t>
            </a:r>
            <a:endParaRPr lang="en-GB" dirty="0" smtClean="0">
              <a:latin typeface="Arial" pitchFamily="34" charset="0"/>
              <a:cs typeface="Arial" pitchFamily="34" charset="0"/>
            </a:endParaRPr>
          </a:p>
        </p:txBody>
      </p:sp>
      <p:sp>
        <p:nvSpPr>
          <p:cNvPr id="17412"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BD679077-5E54-4A7D-BD9C-961359DB349B}" type="slidenum">
              <a:rPr lang="en-GB" smtClean="0">
                <a:latin typeface="Arial" pitchFamily="34" charset="0"/>
                <a:cs typeface="Arial" pitchFamily="34" charset="0"/>
              </a:rPr>
              <a:pPr/>
              <a:t>9</a:t>
            </a:fld>
            <a:endParaRPr lang="en-GB" smtClean="0">
              <a:latin typeface="Arial" pitchFamily="34" charset="0"/>
              <a:cs typeface="Arial" pitchFamily="34" charset="0"/>
            </a:endParaRPr>
          </a:p>
        </p:txBody>
      </p:sp>
      <p:graphicFrame>
        <p:nvGraphicFramePr>
          <p:cNvPr id="5" name="Diagram 4"/>
          <p:cNvGraphicFramePr/>
          <p:nvPr/>
        </p:nvGraphicFramePr>
        <p:xfrm>
          <a:off x="0" y="1397000"/>
          <a:ext cx="9001156" cy="48180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7414" name="Rectangle 5"/>
          <p:cNvSpPr>
            <a:spLocks noChangeArrowheads="1"/>
          </p:cNvSpPr>
          <p:nvPr/>
        </p:nvSpPr>
        <p:spPr bwMode="auto">
          <a:xfrm>
            <a:off x="2714625" y="285750"/>
            <a:ext cx="5356225" cy="830263"/>
          </a:xfrm>
          <a:prstGeom prst="rect">
            <a:avLst/>
          </a:prstGeom>
          <a:noFill/>
          <a:ln w="9525">
            <a:noFill/>
            <a:miter lim="800000"/>
            <a:headEnd/>
            <a:tailEnd/>
          </a:ln>
        </p:spPr>
        <p:txBody>
          <a:bodyPr wrap="none">
            <a:spAutoFit/>
          </a:bodyPr>
          <a:lstStyle/>
          <a:p>
            <a:r>
              <a:rPr lang="ar-SA" sz="4800" b="1" i="1">
                <a:solidFill>
                  <a:srgbClr val="FF0000"/>
                </a:solidFill>
                <a:cs typeface="Simplified Arabic" pitchFamily="2" charset="-78"/>
              </a:rPr>
              <a:t>3- مداخل دراسة الدافعية</a:t>
            </a:r>
            <a:endParaRPr lang="en-US" sz="4800" b="1"/>
          </a:p>
        </p:txBody>
      </p:sp>
    </p:spTree>
  </p:cSld>
  <p:clrMapOvr>
    <a:masterClrMapping/>
  </p:clrMapOvr>
  <p:transition spd="med">
    <p:zoom/>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845</TotalTime>
  <Words>4099</Words>
  <Application>Microsoft Office PowerPoint</Application>
  <PresentationFormat>On-screen Show (4:3)</PresentationFormat>
  <Paragraphs>511</Paragraphs>
  <Slides>53</Slides>
  <Notes>0</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Verve</vt:lpstr>
      <vt:lpstr>الفصل الرابع الدافعية</vt:lpstr>
      <vt:lpstr>Slide 2</vt:lpstr>
      <vt:lpstr>Slide 3</vt:lpstr>
      <vt:lpstr>1- مفهوم الدافعية</vt:lpstr>
      <vt:lpstr>Slide 5</vt:lpstr>
      <vt:lpstr>Slide 6</vt:lpstr>
      <vt:lpstr>Slide 7</vt:lpstr>
      <vt:lpstr>Slide 8</vt:lpstr>
      <vt:lpstr>Slide 9</vt:lpstr>
      <vt:lpstr>أولاً: مدخل الرضا عن العمل</vt:lpstr>
      <vt:lpstr>أولا: مدخل الرضا عن العمل.</vt:lpstr>
      <vt:lpstr>أولا: مدخل الرضا00</vt:lpstr>
      <vt:lpstr>أولا: مدخل الرضا00</vt:lpstr>
      <vt:lpstr>أولا: مدخل الرضا00</vt:lpstr>
      <vt:lpstr>ثانيا: مدخل الخبرات السابقة للثواب والعقاب الخارجيين</vt:lpstr>
      <vt:lpstr>ثانيا: مدخل الخبرات السابقة للثواب والعقاب الخارجيين</vt:lpstr>
      <vt:lpstr>ثانيا: مدخل الخبرات00</vt:lpstr>
      <vt:lpstr>ثانيا: مدخل الخبرات00</vt:lpstr>
      <vt:lpstr>ثانيا: مدخل الخبرات00</vt:lpstr>
      <vt:lpstr>ثانيا: مدخل الخبرات00</vt:lpstr>
      <vt:lpstr>ثانيا: مدخل الخبرات00</vt:lpstr>
      <vt:lpstr>ثالثاً: مدخل النظريات المعرفية في الدافعية</vt:lpstr>
      <vt:lpstr>Slide 23</vt:lpstr>
      <vt:lpstr>1- نظرية التوقع00</vt:lpstr>
      <vt:lpstr>1- نظرية التوقع00</vt:lpstr>
      <vt:lpstr>1- نظرية التوقع( الحاجات حسب ماسلو)</vt:lpstr>
      <vt:lpstr>1- نظرية التوقع( فروض ماسلو)</vt:lpstr>
      <vt:lpstr>1- نظرية التوقع( فروض ماسلو)</vt:lpstr>
      <vt:lpstr>1- نظرية التوقع( عوامل فاعلية الحوافز)</vt:lpstr>
      <vt:lpstr>1- نظرية التوقع( عوامل فاعلية الحوافز)</vt:lpstr>
      <vt:lpstr>1- نظرية التوقع( عوامل فاعلية الحوافز)</vt:lpstr>
      <vt:lpstr>1- نظرية التوقع( عوامل فاعلية الحوافز)</vt:lpstr>
      <vt:lpstr>1- نظرية التوقع( أنواع الاحتمالات)</vt:lpstr>
      <vt:lpstr>1- نظرية التوقع( أنواع الاحتمالات)</vt:lpstr>
      <vt:lpstr>1- نظرية التوقع( أنواع الاحتمالات)</vt:lpstr>
      <vt:lpstr>1- نظرية التوقع( أنواع الاحتمالات)</vt:lpstr>
      <vt:lpstr>1- نظرية التوقع( أنواع الاحتمالات)</vt:lpstr>
      <vt:lpstr>1- نظرية التوقع( أنواع الاحتمالات)</vt:lpstr>
      <vt:lpstr>1- نظرية التوقع00</vt:lpstr>
      <vt:lpstr>Slide 40</vt:lpstr>
      <vt:lpstr>2- نظرية دافع الإنجاز00</vt:lpstr>
      <vt:lpstr>2- نظرية دافع الإنجاز00</vt:lpstr>
      <vt:lpstr>Slide 43</vt:lpstr>
      <vt:lpstr>Slide 44</vt:lpstr>
      <vt:lpstr>الخلاصة</vt:lpstr>
      <vt:lpstr>الخلاصة</vt:lpstr>
      <vt:lpstr>الخلاصة</vt:lpstr>
      <vt:lpstr>الأسئلة</vt:lpstr>
      <vt:lpstr>الأسئلة00</vt:lpstr>
      <vt:lpstr>الأسئلة00</vt:lpstr>
      <vt:lpstr>الأسئلة00</vt:lpstr>
      <vt:lpstr>الأسئلة00</vt:lpstr>
      <vt:lpstr>الأسئلة00</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الرابع</dc:title>
  <dc:creator> </dc:creator>
  <cp:lastModifiedBy> </cp:lastModifiedBy>
  <cp:revision>80</cp:revision>
  <dcterms:created xsi:type="dcterms:W3CDTF">2006-01-02T11:44:46Z</dcterms:created>
  <dcterms:modified xsi:type="dcterms:W3CDTF">2009-11-04T17:42:31Z</dcterms:modified>
</cp:coreProperties>
</file>