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44"/>
  </p:notesMasterIdLst>
  <p:sldIdLst>
    <p:sldId id="285" r:id="rId2"/>
    <p:sldId id="305" r:id="rId3"/>
    <p:sldId id="309" r:id="rId4"/>
    <p:sldId id="286" r:id="rId5"/>
    <p:sldId id="287" r:id="rId6"/>
    <p:sldId id="308" r:id="rId7"/>
    <p:sldId id="307" r:id="rId8"/>
    <p:sldId id="288" r:id="rId9"/>
    <p:sldId id="289" r:id="rId10"/>
    <p:sldId id="311" r:id="rId11"/>
    <p:sldId id="310" r:id="rId12"/>
    <p:sldId id="290" r:id="rId13"/>
    <p:sldId id="312" r:id="rId14"/>
    <p:sldId id="291" r:id="rId15"/>
    <p:sldId id="292" r:id="rId16"/>
    <p:sldId id="293" r:id="rId17"/>
    <p:sldId id="294" r:id="rId18"/>
    <p:sldId id="296" r:id="rId19"/>
    <p:sldId id="313" r:id="rId20"/>
    <p:sldId id="314" r:id="rId21"/>
    <p:sldId id="297" r:id="rId22"/>
    <p:sldId id="298" r:id="rId23"/>
    <p:sldId id="315" r:id="rId24"/>
    <p:sldId id="299" r:id="rId25"/>
    <p:sldId id="300" r:id="rId26"/>
    <p:sldId id="316" r:id="rId27"/>
    <p:sldId id="317" r:id="rId28"/>
    <p:sldId id="302" r:id="rId29"/>
    <p:sldId id="318" r:id="rId30"/>
    <p:sldId id="303" r:id="rId31"/>
    <p:sldId id="319" r:id="rId32"/>
    <p:sldId id="304" r:id="rId33"/>
    <p:sldId id="320" r:id="rId34"/>
    <p:sldId id="322" r:id="rId35"/>
    <p:sldId id="323" r:id="rId36"/>
    <p:sldId id="324" r:id="rId37"/>
    <p:sldId id="325" r:id="rId38"/>
    <p:sldId id="326" r:id="rId39"/>
    <p:sldId id="321" r:id="rId40"/>
    <p:sldId id="295" r:id="rId41"/>
    <p:sldId id="278" r:id="rId42"/>
    <p:sldId id="279" r:id="rId43"/>
  </p:sldIdLst>
  <p:sldSz cx="9144000" cy="6858000" type="screen4x3"/>
  <p:notesSz cx="6858000" cy="9144000"/>
  <p:defaultTextStyle>
    <a:defPPr>
      <a:defRPr lang="en-GB"/>
    </a:defPPr>
    <a:lvl1pPr algn="r" rtl="0" fontAlgn="base">
      <a:spcBef>
        <a:spcPct val="0"/>
      </a:spcBef>
      <a:spcAft>
        <a:spcPct val="0"/>
      </a:spcAft>
      <a:defRPr kern="1200">
        <a:solidFill>
          <a:schemeClr val="tx1"/>
        </a:solidFill>
        <a:latin typeface="Arial" charset="0"/>
        <a:ea typeface="+mn-ea"/>
        <a:cs typeface="Arial" charset="0"/>
      </a:defRPr>
    </a:lvl1pPr>
    <a:lvl2pPr marL="457200" algn="r" rtl="0" fontAlgn="base">
      <a:spcBef>
        <a:spcPct val="0"/>
      </a:spcBef>
      <a:spcAft>
        <a:spcPct val="0"/>
      </a:spcAft>
      <a:defRPr kern="1200">
        <a:solidFill>
          <a:schemeClr val="tx1"/>
        </a:solidFill>
        <a:latin typeface="Arial" charset="0"/>
        <a:ea typeface="+mn-ea"/>
        <a:cs typeface="Arial" charset="0"/>
      </a:defRPr>
    </a:lvl2pPr>
    <a:lvl3pPr marL="914400" algn="r" rtl="0" fontAlgn="base">
      <a:spcBef>
        <a:spcPct val="0"/>
      </a:spcBef>
      <a:spcAft>
        <a:spcPct val="0"/>
      </a:spcAft>
      <a:defRPr kern="1200">
        <a:solidFill>
          <a:schemeClr val="tx1"/>
        </a:solidFill>
        <a:latin typeface="Arial" charset="0"/>
        <a:ea typeface="+mn-ea"/>
        <a:cs typeface="Arial" charset="0"/>
      </a:defRPr>
    </a:lvl3pPr>
    <a:lvl4pPr marL="1371600" algn="r" rtl="0" fontAlgn="base">
      <a:spcBef>
        <a:spcPct val="0"/>
      </a:spcBef>
      <a:spcAft>
        <a:spcPct val="0"/>
      </a:spcAft>
      <a:defRPr kern="1200">
        <a:solidFill>
          <a:schemeClr val="tx1"/>
        </a:solidFill>
        <a:latin typeface="Arial" charset="0"/>
        <a:ea typeface="+mn-ea"/>
        <a:cs typeface="Arial" charset="0"/>
      </a:defRPr>
    </a:lvl4pPr>
    <a:lvl5pPr marL="1828800" algn="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70" d="100"/>
          <a:sy n="70" d="100"/>
        </p:scale>
        <p:origin x="-99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2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A30773AD-C4BD-4079-9B31-BC1E5AD0CAD0}" type="datetimeFigureOut">
              <a:rPr lang="ar-SA"/>
              <a:pPr>
                <a:defRPr/>
              </a:pPr>
              <a:t>17/11/1430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5FB81D3D-D5F7-48EF-B251-A0EB4C03F496}"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618F564C-3C94-4BC6-A136-F87B01C7981D}"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د/كاسر نصر المنصور- كلية الاقتصاد والإدارة- </a:t>
            </a:r>
            <a:r>
              <a:rPr lang="en-GB" smtClean="0"/>
              <a:t>KAAU</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11D68B3A-A145-4816-AA9F-6A2E83E795BD}" type="slidenum">
              <a:rPr lang="ar-SA"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4B2DF13-0471-44DE-A590-D89A7EE94301}"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د/كاسر نصر المنصور- كلية الاقتصاد والإدارة- </a:t>
            </a:r>
            <a:r>
              <a:rPr lang="en-GB" smtClean="0"/>
              <a:t>KAAU</a:t>
            </a:r>
            <a:endParaRPr lang="en-GB"/>
          </a:p>
        </p:txBody>
      </p:sp>
      <p:sp>
        <p:nvSpPr>
          <p:cNvPr id="6" name="Slide Number Placeholder 5"/>
          <p:cNvSpPr>
            <a:spLocks noGrp="1"/>
          </p:cNvSpPr>
          <p:nvPr>
            <p:ph type="sldNum" sz="quarter" idx="12"/>
          </p:nvPr>
        </p:nvSpPr>
        <p:spPr/>
        <p:txBody>
          <a:bodyPr/>
          <a:lstStyle/>
          <a:p>
            <a:pPr>
              <a:defRPr/>
            </a:pPr>
            <a:fld id="{3C2FD8F8-FAF9-4EE8-A57B-C3C931D67CEF}" type="slidenum">
              <a:rPr lang="ar-SA"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09D8FE7-CCD3-412F-AD6D-B9789E58A76B}"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د/كاسر نصر المنصور- كلية الاقتصاد والإدارة- </a:t>
            </a:r>
            <a:r>
              <a:rPr lang="en-GB" smtClean="0"/>
              <a:t>KAAU</a:t>
            </a:r>
            <a:endParaRPr lang="en-GB"/>
          </a:p>
        </p:txBody>
      </p:sp>
      <p:sp>
        <p:nvSpPr>
          <p:cNvPr id="6" name="Slide Number Placeholder 5"/>
          <p:cNvSpPr>
            <a:spLocks noGrp="1"/>
          </p:cNvSpPr>
          <p:nvPr>
            <p:ph type="sldNum" sz="quarter" idx="12"/>
          </p:nvPr>
        </p:nvSpPr>
        <p:spPr/>
        <p:txBody>
          <a:bodyPr/>
          <a:lstStyle/>
          <a:p>
            <a:pPr>
              <a:defRPr/>
            </a:pPr>
            <a:fld id="{2C0EAB0A-F78C-4522-9F05-1777F2C9EB73}" type="slidenum">
              <a:rPr lang="ar-SA"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734090C1-BFAB-4C73-80AB-DD083D43EEEF}"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د/كاسر نصر المنصور- كلية الاقتصاد والإدارة- </a:t>
            </a:r>
            <a:r>
              <a:rPr lang="en-GB" smtClean="0"/>
              <a:t>KAAU</a:t>
            </a:r>
            <a:endParaRPr lang="en-GB"/>
          </a:p>
        </p:txBody>
      </p:sp>
      <p:sp>
        <p:nvSpPr>
          <p:cNvPr id="6" name="Slide Number Placeholder 5"/>
          <p:cNvSpPr>
            <a:spLocks noGrp="1"/>
          </p:cNvSpPr>
          <p:nvPr>
            <p:ph type="sldNum" sz="quarter" idx="12"/>
          </p:nvPr>
        </p:nvSpPr>
        <p:spPr/>
        <p:txBody>
          <a:bodyPr/>
          <a:lstStyle/>
          <a:p>
            <a:pPr>
              <a:defRPr/>
            </a:pPr>
            <a:fld id="{734F9D69-EB9C-46C9-B443-4FC842F3719A}" type="slidenum">
              <a:rPr lang="ar-SA"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6B7557CB-1EF5-4F80-A479-4692D146AC7B}"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د/كاسر نصر المنصور- كلية الاقتصاد والإدارة- </a:t>
            </a:r>
            <a:r>
              <a:rPr lang="en-GB" smtClean="0"/>
              <a:t>KAAU</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9F01B499-2C5E-4077-8222-1117AC0403EB}" type="slidenum">
              <a:rPr lang="ar-SA"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E527CB90-DDAB-4662-A3F8-AF11E69C5271}"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د/كاسر نصر المنصور- كلية الاقتصاد والإدارة- </a:t>
            </a:r>
            <a:r>
              <a:rPr lang="en-GB" smtClean="0"/>
              <a:t>KAAU</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9EE9BFCF-B595-4D7D-9B29-8B2675C2A9D2}" type="slidenum">
              <a:rPr lang="ar-SA"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CB6E1E71-1673-4C9A-B76D-286F25BB9C57}"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د/كاسر نصر المنصور- كلية الاقتصاد والإدارة- </a:t>
            </a:r>
            <a:r>
              <a:rPr lang="en-GB" smtClean="0"/>
              <a:t>KAAU</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77DF23FE-1308-4D43-9F83-DA8324F69DF8}" type="slidenum">
              <a:rPr lang="ar-SA"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72170CF-AF71-4E54-975B-7FE19692A791}"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د/كاسر نصر المنصور- كلية الاقتصاد والإدارة- </a:t>
            </a:r>
            <a:r>
              <a:rPr lang="en-GB" smtClean="0"/>
              <a:t>KAAU</a:t>
            </a:r>
            <a:endParaRPr lang="en-GB"/>
          </a:p>
        </p:txBody>
      </p:sp>
      <p:sp>
        <p:nvSpPr>
          <p:cNvPr id="5" name="Slide Number Placeholder 4"/>
          <p:cNvSpPr>
            <a:spLocks noGrp="1"/>
          </p:cNvSpPr>
          <p:nvPr>
            <p:ph type="sldNum" sz="quarter" idx="12"/>
          </p:nvPr>
        </p:nvSpPr>
        <p:spPr/>
        <p:txBody>
          <a:bodyPr/>
          <a:lstStyle/>
          <a:p>
            <a:pPr>
              <a:defRPr/>
            </a:pPr>
            <a:fld id="{B8E24227-CD54-4187-90C4-528A60F28B5B}" type="slidenum">
              <a:rPr lang="ar-SA"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C85908CF-1267-48DC-B7B2-6D3FDF2530B7}"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د/كاسر نصر المنصور- كلية الاقتصاد والإدارة- </a:t>
            </a:r>
            <a:r>
              <a:rPr lang="en-GB" smtClean="0"/>
              <a:t>KAAU</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04A9531C-E91E-47C4-B99B-E0F58660E561}" type="slidenum">
              <a:rPr lang="ar-SA"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3E3F1AC3-41CA-44F8-ACAD-009C9F8A637F}"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د/كاسر نصر المنصور- كلية الاقتصاد والإدارة- </a:t>
            </a:r>
            <a:r>
              <a:rPr lang="en-GB" smtClean="0"/>
              <a:t>KAAU</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5D801F27-F3A1-46BF-B7CC-0A7913DEB0D4}" type="slidenum">
              <a:rPr lang="ar-SA"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37847CCF-49F8-4487-BE2F-CD19CDF02477}"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د/كاسر نصر المنصور- كلية الاقتصاد والإدارة- </a:t>
            </a:r>
            <a:r>
              <a:rPr lang="en-GB" smtClean="0"/>
              <a:t>KAAU</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86392F0F-B491-4038-A68E-368182940A6F}" type="slidenum">
              <a:rPr lang="ar-SA"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B342DDD6-68EB-49B3-AFAC-CA123D1DAB9E}"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د/كاسر نصر المنصور- كلية الاقتصاد والإدارة- </a:t>
            </a:r>
            <a:r>
              <a:rPr lang="en-GB" smtClean="0"/>
              <a:t>KAAU</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97C3F948-3F27-4F95-BD93-1B7145120465}" type="slidenum">
              <a:rPr lang="ar-SA"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4"/>
          <p:cNvSpPr>
            <a:spLocks noGrp="1" noChangeArrowheads="1"/>
          </p:cNvSpPr>
          <p:nvPr>
            <p:ph type="ctrTitle"/>
          </p:nvPr>
        </p:nvSpPr>
        <p:spPr>
          <a:xfrm>
            <a:off x="714375" y="285729"/>
            <a:ext cx="7772400" cy="1214446"/>
          </a:xfrm>
        </p:spPr>
        <p:txBody>
          <a:bodyPr>
            <a:noAutofit/>
          </a:bodyPr>
          <a:lstStyle/>
          <a:p>
            <a:pPr algn="ctr" eaLnBrk="1" fontAlgn="auto" hangingPunct="1">
              <a:spcAft>
                <a:spcPts val="0"/>
              </a:spcAft>
              <a:defRPr/>
            </a:pPr>
            <a:r>
              <a:rPr lang="ar-SA" sz="4400" dirty="0" smtClean="0">
                <a:solidFill>
                  <a:schemeClr val="accent2"/>
                </a:solidFill>
              </a:rPr>
              <a:t>الفصل السادس</a:t>
            </a:r>
            <a:br>
              <a:rPr lang="ar-SA" sz="4400" dirty="0" smtClean="0">
                <a:solidFill>
                  <a:schemeClr val="accent2"/>
                </a:solidFill>
              </a:rPr>
            </a:br>
            <a:r>
              <a:rPr lang="ar-SA" sz="4400" dirty="0" smtClean="0">
                <a:solidFill>
                  <a:schemeClr val="accent2"/>
                </a:solidFill>
              </a:rPr>
              <a:t> التعلم</a:t>
            </a:r>
            <a:r>
              <a:rPr lang="ar-SA" dirty="0" smtClean="0">
                <a:solidFill>
                  <a:schemeClr val="accent2"/>
                </a:solidFill>
              </a:rPr>
              <a:t> </a:t>
            </a:r>
            <a:endParaRPr lang="en-GB" dirty="0" smtClean="0">
              <a:solidFill>
                <a:schemeClr val="accent2"/>
              </a:solidFill>
            </a:endParaRPr>
          </a:p>
        </p:txBody>
      </p:sp>
      <p:sp>
        <p:nvSpPr>
          <p:cNvPr id="9219" name="Rectangle 5"/>
          <p:cNvSpPr>
            <a:spLocks noGrp="1" noChangeArrowheads="1"/>
          </p:cNvSpPr>
          <p:nvPr>
            <p:ph type="subTitle" idx="1"/>
          </p:nvPr>
        </p:nvSpPr>
        <p:spPr>
          <a:xfrm>
            <a:off x="571500" y="1714500"/>
            <a:ext cx="8143875" cy="4572000"/>
          </a:xfrm>
        </p:spPr>
        <p:txBody>
          <a:bodyPr/>
          <a:lstStyle/>
          <a:p>
            <a:pPr marR="0" eaLnBrk="1" hangingPunct="1">
              <a:lnSpc>
                <a:spcPct val="80000"/>
              </a:lnSpc>
            </a:pPr>
            <a:r>
              <a:rPr lang="en-US" sz="2400" b="1" smtClean="0">
                <a:solidFill>
                  <a:srgbClr val="FF0000"/>
                </a:solidFill>
              </a:rPr>
              <a:t> </a:t>
            </a:r>
            <a:r>
              <a:rPr lang="ar-SA" sz="2400" b="1" smtClean="0">
                <a:solidFill>
                  <a:srgbClr val="FF0000"/>
                </a:solidFill>
              </a:rPr>
              <a:t>الأهداف: </a:t>
            </a:r>
          </a:p>
          <a:p>
            <a:pPr marR="0" rtl="1" eaLnBrk="1" hangingPunct="1">
              <a:lnSpc>
                <a:spcPct val="80000"/>
              </a:lnSpc>
            </a:pPr>
            <a:r>
              <a:rPr lang="ar-SA" sz="2400" smtClean="0">
                <a:solidFill>
                  <a:srgbClr val="FF0000"/>
                </a:solidFill>
              </a:rPr>
              <a:t>يهدف هذا الفصل إلى:</a:t>
            </a:r>
          </a:p>
          <a:p>
            <a:pPr marR="0" rtl="1" eaLnBrk="1" hangingPunct="1">
              <a:lnSpc>
                <a:spcPct val="80000"/>
              </a:lnSpc>
            </a:pPr>
            <a:r>
              <a:rPr lang="ar-SA" sz="2400" smtClean="0">
                <a:solidFill>
                  <a:srgbClr val="FF0000"/>
                </a:solidFill>
              </a:rPr>
              <a:t>1- توضيح مفهوم التعلم</a:t>
            </a:r>
          </a:p>
          <a:p>
            <a:pPr marR="0" rtl="1" eaLnBrk="1" hangingPunct="1">
              <a:lnSpc>
                <a:spcPct val="80000"/>
              </a:lnSpc>
            </a:pPr>
            <a:r>
              <a:rPr lang="ar-SA" sz="2400" smtClean="0">
                <a:solidFill>
                  <a:srgbClr val="FF0000"/>
                </a:solidFill>
              </a:rPr>
              <a:t>2- شرح عملية لتعلم</a:t>
            </a:r>
          </a:p>
          <a:p>
            <a:pPr marR="0" rtl="1" eaLnBrk="1" hangingPunct="1">
              <a:lnSpc>
                <a:spcPct val="80000"/>
              </a:lnSpc>
            </a:pPr>
            <a:r>
              <a:rPr lang="ar-SA" sz="2400" smtClean="0">
                <a:solidFill>
                  <a:srgbClr val="FF0000"/>
                </a:solidFill>
              </a:rPr>
              <a:t>3- عرض نماذج التعلم وإستراتيجيات تثبيت السلوك</a:t>
            </a:r>
          </a:p>
          <a:p>
            <a:pPr marR="0" rtl="1" eaLnBrk="1" hangingPunct="1">
              <a:lnSpc>
                <a:spcPct val="80000"/>
              </a:lnSpc>
            </a:pPr>
            <a:r>
              <a:rPr lang="ar-SA" sz="2400" b="1" smtClean="0">
                <a:solidFill>
                  <a:srgbClr val="FF0000"/>
                </a:solidFill>
              </a:rPr>
              <a:t>المواضيع:</a:t>
            </a:r>
          </a:p>
          <a:p>
            <a:pPr marR="0" rtl="1" eaLnBrk="1" hangingPunct="1">
              <a:lnSpc>
                <a:spcPct val="80000"/>
              </a:lnSpc>
              <a:buFontTx/>
              <a:buAutoNum type="arabicPeriod"/>
            </a:pPr>
            <a:r>
              <a:rPr lang="ar-SA" sz="2400" smtClean="0">
                <a:solidFill>
                  <a:srgbClr val="FF0000"/>
                </a:solidFill>
              </a:rPr>
              <a:t>مفهوم التعلم </a:t>
            </a:r>
          </a:p>
          <a:p>
            <a:pPr marR="0" rtl="1" eaLnBrk="1" hangingPunct="1">
              <a:lnSpc>
                <a:spcPct val="80000"/>
              </a:lnSpc>
              <a:buFontTx/>
              <a:buAutoNum type="arabicPeriod"/>
            </a:pPr>
            <a:r>
              <a:rPr lang="ar-SA" sz="2400" smtClean="0">
                <a:solidFill>
                  <a:srgbClr val="FF0000"/>
                </a:solidFill>
              </a:rPr>
              <a:t>عملية لتعلم</a:t>
            </a:r>
          </a:p>
          <a:p>
            <a:pPr marR="0" rtl="1" eaLnBrk="1" hangingPunct="1">
              <a:lnSpc>
                <a:spcPct val="80000"/>
              </a:lnSpc>
              <a:buFontTx/>
              <a:buAutoNum type="arabicPeriod"/>
            </a:pPr>
            <a:r>
              <a:rPr lang="ar-SA" sz="2400" smtClean="0">
                <a:solidFill>
                  <a:srgbClr val="FF0000"/>
                </a:solidFill>
              </a:rPr>
              <a:t>نماذج التعلم</a:t>
            </a:r>
          </a:p>
          <a:p>
            <a:pPr marR="0" rtl="1" eaLnBrk="1" hangingPunct="1">
              <a:lnSpc>
                <a:spcPct val="80000"/>
              </a:lnSpc>
              <a:buFontTx/>
              <a:buAutoNum type="arabicPeriod"/>
            </a:pPr>
            <a:r>
              <a:rPr lang="ar-SA" sz="2400" smtClean="0">
                <a:solidFill>
                  <a:srgbClr val="FF0000"/>
                </a:solidFill>
                <a:cs typeface="Traditional Arabic" pitchFamily="2" charset="-78"/>
              </a:rPr>
              <a:t>استراتيجية تثبيت السلوك </a:t>
            </a:r>
          </a:p>
          <a:p>
            <a:pPr marR="0" rtl="1" eaLnBrk="1" hangingPunct="1">
              <a:lnSpc>
                <a:spcPct val="80000"/>
              </a:lnSpc>
              <a:buFontTx/>
              <a:buAutoNum type="arabicPeriod"/>
            </a:pPr>
            <a:r>
              <a:rPr lang="ar-SA" sz="2400" smtClean="0">
                <a:solidFill>
                  <a:srgbClr val="FF0000"/>
                </a:solidFill>
                <a:cs typeface="Traditional Arabic" pitchFamily="2" charset="-78"/>
              </a:rPr>
              <a:t>استراتيجية إضعاف السلوك </a:t>
            </a:r>
          </a:p>
          <a:p>
            <a:pPr marR="0" rtl="1" eaLnBrk="1" hangingPunct="1">
              <a:lnSpc>
                <a:spcPct val="80000"/>
              </a:lnSpc>
              <a:buFontTx/>
              <a:buAutoNum type="arabicPeriod"/>
            </a:pPr>
            <a:r>
              <a:rPr lang="ar-SA" sz="2400" smtClean="0">
                <a:solidFill>
                  <a:srgbClr val="FF0000"/>
                </a:solidFill>
              </a:rPr>
              <a:t>فاعلية العقاب</a:t>
            </a:r>
          </a:p>
          <a:p>
            <a:pPr marR="0" rtl="1" eaLnBrk="1" hangingPunct="1">
              <a:lnSpc>
                <a:spcPct val="80000"/>
              </a:lnSpc>
              <a:buFontTx/>
              <a:buAutoNum type="arabicPeriod"/>
            </a:pPr>
            <a:r>
              <a:rPr lang="ar-SA" sz="2400" smtClean="0">
                <a:solidFill>
                  <a:srgbClr val="FF0000"/>
                </a:solidFill>
              </a:rPr>
              <a:t>خلاصة</a:t>
            </a:r>
          </a:p>
          <a:p>
            <a:pPr marR="0" rtl="1" eaLnBrk="1" hangingPunct="1">
              <a:lnSpc>
                <a:spcPct val="80000"/>
              </a:lnSpc>
              <a:buFontTx/>
              <a:buAutoNum type="arabicPeriod"/>
            </a:pPr>
            <a:r>
              <a:rPr lang="ar-SA" sz="2400" smtClean="0">
                <a:solidFill>
                  <a:srgbClr val="FF0000"/>
                </a:solidFill>
              </a:rPr>
              <a:t>الأسئلة</a:t>
            </a:r>
          </a:p>
          <a:p>
            <a:pPr marR="0" rtl="1" eaLnBrk="1" hangingPunct="1">
              <a:lnSpc>
                <a:spcPct val="80000"/>
              </a:lnSpc>
            </a:pPr>
            <a:endParaRPr lang="ar-SA" sz="2400" smtClean="0">
              <a:solidFill>
                <a:srgbClr val="FF0000"/>
              </a:solidFill>
            </a:endParaRPr>
          </a:p>
          <a:p>
            <a:pPr marR="0" rtl="1" eaLnBrk="1" hangingPunct="1">
              <a:lnSpc>
                <a:spcPct val="80000"/>
              </a:lnSpc>
            </a:pPr>
            <a:endParaRPr lang="ar-SA" sz="2400" smtClean="0">
              <a:solidFill>
                <a:srgbClr val="FF0000"/>
              </a:solidFill>
            </a:endParaRPr>
          </a:p>
        </p:txBody>
      </p:sp>
      <p:sp>
        <p:nvSpPr>
          <p:cNvPr id="9220" name="عنصر نائب للتاريخ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EB4F2671-1871-4FA5-8FEC-FAE4EA83281C}" type="datetime8">
              <a:rPr lang="ar-SA" sz="1400"/>
              <a:pPr algn="l"/>
              <a:t>04 تشرين الثاني، 09</a:t>
            </a:fld>
            <a:endParaRPr lang="en-GB" sz="1400"/>
          </a:p>
        </p:txBody>
      </p:sp>
      <p:sp>
        <p:nvSpPr>
          <p:cNvPr id="9221" name="عنصر نائب لرقم الشريحة 4"/>
          <p:cNvSpPr txBox="1">
            <a:spLocks noGrp="1"/>
          </p:cNvSpPr>
          <p:nvPr/>
        </p:nvSpPr>
        <p:spPr bwMode="auto">
          <a:xfrm>
            <a:off x="6553200" y="6245225"/>
            <a:ext cx="2133600" cy="476250"/>
          </a:xfrm>
          <a:prstGeom prst="rect">
            <a:avLst/>
          </a:prstGeom>
          <a:noFill/>
          <a:ln w="9525">
            <a:noFill/>
            <a:miter lim="800000"/>
            <a:headEnd/>
            <a:tailEnd/>
          </a:ln>
        </p:spPr>
        <p:txBody>
          <a:bodyPr/>
          <a:lstStyle/>
          <a:p>
            <a:fld id="{99D323F1-A978-40B5-8CA3-5F91A4D39082}" type="slidenum">
              <a:rPr lang="ar-SA" sz="1400"/>
              <a:pPr/>
              <a:t>1</a:t>
            </a:fld>
            <a:endParaRPr lang="en-GB" sz="1400"/>
          </a:p>
        </p:txBody>
      </p:sp>
      <p:sp>
        <p:nvSpPr>
          <p:cNvPr id="9222"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US" sz="1400"/>
              <a:t>KAAU</a:t>
            </a:r>
            <a:endParaRPr lang="en-GB" sz="14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p:txBody>
          <a:bodyPr/>
          <a:lstStyle/>
          <a:p>
            <a:pPr algn="r" rtl="1" eaLnBrk="1" fontAlgn="auto" hangingPunct="1">
              <a:spcAft>
                <a:spcPts val="0"/>
              </a:spcAft>
              <a:defRPr/>
            </a:pPr>
            <a:r>
              <a:rPr lang="ar-SA" dirty="0" smtClean="0"/>
              <a:t>3- نماذج التعلم.....</a:t>
            </a:r>
          </a:p>
        </p:txBody>
      </p:sp>
      <p:sp>
        <p:nvSpPr>
          <p:cNvPr id="18434" name="Content Placeholder 2"/>
          <p:cNvSpPr>
            <a:spLocks noGrp="1"/>
          </p:cNvSpPr>
          <p:nvPr>
            <p:ph idx="1"/>
          </p:nvPr>
        </p:nvSpPr>
        <p:spPr/>
        <p:txBody>
          <a:bodyPr/>
          <a:lstStyle/>
          <a:p>
            <a:pPr algn="r" rtl="1" eaLnBrk="1" hangingPunct="1"/>
            <a:r>
              <a:rPr lang="ar-SA" sz="3200" b="1" smtClean="0">
                <a:solidFill>
                  <a:srgbClr val="FF0000"/>
                </a:solidFill>
                <a:cs typeface="Simplified Arabic" pitchFamily="2" charset="-78"/>
              </a:rPr>
              <a:t>التعلم الشرطي الوسيلي</a:t>
            </a:r>
            <a:r>
              <a:rPr lang="ar-SA" sz="3200" b="1" smtClean="0">
                <a:solidFill>
                  <a:schemeClr val="accent2"/>
                </a:solidFill>
                <a:cs typeface="Simplified Arabic" pitchFamily="2" charset="-78"/>
              </a:rPr>
              <a:t> </a:t>
            </a:r>
            <a:r>
              <a:rPr lang="ar-SA" sz="3200" b="1" smtClean="0">
                <a:solidFill>
                  <a:srgbClr val="FF0000"/>
                </a:solidFill>
                <a:cs typeface="Simplified Arabic" pitchFamily="2" charset="-78"/>
              </a:rPr>
              <a:t>(</a:t>
            </a:r>
            <a:r>
              <a:rPr lang="ar-SA" sz="3200" b="1" smtClean="0">
                <a:cs typeface="Simplified Arabic" pitchFamily="2" charset="-78"/>
              </a:rPr>
              <a:t>مبني على الممارسة و الخبرة الذاتية</a:t>
            </a:r>
            <a:r>
              <a:rPr lang="ar-SA" sz="3200" b="1" smtClean="0">
                <a:solidFill>
                  <a:srgbClr val="FF0000"/>
                </a:solidFill>
                <a:cs typeface="Simplified Arabic" pitchFamily="2" charset="-78"/>
              </a:rPr>
              <a:t>):</a:t>
            </a:r>
            <a:r>
              <a:rPr lang="ar-SA" sz="3200" smtClean="0">
                <a:cs typeface="Simplified Arabic" pitchFamily="2" charset="-78"/>
              </a:rPr>
              <a:t> </a:t>
            </a:r>
            <a:r>
              <a:rPr lang="ar-SA" sz="3200" b="1" smtClean="0">
                <a:cs typeface="Simplified Arabic" pitchFamily="2" charset="-78"/>
              </a:rPr>
              <a:t>يفسر الجزء الأعظم</a:t>
            </a:r>
          </a:p>
          <a:p>
            <a:pPr algn="r" rtl="1" eaLnBrk="1" hangingPunct="1"/>
            <a:r>
              <a:rPr lang="ar-SA" sz="3200" b="1" smtClean="0">
                <a:cs typeface="Simplified Arabic" pitchFamily="2" charset="-78"/>
              </a:rPr>
              <a:t>من الخبرات التعليمية وطاقات السلوك المختزن لدى الفرد من خلال الممارسات المباشرة. </a:t>
            </a:r>
          </a:p>
          <a:p>
            <a:pPr algn="r" rtl="1" eaLnBrk="1" hangingPunct="1"/>
            <a:r>
              <a:rPr lang="ar-SA" sz="3200" b="1" smtClean="0">
                <a:solidFill>
                  <a:srgbClr val="FF0000"/>
                </a:solidFill>
              </a:rPr>
              <a:t>التعلم بالملاحظة</a:t>
            </a:r>
            <a:r>
              <a:rPr lang="ar-SA" sz="3200" b="1" smtClean="0"/>
              <a:t> (المحاكاة):</a:t>
            </a:r>
            <a:r>
              <a:rPr lang="ar-SA" sz="3200" b="1" smtClean="0">
                <a:cs typeface="Simplified Arabic" pitchFamily="2" charset="-78"/>
              </a:rPr>
              <a:t> اكتساب الفرد لخبرات تعلمية، ليس من خلال ممارسات مباشرة يقوم بها وانما من خلال ملاحظتة للآخرين ومتابعته لخبراتهم المباشرة. </a:t>
            </a:r>
          </a:p>
        </p:txBody>
      </p:sp>
      <p:sp>
        <p:nvSpPr>
          <p:cNvPr id="18436"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B7DC1273-C58D-4D93-B852-A3EDE4350374}" type="datetime8">
              <a:rPr lang="ar-SA" sz="1400"/>
              <a:pPr algn="l"/>
              <a:t>04 تشرين الثاني، 09</a:t>
            </a:fld>
            <a:endParaRPr lang="en-GB" sz="1400"/>
          </a:p>
        </p:txBody>
      </p:sp>
      <p:sp>
        <p:nvSpPr>
          <p:cNvPr id="18437"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67B24855-6B29-4818-BC86-9814F634D911}" type="slidenum">
              <a:rPr lang="ar-SA" sz="1400"/>
              <a:pPr/>
              <a:t>10</a:t>
            </a:fld>
            <a:endParaRPr lang="en-GB" sz="1400"/>
          </a:p>
        </p:txBody>
      </p:sp>
      <p:sp>
        <p:nvSpPr>
          <p:cNvPr id="18438"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p:txBody>
          <a:bodyPr/>
          <a:lstStyle/>
          <a:p>
            <a:pPr algn="r" rtl="1" eaLnBrk="1" fontAlgn="auto" hangingPunct="1">
              <a:spcAft>
                <a:spcPts val="0"/>
              </a:spcAft>
              <a:defRPr/>
            </a:pPr>
            <a:r>
              <a:rPr lang="ar-SA" dirty="0" smtClean="0"/>
              <a:t>3- عناصر نماذج التعلم....</a:t>
            </a:r>
          </a:p>
        </p:txBody>
      </p:sp>
      <p:sp>
        <p:nvSpPr>
          <p:cNvPr id="19458" name="Content Placeholder 2"/>
          <p:cNvSpPr>
            <a:spLocks noGrp="1"/>
          </p:cNvSpPr>
          <p:nvPr>
            <p:ph idx="1"/>
          </p:nvPr>
        </p:nvSpPr>
        <p:spPr/>
        <p:txBody>
          <a:bodyPr>
            <a:normAutofit lnSpcReduction="10000"/>
          </a:bodyPr>
          <a:lstStyle/>
          <a:p>
            <a:pPr algn="just" rtl="1" eaLnBrk="1" hangingPunct="1">
              <a:buFont typeface="Wingdings 3" pitchFamily="18" charset="2"/>
              <a:buNone/>
            </a:pPr>
            <a:r>
              <a:rPr lang="ar-SA" sz="3200" b="1" smtClean="0">
                <a:solidFill>
                  <a:schemeClr val="accent2"/>
                </a:solidFill>
                <a:cs typeface="Traditional Arabic" pitchFamily="2" charset="-78"/>
              </a:rPr>
              <a:t>(1)</a:t>
            </a:r>
            <a:r>
              <a:rPr lang="ar-SA" sz="3200" smtClean="0">
                <a:solidFill>
                  <a:schemeClr val="accent2"/>
                </a:solidFill>
                <a:cs typeface="Traditional Arabic" pitchFamily="2" charset="-78"/>
              </a:rPr>
              <a:t> </a:t>
            </a:r>
            <a:r>
              <a:rPr lang="ar-SA" sz="3200" b="1" smtClean="0">
                <a:solidFill>
                  <a:schemeClr val="accent2"/>
                </a:solidFill>
                <a:cs typeface="Simplified Arabic" pitchFamily="2" charset="-78"/>
              </a:rPr>
              <a:t>المثير</a:t>
            </a:r>
            <a:r>
              <a:rPr lang="ar-SA" sz="3200" b="1" smtClean="0">
                <a:solidFill>
                  <a:schemeClr val="accent2"/>
                </a:solidFill>
                <a:cs typeface="Traditional Arabic" pitchFamily="2" charset="-78"/>
              </a:rPr>
              <a:t>: </a:t>
            </a:r>
            <a:r>
              <a:rPr lang="ar-SA" sz="3200" smtClean="0">
                <a:cs typeface="Simplified Arabic" pitchFamily="2" charset="-78"/>
              </a:rPr>
              <a:t>ذلك الحدث أو الظروف الذي يسبق حدوث الفعل أو الاستجابة</a:t>
            </a:r>
            <a:r>
              <a:rPr lang="ar-SA" sz="3200" b="1" smtClean="0">
                <a:cs typeface="Traditional Arabic" pitchFamily="2" charset="-78"/>
              </a:rPr>
              <a:t> .</a:t>
            </a:r>
          </a:p>
          <a:p>
            <a:pPr algn="just" rtl="1" eaLnBrk="1" hangingPunct="1"/>
            <a:endParaRPr lang="ar-SA" sz="3200" b="1" smtClean="0">
              <a:cs typeface="Traditional Arabic" pitchFamily="2" charset="-78"/>
            </a:endParaRPr>
          </a:p>
          <a:p>
            <a:pPr algn="just" rtl="1" eaLnBrk="1" hangingPunct="1">
              <a:buFont typeface="Wingdings 3" pitchFamily="18" charset="2"/>
              <a:buNone/>
            </a:pPr>
            <a:r>
              <a:rPr lang="ar-SA" sz="3200" b="1" smtClean="0">
                <a:solidFill>
                  <a:schemeClr val="accent2"/>
                </a:solidFill>
                <a:cs typeface="Traditional Arabic" pitchFamily="2" charset="-78"/>
              </a:rPr>
              <a:t>(2) </a:t>
            </a:r>
            <a:r>
              <a:rPr lang="ar-SA" sz="3200" b="1" smtClean="0">
                <a:solidFill>
                  <a:schemeClr val="accent2"/>
                </a:solidFill>
                <a:cs typeface="Simplified Arabic" pitchFamily="2" charset="-78"/>
              </a:rPr>
              <a:t>الاستجابة</a:t>
            </a:r>
            <a:r>
              <a:rPr lang="ar-SA" sz="3200" b="1" smtClean="0">
                <a:cs typeface="Simplified Arabic" pitchFamily="2" charset="-78"/>
              </a:rPr>
              <a:t>: فهي ذلك النشاط أو السلوك الذي يقوم به الفرد في أعقاب حدوث المثير.</a:t>
            </a:r>
          </a:p>
          <a:p>
            <a:pPr algn="just" rtl="1" eaLnBrk="1" hangingPunct="1"/>
            <a:endParaRPr lang="ar-SA" sz="3200" b="1" smtClean="0">
              <a:cs typeface="Simplified Arabic" pitchFamily="2" charset="-78"/>
            </a:endParaRPr>
          </a:p>
          <a:p>
            <a:pPr algn="just" rtl="1" eaLnBrk="1" hangingPunct="1">
              <a:buFont typeface="Wingdings 3" pitchFamily="18" charset="2"/>
              <a:buNone/>
            </a:pPr>
            <a:r>
              <a:rPr lang="ar-SA" sz="3200" b="1" smtClean="0">
                <a:solidFill>
                  <a:schemeClr val="accent2"/>
                </a:solidFill>
                <a:cs typeface="Traditional Arabic" pitchFamily="2" charset="-78"/>
              </a:rPr>
              <a:t>(3) </a:t>
            </a:r>
            <a:r>
              <a:rPr lang="ar-SA" sz="3200" b="1" smtClean="0">
                <a:solidFill>
                  <a:schemeClr val="accent2"/>
                </a:solidFill>
                <a:cs typeface="Simplified Arabic" pitchFamily="2" charset="-78"/>
              </a:rPr>
              <a:t>التدعيم</a:t>
            </a:r>
            <a:r>
              <a:rPr lang="ar-SA" sz="3200" b="1" smtClean="0">
                <a:cs typeface="Simplified Arabic" pitchFamily="2" charset="-78"/>
              </a:rPr>
              <a:t>: فهو تلك العملية التي بمقتضاها تحقق نتائج تعقب حدوث الاستجابة وتحتوي خبرات مسرة أو ألم تؤثر على احتمال حدوث الإستجابة مرة أخرى .</a:t>
            </a:r>
            <a:endParaRPr lang="en-US" sz="3200" b="1" smtClean="0">
              <a:cs typeface="Simplified Arabic" pitchFamily="2" charset="-78"/>
            </a:endParaRPr>
          </a:p>
          <a:p>
            <a:pPr algn="just" rtl="1" eaLnBrk="1" hangingPunct="1"/>
            <a:endParaRPr lang="ar-SA" sz="3200" smtClean="0"/>
          </a:p>
        </p:txBody>
      </p:sp>
      <p:sp>
        <p:nvSpPr>
          <p:cNvPr id="19460"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49CBB303-ED3C-472E-89CA-6A0EF63AC36B}" type="datetime8">
              <a:rPr lang="ar-SA" sz="1400"/>
              <a:pPr algn="l"/>
              <a:t>04 تشرين الثاني، 09</a:t>
            </a:fld>
            <a:endParaRPr lang="en-GB" sz="1400"/>
          </a:p>
        </p:txBody>
      </p:sp>
      <p:sp>
        <p:nvSpPr>
          <p:cNvPr id="19461"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E8E8F52B-BF46-46C2-B70F-77CC43B5AEB6}" type="slidenum">
              <a:rPr lang="ar-SA" sz="1400"/>
              <a:pPr/>
              <a:t>11</a:t>
            </a:fld>
            <a:endParaRPr lang="en-GB" sz="1400"/>
          </a:p>
        </p:txBody>
      </p:sp>
      <p:sp>
        <p:nvSpPr>
          <p:cNvPr id="19462"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ar-SA" dirty="0" smtClean="0">
                <a:solidFill>
                  <a:schemeClr val="tx2">
                    <a:lumMod val="75000"/>
                    <a:lumOff val="25000"/>
                  </a:schemeClr>
                </a:solidFill>
              </a:rPr>
              <a:t>3- نماذج التعلم:</a:t>
            </a:r>
            <a:r>
              <a:rPr lang="ar-SA" sz="3200" dirty="0" smtClean="0">
                <a:solidFill>
                  <a:schemeClr val="tx2">
                    <a:lumMod val="75000"/>
                    <a:lumOff val="25000"/>
                  </a:schemeClr>
                </a:solidFill>
              </a:rPr>
              <a:t>1</a:t>
            </a:r>
            <a:r>
              <a:rPr lang="ar-SA" sz="3100" dirty="0" smtClean="0">
                <a:solidFill>
                  <a:schemeClr val="tx2">
                    <a:lumMod val="75000"/>
                    <a:lumOff val="25000"/>
                  </a:schemeClr>
                </a:solidFill>
              </a:rPr>
              <a:t>. </a:t>
            </a:r>
            <a:r>
              <a:rPr lang="ar-SA" sz="3100" dirty="0" smtClean="0">
                <a:solidFill>
                  <a:schemeClr val="tx2">
                    <a:lumMod val="75000"/>
                    <a:lumOff val="25000"/>
                  </a:schemeClr>
                </a:solidFill>
                <a:cs typeface="Traditional Arabic" pitchFamily="2" charset="-78"/>
              </a:rPr>
              <a:t>التعلم الشرطي التقليدي ( بافلوف الروسي)</a:t>
            </a:r>
            <a:endParaRPr lang="ar-SA" dirty="0">
              <a:solidFill>
                <a:schemeClr val="tx2">
                  <a:lumMod val="75000"/>
                  <a:lumOff val="25000"/>
                </a:schemeClr>
              </a:solidFill>
            </a:endParaRPr>
          </a:p>
        </p:txBody>
      </p:sp>
      <p:sp>
        <p:nvSpPr>
          <p:cNvPr id="20482" name="Content Placeholder 2"/>
          <p:cNvSpPr>
            <a:spLocks noGrp="1"/>
          </p:cNvSpPr>
          <p:nvPr>
            <p:ph idx="1"/>
          </p:nvPr>
        </p:nvSpPr>
        <p:spPr>
          <a:xfrm>
            <a:off x="457200" y="1428750"/>
            <a:ext cx="8229600" cy="4697413"/>
          </a:xfrm>
        </p:spPr>
        <p:txBody>
          <a:bodyPr>
            <a:normAutofit lnSpcReduction="10000"/>
          </a:bodyPr>
          <a:lstStyle/>
          <a:p>
            <a:pPr algn="just" rtl="1" eaLnBrk="1" hangingPunct="1">
              <a:buFont typeface="Wingdings 3" pitchFamily="18" charset="2"/>
              <a:buNone/>
            </a:pPr>
            <a:r>
              <a:rPr lang="ar-SA" sz="4000" b="1" smtClean="0">
                <a:solidFill>
                  <a:srgbClr val="FF0000"/>
                </a:solidFill>
                <a:cs typeface="Traditional Arabic" pitchFamily="2" charset="-78"/>
              </a:rPr>
              <a:t>استجابات لا إرادية</a:t>
            </a:r>
            <a:r>
              <a:rPr lang="ar-SA" sz="3200" b="1" smtClean="0">
                <a:cs typeface="Traditional Arabic" pitchFamily="2" charset="-78"/>
              </a:rPr>
              <a:t> يقوم بها الفرد كردود أفعال لمثيرات لها خصائص تجعلها تحرك هذه الاستجابات تلقائياً .</a:t>
            </a:r>
          </a:p>
          <a:p>
            <a:pPr algn="just" rtl="1" eaLnBrk="1" hangingPunct="1">
              <a:buFont typeface="Wingdings 3" pitchFamily="18" charset="2"/>
              <a:buNone/>
            </a:pPr>
            <a:r>
              <a:rPr lang="ar-SA" sz="3200" b="1" smtClean="0">
                <a:cs typeface="Traditional Arabic" pitchFamily="2" charset="-78"/>
              </a:rPr>
              <a:t>الإستجابات شرطية أي تصبح رهينة بحدوث مثيرات جديدة لم تكن لها القدرة في الأصل على إحداث هذه الإستجابات .</a:t>
            </a:r>
          </a:p>
          <a:p>
            <a:pPr algn="just" rtl="1" eaLnBrk="1" hangingPunct="1">
              <a:buFont typeface="Wingdings 3" pitchFamily="18" charset="2"/>
              <a:buNone/>
            </a:pPr>
            <a:r>
              <a:rPr lang="ar-SA" sz="3200" b="1" smtClean="0">
                <a:solidFill>
                  <a:schemeClr val="accent2"/>
                </a:solidFill>
                <a:cs typeface="Traditional Arabic" pitchFamily="2" charset="-78"/>
              </a:rPr>
              <a:t>ويمكن تصوير العلاقات كالتالي :</a:t>
            </a:r>
          </a:p>
          <a:p>
            <a:pPr algn="just" rtl="1" eaLnBrk="1" hangingPunct="1"/>
            <a:r>
              <a:rPr lang="ar-SA" sz="3200" b="1" smtClean="0">
                <a:cs typeface="Traditional Arabic" pitchFamily="2" charset="-78"/>
              </a:rPr>
              <a:t>مثير طبيعي يؤدي إلى استجابة طبيعية  (لا إرادية).</a:t>
            </a:r>
          </a:p>
          <a:p>
            <a:pPr algn="just" rtl="1" eaLnBrk="1" hangingPunct="1"/>
            <a:r>
              <a:rPr lang="ar-SA" sz="3200" b="1" smtClean="0">
                <a:cs typeface="Traditional Arabic" pitchFamily="2" charset="-78"/>
              </a:rPr>
              <a:t>مثير محايد يؤدي إلى استجابة طبيعية  (لا إرادية).</a:t>
            </a:r>
          </a:p>
          <a:p>
            <a:pPr algn="just" rtl="1" eaLnBrk="1" hangingPunct="1"/>
            <a:r>
              <a:rPr lang="ar-SA" sz="3200" b="1" smtClean="0">
                <a:cs typeface="Traditional Arabic" pitchFamily="2" charset="-78"/>
              </a:rPr>
              <a:t>ومع تكرار أوتلازم : مثير محايد  يقود إلى مثير طبيعي يقود إلى استجابة طبيعية (لا إرادية).</a:t>
            </a:r>
          </a:p>
        </p:txBody>
      </p:sp>
      <p:sp>
        <p:nvSpPr>
          <p:cNvPr id="20484" name="Date Placeholder 7"/>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018EE791-8218-4F96-8D5C-4FB8E33B3BBA}" type="datetime8">
              <a:rPr lang="ar-SA" sz="1400"/>
              <a:pPr algn="l"/>
              <a:t>04 تشرين الثاني، 09</a:t>
            </a:fld>
            <a:endParaRPr lang="en-GB" sz="1400"/>
          </a:p>
        </p:txBody>
      </p:sp>
      <p:sp>
        <p:nvSpPr>
          <p:cNvPr id="20485" name="Slide Number Placeholder 8"/>
          <p:cNvSpPr txBox="1">
            <a:spLocks noGrp="1"/>
          </p:cNvSpPr>
          <p:nvPr/>
        </p:nvSpPr>
        <p:spPr bwMode="auto">
          <a:xfrm>
            <a:off x="6553200" y="6245225"/>
            <a:ext cx="2133600" cy="476250"/>
          </a:xfrm>
          <a:prstGeom prst="rect">
            <a:avLst/>
          </a:prstGeom>
          <a:noFill/>
          <a:ln w="9525">
            <a:noFill/>
            <a:miter lim="800000"/>
            <a:headEnd/>
            <a:tailEnd/>
          </a:ln>
        </p:spPr>
        <p:txBody>
          <a:bodyPr/>
          <a:lstStyle/>
          <a:p>
            <a:fld id="{63FA8964-93AC-463F-A05A-B7779F4C612F}" type="slidenum">
              <a:rPr lang="ar-SA" sz="1400"/>
              <a:pPr/>
              <a:t>12</a:t>
            </a:fld>
            <a:endParaRPr lang="en-GB" sz="1400"/>
          </a:p>
        </p:txBody>
      </p:sp>
      <p:sp>
        <p:nvSpPr>
          <p:cNvPr id="20486" name="Footer Placeholder 9"/>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ar-SA" dirty="0" smtClean="0">
                <a:solidFill>
                  <a:schemeClr val="tx2">
                    <a:lumMod val="75000"/>
                    <a:lumOff val="25000"/>
                  </a:schemeClr>
                </a:solidFill>
              </a:rPr>
              <a:t>3- نماذج التعلم:</a:t>
            </a:r>
            <a:r>
              <a:rPr lang="ar-SA" sz="3200" dirty="0" smtClean="0">
                <a:solidFill>
                  <a:schemeClr val="tx2">
                    <a:lumMod val="75000"/>
                    <a:lumOff val="25000"/>
                  </a:schemeClr>
                </a:solidFill>
              </a:rPr>
              <a:t>1</a:t>
            </a:r>
            <a:r>
              <a:rPr lang="ar-SA" sz="3100" dirty="0" smtClean="0">
                <a:solidFill>
                  <a:schemeClr val="tx2">
                    <a:lumMod val="75000"/>
                    <a:lumOff val="25000"/>
                  </a:schemeClr>
                </a:solidFill>
              </a:rPr>
              <a:t>. </a:t>
            </a:r>
            <a:r>
              <a:rPr lang="ar-SA" sz="3100" dirty="0" smtClean="0">
                <a:solidFill>
                  <a:schemeClr val="tx2">
                    <a:lumMod val="75000"/>
                    <a:lumOff val="25000"/>
                  </a:schemeClr>
                </a:solidFill>
                <a:cs typeface="Traditional Arabic" pitchFamily="2" charset="-78"/>
              </a:rPr>
              <a:t>التعلم الشرطي التقليدي ( بافلوف الروسي)</a:t>
            </a:r>
            <a:endParaRPr lang="ar-SA" dirty="0">
              <a:solidFill>
                <a:schemeClr val="tx2">
                  <a:lumMod val="75000"/>
                  <a:lumOff val="25000"/>
                </a:schemeClr>
              </a:solidFill>
            </a:endParaRPr>
          </a:p>
        </p:txBody>
      </p:sp>
      <p:sp>
        <p:nvSpPr>
          <p:cNvPr id="3" name="Content Placeholder 2"/>
          <p:cNvSpPr>
            <a:spLocks noGrp="1"/>
          </p:cNvSpPr>
          <p:nvPr>
            <p:ph idx="1"/>
          </p:nvPr>
        </p:nvSpPr>
        <p:spPr>
          <a:xfrm>
            <a:off x="457200" y="1428750"/>
            <a:ext cx="8229600" cy="4697413"/>
          </a:xfrm>
        </p:spPr>
        <p:txBody>
          <a:bodyPr>
            <a:noAutofit/>
          </a:bodyPr>
          <a:lstStyle/>
          <a:p>
            <a:pPr marL="365760" indent="-256032" algn="just" rtl="1" eaLnBrk="1" fontAlgn="auto" hangingPunct="1">
              <a:spcAft>
                <a:spcPts val="0"/>
              </a:spcAft>
              <a:buFont typeface="Wingdings 3"/>
              <a:buChar char=""/>
              <a:defRPr/>
            </a:pPr>
            <a:r>
              <a:rPr lang="ar-SA" sz="3200" b="1" dirty="0" smtClean="0">
                <a:cs typeface="Traditional Arabic" pitchFamily="2" charset="-78"/>
              </a:rPr>
              <a:t>ينتج : مثير شرطي يقود إلى استجابة شرطية (لا إرادية).</a:t>
            </a:r>
          </a:p>
          <a:p>
            <a:pPr marL="365760" indent="-256032" algn="just" rtl="1" eaLnBrk="1" fontAlgn="auto" hangingPunct="1">
              <a:spcAft>
                <a:spcPts val="0"/>
              </a:spcAft>
              <a:buFont typeface="Wingdings 3"/>
              <a:buChar char=""/>
              <a:defRPr/>
            </a:pPr>
            <a:r>
              <a:rPr lang="ar-SA" sz="3200" b="1" dirty="0" smtClean="0">
                <a:cs typeface="Traditional Arabic" pitchFamily="2" charset="-78"/>
              </a:rPr>
              <a:t>(مثير محايد في الأصل)</a:t>
            </a:r>
          </a:p>
          <a:p>
            <a:pPr marL="609600" indent="-609600" algn="just" rtl="1" eaLnBrk="1" fontAlgn="auto" hangingPunct="1">
              <a:lnSpc>
                <a:spcPct val="90000"/>
              </a:lnSpc>
              <a:spcAft>
                <a:spcPts val="0"/>
              </a:spcAft>
              <a:buFont typeface="Wingdings 3" pitchFamily="18" charset="2"/>
              <a:buNone/>
              <a:defRPr/>
            </a:pPr>
            <a:r>
              <a:rPr lang="ar-SA" sz="3200" dirty="0" smtClean="0"/>
              <a:t>مثال:</a:t>
            </a:r>
          </a:p>
          <a:p>
            <a:pPr marL="990600" lvl="1" indent="-533400" algn="just" rtl="1" eaLnBrk="1" fontAlgn="auto" hangingPunct="1">
              <a:lnSpc>
                <a:spcPct val="90000"/>
              </a:lnSpc>
              <a:spcBef>
                <a:spcPts val="324"/>
              </a:spcBef>
              <a:spcAft>
                <a:spcPts val="0"/>
              </a:spcAft>
              <a:buFont typeface="Verdana"/>
              <a:buChar char="◦"/>
              <a:defRPr/>
            </a:pPr>
            <a:r>
              <a:rPr lang="ar-SA" sz="3200" dirty="0" smtClean="0"/>
              <a:t>موظف يشاهد رئيسه يبتسم وهو يسمع منه نقداً لاذعاً الموظف يشعر بالارتباك وتصطك أسنانه.</a:t>
            </a:r>
          </a:p>
          <a:p>
            <a:pPr marL="990600" lvl="1" indent="-533400" algn="just" rtl="1" eaLnBrk="1" fontAlgn="auto" hangingPunct="1">
              <a:lnSpc>
                <a:spcPct val="90000"/>
              </a:lnSpc>
              <a:spcBef>
                <a:spcPts val="324"/>
              </a:spcBef>
              <a:spcAft>
                <a:spcPts val="0"/>
              </a:spcAft>
              <a:buFont typeface="Verdana"/>
              <a:buChar char="◦"/>
              <a:defRPr/>
            </a:pPr>
            <a:r>
              <a:rPr lang="ar-SA" sz="3200" dirty="0" smtClean="0">
                <a:solidFill>
                  <a:srgbClr val="FF0000"/>
                </a:solidFill>
              </a:rPr>
              <a:t>بعد مضي فترة من الزمن، الموظف يشاهد رئيسه يبتسم </a:t>
            </a:r>
            <a:endParaRPr lang="en-US" sz="3200" dirty="0" smtClean="0">
              <a:solidFill>
                <a:srgbClr val="FF0000"/>
              </a:solidFill>
            </a:endParaRPr>
          </a:p>
          <a:p>
            <a:pPr marL="990600" lvl="1" indent="-533400" algn="just" rtl="1" eaLnBrk="1" fontAlgn="auto" hangingPunct="1">
              <a:lnSpc>
                <a:spcPct val="90000"/>
              </a:lnSpc>
              <a:spcBef>
                <a:spcPts val="324"/>
              </a:spcBef>
              <a:spcAft>
                <a:spcPts val="0"/>
              </a:spcAft>
              <a:buFontTx/>
              <a:buNone/>
              <a:defRPr/>
            </a:pPr>
            <a:r>
              <a:rPr lang="en-US" sz="3200" dirty="0" smtClean="0">
                <a:solidFill>
                  <a:srgbClr val="FF0000"/>
                </a:solidFill>
              </a:rPr>
              <a:t>     </a:t>
            </a:r>
            <a:r>
              <a:rPr lang="ar-SA" sz="3200" dirty="0" smtClean="0">
                <a:solidFill>
                  <a:srgbClr val="FF0000"/>
                </a:solidFill>
              </a:rPr>
              <a:t>الموظف يشعر بالارتباك وتصطك أسنانه.</a:t>
            </a:r>
            <a:endParaRPr lang="en-US" sz="3200" dirty="0" smtClean="0">
              <a:solidFill>
                <a:srgbClr val="FF0000"/>
              </a:solidFill>
            </a:endParaRPr>
          </a:p>
        </p:txBody>
      </p:sp>
      <p:sp>
        <p:nvSpPr>
          <p:cNvPr id="21508" name="Date Placeholder 7"/>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80EE1FEF-A3DA-4F0A-B9B5-ECFB35DB9810}" type="datetime8">
              <a:rPr lang="ar-SA" sz="1400"/>
              <a:pPr algn="l"/>
              <a:t>04 تشرين الثاني، 09</a:t>
            </a:fld>
            <a:endParaRPr lang="en-GB" sz="1400"/>
          </a:p>
        </p:txBody>
      </p:sp>
      <p:sp>
        <p:nvSpPr>
          <p:cNvPr id="21509" name="Slide Number Placeholder 8"/>
          <p:cNvSpPr txBox="1">
            <a:spLocks noGrp="1"/>
          </p:cNvSpPr>
          <p:nvPr/>
        </p:nvSpPr>
        <p:spPr bwMode="auto">
          <a:xfrm>
            <a:off x="6553200" y="6245225"/>
            <a:ext cx="2133600" cy="476250"/>
          </a:xfrm>
          <a:prstGeom prst="rect">
            <a:avLst/>
          </a:prstGeom>
          <a:noFill/>
          <a:ln w="9525">
            <a:noFill/>
            <a:miter lim="800000"/>
            <a:headEnd/>
            <a:tailEnd/>
          </a:ln>
        </p:spPr>
        <p:txBody>
          <a:bodyPr/>
          <a:lstStyle/>
          <a:p>
            <a:fld id="{6DDBB113-6722-46C9-BD3F-A9CD56A4B52B}" type="slidenum">
              <a:rPr lang="ar-SA" sz="1400"/>
              <a:pPr/>
              <a:t>13</a:t>
            </a:fld>
            <a:endParaRPr lang="en-GB" sz="1400"/>
          </a:p>
        </p:txBody>
      </p:sp>
      <p:sp>
        <p:nvSpPr>
          <p:cNvPr id="21510" name="Footer Placeholder 9"/>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normAutofit fontScale="90000"/>
          </a:bodyPr>
          <a:lstStyle/>
          <a:p>
            <a:pPr eaLnBrk="1" fontAlgn="auto" hangingPunct="1">
              <a:spcAft>
                <a:spcPts val="0"/>
              </a:spcAft>
              <a:defRPr/>
            </a:pPr>
            <a:r>
              <a:rPr lang="ar-SA" dirty="0" smtClean="0">
                <a:solidFill>
                  <a:schemeClr val="tx2">
                    <a:lumMod val="75000"/>
                    <a:lumOff val="25000"/>
                  </a:schemeClr>
                </a:solidFill>
              </a:rPr>
              <a:t>3- نماذج التعلم:</a:t>
            </a:r>
            <a:r>
              <a:rPr lang="ar-SA" sz="3200" dirty="0" smtClean="0">
                <a:solidFill>
                  <a:schemeClr val="tx2">
                    <a:lumMod val="75000"/>
                    <a:lumOff val="25000"/>
                  </a:schemeClr>
                </a:solidFill>
              </a:rPr>
              <a:t>2.</a:t>
            </a:r>
            <a:r>
              <a:rPr lang="ar-SA" sz="3200" dirty="0" smtClean="0">
                <a:solidFill>
                  <a:schemeClr val="tx2">
                    <a:lumMod val="75000"/>
                    <a:lumOff val="25000"/>
                  </a:schemeClr>
                </a:solidFill>
                <a:cs typeface="Traditional Arabic" pitchFamily="2" charset="-78"/>
              </a:rPr>
              <a:t>التعلم الشرطي الوسيلي : ( سكنر الأمريكي ).</a:t>
            </a:r>
            <a:endParaRPr lang="ar-SA" dirty="0"/>
          </a:p>
        </p:txBody>
      </p:sp>
      <p:sp>
        <p:nvSpPr>
          <p:cNvPr id="3" name="Content Placeholder 2"/>
          <p:cNvSpPr>
            <a:spLocks noGrp="1"/>
          </p:cNvSpPr>
          <p:nvPr>
            <p:ph idx="1"/>
          </p:nvPr>
        </p:nvSpPr>
        <p:spPr>
          <a:xfrm>
            <a:off x="457200" y="1071563"/>
            <a:ext cx="8229600" cy="5054600"/>
          </a:xfrm>
        </p:spPr>
        <p:txBody>
          <a:bodyPr>
            <a:normAutofit fontScale="85000" lnSpcReduction="10000"/>
          </a:bodyPr>
          <a:lstStyle/>
          <a:p>
            <a:pPr marL="365760" indent="-256032" algn="r" rtl="1" eaLnBrk="1" fontAlgn="auto" hangingPunct="1">
              <a:spcAft>
                <a:spcPts val="0"/>
              </a:spcAft>
              <a:buFont typeface="Wingdings 3"/>
              <a:buChar char=""/>
              <a:defRPr/>
            </a:pPr>
            <a:endParaRPr lang="ar-SA" b="1" dirty="0" smtClean="0">
              <a:solidFill>
                <a:srgbClr val="FF0000"/>
              </a:solidFill>
              <a:cs typeface="Simplified Arabic" pitchFamily="2" charset="-78"/>
            </a:endParaRPr>
          </a:p>
          <a:p>
            <a:pPr marL="365760" indent="-256032" algn="r" rtl="1" eaLnBrk="1" fontAlgn="auto" hangingPunct="1">
              <a:spcAft>
                <a:spcPts val="0"/>
              </a:spcAft>
              <a:buFont typeface="Wingdings 3"/>
              <a:buChar char=""/>
              <a:defRPr/>
            </a:pPr>
            <a:r>
              <a:rPr lang="ar-SA" b="1" dirty="0" smtClean="0">
                <a:solidFill>
                  <a:srgbClr val="FF0000"/>
                </a:solidFill>
                <a:cs typeface="Simplified Arabic" pitchFamily="2" charset="-78"/>
              </a:rPr>
              <a:t>حينما تصبح الآثار أو النتائج المترتبة على السلوك هي العامل الحاكم</a:t>
            </a:r>
            <a:r>
              <a:rPr lang="ar-SA" b="1" dirty="0" smtClean="0">
                <a:cs typeface="Traditional Arabic" pitchFamily="2" charset="-78"/>
              </a:rPr>
              <a:t> لهذا السلوك ، فإننا نكون بصدد نوع آخر من التعلم تكون فيه الاستجابات إرادية. </a:t>
            </a:r>
          </a:p>
          <a:p>
            <a:pPr marL="365760" indent="-256032" algn="r" rtl="1" eaLnBrk="1" fontAlgn="auto" hangingPunct="1">
              <a:spcAft>
                <a:spcPts val="0"/>
              </a:spcAft>
              <a:buFontTx/>
              <a:buNone/>
              <a:defRPr/>
            </a:pPr>
            <a:r>
              <a:rPr lang="ar-SA" b="1" dirty="0" smtClean="0">
                <a:cs typeface="Traditional Arabic" pitchFamily="2" charset="-78"/>
              </a:rPr>
              <a:t>ويتكون نموذج التعلم الشرطي الوسيلي من ثلاثة متغيرات أو عناصر هي:</a:t>
            </a:r>
          </a:p>
          <a:p>
            <a:pPr marL="365760" indent="-256032" algn="r" rtl="1" eaLnBrk="1" fontAlgn="auto" hangingPunct="1">
              <a:spcAft>
                <a:spcPts val="0"/>
              </a:spcAft>
              <a:buFont typeface="Wingdings 3" pitchFamily="18" charset="2"/>
              <a:buNone/>
              <a:defRPr/>
            </a:pPr>
            <a:r>
              <a:rPr lang="ar-SA" b="1" dirty="0" smtClean="0">
                <a:cs typeface="Traditional Arabic" pitchFamily="2" charset="-78"/>
              </a:rPr>
              <a:t>(1) </a:t>
            </a:r>
            <a:r>
              <a:rPr lang="ar-SA" b="1" dirty="0" smtClean="0">
                <a:cs typeface="Simplified Arabic" pitchFamily="2" charset="-78"/>
              </a:rPr>
              <a:t>المثير :</a:t>
            </a:r>
          </a:p>
          <a:p>
            <a:pPr marL="365760" indent="-256032" algn="r" rtl="1" eaLnBrk="1" fontAlgn="auto" hangingPunct="1">
              <a:spcAft>
                <a:spcPts val="0"/>
              </a:spcAft>
              <a:buFont typeface="Wingdings 3" pitchFamily="18" charset="2"/>
              <a:buNone/>
              <a:defRPr/>
            </a:pPr>
            <a:r>
              <a:rPr lang="ar-SA" b="1" dirty="0" smtClean="0">
                <a:cs typeface="Simplified Arabic" pitchFamily="2" charset="-78"/>
              </a:rPr>
              <a:t>(2) والاستجابة :</a:t>
            </a:r>
          </a:p>
          <a:p>
            <a:pPr marL="365760" indent="-256032" algn="r" rtl="1" eaLnBrk="1" fontAlgn="auto" hangingPunct="1">
              <a:spcAft>
                <a:spcPts val="0"/>
              </a:spcAft>
              <a:buFont typeface="Wingdings 3" pitchFamily="18" charset="2"/>
              <a:buNone/>
              <a:defRPr/>
            </a:pPr>
            <a:r>
              <a:rPr lang="ar-SA" b="1" dirty="0" smtClean="0">
                <a:cs typeface="Simplified Arabic" pitchFamily="2" charset="-78"/>
              </a:rPr>
              <a:t>(3) والنتائج التي تتمثل في الثواب أو العقاب الذي يحصل عليه الفرد. وتتكون الاستجابة في هذا النموذج من أنشطة وتصديقات مكتسبة من خبرات بيئية .</a:t>
            </a:r>
          </a:p>
          <a:p>
            <a:pPr marL="990600" lvl="1" indent="-533400" algn="r" rtl="1" eaLnBrk="1" fontAlgn="auto" hangingPunct="1">
              <a:spcBef>
                <a:spcPts val="324"/>
              </a:spcBef>
              <a:spcAft>
                <a:spcPts val="0"/>
              </a:spcAft>
              <a:buFont typeface="Verdana"/>
              <a:buChar char="◦"/>
              <a:defRPr/>
            </a:pPr>
            <a:r>
              <a:rPr lang="ar-SA" dirty="0" smtClean="0"/>
              <a:t>مثال:</a:t>
            </a:r>
          </a:p>
          <a:p>
            <a:pPr marL="1371600" lvl="2" indent="-457200" algn="r" rtl="1" eaLnBrk="1" fontAlgn="auto" hangingPunct="1">
              <a:spcAft>
                <a:spcPts val="0"/>
              </a:spcAft>
              <a:buFont typeface="Wingdings 2"/>
              <a:buChar char=""/>
              <a:defRPr/>
            </a:pPr>
            <a:r>
              <a:rPr lang="ar-SA" dirty="0" smtClean="0"/>
              <a:t>موظف تأخر في المكتب بعد انتهاء ساعات الدوام لإكمال عمله</a:t>
            </a:r>
          </a:p>
          <a:p>
            <a:pPr marL="1371600" lvl="2" indent="-457200" algn="r" rtl="1" eaLnBrk="1" fontAlgn="auto" hangingPunct="1">
              <a:spcAft>
                <a:spcPts val="0"/>
              </a:spcAft>
              <a:buFont typeface="Wingdings 2"/>
              <a:buChar char=""/>
              <a:defRPr/>
            </a:pPr>
            <a:r>
              <a:rPr lang="ar-SA" dirty="0" smtClean="0"/>
              <a:t>الموظف وجد تقديراً من مديره</a:t>
            </a:r>
          </a:p>
          <a:p>
            <a:pPr marL="1371600" lvl="2" indent="-457200" algn="r" rtl="1" eaLnBrk="1" fontAlgn="auto" hangingPunct="1">
              <a:spcAft>
                <a:spcPts val="0"/>
              </a:spcAft>
              <a:buFont typeface="Wingdings 2"/>
              <a:buChar char=""/>
              <a:defRPr/>
            </a:pPr>
            <a:r>
              <a:rPr lang="ar-SA" dirty="0" smtClean="0">
                <a:solidFill>
                  <a:srgbClr val="FF0000"/>
                </a:solidFill>
              </a:rPr>
              <a:t>في المرة القادمة، سيتأخر الموظف لإكمال عمله</a:t>
            </a:r>
          </a:p>
        </p:txBody>
      </p:sp>
      <p:sp>
        <p:nvSpPr>
          <p:cNvPr id="22532"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04DBAD70-FF0C-48B1-9A45-E5D0F8777FBA}" type="datetime8">
              <a:rPr lang="ar-SA" sz="1400"/>
              <a:pPr algn="l"/>
              <a:t>04 تشرين الثاني، 09</a:t>
            </a:fld>
            <a:endParaRPr lang="en-GB" sz="1400"/>
          </a:p>
        </p:txBody>
      </p:sp>
      <p:sp>
        <p:nvSpPr>
          <p:cNvPr id="22533"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DD7A962A-AF8E-4F22-9849-65DB4F01357C}" type="slidenum">
              <a:rPr lang="ar-SA" sz="1400"/>
              <a:pPr/>
              <a:t>14</a:t>
            </a:fld>
            <a:endParaRPr lang="en-GB" sz="1400"/>
          </a:p>
        </p:txBody>
      </p:sp>
      <p:sp>
        <p:nvSpPr>
          <p:cNvPr id="22534"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fontAlgn="auto" hangingPunct="1">
              <a:spcAft>
                <a:spcPts val="0"/>
              </a:spcAft>
              <a:defRPr/>
            </a:pPr>
            <a:r>
              <a:rPr lang="ar-SA" dirty="0" smtClean="0">
                <a:solidFill>
                  <a:schemeClr val="tx2">
                    <a:lumMod val="75000"/>
                    <a:lumOff val="25000"/>
                  </a:schemeClr>
                </a:solidFill>
              </a:rPr>
              <a:t>3- نماذج التعلم:</a:t>
            </a:r>
            <a:r>
              <a:rPr lang="ar-SA" sz="3600" dirty="0" smtClean="0">
                <a:solidFill>
                  <a:schemeClr val="tx2">
                    <a:lumMod val="75000"/>
                    <a:lumOff val="25000"/>
                  </a:schemeClr>
                </a:solidFill>
              </a:rPr>
              <a:t>3.</a:t>
            </a:r>
            <a:r>
              <a:rPr lang="ar-SA" sz="3600" dirty="0" smtClean="0">
                <a:solidFill>
                  <a:schemeClr val="tx2">
                    <a:lumMod val="75000"/>
                    <a:lumOff val="25000"/>
                  </a:schemeClr>
                </a:solidFill>
                <a:cs typeface="Traditional Arabic" pitchFamily="2" charset="-78"/>
              </a:rPr>
              <a:t>التعلم</a:t>
            </a:r>
            <a:r>
              <a:rPr lang="ar-SA" dirty="0" smtClean="0">
                <a:solidFill>
                  <a:schemeClr val="tx2">
                    <a:lumMod val="75000"/>
                    <a:lumOff val="25000"/>
                  </a:schemeClr>
                </a:solidFill>
                <a:cs typeface="Traditional Arabic" pitchFamily="2" charset="-78"/>
              </a:rPr>
              <a:t> </a:t>
            </a:r>
            <a:r>
              <a:rPr lang="ar-SA" sz="3600" dirty="0" smtClean="0">
                <a:solidFill>
                  <a:schemeClr val="tx2">
                    <a:lumMod val="75000"/>
                    <a:lumOff val="25000"/>
                  </a:schemeClr>
                </a:solidFill>
                <a:cs typeface="Traditional Arabic" pitchFamily="2" charset="-78"/>
              </a:rPr>
              <a:t>بالملاحظة أو المحاكاة</a:t>
            </a:r>
            <a:endParaRPr lang="ar-SA" dirty="0"/>
          </a:p>
        </p:txBody>
      </p:sp>
      <p:sp>
        <p:nvSpPr>
          <p:cNvPr id="3" name="Content Placeholder 2"/>
          <p:cNvSpPr>
            <a:spLocks noGrp="1"/>
          </p:cNvSpPr>
          <p:nvPr>
            <p:ph idx="1"/>
          </p:nvPr>
        </p:nvSpPr>
        <p:spPr/>
        <p:txBody>
          <a:bodyPr>
            <a:normAutofit fontScale="85000" lnSpcReduction="20000"/>
          </a:bodyPr>
          <a:lstStyle/>
          <a:p>
            <a:pPr marL="365760" indent="-256032" algn="just" rtl="1" eaLnBrk="1" fontAlgn="auto" hangingPunct="1">
              <a:spcAft>
                <a:spcPts val="0"/>
              </a:spcAft>
              <a:buFont typeface="Wingdings 3"/>
              <a:buChar char=""/>
              <a:defRPr/>
            </a:pPr>
            <a:r>
              <a:rPr lang="ar-SA" b="1" dirty="0" smtClean="0">
                <a:cs typeface="Simplified Arabic" pitchFamily="2" charset="-78"/>
              </a:rPr>
              <a:t> هو نوع من التعلم الذي يتم في إطار اجتماعي، فالملاحظة التي يقوم بها فرد لتصرفات آخرين وتأثره بهم واقتباسه لبعض أنماط سلوكهم لا يمكن تصورها إلا في إطار اجتماعي يضم هذا الفرد مع هؤلاء الآخرين بحيث يمكن ملاحظتهم .</a:t>
            </a:r>
          </a:p>
          <a:p>
            <a:pPr marL="365760" indent="-256032" algn="r" rtl="1" eaLnBrk="1" fontAlgn="auto" hangingPunct="1">
              <a:spcAft>
                <a:spcPts val="0"/>
              </a:spcAft>
              <a:buFontTx/>
              <a:buNone/>
              <a:defRPr/>
            </a:pPr>
            <a:r>
              <a:rPr lang="ar-SA" b="1" u="sng" dirty="0" smtClean="0">
                <a:solidFill>
                  <a:srgbClr val="FF0000"/>
                </a:solidFill>
                <a:cs typeface="Traditional Arabic" pitchFamily="2" charset="-78"/>
              </a:rPr>
              <a:t>العوامل تؤثر على التعلم بالملاحظة هي:</a:t>
            </a:r>
          </a:p>
          <a:p>
            <a:pPr marL="365760" indent="-256032" algn="r" rtl="1" eaLnBrk="1" fontAlgn="auto" hangingPunct="1">
              <a:spcAft>
                <a:spcPts val="0"/>
              </a:spcAft>
              <a:buFontTx/>
              <a:buAutoNum type="arabicPeriod"/>
              <a:defRPr/>
            </a:pPr>
            <a:r>
              <a:rPr lang="ar-SA" b="1" dirty="0" smtClean="0">
                <a:cs typeface="Traditional Arabic" pitchFamily="2" charset="-78"/>
              </a:rPr>
              <a:t>العمليات المعرفية .</a:t>
            </a:r>
          </a:p>
          <a:p>
            <a:pPr marL="365760" indent="-256032" algn="r" rtl="1" eaLnBrk="1" fontAlgn="auto" hangingPunct="1">
              <a:spcAft>
                <a:spcPts val="0"/>
              </a:spcAft>
              <a:buFontTx/>
              <a:buAutoNum type="arabicPeriod"/>
              <a:defRPr/>
            </a:pPr>
            <a:r>
              <a:rPr lang="ar-SA" b="1" dirty="0" smtClean="0">
                <a:cs typeface="Traditional Arabic" pitchFamily="2" charset="-78"/>
              </a:rPr>
              <a:t>خصائص الفرد الملاحظ .</a:t>
            </a:r>
          </a:p>
          <a:p>
            <a:pPr marL="365760" indent="-256032" algn="r" rtl="1" eaLnBrk="1" fontAlgn="auto" hangingPunct="1">
              <a:spcAft>
                <a:spcPts val="0"/>
              </a:spcAft>
              <a:buFontTx/>
              <a:buAutoNum type="arabicPeriod"/>
              <a:defRPr/>
            </a:pPr>
            <a:r>
              <a:rPr lang="ar-SA" b="1" dirty="0" smtClean="0">
                <a:cs typeface="Traditional Arabic" pitchFamily="2" charset="-78"/>
              </a:rPr>
              <a:t>خصائص الفرد النموذج أو القدوة .</a:t>
            </a:r>
          </a:p>
          <a:p>
            <a:pPr marL="365760" indent="-256032" algn="r" rtl="1" eaLnBrk="1" fontAlgn="auto" hangingPunct="1">
              <a:spcAft>
                <a:spcPts val="0"/>
              </a:spcAft>
              <a:buFontTx/>
              <a:buAutoNum type="arabicPeriod"/>
              <a:defRPr/>
            </a:pPr>
            <a:r>
              <a:rPr lang="ar-SA" b="1" dirty="0" smtClean="0">
                <a:cs typeface="Traditional Arabic" pitchFamily="2" charset="-78"/>
              </a:rPr>
              <a:t>خصائص الثواب أو العقاب التي يحصل عليها النموذج .</a:t>
            </a:r>
          </a:p>
          <a:p>
            <a:pPr marL="365760" indent="-256032" algn="r" rtl="1" eaLnBrk="1" fontAlgn="auto" hangingPunct="1">
              <a:spcAft>
                <a:spcPts val="0"/>
              </a:spcAft>
              <a:buFontTx/>
              <a:buAutoNum type="arabicPeriod"/>
              <a:defRPr/>
            </a:pPr>
            <a:r>
              <a:rPr lang="ar-SA" b="1" dirty="0" smtClean="0">
                <a:cs typeface="Traditional Arabic" pitchFamily="2" charset="-78"/>
              </a:rPr>
              <a:t>قابلية السلوك للملاحظة .</a:t>
            </a:r>
          </a:p>
          <a:p>
            <a:pPr marL="365760" indent="-256032" algn="r" rtl="1" eaLnBrk="1" fontAlgn="auto" hangingPunct="1">
              <a:spcAft>
                <a:spcPts val="0"/>
              </a:spcAft>
              <a:buFontTx/>
              <a:buAutoNum type="arabicPeriod"/>
              <a:defRPr/>
            </a:pPr>
            <a:r>
              <a:rPr lang="ar-SA" b="1" dirty="0" smtClean="0">
                <a:cs typeface="Traditional Arabic" pitchFamily="2" charset="-78"/>
              </a:rPr>
              <a:t>الاستراتيجيات الشرطية للتدعيم والعقاب . </a:t>
            </a:r>
          </a:p>
          <a:p>
            <a:pPr marL="1143635" lvl="3" indent="-256032" algn="r" rtl="1" eaLnBrk="1" fontAlgn="auto" hangingPunct="1">
              <a:spcAft>
                <a:spcPts val="0"/>
              </a:spcAft>
              <a:buFont typeface="Wingdings 2" pitchFamily="18" charset="2"/>
              <a:buNone/>
              <a:defRPr/>
            </a:pPr>
            <a:r>
              <a:rPr lang="ar-SA" b="1" dirty="0" smtClean="0">
                <a:solidFill>
                  <a:srgbClr val="FF0000"/>
                </a:solidFill>
                <a:cs typeface="Traditional Arabic" pitchFamily="2" charset="-78"/>
              </a:rPr>
              <a:t>نوع الحوافز</a:t>
            </a:r>
          </a:p>
          <a:p>
            <a:pPr marL="365760" indent="-256032" algn="r" rtl="1" eaLnBrk="1" fontAlgn="auto" hangingPunct="1">
              <a:spcAft>
                <a:spcPts val="0"/>
              </a:spcAft>
              <a:buFont typeface="Wingdings 3"/>
              <a:buChar char=""/>
              <a:defRPr/>
            </a:pPr>
            <a:endParaRPr lang="ar-SA" dirty="0">
              <a:solidFill>
                <a:schemeClr val="tx1">
                  <a:lumMod val="95000"/>
                  <a:lumOff val="5000"/>
                </a:schemeClr>
              </a:solidFill>
            </a:endParaRPr>
          </a:p>
        </p:txBody>
      </p:sp>
      <p:sp>
        <p:nvSpPr>
          <p:cNvPr id="23556" name="Date Placeholder 4"/>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5FCDF37F-468A-4F17-B503-DAC384CB10C1}" type="datetime8">
              <a:rPr lang="ar-SA" sz="1400"/>
              <a:pPr algn="l"/>
              <a:t>04 تشرين الثاني، 09</a:t>
            </a:fld>
            <a:endParaRPr lang="en-GB" sz="1400"/>
          </a:p>
        </p:txBody>
      </p:sp>
      <p:sp>
        <p:nvSpPr>
          <p:cNvPr id="2355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fld id="{0A4178F1-DE9A-487D-8118-0EC235279EA6}" type="slidenum">
              <a:rPr lang="ar-SA" sz="1400"/>
              <a:pPr/>
              <a:t>15</a:t>
            </a:fld>
            <a:endParaRPr lang="en-GB" sz="1400"/>
          </a:p>
        </p:txBody>
      </p:sp>
      <p:sp>
        <p:nvSpPr>
          <p:cNvPr id="23558" name="Footer Placeholder 6"/>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ar-SA" dirty="0" smtClean="0">
                <a:solidFill>
                  <a:schemeClr val="tx2">
                    <a:lumMod val="75000"/>
                    <a:lumOff val="25000"/>
                  </a:schemeClr>
                </a:solidFill>
              </a:rPr>
              <a:t>3- نماذج التعلم:3.</a:t>
            </a:r>
            <a:r>
              <a:rPr lang="ar-SA" dirty="0" smtClean="0">
                <a:solidFill>
                  <a:schemeClr val="tx2">
                    <a:lumMod val="75000"/>
                    <a:lumOff val="25000"/>
                  </a:schemeClr>
                </a:solidFill>
                <a:cs typeface="Traditional Arabic" pitchFamily="2" charset="-78"/>
              </a:rPr>
              <a:t>التعلم بالملاحظة أو المحاكاة</a:t>
            </a:r>
            <a:endParaRPr lang="ar-SA" dirty="0"/>
          </a:p>
        </p:txBody>
      </p:sp>
      <p:sp>
        <p:nvSpPr>
          <p:cNvPr id="24578" name="Content Placeholder 2"/>
          <p:cNvSpPr>
            <a:spLocks noGrp="1"/>
          </p:cNvSpPr>
          <p:nvPr>
            <p:ph idx="1"/>
          </p:nvPr>
        </p:nvSpPr>
        <p:spPr/>
        <p:txBody>
          <a:bodyPr/>
          <a:lstStyle/>
          <a:p>
            <a:pPr algn="r" rtl="1" eaLnBrk="1" hangingPunct="1">
              <a:buFont typeface="Wingdings 3" pitchFamily="18" charset="2"/>
              <a:buNone/>
            </a:pPr>
            <a:r>
              <a:rPr lang="ar-SA" b="1" smtClean="0">
                <a:cs typeface="Simplified Arabic" pitchFamily="2" charset="-78"/>
              </a:rPr>
              <a:t>وهناك </a:t>
            </a:r>
            <a:r>
              <a:rPr lang="ar-SA" b="1" smtClean="0">
                <a:solidFill>
                  <a:srgbClr val="FF0000"/>
                </a:solidFill>
                <a:cs typeface="Simplified Arabic" pitchFamily="2" charset="-78"/>
              </a:rPr>
              <a:t>طريقتان لاستخدام هذين النوعين( الثواب والعقاب) من الحوافز</a:t>
            </a:r>
            <a:r>
              <a:rPr lang="ar-SA" b="1" smtClean="0">
                <a:cs typeface="Simplified Arabic" pitchFamily="2" charset="-78"/>
              </a:rPr>
              <a:t>:</a:t>
            </a:r>
          </a:p>
          <a:p>
            <a:pPr algn="r" rtl="1" eaLnBrk="1" hangingPunct="1">
              <a:buFontTx/>
              <a:buNone/>
            </a:pPr>
            <a:r>
              <a:rPr lang="ar-SA" b="1" smtClean="0">
                <a:cs typeface="Simplified Arabic" pitchFamily="2" charset="-78"/>
              </a:rPr>
              <a:t> ا</a:t>
            </a:r>
            <a:r>
              <a:rPr lang="ar-SA" b="1" smtClean="0">
                <a:solidFill>
                  <a:srgbClr val="C00000"/>
                </a:solidFill>
                <a:cs typeface="Simplified Arabic" pitchFamily="2" charset="-78"/>
              </a:rPr>
              <a:t>لأولى: </a:t>
            </a:r>
            <a:r>
              <a:rPr lang="ar-SA" b="1" smtClean="0">
                <a:cs typeface="Simplified Arabic" pitchFamily="2" charset="-78"/>
              </a:rPr>
              <a:t>أن يعطى أو يطبق الحافز فيتحقق الإشباع أو الألم طبقاً لنوع الحافز. </a:t>
            </a:r>
          </a:p>
          <a:p>
            <a:pPr algn="r" rtl="1" eaLnBrk="1" hangingPunct="1">
              <a:buFontTx/>
              <a:buNone/>
            </a:pPr>
            <a:r>
              <a:rPr lang="ar-SA" b="1" smtClean="0">
                <a:solidFill>
                  <a:srgbClr val="C00000"/>
                </a:solidFill>
                <a:cs typeface="Simplified Arabic" pitchFamily="2" charset="-78"/>
              </a:rPr>
              <a:t>الثانية: </a:t>
            </a:r>
            <a:r>
              <a:rPr lang="ar-SA" b="1" smtClean="0">
                <a:cs typeface="Simplified Arabic" pitchFamily="2" charset="-78"/>
              </a:rPr>
              <a:t>أن يسحب الحافز أو يتم إيقافه، فيتوقف الإشباع أو الألم حسب نوع الحافز .. </a:t>
            </a:r>
          </a:p>
          <a:p>
            <a:pPr algn="r" rtl="1" eaLnBrk="1" hangingPunct="1">
              <a:buFontTx/>
              <a:buNone/>
            </a:pPr>
            <a:r>
              <a:rPr lang="ar-SA" b="1" smtClean="0">
                <a:cs typeface="Simplified Arabic" pitchFamily="2" charset="-78"/>
              </a:rPr>
              <a:t>أي أن هناك طريقتان لاستخدام الحوافز : </a:t>
            </a:r>
            <a:r>
              <a:rPr lang="ar-SA" sz="3600" b="1" smtClean="0">
                <a:solidFill>
                  <a:srgbClr val="FF0000"/>
                </a:solidFill>
                <a:cs typeface="Simplified Arabic" pitchFamily="2" charset="-78"/>
              </a:rPr>
              <a:t>التطبيق </a:t>
            </a:r>
            <a:r>
              <a:rPr lang="ar-SA" b="1" smtClean="0">
                <a:cs typeface="Simplified Arabic" pitchFamily="2" charset="-78"/>
              </a:rPr>
              <a:t>أو </a:t>
            </a:r>
            <a:r>
              <a:rPr lang="ar-SA" sz="3600" b="1" smtClean="0">
                <a:solidFill>
                  <a:schemeClr val="accent2"/>
                </a:solidFill>
                <a:cs typeface="Simplified Arabic" pitchFamily="2" charset="-78"/>
              </a:rPr>
              <a:t>الإيقاف .</a:t>
            </a:r>
            <a:endParaRPr lang="ar-SA" smtClean="0"/>
          </a:p>
        </p:txBody>
      </p:sp>
      <p:sp>
        <p:nvSpPr>
          <p:cNvPr id="24580"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EE026D21-831D-4C51-B001-8FAA7BF95A62}" type="datetime8">
              <a:rPr lang="ar-SA" sz="1400"/>
              <a:pPr algn="l"/>
              <a:t>04 تشرين الثاني، 09</a:t>
            </a:fld>
            <a:endParaRPr lang="en-GB" sz="1400"/>
          </a:p>
        </p:txBody>
      </p:sp>
      <p:sp>
        <p:nvSpPr>
          <p:cNvPr id="24581"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568824E2-B4A1-4A2F-B39E-8FAEE630844E}" type="slidenum">
              <a:rPr lang="ar-SA" sz="1400"/>
              <a:pPr/>
              <a:t>16</a:t>
            </a:fld>
            <a:endParaRPr lang="en-GB" sz="1400"/>
          </a:p>
        </p:txBody>
      </p:sp>
      <p:sp>
        <p:nvSpPr>
          <p:cNvPr id="24582"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itle 1"/>
          <p:cNvSpPr>
            <a:spLocks noGrp="1"/>
          </p:cNvSpPr>
          <p:nvPr>
            <p:ph type="title"/>
          </p:nvPr>
        </p:nvSpPr>
        <p:spPr/>
        <p:txBody>
          <a:bodyPr/>
          <a:lstStyle/>
          <a:p>
            <a:pPr eaLnBrk="1" fontAlgn="auto" hangingPunct="1">
              <a:spcAft>
                <a:spcPts val="0"/>
              </a:spcAft>
              <a:defRPr/>
            </a:pPr>
            <a:r>
              <a:rPr lang="ar-SA" dirty="0" smtClean="0">
                <a:solidFill>
                  <a:srgbClr val="FF0000"/>
                </a:solidFill>
                <a:cs typeface="Traditional Arabic" pitchFamily="2" charset="-78"/>
              </a:rPr>
              <a:t>3- أنماط الآثار التعليمية لاستخدام الحافز</a:t>
            </a:r>
            <a:endParaRPr lang="ar-SA" dirty="0" smtClean="0"/>
          </a:p>
        </p:txBody>
      </p:sp>
      <p:sp>
        <p:nvSpPr>
          <p:cNvPr id="19458" name="Content Placeholder 2"/>
          <p:cNvSpPr>
            <a:spLocks noGrp="1"/>
          </p:cNvSpPr>
          <p:nvPr>
            <p:ph idx="1"/>
          </p:nvPr>
        </p:nvSpPr>
        <p:spPr/>
        <p:txBody>
          <a:bodyPr/>
          <a:lstStyle/>
          <a:p>
            <a:pPr marL="544512" indent="-342900" algn="just" rtl="1" eaLnBrk="1" hangingPunct="1">
              <a:buFontTx/>
              <a:buNone/>
              <a:defRPr/>
            </a:pPr>
            <a:r>
              <a:rPr lang="ar-SA" sz="3200" b="1" dirty="0" smtClean="0">
                <a:solidFill>
                  <a:srgbClr val="19194D"/>
                </a:solidFill>
                <a:cs typeface="Simplified Arabic" pitchFamily="2" charset="-78"/>
              </a:rPr>
              <a:t>1- التدعيم الإيجابي: أي التعلم الذي يتحقق بتطبيق حافز إيجابي عند قيام الفرد بالسلوك.</a:t>
            </a:r>
          </a:p>
          <a:p>
            <a:pPr algn="just" rtl="1" eaLnBrk="1" hangingPunct="1">
              <a:buFontTx/>
              <a:buNone/>
              <a:defRPr/>
            </a:pPr>
            <a:r>
              <a:rPr lang="ar-SA" sz="3200" b="1" dirty="0" smtClean="0">
                <a:solidFill>
                  <a:srgbClr val="19194D"/>
                </a:solidFill>
                <a:cs typeface="Simplified Arabic" pitchFamily="2" charset="-78"/>
              </a:rPr>
              <a:t>2-  اللاتدعيم: أي أضعاف السلوك من خلال إيقاف الحافز الإيجابي عند قيام الفرد بالسلوك. </a:t>
            </a:r>
          </a:p>
          <a:p>
            <a:pPr algn="just" rtl="1" eaLnBrk="1" hangingPunct="1">
              <a:buFontTx/>
              <a:buNone/>
              <a:defRPr/>
            </a:pPr>
            <a:r>
              <a:rPr lang="ar-SA" sz="3200" b="1" dirty="0" smtClean="0">
                <a:solidFill>
                  <a:srgbClr val="19194D"/>
                </a:solidFill>
                <a:cs typeface="Simplified Arabic" pitchFamily="2" charset="-78"/>
              </a:rPr>
              <a:t>3- العقاب: أي خمد السلوك من خلال حافز سلبي عند قيام الفرد بالسلوك .</a:t>
            </a:r>
          </a:p>
          <a:p>
            <a:pPr algn="just" rtl="1" eaLnBrk="1" hangingPunct="1">
              <a:buFontTx/>
              <a:buNone/>
              <a:defRPr/>
            </a:pPr>
            <a:r>
              <a:rPr lang="ar-SA" sz="3200" b="1" dirty="0" smtClean="0">
                <a:solidFill>
                  <a:srgbClr val="19194D"/>
                </a:solidFill>
                <a:cs typeface="Simplified Arabic" pitchFamily="2" charset="-78"/>
              </a:rPr>
              <a:t>4- التدعيم السلبي: أي التعلم الذي يتحقق من خلال إيقاف حافز سلبي عند قيام الفرد بالسلوك .</a:t>
            </a:r>
          </a:p>
          <a:p>
            <a:pPr algn="just" rtl="1" eaLnBrk="1" hangingPunct="1">
              <a:defRPr/>
            </a:pPr>
            <a:endParaRPr lang="ar-SA" sz="3200" dirty="0" smtClean="0">
              <a:solidFill>
                <a:srgbClr val="19194D"/>
              </a:solidFill>
            </a:endParaRPr>
          </a:p>
        </p:txBody>
      </p:sp>
      <p:sp>
        <p:nvSpPr>
          <p:cNvPr id="25604"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ADFC95BB-DFCF-48BD-A425-71FCB0D5C754}" type="datetime8">
              <a:rPr lang="ar-SA" sz="1400"/>
              <a:pPr algn="l"/>
              <a:t>04 تشرين الثاني، 09</a:t>
            </a:fld>
            <a:endParaRPr lang="en-GB" sz="1400"/>
          </a:p>
        </p:txBody>
      </p:sp>
      <p:sp>
        <p:nvSpPr>
          <p:cNvPr id="2560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8F1110E4-675F-4274-9387-7BDE3074448C}" type="slidenum">
              <a:rPr lang="ar-SA" sz="1400"/>
              <a:pPr/>
              <a:t>17</a:t>
            </a:fld>
            <a:endParaRPr lang="en-GB" sz="1400"/>
          </a:p>
        </p:txBody>
      </p:sp>
      <p:sp>
        <p:nvSpPr>
          <p:cNvPr id="25606"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ar-SA" dirty="0" smtClean="0">
                <a:solidFill>
                  <a:schemeClr val="accent2">
                    <a:lumMod val="50000"/>
                  </a:schemeClr>
                </a:solidFill>
                <a:cs typeface="Traditional Arabic" pitchFamily="2" charset="-78"/>
              </a:rPr>
              <a:t>4- إستراتيجية تثبيت السلوك من خلال التدعيم الإيجابي</a:t>
            </a:r>
            <a:endParaRPr lang="ar-SA" dirty="0"/>
          </a:p>
        </p:txBody>
      </p:sp>
      <p:sp>
        <p:nvSpPr>
          <p:cNvPr id="26626" name="Content Placeholder 2"/>
          <p:cNvSpPr>
            <a:spLocks noGrp="1"/>
          </p:cNvSpPr>
          <p:nvPr>
            <p:ph idx="1"/>
          </p:nvPr>
        </p:nvSpPr>
        <p:spPr/>
        <p:txBody>
          <a:bodyPr>
            <a:normAutofit lnSpcReduction="10000"/>
          </a:bodyPr>
          <a:lstStyle/>
          <a:p>
            <a:pPr algn="just" rtl="1" eaLnBrk="1" hangingPunct="1"/>
            <a:r>
              <a:rPr lang="ar-SA" sz="3200" b="1" smtClean="0">
                <a:cs typeface="Simplified Arabic" pitchFamily="2" charset="-78"/>
              </a:rPr>
              <a:t>كما سبق أن ذكر </a:t>
            </a:r>
            <a:r>
              <a:rPr lang="ar-SA" sz="3200" b="1" smtClean="0">
                <a:solidFill>
                  <a:srgbClr val="FF0000"/>
                </a:solidFill>
                <a:cs typeface="Simplified Arabic" pitchFamily="2" charset="-78"/>
              </a:rPr>
              <a:t>التدعيم الإيجابي</a:t>
            </a:r>
            <a:r>
              <a:rPr lang="ar-SA" sz="3200" b="1" smtClean="0">
                <a:cs typeface="Simplified Arabic" pitchFamily="2" charset="-78"/>
              </a:rPr>
              <a:t>، هو العملية التي بمقتضاها </a:t>
            </a:r>
            <a:r>
              <a:rPr lang="ar-SA" sz="3200" b="1" smtClean="0">
                <a:solidFill>
                  <a:srgbClr val="FF0000"/>
                </a:solidFill>
                <a:cs typeface="Simplified Arabic" pitchFamily="2" charset="-78"/>
              </a:rPr>
              <a:t>يتكرر تحقق آثار معينة في أعقاب قيام الفرد  بسلوك</a:t>
            </a:r>
            <a:r>
              <a:rPr lang="ar-SA" sz="3200" b="1" smtClean="0">
                <a:cs typeface="Simplified Arabic" pitchFamily="2" charset="-78"/>
              </a:rPr>
              <a:t> ، فيترتب على هذا تعزيز السلوك، وزيادة احتمال قيام الفرد بنفس السلوك في ظل نفس الظروف في المستقبل .</a:t>
            </a:r>
          </a:p>
          <a:p>
            <a:pPr algn="just" rtl="1" eaLnBrk="1" hangingPunct="1"/>
            <a:r>
              <a:rPr lang="ar-SA" sz="3200" b="1" smtClean="0">
                <a:solidFill>
                  <a:srgbClr val="FF0000"/>
                </a:solidFill>
                <a:cs typeface="Simplified Arabic" pitchFamily="2" charset="-78"/>
              </a:rPr>
              <a:t>وهناك نوعان من المدعمات</a:t>
            </a:r>
            <a:r>
              <a:rPr lang="ar-SA" sz="3200" b="1" smtClean="0">
                <a:cs typeface="Simplified Arabic" pitchFamily="2" charset="-78"/>
              </a:rPr>
              <a:t> التي يمكن استخدامها في عملية التدعيم وهي:</a:t>
            </a:r>
          </a:p>
          <a:p>
            <a:pPr algn="just" rtl="1" eaLnBrk="1" hangingPunct="1">
              <a:buFont typeface="Wingdings 3" pitchFamily="18" charset="2"/>
              <a:buNone/>
            </a:pPr>
            <a:r>
              <a:rPr lang="ar-SA" sz="3200" b="1" smtClean="0">
                <a:cs typeface="Simplified Arabic" pitchFamily="2" charset="-78"/>
              </a:rPr>
              <a:t>1) المدعمات الأولية، </a:t>
            </a:r>
          </a:p>
          <a:p>
            <a:pPr algn="just" rtl="1" eaLnBrk="1" hangingPunct="1">
              <a:buFont typeface="Wingdings 3" pitchFamily="18" charset="2"/>
              <a:buNone/>
            </a:pPr>
            <a:r>
              <a:rPr lang="ar-SA" sz="3200" b="1" smtClean="0">
                <a:cs typeface="Simplified Arabic" pitchFamily="2" charset="-78"/>
              </a:rPr>
              <a:t>2) المدعمات الثانوية .</a:t>
            </a:r>
          </a:p>
          <a:p>
            <a:pPr algn="just" rtl="1" eaLnBrk="1" hangingPunct="1"/>
            <a:endParaRPr lang="ar-SA" sz="3200" b="1" smtClean="0">
              <a:cs typeface="Simplified Arabic" pitchFamily="2" charset="-78"/>
            </a:endParaRPr>
          </a:p>
          <a:p>
            <a:pPr algn="just" rtl="1" eaLnBrk="1" hangingPunct="1"/>
            <a:endParaRPr lang="ar-SA" sz="3200" b="1" smtClean="0">
              <a:cs typeface="Traditional Arabic" pitchFamily="2" charset="-78"/>
            </a:endParaRPr>
          </a:p>
        </p:txBody>
      </p:sp>
      <p:sp>
        <p:nvSpPr>
          <p:cNvPr id="26628"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7919EC89-70BB-4AC9-B1C0-10821AE79FF5}" type="datetime8">
              <a:rPr lang="ar-SA" sz="1400"/>
              <a:pPr algn="l"/>
              <a:t>04 تشرين الثاني، 09</a:t>
            </a:fld>
            <a:endParaRPr lang="en-GB" sz="1400"/>
          </a:p>
        </p:txBody>
      </p:sp>
      <p:sp>
        <p:nvSpPr>
          <p:cNvPr id="26629"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1A6FA400-4C5F-4FF0-A7B7-C6B66F8A96D2}" type="slidenum">
              <a:rPr lang="ar-SA" sz="1400"/>
              <a:pPr/>
              <a:t>18</a:t>
            </a:fld>
            <a:endParaRPr lang="en-GB" sz="1400"/>
          </a:p>
        </p:txBody>
      </p:sp>
      <p:sp>
        <p:nvSpPr>
          <p:cNvPr id="26630"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eaLnBrk="1" fontAlgn="auto" hangingPunct="1">
              <a:spcAft>
                <a:spcPts val="0"/>
              </a:spcAft>
              <a:defRPr/>
            </a:pPr>
            <a:r>
              <a:rPr lang="ar-SA" dirty="0" smtClean="0">
                <a:solidFill>
                  <a:schemeClr val="accent2">
                    <a:lumMod val="50000"/>
                  </a:schemeClr>
                </a:solidFill>
                <a:cs typeface="Traditional Arabic" pitchFamily="2" charset="-78"/>
              </a:rPr>
              <a:t>4- إستراتيجية تثبيت السلوك من خلال التدعيم الإيجابي..</a:t>
            </a:r>
            <a:endParaRPr lang="ar-SA" dirty="0"/>
          </a:p>
        </p:txBody>
      </p:sp>
      <p:sp>
        <p:nvSpPr>
          <p:cNvPr id="27650" name="Content Placeholder 2"/>
          <p:cNvSpPr>
            <a:spLocks noGrp="1"/>
          </p:cNvSpPr>
          <p:nvPr>
            <p:ph idx="1"/>
          </p:nvPr>
        </p:nvSpPr>
        <p:spPr/>
        <p:txBody>
          <a:bodyPr>
            <a:normAutofit lnSpcReduction="10000"/>
          </a:bodyPr>
          <a:lstStyle/>
          <a:p>
            <a:pPr algn="just" rtl="1" eaLnBrk="1" hangingPunct="1"/>
            <a:r>
              <a:rPr lang="ar-SA" sz="3200" b="1" smtClean="0">
                <a:solidFill>
                  <a:schemeClr val="accent2"/>
                </a:solidFill>
                <a:cs typeface="Simplified Arabic" pitchFamily="2" charset="-78"/>
              </a:rPr>
              <a:t>الحوافز الإيجابية التي يمكن للمنظمات أن تستخدمها في مجال العمل للتأثير على سلوك الأفراد واستخدام هذه الحوافز كمدعمات يقتضي</a:t>
            </a:r>
            <a:r>
              <a:rPr lang="ar-SA" sz="3200" b="1" smtClean="0">
                <a:solidFill>
                  <a:schemeClr val="accent2"/>
                </a:solidFill>
                <a:cs typeface="Traditional Arabic" pitchFamily="2" charset="-78"/>
              </a:rPr>
              <a:t> :</a:t>
            </a:r>
          </a:p>
          <a:p>
            <a:pPr algn="just" rtl="1" eaLnBrk="1" hangingPunct="1">
              <a:buFont typeface="Wingdings 3" pitchFamily="18" charset="2"/>
              <a:buNone/>
            </a:pPr>
            <a:r>
              <a:rPr lang="ar-SA" sz="3200" b="1" u="sng" smtClean="0">
                <a:solidFill>
                  <a:srgbClr val="00B050"/>
                </a:solidFill>
                <a:cs typeface="Traditional Arabic" pitchFamily="2" charset="-78"/>
              </a:rPr>
              <a:t>أ</a:t>
            </a:r>
            <a:r>
              <a:rPr lang="ar-SA" sz="3200" b="1" smtClean="0">
                <a:solidFill>
                  <a:srgbClr val="00B050"/>
                </a:solidFill>
                <a:cs typeface="Traditional Arabic" pitchFamily="2" charset="-78"/>
              </a:rPr>
              <a:t>ولاً : </a:t>
            </a:r>
            <a:r>
              <a:rPr lang="ar-SA" sz="3200" b="1" smtClean="0">
                <a:cs typeface="Simplified Arabic" pitchFamily="2" charset="-78"/>
              </a:rPr>
              <a:t>أن تكون الحوافز المعطاة تحوي </a:t>
            </a:r>
            <a:r>
              <a:rPr lang="ar-SA" sz="3200" b="1" smtClean="0">
                <a:solidFill>
                  <a:srgbClr val="FF0000"/>
                </a:solidFill>
                <a:cs typeface="Simplified Arabic" pitchFamily="2" charset="-78"/>
              </a:rPr>
              <a:t>قيمة نسبية عالية</a:t>
            </a:r>
            <a:r>
              <a:rPr lang="ar-SA" sz="3200" b="1" smtClean="0">
                <a:cs typeface="Simplified Arabic" pitchFamily="2" charset="-78"/>
              </a:rPr>
              <a:t> لدى الفرد.</a:t>
            </a:r>
          </a:p>
          <a:p>
            <a:pPr algn="just" rtl="1" eaLnBrk="1" hangingPunct="1">
              <a:buFont typeface="Wingdings 3" pitchFamily="18" charset="2"/>
              <a:buNone/>
            </a:pPr>
            <a:r>
              <a:rPr lang="ar-SA" sz="3200" b="1" smtClean="0">
                <a:solidFill>
                  <a:srgbClr val="00B050"/>
                </a:solidFill>
                <a:cs typeface="Traditional Arabic" pitchFamily="2" charset="-78"/>
              </a:rPr>
              <a:t>ثانياً : </a:t>
            </a:r>
            <a:r>
              <a:rPr lang="ar-SA" sz="3200" b="1" smtClean="0">
                <a:cs typeface="Simplified Arabic" pitchFamily="2" charset="-78"/>
              </a:rPr>
              <a:t>أن تستخدم الحوافز بحيث تكون </a:t>
            </a:r>
            <a:r>
              <a:rPr lang="ar-SA" sz="3200" b="1" smtClean="0">
                <a:solidFill>
                  <a:srgbClr val="FF0000"/>
                </a:solidFill>
                <a:cs typeface="Simplified Arabic" pitchFamily="2" charset="-78"/>
              </a:rPr>
              <a:t>مشروطة بقيام الفرد بالسلوك المرغوب</a:t>
            </a:r>
            <a:r>
              <a:rPr lang="ar-SA" sz="3200" b="1" smtClean="0">
                <a:cs typeface="Simplified Arabic" pitchFamily="2" charset="-78"/>
              </a:rPr>
              <a:t>، وأن يتم التمييز بين الأفراد فيما يتلقونه من حوافز بما يتناسب طردياً مع معدلات سلوكهم أو أدائهم .</a:t>
            </a:r>
          </a:p>
          <a:p>
            <a:pPr algn="just" rtl="1" eaLnBrk="1" hangingPunct="1">
              <a:buFont typeface="Wingdings 3" pitchFamily="18" charset="2"/>
              <a:buNone/>
            </a:pPr>
            <a:endParaRPr lang="ar-SA" sz="3200" b="1" smtClean="0">
              <a:cs typeface="Simplified Arabic" pitchFamily="2" charset="-78"/>
            </a:endParaRPr>
          </a:p>
        </p:txBody>
      </p:sp>
      <p:sp>
        <p:nvSpPr>
          <p:cNvPr id="27652"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93564C96-E408-4C0A-8019-E69DDCBF92A8}" type="datetime8">
              <a:rPr lang="ar-SA" sz="1400"/>
              <a:pPr algn="l"/>
              <a:t>04 تشرين الثاني، 09</a:t>
            </a:fld>
            <a:endParaRPr lang="en-GB" sz="1400"/>
          </a:p>
        </p:txBody>
      </p:sp>
      <p:sp>
        <p:nvSpPr>
          <p:cNvPr id="27653"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E755FECE-A980-4BD6-B571-33A61EE8793C}" type="slidenum">
              <a:rPr lang="ar-SA" sz="1400"/>
              <a:pPr/>
              <a:t>19</a:t>
            </a:fld>
            <a:endParaRPr lang="en-GB" sz="1400"/>
          </a:p>
        </p:txBody>
      </p:sp>
      <p:sp>
        <p:nvSpPr>
          <p:cNvPr id="27654"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ar-SA" sz="4400" dirty="0" smtClean="0"/>
              <a:t>1- مفهوم التعلم</a:t>
            </a:r>
            <a:endParaRPr lang="en-US" dirty="0"/>
          </a:p>
        </p:txBody>
      </p:sp>
      <p:sp>
        <p:nvSpPr>
          <p:cNvPr id="10242" name="Content Placeholder 1"/>
          <p:cNvSpPr>
            <a:spLocks noGrp="1"/>
          </p:cNvSpPr>
          <p:nvPr>
            <p:ph idx="1"/>
          </p:nvPr>
        </p:nvSpPr>
        <p:spPr/>
        <p:txBody>
          <a:bodyPr>
            <a:normAutofit fontScale="92500"/>
          </a:bodyPr>
          <a:lstStyle/>
          <a:p>
            <a:pPr algn="r" rtl="1" eaLnBrk="1" hangingPunct="1"/>
            <a:r>
              <a:rPr lang="ar-SA" sz="4000" b="1" smtClean="0">
                <a:solidFill>
                  <a:srgbClr val="00B050"/>
                </a:solidFill>
              </a:rPr>
              <a:t>التعلم</a:t>
            </a:r>
            <a:r>
              <a:rPr lang="ar-SA" sz="4000" b="1" smtClean="0">
                <a:solidFill>
                  <a:srgbClr val="FF0000"/>
                </a:solidFill>
              </a:rPr>
              <a:t> </a:t>
            </a:r>
            <a:r>
              <a:rPr lang="ar-SA" sz="4000" smtClean="0">
                <a:solidFill>
                  <a:srgbClr val="FF0000"/>
                </a:solidFill>
              </a:rPr>
              <a:t>هو ذلك </a:t>
            </a:r>
            <a:r>
              <a:rPr lang="ar-SA" sz="4000" u="sng" smtClean="0">
                <a:solidFill>
                  <a:srgbClr val="00B050"/>
                </a:solidFill>
              </a:rPr>
              <a:t>التغير الدائم</a:t>
            </a:r>
            <a:r>
              <a:rPr lang="ar-SA" sz="4000" smtClean="0">
                <a:solidFill>
                  <a:srgbClr val="00B050"/>
                </a:solidFill>
              </a:rPr>
              <a:t> </a:t>
            </a:r>
            <a:r>
              <a:rPr lang="ar-SA" sz="4000" smtClean="0">
                <a:solidFill>
                  <a:srgbClr val="FF0000"/>
                </a:solidFill>
              </a:rPr>
              <a:t>نسبياً(شبه ثابت) في </a:t>
            </a:r>
            <a:r>
              <a:rPr lang="ar-SA" sz="4000" u="sng" smtClean="0">
                <a:solidFill>
                  <a:srgbClr val="00B050"/>
                </a:solidFill>
              </a:rPr>
              <a:t>السلوك</a:t>
            </a:r>
            <a:r>
              <a:rPr lang="ar-SA" sz="4000" smtClean="0">
                <a:solidFill>
                  <a:srgbClr val="FF0000"/>
                </a:solidFill>
              </a:rPr>
              <a:t> الفردي والناتج عن </a:t>
            </a:r>
            <a:r>
              <a:rPr lang="ar-SA" sz="4000" u="sng" smtClean="0">
                <a:solidFill>
                  <a:srgbClr val="00B050"/>
                </a:solidFill>
              </a:rPr>
              <a:t>تدعيم</a:t>
            </a:r>
            <a:r>
              <a:rPr lang="ar-SA" sz="4000" smtClean="0">
                <a:solidFill>
                  <a:srgbClr val="FF0000"/>
                </a:solidFill>
              </a:rPr>
              <a:t> الخبرات والممارسات السابقة.</a:t>
            </a:r>
            <a:r>
              <a:rPr lang="ar-SA" sz="4400" b="1" u="sng" smtClean="0">
                <a:solidFill>
                  <a:schemeClr val="accent2"/>
                </a:solidFill>
                <a:cs typeface="Traditional Arabic" pitchFamily="2" charset="-78"/>
              </a:rPr>
              <a:t> </a:t>
            </a:r>
          </a:p>
          <a:p>
            <a:pPr algn="just" rtl="1" eaLnBrk="1" hangingPunct="1"/>
            <a:r>
              <a:rPr lang="ar-SA" sz="4800" b="1" smtClean="0">
                <a:solidFill>
                  <a:srgbClr val="00B050"/>
                </a:solidFill>
                <a:cs typeface="Traditional Arabic" pitchFamily="2" charset="-78"/>
              </a:rPr>
              <a:t>التعلم</a:t>
            </a:r>
            <a:r>
              <a:rPr lang="ar-SA" sz="4000" b="1" smtClean="0">
                <a:solidFill>
                  <a:srgbClr val="FF0000"/>
                </a:solidFill>
                <a:cs typeface="Traditional Arabic" pitchFamily="2" charset="-78"/>
              </a:rPr>
              <a:t> ينصرف إلى ذلك التغير الذي يتصف بالدوام النسبي في طاقة السلوك المختزن لدى الفرد، والذي ينتج عن الخبرة أو الممارسة لكن التعلم قد يتحقق أيضا دون خبرات وممارسات مباشرة .</a:t>
            </a:r>
            <a:r>
              <a:rPr lang="en-US" sz="4000" smtClean="0">
                <a:solidFill>
                  <a:srgbClr val="FF0000"/>
                </a:solidFill>
                <a:cs typeface="Traditional Arabic" pitchFamily="2" charset="-78"/>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eaLnBrk="1" fontAlgn="auto" hangingPunct="1">
              <a:spcAft>
                <a:spcPts val="0"/>
              </a:spcAft>
              <a:defRPr/>
            </a:pPr>
            <a:r>
              <a:rPr lang="ar-SA" dirty="0" smtClean="0">
                <a:solidFill>
                  <a:schemeClr val="accent2">
                    <a:lumMod val="50000"/>
                  </a:schemeClr>
                </a:solidFill>
                <a:cs typeface="Traditional Arabic" pitchFamily="2" charset="-78"/>
              </a:rPr>
              <a:t>4- إستراتيجية تثبيت السلوك من خلال التدعيم الإيجابي...</a:t>
            </a:r>
            <a:endParaRPr lang="ar-SA" dirty="0"/>
          </a:p>
        </p:txBody>
      </p:sp>
      <p:sp>
        <p:nvSpPr>
          <p:cNvPr id="28674" name="Content Placeholder 2"/>
          <p:cNvSpPr>
            <a:spLocks noGrp="1"/>
          </p:cNvSpPr>
          <p:nvPr>
            <p:ph idx="1"/>
          </p:nvPr>
        </p:nvSpPr>
        <p:spPr/>
        <p:txBody>
          <a:bodyPr/>
          <a:lstStyle/>
          <a:p>
            <a:pPr algn="just" rtl="1" eaLnBrk="1" hangingPunct="1">
              <a:buFont typeface="Wingdings 3" pitchFamily="18" charset="2"/>
              <a:buNone/>
            </a:pPr>
            <a:r>
              <a:rPr lang="ar-SA" sz="3600" b="1" smtClean="0">
                <a:solidFill>
                  <a:srgbClr val="008000"/>
                </a:solidFill>
                <a:cs typeface="Traditional Arabic" pitchFamily="2" charset="-78"/>
              </a:rPr>
              <a:t>ثالثاً :</a:t>
            </a:r>
            <a:r>
              <a:rPr lang="ar-SA" sz="3600" b="1" smtClean="0">
                <a:cs typeface="Traditional Arabic" pitchFamily="2" charset="-78"/>
              </a:rPr>
              <a:t> </a:t>
            </a:r>
            <a:r>
              <a:rPr lang="ar-SA" sz="3600" b="1" smtClean="0">
                <a:cs typeface="Simplified Arabic" pitchFamily="2" charset="-78"/>
              </a:rPr>
              <a:t>أن يسمح المعيار السلوكي الذي توزع على أساسه الحوافز </a:t>
            </a:r>
            <a:r>
              <a:rPr lang="ar-SA" sz="3600" b="1" smtClean="0">
                <a:solidFill>
                  <a:srgbClr val="FF0000"/>
                </a:solidFill>
                <a:cs typeface="Simplified Arabic" pitchFamily="2" charset="-78"/>
              </a:rPr>
              <a:t>بفرصة معقولة للحصول عليها</a:t>
            </a:r>
            <a:r>
              <a:rPr lang="ar-SA" sz="3600" b="1" smtClean="0">
                <a:cs typeface="Simplified Arabic" pitchFamily="2" charset="-78"/>
              </a:rPr>
              <a:t>، فوضع مستويات ومتطلبات أداء لا تكون في متناول الأفراد بما يجعل الحصول على الحافز شديد الصعوبة ، يقلل من فعالية الحافز كمدعم.</a:t>
            </a:r>
            <a:endParaRPr lang="ar-SA" sz="3600" smtClean="0"/>
          </a:p>
        </p:txBody>
      </p:sp>
      <p:sp>
        <p:nvSpPr>
          <p:cNvPr id="28676"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9F21E68F-612F-47DA-87A5-16A567030696}" type="datetime8">
              <a:rPr lang="ar-SA" sz="1400"/>
              <a:pPr algn="l"/>
              <a:t>04 تشرين الثاني، 09</a:t>
            </a:fld>
            <a:endParaRPr lang="en-GB" sz="1400"/>
          </a:p>
        </p:txBody>
      </p:sp>
      <p:sp>
        <p:nvSpPr>
          <p:cNvPr id="28677"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79A2F9D4-0E89-43A8-BF16-7922CDC5752B}" type="slidenum">
              <a:rPr lang="ar-SA" sz="1400"/>
              <a:pPr/>
              <a:t>20</a:t>
            </a:fld>
            <a:endParaRPr lang="en-GB" sz="1400"/>
          </a:p>
        </p:txBody>
      </p:sp>
      <p:sp>
        <p:nvSpPr>
          <p:cNvPr id="28678"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eaLnBrk="1" fontAlgn="auto" hangingPunct="1">
              <a:spcAft>
                <a:spcPts val="0"/>
              </a:spcAft>
              <a:defRPr/>
            </a:pPr>
            <a:r>
              <a:rPr lang="ar-SA" dirty="0" smtClean="0">
                <a:solidFill>
                  <a:schemeClr val="accent2">
                    <a:lumMod val="50000"/>
                  </a:schemeClr>
                </a:solidFill>
                <a:cs typeface="Traditional Arabic" pitchFamily="2" charset="-78"/>
              </a:rPr>
              <a:t>4- استراتيجية تثبيت السلوك من خلال التدعيم السلبي...</a:t>
            </a:r>
            <a:endParaRPr lang="ar-SA" dirty="0"/>
          </a:p>
        </p:txBody>
      </p:sp>
      <p:sp>
        <p:nvSpPr>
          <p:cNvPr id="29698" name="Content Placeholder 2"/>
          <p:cNvSpPr>
            <a:spLocks noGrp="1"/>
          </p:cNvSpPr>
          <p:nvPr>
            <p:ph idx="1"/>
          </p:nvPr>
        </p:nvSpPr>
        <p:spPr/>
        <p:txBody>
          <a:bodyPr/>
          <a:lstStyle/>
          <a:p>
            <a:pPr algn="just" rtl="1" eaLnBrk="1" hangingPunct="1"/>
            <a:r>
              <a:rPr lang="ar-SA" sz="3600" b="1" smtClean="0">
                <a:cs typeface="Simplified Arabic" pitchFamily="2" charset="-78"/>
              </a:rPr>
              <a:t>يتم تثبيت وتعزيز السلوك من خلال إيقاف تطبيق الحوافز السلبية، أي إيقاف العقاب، فقيام الفرد بالسلوك المطلوب هو وسيلة لتجنب العقاب الذي يوقع عليه في حال عدم قيامه بهذا السلوك.</a:t>
            </a:r>
          </a:p>
          <a:p>
            <a:pPr algn="just" rtl="1" eaLnBrk="1" hangingPunct="1"/>
            <a:r>
              <a:rPr lang="ar-SA" sz="4800" smtClean="0">
                <a:solidFill>
                  <a:srgbClr val="008000"/>
                </a:solidFill>
                <a:cs typeface="Simplified Arabic" pitchFamily="2" charset="-78"/>
              </a:rPr>
              <a:t>هذه الاستراتيجية هي التعلم </a:t>
            </a:r>
            <a:r>
              <a:rPr lang="ar-SA" sz="4800" smtClean="0">
                <a:solidFill>
                  <a:srgbClr val="FF0000"/>
                </a:solidFill>
                <a:cs typeface="Simplified Arabic" pitchFamily="2" charset="-78"/>
              </a:rPr>
              <a:t>بالتجنب </a:t>
            </a:r>
            <a:r>
              <a:rPr lang="ar-SA" sz="4800" smtClean="0">
                <a:solidFill>
                  <a:srgbClr val="008000"/>
                </a:solidFill>
                <a:cs typeface="Simplified Arabic" pitchFamily="2" charset="-78"/>
              </a:rPr>
              <a:t>أو التعلم </a:t>
            </a:r>
            <a:r>
              <a:rPr lang="ar-SA" sz="4800" smtClean="0">
                <a:solidFill>
                  <a:srgbClr val="FF0000"/>
                </a:solidFill>
                <a:cs typeface="Simplified Arabic" pitchFamily="2" charset="-78"/>
              </a:rPr>
              <a:t>بالهروب</a:t>
            </a:r>
            <a:r>
              <a:rPr lang="ar-SA" sz="4800" smtClean="0">
                <a:solidFill>
                  <a:srgbClr val="008000"/>
                </a:solidFill>
                <a:cs typeface="Simplified Arabic" pitchFamily="2" charset="-78"/>
              </a:rPr>
              <a:t> .</a:t>
            </a:r>
          </a:p>
          <a:p>
            <a:pPr algn="just" eaLnBrk="1" hangingPunct="1"/>
            <a:endParaRPr lang="ar-SA" sz="3600" smtClean="0"/>
          </a:p>
        </p:txBody>
      </p:sp>
      <p:sp>
        <p:nvSpPr>
          <p:cNvPr id="29700"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FADEC2A9-1465-4258-A23A-408C471FFD86}" type="datetime8">
              <a:rPr lang="ar-SA" sz="1400"/>
              <a:pPr algn="l"/>
              <a:t>04 تشرين الثاني، 09</a:t>
            </a:fld>
            <a:endParaRPr lang="en-GB" sz="1400"/>
          </a:p>
        </p:txBody>
      </p:sp>
      <p:sp>
        <p:nvSpPr>
          <p:cNvPr id="29701"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150907C8-16E6-46F5-9CB6-A40775A68FE0}" type="slidenum">
              <a:rPr lang="ar-SA" sz="1400"/>
              <a:pPr/>
              <a:t>21</a:t>
            </a:fld>
            <a:endParaRPr lang="en-GB" sz="1400"/>
          </a:p>
        </p:txBody>
      </p:sp>
      <p:sp>
        <p:nvSpPr>
          <p:cNvPr id="29702"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p:txBody>
          <a:bodyPr/>
          <a:lstStyle/>
          <a:p>
            <a:pPr algn="r" rtl="1" eaLnBrk="1" fontAlgn="auto" hangingPunct="1">
              <a:spcAft>
                <a:spcPts val="0"/>
              </a:spcAft>
              <a:defRPr/>
            </a:pPr>
            <a:r>
              <a:rPr lang="ar-SA" sz="3600" dirty="0" smtClean="0">
                <a:solidFill>
                  <a:srgbClr val="19194D"/>
                </a:solidFill>
                <a:cs typeface="Traditional Arabic" pitchFamily="2" charset="-78"/>
              </a:rPr>
              <a:t>5- استراتيجية إضعاف السلوك من خلال اللاتدعيم أو الانطفاء</a:t>
            </a:r>
            <a:endParaRPr lang="ar-SA" sz="3600" dirty="0" smtClean="0"/>
          </a:p>
        </p:txBody>
      </p:sp>
      <p:sp>
        <p:nvSpPr>
          <p:cNvPr id="3" name="Content Placeholder 2"/>
          <p:cNvSpPr>
            <a:spLocks noGrp="1"/>
          </p:cNvSpPr>
          <p:nvPr>
            <p:ph idx="1"/>
          </p:nvPr>
        </p:nvSpPr>
        <p:spPr/>
        <p:txBody>
          <a:bodyPr>
            <a:normAutofit fontScale="77500" lnSpcReduction="20000"/>
          </a:bodyPr>
          <a:lstStyle/>
          <a:p>
            <a:pPr marL="365760" indent="-256032" algn="r" rtl="1" eaLnBrk="1" fontAlgn="auto" hangingPunct="1">
              <a:spcAft>
                <a:spcPts val="0"/>
              </a:spcAft>
              <a:buFont typeface="Wingdings 3"/>
              <a:buChar char=""/>
              <a:defRPr/>
            </a:pPr>
            <a:r>
              <a:rPr lang="ar-SA" sz="3600" b="1" dirty="0" smtClean="0">
                <a:solidFill>
                  <a:srgbClr val="FF0000"/>
                </a:solidFill>
                <a:cs typeface="Simplified Arabic" pitchFamily="2" charset="-78"/>
              </a:rPr>
              <a:t>أن استراتيجية اللاتدعيم أو الإنطفاء</a:t>
            </a:r>
            <a:r>
              <a:rPr lang="ar-SA" sz="3600" b="1" dirty="0" smtClean="0">
                <a:cs typeface="Simplified Arabic" pitchFamily="2" charset="-78"/>
              </a:rPr>
              <a:t> تستهدف إضعاف السلوك من خلال حبس المدعمات عنه .</a:t>
            </a:r>
          </a:p>
          <a:p>
            <a:pPr marL="365760" indent="-256032" algn="r" rtl="1" eaLnBrk="1" fontAlgn="auto" hangingPunct="1">
              <a:spcAft>
                <a:spcPts val="0"/>
              </a:spcAft>
              <a:buFont typeface="Wingdings 3"/>
              <a:buChar char=""/>
              <a:defRPr/>
            </a:pPr>
            <a:r>
              <a:rPr lang="ar-SA" sz="3600" b="1" dirty="0" smtClean="0">
                <a:solidFill>
                  <a:srgbClr val="FF0000"/>
                </a:solidFill>
                <a:cs typeface="Simplified Arabic" pitchFamily="2" charset="-78"/>
              </a:rPr>
              <a:t>وحبس المدعمات يعني</a:t>
            </a:r>
            <a:r>
              <a:rPr lang="ar-SA" sz="3600" b="1" dirty="0" smtClean="0">
                <a:cs typeface="Simplified Arabic" pitchFamily="2" charset="-78"/>
              </a:rPr>
              <a:t> أن السلوك كان يتلقى تدعيماً إيجابياً في الماضي وأنه سلوك متعلم بالفعل لكن </a:t>
            </a:r>
            <a:r>
              <a:rPr lang="ar-SA" sz="3600" b="1" dirty="0" smtClean="0">
                <a:solidFill>
                  <a:srgbClr val="FF0000"/>
                </a:solidFill>
                <a:cs typeface="Simplified Arabic" pitchFamily="2" charset="-78"/>
              </a:rPr>
              <a:t>يراد محوه</a:t>
            </a:r>
            <a:r>
              <a:rPr lang="ar-SA" sz="3600" b="1" dirty="0" smtClean="0">
                <a:cs typeface="Simplified Arabic" pitchFamily="2" charset="-78"/>
              </a:rPr>
              <a:t> .</a:t>
            </a:r>
            <a:endParaRPr lang="ar-SA" sz="4800" b="1" u="sng" dirty="0" smtClean="0">
              <a:solidFill>
                <a:srgbClr val="008000"/>
              </a:solidFill>
              <a:cs typeface="Traditional Arabic" pitchFamily="2" charset="-78"/>
            </a:endParaRPr>
          </a:p>
          <a:p>
            <a:pPr marL="365760" indent="-256032" algn="just" rtl="1" eaLnBrk="1" fontAlgn="auto" hangingPunct="1">
              <a:spcAft>
                <a:spcPts val="0"/>
              </a:spcAft>
              <a:buFont typeface="Wingdings 3"/>
              <a:buChar char=""/>
              <a:defRPr/>
            </a:pPr>
            <a:r>
              <a:rPr lang="ar-SA" sz="4800" b="1" dirty="0" smtClean="0">
                <a:solidFill>
                  <a:srgbClr val="008000"/>
                </a:solidFill>
                <a:cs typeface="Traditional Arabic" pitchFamily="2" charset="-78"/>
              </a:rPr>
              <a:t> و</a:t>
            </a:r>
            <a:r>
              <a:rPr lang="ar-SA" sz="4800" b="1" dirty="0" smtClean="0">
                <a:solidFill>
                  <a:srgbClr val="008000"/>
                </a:solidFill>
                <a:cs typeface="Simplified Arabic" pitchFamily="2" charset="-78"/>
              </a:rPr>
              <a:t>الأسباب التي تدعو إلى إضعاف سلوك كان يمارس في الماضي وكان يتلقى تدعيماً إيجابياً هي:</a:t>
            </a:r>
          </a:p>
          <a:p>
            <a:pPr marL="365760" indent="-256032" algn="r" rtl="1" eaLnBrk="1" fontAlgn="auto" hangingPunct="1">
              <a:spcAft>
                <a:spcPts val="0"/>
              </a:spcAft>
              <a:buFont typeface="Wingdings 3" pitchFamily="18" charset="2"/>
              <a:buNone/>
              <a:defRPr/>
            </a:pPr>
            <a:r>
              <a:rPr lang="ar-SA" sz="3600" b="1" dirty="0" smtClean="0">
                <a:cs typeface="Traditional Arabic" pitchFamily="2" charset="-78"/>
              </a:rPr>
              <a:t>1- </a:t>
            </a:r>
            <a:r>
              <a:rPr lang="ar-SA" sz="3600" b="1" dirty="0" smtClean="0">
                <a:cs typeface="Simplified Arabic" pitchFamily="2" charset="-78"/>
              </a:rPr>
              <a:t>فإما أن هذا السلوك كان سلوكاً مرغوباً فيه في الماضي لكن مع تغير الظروف أصبح غير مرغوب فيه .</a:t>
            </a:r>
          </a:p>
          <a:p>
            <a:pPr marL="365760" indent="-256032" algn="r" rtl="1" eaLnBrk="1" fontAlgn="auto" hangingPunct="1">
              <a:spcAft>
                <a:spcPts val="0"/>
              </a:spcAft>
              <a:buFont typeface="Wingdings 3" pitchFamily="18" charset="2"/>
              <a:buNone/>
              <a:defRPr/>
            </a:pPr>
            <a:r>
              <a:rPr lang="ar-SA" sz="3600" b="1" dirty="0" smtClean="0">
                <a:cs typeface="Simplified Arabic" pitchFamily="2" charset="-78"/>
              </a:rPr>
              <a:t>2- أو أن هذا السلوك كان غير مرغوب في الماضي لكنه كان يتلقى تدعيماً نتيجة أخطاء في ممارسات التدعيم .</a:t>
            </a:r>
          </a:p>
        </p:txBody>
      </p:sp>
      <p:sp>
        <p:nvSpPr>
          <p:cNvPr id="30724"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4296FC86-5BCD-461A-BB25-17927D2C8D11}" type="datetime8">
              <a:rPr lang="ar-SA" sz="1400"/>
              <a:pPr algn="l"/>
              <a:t>04 تشرين الثاني، 09</a:t>
            </a:fld>
            <a:endParaRPr lang="en-GB" sz="1400"/>
          </a:p>
        </p:txBody>
      </p:sp>
      <p:sp>
        <p:nvSpPr>
          <p:cNvPr id="307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FE1F8D71-95FC-4DAA-8EE0-001177F14DCC}" type="slidenum">
              <a:rPr lang="ar-SA" sz="1400"/>
              <a:pPr/>
              <a:t>22</a:t>
            </a:fld>
            <a:endParaRPr lang="en-GB" sz="1400"/>
          </a:p>
        </p:txBody>
      </p:sp>
      <p:sp>
        <p:nvSpPr>
          <p:cNvPr id="30726"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p:txBody>
          <a:bodyPr>
            <a:normAutofit/>
          </a:bodyPr>
          <a:lstStyle/>
          <a:p>
            <a:pPr algn="r" rtl="1" eaLnBrk="1" fontAlgn="auto" hangingPunct="1">
              <a:spcAft>
                <a:spcPts val="0"/>
              </a:spcAft>
              <a:defRPr/>
            </a:pPr>
            <a:r>
              <a:rPr lang="ar-SA" sz="3600" dirty="0" smtClean="0">
                <a:solidFill>
                  <a:srgbClr val="19194D"/>
                </a:solidFill>
                <a:cs typeface="Traditional Arabic" pitchFamily="2" charset="-78"/>
              </a:rPr>
              <a:t>5- استراتيجية إضعاف السلوك من خلال اللاتدعيم أو الانطفاء...</a:t>
            </a:r>
            <a:endParaRPr lang="ar-SA" sz="3600" dirty="0" smtClean="0"/>
          </a:p>
        </p:txBody>
      </p:sp>
      <p:sp>
        <p:nvSpPr>
          <p:cNvPr id="3" name="Content Placeholder 2"/>
          <p:cNvSpPr>
            <a:spLocks noGrp="1"/>
          </p:cNvSpPr>
          <p:nvPr>
            <p:ph idx="1"/>
          </p:nvPr>
        </p:nvSpPr>
        <p:spPr/>
        <p:txBody>
          <a:bodyPr>
            <a:normAutofit fontScale="77500" lnSpcReduction="20000"/>
          </a:bodyPr>
          <a:lstStyle/>
          <a:p>
            <a:pPr marL="365760" indent="-256032" algn="just" rtl="1" eaLnBrk="1" fontAlgn="auto" hangingPunct="1">
              <a:spcAft>
                <a:spcPts val="0"/>
              </a:spcAft>
              <a:buFont typeface="Wingdings 3" pitchFamily="18" charset="2"/>
              <a:buNone/>
              <a:defRPr/>
            </a:pPr>
            <a:r>
              <a:rPr lang="ar-SA" sz="3600" b="1" dirty="0" smtClean="0">
                <a:cs typeface="Simplified Arabic" pitchFamily="2" charset="-78"/>
              </a:rPr>
              <a:t>3- أو نتيجة ثغرات في أساليب التدعيم جعلته يتلقى تعزيزاً .</a:t>
            </a:r>
          </a:p>
          <a:p>
            <a:pPr marL="365760" indent="-256032" algn="just" rtl="1" eaLnBrk="1" fontAlgn="auto" hangingPunct="1">
              <a:spcAft>
                <a:spcPts val="0"/>
              </a:spcAft>
              <a:buFont typeface="Wingdings 3" pitchFamily="18" charset="2"/>
              <a:buNone/>
              <a:defRPr/>
            </a:pPr>
            <a:r>
              <a:rPr lang="ar-SA" sz="3600" b="1" dirty="0" smtClean="0">
                <a:cs typeface="Traditional Arabic" pitchFamily="2" charset="-78"/>
              </a:rPr>
              <a:t>مثال على ذلك :</a:t>
            </a:r>
          </a:p>
          <a:p>
            <a:pPr marL="365760" indent="-256032" algn="just" rtl="1" eaLnBrk="1" fontAlgn="auto" hangingPunct="1">
              <a:spcAft>
                <a:spcPts val="0"/>
              </a:spcAft>
              <a:buFont typeface="Wingdings 3" pitchFamily="18" charset="2"/>
              <a:buNone/>
              <a:defRPr/>
            </a:pPr>
            <a:r>
              <a:rPr lang="ar-SA" sz="3600" b="1" dirty="0" smtClean="0">
                <a:cs typeface="Traditional Arabic" pitchFamily="2" charset="-78"/>
              </a:rPr>
              <a:t>يرى العالم سكنر </a:t>
            </a:r>
            <a:r>
              <a:rPr lang="ar-SA" sz="3600" b="1" dirty="0" smtClean="0">
                <a:cs typeface="Simplified Arabic" pitchFamily="2" charset="-78"/>
              </a:rPr>
              <a:t>أن مزج هذه الاستراتيجية بإستراتيجية التدعيم الإيجابي يمثل المزيج الأفضل لتحوير السلوك ولتحقيق نتائج  تعلمية إيجابية .</a:t>
            </a:r>
          </a:p>
          <a:p>
            <a:pPr marL="365760" indent="-256032" algn="just" rtl="1" eaLnBrk="1" fontAlgn="auto" hangingPunct="1">
              <a:spcAft>
                <a:spcPts val="0"/>
              </a:spcAft>
              <a:buFont typeface="Wingdings 3"/>
              <a:buChar char=""/>
              <a:defRPr/>
            </a:pPr>
            <a:r>
              <a:rPr lang="ar-SA" sz="3600" b="1" dirty="0" smtClean="0">
                <a:cs typeface="Simplified Arabic" pitchFamily="2" charset="-78"/>
              </a:rPr>
              <a:t>فتعتبر استراتيجية الانطفاء الطريقة المثلى لإطفاء وإضعاف السلوك غير المرغوب فيه فليس لها آثار جانبية سيئة تلك التي تتحقق في استراتيجية العقاب .</a:t>
            </a:r>
          </a:p>
          <a:p>
            <a:pPr marL="365760" indent="-256032" algn="just" rtl="1" eaLnBrk="1" fontAlgn="auto" hangingPunct="1">
              <a:spcAft>
                <a:spcPts val="0"/>
              </a:spcAft>
              <a:buFont typeface="Wingdings 3"/>
              <a:buChar char=""/>
              <a:defRPr/>
            </a:pPr>
            <a:r>
              <a:rPr lang="ar-SA" sz="3600" b="1" dirty="0" smtClean="0">
                <a:cs typeface="Simplified Arabic" pitchFamily="2" charset="-78"/>
              </a:rPr>
              <a:t>فإن إعطاء المدعمات عندما يظهر السلوك المرغوب فيه وحبسها عندما يظهر السلوك غير المرغوب يحقق في نظر سكنر التعلم الإيجابي المطلوب</a:t>
            </a:r>
            <a:r>
              <a:rPr lang="ar-SA" sz="3600" b="1" dirty="0" smtClean="0">
                <a:cs typeface="Traditional Arabic" pitchFamily="2" charset="-78"/>
              </a:rPr>
              <a:t> .</a:t>
            </a:r>
            <a:r>
              <a:rPr lang="ar-SA" sz="3600" dirty="0" smtClean="0">
                <a:cs typeface="Traditional Arabic" pitchFamily="2" charset="-78"/>
              </a:rPr>
              <a:t> </a:t>
            </a:r>
          </a:p>
          <a:p>
            <a:pPr marL="365760" indent="-256032" algn="just" eaLnBrk="1" fontAlgn="auto" hangingPunct="1">
              <a:spcAft>
                <a:spcPts val="0"/>
              </a:spcAft>
              <a:buFont typeface="Wingdings 3"/>
              <a:buChar char=""/>
              <a:defRPr/>
            </a:pPr>
            <a:endParaRPr lang="ar-SA" sz="3600" dirty="0"/>
          </a:p>
        </p:txBody>
      </p:sp>
      <p:sp>
        <p:nvSpPr>
          <p:cNvPr id="31748"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D9A4AA44-6346-4073-BD7C-4347BB237DC8}" type="datetime8">
              <a:rPr lang="ar-SA" sz="1400"/>
              <a:pPr algn="l"/>
              <a:t>04 تشرين الثاني، 09</a:t>
            </a:fld>
            <a:endParaRPr lang="en-GB" sz="1400"/>
          </a:p>
        </p:txBody>
      </p:sp>
      <p:sp>
        <p:nvSpPr>
          <p:cNvPr id="31749"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440CF09D-A17B-4C1F-A40F-213D9A632B99}" type="slidenum">
              <a:rPr lang="ar-SA" sz="1400"/>
              <a:pPr/>
              <a:t>23</a:t>
            </a:fld>
            <a:endParaRPr lang="en-GB" sz="1400"/>
          </a:p>
        </p:txBody>
      </p:sp>
      <p:sp>
        <p:nvSpPr>
          <p:cNvPr id="31750"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p:txBody>
          <a:bodyPr>
            <a:normAutofit fontScale="90000"/>
          </a:bodyPr>
          <a:lstStyle/>
          <a:p>
            <a:pPr algn="r" rtl="1" eaLnBrk="1" fontAlgn="auto" hangingPunct="1">
              <a:spcAft>
                <a:spcPts val="0"/>
              </a:spcAft>
              <a:defRPr/>
            </a:pPr>
            <a:r>
              <a:rPr lang="ar-SA" dirty="0" smtClean="0">
                <a:solidFill>
                  <a:schemeClr val="tx1"/>
                </a:solidFill>
              </a:rPr>
              <a:t>5- استراتيجية إضعاف السلوك من خلال العقاب...</a:t>
            </a:r>
            <a:endParaRPr lang="en-US" dirty="0" smtClean="0">
              <a:solidFill>
                <a:schemeClr val="tx1"/>
              </a:solidFill>
            </a:endParaRPr>
          </a:p>
        </p:txBody>
      </p:sp>
      <p:sp>
        <p:nvSpPr>
          <p:cNvPr id="32770" name="Rectangle 3"/>
          <p:cNvSpPr>
            <a:spLocks noGrp="1" noChangeArrowheads="1"/>
          </p:cNvSpPr>
          <p:nvPr>
            <p:ph idx="1"/>
          </p:nvPr>
        </p:nvSpPr>
        <p:spPr/>
        <p:txBody>
          <a:bodyPr/>
          <a:lstStyle/>
          <a:p>
            <a:pPr algn="just" rtl="1" eaLnBrk="1" hangingPunct="1">
              <a:lnSpc>
                <a:spcPct val="90000"/>
              </a:lnSpc>
            </a:pPr>
            <a:r>
              <a:rPr lang="ar-SA" sz="2800" b="1" smtClean="0"/>
              <a:t>تقوم هذه الاستراتيجية على </a:t>
            </a:r>
            <a:r>
              <a:rPr lang="ar-SA" sz="2800" b="1" smtClean="0">
                <a:solidFill>
                  <a:srgbClr val="FF0000"/>
                </a:solidFill>
              </a:rPr>
              <a:t>تطبيق حافز سلبي عند قيام الفرد بسلوك غير مرغوب</a:t>
            </a:r>
            <a:r>
              <a:rPr lang="ar-SA" sz="2800" b="1" smtClean="0"/>
              <a:t> أو على </a:t>
            </a:r>
            <a:r>
              <a:rPr lang="ar-SA" sz="2800" b="1" smtClean="0">
                <a:solidFill>
                  <a:srgbClr val="FF0000"/>
                </a:solidFill>
              </a:rPr>
              <a:t>أيقاف حافز إيجابي</a:t>
            </a:r>
            <a:r>
              <a:rPr lang="ar-SA" sz="2800" b="1" smtClean="0"/>
              <a:t> عند قيام الفرد بهذا </a:t>
            </a:r>
          </a:p>
          <a:p>
            <a:pPr algn="just" rtl="1" eaLnBrk="1" hangingPunct="1">
              <a:lnSpc>
                <a:spcPct val="90000"/>
              </a:lnSpc>
              <a:buFont typeface="Wingdings 3" pitchFamily="18" charset="2"/>
              <a:buNone/>
            </a:pPr>
            <a:r>
              <a:rPr lang="ar-SA" sz="2800" b="1" smtClean="0"/>
              <a:t>السلوك </a:t>
            </a:r>
            <a:r>
              <a:rPr lang="ar-SA" sz="2800" b="1" smtClean="0">
                <a:solidFill>
                  <a:srgbClr val="FF0000"/>
                </a:solidFill>
              </a:rPr>
              <a:t>فتكرار تطبيق</a:t>
            </a:r>
            <a:r>
              <a:rPr lang="ar-SA" sz="2800" b="1" smtClean="0"/>
              <a:t> حافز سلبي في أعقاب قيام الفرد بسلوك غير مرغوب يؤدي إلى </a:t>
            </a:r>
            <a:r>
              <a:rPr lang="ar-SA" sz="2800" b="1" smtClean="0">
                <a:solidFill>
                  <a:srgbClr val="FF0000"/>
                </a:solidFill>
              </a:rPr>
              <a:t>تقليل تكرار قيام الفرد بهذا السلوك</a:t>
            </a:r>
            <a:r>
              <a:rPr lang="ar-SA" sz="2800" b="1" smtClean="0"/>
              <a:t> وكذلك فإن تكرار إيقاف حافز إيجابي في أعقاب قيام الفرد بسلوك غير مرغوب يؤدي </a:t>
            </a:r>
            <a:r>
              <a:rPr lang="ar-SA" sz="2800" b="1" smtClean="0">
                <a:solidFill>
                  <a:srgbClr val="FF0000"/>
                </a:solidFill>
              </a:rPr>
              <a:t>إلى إضعاف هذا السلوك</a:t>
            </a:r>
            <a:r>
              <a:rPr lang="ar-SA" sz="2800" b="1" smtClean="0"/>
              <a:t> .</a:t>
            </a:r>
          </a:p>
          <a:p>
            <a:pPr algn="just" rtl="1" eaLnBrk="1" hangingPunct="1">
              <a:lnSpc>
                <a:spcPct val="90000"/>
              </a:lnSpc>
            </a:pPr>
            <a:r>
              <a:rPr lang="ar-SA" sz="2800" b="1" smtClean="0"/>
              <a:t>لابد من التمييز بين إيقاف الحافز الإيجابي كأسلوب عقابي وبين إيقاف الحافز الإيجابي كأسلوب لتحقيق انطفاء السلوك .</a:t>
            </a:r>
          </a:p>
          <a:p>
            <a:pPr algn="just" rtl="1" eaLnBrk="1" hangingPunct="1">
              <a:lnSpc>
                <a:spcPct val="90000"/>
              </a:lnSpc>
              <a:buFontTx/>
              <a:buNone/>
            </a:pPr>
            <a:r>
              <a:rPr lang="ar-SA" sz="2800" b="1" smtClean="0"/>
              <a:t>مثير        استجابة           تطبيق الحافز سلبي (عقاب) </a:t>
            </a:r>
          </a:p>
          <a:p>
            <a:pPr algn="just" rtl="1" eaLnBrk="1" hangingPunct="1">
              <a:lnSpc>
                <a:spcPct val="90000"/>
              </a:lnSpc>
              <a:buFontTx/>
              <a:buNone/>
            </a:pPr>
            <a:r>
              <a:rPr lang="ar-SA" sz="2800" b="1" u="sng" smtClean="0"/>
              <a:t>ومع تكرار تطبيق العقاب يؤدي:</a:t>
            </a:r>
            <a:r>
              <a:rPr lang="ar-SA" sz="2800" b="1" smtClean="0"/>
              <a:t>       مثير        الاستجابة</a:t>
            </a:r>
            <a:r>
              <a:rPr lang="ar-SA" sz="2800" smtClean="0"/>
              <a:t> </a:t>
            </a:r>
            <a:endParaRPr lang="en-US" sz="2800" smtClean="0"/>
          </a:p>
        </p:txBody>
      </p:sp>
      <p:sp>
        <p:nvSpPr>
          <p:cNvPr id="32772" name="Line 4"/>
          <p:cNvSpPr>
            <a:spLocks noChangeShapeType="1"/>
          </p:cNvSpPr>
          <p:nvPr/>
        </p:nvSpPr>
        <p:spPr bwMode="auto">
          <a:xfrm flipH="1">
            <a:off x="7429500" y="4929188"/>
            <a:ext cx="649288" cy="0"/>
          </a:xfrm>
          <a:prstGeom prst="line">
            <a:avLst/>
          </a:prstGeom>
          <a:noFill/>
          <a:ln w="38100">
            <a:solidFill>
              <a:schemeClr val="tx1"/>
            </a:solidFill>
            <a:round/>
            <a:headEnd/>
            <a:tailEnd type="triangle" w="med" len="med"/>
          </a:ln>
        </p:spPr>
        <p:txBody>
          <a:bodyPr/>
          <a:lstStyle/>
          <a:p>
            <a:endParaRPr lang="en-US"/>
          </a:p>
        </p:txBody>
      </p:sp>
      <p:sp>
        <p:nvSpPr>
          <p:cNvPr id="32773" name="Line 5"/>
          <p:cNvSpPr>
            <a:spLocks noChangeShapeType="1"/>
          </p:cNvSpPr>
          <p:nvPr/>
        </p:nvSpPr>
        <p:spPr bwMode="auto">
          <a:xfrm flipH="1">
            <a:off x="5572125" y="4929188"/>
            <a:ext cx="649288" cy="0"/>
          </a:xfrm>
          <a:prstGeom prst="line">
            <a:avLst/>
          </a:prstGeom>
          <a:noFill/>
          <a:ln w="38100">
            <a:solidFill>
              <a:schemeClr val="tx1"/>
            </a:solidFill>
            <a:round/>
            <a:headEnd/>
            <a:tailEnd type="triangle" w="med" len="med"/>
          </a:ln>
        </p:spPr>
        <p:txBody>
          <a:bodyPr/>
          <a:lstStyle/>
          <a:p>
            <a:endParaRPr lang="en-US"/>
          </a:p>
        </p:txBody>
      </p:sp>
      <p:sp>
        <p:nvSpPr>
          <p:cNvPr id="32774" name="Line 7"/>
          <p:cNvSpPr>
            <a:spLocks noChangeShapeType="1"/>
          </p:cNvSpPr>
          <p:nvPr/>
        </p:nvSpPr>
        <p:spPr bwMode="auto">
          <a:xfrm flipH="1">
            <a:off x="3000375" y="5357813"/>
            <a:ext cx="649288" cy="0"/>
          </a:xfrm>
          <a:prstGeom prst="line">
            <a:avLst/>
          </a:prstGeom>
          <a:noFill/>
          <a:ln w="38100">
            <a:solidFill>
              <a:schemeClr val="tx1"/>
            </a:solidFill>
            <a:round/>
            <a:headEnd/>
            <a:tailEnd type="triangle" w="med" len="med"/>
          </a:ln>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fontAlgn="auto" hangingPunct="1">
              <a:spcAft>
                <a:spcPts val="0"/>
              </a:spcAft>
              <a:defRPr/>
            </a:pPr>
            <a:r>
              <a:rPr lang="ar-SA" dirty="0" smtClean="0"/>
              <a:t>6- وجهة نظر في معارضة العقاب</a:t>
            </a:r>
            <a:endParaRPr lang="en-US" dirty="0" smtClean="0"/>
          </a:p>
        </p:txBody>
      </p:sp>
      <p:sp>
        <p:nvSpPr>
          <p:cNvPr id="33794" name="Rectangle 3"/>
          <p:cNvSpPr>
            <a:spLocks noGrp="1" noChangeArrowheads="1"/>
          </p:cNvSpPr>
          <p:nvPr>
            <p:ph idx="1"/>
          </p:nvPr>
        </p:nvSpPr>
        <p:spPr/>
        <p:txBody>
          <a:bodyPr/>
          <a:lstStyle/>
          <a:p>
            <a:pPr marL="609600" indent="-609600" algn="just" rtl="1" eaLnBrk="1" hangingPunct="1">
              <a:lnSpc>
                <a:spcPct val="80000"/>
              </a:lnSpc>
            </a:pPr>
            <a:r>
              <a:rPr lang="ar-SA" sz="3200" b="1" smtClean="0"/>
              <a:t>هناك من يرى أن العقاب يتضمن إهدار لإنسانية الفرد وأن المحاذير والآثار الجانبية المرتبطة بالعقاب والإيذاء والألم الذي سيولده يتعارض مع كرامة الإنسان .</a:t>
            </a:r>
          </a:p>
          <a:p>
            <a:pPr marL="609600" indent="-609600" algn="just" rtl="1" eaLnBrk="1" hangingPunct="1">
              <a:lnSpc>
                <a:spcPct val="80000"/>
              </a:lnSpc>
            </a:pPr>
            <a:endParaRPr lang="ar-SA" sz="3200" b="1" smtClean="0"/>
          </a:p>
          <a:p>
            <a:pPr marL="609600" indent="-609600" algn="just" rtl="1" eaLnBrk="1" hangingPunct="1">
              <a:lnSpc>
                <a:spcPct val="80000"/>
              </a:lnSpc>
            </a:pPr>
            <a:r>
              <a:rPr lang="ar-SA" sz="3200" b="1" u="sng" smtClean="0"/>
              <a:t>ويرى سنكر ويشاركه في هذا عدد كبير من علماء النفس أن العقاب أسلوب غير فعال للأسباب التالية :</a:t>
            </a:r>
          </a:p>
          <a:p>
            <a:pPr marL="609600" indent="-609600" algn="just" rtl="1" eaLnBrk="1" hangingPunct="1">
              <a:lnSpc>
                <a:spcPct val="80000"/>
              </a:lnSpc>
            </a:pPr>
            <a:endParaRPr lang="ar-SA" sz="3200" b="1" u="sng" smtClean="0"/>
          </a:p>
          <a:p>
            <a:pPr marL="609600" indent="-609600" algn="just" rtl="1" eaLnBrk="1" hangingPunct="1">
              <a:lnSpc>
                <a:spcPct val="80000"/>
              </a:lnSpc>
            </a:pPr>
            <a:r>
              <a:rPr lang="ar-SA" sz="3200" b="1" smtClean="0"/>
              <a:t>تطبيق  العقاب لمنع الفرد من القيام بسلوك غير مرغوب، يكون أثر العقاب على خمد السلوك .</a:t>
            </a:r>
          </a:p>
          <a:p>
            <a:pPr marL="609600" indent="-609600" algn="just" rtl="1" eaLnBrk="1" hangingPunct="1">
              <a:lnSpc>
                <a:spcPct val="80000"/>
              </a:lnSpc>
            </a:pPr>
            <a:endParaRPr lang="ar-SA" sz="3200" b="1"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algn="r" rtl="1" eaLnBrk="1" fontAlgn="auto" hangingPunct="1">
              <a:spcAft>
                <a:spcPts val="0"/>
              </a:spcAft>
              <a:defRPr/>
            </a:pPr>
            <a:r>
              <a:rPr lang="ar-SA" dirty="0" smtClean="0"/>
              <a:t>6- وجهة نظر في معارضة العقاب...</a:t>
            </a:r>
            <a:endParaRPr lang="en-US" dirty="0" smtClean="0"/>
          </a:p>
        </p:txBody>
      </p:sp>
      <p:sp>
        <p:nvSpPr>
          <p:cNvPr id="34818" name="Rectangle 3"/>
          <p:cNvSpPr>
            <a:spLocks noGrp="1" noChangeArrowheads="1"/>
          </p:cNvSpPr>
          <p:nvPr>
            <p:ph idx="1"/>
          </p:nvPr>
        </p:nvSpPr>
        <p:spPr/>
        <p:txBody>
          <a:bodyPr/>
          <a:lstStyle/>
          <a:p>
            <a:pPr marL="609600" indent="-609600" algn="just" rtl="1" eaLnBrk="1" hangingPunct="1">
              <a:lnSpc>
                <a:spcPct val="80000"/>
              </a:lnSpc>
            </a:pPr>
            <a:r>
              <a:rPr lang="ar-SA" sz="3200" b="1" smtClean="0"/>
              <a:t>لكي يكون استخدام العقاب منتجاً للإثارة المطلوبة فإن هذا يقتضي تطبيقاً مستمراً للعقاب ومتابعة مستمرة للسلوك لاختفاء أثر الأنشطة غير المرغوبة . وهذا يعني  انقضاء وقت وجهد كبيرين لتعقب السلوك </a:t>
            </a:r>
          </a:p>
          <a:p>
            <a:pPr marL="609600" indent="-609600" algn="just" rtl="1" eaLnBrk="1" hangingPunct="1">
              <a:lnSpc>
                <a:spcPct val="80000"/>
              </a:lnSpc>
            </a:pPr>
            <a:endParaRPr lang="ar-SA" sz="3200" b="1" smtClean="0"/>
          </a:p>
          <a:p>
            <a:pPr marL="609600" indent="-609600" algn="just" rtl="1" eaLnBrk="1" hangingPunct="1">
              <a:lnSpc>
                <a:spcPct val="80000"/>
              </a:lnSpc>
            </a:pPr>
            <a:r>
              <a:rPr lang="ar-SA" sz="3200" b="1" smtClean="0"/>
              <a:t>تقوم الخبرة غير السارة التي يولدها العقاب بوظيفة كبت أو خمد السلوك فهي تركز على الفعل الممنوع وقد يعمم أثر العقاب فيحدث كبت أ وخمد للسلوك المرغوب فيه</a:t>
            </a:r>
            <a:r>
              <a:rPr lang="ar-SA" sz="3200" smtClean="0"/>
              <a:t> . لانه يصيب الفرد بتوتر وخوف في المواقف الاخرى.</a:t>
            </a:r>
            <a:endParaRPr lang="ar-SA" sz="3200" b="1"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algn="r" rtl="1" eaLnBrk="1" fontAlgn="auto" hangingPunct="1">
              <a:spcAft>
                <a:spcPts val="0"/>
              </a:spcAft>
              <a:defRPr/>
            </a:pPr>
            <a:r>
              <a:rPr lang="ar-SA" dirty="0" smtClean="0"/>
              <a:t>6- وجهة نظر في معارضة العقاب....</a:t>
            </a:r>
            <a:endParaRPr lang="en-US" dirty="0" smtClean="0"/>
          </a:p>
        </p:txBody>
      </p:sp>
      <p:sp>
        <p:nvSpPr>
          <p:cNvPr id="35842" name="Rectangle 3"/>
          <p:cNvSpPr>
            <a:spLocks noGrp="1" noChangeArrowheads="1"/>
          </p:cNvSpPr>
          <p:nvPr>
            <p:ph idx="1"/>
          </p:nvPr>
        </p:nvSpPr>
        <p:spPr/>
        <p:txBody>
          <a:bodyPr/>
          <a:lstStyle/>
          <a:p>
            <a:pPr marL="609600" indent="-609600" algn="just" rtl="1" eaLnBrk="1" hangingPunct="1">
              <a:lnSpc>
                <a:spcPct val="80000"/>
              </a:lnSpc>
            </a:pPr>
            <a:endParaRPr lang="ar-SA" sz="3200" b="1" smtClean="0"/>
          </a:p>
          <a:p>
            <a:pPr marL="609600" indent="-609600" algn="just" rtl="1" eaLnBrk="1" hangingPunct="1">
              <a:lnSpc>
                <a:spcPct val="80000"/>
              </a:lnSpc>
            </a:pPr>
            <a:r>
              <a:rPr lang="ar-SA" sz="3200" b="1" smtClean="0"/>
              <a:t>قد يؤدي تكرار العقاب إلى تكوين مشاعر استياء واتجاهات نفسية عدائية نحو الشخص الذي يطبق العقاب وقد تقترب هذه المشاعر بالرغبة في الانتقام والقصاص بمن يقوم بتوقيع العقاب .</a:t>
            </a:r>
            <a:r>
              <a:rPr lang="en-US" sz="3200" smtClean="0"/>
              <a:t> </a:t>
            </a:r>
            <a:endParaRPr lang="ar-SA" sz="3200" b="1" smtClean="0"/>
          </a:p>
          <a:p>
            <a:pPr marL="609600" indent="-609600" algn="just" rtl="1" eaLnBrk="1" hangingPunct="1">
              <a:lnSpc>
                <a:spcPct val="80000"/>
              </a:lnSpc>
            </a:pPr>
            <a:endParaRPr lang="ar-SA" sz="3200" b="1" smtClean="0"/>
          </a:p>
          <a:p>
            <a:pPr marL="609600" indent="-609600" algn="just" rtl="1" eaLnBrk="1" hangingPunct="1">
              <a:lnSpc>
                <a:spcPct val="80000"/>
              </a:lnSpc>
            </a:pPr>
            <a:r>
              <a:rPr lang="ar-SA" sz="3200" b="1" smtClean="0"/>
              <a:t>قد يفضي العقاب إلى تعلم عادات سيئة مثل تعلم سلوك التحايل والخداع لتجنب العقاب</a:t>
            </a:r>
            <a:endParaRPr lang="en-US" sz="3200" b="1"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lstStyle/>
          <a:p>
            <a:pPr eaLnBrk="1" fontAlgn="auto" hangingPunct="1">
              <a:spcAft>
                <a:spcPts val="0"/>
              </a:spcAft>
              <a:defRPr/>
            </a:pPr>
            <a:r>
              <a:rPr lang="ar-SA" dirty="0" smtClean="0"/>
              <a:t>7- بدائل أخرى للعقاب</a:t>
            </a:r>
            <a:endParaRPr lang="en-US" dirty="0" smtClean="0"/>
          </a:p>
        </p:txBody>
      </p:sp>
      <p:sp>
        <p:nvSpPr>
          <p:cNvPr id="36866" name="Rectangle 3"/>
          <p:cNvSpPr>
            <a:spLocks noGrp="1" noChangeArrowheads="1"/>
          </p:cNvSpPr>
          <p:nvPr>
            <p:ph idx="1"/>
          </p:nvPr>
        </p:nvSpPr>
        <p:spPr/>
        <p:txBody>
          <a:bodyPr/>
          <a:lstStyle/>
          <a:p>
            <a:pPr algn="just" rtl="1" eaLnBrk="1" hangingPunct="1">
              <a:lnSpc>
                <a:spcPct val="80000"/>
              </a:lnSpc>
              <a:buFont typeface="Wingdings 3" pitchFamily="18" charset="2"/>
              <a:buNone/>
            </a:pPr>
            <a:r>
              <a:rPr lang="ar-SA" sz="2800" b="1" smtClean="0"/>
              <a:t>1- إستخدام استراتيجية الإنطفاء: السلوك غير المرغوب فيه يقود الى مدعمات (ايقاف الدعم ).</a:t>
            </a:r>
          </a:p>
          <a:p>
            <a:pPr algn="just" rtl="1" eaLnBrk="1" hangingPunct="1">
              <a:lnSpc>
                <a:spcPct val="80000"/>
              </a:lnSpc>
              <a:buFont typeface="Wingdings 3" pitchFamily="18" charset="2"/>
              <a:buNone/>
            </a:pPr>
            <a:r>
              <a:rPr lang="ar-SA" sz="2800" b="1" smtClean="0"/>
              <a:t>مثلاً: شخص يرتكب مخالفات بتشجيع من زملائه في العمل. نعمل على  اســتمالة الزملاء بوقف التشجيع وبالتالي سوف يكف الشخص عن القيام بمثل هذا السلوك.</a:t>
            </a:r>
          </a:p>
          <a:p>
            <a:pPr algn="just" rtl="1" eaLnBrk="1" hangingPunct="1">
              <a:lnSpc>
                <a:spcPct val="80000"/>
              </a:lnSpc>
            </a:pPr>
            <a:endParaRPr lang="ar-SA" sz="2800" b="1" u="sng" smtClean="0"/>
          </a:p>
          <a:p>
            <a:pPr algn="just" rtl="1" eaLnBrk="1" hangingPunct="1">
              <a:lnSpc>
                <a:spcPct val="80000"/>
              </a:lnSpc>
              <a:buFont typeface="Wingdings 3" pitchFamily="18" charset="2"/>
              <a:buNone/>
            </a:pPr>
            <a:r>
              <a:rPr lang="ar-SA" sz="2800" b="1" smtClean="0"/>
              <a:t>2- تغيير الظروف المادية المحيطة وذلك باستبدال المثيرات التي تولد سلوك سلبي بأخرى  تولد سلوك إيجابي. </a:t>
            </a:r>
          </a:p>
          <a:p>
            <a:pPr algn="just" rtl="1" eaLnBrk="1" hangingPunct="1">
              <a:lnSpc>
                <a:spcPct val="80000"/>
              </a:lnSpc>
              <a:buFont typeface="Wingdings 3" pitchFamily="18" charset="2"/>
              <a:buNone/>
            </a:pPr>
            <a:r>
              <a:rPr lang="ar-SA" sz="2800" b="1" u="sng" smtClean="0">
                <a:solidFill>
                  <a:srgbClr val="00B050"/>
                </a:solidFill>
              </a:rPr>
              <a:t>مثال لموقف طريف: </a:t>
            </a:r>
            <a:r>
              <a:rPr lang="ar-SA" sz="2800" b="1" smtClean="0">
                <a:solidFill>
                  <a:srgbClr val="FF0000"/>
                </a:solidFill>
              </a:rPr>
              <a:t>واجهت احد المدراء مشكلة ازدحام ممرات المبنى بالعاملات عند الخروج، فقام بوضع مرايا كبيرة بطول الممرات فبدأ نسبة كبيرة منهن بعدم الاندفاع لإلقاء نظرة اخيرة على مظهرهن.  	</a:t>
            </a:r>
            <a:endParaRPr lang="ar-SA" sz="2800" b="1" u="sng" smtClean="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lstStyle/>
          <a:p>
            <a:pPr algn="r" rtl="1" eaLnBrk="1" fontAlgn="auto" hangingPunct="1">
              <a:spcAft>
                <a:spcPts val="0"/>
              </a:spcAft>
              <a:defRPr/>
            </a:pPr>
            <a:r>
              <a:rPr lang="ar-SA" dirty="0" smtClean="0"/>
              <a:t>7- بدائل أخرى للعقاب.....</a:t>
            </a:r>
            <a:endParaRPr lang="en-US" dirty="0" smtClean="0"/>
          </a:p>
        </p:txBody>
      </p:sp>
      <p:sp>
        <p:nvSpPr>
          <p:cNvPr id="37890" name="Rectangle 3"/>
          <p:cNvSpPr>
            <a:spLocks noGrp="1" noChangeArrowheads="1"/>
          </p:cNvSpPr>
          <p:nvPr>
            <p:ph idx="1"/>
          </p:nvPr>
        </p:nvSpPr>
        <p:spPr/>
        <p:txBody>
          <a:bodyPr/>
          <a:lstStyle/>
          <a:p>
            <a:pPr algn="just" rtl="1" eaLnBrk="1" hangingPunct="1">
              <a:lnSpc>
                <a:spcPct val="80000"/>
              </a:lnSpc>
              <a:buFont typeface="Wingdings 3" pitchFamily="18" charset="2"/>
              <a:buNone/>
            </a:pPr>
            <a:r>
              <a:rPr lang="ar-SA" sz="3200" b="1" smtClean="0"/>
              <a:t>3- تدعيم سلوك تتعارض إمكانية القيام به مع السلوك غير المرغوب: توجيه سلوك مرغوب فيه ليلغي أخر غير مرغوب فيه . </a:t>
            </a:r>
          </a:p>
          <a:p>
            <a:pPr algn="just" rtl="1" eaLnBrk="1" hangingPunct="1">
              <a:lnSpc>
                <a:spcPct val="80000"/>
              </a:lnSpc>
              <a:buFont typeface="Wingdings 3" pitchFamily="18" charset="2"/>
              <a:buNone/>
            </a:pPr>
            <a:r>
              <a:rPr lang="ar-SA" sz="3200" b="1" smtClean="0"/>
              <a:t>مثلاً: أن يطلب الرئيس من مرؤوسيه عدم ترك مكان العـمل طويلاً وذلك بتهيئة امكانيات أفضل في مكان العمل تحوله الى مركز جــذب.</a:t>
            </a:r>
          </a:p>
          <a:p>
            <a:pPr algn="just" rtl="1" eaLnBrk="1" hangingPunct="1">
              <a:lnSpc>
                <a:spcPct val="80000"/>
              </a:lnSpc>
            </a:pPr>
            <a:endParaRPr lang="ar-SA" sz="3200" b="1" u="sng" smtClean="0"/>
          </a:p>
          <a:p>
            <a:pPr algn="just" rtl="1" eaLnBrk="1" hangingPunct="1">
              <a:lnSpc>
                <a:spcPct val="80000"/>
              </a:lnSpc>
              <a:buFont typeface="Wingdings 3" pitchFamily="18" charset="2"/>
              <a:buNone/>
            </a:pPr>
            <a:r>
              <a:rPr lang="ar-SA" sz="3200" b="1" smtClean="0"/>
              <a:t>4- ترك عوامل النضج والخبرة تؤتي ثمارها: الاخطاء هي محصلة نقص الخبرة. </a:t>
            </a:r>
          </a:p>
          <a:p>
            <a:pPr algn="just" rtl="1" eaLnBrk="1" hangingPunct="1">
              <a:lnSpc>
                <a:spcPct val="80000"/>
              </a:lnSpc>
              <a:buFont typeface="Wingdings 3" pitchFamily="18" charset="2"/>
              <a:buNone/>
            </a:pPr>
            <a:r>
              <a:rPr lang="ar-SA" sz="3200" b="1" smtClean="0"/>
              <a:t>مثال: الفرد سيتعلم ويتحاشى أخطاءه ويحسن من سلوكه وأدائه مع الخبرة.</a:t>
            </a:r>
          </a:p>
          <a:p>
            <a:pPr algn="just" rtl="1" eaLnBrk="1" hangingPunct="1">
              <a:lnSpc>
                <a:spcPct val="80000"/>
              </a:lnSpc>
            </a:pPr>
            <a:endParaRPr lang="ar-SA" sz="3200" b="1" smtClean="0"/>
          </a:p>
          <a:p>
            <a:pPr algn="just" rtl="1" eaLnBrk="1" hangingPunct="1">
              <a:lnSpc>
                <a:spcPct val="80000"/>
              </a:lnSpc>
            </a:pPr>
            <a:endParaRPr lang="en-US" sz="3200" b="1" smtClean="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ar-SA" sz="4400" dirty="0" smtClean="0"/>
              <a:t>1- مفهوم التعلم</a:t>
            </a:r>
            <a:endParaRPr lang="en-US" dirty="0"/>
          </a:p>
        </p:txBody>
      </p:sp>
      <p:sp>
        <p:nvSpPr>
          <p:cNvPr id="2" name="Content Placeholder 1"/>
          <p:cNvSpPr>
            <a:spLocks noGrp="1"/>
          </p:cNvSpPr>
          <p:nvPr>
            <p:ph idx="1"/>
          </p:nvPr>
        </p:nvSpPr>
        <p:spPr/>
        <p:txBody>
          <a:bodyPr>
            <a:normAutofit fontScale="85000" lnSpcReduction="20000"/>
          </a:bodyPr>
          <a:lstStyle/>
          <a:p>
            <a:pPr marL="342900" indent="-342900" algn="just" rtl="1" eaLnBrk="1" hangingPunct="1">
              <a:defRPr/>
            </a:pPr>
            <a:r>
              <a:rPr lang="ar-SA" sz="4000" b="1" dirty="0" smtClean="0"/>
              <a:t>أما خصائص التعلم فهي:</a:t>
            </a:r>
          </a:p>
          <a:p>
            <a:pPr marL="342900" indent="-342900" algn="just" rtl="1" eaLnBrk="1" hangingPunct="1">
              <a:buFont typeface="Wingdings 3" pitchFamily="18" charset="2"/>
              <a:buNone/>
              <a:defRPr/>
            </a:pPr>
            <a:r>
              <a:rPr lang="ar-SA" sz="4000" dirty="0" smtClean="0">
                <a:solidFill>
                  <a:srgbClr val="00B050"/>
                </a:solidFill>
              </a:rPr>
              <a:t>1- تغير نسبي: </a:t>
            </a:r>
            <a:r>
              <a:rPr lang="ar-SA" sz="4000" dirty="0" smtClean="0"/>
              <a:t>التعلم سلوك لا بد أن يتصف بالدوام النسبي.</a:t>
            </a:r>
          </a:p>
          <a:p>
            <a:pPr marL="342900" indent="-342900" algn="just" rtl="1" eaLnBrk="1" hangingPunct="1">
              <a:buFont typeface="Wingdings 3" pitchFamily="18" charset="2"/>
              <a:buNone/>
              <a:defRPr/>
            </a:pPr>
            <a:r>
              <a:rPr lang="ar-SA" sz="4000" dirty="0" smtClean="0">
                <a:solidFill>
                  <a:srgbClr val="00B050"/>
                </a:solidFill>
              </a:rPr>
              <a:t>2</a:t>
            </a:r>
            <a:r>
              <a:rPr lang="ar-SA" sz="4000" b="1" dirty="0" smtClean="0">
                <a:solidFill>
                  <a:srgbClr val="00B050"/>
                </a:solidFill>
              </a:rPr>
              <a:t>-</a:t>
            </a:r>
            <a:r>
              <a:rPr lang="ar-SA" sz="4000" dirty="0" smtClean="0">
                <a:solidFill>
                  <a:srgbClr val="00B050"/>
                </a:solidFill>
              </a:rPr>
              <a:t> الممارسة: </a:t>
            </a:r>
            <a:r>
              <a:rPr lang="ar-SA" sz="4000" dirty="0" smtClean="0"/>
              <a:t>يحتاج الفرد للممارسة والتكرار والخبرة كي يمكن تراكم حصيلة من السلوك أو تثبيت هذا السلوك على مر الزمن.</a:t>
            </a:r>
          </a:p>
          <a:p>
            <a:pPr marL="342900" indent="-342900" algn="just" rtl="1" eaLnBrk="1" hangingPunct="1">
              <a:buFont typeface="Wingdings 3" pitchFamily="18" charset="2"/>
              <a:buNone/>
              <a:defRPr/>
            </a:pPr>
            <a:r>
              <a:rPr lang="ar-SA" sz="4000" dirty="0" smtClean="0">
                <a:solidFill>
                  <a:srgbClr val="00B050"/>
                </a:solidFill>
              </a:rPr>
              <a:t>3- التدعيم: </a:t>
            </a:r>
            <a:r>
              <a:rPr lang="ar-SA" sz="4000" dirty="0" smtClean="0"/>
              <a:t>يسهل تراكم رصيد الخبرة والتكرار حينما يكون هذا التراكم مصاحبا </a:t>
            </a:r>
            <a:r>
              <a:rPr lang="ar-SA" sz="4000" b="1" dirty="0" smtClean="0"/>
              <a:t>بتدعيم</a:t>
            </a:r>
            <a:r>
              <a:rPr lang="ar-SA" sz="4000" dirty="0" smtClean="0"/>
              <a:t> وتعزيز.</a:t>
            </a:r>
            <a:endParaRPr lang="en-US" sz="3600" dirty="0" smtClean="0"/>
          </a:p>
          <a:p>
            <a:pPr marL="342900" indent="-342900" algn="just" rtl="1" eaLnBrk="1" hangingPunct="1">
              <a:buFont typeface="Wingdings 3" pitchFamily="18" charset="2"/>
              <a:buNone/>
              <a:defRPr/>
            </a:pPr>
            <a:endParaRPr lang="ar-SA" sz="4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00B050"/>
                </a:solidFill>
              </a:rPr>
              <a:t>8- هل يمكن الاستعاضة عن العقاب نهائياً ؟ </a:t>
            </a:r>
            <a:endParaRPr lang="en-US" dirty="0" smtClean="0">
              <a:solidFill>
                <a:srgbClr val="00B050"/>
              </a:solidFill>
            </a:endParaRPr>
          </a:p>
        </p:txBody>
      </p:sp>
      <p:sp>
        <p:nvSpPr>
          <p:cNvPr id="38914" name="Rectangle 3"/>
          <p:cNvSpPr>
            <a:spLocks noGrp="1" noChangeArrowheads="1"/>
          </p:cNvSpPr>
          <p:nvPr>
            <p:ph idx="1"/>
          </p:nvPr>
        </p:nvSpPr>
        <p:spPr/>
        <p:txBody>
          <a:bodyPr/>
          <a:lstStyle/>
          <a:p>
            <a:pPr algn="just" rtl="1" eaLnBrk="1" hangingPunct="1">
              <a:lnSpc>
                <a:spcPct val="80000"/>
              </a:lnSpc>
            </a:pPr>
            <a:r>
              <a:rPr lang="ar-SA" sz="3600" b="1" smtClean="0">
                <a:solidFill>
                  <a:srgbClr val="FF0000"/>
                </a:solidFill>
              </a:rPr>
              <a:t>لا  </a:t>
            </a:r>
            <a:r>
              <a:rPr lang="ar-SA" sz="3600" b="1" smtClean="0">
                <a:solidFill>
                  <a:schemeClr val="accent2"/>
                </a:solidFill>
              </a:rPr>
              <a:t>للأسباب الآتية: </a:t>
            </a:r>
          </a:p>
          <a:p>
            <a:pPr algn="just" rtl="1" eaLnBrk="1" hangingPunct="1">
              <a:lnSpc>
                <a:spcPct val="80000"/>
              </a:lnSpc>
              <a:buFontTx/>
              <a:buNone/>
            </a:pPr>
            <a:r>
              <a:rPr lang="ar-SA" sz="3600" b="1" smtClean="0">
                <a:solidFill>
                  <a:schemeClr val="accent2"/>
                </a:solidFill>
              </a:rPr>
              <a:t>1- </a:t>
            </a:r>
            <a:r>
              <a:rPr lang="ar-SA" sz="3600" b="1" smtClean="0"/>
              <a:t>فعالية العقاب: </a:t>
            </a:r>
            <a:r>
              <a:rPr lang="ar-SA" sz="3600" b="1" smtClean="0">
                <a:solidFill>
                  <a:srgbClr val="FF0000"/>
                </a:solidFill>
              </a:rPr>
              <a:t>هناك جوانب عديدة من السلوك يكون تعلمها أو الإقلاع عنها أكفأ وأسرع لو اقترنت بخبرات عقابية طبيعية عما لو لم تكن هذه الخبرات العقابية موجودة</a:t>
            </a:r>
            <a:r>
              <a:rPr lang="ar-SA" sz="3600" b="1" smtClean="0"/>
              <a:t>. </a:t>
            </a:r>
          </a:p>
          <a:p>
            <a:pPr algn="just" rtl="1" eaLnBrk="1" hangingPunct="1">
              <a:lnSpc>
                <a:spcPct val="80000"/>
              </a:lnSpc>
              <a:buFontTx/>
              <a:buNone/>
            </a:pPr>
            <a:r>
              <a:rPr lang="ar-SA" sz="3600" b="1" smtClean="0"/>
              <a:t>ويذهب (بانديورا) بالقول بأن الطبيعة توفر عقوبات شرطية وفعالة لهما الفضل في اكسابنا الكثير من العادات</a:t>
            </a:r>
            <a:r>
              <a:rPr lang="ar-SA" sz="3600" smtClean="0"/>
              <a:t> .</a:t>
            </a:r>
            <a:endParaRPr lang="ar-SA" sz="3600" b="1"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8- هل يمكن الاستعاضة عن العقاب نهائياً ؟ </a:t>
            </a:r>
            <a:endParaRPr lang="en-US" dirty="0" smtClean="0">
              <a:solidFill>
                <a:schemeClr val="accent2"/>
              </a:solidFill>
            </a:endParaRPr>
          </a:p>
        </p:txBody>
      </p:sp>
      <p:sp>
        <p:nvSpPr>
          <p:cNvPr id="39938" name="Rectangle 3"/>
          <p:cNvSpPr>
            <a:spLocks noGrp="1" noChangeArrowheads="1"/>
          </p:cNvSpPr>
          <p:nvPr>
            <p:ph idx="1"/>
          </p:nvPr>
        </p:nvSpPr>
        <p:spPr/>
        <p:txBody>
          <a:bodyPr/>
          <a:lstStyle/>
          <a:p>
            <a:pPr algn="just" rtl="1" eaLnBrk="1" hangingPunct="1">
              <a:lnSpc>
                <a:spcPct val="80000"/>
              </a:lnSpc>
              <a:buFontTx/>
              <a:buNone/>
            </a:pPr>
            <a:r>
              <a:rPr lang="ar-SA" sz="3200" smtClean="0"/>
              <a:t>2- </a:t>
            </a:r>
            <a:r>
              <a:rPr lang="ar-SA" sz="3200" b="1" smtClean="0"/>
              <a:t>العقاب يكون أكثر عملية أحياناً: هناك من يرى الكثير من البدائل التي تقدم عوضاً عن العقاب لا تُمثل دائماً بدائل ممكنة أو عملية فإذا كان السلوك هو ذاته مصدراً للتدعيم لأنه يحوي منافع كامنة فيه فقد يصعب حينئذٍ  استخدام استراتيجية الانطفاء فهذه الاستراتيجية تعتمد أساساً على إيقاف المدعمات الخارجية . </a:t>
            </a:r>
          </a:p>
          <a:p>
            <a:pPr algn="just" rtl="1" eaLnBrk="1" hangingPunct="1">
              <a:lnSpc>
                <a:spcPct val="80000"/>
              </a:lnSpc>
              <a:buFontTx/>
              <a:buNone/>
            </a:pPr>
            <a:r>
              <a:rPr lang="ar-SA" sz="3200" b="1" smtClean="0"/>
              <a:t>3- فعالية العقاب تتوقف على ظروف ومهارات استخدامه:</a:t>
            </a:r>
            <a:r>
              <a:rPr lang="ar-SA" sz="3200" smtClean="0"/>
              <a:t> </a:t>
            </a:r>
            <a:r>
              <a:rPr lang="ar-SA" sz="3200" b="1" smtClean="0"/>
              <a:t>إذا توافرت الظروف المناسبة لاستخدامه وتم تطبيقه بدقة ومهارة فإنه يمكن أن يكون أداة فعالة في تغيير السلوك .</a:t>
            </a:r>
          </a:p>
          <a:p>
            <a:pPr algn="just" rtl="1" eaLnBrk="1" hangingPunct="1">
              <a:lnSpc>
                <a:spcPct val="80000"/>
              </a:lnSpc>
              <a:buFontTx/>
              <a:buNone/>
            </a:pPr>
            <a:endParaRPr lang="en-US" sz="32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idx="4294967295"/>
          </p:nvPr>
        </p:nvSpPr>
        <p:spPr>
          <a:xfrm>
            <a:off x="0" y="274638"/>
            <a:ext cx="8229600" cy="1143000"/>
          </a:xfrm>
        </p:spPr>
        <p:txBody>
          <a:bodyPr/>
          <a:lstStyle/>
          <a:p>
            <a:pPr eaLnBrk="1" fontAlgn="auto" hangingPunct="1">
              <a:spcAft>
                <a:spcPts val="0"/>
              </a:spcAft>
              <a:defRPr/>
            </a:pPr>
            <a:r>
              <a:rPr lang="ar-SA" dirty="0" smtClean="0"/>
              <a:t>9- عوامل فاعلية العقاب</a:t>
            </a:r>
            <a:endParaRPr lang="en-US" dirty="0" smtClean="0"/>
          </a:p>
        </p:txBody>
      </p:sp>
      <p:sp>
        <p:nvSpPr>
          <p:cNvPr id="27651" name="Rectangle 3"/>
          <p:cNvSpPr>
            <a:spLocks noGrp="1" noChangeArrowheads="1"/>
          </p:cNvSpPr>
          <p:nvPr>
            <p:ph type="body" sz="half" idx="4294967295"/>
          </p:nvPr>
        </p:nvSpPr>
        <p:spPr>
          <a:xfrm>
            <a:off x="0" y="1500188"/>
            <a:ext cx="8424863" cy="4492625"/>
          </a:xfrm>
        </p:spPr>
        <p:txBody>
          <a:bodyPr>
            <a:normAutofit fontScale="92500" lnSpcReduction="10000"/>
          </a:bodyPr>
          <a:lstStyle/>
          <a:p>
            <a:pPr algn="just" rtl="1" eaLnBrk="1" hangingPunct="1">
              <a:lnSpc>
                <a:spcPct val="80000"/>
              </a:lnSpc>
              <a:buFontTx/>
              <a:buNone/>
              <a:defRPr/>
            </a:pPr>
            <a:r>
              <a:rPr lang="ar-SA" sz="2800" b="1" dirty="0" smtClean="0"/>
              <a:t>1- يحقق العقاب فعالية إذا طبق في المراحل الأولى لتكوين السلوك غير المرغوب وقبل أن يثبت ويتحول إلى عادة فكلما كانت الفترة التي يباح فيها للسلوك غير المرغوب أن يحدث دون عقاب كلما يصعب بعد ذلك إيقاف أو إضعاف هذا السلوك من خلال العقاب. </a:t>
            </a:r>
          </a:p>
          <a:p>
            <a:pPr algn="just" rtl="1" eaLnBrk="1" hangingPunct="1">
              <a:lnSpc>
                <a:spcPct val="80000"/>
              </a:lnSpc>
              <a:buFontTx/>
              <a:buNone/>
              <a:defRPr/>
            </a:pPr>
            <a:r>
              <a:rPr lang="ar-SA" sz="2800" b="1" dirty="0" smtClean="0"/>
              <a:t>2- يؤدي العقاب إلى إيقاف السلوك غير المرغوب عندما يتصف بالحسم والسرعة والشدة النسبية.</a:t>
            </a:r>
          </a:p>
          <a:p>
            <a:pPr algn="just" rtl="1" eaLnBrk="1" hangingPunct="1">
              <a:lnSpc>
                <a:spcPct val="80000"/>
              </a:lnSpc>
              <a:buFontTx/>
              <a:buNone/>
              <a:defRPr/>
            </a:pPr>
            <a:r>
              <a:rPr lang="ar-SA" sz="2800" b="1" dirty="0" smtClean="0"/>
              <a:t>3- يؤتي العقاب آثاراً فعالة في إضعاف السلوك عندما يتم توجيهه إلى سلوك محدد وبحيث يتم التركيز على هذا السلوك وليس على  الفرد مرتكب السلوك .</a:t>
            </a:r>
          </a:p>
          <a:p>
            <a:pPr algn="just" rtl="1" eaLnBrk="1" hangingPunct="1">
              <a:lnSpc>
                <a:spcPct val="80000"/>
              </a:lnSpc>
              <a:buFontTx/>
              <a:buNone/>
              <a:defRPr/>
            </a:pPr>
            <a:r>
              <a:rPr lang="ar-SA" sz="2800" b="1" dirty="0" smtClean="0"/>
              <a:t>4- تتأثر فعالية العقاب بدرجة اتساقه وثباته: فالعقاب الذي يكون متسقاً وثابتاً بصرف النظر عن أشخاص من يطبق عليهم وبصرف النظر عن الوقت الذي يطبق فيه يؤتي  ثاراً إعفاء عن ذلك الذي يتفاوت بتفاوت الأشخاص المعاقبين ويتغير من وقت لآخر .. فالاتساق والثبات هو الذي يجرد العقاب من الصفة الشخصية ومن أن يبدو وكأنه تحركه نزعات ودوافع ذاتية خاصة .</a:t>
            </a:r>
            <a:endParaRPr lang="en-US" sz="2800" b="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idx="4294967295"/>
          </p:nvPr>
        </p:nvSpPr>
        <p:spPr>
          <a:xfrm>
            <a:off x="0" y="274638"/>
            <a:ext cx="8229600" cy="1143000"/>
          </a:xfrm>
        </p:spPr>
        <p:txBody>
          <a:bodyPr/>
          <a:lstStyle/>
          <a:p>
            <a:pPr algn="r" rtl="1" eaLnBrk="1" fontAlgn="auto" hangingPunct="1">
              <a:spcAft>
                <a:spcPts val="0"/>
              </a:spcAft>
              <a:defRPr/>
            </a:pPr>
            <a:r>
              <a:rPr lang="ar-SA" dirty="0" smtClean="0"/>
              <a:t>9- عوامل فاعلية العقاب.....</a:t>
            </a:r>
            <a:endParaRPr lang="en-US" dirty="0" smtClean="0"/>
          </a:p>
        </p:txBody>
      </p:sp>
      <p:sp>
        <p:nvSpPr>
          <p:cNvPr id="41987" name="Rectangle 3"/>
          <p:cNvSpPr>
            <a:spLocks noGrp="1" noChangeArrowheads="1"/>
          </p:cNvSpPr>
          <p:nvPr>
            <p:ph type="body" sz="half" idx="4294967295"/>
          </p:nvPr>
        </p:nvSpPr>
        <p:spPr>
          <a:xfrm>
            <a:off x="0" y="1600200"/>
            <a:ext cx="8424863" cy="4492625"/>
          </a:xfrm>
        </p:spPr>
        <p:txBody>
          <a:bodyPr/>
          <a:lstStyle/>
          <a:p>
            <a:pPr algn="just" rtl="1" eaLnBrk="1" hangingPunct="1">
              <a:lnSpc>
                <a:spcPct val="80000"/>
              </a:lnSpc>
              <a:buFontTx/>
              <a:buNone/>
            </a:pPr>
            <a:r>
              <a:rPr lang="ar-SA" sz="2800" b="1" smtClean="0"/>
              <a:t>5- عندما يقترن العقاب بشرح وتفسير للسبب الذي من أجله يعتبر الفعل المعاقب عليه فعلاً غير مرغوب وبيان للكيفية التي يمكن للفرد بها تصويب أخطاءه </a:t>
            </a:r>
          </a:p>
          <a:p>
            <a:pPr algn="just" rtl="1" eaLnBrk="1" hangingPunct="1">
              <a:lnSpc>
                <a:spcPct val="80000"/>
              </a:lnSpc>
              <a:buFontTx/>
              <a:buNone/>
            </a:pPr>
            <a:r>
              <a:rPr lang="ar-SA" sz="2800" b="1" smtClean="0"/>
              <a:t>6- تزداد فعالية العقاب عندما يصدر من فرد يكون هو ذاته مصدراً لمنافع وحوافز إيجابية فالرئيس الذي يوفر لمرؤوسيه المدعمات الإيجابية والذي يحيطهم بعطفه ورعايته غالباً ما يكون عقابه لهم أكثر فعالية عن ذلك   الذي  لا يوفر لهم هذه المعاملة .</a:t>
            </a:r>
          </a:p>
          <a:p>
            <a:pPr algn="just" rtl="1" eaLnBrk="1" hangingPunct="1">
              <a:lnSpc>
                <a:spcPct val="80000"/>
              </a:lnSpc>
              <a:buFontTx/>
              <a:buNone/>
            </a:pPr>
            <a:r>
              <a:rPr lang="ar-SA" sz="2800" b="1" smtClean="0"/>
              <a:t>7- تقل فعالية العقاب إذا اتبع تطبيقه بإعطاء حوافز إيجابية غير مشروطة . فهذه  الحوافز الإيجابية قد يؤدي تكرار</a:t>
            </a:r>
            <a:endParaRPr lang="en-US" sz="2800" b="1"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ar-SA" sz="4400" u="sng" dirty="0" smtClean="0">
                <a:solidFill>
                  <a:schemeClr val="tx1"/>
                </a:solidFill>
                <a:latin typeface="Arial" pitchFamily="34" charset="0"/>
                <a:cs typeface="Traditional Arabic" pitchFamily="2" charset="-78"/>
              </a:rPr>
              <a:t>9- تشكيل السلوك : ( من المراحل للتعلم )</a:t>
            </a:r>
            <a:r>
              <a:rPr lang="ar-SA" sz="4400" u="sng" dirty="0" smtClean="0">
                <a:solidFill>
                  <a:schemeClr val="bg1"/>
                </a:solidFill>
                <a:latin typeface="Arial" pitchFamily="34" charset="0"/>
                <a:cs typeface="Traditional Arabic" pitchFamily="2" charset="-78"/>
              </a:rPr>
              <a:t/>
            </a:r>
            <a:br>
              <a:rPr lang="ar-SA" sz="4400" u="sng" dirty="0" smtClean="0">
                <a:solidFill>
                  <a:schemeClr val="bg1"/>
                </a:solidFill>
                <a:latin typeface="Arial" pitchFamily="34" charset="0"/>
                <a:cs typeface="Traditional Arabic" pitchFamily="2" charset="-78"/>
              </a:rPr>
            </a:br>
            <a:endParaRPr lang="en-US" dirty="0"/>
          </a:p>
        </p:txBody>
      </p:sp>
      <p:sp>
        <p:nvSpPr>
          <p:cNvPr id="2" name="Content Placeholder 1"/>
          <p:cNvSpPr>
            <a:spLocks noGrp="1"/>
          </p:cNvSpPr>
          <p:nvPr>
            <p:ph idx="1"/>
          </p:nvPr>
        </p:nvSpPr>
        <p:spPr/>
        <p:txBody>
          <a:bodyPr/>
          <a:lstStyle/>
          <a:p>
            <a:pPr marL="365125" lvl="1" indent="-255588" algn="just" rtl="1">
              <a:spcBef>
                <a:spcPts val="400"/>
              </a:spcBef>
              <a:buSzPct val="68000"/>
              <a:buFont typeface="Wingdings 3" pitchFamily="18" charset="2"/>
              <a:buChar char=""/>
              <a:defRPr/>
            </a:pPr>
            <a:r>
              <a:rPr lang="ar-SA" sz="2800" b="1" dirty="0" smtClean="0">
                <a:solidFill>
                  <a:srgbClr val="C00000"/>
                </a:solidFill>
                <a:cs typeface="Simplified Arabic" pitchFamily="2" charset="-78"/>
              </a:rPr>
              <a:t>عندما يكون السلوك المطلوب تعلمه مركباًً،  أي يتكون من عناصر ومراحل فإن عملية تعلم السلوك تتم على مراحل. </a:t>
            </a:r>
          </a:p>
          <a:p>
            <a:pPr marL="365125" lvl="1" indent="-255588" algn="just" rtl="1">
              <a:spcBef>
                <a:spcPts val="400"/>
              </a:spcBef>
              <a:buSzPct val="68000"/>
              <a:buFont typeface="Wingdings 3" pitchFamily="18" charset="2"/>
              <a:buChar char=""/>
              <a:defRPr/>
            </a:pPr>
            <a:r>
              <a:rPr lang="ar-SA" sz="2800" b="1" dirty="0" smtClean="0">
                <a:cs typeface="Simplified Arabic" pitchFamily="2" charset="-78"/>
              </a:rPr>
              <a:t>وعوامل فعالية تشكيل السلوك هي (استخدام استراتيجيتي التدعيم الايجابي+ اللاتدعيم):</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درجة التدرج</a:t>
            </a:r>
            <a:r>
              <a:rPr lang="ar-SA" sz="2800" b="1" dirty="0" smtClean="0">
                <a:cs typeface="Simplified Arabic" pitchFamily="2" charset="-78"/>
              </a:rPr>
              <a:t> (تدرج في الصعوبة)</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قوة المدعمات الإيجابية</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فورية التدعيم</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شرطية التدعيم</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المعرفة بالنتائج</a:t>
            </a:r>
          </a:p>
          <a:p>
            <a:pPr marL="566737" lvl="1" indent="-457200" algn="just" rtl="1">
              <a:spcBef>
                <a:spcPts val="400"/>
              </a:spcBef>
              <a:buSzPct val="68000"/>
              <a:buFont typeface="+mj-lt"/>
              <a:buAutoNum type="arabicPeriod"/>
              <a:defRPr/>
            </a:pPr>
            <a:r>
              <a:rPr lang="ar-SA" sz="2800" b="1" dirty="0" smtClean="0">
                <a:solidFill>
                  <a:srgbClr val="FF0000"/>
                </a:solidFill>
                <a:cs typeface="Simplified Arabic" pitchFamily="2" charset="-78"/>
              </a:rPr>
              <a:t>مزج الممارسة المباشرة بالتوجيه والإيضاح</a:t>
            </a:r>
            <a:r>
              <a:rPr lang="ar-SA" sz="2800" b="1" dirty="0" smtClean="0">
                <a:cs typeface="Simplified Arabic" pitchFamily="2" charset="-78"/>
              </a:rPr>
              <a:t> </a:t>
            </a:r>
          </a:p>
          <a:p>
            <a:pPr marL="365125" lvl="1" indent="-255588" algn="just" rtl="1">
              <a:spcBef>
                <a:spcPts val="400"/>
              </a:spcBef>
              <a:buSzPct val="68000"/>
              <a:buFont typeface="Verdana" pitchFamily="34" charset="0"/>
              <a:buNone/>
              <a:defRPr/>
            </a:pPr>
            <a:endParaRPr lang="ar-SA" sz="2800" b="1" dirty="0" smtClean="0">
              <a:cs typeface="Traditional Arabic" pitchFamily="2" charset="-78"/>
            </a:endParaRPr>
          </a:p>
          <a:p>
            <a:pPr algn="just" rtl="1">
              <a:defRPr/>
            </a:pPr>
            <a:endParaRPr lang="en-US"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ar-SA" sz="4400" dirty="0" smtClean="0">
                <a:solidFill>
                  <a:srgbClr val="FF0000"/>
                </a:solidFill>
                <a:cs typeface="Simplified Arabic" pitchFamily="2" charset="-78"/>
              </a:rPr>
              <a:t>10- جداول التدعيم</a:t>
            </a:r>
            <a:endParaRPr lang="en-US" dirty="0"/>
          </a:p>
        </p:txBody>
      </p:sp>
      <p:sp>
        <p:nvSpPr>
          <p:cNvPr id="2" name="Content Placeholder 1"/>
          <p:cNvSpPr>
            <a:spLocks noGrp="1"/>
          </p:cNvSpPr>
          <p:nvPr>
            <p:ph idx="1"/>
          </p:nvPr>
        </p:nvSpPr>
        <p:spPr/>
        <p:txBody>
          <a:bodyPr/>
          <a:lstStyle/>
          <a:p>
            <a:pPr marL="544512" indent="-342900" algn="just" rtl="1">
              <a:defRPr/>
            </a:pPr>
            <a:r>
              <a:rPr lang="ar-SA" sz="2400" b="1" dirty="0" smtClean="0">
                <a:solidFill>
                  <a:srgbClr val="FF0000"/>
                </a:solidFill>
                <a:cs typeface="Simplified Arabic" pitchFamily="2" charset="-78"/>
              </a:rPr>
              <a:t>مثلما تتأثر فعالية التعلم</a:t>
            </a:r>
            <a:r>
              <a:rPr lang="ar-SA" sz="2400" b="1" dirty="0" smtClean="0">
                <a:cs typeface="Simplified Arabic" pitchFamily="2" charset="-78"/>
              </a:rPr>
              <a:t> بمقدار ونوعية التدعيم ودرجة شرطيته ودرجة حاجة الفرد إليه فإن هذه الفعالية تتأثر وبدرجة كبيرة </a:t>
            </a:r>
            <a:r>
              <a:rPr lang="ar-SA" sz="2400" b="1" dirty="0" smtClean="0">
                <a:solidFill>
                  <a:srgbClr val="FF0000"/>
                </a:solidFill>
                <a:cs typeface="Simplified Arabic" pitchFamily="2" charset="-78"/>
              </a:rPr>
              <a:t>بجدول التدعيم المستخدم</a:t>
            </a:r>
            <a:r>
              <a:rPr lang="ar-SA" sz="2400" b="1" dirty="0" smtClean="0">
                <a:cs typeface="Simplified Arabic" pitchFamily="2" charset="-78"/>
              </a:rPr>
              <a:t> .</a:t>
            </a:r>
          </a:p>
          <a:p>
            <a:pPr marL="544512" indent="-342900" algn="just" rtl="1">
              <a:defRPr/>
            </a:pPr>
            <a:r>
              <a:rPr lang="ar-SA" sz="2400" b="1" dirty="0" smtClean="0">
                <a:solidFill>
                  <a:schemeClr val="accent2"/>
                </a:solidFill>
                <a:cs typeface="Simplified Arabic" pitchFamily="2" charset="-78"/>
              </a:rPr>
              <a:t>ويمكن تصنيف جدوال التدعيم إلى نوعين أساسيين هما :</a:t>
            </a:r>
          </a:p>
          <a:p>
            <a:pPr marL="544512" indent="-342900" algn="just" rtl="1">
              <a:buFont typeface="Wingdings 3" pitchFamily="18" charset="2"/>
              <a:buNone/>
              <a:defRPr/>
            </a:pPr>
            <a:r>
              <a:rPr lang="ar-SA" sz="2400" b="1" dirty="0" smtClean="0">
                <a:cs typeface="Simplified Arabic" pitchFamily="2" charset="-78"/>
              </a:rPr>
              <a:t>1- </a:t>
            </a:r>
            <a:r>
              <a:rPr lang="ar-SA" sz="2400" b="1" dirty="0" smtClean="0">
                <a:solidFill>
                  <a:srgbClr val="FF0000"/>
                </a:solidFill>
                <a:cs typeface="Simplified Arabic" pitchFamily="2" charset="-78"/>
              </a:rPr>
              <a:t>الجداول المستمرة</a:t>
            </a:r>
            <a:r>
              <a:rPr lang="ar-SA" sz="2400" b="1" dirty="0" smtClean="0">
                <a:solidFill>
                  <a:schemeClr val="accent2"/>
                </a:solidFill>
                <a:cs typeface="Simplified Arabic" pitchFamily="2" charset="-78"/>
              </a:rPr>
              <a:t>: يتم إعطاء</a:t>
            </a:r>
            <a:r>
              <a:rPr lang="ar-SA" sz="2400" b="1" dirty="0" smtClean="0">
                <a:cs typeface="Simplified Arabic" pitchFamily="2" charset="-78"/>
              </a:rPr>
              <a:t> </a:t>
            </a:r>
            <a:r>
              <a:rPr lang="ar-SA" sz="2400" b="1" dirty="0" smtClean="0">
                <a:solidFill>
                  <a:schemeClr val="accent2"/>
                </a:solidFill>
                <a:cs typeface="Simplified Arabic" pitchFamily="2" charset="-78"/>
              </a:rPr>
              <a:t>مدعم لكل استجابة صحيحة</a:t>
            </a:r>
            <a:r>
              <a:rPr lang="ar-SA" sz="2400" b="1" dirty="0" smtClean="0">
                <a:cs typeface="Simplified Arabic" pitchFamily="2" charset="-78"/>
              </a:rPr>
              <a:t> يظهرها الفرد فهناك علاقة طردية كاملة بين السلوك والمدعم. </a:t>
            </a:r>
            <a:r>
              <a:rPr lang="ar-SA" sz="2400" b="1" dirty="0" smtClean="0">
                <a:solidFill>
                  <a:srgbClr val="FF0000"/>
                </a:solidFill>
                <a:cs typeface="Simplified Arabic" pitchFamily="2" charset="-78"/>
              </a:rPr>
              <a:t>نسبة المدعم الى الاستجابة 1:1</a:t>
            </a:r>
            <a:r>
              <a:rPr lang="ar-SA" sz="2400" b="1" dirty="0" smtClean="0">
                <a:cs typeface="Simplified Arabic" pitchFamily="2" charset="-78"/>
              </a:rPr>
              <a:t> </a:t>
            </a:r>
          </a:p>
          <a:p>
            <a:pPr marL="544512" indent="-342900" algn="just" rtl="1">
              <a:buFont typeface="Wingdings 3" pitchFamily="18" charset="2"/>
              <a:buNone/>
              <a:defRPr/>
            </a:pPr>
            <a:r>
              <a:rPr lang="ar-SA" sz="2400" b="1" dirty="0" smtClean="0">
                <a:cs typeface="Simplified Arabic" pitchFamily="2" charset="-78"/>
              </a:rPr>
              <a:t>2- </a:t>
            </a:r>
            <a:r>
              <a:rPr lang="ar-SA" sz="2400" b="1" dirty="0" smtClean="0">
                <a:solidFill>
                  <a:srgbClr val="FF0000"/>
                </a:solidFill>
                <a:cs typeface="Simplified Arabic" pitchFamily="2" charset="-78"/>
              </a:rPr>
              <a:t>الجداول الجزئية:</a:t>
            </a:r>
            <a:r>
              <a:rPr lang="ar-SA" sz="2400" b="1" dirty="0" smtClean="0">
                <a:cs typeface="Simplified Arabic" pitchFamily="2" charset="-78"/>
              </a:rPr>
              <a:t> </a:t>
            </a:r>
            <a:r>
              <a:rPr lang="ar-SA" sz="2400" b="1" dirty="0" smtClean="0">
                <a:solidFill>
                  <a:schemeClr val="accent2"/>
                </a:solidFill>
                <a:cs typeface="Simplified Arabic" pitchFamily="2" charset="-78"/>
              </a:rPr>
              <a:t>لا يتم أعطاء مدعم لكل استجابة</a:t>
            </a:r>
            <a:r>
              <a:rPr lang="ar-SA" sz="2400" b="1" dirty="0" smtClean="0">
                <a:cs typeface="Simplified Arabic" pitchFamily="2" charset="-78"/>
              </a:rPr>
              <a:t> </a:t>
            </a:r>
            <a:r>
              <a:rPr lang="ar-SA" sz="2400" b="1" dirty="0" smtClean="0">
                <a:solidFill>
                  <a:schemeClr val="accent2"/>
                </a:solidFill>
                <a:cs typeface="Simplified Arabic" pitchFamily="2" charset="-78"/>
              </a:rPr>
              <a:t>صحيحة</a:t>
            </a:r>
            <a:r>
              <a:rPr lang="ar-SA" sz="2400" b="1" dirty="0" smtClean="0">
                <a:cs typeface="Simplified Arabic" pitchFamily="2" charset="-78"/>
              </a:rPr>
              <a:t> يظهرها الفرد وإنما يثاب الفرد عن بعض هذه الاستجابات، أي بين الحين والآخر. أي يتلقى الفرد </a:t>
            </a:r>
            <a:r>
              <a:rPr lang="ar-SA" sz="2400" b="1" dirty="0" smtClean="0">
                <a:solidFill>
                  <a:srgbClr val="FF0000"/>
                </a:solidFill>
                <a:cs typeface="Simplified Arabic" pitchFamily="2" charset="-78"/>
              </a:rPr>
              <a:t>مدعمات عن جزء فقط  </a:t>
            </a:r>
            <a:r>
              <a:rPr lang="ar-SA" sz="2000" b="1" dirty="0" smtClean="0">
                <a:solidFill>
                  <a:srgbClr val="FF0000"/>
                </a:solidFill>
                <a:cs typeface="Simplified Arabic" pitchFamily="2" charset="-78"/>
              </a:rPr>
              <a:t>من مجموع الاستجابات الصحيحة التي يقوم بها</a:t>
            </a:r>
            <a:r>
              <a:rPr lang="ar-SA" b="1" dirty="0" smtClean="0">
                <a:solidFill>
                  <a:srgbClr val="FF0000"/>
                </a:solidFill>
                <a:cs typeface="Traditional Arabic" pitchFamily="2" charset="-78"/>
              </a:rPr>
              <a:t> .</a:t>
            </a:r>
          </a:p>
          <a:p>
            <a:pPr algn="just" rtl="1">
              <a:defRPr/>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r" rtl="1">
              <a:defRPr/>
            </a:pPr>
            <a:r>
              <a:rPr lang="ar-SA" sz="4000" dirty="0" smtClean="0">
                <a:solidFill>
                  <a:srgbClr val="C00000"/>
                </a:solidFill>
                <a:latin typeface="Arial" pitchFamily="34" charset="0"/>
                <a:cs typeface="Traditional Arabic" pitchFamily="2" charset="-78"/>
              </a:rPr>
              <a:t>10- تصنيف جداول التدعيم الجزئي</a:t>
            </a:r>
            <a:endParaRPr lang="en-US" sz="6600" dirty="0">
              <a:solidFill>
                <a:srgbClr val="C00000"/>
              </a:solidFill>
            </a:endParaRPr>
          </a:p>
        </p:txBody>
      </p:sp>
      <p:sp>
        <p:nvSpPr>
          <p:cNvPr id="45058" name="Content Placeholder 1"/>
          <p:cNvSpPr>
            <a:spLocks noGrp="1"/>
          </p:cNvSpPr>
          <p:nvPr>
            <p:ph idx="1"/>
          </p:nvPr>
        </p:nvSpPr>
        <p:spPr/>
        <p:txBody>
          <a:bodyPr/>
          <a:lstStyle/>
          <a:p>
            <a:pPr marL="268288" indent="-342900" algn="just" rtl="1"/>
            <a:r>
              <a:rPr lang="ar-SA" sz="3200" b="1" smtClean="0">
                <a:cs typeface="Traditional Arabic" pitchFamily="2" charset="-78"/>
              </a:rPr>
              <a:t>المعيار الذي يستخدم في التدعيم درجة ثبات المعيار المستخدم، وعليه نرى الجداول التالية: </a:t>
            </a:r>
          </a:p>
          <a:p>
            <a:pPr marL="268288" lvl="2" indent="-342900" algn="just" rtl="1">
              <a:spcBef>
                <a:spcPts val="400"/>
              </a:spcBef>
              <a:buClr>
                <a:schemeClr val="accent1"/>
              </a:buClr>
              <a:buSzPct val="68000"/>
              <a:buFont typeface="Wingdings 3" pitchFamily="18" charset="2"/>
              <a:buChar char=""/>
            </a:pPr>
            <a:r>
              <a:rPr lang="ar-SA" sz="3600" b="1" smtClean="0">
                <a:solidFill>
                  <a:srgbClr val="C00000"/>
                </a:solidFill>
                <a:latin typeface="Arial" charset="0"/>
                <a:cs typeface="Traditional Arabic" pitchFamily="2" charset="-78"/>
              </a:rPr>
              <a:t>جدول الفاصل الزمني الثابت: </a:t>
            </a:r>
            <a:r>
              <a:rPr lang="ar-SA" sz="3600" b="1" smtClean="0">
                <a:latin typeface="Arial" charset="0"/>
                <a:cs typeface="Traditional Arabic" pitchFamily="2" charset="-78"/>
              </a:rPr>
              <a:t>(بداية كل شهر): </a:t>
            </a:r>
            <a:r>
              <a:rPr lang="ar-SA" sz="2800" b="1" smtClean="0">
                <a:cs typeface="Simplified Arabic" pitchFamily="2" charset="-78"/>
              </a:rPr>
              <a:t>يعطي التدعيم وفق هذا الجدول بعد فترة زمنية ثابتة من آخر عملية تدعيم فقيام الفرد بالاستجابة ثم حصوله على الجزاء أو الحافز بعد انقضاء فترة زمنية ثابتة من آخر مرة حصل فيها على الحافز.</a:t>
            </a:r>
          </a:p>
          <a:p>
            <a:pPr marL="268288" lvl="2" indent="-342900" algn="just" rtl="1">
              <a:spcBef>
                <a:spcPts val="400"/>
              </a:spcBef>
              <a:buClr>
                <a:schemeClr val="accent1"/>
              </a:buClr>
              <a:buSzPct val="68000"/>
              <a:buFont typeface="Wingdings 3" pitchFamily="18" charset="2"/>
              <a:buChar char=""/>
            </a:pPr>
            <a:r>
              <a:rPr lang="ar-SA" sz="3600" b="1" smtClean="0">
                <a:solidFill>
                  <a:srgbClr val="C00000"/>
                </a:solidFill>
                <a:latin typeface="Arial" charset="0"/>
                <a:cs typeface="Traditional Arabic" pitchFamily="2" charset="-78"/>
              </a:rPr>
              <a:t>جدول الفاصل الزمني المتغير : </a:t>
            </a:r>
            <a:r>
              <a:rPr lang="ar-SA" sz="2800" b="1" smtClean="0">
                <a:cs typeface="Simplified Arabic" pitchFamily="2" charset="-78"/>
              </a:rPr>
              <a:t>يعطي التدعيم وفق هذا الجدول على أساس زمني مثل الجدول الزمني الثابت لكن الفاصل الزمني الذي ينقضي منذ آخر مرة تدعيم لا يكون ثابتاً بل يتغير صعوداً وهبوطاً وبطريقة عشوائية</a:t>
            </a:r>
            <a:r>
              <a:rPr lang="ar-SA" sz="2800" b="1" smtClean="0">
                <a:cs typeface="Traditional Arabic" pitchFamily="2" charset="-78"/>
              </a:rPr>
              <a:t> .</a:t>
            </a:r>
            <a:endParaRPr lang="ar-SA" sz="2800" b="1" smtClean="0">
              <a:cs typeface="Simplified Arabic"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r" rtl="1">
              <a:defRPr/>
            </a:pPr>
            <a:r>
              <a:rPr lang="ar-SA" sz="4000" dirty="0" smtClean="0">
                <a:solidFill>
                  <a:srgbClr val="C00000"/>
                </a:solidFill>
                <a:latin typeface="Arial" pitchFamily="34" charset="0"/>
                <a:cs typeface="Traditional Arabic" pitchFamily="2" charset="-78"/>
              </a:rPr>
              <a:t>10- تصنيف جداول التدعيم الجزئي</a:t>
            </a:r>
            <a:endParaRPr lang="en-US" sz="6600" dirty="0">
              <a:solidFill>
                <a:srgbClr val="C00000"/>
              </a:solidFill>
            </a:endParaRPr>
          </a:p>
        </p:txBody>
      </p:sp>
      <p:sp>
        <p:nvSpPr>
          <p:cNvPr id="46082" name="Content Placeholder 1"/>
          <p:cNvSpPr>
            <a:spLocks noGrp="1"/>
          </p:cNvSpPr>
          <p:nvPr>
            <p:ph idx="1"/>
          </p:nvPr>
        </p:nvSpPr>
        <p:spPr/>
        <p:txBody>
          <a:bodyPr/>
          <a:lstStyle/>
          <a:p>
            <a:pPr marL="268288" lvl="2" indent="-342900" algn="just" rtl="1">
              <a:spcBef>
                <a:spcPts val="400"/>
              </a:spcBef>
              <a:buClr>
                <a:schemeClr val="accent1"/>
              </a:buClr>
              <a:buSzPct val="68000"/>
              <a:buFont typeface="Wingdings 3" pitchFamily="18" charset="2"/>
              <a:buChar char=""/>
            </a:pPr>
            <a:endParaRPr lang="ar-SA" sz="2800" b="1" smtClean="0">
              <a:cs typeface="Traditional Arabic" pitchFamily="2" charset="-78"/>
            </a:endParaRPr>
          </a:p>
          <a:p>
            <a:pPr marL="268288" lvl="2" indent="-342900" algn="just" rtl="1">
              <a:spcBef>
                <a:spcPts val="400"/>
              </a:spcBef>
              <a:buClr>
                <a:schemeClr val="accent1"/>
              </a:buClr>
              <a:buSzPct val="68000"/>
              <a:buFont typeface="Wingdings 3" pitchFamily="18" charset="2"/>
              <a:buChar char=""/>
            </a:pPr>
            <a:r>
              <a:rPr lang="ar-SA" sz="4000" b="1" smtClean="0">
                <a:solidFill>
                  <a:srgbClr val="C00000"/>
                </a:solidFill>
                <a:latin typeface="Arial" charset="0"/>
                <a:cs typeface="Traditional Arabic" pitchFamily="2" charset="-78"/>
              </a:rPr>
              <a:t>جداول المعدل الثابتة: </a:t>
            </a:r>
            <a:r>
              <a:rPr lang="ar-SA" sz="3200" b="1" smtClean="0">
                <a:cs typeface="Simplified Arabic" pitchFamily="2" charset="-78"/>
              </a:rPr>
              <a:t>يعطي التدعيم وفق هذا الجدول بعد قيام الفرد بعدد معين وثابت من الاستجابات فقد يعطي الفرد مكافأة بعد قيامه بالسلوك الصحيح كل خمس مرات .</a:t>
            </a:r>
          </a:p>
          <a:p>
            <a:pPr marL="268288" lvl="2" indent="-342900" algn="just" rtl="1">
              <a:spcBef>
                <a:spcPts val="400"/>
              </a:spcBef>
              <a:buClr>
                <a:schemeClr val="accent1"/>
              </a:buClr>
              <a:buSzPct val="68000"/>
              <a:buFont typeface="Wingdings 2" pitchFamily="18" charset="2"/>
              <a:buNone/>
            </a:pPr>
            <a:r>
              <a:rPr lang="ar-SA" sz="2800" b="1" smtClean="0">
                <a:cs typeface="Simplified Arabic" pitchFamily="2" charset="-78"/>
              </a:rPr>
              <a:t> ويعطي جدول المعدل الثابت مستوى متوسط من الاستجابات يعتبر أعلى نسبياً من جدولي الفاصل الزمني ولكن درجة انتظام هذه الاستجابات يكون ضعيفاً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r" rtl="1">
              <a:defRPr/>
            </a:pPr>
            <a:r>
              <a:rPr lang="ar-SA" sz="4000" dirty="0" smtClean="0">
                <a:solidFill>
                  <a:srgbClr val="C00000"/>
                </a:solidFill>
                <a:latin typeface="Arial" pitchFamily="34" charset="0"/>
                <a:cs typeface="Traditional Arabic" pitchFamily="2" charset="-78"/>
              </a:rPr>
              <a:t>10- تصنيف جداول التدعيم الجزئي</a:t>
            </a:r>
            <a:endParaRPr lang="en-US" sz="6600" dirty="0">
              <a:solidFill>
                <a:srgbClr val="C00000"/>
              </a:solidFill>
            </a:endParaRPr>
          </a:p>
        </p:txBody>
      </p:sp>
      <p:sp>
        <p:nvSpPr>
          <p:cNvPr id="47106" name="Content Placeholder 1"/>
          <p:cNvSpPr>
            <a:spLocks noGrp="1"/>
          </p:cNvSpPr>
          <p:nvPr>
            <p:ph idx="1"/>
          </p:nvPr>
        </p:nvSpPr>
        <p:spPr/>
        <p:txBody>
          <a:bodyPr/>
          <a:lstStyle/>
          <a:p>
            <a:pPr marL="268288" lvl="2" indent="-342900" algn="just" rtl="1">
              <a:spcBef>
                <a:spcPts val="400"/>
              </a:spcBef>
              <a:buClr>
                <a:schemeClr val="accent1"/>
              </a:buClr>
              <a:buSzPct val="68000"/>
              <a:buFont typeface="Wingdings" pitchFamily="2" charset="2"/>
              <a:buChar char="Ø"/>
            </a:pPr>
            <a:r>
              <a:rPr lang="ar-SA" sz="4000" b="1" smtClean="0">
                <a:solidFill>
                  <a:srgbClr val="C00000"/>
                </a:solidFill>
                <a:latin typeface="Arial" charset="0"/>
                <a:cs typeface="Traditional Arabic" pitchFamily="2" charset="-78"/>
              </a:rPr>
              <a:t>جدول المعدل المتغير : </a:t>
            </a:r>
            <a:r>
              <a:rPr lang="ar-SA" sz="3200" b="1" smtClean="0">
                <a:cs typeface="Simplified Arabic" pitchFamily="2" charset="-78"/>
              </a:rPr>
              <a:t>يعطي التدعيم وفق هذا الجدول بعد قيام الفرد بعدد من الاستجابات لكن هذا العدد الذي يعطي التدعيم في أعقابه لا يكون ثابتاً بل يتغير صعوداً وهبوطاً بطريقة عشوائية . </a:t>
            </a:r>
          </a:p>
          <a:p>
            <a:pPr marL="268288" lvl="2" indent="-342900" algn="just" rtl="1">
              <a:spcBef>
                <a:spcPts val="400"/>
              </a:spcBef>
              <a:buClr>
                <a:schemeClr val="accent1"/>
              </a:buClr>
              <a:buSzPct val="68000"/>
              <a:buFont typeface="Wingdings 2" pitchFamily="18" charset="2"/>
              <a:buNone/>
            </a:pPr>
            <a:r>
              <a:rPr lang="ar-SA" sz="3200" b="1" smtClean="0">
                <a:cs typeface="Simplified Arabic" pitchFamily="2" charset="-78"/>
              </a:rPr>
              <a:t>يعطي هذا الجدول أعلى مستوى متوسط من الاستجابات، أي سلوكاً أكثر قوة بالمقارنة بالجداول الثلاثة الأخرى، ويعطي استجابات ذات درجة عالية من الانتظام والاستقرار.</a:t>
            </a:r>
            <a:endParaRPr lang="ar-SA" sz="3800" b="1" smtClean="0">
              <a:cs typeface="Simplified Arabic" pitchFamily="2" charset="-78"/>
            </a:endParaRPr>
          </a:p>
          <a:p>
            <a:pPr marL="268288" lvl="2" indent="-342900" algn="just" rtl="1">
              <a:spcBef>
                <a:spcPts val="400"/>
              </a:spcBef>
              <a:buClr>
                <a:schemeClr val="accent1"/>
              </a:buClr>
              <a:buSzPct val="68000"/>
              <a:buFont typeface="Wingdings" pitchFamily="2" charset="2"/>
              <a:buChar char="Ø"/>
            </a:pPr>
            <a:endParaRPr lang="ar-SA" sz="3200" b="1" smtClean="0">
              <a:latin typeface="Arial" charset="0"/>
              <a:cs typeface="Traditional Arabic" pitchFamily="2" charset="-78"/>
            </a:endParaRPr>
          </a:p>
          <a:p>
            <a:pPr marL="268288" lvl="2" indent="-342900" algn="just" rtl="1">
              <a:spcBef>
                <a:spcPts val="400"/>
              </a:spcBef>
              <a:buClr>
                <a:schemeClr val="accent1"/>
              </a:buClr>
              <a:buSzPct val="68000"/>
              <a:buFont typeface="Wingdings 2" pitchFamily="18" charset="2"/>
              <a:buNone/>
            </a:pPr>
            <a:endParaRPr lang="ar-SA" sz="2400" b="1" smtClean="0">
              <a:cs typeface="Simplified Arabic"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ar-SA" dirty="0" smtClean="0"/>
              <a:t>سؤال</a:t>
            </a:r>
            <a:endParaRPr lang="en-US" dirty="0"/>
          </a:p>
        </p:txBody>
      </p:sp>
      <p:sp>
        <p:nvSpPr>
          <p:cNvPr id="48130" name="Content Placeholder 1"/>
          <p:cNvSpPr>
            <a:spLocks noGrp="1"/>
          </p:cNvSpPr>
          <p:nvPr>
            <p:ph idx="1"/>
          </p:nvPr>
        </p:nvSpPr>
        <p:spPr/>
        <p:txBody>
          <a:bodyPr/>
          <a:lstStyle/>
          <a:p>
            <a:pPr algn="r" rtl="1">
              <a:buFont typeface="Wingdings 3" pitchFamily="18" charset="2"/>
              <a:buNone/>
            </a:pPr>
            <a:r>
              <a:rPr lang="ar-SA" sz="2800" b="1" smtClean="0">
                <a:solidFill>
                  <a:srgbClr val="FF0000"/>
                </a:solidFill>
                <a:latin typeface="Arial" charset="0"/>
                <a:cs typeface="Traditional Arabic" pitchFamily="2" charset="-78"/>
              </a:rPr>
              <a:t>إن انتقال السلوك المتعلم إلى مجال الممارسة التطبيقية واستمراره تحكمه عدة عوامل أهمها</a:t>
            </a:r>
            <a:r>
              <a:rPr lang="ar-SA" sz="2800" b="1" smtClean="0">
                <a:latin typeface="Arial" charset="0"/>
                <a:cs typeface="Traditional Arabic" pitchFamily="2" charset="-78"/>
              </a:rPr>
              <a:t>:</a:t>
            </a:r>
          </a:p>
          <a:p>
            <a:pPr marL="365125" lvl="2" indent="-255588" algn="r" rtl="1">
              <a:spcBef>
                <a:spcPts val="400"/>
              </a:spcBef>
              <a:buClr>
                <a:schemeClr val="accent1"/>
              </a:buClr>
              <a:buSzPct val="68000"/>
              <a:buFont typeface="Wingdings 3" pitchFamily="18" charset="2"/>
              <a:buChar char=""/>
            </a:pPr>
            <a:r>
              <a:rPr lang="ar-SA" sz="2800" b="1" smtClean="0">
                <a:latin typeface="Arial" charset="0"/>
                <a:cs typeface="Traditional Arabic" pitchFamily="2" charset="-78"/>
              </a:rPr>
              <a:t>1- درجة تشابه ظروف ومحتوى التعلم مع ظروف ومحتوى الأداء .</a:t>
            </a:r>
          </a:p>
          <a:p>
            <a:pPr algn="r" rtl="1"/>
            <a:r>
              <a:rPr lang="ar-SA" b="1" smtClean="0">
                <a:latin typeface="Arial" charset="0"/>
                <a:cs typeface="Traditional Arabic" pitchFamily="2" charset="-78"/>
              </a:rPr>
              <a:t>2- قوة التعلم</a:t>
            </a:r>
          </a:p>
          <a:p>
            <a:pPr algn="r" rtl="1"/>
            <a:r>
              <a:rPr lang="ar-SA" b="1" smtClean="0">
                <a:latin typeface="Arial" charset="0"/>
                <a:cs typeface="Traditional Arabic" pitchFamily="2" charset="-78"/>
              </a:rPr>
              <a:t>3- جدول التدعيم المستخدم خلال مرحلة التعلم</a:t>
            </a:r>
          </a:p>
          <a:p>
            <a:pPr algn="r" rtl="1"/>
            <a:r>
              <a:rPr lang="ar-SA" b="1" smtClean="0">
                <a:latin typeface="Arial" charset="0"/>
                <a:cs typeface="Traditional Arabic" pitchFamily="2" charset="-78"/>
              </a:rPr>
              <a:t>4- التدعيم المستخدم خلال مرحلة الأداء</a:t>
            </a: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itle 1"/>
          <p:cNvSpPr>
            <a:spLocks noGrp="1"/>
          </p:cNvSpPr>
          <p:nvPr>
            <p:ph type="title"/>
          </p:nvPr>
        </p:nvSpPr>
        <p:spPr/>
        <p:txBody>
          <a:bodyPr/>
          <a:lstStyle/>
          <a:p>
            <a:pPr algn="r" rtl="1" eaLnBrk="1" fontAlgn="auto" hangingPunct="1">
              <a:spcAft>
                <a:spcPts val="0"/>
              </a:spcAft>
              <a:defRPr/>
            </a:pPr>
            <a:r>
              <a:rPr lang="en-US" dirty="0" smtClean="0"/>
              <a:t>2</a:t>
            </a:r>
            <a:r>
              <a:rPr lang="ar-SA" dirty="0" smtClean="0"/>
              <a:t>- عملية التعلم..</a:t>
            </a:r>
          </a:p>
        </p:txBody>
      </p:sp>
      <p:sp>
        <p:nvSpPr>
          <p:cNvPr id="12290" name="Content Placeholder 2"/>
          <p:cNvSpPr>
            <a:spLocks noGrp="1"/>
          </p:cNvSpPr>
          <p:nvPr>
            <p:ph idx="1"/>
          </p:nvPr>
        </p:nvSpPr>
        <p:spPr/>
        <p:txBody>
          <a:bodyPr/>
          <a:lstStyle/>
          <a:p>
            <a:pPr algn="just" rtl="1" eaLnBrk="1" hangingPunct="1"/>
            <a:r>
              <a:rPr lang="ar-SA" sz="4000" b="1" smtClean="0">
                <a:cs typeface="Traditional Arabic" pitchFamily="2" charset="-78"/>
              </a:rPr>
              <a:t>التعلم يختلف عن المناهج التعليمية فهو </a:t>
            </a:r>
            <a:r>
              <a:rPr lang="ar-SA" sz="4000" b="1" u="sng" smtClean="0">
                <a:cs typeface="Traditional Arabic" pitchFamily="2" charset="-78"/>
              </a:rPr>
              <a:t>مرغوب فيه.</a:t>
            </a:r>
          </a:p>
          <a:p>
            <a:pPr algn="just" rtl="1" eaLnBrk="1" hangingPunct="1">
              <a:buFont typeface="Wingdings 3" pitchFamily="18" charset="2"/>
              <a:buNone/>
            </a:pPr>
            <a:endParaRPr lang="ar-SA" sz="4000" b="1" u="sng" smtClean="0">
              <a:cs typeface="Traditional Arabic" pitchFamily="2" charset="-78"/>
            </a:endParaRPr>
          </a:p>
          <a:p>
            <a:pPr algn="just" rtl="1" eaLnBrk="1" hangingPunct="1"/>
            <a:r>
              <a:rPr lang="ar-SA" sz="4000" b="1" u="sng" smtClean="0">
                <a:cs typeface="Traditional Arabic" pitchFamily="2" charset="-78"/>
              </a:rPr>
              <a:t>عملية التعلم</a:t>
            </a:r>
            <a:r>
              <a:rPr lang="ar-SA" sz="4000" b="1" smtClean="0">
                <a:cs typeface="Traditional Arabic" pitchFamily="2" charset="-78"/>
              </a:rPr>
              <a:t> : تتكون من عنصرين أو شرطين (هما معيارين أساسيين بدون أحدهما لا تتم عملية التعلم) :</a:t>
            </a:r>
          </a:p>
          <a:p>
            <a:pPr algn="just" rtl="1" eaLnBrk="1" hangingPunct="1">
              <a:buFont typeface="Wingdings 3" pitchFamily="18" charset="2"/>
              <a:buNone/>
            </a:pPr>
            <a:r>
              <a:rPr lang="ar-SA" sz="4000" b="1" smtClean="0">
                <a:cs typeface="Traditional Arabic" pitchFamily="2" charset="-78"/>
              </a:rPr>
              <a:t>أ ) تشكيل السلوك ،                        </a:t>
            </a:r>
          </a:p>
          <a:p>
            <a:pPr algn="just" rtl="1" eaLnBrk="1" hangingPunct="1">
              <a:buFont typeface="Wingdings 3" pitchFamily="18" charset="2"/>
              <a:buNone/>
            </a:pPr>
            <a:r>
              <a:rPr lang="ar-SA" sz="4000" b="1" smtClean="0">
                <a:cs typeface="Traditional Arabic" pitchFamily="2" charset="-78"/>
              </a:rPr>
              <a:t>ب) ممارسة السلوك .</a:t>
            </a:r>
            <a:endParaRPr lang="en-US" sz="4000" b="1" smtClean="0">
              <a:cs typeface="Traditional Arabic" pitchFamily="2" charset="-78"/>
            </a:endParaRPr>
          </a:p>
          <a:p>
            <a:pPr algn="just" rtl="1" eaLnBrk="1" hangingPunct="1"/>
            <a:endParaRPr lang="ar-SA" sz="4000" smtClean="0"/>
          </a:p>
        </p:txBody>
      </p:sp>
      <p:sp>
        <p:nvSpPr>
          <p:cNvPr id="12292"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6C0FC666-5CE2-4781-915E-3FE8B013084E}" type="datetime8">
              <a:rPr lang="ar-SA" sz="1400"/>
              <a:pPr algn="l"/>
              <a:t>04 تشرين الثاني، 09</a:t>
            </a:fld>
            <a:endParaRPr lang="en-GB" sz="1400"/>
          </a:p>
        </p:txBody>
      </p:sp>
      <p:sp>
        <p:nvSpPr>
          <p:cNvPr id="12293"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D1641ABB-11DC-48B4-AA60-D7D31C1DA9ED}" type="slidenum">
              <a:rPr lang="ar-SA" sz="1400"/>
              <a:pPr/>
              <a:t>4</a:t>
            </a:fld>
            <a:endParaRPr lang="en-GB" sz="1400"/>
          </a:p>
        </p:txBody>
      </p:sp>
      <p:sp>
        <p:nvSpPr>
          <p:cNvPr id="12294"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itle 1"/>
          <p:cNvSpPr>
            <a:spLocks noGrp="1"/>
          </p:cNvSpPr>
          <p:nvPr>
            <p:ph type="title"/>
          </p:nvPr>
        </p:nvSpPr>
        <p:spPr/>
        <p:txBody>
          <a:bodyPr/>
          <a:lstStyle/>
          <a:p>
            <a:pPr eaLnBrk="1" fontAlgn="auto" hangingPunct="1">
              <a:spcAft>
                <a:spcPts val="0"/>
              </a:spcAft>
              <a:defRPr/>
            </a:pPr>
            <a:r>
              <a:rPr lang="ar-SA" smtClean="0"/>
              <a:t>الخلاصة</a:t>
            </a:r>
          </a:p>
        </p:txBody>
      </p:sp>
      <p:sp>
        <p:nvSpPr>
          <p:cNvPr id="49154" name="Content Placeholder 2"/>
          <p:cNvSpPr>
            <a:spLocks noGrp="1"/>
          </p:cNvSpPr>
          <p:nvPr>
            <p:ph idx="1"/>
          </p:nvPr>
        </p:nvSpPr>
        <p:spPr/>
        <p:txBody>
          <a:bodyPr/>
          <a:lstStyle/>
          <a:p>
            <a:pPr eaLnBrk="1" hangingPunct="1"/>
            <a:endParaRPr lang="ar-SA" smtClean="0"/>
          </a:p>
        </p:txBody>
      </p:sp>
      <p:sp>
        <p:nvSpPr>
          <p:cNvPr id="49156"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BD686062-C3E7-44A2-9EC8-77D395ADA3FC}" type="datetime8">
              <a:rPr lang="ar-SA" sz="1400"/>
              <a:pPr algn="l"/>
              <a:t>04 تشرين الثاني، 09</a:t>
            </a:fld>
            <a:endParaRPr lang="en-GB" sz="1400"/>
          </a:p>
        </p:txBody>
      </p:sp>
      <p:sp>
        <p:nvSpPr>
          <p:cNvPr id="49157"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8C95D8C0-A09F-453F-9ECF-8A67BDE508DA}" type="slidenum">
              <a:rPr lang="ar-SA" sz="1400"/>
              <a:pPr/>
              <a:t>40</a:t>
            </a:fld>
            <a:endParaRPr lang="en-GB" sz="1400"/>
          </a:p>
        </p:txBody>
      </p:sp>
      <p:sp>
        <p:nvSpPr>
          <p:cNvPr id="49158"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611188" y="333375"/>
            <a:ext cx="8316912" cy="5848350"/>
          </a:xfrm>
          <a:prstGeom prst="rect">
            <a:avLst/>
          </a:prstGeom>
          <a:noFill/>
          <a:ln w="9525">
            <a:noFill/>
            <a:miter lim="800000"/>
            <a:headEnd/>
            <a:tailEnd/>
          </a:ln>
          <a:effectLst/>
        </p:spPr>
        <p:txBody>
          <a:bodyPr anchor="ctr">
            <a:spAutoFit/>
          </a:bodyPr>
          <a:lstStyle/>
          <a:p>
            <a:pPr>
              <a:tabLst>
                <a:tab pos="457200" algn="l"/>
              </a:tabLst>
              <a:defRPr/>
            </a:pPr>
            <a:r>
              <a:rPr lang="ar-SA" sz="1700" b="1" dirty="0">
                <a:effectLst>
                  <a:outerShdw blurRad="38100" dist="38100" dir="2700000" algn="tl">
                    <a:srgbClr val="C0C0C0"/>
                  </a:outerShdw>
                </a:effectLst>
                <a:latin typeface="Arial" pitchFamily="34" charset="0"/>
                <a:cs typeface="Arial" pitchFamily="34" charset="0"/>
              </a:rPr>
              <a:t>الأسئلة</a:t>
            </a:r>
            <a:endParaRPr lang="en-GB" sz="1700" dirty="0">
              <a:latin typeface="Arial" pitchFamily="34" charset="0"/>
              <a:cs typeface="Arial" pitchFamily="34" charset="0"/>
            </a:endParaRPr>
          </a:p>
          <a:p>
            <a:pPr>
              <a:tabLst>
                <a:tab pos="457200" algn="l"/>
              </a:tabLst>
              <a:defRPr/>
            </a:pPr>
            <a:r>
              <a:rPr lang="ar-SA" sz="1700" b="1" dirty="0">
                <a:effectLst>
                  <a:outerShdw blurRad="38100" dist="38100" dir="2700000" algn="tl">
                    <a:srgbClr val="C0C0C0"/>
                  </a:outerShdw>
                </a:effectLst>
                <a:latin typeface="Arial" pitchFamily="34" charset="0"/>
                <a:cs typeface="Arial" pitchFamily="34" charset="0"/>
              </a:rPr>
              <a:t>حدد الاجابات الصحيحة والاجابات الخاطئة في ما </a:t>
            </a:r>
            <a:r>
              <a:rPr lang="ar-SA" sz="1700" b="1">
                <a:effectLst>
                  <a:outerShdw blurRad="38100" dist="38100" dir="2700000" algn="tl">
                    <a:srgbClr val="C0C0C0"/>
                  </a:outerShdw>
                </a:effectLst>
                <a:latin typeface="Arial" pitchFamily="34" charset="0"/>
                <a:cs typeface="Arial" pitchFamily="34" charset="0"/>
              </a:rPr>
              <a:t>يلي:</a:t>
            </a:r>
            <a:endParaRPr lang="en-GB" sz="1700" dirty="0">
              <a:latin typeface="Arial" pitchFamily="34" charset="0"/>
              <a:cs typeface="Arial" pitchFamily="34" charset="0"/>
            </a:endParaRPr>
          </a:p>
          <a:p>
            <a:pPr>
              <a:tabLst>
                <a:tab pos="457200" algn="l"/>
              </a:tabLst>
              <a:defRPr/>
            </a:pPr>
            <a:r>
              <a:rPr lang="ar-SA" sz="1700" b="1" dirty="0">
                <a:effectLst>
                  <a:outerShdw blurRad="38100" dist="38100" dir="2700000" algn="tl">
                    <a:srgbClr val="C0C0C0"/>
                  </a:outerShdw>
                </a:effectLst>
                <a:latin typeface="Arial" pitchFamily="34" charset="0"/>
                <a:cs typeface="Arial" pitchFamily="34" charset="0"/>
              </a:rPr>
              <a:t> </a:t>
            </a:r>
            <a:r>
              <a:rPr lang="ar-SA" sz="1700" dirty="0">
                <a:effectLst>
                  <a:outerShdw blurRad="38100" dist="38100" dir="2700000" algn="tl">
                    <a:srgbClr val="C0C0C0"/>
                  </a:outerShdw>
                </a:effectLst>
                <a:latin typeface="Arial" pitchFamily="34" charset="0"/>
                <a:cs typeface="Arial" pitchFamily="34" charset="0"/>
              </a:rPr>
              <a:t>يتكون النموذج التعلم الشرطي الو سيلي من ثلاثة متغيرات أو عناصر هي المثير والاستجابة والحوافز (خ)   </a:t>
            </a:r>
            <a:endParaRPr lang="en-GB" sz="1700" dirty="0">
              <a:latin typeface="Arial" pitchFamily="34" charset="0"/>
              <a:cs typeface="Arial" pitchFamily="34" charset="0"/>
            </a:endParaRPr>
          </a:p>
          <a:p>
            <a:pPr>
              <a:tabLst>
                <a:tab pos="457200" algn="l"/>
              </a:tabLst>
              <a:defRPr/>
            </a:pPr>
            <a:r>
              <a:rPr lang="en-US" sz="1700" dirty="0">
                <a:effectLst>
                  <a:outerShdw blurRad="38100" dist="38100" dir="2700000" algn="tl">
                    <a:srgbClr val="C0C0C0"/>
                  </a:outerShdw>
                </a:effectLst>
                <a:latin typeface="Arial" pitchFamily="34" charset="0"/>
                <a:cs typeface="Arial" pitchFamily="34" charset="0"/>
              </a:rPr>
              <a:t> </a:t>
            </a:r>
            <a:r>
              <a:rPr lang="ar-SA" sz="1700" i="1" dirty="0">
                <a:effectLst>
                  <a:outerShdw blurRad="38100" dist="38100" dir="2700000" algn="tl">
                    <a:srgbClr val="C0C0C0"/>
                  </a:outerShdw>
                </a:effectLst>
                <a:latin typeface="Arial" pitchFamily="34" charset="0"/>
                <a:cs typeface="Arial" pitchFamily="34" charset="0"/>
              </a:rPr>
              <a:t>يتكون من المثير والاستجابة والنتائج                                             صفحة 107</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هناك طريقتان لاستخدام التدعيم الايجابي وهي التطبيق والإيقاف</a:t>
            </a:r>
            <a:r>
              <a:rPr lang="ar-SA" sz="1700" b="1" dirty="0">
                <a:effectLst>
                  <a:outerShdw blurRad="38100" dist="38100" dir="2700000" algn="tl">
                    <a:srgbClr val="C0C0C0"/>
                  </a:outerShdw>
                </a:effectLst>
                <a:latin typeface="Arial" pitchFamily="34" charset="0"/>
                <a:cs typeface="Arial" pitchFamily="34" charset="0"/>
              </a:rPr>
              <a:t> ( </a:t>
            </a:r>
            <a:r>
              <a:rPr lang="ar-SA" sz="1700" dirty="0">
                <a:effectLst>
                  <a:outerShdw blurRad="38100" dist="38100" dir="2700000" algn="tl">
                    <a:srgbClr val="C0C0C0"/>
                  </a:outerShdw>
                </a:effectLst>
                <a:latin typeface="Arial" pitchFamily="34" charset="0"/>
                <a:cs typeface="Arial" pitchFamily="34" charset="0"/>
              </a:rPr>
              <a:t>خ)</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الاستراتيجيات الشرطية للتدعيم والعقاب                                    صفحة 123    </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الاتدعيم هو إضعاف السلوك من خلال التطبيق السلبي عند قيام الفرد بالسلوك ( خ)</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من خلال إيقاف الحافز الايجابي                                                    صفحة 120</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حينا تصبح الآثار أو النتائج المترتبة على السلوك هي العامل الحاكم فان الاستجابات تكون من النوع الا إرادي (خ)</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الاستجابة إرادية                                                                            صفحة 108</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يرجع الفضل في اكتشاف نموذج التعلم الشرطي الو سيلي هو سبيرمان</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العالم سكينر                                                                         صفحة 108</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كلما كان السلوك الذي يقوم به الفرد القدوة الظاهرة كلما سهل اقتباسه ومحاكاته (ص)                                   صفحة 111</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تعتبر استراتيجية العقاب هي طريقة المثلى لإطفاء وإضعاف السلوك الغير مرغوب به ( ص)                        صفحة 120</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كلما تشابهت الظروف التي يتم في ظلها التعلم مع الظروف ومحتوى الأداء (ص)       </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صفحة 137</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تكرار إيقاف الحافز الايجابي في أعقاب قيام الفرد بسلوك غير مرغوب يؤدي إلى تثبيت السلوك(خ )</a:t>
            </a:r>
            <a:endParaRPr lang="en-GB" sz="1700" dirty="0">
              <a:latin typeface="Arial" pitchFamily="34" charset="0"/>
              <a:cs typeface="Arial" pitchFamily="34" charset="0"/>
            </a:endParaRPr>
          </a:p>
          <a:p>
            <a:pPr>
              <a:tabLst>
                <a:tab pos="457200" algn="l"/>
              </a:tabLst>
              <a:defRPr/>
            </a:pPr>
            <a:r>
              <a:rPr lang="ar-SA" sz="1700" dirty="0">
                <a:effectLst>
                  <a:outerShdw blurRad="38100" dist="38100" dir="2700000" algn="tl">
                    <a:srgbClr val="C0C0C0"/>
                  </a:outerShdw>
                </a:effectLst>
                <a:latin typeface="Arial" pitchFamily="34" charset="0"/>
                <a:cs typeface="Arial" pitchFamily="34" charset="0"/>
              </a:rPr>
              <a:t>     يؤدي إلى اضعاف السلوك                                           صفحة 121</a:t>
            </a:r>
          </a:p>
        </p:txBody>
      </p:sp>
      <p:sp>
        <p:nvSpPr>
          <p:cNvPr id="50179" name="Date Placeholder 2"/>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345D4B76-939E-409D-B4E4-94E2655517DC}" type="datetime8">
              <a:rPr lang="ar-SA" sz="1400"/>
              <a:pPr algn="l"/>
              <a:t>04 تشرين الثاني، 09</a:t>
            </a:fld>
            <a:endParaRPr lang="en-GB" sz="1400"/>
          </a:p>
        </p:txBody>
      </p:sp>
      <p:sp>
        <p:nvSpPr>
          <p:cNvPr id="50180"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fld id="{9E55698D-157E-4634-AEE7-1C3D0D77FBE5}" type="slidenum">
              <a:rPr lang="ar-SA" sz="1400"/>
              <a:pPr/>
              <a:t>41</a:t>
            </a:fld>
            <a:endParaRPr lang="en-GB" sz="1400"/>
          </a:p>
        </p:txBody>
      </p:sp>
      <p:sp>
        <p:nvSpPr>
          <p:cNvPr id="50181"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051050" y="260350"/>
            <a:ext cx="6840538" cy="5859463"/>
          </a:xfrm>
          <a:prstGeom prst="rect">
            <a:avLst/>
          </a:prstGeom>
          <a:noFill/>
          <a:ln w="9525">
            <a:noFill/>
            <a:miter lim="800000"/>
            <a:headEnd/>
            <a:tailEnd/>
          </a:ln>
          <a:effectLst/>
        </p:spPr>
        <p:txBody>
          <a:bodyPr anchor="ctr">
            <a:spAutoFit/>
          </a:bodyPr>
          <a:lstStyle/>
          <a:p>
            <a:pPr>
              <a:tabLst>
                <a:tab pos="457200" algn="l"/>
              </a:tabLst>
              <a:defRPr/>
            </a:pPr>
            <a:r>
              <a:rPr lang="ar-SA">
                <a:effectLst>
                  <a:outerShdw blurRad="38100" dist="38100" dir="2700000" algn="tl">
                    <a:srgbClr val="C0C0C0"/>
                  </a:outerShdw>
                </a:effectLst>
                <a:latin typeface="Arial" pitchFamily="34" charset="0"/>
                <a:cs typeface="Arial" pitchFamily="34" charset="0"/>
              </a:rPr>
              <a:t>تنقسم جداول التدعيم الى جداول مستمرة أو جداول جزئية (ص)                                    صفحة 134</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من الأسباب التي تدعو الى إضعاف السلوك الذي كان يمارس في الماضي انه يكون غير مرغوب فيصبح مرغوب به ( خ) </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يصبح غير مرغوب به                             صفحة   119</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يتم تثبيت وتعزيز السلوك من خلال إيقاف تطبيق الحوافز السلبية(ص)</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صفحة 117</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كلما توفرت لدى الفرد معلومات قيمه عند تقدمه في التعلم كلما قلت كفاءة التعلم من حيث الزمن الذي يستغرقه لتقييم سلوك معين( خ)</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زادت الكفاءة                                                  صفحة 132         </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المدعمات الثانوية في عملية التعليم هي تلك الحوافز التي تكتسب خصائصها التدعيمية من خلال خبرات اقترانها مباشرة أ و غير مباشرة(ص)</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صفحة 113</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إذا كان جدول التدعيم مستمرا فان مقاومه للانطفاء خلال مرحلة الأداء تكون اكبر واستمرارية أطول (ص)</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صفحة 134</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استراتيجية التعلم بالتجنب هي استراتيجية إضعاف السلوك من خلال من خلال التدعيم او الانطفاء (خ)</a:t>
            </a:r>
            <a:endParaRPr lang="en-GB">
              <a:latin typeface="Arial" pitchFamily="34" charset="0"/>
              <a:cs typeface="Arial" pitchFamily="34" charset="0"/>
            </a:endParaRPr>
          </a:p>
          <a:p>
            <a:pPr>
              <a:tabLst>
                <a:tab pos="457200" algn="l"/>
              </a:tabLst>
              <a:defRPr/>
            </a:pPr>
            <a:r>
              <a:rPr lang="ar-SA">
                <a:effectLst>
                  <a:outerShdw blurRad="38100" dist="38100" dir="2700000" algn="tl">
                    <a:srgbClr val="C0C0C0"/>
                  </a:outerShdw>
                </a:effectLst>
                <a:latin typeface="Arial" pitchFamily="34" charset="0"/>
                <a:cs typeface="Arial" pitchFamily="34" charset="0"/>
              </a:rPr>
              <a:t>        هي استراتيجية تثبيت السلوك من خلال التدعيم السلبي               صفحة 117 -118</a:t>
            </a:r>
          </a:p>
        </p:txBody>
      </p:sp>
      <p:sp>
        <p:nvSpPr>
          <p:cNvPr id="51203" name="Date Placeholder 2"/>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7DEE23B0-FA6C-4546-9C7E-05C2E4E2FA56}" type="datetime8">
              <a:rPr lang="ar-SA" sz="1400"/>
              <a:pPr algn="l"/>
              <a:t>04 تشرين الثاني، 09</a:t>
            </a:fld>
            <a:endParaRPr lang="en-GB" sz="1400"/>
          </a:p>
        </p:txBody>
      </p:sp>
      <p:sp>
        <p:nvSpPr>
          <p:cNvPr id="51204"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fld id="{2CE0BDB9-049F-43B6-B666-E280CEF95694}" type="slidenum">
              <a:rPr lang="ar-SA" sz="1400"/>
              <a:pPr/>
              <a:t>42</a:t>
            </a:fld>
            <a:endParaRPr lang="en-GB" sz="1400"/>
          </a:p>
        </p:txBody>
      </p:sp>
      <p:sp>
        <p:nvSpPr>
          <p:cNvPr id="51205" name="Footer Placeholder 4"/>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en-US" dirty="0" smtClean="0"/>
              <a:t>2</a:t>
            </a:r>
            <a:r>
              <a:rPr lang="ar-SA" dirty="0" smtClean="0"/>
              <a:t>- عملية التعلم</a:t>
            </a:r>
            <a:r>
              <a:rPr lang="ar-SA" dirty="0" smtClean="0">
                <a:solidFill>
                  <a:schemeClr val="tx2">
                    <a:lumMod val="75000"/>
                    <a:lumOff val="25000"/>
                  </a:schemeClr>
                </a:solidFill>
                <a:cs typeface="Traditional Arabic" pitchFamily="2" charset="-78"/>
              </a:rPr>
              <a:t> -</a:t>
            </a:r>
            <a:r>
              <a:rPr lang="ar-SA" sz="3600" dirty="0" smtClean="0">
                <a:solidFill>
                  <a:schemeClr val="tx2">
                    <a:lumMod val="75000"/>
                    <a:lumOff val="25000"/>
                  </a:schemeClr>
                </a:solidFill>
                <a:cs typeface="Traditional Arabic" pitchFamily="2" charset="-78"/>
              </a:rPr>
              <a:t>أ . تشكيل السلوك </a:t>
            </a:r>
            <a:endParaRPr lang="ar-SA" dirty="0"/>
          </a:p>
        </p:txBody>
      </p:sp>
      <p:sp>
        <p:nvSpPr>
          <p:cNvPr id="3" name="Content Placeholder 2"/>
          <p:cNvSpPr>
            <a:spLocks noGrp="1"/>
          </p:cNvSpPr>
          <p:nvPr>
            <p:ph idx="1"/>
          </p:nvPr>
        </p:nvSpPr>
        <p:spPr/>
        <p:txBody>
          <a:bodyPr>
            <a:noAutofit/>
          </a:bodyPr>
          <a:lstStyle/>
          <a:p>
            <a:pPr marL="365760" indent="-256032" algn="just" rtl="1" eaLnBrk="1" fontAlgn="auto" hangingPunct="1">
              <a:spcAft>
                <a:spcPts val="0"/>
              </a:spcAft>
              <a:buFontTx/>
              <a:buNone/>
              <a:defRPr/>
            </a:pPr>
            <a:r>
              <a:rPr lang="ar-SA" sz="3600" b="1" dirty="0" smtClean="0">
                <a:solidFill>
                  <a:schemeClr val="tx2">
                    <a:lumMod val="75000"/>
                    <a:lumOff val="25000"/>
                  </a:schemeClr>
                </a:solidFill>
                <a:cs typeface="Traditional Arabic" pitchFamily="2" charset="-78"/>
              </a:rPr>
              <a:t>يتم تشكيل السلوك عن طريق التدريب (برامج التدريب)، وشروط التدريب الجيد، وكذلك:</a:t>
            </a:r>
          </a:p>
          <a:p>
            <a:pPr marL="365760" indent="-256032" algn="r" rtl="1" eaLnBrk="1" fontAlgn="auto" hangingPunct="1">
              <a:spcAft>
                <a:spcPts val="0"/>
              </a:spcAft>
              <a:buFontTx/>
              <a:buAutoNum type="arabicPeriod"/>
              <a:defRPr/>
            </a:pPr>
            <a:r>
              <a:rPr lang="ar-SA" sz="3600" b="1" dirty="0" smtClean="0">
                <a:cs typeface="Traditional Arabic" pitchFamily="2" charset="-78"/>
              </a:rPr>
              <a:t>التدعيم: وهو الثواب والعقاب الذي يتبع سلوك معين .</a:t>
            </a:r>
          </a:p>
          <a:p>
            <a:pPr marL="365760" indent="-256032" algn="r" rtl="1" eaLnBrk="1" fontAlgn="auto" hangingPunct="1">
              <a:spcAft>
                <a:spcPts val="0"/>
              </a:spcAft>
              <a:buFontTx/>
              <a:buAutoNum type="arabicPeriod"/>
              <a:defRPr/>
            </a:pPr>
            <a:r>
              <a:rPr lang="ar-SA" sz="3600" b="1" dirty="0" smtClean="0">
                <a:cs typeface="Traditional Arabic" pitchFamily="2" charset="-78"/>
              </a:rPr>
              <a:t>التدرج التقريبي: وهو أخذ المنهج بشكل تدريجي من الأسهل إلى الأصعب .</a:t>
            </a:r>
          </a:p>
        </p:txBody>
      </p:sp>
      <p:sp>
        <p:nvSpPr>
          <p:cNvPr id="13316"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050EBAB2-D4B2-49CF-ABA7-548EA641695C}" type="datetime8">
              <a:rPr lang="ar-SA" sz="1400"/>
              <a:pPr algn="l"/>
              <a:t>04 تشرين الثاني، 09</a:t>
            </a:fld>
            <a:endParaRPr lang="en-GB" sz="1400"/>
          </a:p>
        </p:txBody>
      </p:sp>
      <p:sp>
        <p:nvSpPr>
          <p:cNvPr id="13317"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4C8534F5-968B-4779-BF5C-CF3FE1C1CC7B}" type="slidenum">
              <a:rPr lang="ar-SA" sz="1400"/>
              <a:pPr/>
              <a:t>5</a:t>
            </a:fld>
            <a:endParaRPr lang="en-GB" sz="1400"/>
          </a:p>
        </p:txBody>
      </p:sp>
      <p:sp>
        <p:nvSpPr>
          <p:cNvPr id="13318"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en-US" dirty="0" smtClean="0"/>
              <a:t>2</a:t>
            </a:r>
            <a:r>
              <a:rPr lang="ar-SA" dirty="0" smtClean="0"/>
              <a:t>- عملية التعلم</a:t>
            </a:r>
            <a:r>
              <a:rPr lang="ar-SA" dirty="0" smtClean="0">
                <a:solidFill>
                  <a:schemeClr val="tx2">
                    <a:lumMod val="75000"/>
                    <a:lumOff val="25000"/>
                  </a:schemeClr>
                </a:solidFill>
                <a:cs typeface="Traditional Arabic" pitchFamily="2" charset="-78"/>
              </a:rPr>
              <a:t> -</a:t>
            </a:r>
            <a:r>
              <a:rPr lang="ar-SA" sz="3600" dirty="0" smtClean="0">
                <a:solidFill>
                  <a:schemeClr val="tx2">
                    <a:lumMod val="75000"/>
                    <a:lumOff val="25000"/>
                  </a:schemeClr>
                </a:solidFill>
                <a:cs typeface="Traditional Arabic" pitchFamily="2" charset="-78"/>
              </a:rPr>
              <a:t>أ . تشكيل السلوك </a:t>
            </a:r>
            <a:endParaRPr lang="ar-SA" dirty="0"/>
          </a:p>
        </p:txBody>
      </p:sp>
      <p:sp>
        <p:nvSpPr>
          <p:cNvPr id="14338" name="Content Placeholder 2"/>
          <p:cNvSpPr>
            <a:spLocks noGrp="1"/>
          </p:cNvSpPr>
          <p:nvPr>
            <p:ph idx="1"/>
          </p:nvPr>
        </p:nvSpPr>
        <p:spPr/>
        <p:txBody>
          <a:bodyPr/>
          <a:lstStyle/>
          <a:p>
            <a:pPr algn="r" rtl="1" eaLnBrk="1" hangingPunct="1">
              <a:buFont typeface="Wingdings 3" pitchFamily="18" charset="2"/>
              <a:buNone/>
            </a:pPr>
            <a:r>
              <a:rPr lang="ar-SA" sz="3600" b="1" smtClean="0">
                <a:cs typeface="Traditional Arabic" pitchFamily="2" charset="-78"/>
              </a:rPr>
              <a:t>3. فورية التدعيم بعد إنجاز فترة التعليم بالاختبار .</a:t>
            </a:r>
          </a:p>
          <a:p>
            <a:pPr algn="r" rtl="1" eaLnBrk="1" hangingPunct="1">
              <a:buFont typeface="Wingdings 3" pitchFamily="18" charset="2"/>
              <a:buNone/>
            </a:pPr>
            <a:r>
              <a:rPr lang="ar-SA" sz="3600" b="1" smtClean="0">
                <a:cs typeface="Traditional Arabic" pitchFamily="2" charset="-78"/>
              </a:rPr>
              <a:t>4. المعرفة بالنتائج .</a:t>
            </a:r>
          </a:p>
          <a:p>
            <a:pPr algn="r" rtl="1" eaLnBrk="1" hangingPunct="1">
              <a:buFont typeface="Wingdings 3" pitchFamily="18" charset="2"/>
              <a:buNone/>
            </a:pPr>
            <a:r>
              <a:rPr lang="ar-SA" sz="3600" b="1" smtClean="0">
                <a:cs typeface="Traditional Arabic" pitchFamily="2" charset="-78"/>
              </a:rPr>
              <a:t>5. القدرة على التعلم ، فكلما كان المدرب جيد والمناهج جيدة كلما كانت قدرة التعلم عالية.</a:t>
            </a:r>
          </a:p>
        </p:txBody>
      </p:sp>
      <p:sp>
        <p:nvSpPr>
          <p:cNvPr id="14340"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D06D2E83-1E60-42FF-9BCD-8EE395A9EFBC}" type="datetime8">
              <a:rPr lang="ar-SA" sz="1400"/>
              <a:pPr algn="l"/>
              <a:t>04 تشرين الثاني، 09</a:t>
            </a:fld>
            <a:endParaRPr lang="en-GB" sz="1400"/>
          </a:p>
        </p:txBody>
      </p:sp>
      <p:sp>
        <p:nvSpPr>
          <p:cNvPr id="14341"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2B6F2FF5-1BD7-4999-80A7-2B8AFC2A6165}" type="slidenum">
              <a:rPr lang="ar-SA" sz="1400"/>
              <a:pPr/>
              <a:t>6</a:t>
            </a:fld>
            <a:endParaRPr lang="en-GB" sz="1400"/>
          </a:p>
        </p:txBody>
      </p:sp>
      <p:sp>
        <p:nvSpPr>
          <p:cNvPr id="14342"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en-US" dirty="0" smtClean="0"/>
              <a:t>2</a:t>
            </a:r>
            <a:r>
              <a:rPr lang="ar-SA" dirty="0" smtClean="0"/>
              <a:t>- عملية التعلم</a:t>
            </a:r>
            <a:r>
              <a:rPr lang="ar-SA" dirty="0" smtClean="0">
                <a:solidFill>
                  <a:schemeClr val="tx2">
                    <a:lumMod val="75000"/>
                    <a:lumOff val="25000"/>
                  </a:schemeClr>
                </a:solidFill>
                <a:cs typeface="Traditional Arabic" pitchFamily="2" charset="-78"/>
              </a:rPr>
              <a:t> -</a:t>
            </a:r>
            <a:r>
              <a:rPr lang="ar-SA" sz="3600" dirty="0" smtClean="0">
                <a:solidFill>
                  <a:schemeClr val="tx2">
                    <a:lumMod val="75000"/>
                    <a:lumOff val="25000"/>
                  </a:schemeClr>
                </a:solidFill>
                <a:cs typeface="Traditional Arabic" pitchFamily="2" charset="-78"/>
              </a:rPr>
              <a:t>أ . تشكيل السلوك </a:t>
            </a:r>
            <a:endParaRPr lang="ar-SA" dirty="0"/>
          </a:p>
        </p:txBody>
      </p:sp>
      <p:sp>
        <p:nvSpPr>
          <p:cNvPr id="15362" name="Content Placeholder 2"/>
          <p:cNvSpPr>
            <a:spLocks noGrp="1"/>
          </p:cNvSpPr>
          <p:nvPr>
            <p:ph idx="1"/>
          </p:nvPr>
        </p:nvSpPr>
        <p:spPr/>
        <p:txBody>
          <a:bodyPr/>
          <a:lstStyle/>
          <a:p>
            <a:pPr algn="r" rtl="1" eaLnBrk="1" hangingPunct="1">
              <a:buFontTx/>
              <a:buAutoNum type="arabicPeriod"/>
            </a:pPr>
            <a:r>
              <a:rPr lang="ar-SA" sz="3600" b="1" smtClean="0">
                <a:cs typeface="Traditional Arabic" pitchFamily="2" charset="-78"/>
              </a:rPr>
              <a:t>المشاركة والممارسة مهمة بالنسبة للتعلم .</a:t>
            </a:r>
          </a:p>
          <a:p>
            <a:pPr algn="r" rtl="1" eaLnBrk="1" hangingPunct="1">
              <a:buFontTx/>
              <a:buAutoNum type="arabicPeriod"/>
            </a:pPr>
            <a:r>
              <a:rPr lang="ar-SA" sz="3600" b="1" smtClean="0">
                <a:cs typeface="Traditional Arabic" pitchFamily="2" charset="-78"/>
              </a:rPr>
              <a:t>جداول الممارسة = مهمة للتعلم .</a:t>
            </a:r>
          </a:p>
          <a:p>
            <a:pPr algn="r" rtl="1" eaLnBrk="1" hangingPunct="1">
              <a:buFontTx/>
              <a:buAutoNum type="arabicPeriod"/>
            </a:pPr>
            <a:r>
              <a:rPr lang="ar-SA" sz="3600" b="1" smtClean="0">
                <a:cs typeface="Traditional Arabic" pitchFamily="2" charset="-78"/>
              </a:rPr>
              <a:t>هناك ممارسة = شاملة والممارسة المتجزئة .</a:t>
            </a:r>
          </a:p>
          <a:p>
            <a:pPr marL="1257300" lvl="2" indent="-342900" algn="r" rtl="1" eaLnBrk="1" hangingPunct="1"/>
            <a:r>
              <a:rPr lang="ar-SA" sz="3600" b="1" smtClean="0">
                <a:cs typeface="Traditional Arabic" pitchFamily="2" charset="-78"/>
              </a:rPr>
              <a:t>الممارسة الشاملة / تتناول التعلم ككل .</a:t>
            </a:r>
          </a:p>
          <a:p>
            <a:pPr marL="1257300" lvl="2" indent="-342900" algn="r" rtl="1" eaLnBrk="1" hangingPunct="1"/>
            <a:r>
              <a:rPr lang="ar-SA" sz="3600" b="1" smtClean="0">
                <a:cs typeface="Traditional Arabic" pitchFamily="2" charset="-78"/>
              </a:rPr>
              <a:t>الممارسة المتجزئة / تتناول التعلم على أجزاء يتم تناولها وممارستها على مراحل .</a:t>
            </a:r>
            <a:endParaRPr lang="en-US" sz="3600" b="1" smtClean="0">
              <a:cs typeface="Traditional Arabic" pitchFamily="2" charset="-78"/>
            </a:endParaRPr>
          </a:p>
          <a:p>
            <a:pPr algn="r" rtl="1" eaLnBrk="1" hangingPunct="1"/>
            <a:endParaRPr lang="ar-SA" sz="4000" smtClean="0"/>
          </a:p>
        </p:txBody>
      </p:sp>
      <p:sp>
        <p:nvSpPr>
          <p:cNvPr id="15364"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AFF56554-CFD1-4565-92F6-7A85EC678039}" type="datetime8">
              <a:rPr lang="ar-SA" sz="1400"/>
              <a:pPr algn="l"/>
              <a:t>04 تشرين الثاني، 09</a:t>
            </a:fld>
            <a:endParaRPr lang="en-GB" sz="1400"/>
          </a:p>
        </p:txBody>
      </p:sp>
      <p:sp>
        <p:nvSpPr>
          <p:cNvPr id="1536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7A2E5DF4-7C8E-4A95-8D34-CD617E2C6A4F}" type="slidenum">
              <a:rPr lang="ar-SA" sz="1400"/>
              <a:pPr/>
              <a:t>7</a:t>
            </a:fld>
            <a:endParaRPr lang="en-GB" sz="1400"/>
          </a:p>
        </p:txBody>
      </p:sp>
      <p:sp>
        <p:nvSpPr>
          <p:cNvPr id="15366"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en-US" dirty="0" smtClean="0"/>
              <a:t>2</a:t>
            </a:r>
            <a:r>
              <a:rPr lang="ar-SA" dirty="0" smtClean="0"/>
              <a:t>-عملية التعلم</a:t>
            </a:r>
            <a:r>
              <a:rPr lang="ar-SA" dirty="0" smtClean="0">
                <a:solidFill>
                  <a:schemeClr val="tx2">
                    <a:lumMod val="75000"/>
                    <a:lumOff val="25000"/>
                  </a:schemeClr>
                </a:solidFill>
                <a:cs typeface="Traditional Arabic" pitchFamily="2" charset="-78"/>
              </a:rPr>
              <a:t> -</a:t>
            </a:r>
            <a:r>
              <a:rPr lang="ar-SA" sz="3600" dirty="0" smtClean="0">
                <a:solidFill>
                  <a:schemeClr val="tx2">
                    <a:lumMod val="75000"/>
                    <a:lumOff val="25000"/>
                  </a:schemeClr>
                </a:solidFill>
                <a:cs typeface="Traditional Arabic" pitchFamily="2" charset="-78"/>
              </a:rPr>
              <a:t>ب . ممارسة السلوك</a:t>
            </a:r>
            <a:endParaRPr lang="ar-SA" dirty="0">
              <a:solidFill>
                <a:schemeClr val="tx2">
                  <a:lumMod val="75000"/>
                  <a:lumOff val="25000"/>
                </a:schemeClr>
              </a:solidFill>
            </a:endParaRPr>
          </a:p>
        </p:txBody>
      </p:sp>
      <p:sp>
        <p:nvSpPr>
          <p:cNvPr id="16386" name="Content Placeholder 2"/>
          <p:cNvSpPr>
            <a:spLocks noGrp="1"/>
          </p:cNvSpPr>
          <p:nvPr>
            <p:ph idx="1"/>
          </p:nvPr>
        </p:nvSpPr>
        <p:spPr/>
        <p:txBody>
          <a:bodyPr/>
          <a:lstStyle/>
          <a:p>
            <a:pPr algn="r" rtl="1" eaLnBrk="1" hangingPunct="1">
              <a:buFontTx/>
              <a:buNone/>
            </a:pPr>
            <a:r>
              <a:rPr lang="ar-SA" sz="2800" b="1" smtClean="0">
                <a:solidFill>
                  <a:srgbClr val="FF0000"/>
                </a:solidFill>
                <a:cs typeface="Traditional Arabic" pitchFamily="2" charset="-78"/>
              </a:rPr>
              <a:t>1- </a:t>
            </a:r>
            <a:r>
              <a:rPr lang="ar-SA" sz="3200" b="1" smtClean="0">
                <a:solidFill>
                  <a:srgbClr val="FF0000"/>
                </a:solidFill>
                <a:cs typeface="Traditional Arabic" pitchFamily="2" charset="-78"/>
              </a:rPr>
              <a:t>درجة تشابه ظروفه ومحتوى التعلم مع محتوى الأداء .</a:t>
            </a:r>
          </a:p>
          <a:p>
            <a:pPr algn="r" rtl="1" eaLnBrk="1" hangingPunct="1">
              <a:buFontTx/>
              <a:buNone/>
            </a:pPr>
            <a:r>
              <a:rPr lang="ar-SA" sz="3200" b="1" smtClean="0">
                <a:solidFill>
                  <a:srgbClr val="FF0000"/>
                </a:solidFill>
                <a:cs typeface="Traditional Arabic" pitchFamily="2" charset="-78"/>
              </a:rPr>
              <a:t>2- قوة التعلم .</a:t>
            </a:r>
          </a:p>
          <a:p>
            <a:pPr algn="r" rtl="1" eaLnBrk="1" hangingPunct="1">
              <a:buFontTx/>
              <a:buNone/>
            </a:pPr>
            <a:r>
              <a:rPr lang="ar-SA" sz="3200" b="1" smtClean="0">
                <a:solidFill>
                  <a:srgbClr val="FF0000"/>
                </a:solidFill>
                <a:cs typeface="Traditional Arabic" pitchFamily="2" charset="-78"/>
              </a:rPr>
              <a:t>3- جداول التدعيم المستخدمة خلال عملية التعلم .</a:t>
            </a:r>
          </a:p>
          <a:p>
            <a:pPr algn="r" rtl="1" eaLnBrk="1" hangingPunct="1">
              <a:buFontTx/>
              <a:buNone/>
            </a:pPr>
            <a:endParaRPr lang="ar-SA" sz="3200" b="1" u="sng" smtClean="0">
              <a:solidFill>
                <a:schemeClr val="accent2"/>
              </a:solidFill>
              <a:cs typeface="Traditional Arabic" pitchFamily="2" charset="-78"/>
            </a:endParaRPr>
          </a:p>
          <a:p>
            <a:pPr algn="r" rtl="1" eaLnBrk="1" hangingPunct="1">
              <a:buFontTx/>
              <a:buNone/>
            </a:pPr>
            <a:endParaRPr lang="en-US" sz="2800" smtClean="0">
              <a:solidFill>
                <a:srgbClr val="FF0000"/>
              </a:solidFill>
              <a:cs typeface="Traditional Arabic" pitchFamily="2" charset="-78"/>
            </a:endParaRPr>
          </a:p>
          <a:p>
            <a:pPr algn="r" rtl="1" eaLnBrk="1" hangingPunct="1">
              <a:buFont typeface="Wingdings 3" pitchFamily="18" charset="2"/>
              <a:buNone/>
            </a:pPr>
            <a:endParaRPr lang="ar-SA" sz="2800" smtClean="0"/>
          </a:p>
        </p:txBody>
      </p:sp>
      <p:sp>
        <p:nvSpPr>
          <p:cNvPr id="16388"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B324B7CA-4CFC-4365-9DB9-7608788CD4CF}" type="datetime8">
              <a:rPr lang="ar-SA" sz="1400"/>
              <a:pPr algn="l"/>
              <a:t>04 تشرين الثاني، 09</a:t>
            </a:fld>
            <a:endParaRPr lang="en-GB" sz="1400"/>
          </a:p>
        </p:txBody>
      </p:sp>
      <p:sp>
        <p:nvSpPr>
          <p:cNvPr id="16389"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BAFCB2C7-14B0-4046-B30A-BFB1FE3D7740}" type="slidenum">
              <a:rPr lang="ar-SA" sz="1400"/>
              <a:pPr/>
              <a:t>8</a:t>
            </a:fld>
            <a:endParaRPr lang="en-GB" sz="1400"/>
          </a:p>
        </p:txBody>
      </p:sp>
      <p:sp>
        <p:nvSpPr>
          <p:cNvPr id="16390"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a:xfrm>
            <a:off x="457200" y="357174"/>
            <a:ext cx="8229600" cy="1143000"/>
          </a:xfrm>
        </p:spPr>
        <p:txBody>
          <a:bodyPr/>
          <a:lstStyle/>
          <a:p>
            <a:pPr algn="r" rtl="1" eaLnBrk="1" fontAlgn="auto" hangingPunct="1">
              <a:spcAft>
                <a:spcPts val="0"/>
              </a:spcAft>
              <a:defRPr/>
            </a:pPr>
            <a:r>
              <a:rPr lang="ar-SA" dirty="0" smtClean="0"/>
              <a:t>3- نماذج التعلم....</a:t>
            </a:r>
          </a:p>
        </p:txBody>
      </p:sp>
      <p:sp>
        <p:nvSpPr>
          <p:cNvPr id="17410" name="Content Placeholder 2"/>
          <p:cNvSpPr>
            <a:spLocks noGrp="1"/>
          </p:cNvSpPr>
          <p:nvPr>
            <p:ph idx="1"/>
          </p:nvPr>
        </p:nvSpPr>
        <p:spPr/>
        <p:txBody>
          <a:bodyPr/>
          <a:lstStyle/>
          <a:p>
            <a:pPr algn="r" rtl="1" eaLnBrk="1" hangingPunct="1">
              <a:buFont typeface="Wingdings 3" pitchFamily="18" charset="2"/>
              <a:buNone/>
            </a:pPr>
            <a:r>
              <a:rPr lang="ar-SA" sz="4800" b="1" smtClean="0">
                <a:solidFill>
                  <a:srgbClr val="00B050"/>
                </a:solidFill>
                <a:cs typeface="Simplified Arabic" pitchFamily="2" charset="-78"/>
              </a:rPr>
              <a:t>هناك 3 نماذج رئيسة للتعلم:</a:t>
            </a:r>
            <a:r>
              <a:rPr lang="ar-SA" sz="6600" b="1" smtClean="0">
                <a:solidFill>
                  <a:srgbClr val="00B050"/>
                </a:solidFill>
                <a:cs typeface="Traditional Arabic" pitchFamily="2" charset="-78"/>
              </a:rPr>
              <a:t> </a:t>
            </a:r>
            <a:endParaRPr lang="ar-SA" sz="4800" b="1" smtClean="0">
              <a:solidFill>
                <a:srgbClr val="00B050"/>
              </a:solidFill>
              <a:cs typeface="Traditional Arabic" pitchFamily="2" charset="-78"/>
            </a:endParaRPr>
          </a:p>
          <a:p>
            <a:pPr algn="r" rtl="1" eaLnBrk="1" hangingPunct="1"/>
            <a:r>
              <a:rPr lang="ar-SA" sz="3200" b="1" smtClean="0">
                <a:solidFill>
                  <a:srgbClr val="FF0000"/>
                </a:solidFill>
                <a:cs typeface="Simplified Arabic" pitchFamily="2" charset="-78"/>
              </a:rPr>
              <a:t>التعلم الشرطي التقليدي (</a:t>
            </a:r>
            <a:r>
              <a:rPr lang="ar-SA" sz="3200" b="1" smtClean="0">
                <a:cs typeface="Simplified Arabic" pitchFamily="2" charset="-78"/>
              </a:rPr>
              <a:t>مبني على الممارسة و الخبرة الذاتية</a:t>
            </a:r>
            <a:r>
              <a:rPr lang="ar-SA" sz="3200" b="1" smtClean="0">
                <a:solidFill>
                  <a:srgbClr val="FF0000"/>
                </a:solidFill>
                <a:cs typeface="Simplified Arabic" pitchFamily="2" charset="-78"/>
              </a:rPr>
              <a:t>):</a:t>
            </a:r>
            <a:r>
              <a:rPr lang="ar-SA" sz="3200" b="1" smtClean="0">
                <a:cs typeface="Simplified Arabic" pitchFamily="2" charset="-78"/>
              </a:rPr>
              <a:t> يفسر  نسبة محدودة من الخبرات المباشرة .</a:t>
            </a:r>
          </a:p>
        </p:txBody>
      </p:sp>
      <p:sp>
        <p:nvSpPr>
          <p:cNvPr id="17412"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0199109C-8723-44B5-9DF6-C5CEC20214BC}" type="datetime8">
              <a:rPr lang="ar-SA" sz="1400"/>
              <a:pPr algn="l"/>
              <a:t>04 تشرين الثاني، 09</a:t>
            </a:fld>
            <a:endParaRPr lang="en-GB" sz="1400"/>
          </a:p>
        </p:txBody>
      </p:sp>
      <p:sp>
        <p:nvSpPr>
          <p:cNvPr id="17413"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fld id="{07549D0C-0C08-48AD-9C86-FE3D30878753}" type="slidenum">
              <a:rPr lang="ar-SA" sz="1400"/>
              <a:pPr/>
              <a:t>9</a:t>
            </a:fld>
            <a:endParaRPr lang="en-GB" sz="1400"/>
          </a:p>
        </p:txBody>
      </p:sp>
      <p:sp>
        <p:nvSpPr>
          <p:cNvPr id="17414" name="Footer Placeholder 5"/>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د/كاسر نصر المنصور- كلية الاقتصاد والإدارة- </a:t>
            </a:r>
            <a:r>
              <a:rPr lang="en-GB" sz="1400"/>
              <a:t>KAAU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1381</TotalTime>
  <Words>3302</Words>
  <Application>Microsoft Office PowerPoint</Application>
  <PresentationFormat>On-screen Show (4:3)</PresentationFormat>
  <Paragraphs>319</Paragraphs>
  <Slides>42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Arial</vt:lpstr>
      <vt:lpstr>Lucida Sans Unicode</vt:lpstr>
      <vt:lpstr>Wingdings 3</vt:lpstr>
      <vt:lpstr>Verdana</vt:lpstr>
      <vt:lpstr>Wingdings 2</vt:lpstr>
      <vt:lpstr>Calibri</vt:lpstr>
      <vt:lpstr>Traditional Arabic</vt:lpstr>
      <vt:lpstr>Simplified Arabic</vt:lpstr>
      <vt:lpstr>Wingdings</vt:lpstr>
      <vt:lpstr>Verve</vt:lpstr>
      <vt:lpstr>الفصل السادس  التعلم </vt:lpstr>
      <vt:lpstr>1- مفهوم التعلم</vt:lpstr>
      <vt:lpstr>1- مفهوم التعلم</vt:lpstr>
      <vt:lpstr>2- عملية التعلم..</vt:lpstr>
      <vt:lpstr>2- عملية التعلم -أ . تشكيل السلوك </vt:lpstr>
      <vt:lpstr>2- عملية التعلم -أ . تشكيل السلوك </vt:lpstr>
      <vt:lpstr>2- عملية التعلم -أ . تشكيل السلوك </vt:lpstr>
      <vt:lpstr>2-عملية التعلم -ب . ممارسة السلوك</vt:lpstr>
      <vt:lpstr>3- نماذج التعلم....</vt:lpstr>
      <vt:lpstr>3- نماذج التعلم.....</vt:lpstr>
      <vt:lpstr>3- عناصر نماذج التعلم....</vt:lpstr>
      <vt:lpstr>3- نماذج التعلم:1. التعلم الشرطي التقليدي ( بافلوف الروسي)</vt:lpstr>
      <vt:lpstr>3- نماذج التعلم:1. التعلم الشرطي التقليدي ( بافلوف الروسي)</vt:lpstr>
      <vt:lpstr>3- نماذج التعلم:2.التعلم الشرطي الوسيلي : ( سكنر الأمريكي ).</vt:lpstr>
      <vt:lpstr>3- نماذج التعلم:3.التعلم بالملاحظة أو المحاكاة</vt:lpstr>
      <vt:lpstr>3- نماذج التعلم:3.التعلم بالملاحظة أو المحاكاة</vt:lpstr>
      <vt:lpstr>3- أنماط الآثار التعليمية لاستخدام الحافز</vt:lpstr>
      <vt:lpstr>4- إستراتيجية تثبيت السلوك من خلال التدعيم الإيجابي</vt:lpstr>
      <vt:lpstr>4- إستراتيجية تثبيت السلوك من خلال التدعيم الإيجابي..</vt:lpstr>
      <vt:lpstr>4- إستراتيجية تثبيت السلوك من خلال التدعيم الإيجابي...</vt:lpstr>
      <vt:lpstr>4- استراتيجية تثبيت السلوك من خلال التدعيم السلبي...</vt:lpstr>
      <vt:lpstr>5- استراتيجية إضعاف السلوك من خلال اللاتدعيم أو الانطفاء</vt:lpstr>
      <vt:lpstr>5- استراتيجية إضعاف السلوك من خلال اللاتدعيم أو الانطفاء...</vt:lpstr>
      <vt:lpstr>5- استراتيجية إضعاف السلوك من خلال العقاب...</vt:lpstr>
      <vt:lpstr>6- وجهة نظر في معارضة العقاب</vt:lpstr>
      <vt:lpstr>6- وجهة نظر في معارضة العقاب...</vt:lpstr>
      <vt:lpstr>6- وجهة نظر في معارضة العقاب....</vt:lpstr>
      <vt:lpstr>7- بدائل أخرى للعقاب</vt:lpstr>
      <vt:lpstr>7- بدائل أخرى للعقاب.....</vt:lpstr>
      <vt:lpstr>8- هل يمكن الاستعاضة عن العقاب نهائياً ؟ </vt:lpstr>
      <vt:lpstr>8- هل يمكن الاستعاضة عن العقاب نهائياً ؟ </vt:lpstr>
      <vt:lpstr>9- عوامل فاعلية العقاب</vt:lpstr>
      <vt:lpstr>9- عوامل فاعلية العقاب.....</vt:lpstr>
      <vt:lpstr>9- تشكيل السلوك : ( من المراحل للتعلم ) </vt:lpstr>
      <vt:lpstr>10- جداول التدعيم</vt:lpstr>
      <vt:lpstr>10- تصنيف جداول التدعيم الجزئي</vt:lpstr>
      <vt:lpstr>10- تصنيف جداول التدعيم الجزئي</vt:lpstr>
      <vt:lpstr>10- تصنيف جداول التدعيم الجزئي</vt:lpstr>
      <vt:lpstr>سؤال</vt:lpstr>
      <vt:lpstr>الخلاصة</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dc:title>
  <dc:creator>كاسر نصر المنصور</dc:creator>
  <cp:lastModifiedBy> </cp:lastModifiedBy>
  <cp:revision>116</cp:revision>
  <dcterms:created xsi:type="dcterms:W3CDTF">2006-01-02T12:13:44Z</dcterms:created>
  <dcterms:modified xsi:type="dcterms:W3CDTF">2009-11-04T17:31:18Z</dcterms:modified>
</cp:coreProperties>
</file>