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6" d="100"/>
          <a:sy n="76" d="100"/>
        </p:scale>
        <p:origin x="-48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9D89229-29E6-4165-8F52-E31255CA06EA}" type="datetimeFigureOut">
              <a:rPr lang="ar-SA" smtClean="0"/>
              <a:t>06/01/31</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19F1D31D-DE8F-4604-8B35-C890AE2CF58E}"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D89229-29E6-4165-8F52-E31255CA06EA}" type="datetimeFigureOut">
              <a:rPr lang="ar-SA" smtClean="0"/>
              <a:t>06/01/31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F1D31D-DE8F-4604-8B35-C890AE2CF58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D89229-29E6-4165-8F52-E31255CA06EA}" type="datetimeFigureOut">
              <a:rPr lang="ar-SA" smtClean="0"/>
              <a:t>06/01/31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F1D31D-DE8F-4604-8B35-C890AE2CF58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D89229-29E6-4165-8F52-E31255CA06EA}" type="datetimeFigureOut">
              <a:rPr lang="ar-SA" smtClean="0"/>
              <a:t>06/01/31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F1D31D-DE8F-4604-8B35-C890AE2CF58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9D89229-29E6-4165-8F52-E31255CA06EA}" type="datetimeFigureOut">
              <a:rPr lang="ar-SA" smtClean="0"/>
              <a:t>06/01/31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F1D31D-DE8F-4604-8B35-C890AE2CF58E}"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D89229-29E6-4165-8F52-E31255CA06EA}" type="datetimeFigureOut">
              <a:rPr lang="ar-SA" smtClean="0"/>
              <a:t>06/01/31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9F1D31D-DE8F-4604-8B35-C890AE2CF58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9D89229-29E6-4165-8F52-E31255CA06EA}" type="datetimeFigureOut">
              <a:rPr lang="ar-SA" smtClean="0"/>
              <a:t>06/01/31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9F1D31D-DE8F-4604-8B35-C890AE2CF58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9D89229-29E6-4165-8F52-E31255CA06EA}" type="datetimeFigureOut">
              <a:rPr lang="ar-SA" smtClean="0"/>
              <a:t>06/01/31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9F1D31D-DE8F-4604-8B35-C890AE2CF58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D89229-29E6-4165-8F52-E31255CA06EA}" type="datetimeFigureOut">
              <a:rPr lang="ar-SA" smtClean="0"/>
              <a:t>06/01/31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9F1D31D-DE8F-4604-8B35-C890AE2CF58E}"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D89229-29E6-4165-8F52-E31255CA06EA}" type="datetimeFigureOut">
              <a:rPr lang="ar-SA" smtClean="0"/>
              <a:t>06/01/31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9F1D31D-DE8F-4604-8B35-C890AE2CF58E}"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D89229-29E6-4165-8F52-E31255CA06EA}" type="datetimeFigureOut">
              <a:rPr lang="ar-SA" smtClean="0"/>
              <a:t>06/01/31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19F1D31D-DE8F-4604-8B35-C890AE2CF58E}" type="slidenum">
              <a:rPr lang="ar-SA" smtClean="0"/>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9D89229-29E6-4165-8F52-E31255CA06EA}" type="datetimeFigureOut">
              <a:rPr lang="ar-SA" smtClean="0"/>
              <a:t>06/01/31</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9F1D31D-DE8F-4604-8B35-C890AE2CF58E}" type="slidenum">
              <a:rPr lang="ar-SA" smtClean="0"/>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714356"/>
            <a:ext cx="7851648" cy="1643074"/>
          </a:xfrm>
        </p:spPr>
        <p:txBody>
          <a:bodyPr>
            <a:normAutofit fontScale="90000"/>
          </a:bodyPr>
          <a:lstStyle/>
          <a:p>
            <a:pPr algn="ct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
            </a:r>
            <a:br>
              <a:rPr lang="en-US" sz="6000" dirty="0" smtClean="0"/>
            </a:br>
            <a:r>
              <a:rPr lang="ar-SA" sz="6000" dirty="0" smtClean="0"/>
              <a:t>الإبداع</a:t>
            </a:r>
            <a:endParaRPr lang="ar-SA" sz="6000" dirty="0"/>
          </a:p>
        </p:txBody>
      </p:sp>
      <p:sp>
        <p:nvSpPr>
          <p:cNvPr id="3" name="عنوان فرعي 2"/>
          <p:cNvSpPr>
            <a:spLocks noGrp="1"/>
          </p:cNvSpPr>
          <p:nvPr>
            <p:ph type="subTitle" idx="1"/>
          </p:nvPr>
        </p:nvSpPr>
        <p:spPr/>
        <p:txBody>
          <a:bodyPr>
            <a:normAutofit/>
          </a:bodyPr>
          <a:lstStyle/>
          <a:p>
            <a:r>
              <a:rPr lang="ar-SA" sz="4000" dirty="0" smtClean="0"/>
              <a:t>قال تعالى ( بديع الســـموات والأرض)</a:t>
            </a:r>
            <a:endParaRPr lang="ar-SA"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صر نائب للنص 7"/>
          <p:cNvSpPr>
            <a:spLocks noGrp="1"/>
          </p:cNvSpPr>
          <p:nvPr>
            <p:ph type="body" idx="1"/>
          </p:nvPr>
        </p:nvSpPr>
        <p:spPr>
          <a:xfrm>
            <a:off x="530352" y="2704664"/>
            <a:ext cx="7772400" cy="2724600"/>
          </a:xfrm>
        </p:spPr>
        <p:txBody>
          <a:bodyPr>
            <a:normAutofit fontScale="40000" lnSpcReduction="20000"/>
          </a:bodyPr>
          <a:lstStyle/>
          <a:p>
            <a:r>
              <a:rPr lang="ar-SA" sz="7600" dirty="0" smtClean="0"/>
              <a:t>هناك تعريفات </a:t>
            </a:r>
            <a:r>
              <a:rPr lang="ar-SA" sz="7600" dirty="0" smtClean="0"/>
              <a:t>كثيرة </a:t>
            </a:r>
            <a:r>
              <a:rPr lang="ar-SA" sz="7600" dirty="0" smtClean="0"/>
              <a:t>للإبداع منها " العملية التي تؤدي إلى ابتكار أفكار جديدة ، تكون مفيدة ومقبولة اجتماعياً عند </a:t>
            </a:r>
            <a:r>
              <a:rPr lang="ar-SA" sz="7600" dirty="0" smtClean="0"/>
              <a:t>التنفيذ </a:t>
            </a:r>
          </a:p>
          <a:p>
            <a:r>
              <a:rPr lang="ar-SA" sz="7600" dirty="0" err="1" smtClean="0"/>
              <a:t>او</a:t>
            </a:r>
            <a:r>
              <a:rPr lang="ar-SA" sz="7600" dirty="0" smtClean="0"/>
              <a:t> يعرف بأنه :</a:t>
            </a:r>
            <a:r>
              <a:rPr lang="ar-SA" sz="7600" dirty="0" smtClean="0"/>
              <a:t> " هو مزيج من الخيال العلمي المرن ، لتطوير فكرة قديمة ، أو لإيجاد فكرة جديدة ، مهما كانت الفكرة صغيرة ، ينتج عنها إنتاج متميز غير مألوف ، يمكن تطبيقه واستعماله </a:t>
            </a:r>
            <a:r>
              <a:rPr lang="ar-SA" dirty="0" smtClean="0"/>
              <a:t>"</a:t>
            </a:r>
            <a:endParaRPr lang="en-US" dirty="0" smtClean="0"/>
          </a:p>
          <a:p>
            <a:endParaRPr lang="ar-SA" dirty="0"/>
          </a:p>
        </p:txBody>
      </p:sp>
      <p:sp>
        <p:nvSpPr>
          <p:cNvPr id="9" name="عنوان 8"/>
          <p:cNvSpPr>
            <a:spLocks noGrp="1"/>
          </p:cNvSpPr>
          <p:nvPr>
            <p:ph type="title"/>
          </p:nvPr>
        </p:nvSpPr>
        <p:spPr>
          <a:xfrm>
            <a:off x="530352" y="785794"/>
            <a:ext cx="7772400" cy="1500198"/>
          </a:xfrm>
        </p:spPr>
        <p:txBody>
          <a:bodyPr/>
          <a:lstStyle/>
          <a:p>
            <a:pPr algn="ctr"/>
            <a:r>
              <a:rPr smtClean="0"/>
              <a:t/>
            </a:r>
            <a:br>
              <a:rPr smtClean="0"/>
            </a:br>
            <a:r>
              <a:rPr smtClean="0"/>
              <a:t/>
            </a:r>
            <a:br>
              <a:rPr smtClean="0"/>
            </a:br>
            <a:r>
              <a:rPr lang="ar-SA" dirty="0" smtClean="0"/>
              <a:t>ما هو الإبداع ؟</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704088"/>
            <a:ext cx="8401080" cy="5582432"/>
          </a:xfrm>
        </p:spPr>
        <p:txBody>
          <a:bodyPr>
            <a:normAutofit fontScale="90000"/>
          </a:bodyPr>
          <a:lstStyle/>
          <a:p>
            <a:pPr algn="ctr"/>
            <a:r>
              <a:rPr lang="ar-SA" dirty="0" smtClean="0"/>
              <a:t>إذاً الإبداع هو إنتاج أفكار جديدة خارجة عن المألوف ، على شرط أن تكون أفكار مفيدة ، وقد يكون الإبداع في مجال يجلب الدمار والضرر وهذا لا يسمى إبداع بل تخريب ، فلو قلنا أن موظف ابتكر طريقة جديدة لتخفيض التكاليف أو لتعزيز الإنتاج أو لمنتج جديد، فتعتبر هذه الفكرة من الإبداع</a:t>
            </a:r>
            <a:r>
              <a:rPr lang="en-US" dirty="0" smtClean="0"/>
              <a:t/>
            </a:r>
            <a:br>
              <a:rPr lang="en-US" dirty="0" smtClean="0"/>
            </a:b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ctrTitle"/>
          </p:nvPr>
        </p:nvSpPr>
        <p:spPr>
          <a:xfrm>
            <a:off x="533400" y="642918"/>
            <a:ext cx="7851648" cy="1071570"/>
          </a:xfrm>
        </p:spPr>
        <p:txBody>
          <a:bodyPr/>
          <a:lstStyle/>
          <a:p>
            <a:pPr algn="ctr"/>
            <a:r>
              <a:rPr lang="ar-SA" b="0" i="1" dirty="0" smtClean="0">
                <a:solidFill>
                  <a:srgbClr val="C00000"/>
                </a:solidFill>
              </a:rPr>
              <a:t>من هو المبـــدع </a:t>
            </a:r>
            <a:r>
              <a:rPr lang="ar-SA" dirty="0" smtClean="0">
                <a:solidFill>
                  <a:srgbClr val="C00000"/>
                </a:solidFill>
              </a:rPr>
              <a:t>؟</a:t>
            </a:r>
            <a:endParaRPr lang="ar-SA" dirty="0">
              <a:solidFill>
                <a:srgbClr val="C00000"/>
              </a:solidFill>
            </a:endParaRPr>
          </a:p>
        </p:txBody>
      </p:sp>
      <p:sp>
        <p:nvSpPr>
          <p:cNvPr id="4" name="عنوان فرعي 3"/>
          <p:cNvSpPr>
            <a:spLocks noGrp="1"/>
          </p:cNvSpPr>
          <p:nvPr>
            <p:ph type="subTitle" idx="1"/>
          </p:nvPr>
        </p:nvSpPr>
        <p:spPr>
          <a:xfrm>
            <a:off x="533400" y="1785926"/>
            <a:ext cx="7854696" cy="4071966"/>
          </a:xfrm>
        </p:spPr>
        <p:txBody>
          <a:bodyPr>
            <a:normAutofit lnSpcReduction="10000"/>
          </a:bodyPr>
          <a:lstStyle/>
          <a:p>
            <a:r>
              <a:rPr lang="ar-SA" dirty="0" smtClean="0"/>
              <a:t>يظن بعض الناس أن الإنسان المبدع ولد هكذا مبدعاً ، وهو مفهوم غير صحيح ، وللاختصار </a:t>
            </a:r>
            <a:r>
              <a:rPr lang="ar-SA" dirty="0" smtClean="0"/>
              <a:t>فإن كل </a:t>
            </a:r>
            <a:r>
              <a:rPr lang="ar-SA" dirty="0" smtClean="0"/>
              <a:t>شخص يستطيع أن يبدع ويبتكر إلا من </a:t>
            </a:r>
            <a:r>
              <a:rPr lang="ar-SA" dirty="0" smtClean="0"/>
              <a:t>يأبى</a:t>
            </a:r>
          </a:p>
          <a:p>
            <a:endParaRPr lang="ar-SA" dirty="0" smtClean="0"/>
          </a:p>
          <a:p>
            <a:r>
              <a:rPr lang="ar-SA" dirty="0" smtClean="0"/>
              <a:t>مثال : </a:t>
            </a:r>
            <a:r>
              <a:rPr lang="ar-SA" dirty="0" smtClean="0"/>
              <a:t>كان أحد رجال الأعمال يقف في طابور طويل في إحدى المطارات، لاحظ الرجل أن أغلفة تذاكر السفر بيضاء خالية، ففكر في طباعة إعلانات على هذه المغلفات وتوزيع هذه الأغلفة مجاناً على شركات الطيران، وافقت شركات الطيران على هذا العرض، وتعاون رجل الأعمال مع مدير إحدى المطابع وتم هذا المشروع، والنتيجة أرباح بملايين الدولارات! الفكرة إبداعية وصغيرة، لكنها جديدة ولم يفكر فيها أحد من قبل، وصار لهذا الرجل زبائن من الشركات الكبرى في الولايات </a:t>
            </a:r>
            <a:r>
              <a:rPr lang="ar-SA" dirty="0" smtClean="0"/>
              <a:t>المتحدة الأمريكية</a:t>
            </a:r>
            <a:endParaRPr lang="en-US" dirty="0" smtClean="0"/>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010400"/>
          </a:xfrm>
        </p:spPr>
        <p:txBody>
          <a:bodyPr/>
          <a:lstStyle/>
          <a:p>
            <a:pPr algn="ctr"/>
            <a:r>
              <a:rPr lang="ar-SA" dirty="0" smtClean="0"/>
              <a:t>المداخل المختلفة لدراسة الإبداع ؟</a:t>
            </a:r>
            <a:endParaRPr lang="ar-SA" dirty="0"/>
          </a:p>
        </p:txBody>
      </p:sp>
      <p:sp>
        <p:nvSpPr>
          <p:cNvPr id="3" name="عنصر نائب للمحتوى 2"/>
          <p:cNvSpPr>
            <a:spLocks noGrp="1"/>
          </p:cNvSpPr>
          <p:nvPr>
            <p:ph idx="1"/>
          </p:nvPr>
        </p:nvSpPr>
        <p:spPr>
          <a:xfrm>
            <a:off x="457200" y="1785926"/>
            <a:ext cx="8229600" cy="4538674"/>
          </a:xfrm>
        </p:spPr>
        <p:txBody>
          <a:bodyPr>
            <a:normAutofit/>
          </a:bodyPr>
          <a:lstStyle/>
          <a:p>
            <a:r>
              <a:rPr lang="ar-SA" b="1" dirty="0" smtClean="0"/>
              <a:t>هنالك ثلاثة مداخل للتعرف على ظاهرة الإبداع ودراستها </a:t>
            </a:r>
            <a:r>
              <a:rPr lang="ar-SA" b="1" dirty="0" smtClean="0"/>
              <a:t>وهي</a:t>
            </a:r>
            <a:r>
              <a:rPr lang="ar-SA" dirty="0" smtClean="0"/>
              <a:t>:</a:t>
            </a:r>
          </a:p>
          <a:p>
            <a:r>
              <a:rPr lang="ar-SA" b="1" dirty="0" smtClean="0"/>
              <a:t>أولاً : التركيز على العملية الإبداعية أو آلية الإبداع : حيث يركز هذا المدخل على أن عملية الإبداع تبدأ بإحساس المبدع بمشكلة تسبب له نوع من عدم التوازن وتقوده إلى البحث عن حل لهذه المشكلة </a:t>
            </a:r>
            <a:r>
              <a:rPr lang="ar-SA" b="1" dirty="0" smtClean="0"/>
              <a:t>بشكل يعيد التوازن .</a:t>
            </a:r>
            <a:r>
              <a:rPr lang="ar-SA" b="1" dirty="0" smtClean="0"/>
              <a:t> </a:t>
            </a:r>
            <a:endParaRPr lang="ar-SA" b="1" dirty="0" smtClean="0"/>
          </a:p>
          <a:p>
            <a:r>
              <a:rPr lang="ar-SA" b="1" dirty="0" smtClean="0"/>
              <a:t>ثانياً : مدخل يركز على الناتج الإبداعي : ويتمثل الإبداع من وجهة النظر هذه بمقدار الإنتاجية في الأداء ومدى حداثتها وأصالتها </a:t>
            </a:r>
            <a:r>
              <a:rPr lang="ar-SA" b="1" dirty="0" smtClean="0"/>
              <a:t>وفائدتها .</a:t>
            </a:r>
          </a:p>
          <a:p>
            <a:r>
              <a:rPr lang="ar-SA" b="1" dirty="0" smtClean="0"/>
              <a:t>ثالثاً : مدخل يركز على الصفات الشخصية للمبدعين : ويركز على محاولة التعرف على ظاهرة الإبداع من خلال التعرف على الخصائص النفسية والعقلية والجسمية للمبدعين ومنها، حب الفضول، </a:t>
            </a:r>
            <a:r>
              <a:rPr lang="ar-SA" b="1" dirty="0" smtClean="0"/>
              <a:t>والمخاطرة .</a:t>
            </a:r>
          </a:p>
          <a:p>
            <a:endParaRPr lang="ar-SA"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حاجة المنظمات الإدارية للإبداع</a:t>
            </a:r>
            <a:endParaRPr lang="ar-SA" dirty="0"/>
          </a:p>
        </p:txBody>
      </p:sp>
      <p:sp>
        <p:nvSpPr>
          <p:cNvPr id="3" name="عنصر نائب للمحتوى 2"/>
          <p:cNvSpPr>
            <a:spLocks noGrp="1"/>
          </p:cNvSpPr>
          <p:nvPr>
            <p:ph idx="1"/>
          </p:nvPr>
        </p:nvSpPr>
        <p:spPr/>
        <p:txBody>
          <a:bodyPr/>
          <a:lstStyle/>
          <a:p>
            <a:r>
              <a:rPr lang="ar-SA" b="1" dirty="0" smtClean="0"/>
              <a:t>هنالك مجالات رحبة للإبداع الإداري سواء في بناء الاستراتيجيات أو الخطط أو في ابتكار الأساليب والأنظمة أو في تنظيم المهارات وقدرات القوى العاملة </a:t>
            </a:r>
            <a:r>
              <a:rPr lang="ar-SA" b="1" dirty="0" smtClean="0"/>
              <a:t>, فمثلاً قيام </a:t>
            </a:r>
            <a:r>
              <a:rPr lang="ar-SA" b="1" dirty="0" smtClean="0"/>
              <a:t>أحد المديرين بابتكار طريقة جديدة لتطبيق نظرية إدارية وحصوله على نتائج جيدة، يُعد ابتكاراً وإبداعاً، وكذلك فإن مقدرة القائد الإداري على ابتكار حل </a:t>
            </a:r>
            <a:r>
              <a:rPr lang="ar-SA" b="1" dirty="0" smtClean="0"/>
              <a:t>مناسب </a:t>
            </a:r>
            <a:r>
              <a:rPr lang="ar-SA" b="1" dirty="0" smtClean="0"/>
              <a:t>لمشكلة قائمة وتنفيذ هذا الحل بشكل سليم والوصول من روائه إلى وضع تنظيمي أفضل، إنما هو </a:t>
            </a:r>
            <a:r>
              <a:rPr lang="ar-SA" b="1" dirty="0" smtClean="0"/>
              <a:t>إبداع ايضاً .</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smtClean="0"/>
              <a:t>أهم </a:t>
            </a:r>
            <a:r>
              <a:rPr lang="ar-SA" b="1" dirty="0" smtClean="0"/>
              <a:t>أسباب </a:t>
            </a:r>
            <a:r>
              <a:rPr lang="ar-SA" b="1" dirty="0" smtClean="0"/>
              <a:t>حاجة المنظمات للإبداع ترجع إلى :</a:t>
            </a:r>
            <a:endParaRPr lang="ar-SA" dirty="0"/>
          </a:p>
        </p:txBody>
      </p:sp>
      <p:sp>
        <p:nvSpPr>
          <p:cNvPr id="3" name="عنصر نائب للمحتوى 2"/>
          <p:cNvSpPr>
            <a:spLocks noGrp="1"/>
          </p:cNvSpPr>
          <p:nvPr>
            <p:ph idx="1"/>
          </p:nvPr>
        </p:nvSpPr>
        <p:spPr/>
        <p:txBody>
          <a:bodyPr/>
          <a:lstStyle/>
          <a:p>
            <a:r>
              <a:rPr lang="ar-SA" b="1" dirty="0" smtClean="0"/>
              <a:t>- أهمية الأشخاص المبدعين للمنظمات في الوقت الحاضر لرفع كفاءتها وإنتاجيتها، وبالتالي تُقدم </a:t>
            </a:r>
            <a:r>
              <a:rPr lang="ar-SA" b="1" dirty="0" smtClean="0"/>
              <a:t>الخدمات بشكل مميز .</a:t>
            </a:r>
          </a:p>
          <a:p>
            <a:r>
              <a:rPr lang="ar-SA" b="1" dirty="0" smtClean="0"/>
              <a:t>أهمية الأساليب </a:t>
            </a:r>
            <a:r>
              <a:rPr lang="ar-SA" b="1" dirty="0" smtClean="0"/>
              <a:t>الحديثة والمبتكرة للمنظمات الحكومية والتي تتناسب مع البيئة، وتساعد تلك </a:t>
            </a:r>
            <a:r>
              <a:rPr lang="ar-SA" b="1" dirty="0" smtClean="0"/>
              <a:t>المنظمات </a:t>
            </a:r>
            <a:r>
              <a:rPr lang="ar-SA" b="1" dirty="0" smtClean="0"/>
              <a:t>في إدارة عملياتها وحل </a:t>
            </a:r>
            <a:r>
              <a:rPr lang="ar-SA" b="1" dirty="0" smtClean="0"/>
              <a:t>مشكلاتها .</a:t>
            </a:r>
          </a:p>
          <a:p>
            <a:r>
              <a:rPr lang="ar-SA" b="1" dirty="0" smtClean="0"/>
              <a:t>تلبية احتياجات الرأي العام المتزايدة، إذ إن وعي المواطنين بالمنجزات الحضارية يدفعهم إلى الإلحاح بقوة للحصول على الخدمات بيسر وسهولة وبتوعية أفضل مما هي </a:t>
            </a:r>
            <a:r>
              <a:rPr lang="ar-SA" b="1" dirty="0" smtClean="0"/>
              <a:t>عليه</a:t>
            </a:r>
            <a:r>
              <a:rPr lang="ar-SA" b="1" dirty="0" smtClean="0"/>
              <a:t> .</a:t>
            </a:r>
            <a:endParaRPr lang="ar-SA" b="1" dirty="0" smtClean="0"/>
          </a:p>
          <a:p>
            <a:r>
              <a:rPr lang="ar-SA" b="1" dirty="0" smtClean="0"/>
              <a:t>تزايد </a:t>
            </a:r>
            <a:r>
              <a:rPr lang="ar-SA" b="1" dirty="0" smtClean="0"/>
              <a:t>المشكلات التنظيمية والإنسانية والاحتياجات المتزايدة للعنصر البشري داخل المنظمات يفرض التغيير والتطوير الذي يتطلب الإبداع في إحداثه</a:t>
            </a:r>
            <a:endParaRPr lang="ar-SA" b="1" dirty="0" smtClean="0"/>
          </a:p>
          <a:p>
            <a:endParaRPr lang="ar-SA" b="1" dirty="0" smtClean="0"/>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علاقة الحوافز بالإبداع</a:t>
            </a:r>
            <a:endParaRPr lang="ar-SA" dirty="0"/>
          </a:p>
        </p:txBody>
      </p:sp>
      <p:sp>
        <p:nvSpPr>
          <p:cNvPr id="6" name="عنصر نائب للمحتوى 5"/>
          <p:cNvSpPr>
            <a:spLocks noGrp="1"/>
          </p:cNvSpPr>
          <p:nvPr>
            <p:ph idx="1"/>
          </p:nvPr>
        </p:nvSpPr>
        <p:spPr/>
        <p:txBody>
          <a:bodyPr>
            <a:normAutofit lnSpcReduction="10000"/>
          </a:bodyPr>
          <a:lstStyle/>
          <a:p>
            <a:r>
              <a:rPr lang="ar-SA" b="1" dirty="0" smtClean="0"/>
              <a:t>تعتبر الحوافز </a:t>
            </a:r>
            <a:r>
              <a:rPr lang="ar-SA" b="1" dirty="0" smtClean="0"/>
              <a:t>مقوما رئيسيا في المنظمات المبدعة بل وركيزة أساسية لوجود الإبداع وتنميته في هذا المجال، ولا ينبغي الاهتمام فقط بوضع الحوافز، بل لابد من ربطها بالأداء والإبداع بحيث توضع معايير محددة وعادلة وموضوعية حتى تؤتي تلك الحوافز ثمارها المرجوة.</a:t>
            </a:r>
            <a:br>
              <a:rPr lang="ar-SA" b="1" dirty="0" smtClean="0"/>
            </a:br>
            <a:r>
              <a:rPr lang="ar-SA" b="1" dirty="0" smtClean="0"/>
              <a:t>ويجب ألا يغيب عن البال أن الحوافز قد يكون لها نتائج سلبية إذا استخدمت بطرق تنتفي فيها العدالة والموضوعية، وهذا يشير إلى أن استخدام الحوافز ليس بالضرورة دائماً يؤدي إلى نتائج إيجابية، مثل مكافأة موظف متسيب بدلاً من الموظف القائم بوظيفته على الوجه المطلوب، إلا أنه من المهم التعرف على حاجات الأفراد ومحاولة استثارتها ودفعها من خلال الحوافز وسواءً كانت مادية أو معنوية فللحوافز دور واضح في تشجيع الموظفين على الإبداع والمبادأة والتجديد.</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المعوقات التي تعترض عملية الإبداع فيما يتعلق بالحوافز:</a:t>
            </a:r>
            <a:endParaRPr lang="ar-SA" dirty="0"/>
          </a:p>
        </p:txBody>
      </p:sp>
      <p:sp>
        <p:nvSpPr>
          <p:cNvPr id="3" name="عنصر نائب للمحتوى 2"/>
          <p:cNvSpPr>
            <a:spLocks noGrp="1"/>
          </p:cNvSpPr>
          <p:nvPr>
            <p:ph idx="1"/>
          </p:nvPr>
        </p:nvSpPr>
        <p:spPr/>
        <p:txBody>
          <a:bodyPr/>
          <a:lstStyle/>
          <a:p>
            <a:r>
              <a:rPr lang="ar-SA" b="1" dirty="0" smtClean="0"/>
              <a:t>عدم تهيئة الظروف الملائمة لخلق الجو المشجع على الإبداع من حيث غموض الدور وعدم وضوح الأهداف والخوف من السخرية عند طرق أفكار وتصورات جديدة تخالف المألوف إضافة إلى عدم المشاركة في الآراء بين الرئيس والمرؤوس والتمسك الشديد بالأنظمة وتغريب المتميزين داخل </a:t>
            </a:r>
            <a:r>
              <a:rPr lang="ar-SA" b="1" dirty="0" smtClean="0"/>
              <a:t>المنظمة .</a:t>
            </a:r>
          </a:p>
          <a:p>
            <a:r>
              <a:rPr lang="ar-SA" b="1" dirty="0" smtClean="0"/>
              <a:t>وضع نظام موحد للحوافز فمن الخطأ وضع نظام موحد لعدد من المنظمات التي تختلف أنشطتها إذ تختلف الحوافز بما يتناسب وكل بيئة </a:t>
            </a:r>
            <a:r>
              <a:rPr lang="ar-SA" b="1" dirty="0" err="1" smtClean="0"/>
              <a:t>أؤ</a:t>
            </a:r>
            <a:r>
              <a:rPr lang="ar-SA" b="1" dirty="0" smtClean="0"/>
              <a:t> منظمة أو نشاط وحسب العاملين، كذلك من الأمور المحبطة للإبداع الإداري المساواة بين الفرد المبدع وغير </a:t>
            </a:r>
            <a:r>
              <a:rPr lang="ar-SA" b="1" dirty="0" smtClean="0"/>
              <a:t>المبدع .</a:t>
            </a:r>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TotalTime>
  <Words>648</Words>
  <Application>Microsoft Office PowerPoint</Application>
  <PresentationFormat>عرض على الشاشة (3:4)‏</PresentationFormat>
  <Paragraphs>27</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تدفق</vt:lpstr>
      <vt:lpstr>    الإبداع</vt:lpstr>
      <vt:lpstr>  ما هو الإبداع ؟</vt:lpstr>
      <vt:lpstr>إذاً الإبداع هو إنتاج أفكار جديدة خارجة عن المألوف ، على شرط أن تكون أفكار مفيدة ، وقد يكون الإبداع في مجال يجلب الدمار والضرر وهذا لا يسمى إبداع بل تخريب ، فلو قلنا أن موظف ابتكر طريقة جديدة لتخفيض التكاليف أو لتعزيز الإنتاج أو لمنتج جديد، فتعتبر هذه الفكرة من الإبداع </vt:lpstr>
      <vt:lpstr>من هو المبـــدع ؟</vt:lpstr>
      <vt:lpstr>المداخل المختلفة لدراسة الإبداع ؟</vt:lpstr>
      <vt:lpstr>حاجة المنظمات الإدارية للإبداع</vt:lpstr>
      <vt:lpstr>أهم أسباب حاجة المنظمات للإبداع ترجع إلى :</vt:lpstr>
      <vt:lpstr>علاقة الحوافز بالإبداع</vt:lpstr>
      <vt:lpstr>المعوقات التي تعترض عملية الإبداع فيما يتعلق بالحوافز:</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الإبداع</dc:title>
  <dc:creator>user</dc:creator>
  <cp:lastModifiedBy>user</cp:lastModifiedBy>
  <cp:revision>1</cp:revision>
  <dcterms:created xsi:type="dcterms:W3CDTF">2009-12-21T21:05:58Z</dcterms:created>
  <dcterms:modified xsi:type="dcterms:W3CDTF">2009-12-21T22:20:03Z</dcterms:modified>
</cp:coreProperties>
</file>