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5"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992" autoAdjust="0"/>
    <p:restoredTop sz="94660"/>
  </p:normalViewPr>
  <p:slideViewPr>
    <p:cSldViewPr>
      <p:cViewPr varScale="1">
        <p:scale>
          <a:sx n="69" d="100"/>
          <a:sy n="69" d="100"/>
        </p:scale>
        <p:origin x="-113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13/01/1431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13/01/1431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13/01/1431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13/01/1431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13/01/1431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13/01/1431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13/01/1431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13/01/1431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13/01/1431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13/01/1431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13/01/1431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13/01/1431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714488"/>
            <a:ext cx="8229600" cy="4525963"/>
          </a:xfrm>
        </p:spPr>
        <p:txBody>
          <a:bodyPr>
            <a:normAutofit/>
          </a:bodyPr>
          <a:lstStyle/>
          <a:p>
            <a:pPr algn="ctr"/>
            <a:r>
              <a:rPr lang="ar-SA" sz="4400" dirty="0" err="1" smtClean="0"/>
              <a:t>عبدالعزيز</a:t>
            </a:r>
            <a:r>
              <a:rPr lang="ar-SA" sz="4400" dirty="0" smtClean="0"/>
              <a:t> فيصل حسين </a:t>
            </a:r>
          </a:p>
          <a:p>
            <a:pPr algn="ctr"/>
            <a:r>
              <a:rPr lang="ar-SA" sz="4400" dirty="0" smtClean="0"/>
              <a:t>0865698</a:t>
            </a:r>
          </a:p>
          <a:p>
            <a:pPr algn="ctr"/>
            <a:r>
              <a:rPr lang="ar-SA" sz="8800" b="1" dirty="0" smtClean="0">
                <a:solidFill>
                  <a:schemeClr val="tx2">
                    <a:lumMod val="75000"/>
                  </a:schemeClr>
                </a:solidFill>
              </a:rPr>
              <a:t>الإبداع الإداري</a:t>
            </a:r>
            <a:endParaRPr lang="en-US" sz="8800" b="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solidFill>
                  <a:schemeClr val="tx2">
                    <a:lumMod val="75000"/>
                  </a:schemeClr>
                </a:solidFill>
              </a:rPr>
              <a:t>خامساً: </a:t>
            </a:r>
            <a:r>
              <a:rPr lang="ar-SA" dirty="0" smtClean="0">
                <a:solidFill>
                  <a:schemeClr val="tx2">
                    <a:lumMod val="75000"/>
                  </a:schemeClr>
                </a:solidFill>
              </a:rPr>
              <a:t>معوقات الإبداع في المنظمات</a:t>
            </a:r>
            <a:br>
              <a:rPr lang="ar-SA" dirty="0" smtClean="0">
                <a:solidFill>
                  <a:schemeClr val="tx2">
                    <a:lumMod val="75000"/>
                  </a:schemeClr>
                </a:solidFill>
              </a:rPr>
            </a:br>
            <a:endParaRPr lang="en-US" dirty="0">
              <a:solidFill>
                <a:schemeClr val="tx2">
                  <a:lumMod val="75000"/>
                </a:schemeClr>
              </a:solidFill>
            </a:endParaRPr>
          </a:p>
        </p:txBody>
      </p:sp>
      <p:sp>
        <p:nvSpPr>
          <p:cNvPr id="3" name="عنصر نائب للمحتوى 2"/>
          <p:cNvSpPr>
            <a:spLocks noGrp="1"/>
          </p:cNvSpPr>
          <p:nvPr>
            <p:ph idx="1"/>
          </p:nvPr>
        </p:nvSpPr>
        <p:spPr>
          <a:xfrm>
            <a:off x="457200" y="714356"/>
            <a:ext cx="8229600" cy="5786478"/>
          </a:xfrm>
        </p:spPr>
        <p:txBody>
          <a:bodyPr>
            <a:normAutofit fontScale="77500" lnSpcReduction="20000"/>
          </a:bodyPr>
          <a:lstStyle/>
          <a:p>
            <a:r>
              <a:rPr lang="ar-SA" dirty="0" smtClean="0"/>
              <a:t/>
            </a:r>
            <a:br>
              <a:rPr lang="ar-SA" dirty="0" smtClean="0"/>
            </a:br>
            <a:r>
              <a:rPr lang="ar-SA" dirty="0" smtClean="0"/>
              <a:t>1/المحافظة على الوضع </a:t>
            </a:r>
            <a:r>
              <a:rPr lang="ar-SA" dirty="0" err="1" smtClean="0"/>
              <a:t>الإجتماعي</a:t>
            </a:r>
            <a:r>
              <a:rPr lang="ar-SA" dirty="0" smtClean="0"/>
              <a:t> وعدم الرغبة في خلق صراع سلبي ناشئ عن </a:t>
            </a:r>
            <a:r>
              <a:rPr lang="ar-SA" dirty="0" err="1" smtClean="0"/>
              <a:t>الإختلافات</a:t>
            </a:r>
            <a:r>
              <a:rPr lang="ar-SA" dirty="0" smtClean="0"/>
              <a:t> بين الثقافة السائدة في المنظمة وبين الثقافة التي </a:t>
            </a:r>
            <a:r>
              <a:rPr lang="ar-SA" dirty="0" err="1" smtClean="0"/>
              <a:t>يستلزمها</a:t>
            </a:r>
            <a:r>
              <a:rPr lang="ar-SA" dirty="0" smtClean="0"/>
              <a:t> التغيير.</a:t>
            </a:r>
          </a:p>
          <a:p>
            <a:r>
              <a:rPr lang="ar-SA" dirty="0" smtClean="0"/>
              <a:t/>
            </a:r>
            <a:br>
              <a:rPr lang="ar-SA" dirty="0" smtClean="0"/>
            </a:br>
            <a:r>
              <a:rPr lang="ar-SA" dirty="0" smtClean="0"/>
              <a:t>2/الرغبة في المحافظة على أساليب وطرق الأداء المعروفة ،حيث أن الإبداع في المنظمة يستلزم في بدايته نفقات إضافية على المنظمة أن تتحملها.</a:t>
            </a:r>
          </a:p>
          <a:p>
            <a:r>
              <a:rPr lang="ar-SA" dirty="0" smtClean="0"/>
              <a:t/>
            </a:r>
            <a:br>
              <a:rPr lang="ar-SA" dirty="0" smtClean="0"/>
            </a:br>
            <a:r>
              <a:rPr lang="ar-SA" dirty="0" smtClean="0"/>
              <a:t>3/عدم الرغبة في تخفيض قيمة </a:t>
            </a:r>
            <a:r>
              <a:rPr lang="ar-SA" dirty="0" err="1" smtClean="0"/>
              <a:t>الإستثمار</a:t>
            </a:r>
            <a:r>
              <a:rPr lang="ar-SA" dirty="0" smtClean="0"/>
              <a:t> الرأسمالي في سلعة أو خدمة حالية.</a:t>
            </a:r>
          </a:p>
          <a:p>
            <a:r>
              <a:rPr lang="ar-SA" dirty="0" smtClean="0"/>
              <a:t/>
            </a:r>
            <a:br>
              <a:rPr lang="ar-SA" dirty="0" smtClean="0"/>
            </a:br>
            <a:r>
              <a:rPr lang="ar-SA" dirty="0" smtClean="0"/>
              <a:t>4/عدم الرغبة في تغيير الوضع الحالي بسبب التكاليف التي يفرضها مثل هذا التغيير.</a:t>
            </a:r>
          </a:p>
          <a:p>
            <a:r>
              <a:rPr lang="ar-SA" dirty="0" smtClean="0"/>
              <a:t/>
            </a:r>
            <a:br>
              <a:rPr lang="ar-SA" dirty="0" smtClean="0"/>
            </a:br>
            <a:r>
              <a:rPr lang="ar-SA" dirty="0" smtClean="0"/>
              <a:t>5/ثبوت الهيكل البيروقراطي لمدة طويلة وترسخ الثقافة البيروقراطية وما يصاحب ذلك من رغبة أصحاب السلطة في المحافظة عليها وعلى طاعة وولاء المرؤوسين لهم أو رغبة أصحاب </a:t>
            </a:r>
            <a:r>
              <a:rPr lang="ar-SA" dirty="0" err="1" smtClean="0"/>
              <a:t>الإمتيازات</a:t>
            </a:r>
            <a:r>
              <a:rPr lang="ar-SA" dirty="0" smtClean="0"/>
              <a:t> في المحافظة على </a:t>
            </a:r>
            <a:r>
              <a:rPr lang="ar-SA" dirty="0" err="1" smtClean="0"/>
              <a:t>إمتيازاتهم</a:t>
            </a:r>
            <a:endParaRPr lang="ar-SA"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chemeClr val="tx2">
                    <a:lumMod val="75000"/>
                  </a:schemeClr>
                </a:solidFill>
              </a:rPr>
              <a:t>سادساً: </a:t>
            </a:r>
            <a:r>
              <a:rPr lang="ar-SA" dirty="0" smtClean="0">
                <a:solidFill>
                  <a:schemeClr val="tx2">
                    <a:lumMod val="75000"/>
                  </a:schemeClr>
                </a:solidFill>
              </a:rPr>
              <a:t>أساليب التفكير الإبداعي الجماعي</a:t>
            </a:r>
            <a:endParaRPr lang="en-US" dirty="0">
              <a:solidFill>
                <a:schemeClr val="tx2">
                  <a:lumMod val="75000"/>
                </a:schemeClr>
              </a:solidFill>
            </a:endParaRPr>
          </a:p>
        </p:txBody>
      </p:sp>
      <p:sp>
        <p:nvSpPr>
          <p:cNvPr id="3" name="عنصر نائب للمحتوى 2"/>
          <p:cNvSpPr>
            <a:spLocks noGrp="1"/>
          </p:cNvSpPr>
          <p:nvPr>
            <p:ph idx="1"/>
          </p:nvPr>
        </p:nvSpPr>
        <p:spPr/>
        <p:txBody>
          <a:bodyPr>
            <a:normAutofit fontScale="85000" lnSpcReduction="20000"/>
          </a:bodyPr>
          <a:lstStyle/>
          <a:p>
            <a:r>
              <a:rPr lang="ar-SA" dirty="0" smtClean="0"/>
              <a:t>1- العصف الذهني والذي </a:t>
            </a:r>
            <a:r>
              <a:rPr lang="ar-SA" dirty="0" err="1" smtClean="0"/>
              <a:t>إبتكره</a:t>
            </a:r>
            <a:r>
              <a:rPr lang="ar-SA" dirty="0" smtClean="0"/>
              <a:t> (</a:t>
            </a:r>
            <a:r>
              <a:rPr lang="ar-SA" dirty="0" err="1" smtClean="0"/>
              <a:t>أوسبورن</a:t>
            </a:r>
            <a:r>
              <a:rPr lang="ar-SA" dirty="0" smtClean="0"/>
              <a:t>) ومن الشروط الأساسية اللازم توافرها لنجاح هذا الأسلوب:</a:t>
            </a:r>
          </a:p>
          <a:p>
            <a:r>
              <a:rPr lang="ar-SA" dirty="0" smtClean="0"/>
              <a:t/>
            </a:r>
            <a:br>
              <a:rPr lang="ar-SA" dirty="0" smtClean="0"/>
            </a:br>
            <a:r>
              <a:rPr lang="ar-SA" dirty="0" smtClean="0"/>
              <a:t>**تجنب نقد أي فكرة.</a:t>
            </a:r>
          </a:p>
          <a:p>
            <a:r>
              <a:rPr lang="ar-SA" dirty="0" smtClean="0"/>
              <a:t/>
            </a:r>
            <a:br>
              <a:rPr lang="ar-SA" dirty="0" smtClean="0"/>
            </a:br>
            <a:r>
              <a:rPr lang="ar-SA" dirty="0" smtClean="0"/>
              <a:t>**تشجيع </a:t>
            </a:r>
            <a:r>
              <a:rPr lang="ar-SA" dirty="0" err="1" smtClean="0"/>
              <a:t>إستعراض</a:t>
            </a:r>
            <a:r>
              <a:rPr lang="ar-SA" dirty="0" smtClean="0"/>
              <a:t> أكبر قدر من الأفكار.</a:t>
            </a:r>
          </a:p>
          <a:p>
            <a:r>
              <a:rPr lang="ar-SA" dirty="0" smtClean="0"/>
              <a:t/>
            </a:r>
            <a:br>
              <a:rPr lang="ar-SA" dirty="0" smtClean="0"/>
            </a:br>
            <a:r>
              <a:rPr lang="ar-SA" dirty="0" smtClean="0"/>
              <a:t>**العمل على تنمية </a:t>
            </a:r>
            <a:r>
              <a:rPr lang="ar-SA" dirty="0" err="1" smtClean="0"/>
              <a:t>الأفكارلأن</a:t>
            </a:r>
            <a:r>
              <a:rPr lang="ar-SA" dirty="0" smtClean="0"/>
              <a:t> كل فكرة تولد فكرة أخرى.</a:t>
            </a:r>
          </a:p>
          <a:p>
            <a:r>
              <a:rPr lang="ar-SA" dirty="0" smtClean="0"/>
              <a:t/>
            </a:r>
            <a:br>
              <a:rPr lang="ar-SA" dirty="0" smtClean="0"/>
            </a:br>
            <a:r>
              <a:rPr lang="ar-SA" dirty="0" smtClean="0"/>
              <a:t>ويتطلب هذا الأسلوب أن تجتمع مجموعة ما من الأفراد ويطلب رئيس الجلسة تقديم أكبر عدد ممكن من الأفكار الغريبة </a:t>
            </a:r>
            <a:r>
              <a:rPr lang="ar-SA" dirty="0" err="1" smtClean="0"/>
              <a:t>و</a:t>
            </a:r>
            <a:r>
              <a:rPr lang="ar-SA" dirty="0" smtClean="0"/>
              <a:t> </a:t>
            </a:r>
            <a:r>
              <a:rPr lang="ar-SA" dirty="0" err="1" smtClean="0"/>
              <a:t>اللاواقعية</a:t>
            </a:r>
            <a:r>
              <a:rPr lang="ar-SA" dirty="0" smtClean="0"/>
              <a:t> مع تجنب النقد ومن ثم تدون الأفكار فكرة فكرة ليختار الأنسب منها.</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57166"/>
            <a:ext cx="8229600" cy="5768997"/>
          </a:xfrm>
        </p:spPr>
        <p:txBody>
          <a:bodyPr>
            <a:normAutofit fontScale="85000" lnSpcReduction="20000"/>
          </a:bodyPr>
          <a:lstStyle/>
          <a:p>
            <a:r>
              <a:rPr lang="ar-SA" dirty="0" smtClean="0"/>
              <a:t>2-  </a:t>
            </a:r>
            <a:r>
              <a:rPr lang="ar-SA" dirty="0" smtClean="0"/>
              <a:t>أسلوب المجموعات الشكلية أو </a:t>
            </a:r>
            <a:r>
              <a:rPr lang="ar-SA" dirty="0" smtClean="0"/>
              <a:t>الصورية</a:t>
            </a:r>
            <a:r>
              <a:rPr lang="en-US" dirty="0" smtClean="0"/>
              <a:t>:</a:t>
            </a:r>
            <a:r>
              <a:rPr lang="ar-SA" dirty="0" smtClean="0"/>
              <a:t> وقد </a:t>
            </a:r>
            <a:r>
              <a:rPr lang="ar-SA" dirty="0" smtClean="0"/>
              <a:t>أوجده (دلييك و فان دوفان) ، وفي هذا الأسلوب يتم الإبتعاد </a:t>
            </a:r>
            <a:r>
              <a:rPr lang="ar-SA" dirty="0" smtClean="0"/>
              <a:t>عن </a:t>
            </a:r>
            <a:r>
              <a:rPr lang="ar-SA" dirty="0" smtClean="0"/>
              <a:t>تناول العلاقات بين أفراد المجموعة وإن الهدف الأساسي منه هو التخفيف من حدة سيطرة أفكار أحد أفراد المجموعة على أفكار الأخرين ، ومن أهم الخطوات المتبعة:</a:t>
            </a:r>
          </a:p>
          <a:p>
            <a:r>
              <a:rPr lang="ar-SA" dirty="0" smtClean="0"/>
              <a:t/>
            </a:r>
            <a:br>
              <a:rPr lang="ar-SA" dirty="0" smtClean="0"/>
            </a:br>
            <a:r>
              <a:rPr lang="ar-SA" dirty="0" smtClean="0"/>
              <a:t>**أن يسجل كل فرد على </a:t>
            </a:r>
            <a:r>
              <a:rPr lang="ar-SA" dirty="0" err="1" smtClean="0"/>
              <a:t>حدة</a:t>
            </a:r>
            <a:r>
              <a:rPr lang="ar-SA" dirty="0" smtClean="0"/>
              <a:t> أفكاره على قصاصة من الورق حول المشكلة المراد معالجتها.</a:t>
            </a:r>
          </a:p>
          <a:p>
            <a:r>
              <a:rPr lang="ar-SA" dirty="0" smtClean="0"/>
              <a:t/>
            </a:r>
            <a:br>
              <a:rPr lang="ar-SA" dirty="0" smtClean="0"/>
            </a:br>
            <a:r>
              <a:rPr lang="ar-SA" dirty="0" smtClean="0"/>
              <a:t>**ثم يتم عرض أفكاره التي يدونها رئيس الجلسة </a:t>
            </a:r>
            <a:r>
              <a:rPr lang="ar-SA" dirty="0" err="1" smtClean="0"/>
              <a:t>ولاتناقش</a:t>
            </a:r>
            <a:r>
              <a:rPr lang="ar-SA" dirty="0" smtClean="0"/>
              <a:t> حتى ينتهي أفراد المجموعة كافة من سرد أفكارهم.</a:t>
            </a:r>
          </a:p>
          <a:p>
            <a:r>
              <a:rPr lang="ar-SA" dirty="0" smtClean="0"/>
              <a:t/>
            </a:r>
            <a:br>
              <a:rPr lang="ar-SA" dirty="0" smtClean="0"/>
            </a:br>
            <a:r>
              <a:rPr lang="ar-SA" dirty="0" smtClean="0"/>
              <a:t>**ثم يفتح النقاش ويمنع النقد.</a:t>
            </a:r>
          </a:p>
          <a:p>
            <a:r>
              <a:rPr lang="ar-SA" dirty="0" smtClean="0"/>
              <a:t/>
            </a:r>
            <a:br>
              <a:rPr lang="ar-SA" dirty="0" smtClean="0"/>
            </a:br>
            <a:r>
              <a:rPr lang="ar-SA" dirty="0" smtClean="0"/>
              <a:t>**بعدها يقوم كل فرد سرا بتقييم الأفكار المعروضة ومن ثم يستعرض رئيس الجلسة الأفكار التي </a:t>
            </a:r>
            <a:r>
              <a:rPr lang="ar-SA" dirty="0" err="1" smtClean="0"/>
              <a:t>إستحوذت</a:t>
            </a:r>
            <a:r>
              <a:rPr lang="ar-SA" dirty="0" smtClean="0"/>
              <a:t> على </a:t>
            </a:r>
            <a:r>
              <a:rPr lang="ar-SA" dirty="0" err="1" smtClean="0"/>
              <a:t>الإهتمام</a:t>
            </a:r>
            <a:r>
              <a:rPr lang="ar-SA" dirty="0" smtClean="0"/>
              <a:t> الأكبر ليعاد التصويت مرة ثانية للوصول إلى قرار نهائي.</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357298"/>
            <a:ext cx="8229600" cy="6715172"/>
          </a:xfrm>
        </p:spPr>
        <p:txBody>
          <a:bodyPr/>
          <a:lstStyle/>
          <a:p>
            <a:r>
              <a:rPr lang="ar-SA" dirty="0" smtClean="0"/>
              <a:t>3- </a:t>
            </a:r>
            <a:r>
              <a:rPr lang="ar-SA" dirty="0" smtClean="0"/>
              <a:t>أسلوب </a:t>
            </a:r>
            <a:r>
              <a:rPr lang="ar-SA" dirty="0" smtClean="0"/>
              <a:t>دلفي </a:t>
            </a:r>
            <a:r>
              <a:rPr lang="ar-SA" dirty="0" err="1" smtClean="0"/>
              <a:t>و</a:t>
            </a:r>
            <a:r>
              <a:rPr lang="ar-SA" dirty="0" smtClean="0"/>
              <a:t> قد </a:t>
            </a:r>
            <a:r>
              <a:rPr lang="ar-SA" dirty="0" smtClean="0"/>
              <a:t>أوجده (دالكي) وفيه لايتطلب أن يكون الأعضاء من مكان واحد ،وهو عبارة عن سلسلة من الأسئلة ترسل إلى عدد من الخبراء ليبدوا آراءهم في مشكلة ما (كل على حدة) ،ثم تعاد الإجابات لتصنف وترتب حسب توافق الأراء والأفكار وتعاد مرة أخرى إلى المشاركين وتكرر الخطوات السابقة حتى يتفق الجميع على الحلول المطروحة.</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solidFill>
                  <a:schemeClr val="tx2">
                    <a:lumMod val="75000"/>
                  </a:schemeClr>
                </a:solidFill>
              </a:rPr>
              <a:t>سابعاً: </a:t>
            </a:r>
            <a:r>
              <a:rPr lang="ar-SA" dirty="0" smtClean="0">
                <a:solidFill>
                  <a:schemeClr val="tx2">
                    <a:lumMod val="75000"/>
                  </a:schemeClr>
                </a:solidFill>
              </a:rPr>
              <a:t>الممارسات الإدارية التي تؤثر في الإبداع</a:t>
            </a:r>
            <a:endParaRPr lang="en-US" dirty="0">
              <a:solidFill>
                <a:schemeClr val="tx2">
                  <a:lumMod val="75000"/>
                </a:schemeClr>
              </a:solidFill>
            </a:endParaRPr>
          </a:p>
        </p:txBody>
      </p:sp>
      <p:sp>
        <p:nvSpPr>
          <p:cNvPr id="3" name="عنصر نائب للمحتوى 2"/>
          <p:cNvSpPr>
            <a:spLocks noGrp="1"/>
          </p:cNvSpPr>
          <p:nvPr>
            <p:ph idx="1"/>
          </p:nvPr>
        </p:nvSpPr>
        <p:spPr/>
        <p:txBody>
          <a:bodyPr>
            <a:normAutofit fontScale="92500" lnSpcReduction="10000"/>
          </a:bodyPr>
          <a:lstStyle/>
          <a:p>
            <a:r>
              <a:rPr lang="ar-SA" b="1" u="sng" dirty="0" smtClean="0"/>
              <a:t>التحدي</a:t>
            </a:r>
            <a:r>
              <a:rPr lang="ar-SA" dirty="0" smtClean="0"/>
              <a:t>: عن </a:t>
            </a:r>
            <a:r>
              <a:rPr lang="ar-SA" dirty="0" smtClean="0"/>
              <a:t>طريق تعيين الشخص المناسب في الوظيفة المناسبة والتي تتصل بخبراته ومهاراته ، وذلك يؤدي إلى توقد شعلة الإبداع لديه ،كما أن التسكين في المكان غير المناسب يؤدي إلى الإحباط والشعور بالتهديد.</a:t>
            </a:r>
          </a:p>
          <a:p>
            <a:r>
              <a:rPr lang="ar-SA" b="1" u="sng" dirty="0" smtClean="0"/>
              <a:t>الحرية</a:t>
            </a:r>
            <a:r>
              <a:rPr lang="ar-SA" dirty="0" smtClean="0"/>
              <a:t> : وتتمثل في إعطاء الموظف الفرصة لكي يقرر بنفسه كيف ينفذ المهمة المسندة إليه ، فذلك ينمي الحافز الذاتي وحاسة الملكية لديه ،وفي الواقع نجد بعض المديرين يغيرون الأهداف باستمرار أو أنهم يفشلون في تحديد الأهداف وآخرين يمنحون الحرية بالإسم فقط ويدعون أن الموظفين ليس لديهم المقدرة على التوصل لحلول إبداعية.</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85728"/>
            <a:ext cx="8229600" cy="6143668"/>
          </a:xfrm>
        </p:spPr>
        <p:txBody>
          <a:bodyPr>
            <a:normAutofit fontScale="85000" lnSpcReduction="20000"/>
          </a:bodyPr>
          <a:lstStyle/>
          <a:p>
            <a:r>
              <a:rPr lang="ar-SA" b="1" u="sng" dirty="0" smtClean="0"/>
              <a:t>الموارد</a:t>
            </a:r>
            <a:r>
              <a:rPr lang="ar-SA" dirty="0" smtClean="0"/>
              <a:t>: أهم موردين يؤثران على الإبداع هما: الوقت والمال ، وتوزيعهما يجب أن يكون بعناية فائقة لإطلاق شرارة الإبداع عند الجميع ،وعلى العكس فإن توزيعهما بشكل غيرعادل يؤدي إلي تثبيط الهمم ،كما أن مساحة المكان الذي يعمل فيه الموظف كلما كانت واسعة كلما حركت الخيال المبدع أكثر</a:t>
            </a:r>
            <a:r>
              <a:rPr lang="ar-SA" dirty="0" smtClean="0"/>
              <a:t>.</a:t>
            </a:r>
          </a:p>
          <a:p>
            <a:r>
              <a:rPr lang="ar-SA" dirty="0" smtClean="0"/>
              <a:t>ملامح فرق العمل: كلما كان فريق العمل متآلفا ومتكاملا كلما أدى ذلك إلى مزيد من صقل مهارات التفكير الإبداعي وتبادل الخبرات ويكون ذلك من خلال :</a:t>
            </a:r>
          </a:p>
          <a:p>
            <a:r>
              <a:rPr lang="ar-SA" dirty="0" smtClean="0"/>
              <a:t/>
            </a:r>
            <a:br>
              <a:rPr lang="ar-SA" dirty="0" smtClean="0"/>
            </a:br>
            <a:r>
              <a:rPr lang="ar-SA" dirty="0" smtClean="0"/>
              <a:t>**الرغبة </a:t>
            </a:r>
            <a:r>
              <a:rPr lang="ar-SA" dirty="0" err="1" smtClean="0"/>
              <a:t>الأ</a:t>
            </a:r>
            <a:r>
              <a:rPr lang="ar-SA" dirty="0" smtClean="0"/>
              <a:t> </a:t>
            </a:r>
            <a:r>
              <a:rPr lang="ar-SA" dirty="0" err="1" smtClean="0"/>
              <a:t>كيدة</a:t>
            </a:r>
            <a:r>
              <a:rPr lang="ar-SA" dirty="0" smtClean="0"/>
              <a:t> للعضو في تحقيق أهداف الفريق .</a:t>
            </a:r>
          </a:p>
          <a:p>
            <a:r>
              <a:rPr lang="ar-SA" dirty="0" smtClean="0"/>
              <a:t/>
            </a:r>
            <a:br>
              <a:rPr lang="ar-SA" dirty="0" smtClean="0"/>
            </a:br>
            <a:r>
              <a:rPr lang="ar-SA" dirty="0" smtClean="0"/>
              <a:t>** مبادرة كل عضو إلى مساعدة الآخرين وخاصة في الظروف الصعبة .</a:t>
            </a:r>
          </a:p>
          <a:p>
            <a:r>
              <a:rPr lang="ar-SA" dirty="0" smtClean="0"/>
              <a:t/>
            </a:r>
            <a:br>
              <a:rPr lang="ar-SA" dirty="0" smtClean="0"/>
            </a:br>
            <a:r>
              <a:rPr lang="ar-SA" dirty="0" smtClean="0"/>
              <a:t>** ضرورة تعرف كل عضو على المعلومات المتخصصة التي يحضرها الأعضاء الآخرون للنقاش .</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71472" y="1231879"/>
            <a:ext cx="8229600" cy="5626121"/>
          </a:xfrm>
        </p:spPr>
        <p:txBody>
          <a:bodyPr/>
          <a:lstStyle/>
          <a:p>
            <a:r>
              <a:rPr lang="ar-SA" b="1" u="sng" dirty="0" smtClean="0"/>
              <a:t>تشجيع المشرفين</a:t>
            </a:r>
            <a:r>
              <a:rPr lang="ar-SA" dirty="0" smtClean="0"/>
              <a:t>: حيث أن معظم المديرين دائما مشغولون ،وتحت ضغط النتائج يفوتهم تشجيع المجهودات المبدعة الناجحة وغير الناجحة ،فلابد من تحفيزالدافع الذاتي حتى يتبنى الموظف المهمة ويحرص عليها ويبدع فيها والمؤسسات الناجحة نادرا ما تربط بين الإبداع وبين مكافآت مالية محددة والمفترض أن يقابل المدير أو المشرف الأفكارالإبداعية بعقل متفتح وليس بالنقد أو بتأخير الرد أو بإظهار رد فعل يحطم الإبداع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4" y="1357298"/>
            <a:ext cx="8229600" cy="5268931"/>
          </a:xfrm>
        </p:spPr>
        <p:txBody>
          <a:bodyPr/>
          <a:lstStyle/>
          <a:p>
            <a:r>
              <a:rPr lang="ar-SA" dirty="0" smtClean="0"/>
              <a:t>دعم المنظمة: إن تشجيع المشرفين يبرز الإبداع ، ولكن الإبداع حقيقة يدعم حينما يهتم به قادة المنظمة الذين عليهم أن يضعوا نظاما أو قيما مؤكدة لتقديرالمجهودات الإبداعية واعتبار أن العمل المبدع هو قمة الأولويات ،كما أن المشاركة في المعلومات وفي إتخاذ القرارات والتعاون من القيم التي ترعى الإبداع.</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ثامناً: </a:t>
            </a:r>
            <a:r>
              <a:rPr lang="ar-SA" dirty="0" smtClean="0"/>
              <a:t>مبادئ الإبداع</a:t>
            </a:r>
            <a:endParaRPr lang="en-US" dirty="0"/>
          </a:p>
        </p:txBody>
      </p:sp>
      <p:sp>
        <p:nvSpPr>
          <p:cNvPr id="3" name="عنصر نائب للمحتوى 2"/>
          <p:cNvSpPr>
            <a:spLocks noGrp="1"/>
          </p:cNvSpPr>
          <p:nvPr>
            <p:ph idx="1"/>
          </p:nvPr>
        </p:nvSpPr>
        <p:spPr/>
        <p:txBody>
          <a:bodyPr/>
          <a:lstStyle/>
          <a:p>
            <a:r>
              <a:rPr lang="ar-SA" dirty="0" smtClean="0"/>
              <a:t>إفساح المجال لأيّة فكرة أن تولد وتنمو وتكبر ما دامت في </a:t>
            </a:r>
            <a:r>
              <a:rPr lang="ar-SA" dirty="0" err="1" smtClean="0"/>
              <a:t>الإتجاه</a:t>
            </a:r>
            <a:r>
              <a:rPr lang="ar-SA" dirty="0" smtClean="0"/>
              <a:t> الصحيح </a:t>
            </a:r>
            <a:endParaRPr lang="ar-SA" dirty="0" smtClean="0"/>
          </a:p>
          <a:p>
            <a:r>
              <a:rPr lang="ar-SA" dirty="0" smtClean="0"/>
              <a:t>إن الأفراد مصدر قوة المنظمة </a:t>
            </a:r>
            <a:endParaRPr lang="ar-SA" dirty="0" smtClean="0"/>
          </a:p>
          <a:p>
            <a:r>
              <a:rPr lang="ar-SA" dirty="0" smtClean="0"/>
              <a:t>احترام الأفراد وتشجّيعهم وتنمّيتهم لإتاحة الفرص لهم للمشاركة في القرار وتحقيق النجاحات للمنظمة </a:t>
            </a:r>
            <a:endParaRPr lang="ar-SA" dirty="0" smtClean="0"/>
          </a:p>
          <a:p>
            <a:r>
              <a:rPr lang="ar-SA" dirty="0" smtClean="0"/>
              <a:t>التخلّي عن الروتين واللامركزيّة في التعامل ينمي القدرة </a:t>
            </a:r>
            <a:r>
              <a:rPr lang="ar-SA" dirty="0" smtClean="0"/>
              <a:t>الإبداعية</a:t>
            </a:r>
          </a:p>
          <a:p>
            <a:r>
              <a:rPr lang="ar-SA" dirty="0" smtClean="0"/>
              <a:t>تحويل العمل إلى شيء ممتع لا وظيفة فحسب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57166"/>
            <a:ext cx="8229600" cy="6072230"/>
          </a:xfrm>
        </p:spPr>
        <p:txBody>
          <a:bodyPr/>
          <a:lstStyle/>
          <a:p>
            <a:r>
              <a:rPr lang="ar-SA" dirty="0" smtClean="0"/>
              <a:t>التجديد المستمر للنفس والفكر والطموحات </a:t>
            </a:r>
            <a:endParaRPr lang="ar-SA" dirty="0" smtClean="0"/>
          </a:p>
          <a:p>
            <a:r>
              <a:rPr lang="ar-SA" dirty="0" smtClean="0"/>
              <a:t>التطلّع إلى الأعلى دائماً من شأنه أن يحرّك حوافز الأفراد إلى العمل وبذل المزيد </a:t>
            </a:r>
            <a:endParaRPr lang="ar-SA" dirty="0" smtClean="0"/>
          </a:p>
          <a:p>
            <a:r>
              <a:rPr lang="ar-SA" dirty="0" smtClean="0"/>
              <a:t>ليس الإبداع أن نكون نسخة ثانية أو مكررة في البلد ، بل الإبداع أن تكون النسخة الرائدة والفريدة ،لذلك ينبغي ملاحظة تجارب الآخرين وتقويمها أيضاً وأخذ الجيّد وترك الرديء </a:t>
            </a:r>
            <a:endParaRPr lang="ar-SA" dirty="0" smtClean="0"/>
          </a:p>
          <a:p>
            <a:r>
              <a:rPr lang="ar-SA" dirty="0" smtClean="0"/>
              <a:t>لا ينبغي ترك الفكرة الجيدة التي تفتقد إلى آليات التنفيذ </a:t>
            </a:r>
            <a:endParaRPr lang="ar-SA" dirty="0" smtClean="0"/>
          </a:p>
          <a:p>
            <a:r>
              <a:rPr lang="ar-SA" dirty="0" smtClean="0"/>
              <a:t>يجب إعطاء التعلّم عن طريق العمل أهميّة بالغة لأنها الطريق الأفضل لتطوير الكفاءات وتوسيع النشاطات ودمج الأفراد بالمهام والوظائف.</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785786" y="785794"/>
            <a:ext cx="7772400" cy="928670"/>
          </a:xfrm>
        </p:spPr>
        <p:txBody>
          <a:bodyPr>
            <a:normAutofit fontScale="90000"/>
          </a:bodyPr>
          <a:lstStyle/>
          <a:p>
            <a:r>
              <a:rPr lang="ar-SA" dirty="0" smtClean="0">
                <a:solidFill>
                  <a:schemeClr val="tx2">
                    <a:lumMod val="75000"/>
                  </a:schemeClr>
                </a:solidFill>
              </a:rPr>
              <a:t>أولا : مفهوم الابداع</a:t>
            </a:r>
            <a:br>
              <a:rPr lang="ar-SA" dirty="0" smtClean="0">
                <a:solidFill>
                  <a:schemeClr val="tx2">
                    <a:lumMod val="75000"/>
                  </a:schemeClr>
                </a:solidFill>
              </a:rPr>
            </a:br>
            <a:endParaRPr lang="en-US" dirty="0">
              <a:solidFill>
                <a:schemeClr val="tx2">
                  <a:lumMod val="75000"/>
                </a:schemeClr>
              </a:solidFill>
            </a:endParaRPr>
          </a:p>
        </p:txBody>
      </p:sp>
      <p:sp>
        <p:nvSpPr>
          <p:cNvPr id="5" name="عنوان فرعي 4"/>
          <p:cNvSpPr>
            <a:spLocks noGrp="1"/>
          </p:cNvSpPr>
          <p:nvPr>
            <p:ph type="subTitle" idx="1"/>
          </p:nvPr>
        </p:nvSpPr>
        <p:spPr>
          <a:xfrm>
            <a:off x="0" y="2214554"/>
            <a:ext cx="9144000" cy="5786454"/>
          </a:xfrm>
        </p:spPr>
        <p:txBody>
          <a:bodyPr/>
          <a:lstStyle/>
          <a:p>
            <a:r>
              <a:rPr lang="ar-SA" dirty="0" smtClean="0"/>
              <a:t>مكن تعريف الإبداع بأنه أفكار جديدة ومفيدة ومتصلة بحل مشكلات معينة أو تجميع وإعادة تركيب الأنماط المعروفة من المعرفة في أشكال فريدة ،ولا يقتصر الإبداع على الجانب التكنيكي لأنه لايشمل تطوير السلع و العمليات المتعلقة بها وإعداد السوق فحسب بل يتعدى أيضا الألات و المعدات وطرائق التصنيع و التحسينات في التنظيم نفسه ونتائج التدريب و الرضا عن العمل بما يؤدي إلى إزدياد الإنتاجية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4" y="1714488"/>
            <a:ext cx="8229600" cy="5626121"/>
          </a:xfrm>
        </p:spPr>
        <p:txBody>
          <a:bodyPr/>
          <a:lstStyle/>
          <a:p>
            <a:r>
              <a:rPr lang="ar-SA" dirty="0" smtClean="0"/>
              <a:t>إنّ الميل والنزعة الطبيعية في الأفراد وخصوصاً أصحاب القرار</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solidFill>
                  <a:schemeClr val="tx2">
                    <a:lumMod val="75000"/>
                  </a:schemeClr>
                </a:solidFill>
              </a:rPr>
              <a:t>ثانيا: مستويات الابداع </a:t>
            </a:r>
            <a:br>
              <a:rPr lang="ar-SA" dirty="0" smtClean="0">
                <a:solidFill>
                  <a:schemeClr val="tx2">
                    <a:lumMod val="75000"/>
                  </a:schemeClr>
                </a:solidFill>
              </a:rPr>
            </a:br>
            <a:endParaRPr lang="en-US" dirty="0">
              <a:solidFill>
                <a:schemeClr val="tx2">
                  <a:lumMod val="75000"/>
                </a:schemeClr>
              </a:solidFill>
            </a:endParaRPr>
          </a:p>
        </p:txBody>
      </p:sp>
      <p:sp>
        <p:nvSpPr>
          <p:cNvPr id="3" name="عنصر نائب للمحتوى 2"/>
          <p:cNvSpPr>
            <a:spLocks noGrp="1"/>
          </p:cNvSpPr>
          <p:nvPr>
            <p:ph idx="1"/>
          </p:nvPr>
        </p:nvSpPr>
        <p:spPr/>
        <p:txBody>
          <a:bodyPr/>
          <a:lstStyle/>
          <a:p>
            <a:r>
              <a:rPr lang="en-US" dirty="0" smtClean="0"/>
              <a:t> </a:t>
            </a:r>
            <a:r>
              <a:rPr lang="en-US" u="sng" dirty="0" smtClean="0"/>
              <a:t>-</a:t>
            </a:r>
            <a:r>
              <a:rPr lang="en-US" b="1" u="sng" dirty="0" smtClean="0"/>
              <a:t>1</a:t>
            </a:r>
            <a:r>
              <a:rPr lang="ar-SA" b="1" u="sng" dirty="0" smtClean="0"/>
              <a:t>الإبداع </a:t>
            </a:r>
            <a:r>
              <a:rPr lang="ar-SA" b="1" u="sng" dirty="0" smtClean="0"/>
              <a:t>على المستوى </a:t>
            </a:r>
            <a:r>
              <a:rPr lang="ar-SA" b="1" u="sng" dirty="0" smtClean="0"/>
              <a:t>الفردي</a:t>
            </a:r>
            <a:r>
              <a:rPr lang="ar-SA" dirty="0" smtClean="0"/>
              <a:t>:</a:t>
            </a:r>
            <a:r>
              <a:rPr lang="en-US" dirty="0" smtClean="0"/>
              <a:t> </a:t>
            </a:r>
            <a:r>
              <a:rPr lang="ar-SA" dirty="0" smtClean="0"/>
              <a:t>بحيث </a:t>
            </a:r>
            <a:r>
              <a:rPr lang="ar-SA" dirty="0" smtClean="0"/>
              <a:t>يكون لدى العاملين إبداعية خلاقة لتطوير العمل وذلك من خلال خصائص فطرية يتمتعون </a:t>
            </a:r>
            <a:r>
              <a:rPr lang="ar-SA" dirty="0" err="1" smtClean="0"/>
              <a:t>بها</a:t>
            </a:r>
            <a:r>
              <a:rPr lang="ar-SA" dirty="0" smtClean="0"/>
              <a:t> كالذكاء </a:t>
            </a:r>
            <a:r>
              <a:rPr lang="ar-SA" dirty="0" err="1" smtClean="0"/>
              <a:t>و</a:t>
            </a:r>
            <a:r>
              <a:rPr lang="ar-SA" dirty="0" smtClean="0"/>
              <a:t> الموهبة أو من خلال خصائص مكتسبة كحل المشاكل مثلا ،وهذه الخصائص يمكن التدرب عليها وتنميتها ويساعد في ذلك ذكاء الفرد وموهبته.</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8229600" cy="5411807"/>
          </a:xfrm>
        </p:spPr>
        <p:txBody>
          <a:bodyPr/>
          <a:lstStyle/>
          <a:p>
            <a:r>
              <a:rPr lang="en-US" u="sng" dirty="0" smtClean="0"/>
              <a:t> </a:t>
            </a:r>
            <a:r>
              <a:rPr lang="en-US" b="1" u="sng" dirty="0" smtClean="0"/>
              <a:t>-2</a:t>
            </a:r>
            <a:r>
              <a:rPr lang="ar-SA" b="1" u="sng" dirty="0" smtClean="0"/>
              <a:t>الإبداع على </a:t>
            </a:r>
            <a:r>
              <a:rPr lang="ar-SA" b="1" u="sng" dirty="0" smtClean="0"/>
              <a:t>مستوى الجماعات</a:t>
            </a:r>
            <a:r>
              <a:rPr lang="ar-SA" u="sng" dirty="0" smtClean="0"/>
              <a:t>: </a:t>
            </a:r>
            <a:r>
              <a:rPr lang="ar-SA" dirty="0" smtClean="0"/>
              <a:t>بحيث تكون هناك جماعات محددة في العمل تتعاون فيما بينها لتطبيق الأفكار التي يحملونها </a:t>
            </a:r>
            <a:r>
              <a:rPr lang="ar-SA" dirty="0" err="1" smtClean="0"/>
              <a:t>و</a:t>
            </a:r>
            <a:r>
              <a:rPr lang="ar-SA" dirty="0" smtClean="0"/>
              <a:t> تغيير الشيء نحو الأفضل كجماعة فنية في قسم الإنتاج مثلا.</a:t>
            </a:r>
          </a:p>
          <a:p>
            <a:r>
              <a:rPr lang="ar-SA" u="sng" dirty="0" smtClean="0"/>
              <a:t>3- </a:t>
            </a:r>
            <a:r>
              <a:rPr lang="ar-SA" b="1" u="sng" dirty="0" smtClean="0"/>
              <a:t>الإبداع </a:t>
            </a:r>
            <a:r>
              <a:rPr lang="ar-SA" b="1" u="sng" dirty="0" smtClean="0"/>
              <a:t>على مستوى المنظمات</a:t>
            </a:r>
            <a:r>
              <a:rPr lang="en-US" u="sng" dirty="0" smtClean="0"/>
              <a:t>-</a:t>
            </a:r>
            <a:r>
              <a:rPr lang="ar-SA" u="sng" dirty="0" smtClean="0"/>
              <a:t>:</a:t>
            </a:r>
            <a:r>
              <a:rPr lang="ar-SA" dirty="0" smtClean="0"/>
              <a:t> </a:t>
            </a:r>
            <a:r>
              <a:rPr lang="ar-SA" dirty="0" smtClean="0"/>
              <a:t>فهناك منظمات متميزة في مستوى أداءها وعملها وغالبا ما يكون عمل هذه المنظمات نموذجي ومثالي للمنظمات الأخرى ،وحتى تصل المنظمات إلى الإبداع لابد من وجود إبداع فردي و جماعي.</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340369"/>
          </a:xfrm>
        </p:spPr>
        <p:txBody>
          <a:bodyPr/>
          <a:lstStyle/>
          <a:p>
            <a:r>
              <a:rPr lang="ar-SA" dirty="0" smtClean="0"/>
              <a:t>وإن هناك العديد من الباحثين الذين ميزوا بين نوعين رئيسيين من الإبداع على مستوى المنظمات وهما:</a:t>
            </a:r>
          </a:p>
          <a:p>
            <a:r>
              <a:rPr lang="ar-SA" dirty="0" smtClean="0"/>
              <a:t/>
            </a:r>
            <a:br>
              <a:rPr lang="ar-SA" dirty="0" smtClean="0"/>
            </a:br>
            <a:r>
              <a:rPr lang="ar-SA" u="sng" dirty="0" smtClean="0"/>
              <a:t>أ</a:t>
            </a:r>
            <a:r>
              <a:rPr lang="en-US" b="1" u="sng" dirty="0" smtClean="0"/>
              <a:t>-</a:t>
            </a:r>
            <a:r>
              <a:rPr lang="ar-SA" b="1" u="sng" dirty="0" smtClean="0"/>
              <a:t>الإبداع </a:t>
            </a:r>
            <a:r>
              <a:rPr lang="ar-SA" b="1" u="sng" dirty="0" smtClean="0"/>
              <a:t>الفني</a:t>
            </a:r>
            <a:r>
              <a:rPr lang="ar-SA" u="sng" dirty="0" smtClean="0"/>
              <a:t>: </a:t>
            </a:r>
            <a:r>
              <a:rPr lang="ar-SA" dirty="0" smtClean="0"/>
              <a:t>بحيث يتعلق بالمنتج سواء السلع أو الخدمات ،ويتعلق بتكنولوجيا الإنتاج أي بنشاطات المنظمة الأساسية التي ينتج عنها السلع أو الخدمات.</a:t>
            </a:r>
          </a:p>
          <a:p>
            <a:r>
              <a:rPr lang="ar-SA" dirty="0" smtClean="0"/>
              <a:t/>
            </a:r>
            <a:br>
              <a:rPr lang="ar-SA" dirty="0" smtClean="0"/>
            </a:br>
            <a:r>
              <a:rPr lang="ar-SA" dirty="0" smtClean="0"/>
              <a:t>ب</a:t>
            </a:r>
            <a:r>
              <a:rPr lang="en-US" dirty="0" smtClean="0"/>
              <a:t>-</a:t>
            </a:r>
            <a:r>
              <a:rPr lang="ar-SA" b="1" u="sng" dirty="0" smtClean="0"/>
              <a:t>الإبداع </a:t>
            </a:r>
            <a:r>
              <a:rPr lang="ar-SA" b="1" u="sng" dirty="0" smtClean="0"/>
              <a:t>الإداري</a:t>
            </a:r>
            <a:r>
              <a:rPr lang="ar-SA" dirty="0" smtClean="0"/>
              <a:t>:</a:t>
            </a:r>
            <a:r>
              <a:rPr lang="en-US" dirty="0" smtClean="0"/>
              <a:t> </a:t>
            </a:r>
            <a:r>
              <a:rPr lang="ar-SA" dirty="0" smtClean="0"/>
              <a:t>ويتعلق بشكل مباشر بالهيكل التنظيمي والعملية الإدارية في المنظمة ،وبشكل غير مباشر بنشاطات المنظمة الأساسية</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85728"/>
            <a:ext cx="8229600" cy="6357982"/>
          </a:xfrm>
        </p:spPr>
        <p:txBody>
          <a:bodyPr>
            <a:normAutofit fontScale="92500" lnSpcReduction="20000"/>
          </a:bodyPr>
          <a:lstStyle/>
          <a:p>
            <a:r>
              <a:rPr lang="ar-SA" dirty="0" smtClean="0"/>
              <a:t>وقد قام (تايلور) بتقسيم الإبداع إلى مستويات مختلفة هي :</a:t>
            </a:r>
          </a:p>
          <a:p>
            <a:r>
              <a:rPr lang="ar-SA" dirty="0" smtClean="0"/>
              <a:t/>
            </a:r>
            <a:br>
              <a:rPr lang="ar-SA" dirty="0" smtClean="0"/>
            </a:br>
            <a:r>
              <a:rPr lang="ar-SA" dirty="0" smtClean="0"/>
              <a:t>*الإبداع التعبيري / وتكون فيه الأصالة والكفاءة على قدر قليل من الأهمية.</a:t>
            </a:r>
          </a:p>
          <a:p>
            <a:r>
              <a:rPr lang="ar-SA" dirty="0" smtClean="0"/>
              <a:t/>
            </a:r>
            <a:br>
              <a:rPr lang="ar-SA" dirty="0" smtClean="0"/>
            </a:br>
            <a:r>
              <a:rPr lang="ar-SA" dirty="0" smtClean="0"/>
              <a:t>*الإبداع الإنتاجي/ وهو الذي يرتبط بتطوير آلة أو منتج أو خدمة.</a:t>
            </a:r>
          </a:p>
          <a:p>
            <a:r>
              <a:rPr lang="ar-SA" dirty="0" smtClean="0"/>
              <a:t/>
            </a:r>
            <a:br>
              <a:rPr lang="ar-SA" dirty="0" smtClean="0"/>
            </a:br>
            <a:r>
              <a:rPr lang="ar-SA" dirty="0" smtClean="0"/>
              <a:t>*الإبداع الإختراعي / ويتعلق بتقديم أساليب جديدة.</a:t>
            </a:r>
          </a:p>
          <a:p>
            <a:r>
              <a:rPr lang="ar-SA" dirty="0" smtClean="0"/>
              <a:t/>
            </a:r>
            <a:br>
              <a:rPr lang="ar-SA" dirty="0" smtClean="0"/>
            </a:br>
            <a:r>
              <a:rPr lang="ar-SA" dirty="0" smtClean="0"/>
              <a:t>*الإبداع الإبتكاري/ يشير إلى التطوير المستمر للأفكار وينجم عنه اكتساب مهارات جديدة.</a:t>
            </a:r>
          </a:p>
          <a:p>
            <a:r>
              <a:rPr lang="ar-SA" dirty="0" smtClean="0"/>
              <a:t/>
            </a:r>
            <a:br>
              <a:rPr lang="ar-SA" dirty="0" smtClean="0"/>
            </a:br>
            <a:r>
              <a:rPr lang="ar-SA" dirty="0" smtClean="0"/>
              <a:t>*إبداع الإنبثاق/ هو نادر الحدوث لما يتطلبه من وضع أفكار </a:t>
            </a:r>
            <a:r>
              <a:rPr lang="ar-SA" dirty="0" err="1" smtClean="0"/>
              <a:t>و</a:t>
            </a:r>
            <a:r>
              <a:rPr lang="ar-SA" dirty="0" smtClean="0"/>
              <a:t> إفتراضات جديدة كل الجدة.</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chemeClr val="tx2">
                    <a:lumMod val="75000"/>
                  </a:schemeClr>
                </a:solidFill>
              </a:rPr>
              <a:t>ثالثا: أسباب تبني الإبداع في المنظمات</a:t>
            </a:r>
            <a:endParaRPr lang="en-US" dirty="0">
              <a:solidFill>
                <a:schemeClr val="tx2">
                  <a:lumMod val="75000"/>
                </a:schemeClr>
              </a:solidFill>
            </a:endParaRPr>
          </a:p>
        </p:txBody>
      </p:sp>
      <p:sp>
        <p:nvSpPr>
          <p:cNvPr id="3" name="عنصر نائب للمحتوى 2"/>
          <p:cNvSpPr>
            <a:spLocks noGrp="1"/>
          </p:cNvSpPr>
          <p:nvPr>
            <p:ph idx="1"/>
          </p:nvPr>
        </p:nvSpPr>
        <p:spPr>
          <a:xfrm>
            <a:off x="457200" y="1600200"/>
            <a:ext cx="8229600" cy="5043510"/>
          </a:xfrm>
        </p:spPr>
        <p:txBody>
          <a:bodyPr>
            <a:normAutofit fontScale="92500" lnSpcReduction="20000"/>
          </a:bodyPr>
          <a:lstStyle/>
          <a:p>
            <a:r>
              <a:rPr lang="ar-SA" dirty="0" smtClean="0"/>
              <a:t>**الظروف المتغيرة التي تعيشها المنظمات اليوم ،سواء أكانت ظروف سياسية أو ثقافية أو إجتماعية أو إقتصادية والتي تحتم على المنظمات الإستجابة لهذه المتغيرات بأسلوب إبداعي يضمن بقاء المنظمة وإستمرارها.</a:t>
            </a:r>
          </a:p>
          <a:p>
            <a:r>
              <a:rPr lang="ar-SA" dirty="0" smtClean="0"/>
              <a:t/>
            </a:r>
            <a:br>
              <a:rPr lang="ar-SA" dirty="0" smtClean="0"/>
            </a:br>
            <a:r>
              <a:rPr lang="ar-SA" dirty="0" smtClean="0"/>
              <a:t>**يحتم الإبداع الفني </a:t>
            </a:r>
            <a:r>
              <a:rPr lang="ar-SA" dirty="0" smtClean="0"/>
              <a:t>و</a:t>
            </a:r>
            <a:r>
              <a:rPr lang="ar-SA" dirty="0" smtClean="0"/>
              <a:t> التكنولوجي في مجال السلع </a:t>
            </a:r>
            <a:r>
              <a:rPr lang="ar-SA" dirty="0" err="1" smtClean="0"/>
              <a:t>و</a:t>
            </a:r>
            <a:r>
              <a:rPr lang="ar-SA" dirty="0" smtClean="0"/>
              <a:t> الخدمات </a:t>
            </a:r>
            <a:r>
              <a:rPr lang="ar-SA" dirty="0" err="1" smtClean="0"/>
              <a:t>و</a:t>
            </a:r>
            <a:r>
              <a:rPr lang="ar-SA" dirty="0" smtClean="0"/>
              <a:t> طرق إنتاجها وقصر دورة حياتها على المنظمات أن يستجيبوا لهذه الثورة التكنولوجية وما يستلزمه ذلك من تغييرات في هيكل المنظمة وأسلوب إدارتها بطرق إبداعية أيضا ،مما يمكنها من زيادة أرباحها وزيادة قدرتها على المنافسة و الإستمرار في السوق من خلال ضمانها لحصتها السوقية بين المنظمات المنافسة.</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solidFill>
                  <a:schemeClr val="tx2">
                    <a:lumMod val="75000"/>
                  </a:schemeClr>
                </a:solidFill>
              </a:rPr>
              <a:t>رابعاً:خصائص </a:t>
            </a:r>
            <a:r>
              <a:rPr lang="ar-SA" dirty="0" err="1" smtClean="0">
                <a:solidFill>
                  <a:schemeClr val="tx2">
                    <a:lumMod val="75000"/>
                  </a:schemeClr>
                </a:solidFill>
              </a:rPr>
              <a:t>و</a:t>
            </a:r>
            <a:r>
              <a:rPr lang="ar-SA" dirty="0" smtClean="0">
                <a:solidFill>
                  <a:schemeClr val="tx2">
                    <a:lumMod val="75000"/>
                  </a:schemeClr>
                </a:solidFill>
              </a:rPr>
              <a:t> سمات الشخصية المبدعة</a:t>
            </a:r>
            <a:br>
              <a:rPr lang="ar-SA" dirty="0" smtClean="0">
                <a:solidFill>
                  <a:schemeClr val="tx2">
                    <a:lumMod val="75000"/>
                  </a:schemeClr>
                </a:solidFill>
              </a:rPr>
            </a:br>
            <a:endParaRPr lang="en-US" dirty="0">
              <a:solidFill>
                <a:schemeClr val="tx2">
                  <a:lumMod val="75000"/>
                </a:schemeClr>
              </a:solidFill>
            </a:endParaRPr>
          </a:p>
        </p:txBody>
      </p:sp>
      <p:sp>
        <p:nvSpPr>
          <p:cNvPr id="3" name="عنصر نائب للمحتوى 2"/>
          <p:cNvSpPr>
            <a:spLocks noGrp="1"/>
          </p:cNvSpPr>
          <p:nvPr>
            <p:ph idx="1"/>
          </p:nvPr>
        </p:nvSpPr>
        <p:spPr>
          <a:xfrm>
            <a:off x="0" y="928670"/>
            <a:ext cx="9144000" cy="5643602"/>
          </a:xfrm>
        </p:spPr>
        <p:txBody>
          <a:bodyPr>
            <a:normAutofit fontScale="85000" lnSpcReduction="20000"/>
          </a:bodyPr>
          <a:lstStyle/>
          <a:p>
            <a:r>
              <a:rPr lang="ar-SA" dirty="0" smtClean="0"/>
              <a:t/>
            </a:r>
            <a:br>
              <a:rPr lang="ar-SA" dirty="0" smtClean="0"/>
            </a:br>
            <a:r>
              <a:rPr lang="ar-SA" dirty="0" smtClean="0"/>
              <a:t>1/الذكاء.</a:t>
            </a:r>
          </a:p>
          <a:p>
            <a:r>
              <a:rPr lang="ar-SA" dirty="0" smtClean="0"/>
              <a:t/>
            </a:r>
            <a:br>
              <a:rPr lang="ar-SA" dirty="0" smtClean="0"/>
            </a:br>
            <a:r>
              <a:rPr lang="ar-SA" dirty="0" smtClean="0"/>
              <a:t>2/الثقة بالنفس على تحقيق أهدافه.</a:t>
            </a:r>
          </a:p>
          <a:p>
            <a:r>
              <a:rPr lang="ar-SA" dirty="0" smtClean="0"/>
              <a:t/>
            </a:r>
            <a:br>
              <a:rPr lang="ar-SA" dirty="0" smtClean="0"/>
            </a:br>
            <a:r>
              <a:rPr lang="ar-SA" dirty="0" smtClean="0"/>
              <a:t>3/أن تكون لديه درجة من التأهيل </a:t>
            </a:r>
            <a:r>
              <a:rPr lang="ar-SA" dirty="0" smtClean="0"/>
              <a:t>و</a:t>
            </a:r>
            <a:r>
              <a:rPr lang="ar-SA" dirty="0" smtClean="0"/>
              <a:t> الثقافة.</a:t>
            </a:r>
          </a:p>
          <a:p>
            <a:r>
              <a:rPr lang="ar-SA" dirty="0" smtClean="0"/>
              <a:t/>
            </a:r>
            <a:br>
              <a:rPr lang="ar-SA" dirty="0" smtClean="0"/>
            </a:br>
            <a:r>
              <a:rPr lang="ar-SA" dirty="0" smtClean="0"/>
              <a:t>4/القدرة على تنفيذ الأفكار الإبداعية التي يحملها الشخص المبدع.</a:t>
            </a:r>
          </a:p>
          <a:p>
            <a:r>
              <a:rPr lang="ar-SA" dirty="0" smtClean="0"/>
              <a:t/>
            </a:r>
            <a:br>
              <a:rPr lang="ar-SA" dirty="0" smtClean="0"/>
            </a:br>
            <a:r>
              <a:rPr lang="ar-SA" dirty="0" smtClean="0"/>
              <a:t>5/القدرة على </a:t>
            </a:r>
            <a:r>
              <a:rPr lang="ar-SA" dirty="0" smtClean="0"/>
              <a:t>استنباط </a:t>
            </a:r>
            <a:r>
              <a:rPr lang="ar-SA" dirty="0" smtClean="0"/>
              <a:t>الأمور فلا يرى الظواهر على علاتها بل يقوم بتحليلها ويثير التساؤلات </a:t>
            </a:r>
            <a:r>
              <a:rPr lang="ar-SA" dirty="0" smtClean="0"/>
              <a:t>و</a:t>
            </a:r>
            <a:r>
              <a:rPr lang="ar-SA" dirty="0" smtClean="0"/>
              <a:t> التشكيك بشكل مستمر.</a:t>
            </a:r>
          </a:p>
          <a:p>
            <a:r>
              <a:rPr lang="ar-SA" dirty="0" smtClean="0"/>
              <a:t/>
            </a:r>
            <a:br>
              <a:rPr lang="ar-SA" dirty="0" smtClean="0"/>
            </a:br>
            <a:r>
              <a:rPr lang="ar-SA" dirty="0" smtClean="0"/>
              <a:t>6/لديه علاقات إجتماعية واسعة ويتعامل مع الأخرين فيستفيد من أراءهم.</a:t>
            </a:r>
          </a:p>
          <a:p>
            <a:r>
              <a:rPr lang="ar-SA" dirty="0" smtClean="0"/>
              <a:t/>
            </a:r>
            <a:br>
              <a:rPr lang="ar-SA" dirty="0" smtClean="0"/>
            </a:b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42918"/>
            <a:ext cx="8229600" cy="5483245"/>
          </a:xfrm>
        </p:spPr>
        <p:txBody>
          <a:bodyPr>
            <a:normAutofit fontScale="85000" lnSpcReduction="20000"/>
          </a:bodyPr>
          <a:lstStyle/>
          <a:p>
            <a:r>
              <a:rPr lang="ar-SA" dirty="0" smtClean="0"/>
              <a:t>7/يركز على العمل الفردي لإظهار قدراته </a:t>
            </a:r>
            <a:r>
              <a:rPr lang="ar-SA" dirty="0" smtClean="0"/>
              <a:t>و</a:t>
            </a:r>
            <a:r>
              <a:rPr lang="ar-SA" dirty="0" smtClean="0"/>
              <a:t> قابلياته ،فهناك درجة من الأنانية.</a:t>
            </a:r>
          </a:p>
          <a:p>
            <a:r>
              <a:rPr lang="ar-SA" dirty="0" smtClean="0"/>
              <a:t/>
            </a:r>
            <a:br>
              <a:rPr lang="ar-SA" dirty="0" smtClean="0"/>
            </a:br>
            <a:r>
              <a:rPr lang="ar-SA" dirty="0" smtClean="0"/>
              <a:t>8/غالبا ما يمر بمرحلة طفولة غير مستقرة مما يعزز الإندفاع على إثبات الوجود </a:t>
            </a:r>
            <a:r>
              <a:rPr lang="ar-SA" dirty="0" err="1" smtClean="0"/>
              <a:t>و</a:t>
            </a:r>
            <a:r>
              <a:rPr lang="ar-SA" dirty="0" smtClean="0"/>
              <a:t> إثبات الذات ،فقد يكون من أسرة مفككة أو أسرة فقيرة أو من أحياء شعبية.</a:t>
            </a:r>
          </a:p>
          <a:p>
            <a:r>
              <a:rPr lang="ar-SA" dirty="0" smtClean="0"/>
              <a:t/>
            </a:r>
            <a:br>
              <a:rPr lang="ar-SA" dirty="0" smtClean="0"/>
            </a:br>
            <a:r>
              <a:rPr lang="ar-SA" dirty="0" smtClean="0"/>
              <a:t>9/الثبات على الرأي والجرأة والإقدام والمجازفة والمخاطرة ،فمرحلة الإختبار تحتاج إلى شجاعة عند تقديم أفكار لم يتم طرحها من قبل.</a:t>
            </a:r>
          </a:p>
          <a:p>
            <a:r>
              <a:rPr lang="ar-SA" dirty="0" smtClean="0"/>
              <a:t/>
            </a:r>
            <a:br>
              <a:rPr lang="ar-SA" dirty="0" smtClean="0"/>
            </a:br>
            <a:r>
              <a:rPr lang="ar-SA" dirty="0" smtClean="0"/>
              <a:t>10/يفضل العمل بدون وجود قوانين وأنظمة.</a:t>
            </a:r>
          </a:p>
          <a:p>
            <a:r>
              <a:rPr lang="ar-SA" dirty="0" smtClean="0"/>
              <a:t/>
            </a:r>
            <a:br>
              <a:rPr lang="ar-SA" dirty="0" smtClean="0"/>
            </a:br>
            <a:r>
              <a:rPr lang="ar-SA" dirty="0" smtClean="0"/>
              <a:t>11/يميل المبدعون إلى الفضول </a:t>
            </a:r>
            <a:r>
              <a:rPr lang="ar-SA" dirty="0" err="1" smtClean="0"/>
              <a:t>و</a:t>
            </a:r>
            <a:r>
              <a:rPr lang="ar-SA" dirty="0" smtClean="0"/>
              <a:t> البحث وعدم الرضا عن الوضع الراهن.</a:t>
            </a:r>
          </a:p>
          <a:p>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45</TotalTime>
  <Words>860</Words>
  <Application>Microsoft Office PowerPoint</Application>
  <PresentationFormat>عرض على الشاشة (3:4)‏</PresentationFormat>
  <Paragraphs>74</Paragraphs>
  <Slides>20</Slides>
  <Notes>0</Notes>
  <HiddenSlides>0</HiddenSlides>
  <MMClips>0</MMClips>
  <ScaleCrop>false</ScaleCrop>
  <HeadingPairs>
    <vt:vector size="4" baseType="variant">
      <vt:variant>
        <vt:lpstr>سمة</vt:lpstr>
      </vt:variant>
      <vt:variant>
        <vt:i4>1</vt:i4>
      </vt:variant>
      <vt:variant>
        <vt:lpstr>عناوين الشرائح</vt:lpstr>
      </vt:variant>
      <vt:variant>
        <vt:i4>20</vt:i4>
      </vt:variant>
    </vt:vector>
  </HeadingPairs>
  <TitlesOfParts>
    <vt:vector size="21" baseType="lpstr">
      <vt:lpstr>سمة Office</vt:lpstr>
      <vt:lpstr>الشريحة 1</vt:lpstr>
      <vt:lpstr>أولا : مفهوم الابداع </vt:lpstr>
      <vt:lpstr>ثانيا: مستويات الابداع  </vt:lpstr>
      <vt:lpstr>الشريحة 4</vt:lpstr>
      <vt:lpstr>الشريحة 5</vt:lpstr>
      <vt:lpstr>الشريحة 6</vt:lpstr>
      <vt:lpstr>ثالثا: أسباب تبني الإبداع في المنظمات</vt:lpstr>
      <vt:lpstr>رابعاً:خصائص و سمات الشخصية المبدعة </vt:lpstr>
      <vt:lpstr>الشريحة 9</vt:lpstr>
      <vt:lpstr>خامساً: معوقات الإبداع في المنظمات </vt:lpstr>
      <vt:lpstr>سادساً: أساليب التفكير الإبداعي الجماعي</vt:lpstr>
      <vt:lpstr>الشريحة 12</vt:lpstr>
      <vt:lpstr>الشريحة 13</vt:lpstr>
      <vt:lpstr>سابعاً: الممارسات الإدارية التي تؤثر في الإبداع</vt:lpstr>
      <vt:lpstr>الشريحة 15</vt:lpstr>
      <vt:lpstr>الشريحة 16</vt:lpstr>
      <vt:lpstr>الشريحة 17</vt:lpstr>
      <vt:lpstr>ثامناً: مبادئ الإبداع</vt:lpstr>
      <vt:lpstr>الشريحة 19</vt:lpstr>
      <vt:lpstr>الشريحة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أولا : مفهوم الابداع </dc:title>
  <dc:creator>Logon</dc:creator>
  <cp:lastModifiedBy>Logon</cp:lastModifiedBy>
  <cp:revision>8</cp:revision>
  <dcterms:created xsi:type="dcterms:W3CDTF">2009-12-29T19:40:36Z</dcterms:created>
  <dcterms:modified xsi:type="dcterms:W3CDTF">2009-12-29T20:37:34Z</dcterms:modified>
</cp:coreProperties>
</file>