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3E9C45C-CBB4-4923-96B0-27B3954AA035}" type="datetimeFigureOut">
              <a:rPr lang="en-US" smtClean="0"/>
              <a:pPr/>
              <a:t>11/1/2010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524E28B-7EC6-4CE6-A70F-E9586DA4CF75}"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E9C45C-CBB4-4923-96B0-27B3954AA035}" type="datetimeFigureOut">
              <a:rPr lang="en-US" smtClean="0"/>
              <a:pPr/>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4E28B-7EC6-4CE6-A70F-E9586DA4CF7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524E28B-7EC6-4CE6-A70F-E9586DA4CF75}"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3E9C45C-CBB4-4923-96B0-27B3954AA035}" type="datetimeFigureOut">
              <a:rPr lang="en-US" smtClean="0"/>
              <a:pPr/>
              <a:t>11/1/2010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3E9C45C-CBB4-4923-96B0-27B3954AA035}" type="datetimeFigureOut">
              <a:rPr lang="en-US" smtClean="0"/>
              <a:pPr/>
              <a:t>11/1/2010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F524E28B-7EC6-4CE6-A70F-E9586DA4CF75}"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3E9C45C-CBB4-4923-96B0-27B3954AA035}" type="datetimeFigureOut">
              <a:rPr lang="en-US" smtClean="0"/>
              <a:pPr/>
              <a:t>11/1/2010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524E28B-7EC6-4CE6-A70F-E9586DA4CF75}"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3E9C45C-CBB4-4923-96B0-27B3954AA035}" type="datetimeFigureOut">
              <a:rPr lang="en-US" smtClean="0"/>
              <a:pPr/>
              <a:t>11/1/2010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4E28B-7EC6-4CE6-A70F-E9586DA4CF75}"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3E9C45C-CBB4-4923-96B0-27B3954AA035}" type="datetimeFigureOut">
              <a:rPr lang="en-US" smtClean="0"/>
              <a:pPr/>
              <a:t>11/1/2010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524E28B-7EC6-4CE6-A70F-E9586DA4CF75}"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3E9C45C-CBB4-4923-96B0-27B3954AA035}" type="datetimeFigureOut">
              <a:rPr lang="en-US" smtClean="0"/>
              <a:pPr/>
              <a:t>11/1/2010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F524E28B-7EC6-4CE6-A70F-E9586DA4CF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3E9C45C-CBB4-4923-96B0-27B3954AA035}" type="datetimeFigureOut">
              <a:rPr lang="en-US" smtClean="0"/>
              <a:pPr/>
              <a:t>11/1/2010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524E28B-7EC6-4CE6-A70F-E9586DA4CF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524E28B-7EC6-4CE6-A70F-E9586DA4CF75}"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3E9C45C-CBB4-4923-96B0-27B3954AA035}" type="datetimeFigureOut">
              <a:rPr lang="en-US" smtClean="0"/>
              <a:pPr/>
              <a:t>11/1/2010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524E28B-7EC6-4CE6-A70F-E9586DA4CF75}"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3E9C45C-CBB4-4923-96B0-27B3954AA035}" type="datetimeFigureOut">
              <a:rPr lang="en-US" smtClean="0"/>
              <a:pPr/>
              <a:t>11/1/2010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3E9C45C-CBB4-4923-96B0-27B3954AA035}" type="datetimeFigureOut">
              <a:rPr lang="en-US" smtClean="0"/>
              <a:pPr/>
              <a:t>11/1/2010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524E28B-7EC6-4CE6-A70F-E9586DA4CF75}"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solidFill>
            <a:srgbClr val="92D050"/>
          </a:solidFill>
        </p:spPr>
        <p:txBody>
          <a:bodyPr>
            <a:normAutofit/>
          </a:bodyPr>
          <a:lstStyle/>
          <a:p>
            <a:pPr algn="r" rtl="1"/>
            <a:r>
              <a:rPr lang="ar-SA" sz="2400" dirty="0" smtClean="0">
                <a:solidFill>
                  <a:schemeClr val="tx1"/>
                </a:solidFill>
              </a:rPr>
              <a:t>كلية الاعمال برابغ</a:t>
            </a:r>
          </a:p>
          <a:p>
            <a:pPr algn="r" rtl="1"/>
            <a:r>
              <a:rPr lang="ar-SA" sz="2400" dirty="0" smtClean="0">
                <a:solidFill>
                  <a:schemeClr val="tx1"/>
                </a:solidFill>
              </a:rPr>
              <a:t>د\ احمد زينه</a:t>
            </a:r>
            <a:endParaRPr lang="ar-SA" sz="2400" dirty="0">
              <a:solidFill>
                <a:schemeClr val="tx1"/>
              </a:solidFill>
            </a:endParaRPr>
          </a:p>
        </p:txBody>
      </p:sp>
      <p:sp>
        <p:nvSpPr>
          <p:cNvPr id="4" name="Slide Number Placeholder 3"/>
          <p:cNvSpPr>
            <a:spLocks noGrp="1"/>
          </p:cNvSpPr>
          <p:nvPr>
            <p:ph type="sldNum" sz="quarter" idx="12"/>
          </p:nvPr>
        </p:nvSpPr>
        <p:spPr/>
        <p:txBody>
          <a:bodyPr/>
          <a:lstStyle/>
          <a:p>
            <a:pPr algn="l" rtl="1"/>
            <a:fld id="{9DF8B4F7-E1EA-45C1-B5EA-0C97CDBDDCC7}" type="slidenum">
              <a:rPr lang="ar-SA" smtClean="0"/>
              <a:pPr algn="l" rtl="1"/>
              <a:t>1</a:t>
            </a:fld>
            <a:endParaRPr lang="ar-SA"/>
          </a:p>
        </p:txBody>
      </p:sp>
      <p:sp>
        <p:nvSpPr>
          <p:cNvPr id="2" name="Title 1"/>
          <p:cNvSpPr>
            <a:spLocks noGrp="1"/>
          </p:cNvSpPr>
          <p:nvPr>
            <p:ph type="ctrTitle"/>
          </p:nvPr>
        </p:nvSpPr>
        <p:spPr>
          <a:solidFill>
            <a:srgbClr val="00B050"/>
          </a:solidFill>
        </p:spPr>
        <p:txBody>
          <a:bodyPr/>
          <a:lstStyle/>
          <a:p>
            <a:pPr algn="ctr" rtl="1"/>
            <a:r>
              <a:rPr lang="ar-SA" b="1" dirty="0" smtClean="0">
                <a:solidFill>
                  <a:srgbClr val="FF0000"/>
                </a:solidFill>
              </a:rPr>
              <a:t>محاسبة مالية (201 )</a:t>
            </a:r>
            <a:endParaRPr lang="ar-SA"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sz="4000" b="1" smtClean="0">
                <a:solidFill>
                  <a:srgbClr val="FF0000"/>
                </a:solidFill>
              </a:rPr>
              <a:t>الاهداف والمراجع</a:t>
            </a:r>
            <a:endParaRPr lang="ar-SA" dirty="0">
              <a:solidFill>
                <a:srgbClr val="FF0000"/>
              </a:solidFill>
            </a:endParaRPr>
          </a:p>
        </p:txBody>
      </p:sp>
      <p:sp>
        <p:nvSpPr>
          <p:cNvPr id="4" name="Slide Number Placeholder 3"/>
          <p:cNvSpPr>
            <a:spLocks noGrp="1"/>
          </p:cNvSpPr>
          <p:nvPr>
            <p:ph type="sldNum" sz="quarter" idx="12"/>
          </p:nvPr>
        </p:nvSpPr>
        <p:spPr/>
        <p:txBody>
          <a:bodyPr/>
          <a:lstStyle/>
          <a:p>
            <a:pPr algn="l" rtl="1"/>
            <a:fld id="{9DF8B4F7-E1EA-45C1-B5EA-0C97CDBDDCC7}" type="slidenum">
              <a:rPr lang="ar-SA" smtClean="0"/>
              <a:pPr algn="l" rtl="1"/>
              <a:t>2</a:t>
            </a:fld>
            <a:endParaRPr lang="ar-SA"/>
          </a:p>
        </p:txBody>
      </p:sp>
      <p:sp>
        <p:nvSpPr>
          <p:cNvPr id="3" name="Content Placeholder 2"/>
          <p:cNvSpPr>
            <a:spLocks noGrp="1"/>
          </p:cNvSpPr>
          <p:nvPr>
            <p:ph sz="quarter" idx="1"/>
          </p:nvPr>
        </p:nvSpPr>
        <p:spPr/>
        <p:txBody>
          <a:bodyPr>
            <a:normAutofit fontScale="70000" lnSpcReduction="20000"/>
          </a:bodyPr>
          <a:lstStyle/>
          <a:p>
            <a:pPr algn="r" rtl="1"/>
            <a:r>
              <a:rPr lang="ar-SA" b="1" dirty="0" smtClean="0">
                <a:solidFill>
                  <a:srgbClr val="FF0000"/>
                </a:solidFill>
              </a:rPr>
              <a:t>أهداف المادة:</a:t>
            </a:r>
            <a:endParaRPr lang="en-US" dirty="0" smtClean="0">
              <a:solidFill>
                <a:srgbClr val="FF0000"/>
              </a:solidFill>
            </a:endParaRPr>
          </a:p>
          <a:p>
            <a:pPr algn="r" rtl="1"/>
            <a:r>
              <a:rPr lang="ar-SA" b="1" dirty="0" smtClean="0"/>
              <a:t>تعريف الطالب بطبيعة المحاسبة ودورها في المجتمع، وكذلك المفاهيم والأسس التي تقوم عليها المحاسبة، وتعريف الطالب بكيفية إعداد القوائم المالية، والآساليب والطرق التي تستخدمها المحاسبة في توفير المعلومات عن الأحداث الاقتصادية.</a:t>
            </a:r>
            <a:endParaRPr lang="en-US" dirty="0" smtClean="0"/>
          </a:p>
          <a:p>
            <a:pPr algn="r" rtl="1"/>
            <a:endParaRPr lang="ar-SA" b="1" dirty="0" smtClean="0"/>
          </a:p>
          <a:p>
            <a:pPr algn="r" rtl="1"/>
            <a:r>
              <a:rPr lang="ar-SA" b="1" dirty="0" smtClean="0"/>
              <a:t>المتطلب السابق للمادة  :                        ----</a:t>
            </a:r>
            <a:endParaRPr lang="en-US" dirty="0" smtClean="0"/>
          </a:p>
          <a:p>
            <a:pPr algn="r" rtl="1">
              <a:buNone/>
            </a:pPr>
            <a:endParaRPr lang="en-US" dirty="0" smtClean="0"/>
          </a:p>
          <a:p>
            <a:pPr algn="r" rtl="1"/>
            <a:r>
              <a:rPr lang="ar-SA" b="1" dirty="0" smtClean="0"/>
              <a:t>-------------------------------</a:t>
            </a:r>
            <a:endParaRPr lang="en-US" dirty="0" smtClean="0"/>
          </a:p>
          <a:p>
            <a:pPr algn="r" rtl="1"/>
            <a:r>
              <a:rPr lang="ar-SA" b="1" dirty="0" smtClean="0">
                <a:solidFill>
                  <a:srgbClr val="FF0000"/>
                </a:solidFill>
              </a:rPr>
              <a:t>المرجع الأساسي</a:t>
            </a:r>
            <a:endParaRPr lang="en-US" b="1" dirty="0" smtClean="0">
              <a:solidFill>
                <a:srgbClr val="FF0000"/>
              </a:solidFill>
            </a:endParaRPr>
          </a:p>
          <a:p>
            <a:pPr algn="r" rtl="1"/>
            <a:r>
              <a:rPr lang="ar-SA" b="1" dirty="0" smtClean="0">
                <a:solidFill>
                  <a:srgbClr val="FF0000"/>
                </a:solidFill>
              </a:rPr>
              <a:t>اسم الكتاب</a:t>
            </a:r>
            <a:endParaRPr lang="en-US" dirty="0" smtClean="0">
              <a:solidFill>
                <a:srgbClr val="FF0000"/>
              </a:solidFill>
            </a:endParaRPr>
          </a:p>
          <a:p>
            <a:pPr algn="r" rtl="1"/>
            <a:r>
              <a:rPr lang="ar-SA" b="1" dirty="0" smtClean="0"/>
              <a:t>مبادئ المحاسبة بين النظرية والتطبيق – الطبعة الأولي: 1428 هـ / 2007 م</a:t>
            </a:r>
            <a:endParaRPr lang="en-US" dirty="0" smtClean="0"/>
          </a:p>
          <a:p>
            <a:pPr algn="r" rtl="1"/>
            <a:r>
              <a:rPr lang="ar-SA" b="1" dirty="0" smtClean="0">
                <a:solidFill>
                  <a:srgbClr val="FF0000"/>
                </a:solidFill>
              </a:rPr>
              <a:t>المؤلفون</a:t>
            </a:r>
            <a:endParaRPr lang="en-US" dirty="0" smtClean="0">
              <a:solidFill>
                <a:srgbClr val="FF0000"/>
              </a:solidFill>
            </a:endParaRPr>
          </a:p>
          <a:p>
            <a:pPr algn="r" rtl="1"/>
            <a:r>
              <a:rPr lang="ar-SA" b="1" dirty="0" smtClean="0"/>
              <a:t>1 – أ.د. زكريا فريد عبد الفتاح      2 – د. بكر نورس قوته</a:t>
            </a:r>
            <a:endParaRPr lang="en-US" dirty="0" smtClean="0"/>
          </a:p>
          <a:p>
            <a:pPr algn="r" rtl="1"/>
            <a:r>
              <a:rPr lang="ar-SA" b="1" dirty="0" smtClean="0"/>
              <a:t>3 – د. محمود عمر باعيسي</a:t>
            </a:r>
            <a:endParaRPr lang="en-US" dirty="0" smtClean="0"/>
          </a:p>
          <a:p>
            <a:pPr algn="r" rtl="1"/>
            <a:r>
              <a:rPr lang="ar-SA" b="1" dirty="0" smtClean="0">
                <a:solidFill>
                  <a:srgbClr val="FF0000"/>
                </a:solidFill>
              </a:rPr>
              <a:t>المرجع المساعد</a:t>
            </a:r>
            <a:endParaRPr lang="en-US" dirty="0" smtClean="0">
              <a:solidFill>
                <a:srgbClr val="FF0000"/>
              </a:solidFill>
            </a:endParaRPr>
          </a:p>
          <a:p>
            <a:pPr algn="r" rtl="1"/>
            <a:r>
              <a:rPr lang="ar-SA" b="1" dirty="0" smtClean="0"/>
              <a:t>أسس المحاسبة المالية – الطبعة الثالثة – أ.د. وايل بن علي الوابل</a:t>
            </a:r>
            <a:endParaRPr lang="en-US" dirty="0" smtClean="0"/>
          </a:p>
          <a:p>
            <a:pPr algn="r" rtl="1"/>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571480"/>
            <a:ext cx="8556528" cy="500066"/>
          </a:xfrm>
        </p:spPr>
        <p:txBody>
          <a:bodyPr>
            <a:normAutofit fontScale="90000"/>
          </a:bodyPr>
          <a:lstStyle/>
          <a:p>
            <a:pPr rtl="1"/>
            <a:r>
              <a:rPr lang="ar-SA" b="1" dirty="0" smtClean="0"/>
              <a:t/>
            </a:r>
            <a:br>
              <a:rPr lang="ar-SA" b="1" dirty="0" smtClean="0"/>
            </a:br>
            <a:r>
              <a:rPr lang="ar-SA" b="1" dirty="0" smtClean="0"/>
              <a:t/>
            </a:r>
            <a:br>
              <a:rPr lang="ar-SA" b="1" dirty="0" smtClean="0"/>
            </a:br>
            <a:r>
              <a:rPr lang="ar-SA" b="1" dirty="0" smtClean="0"/>
              <a:t/>
            </a:r>
            <a:br>
              <a:rPr lang="ar-SA" b="1" dirty="0" smtClean="0"/>
            </a:br>
            <a:r>
              <a:rPr lang="en-US" dirty="0" smtClean="0"/>
              <a:t/>
            </a:r>
            <a:br>
              <a:rPr lang="en-US" dirty="0" smtClean="0"/>
            </a:br>
            <a:r>
              <a:rPr lang="ar-SA" b="1" dirty="0" smtClean="0"/>
              <a:t> </a:t>
            </a:r>
            <a:r>
              <a:rPr lang="ar-SA" b="1" dirty="0" smtClean="0">
                <a:solidFill>
                  <a:srgbClr val="002060"/>
                </a:solidFill>
              </a:rPr>
              <a:t>محتويات المقرر الدراسي</a:t>
            </a:r>
            <a:endParaRPr lang="ar-SA" dirty="0">
              <a:solidFill>
                <a:srgbClr val="002060"/>
              </a:solidFill>
            </a:endParaRPr>
          </a:p>
        </p:txBody>
      </p:sp>
      <p:sp>
        <p:nvSpPr>
          <p:cNvPr id="5" name="Slide Number Placeholder 4"/>
          <p:cNvSpPr>
            <a:spLocks noGrp="1"/>
          </p:cNvSpPr>
          <p:nvPr>
            <p:ph type="sldNum" sz="quarter" idx="12"/>
          </p:nvPr>
        </p:nvSpPr>
        <p:spPr/>
        <p:txBody>
          <a:bodyPr/>
          <a:lstStyle/>
          <a:p>
            <a:pPr algn="l" rtl="1"/>
            <a:fld id="{9DF8B4F7-E1EA-45C1-B5EA-0C97CDBDDCC7}" type="slidenum">
              <a:rPr lang="ar-SA" smtClean="0"/>
              <a:pPr algn="l" rtl="1"/>
              <a:t>3</a:t>
            </a:fld>
            <a:endParaRPr lang="ar-SA"/>
          </a:p>
        </p:txBody>
      </p:sp>
      <p:graphicFrame>
        <p:nvGraphicFramePr>
          <p:cNvPr id="4" name="Content Placeholder 3"/>
          <p:cNvGraphicFramePr>
            <a:graphicFrameLocks noGrp="1"/>
          </p:cNvGraphicFramePr>
          <p:nvPr>
            <p:ph sz="quarter" idx="1"/>
          </p:nvPr>
        </p:nvGraphicFramePr>
        <p:xfrm>
          <a:off x="301625" y="1527175"/>
          <a:ext cx="8504238" cy="5247640"/>
        </p:xfrm>
        <a:graphic>
          <a:graphicData uri="http://schemas.openxmlformats.org/drawingml/2006/table">
            <a:tbl>
              <a:tblPr rtl="1" firstRow="1" bandRow="1">
                <a:tableStyleId>{5C22544A-7EE6-4342-B048-85BDC9FD1C3A}</a:tableStyleId>
              </a:tblPr>
              <a:tblGrid>
                <a:gridCol w="2100425"/>
                <a:gridCol w="6403813"/>
              </a:tblGrid>
              <a:tr h="370840">
                <a:tc>
                  <a:txBody>
                    <a:bodyPr/>
                    <a:lstStyle/>
                    <a:p>
                      <a:pPr rtl="1"/>
                      <a:r>
                        <a:rPr lang="ar-SA" dirty="0" smtClean="0"/>
                        <a:t>الفصل </a:t>
                      </a:r>
                      <a:endParaRPr lang="ar-SA" dirty="0"/>
                    </a:p>
                  </a:txBody>
                  <a:tcPr/>
                </a:tc>
                <a:tc>
                  <a:txBody>
                    <a:bodyPr/>
                    <a:lstStyle/>
                    <a:p>
                      <a:pPr rtl="1"/>
                      <a:r>
                        <a:rPr lang="ar-SA" dirty="0" smtClean="0"/>
                        <a:t>محتويات الفصل المقررة</a:t>
                      </a:r>
                      <a:endParaRPr lang="ar-SA" dirty="0"/>
                    </a:p>
                  </a:txBody>
                  <a:tcPr/>
                </a:tc>
              </a:tr>
              <a:tr h="370840">
                <a:tc>
                  <a:txBody>
                    <a:bodyPr/>
                    <a:lstStyle/>
                    <a:p>
                      <a:pPr algn="r" rtl="1">
                        <a:spcAft>
                          <a:spcPts val="0"/>
                        </a:spcAft>
                      </a:pPr>
                      <a:r>
                        <a:rPr lang="ar-SA" sz="1600" b="1" dirty="0">
                          <a:latin typeface="Times New Roman"/>
                          <a:ea typeface="Times New Roman"/>
                        </a:rPr>
                        <a:t>الأول: المحاسبة – لغة المال والأعمال</a:t>
                      </a:r>
                      <a:endParaRPr lang="en-US" sz="1600" dirty="0">
                        <a:latin typeface="Times New Roman"/>
                        <a:ea typeface="Times New Roman"/>
                      </a:endParaRPr>
                    </a:p>
                  </a:txBody>
                  <a:tcPr marL="68580" marR="68580" marT="0" marB="0"/>
                </a:tc>
                <a:tc>
                  <a:txBody>
                    <a:bodyPr/>
                    <a:lstStyle/>
                    <a:p>
                      <a:pPr marL="342900" lvl="0" indent="-342900" algn="r" rtl="1">
                        <a:spcAft>
                          <a:spcPts val="0"/>
                        </a:spcAft>
                        <a:buFont typeface="Times New Roman"/>
                        <a:buChar char="-"/>
                        <a:tabLst>
                          <a:tab pos="457200" algn="l"/>
                        </a:tabLst>
                      </a:pPr>
                      <a:r>
                        <a:rPr lang="ar-SA" sz="1600" b="1" dirty="0">
                          <a:latin typeface="Times New Roman"/>
                          <a:ea typeface="Times New Roman"/>
                        </a:rPr>
                        <a:t>تعريف المحاسبة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خصائص المعلومات المحاسبية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الخصائص النوعية للمعلومات المحاسبية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مستخدمو المعلومات المحاسبية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فروع المحاسبة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أهداف ووظائف المحاسبة المالية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أشكال الوحدة الاقتصادية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مفهوم الوحدة المحاسبية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المعادلة المحاسبية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أثر معاملات المنشأة على المعادلة المحاسبية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القوائم المالية</a:t>
                      </a:r>
                      <a:endParaRPr lang="en-US" sz="1600" dirty="0">
                        <a:latin typeface="Times New Roman"/>
                        <a:ea typeface="Times New Roman"/>
                      </a:endParaRPr>
                    </a:p>
                  </a:txBody>
                  <a:tcPr marL="68580" marR="68580" marT="0" marB="0"/>
                </a:tc>
              </a:tr>
              <a:tr h="370840">
                <a:tc>
                  <a:txBody>
                    <a:bodyPr/>
                    <a:lstStyle/>
                    <a:p>
                      <a:pPr algn="r" rtl="1">
                        <a:spcAft>
                          <a:spcPts val="0"/>
                        </a:spcAft>
                      </a:pPr>
                      <a:r>
                        <a:rPr lang="ar-SA" sz="1600" b="1" dirty="0">
                          <a:latin typeface="Times New Roman"/>
                          <a:ea typeface="Times New Roman"/>
                        </a:rPr>
                        <a:t>الفصل الثاني: الدورة المحاسبية</a:t>
                      </a:r>
                      <a:endParaRPr lang="en-US" sz="1600" dirty="0">
                        <a:latin typeface="Times New Roman"/>
                        <a:ea typeface="Times New Roman"/>
                      </a:endParaRPr>
                    </a:p>
                  </a:txBody>
                  <a:tcPr marL="68580" marR="68580" marT="0" marB="0"/>
                </a:tc>
                <a:tc>
                  <a:txBody>
                    <a:bodyPr/>
                    <a:lstStyle/>
                    <a:p>
                      <a:pPr marL="342900" lvl="0" indent="-342900" algn="r" rtl="1">
                        <a:spcAft>
                          <a:spcPts val="0"/>
                        </a:spcAft>
                        <a:buFont typeface="Times New Roman"/>
                        <a:buChar char="-"/>
                        <a:tabLst>
                          <a:tab pos="457200" algn="l"/>
                        </a:tabLst>
                      </a:pPr>
                      <a:r>
                        <a:rPr lang="ar-SA" sz="1600" b="1" dirty="0">
                          <a:latin typeface="Times New Roman"/>
                          <a:ea typeface="Times New Roman"/>
                        </a:rPr>
                        <a:t>أثر الإيرادات والمصروفات والمسحوبات علي المعادلة المحاسبية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الحساب</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قواعد تسجيل المعاملات بالحسابات</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ترصيد الحسابات واستخراج الرصيد</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أشكال الحساب</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دفتر الاستاذ العام</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ميزان المراجعة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دفتر اليومية العامة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الدورة المحاسبية</a:t>
                      </a:r>
                      <a:endParaRPr lang="en-US" sz="160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solidFill>
                  <a:srgbClr val="002060"/>
                </a:solidFill>
              </a:rPr>
              <a:t>تابع محتويات المقرر الدراسى</a:t>
            </a:r>
            <a:endParaRPr lang="ar-SA" b="1" dirty="0">
              <a:solidFill>
                <a:srgbClr val="002060"/>
              </a:solidFill>
            </a:endParaRPr>
          </a:p>
        </p:txBody>
      </p:sp>
      <p:sp>
        <p:nvSpPr>
          <p:cNvPr id="5" name="Slide Number Placeholder 4"/>
          <p:cNvSpPr>
            <a:spLocks noGrp="1"/>
          </p:cNvSpPr>
          <p:nvPr>
            <p:ph type="sldNum" sz="quarter" idx="12"/>
          </p:nvPr>
        </p:nvSpPr>
        <p:spPr/>
        <p:txBody>
          <a:bodyPr/>
          <a:lstStyle/>
          <a:p>
            <a:pPr algn="l" rtl="1"/>
            <a:fld id="{9DF8B4F7-E1EA-45C1-B5EA-0C97CDBDDCC7}" type="slidenum">
              <a:rPr lang="ar-SA" smtClean="0"/>
              <a:pPr algn="l" rtl="1"/>
              <a:t>4</a:t>
            </a:fld>
            <a:endParaRPr lang="ar-SA"/>
          </a:p>
        </p:txBody>
      </p:sp>
      <p:graphicFrame>
        <p:nvGraphicFramePr>
          <p:cNvPr id="4" name="Content Placeholder 3"/>
          <p:cNvGraphicFramePr>
            <a:graphicFrameLocks noGrp="1"/>
          </p:cNvGraphicFramePr>
          <p:nvPr>
            <p:ph sz="quarter" idx="1"/>
          </p:nvPr>
        </p:nvGraphicFramePr>
        <p:xfrm>
          <a:off x="301625" y="1527175"/>
          <a:ext cx="8504238" cy="3901440"/>
        </p:xfrm>
        <a:graphic>
          <a:graphicData uri="http://schemas.openxmlformats.org/drawingml/2006/table">
            <a:tbl>
              <a:tblPr rtl="1" firstRow="1" bandRow="1">
                <a:tableStyleId>{5C22544A-7EE6-4342-B048-85BDC9FD1C3A}</a:tableStyleId>
              </a:tblPr>
              <a:tblGrid>
                <a:gridCol w="4252119"/>
                <a:gridCol w="4252119"/>
              </a:tblGrid>
              <a:tr h="370840">
                <a:tc>
                  <a:txBody>
                    <a:bodyPr/>
                    <a:lstStyle/>
                    <a:p>
                      <a:pPr marL="342900" lvl="0" indent="-342900" algn="r" rtl="1" eaLnBrk="1" latinLnBrk="0" hangingPunct="1">
                        <a:spcAft>
                          <a:spcPts val="0"/>
                        </a:spcAft>
                        <a:buFont typeface="Times New Roman"/>
                        <a:buNone/>
                        <a:tabLst>
                          <a:tab pos="457200" algn="l"/>
                        </a:tabLst>
                      </a:pPr>
                      <a:r>
                        <a:rPr kumimoji="0" lang="ar-SA" sz="1600" b="1" kern="1200" dirty="0">
                          <a:solidFill>
                            <a:schemeClr val="dk1"/>
                          </a:solidFill>
                          <a:latin typeface="Times New Roman"/>
                          <a:ea typeface="Times New Roman"/>
                          <a:cs typeface="+mn-cs"/>
                        </a:rPr>
                        <a:t>الفصل الثالث: تسوية الحسابات واستكمال الدورة المحاسبية</a:t>
                      </a:r>
                      <a:endParaRPr kumimoji="0" lang="en-US" sz="1600" b="1" kern="1200" dirty="0">
                        <a:solidFill>
                          <a:schemeClr val="dk1"/>
                        </a:solidFill>
                        <a:latin typeface="Times New Roman"/>
                        <a:ea typeface="Times New Roman"/>
                        <a:cs typeface="+mn-cs"/>
                      </a:endParaRPr>
                    </a:p>
                  </a:txBody>
                  <a:tcPr marL="68580" marR="68580" marT="0" marB="0"/>
                </a:tc>
                <a:tc>
                  <a:txBody>
                    <a:bodyPr/>
                    <a:lstStyle/>
                    <a:p>
                      <a:pPr marL="342900" lvl="0" indent="-342900" algn="r" rtl="1" eaLnBrk="1" latinLnBrk="0" hangingPunct="1">
                        <a:spcAft>
                          <a:spcPts val="0"/>
                        </a:spcAft>
                        <a:buFont typeface="Times New Roman"/>
                        <a:buChar char="-"/>
                        <a:tabLst>
                          <a:tab pos="457200" algn="l"/>
                        </a:tabLst>
                      </a:pPr>
                      <a:r>
                        <a:rPr kumimoji="0" lang="ar-SA" sz="1600" b="1" kern="1200" dirty="0">
                          <a:solidFill>
                            <a:schemeClr val="dk1"/>
                          </a:solidFill>
                          <a:latin typeface="Times New Roman"/>
                          <a:ea typeface="Times New Roman"/>
                          <a:cs typeface="+mn-cs"/>
                        </a:rPr>
                        <a:t>الفروض والمبادئ المحاسبية</a:t>
                      </a:r>
                      <a:endParaRPr kumimoji="0" lang="en-US" sz="1600" b="1" kern="1200" dirty="0">
                        <a:solidFill>
                          <a:schemeClr val="dk1"/>
                        </a:solidFill>
                        <a:latin typeface="Times New Roman"/>
                        <a:ea typeface="Times New Roman"/>
                        <a:cs typeface="+mn-cs"/>
                      </a:endParaRPr>
                    </a:p>
                    <a:p>
                      <a:pPr marL="342900" lvl="0" indent="-342900" algn="r" rtl="1" eaLnBrk="1" latinLnBrk="0" hangingPunct="1">
                        <a:spcAft>
                          <a:spcPts val="0"/>
                        </a:spcAft>
                        <a:buFont typeface="Times New Roman"/>
                        <a:buChar char="-"/>
                        <a:tabLst>
                          <a:tab pos="457200" algn="l"/>
                        </a:tabLst>
                      </a:pPr>
                      <a:r>
                        <a:rPr kumimoji="0" lang="ar-SA" sz="1600" b="1" kern="1200" dirty="0">
                          <a:solidFill>
                            <a:schemeClr val="dk1"/>
                          </a:solidFill>
                          <a:latin typeface="Times New Roman"/>
                          <a:ea typeface="Times New Roman"/>
                          <a:cs typeface="+mn-cs"/>
                        </a:rPr>
                        <a:t>أساس الاستحقاق والأساس النقدي</a:t>
                      </a:r>
                      <a:endParaRPr kumimoji="0" lang="en-US" sz="1600" b="1" kern="1200" dirty="0">
                        <a:solidFill>
                          <a:schemeClr val="dk1"/>
                        </a:solidFill>
                        <a:latin typeface="Times New Roman"/>
                        <a:ea typeface="Times New Roman"/>
                        <a:cs typeface="+mn-cs"/>
                      </a:endParaRPr>
                    </a:p>
                    <a:p>
                      <a:pPr marL="342900" lvl="0" indent="-342900" algn="r" rtl="1" eaLnBrk="1" latinLnBrk="0" hangingPunct="1">
                        <a:spcAft>
                          <a:spcPts val="0"/>
                        </a:spcAft>
                        <a:buFont typeface="Times New Roman"/>
                        <a:buChar char="-"/>
                        <a:tabLst>
                          <a:tab pos="457200" algn="l"/>
                        </a:tabLst>
                      </a:pPr>
                      <a:r>
                        <a:rPr kumimoji="0" lang="ar-SA" sz="1600" b="1" kern="1200" dirty="0">
                          <a:solidFill>
                            <a:schemeClr val="dk1"/>
                          </a:solidFill>
                          <a:latin typeface="Times New Roman"/>
                          <a:ea typeface="Times New Roman"/>
                          <a:cs typeface="+mn-cs"/>
                        </a:rPr>
                        <a:t>تسوية العمليات المثبتة بالدفاتر (المصروفات والإيرادات المقدمة)</a:t>
                      </a:r>
                      <a:endParaRPr kumimoji="0" lang="en-US" sz="1600" b="1" kern="1200" dirty="0">
                        <a:solidFill>
                          <a:schemeClr val="dk1"/>
                        </a:solidFill>
                        <a:latin typeface="Times New Roman"/>
                        <a:ea typeface="Times New Roman"/>
                        <a:cs typeface="+mn-cs"/>
                      </a:endParaRPr>
                    </a:p>
                    <a:p>
                      <a:pPr marL="342900" lvl="0" indent="-342900" algn="r" rtl="1" eaLnBrk="1" latinLnBrk="0" hangingPunct="1">
                        <a:spcAft>
                          <a:spcPts val="0"/>
                        </a:spcAft>
                        <a:buFont typeface="Times New Roman"/>
                        <a:buChar char="-"/>
                        <a:tabLst>
                          <a:tab pos="457200" algn="l"/>
                        </a:tabLst>
                      </a:pPr>
                      <a:r>
                        <a:rPr kumimoji="0" lang="ar-SA" sz="1600" b="1" kern="1200" dirty="0">
                          <a:solidFill>
                            <a:schemeClr val="dk1"/>
                          </a:solidFill>
                          <a:latin typeface="Times New Roman"/>
                          <a:ea typeface="Times New Roman"/>
                          <a:cs typeface="+mn-cs"/>
                        </a:rPr>
                        <a:t>تسوية العمليات غير المثبتة بالدفاتر (المصروفات والإيرادات المستحقة)</a:t>
                      </a:r>
                      <a:endParaRPr kumimoji="0" lang="en-US" sz="1600" b="1" kern="1200" dirty="0">
                        <a:solidFill>
                          <a:schemeClr val="dk1"/>
                        </a:solidFill>
                        <a:latin typeface="Times New Roman"/>
                        <a:ea typeface="Times New Roman"/>
                        <a:cs typeface="+mn-cs"/>
                      </a:endParaRPr>
                    </a:p>
                  </a:txBody>
                  <a:tcPr marL="68580" marR="68580" marT="0" marB="0"/>
                </a:tc>
              </a:tr>
              <a:tr h="370840">
                <a:tc>
                  <a:txBody>
                    <a:bodyPr/>
                    <a:lstStyle/>
                    <a:p>
                      <a:pPr algn="r" rtl="1">
                        <a:spcAft>
                          <a:spcPts val="0"/>
                        </a:spcAft>
                      </a:pPr>
                      <a:r>
                        <a:rPr lang="ar-SA" sz="1600" b="1" dirty="0">
                          <a:latin typeface="Times New Roman"/>
                          <a:ea typeface="Times New Roman"/>
                        </a:rPr>
                        <a:t>الفصل الخامس: المحاسبة للمنشآت التجارية</a:t>
                      </a:r>
                      <a:endParaRPr lang="en-US" sz="1600" dirty="0">
                        <a:latin typeface="Times New Roman"/>
                        <a:ea typeface="Times New Roman"/>
                      </a:endParaRPr>
                    </a:p>
                  </a:txBody>
                  <a:tcPr marL="68580" marR="68580" marT="0" marB="0"/>
                </a:tc>
                <a:tc>
                  <a:txBody>
                    <a:bodyPr/>
                    <a:lstStyle/>
                    <a:p>
                      <a:pPr marL="342900" lvl="0" indent="-342900" algn="r" rtl="1">
                        <a:spcAft>
                          <a:spcPts val="0"/>
                        </a:spcAft>
                        <a:buFont typeface="Times New Roman"/>
                        <a:buChar char="-"/>
                        <a:tabLst>
                          <a:tab pos="457200" algn="l"/>
                        </a:tabLst>
                      </a:pPr>
                      <a:r>
                        <a:rPr lang="ar-SA" sz="1600" b="1" dirty="0">
                          <a:latin typeface="Times New Roman"/>
                          <a:ea typeface="Times New Roman"/>
                        </a:rPr>
                        <a:t>الفرق بين المنشآت الخدمية والمنشآت التجارية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نظم معالجة المخزون من البضائع</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المعالجة المحاسبية لنظام الجرد الدوري للمخزون</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المعالجة المحاسبية لنظام الجرد المستمر للمخزون</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إعداد القوائم المالية في المنشآت التجارية</a:t>
                      </a:r>
                      <a:endParaRPr lang="en-US" sz="1600" dirty="0">
                        <a:latin typeface="Times New Roman"/>
                        <a:ea typeface="Times New Roman"/>
                      </a:endParaRPr>
                    </a:p>
                  </a:txBody>
                  <a:tcPr marL="68580" marR="68580" marT="0" marB="0"/>
                </a:tc>
              </a:tr>
              <a:tr h="370840">
                <a:tc>
                  <a:txBody>
                    <a:bodyPr/>
                    <a:lstStyle/>
                    <a:p>
                      <a:pPr algn="r" rtl="1">
                        <a:spcAft>
                          <a:spcPts val="0"/>
                        </a:spcAft>
                      </a:pPr>
                      <a:r>
                        <a:rPr lang="ar-SA" sz="1600" b="1" dirty="0">
                          <a:latin typeface="Times New Roman"/>
                          <a:ea typeface="Times New Roman"/>
                        </a:rPr>
                        <a:t>الفصل السادس: الرقابة الداخلية والمعاملات النقدية</a:t>
                      </a:r>
                      <a:endParaRPr lang="en-US" sz="1600" dirty="0">
                        <a:latin typeface="Times New Roman"/>
                        <a:ea typeface="Times New Roman"/>
                      </a:endParaRPr>
                    </a:p>
                  </a:txBody>
                  <a:tcPr marL="68580" marR="68580" marT="0" marB="0"/>
                </a:tc>
                <a:tc>
                  <a:txBody>
                    <a:bodyPr/>
                    <a:lstStyle/>
                    <a:p>
                      <a:pPr marL="342900" lvl="0" indent="-342900" algn="r" rtl="1">
                        <a:spcAft>
                          <a:spcPts val="0"/>
                        </a:spcAft>
                        <a:buFont typeface="Times New Roman"/>
                        <a:buChar char="-"/>
                        <a:tabLst>
                          <a:tab pos="457200" algn="l"/>
                        </a:tabLst>
                      </a:pPr>
                      <a:r>
                        <a:rPr lang="ar-SA" sz="1600" b="1" dirty="0">
                          <a:latin typeface="Times New Roman"/>
                          <a:ea typeface="Times New Roman"/>
                        </a:rPr>
                        <a:t>حساب الصندوق</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تسوية رصيد حساب الصندوق</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حساب البنك</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تسوية رصيد حساب البنك</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إعداد مذكرة التسوية</a:t>
                      </a:r>
                      <a:endParaRPr lang="en-US" sz="160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dirty="0" smtClean="0"/>
              <a:t>تابع محتويات المقرر الدراسى</a:t>
            </a:r>
            <a:endParaRPr lang="ar-SA" dirty="0"/>
          </a:p>
        </p:txBody>
      </p:sp>
      <p:sp>
        <p:nvSpPr>
          <p:cNvPr id="5" name="Slide Number Placeholder 4"/>
          <p:cNvSpPr>
            <a:spLocks noGrp="1"/>
          </p:cNvSpPr>
          <p:nvPr>
            <p:ph type="sldNum" sz="quarter" idx="12"/>
          </p:nvPr>
        </p:nvSpPr>
        <p:spPr/>
        <p:txBody>
          <a:bodyPr/>
          <a:lstStyle/>
          <a:p>
            <a:pPr algn="l" rtl="1"/>
            <a:fld id="{9DF8B4F7-E1EA-45C1-B5EA-0C97CDBDDCC7}" type="slidenum">
              <a:rPr lang="ar-SA" smtClean="0"/>
              <a:pPr algn="l" rtl="1"/>
              <a:t>5</a:t>
            </a:fld>
            <a:endParaRPr lang="ar-SA"/>
          </a:p>
        </p:txBody>
      </p:sp>
      <p:graphicFrame>
        <p:nvGraphicFramePr>
          <p:cNvPr id="4" name="Content Placeholder 3"/>
          <p:cNvGraphicFramePr>
            <a:graphicFrameLocks noGrp="1"/>
          </p:cNvGraphicFramePr>
          <p:nvPr>
            <p:ph sz="quarter" idx="1"/>
          </p:nvPr>
        </p:nvGraphicFramePr>
        <p:xfrm>
          <a:off x="305124" y="1571612"/>
          <a:ext cx="8494063" cy="4145280"/>
        </p:xfrm>
        <a:graphic>
          <a:graphicData uri="http://schemas.openxmlformats.org/drawingml/2006/table">
            <a:tbl>
              <a:tblPr rtl="1" firstRow="1" bandRow="1">
                <a:tableStyleId>{5C22544A-7EE6-4342-B048-85BDC9FD1C3A}</a:tableStyleId>
              </a:tblPr>
              <a:tblGrid>
                <a:gridCol w="2105660"/>
                <a:gridCol w="6388403"/>
              </a:tblGrid>
              <a:tr h="370840">
                <a:tc>
                  <a:txBody>
                    <a:bodyPr/>
                    <a:lstStyle/>
                    <a:p>
                      <a:pPr algn="r" rtl="1">
                        <a:spcAft>
                          <a:spcPts val="0"/>
                        </a:spcAft>
                      </a:pPr>
                      <a:r>
                        <a:rPr lang="ar-SA" sz="1600" b="1" dirty="0">
                          <a:latin typeface="Times New Roman"/>
                          <a:ea typeface="Times New Roman"/>
                        </a:rPr>
                        <a:t>الفصل السابع:</a:t>
                      </a:r>
                      <a:endParaRPr lang="en-US" sz="1600" dirty="0">
                        <a:latin typeface="Times New Roman"/>
                        <a:ea typeface="Times New Roman"/>
                      </a:endParaRPr>
                    </a:p>
                    <a:p>
                      <a:pPr algn="r" rtl="1">
                        <a:spcAft>
                          <a:spcPts val="0"/>
                        </a:spcAft>
                      </a:pPr>
                      <a:r>
                        <a:rPr lang="ar-SA" sz="1600" b="1" dirty="0">
                          <a:latin typeface="Times New Roman"/>
                          <a:ea typeface="Times New Roman"/>
                        </a:rPr>
                        <a:t>المعاملات الآجلة</a:t>
                      </a:r>
                      <a:endParaRPr lang="en-US" sz="1600" dirty="0">
                        <a:latin typeface="Times New Roman"/>
                        <a:ea typeface="Times New Roman"/>
                      </a:endParaRPr>
                    </a:p>
                  </a:txBody>
                  <a:tcPr marL="68580" marR="68580" marT="0" marB="0"/>
                </a:tc>
                <a:tc>
                  <a:txBody>
                    <a:bodyPr/>
                    <a:lstStyle/>
                    <a:p>
                      <a:pPr marL="342900" lvl="0" indent="-342900" algn="r" rtl="1">
                        <a:spcAft>
                          <a:spcPts val="0"/>
                        </a:spcAft>
                        <a:buFont typeface="Times New Roman"/>
                        <a:buChar char="-"/>
                        <a:tabLst>
                          <a:tab pos="457200" algn="l"/>
                        </a:tabLst>
                      </a:pPr>
                      <a:r>
                        <a:rPr lang="ar-SA" sz="1600" b="1" dirty="0">
                          <a:latin typeface="Times New Roman"/>
                          <a:ea typeface="Times New Roman"/>
                        </a:rPr>
                        <a:t>المعالجة المحاسبية لحسابات المدينين</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نشأة حسابات المدينين وإنتهائها</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تقويم حسابات المدينين وعرضها في القوائم المالية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المعالجة المحاسبية للديون المشكوك في تحصيلها</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معالجة الديون المعدومة باستخدام مخصص الديون المشكوك في تحصيلها</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الأوراق التجارية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أوراق القبض وأوراق الدفع</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المعالجة المحاسبية لأوراق القبض عند الاحتفاظ بالورقة حتي تاريخ الاستحقاق</a:t>
                      </a:r>
                      <a:endParaRPr lang="en-US" sz="1600" dirty="0">
                        <a:latin typeface="Times New Roman"/>
                        <a:ea typeface="Times New Roman"/>
                      </a:endParaRPr>
                    </a:p>
                  </a:txBody>
                  <a:tcPr marL="68580" marR="68580" marT="0" marB="0"/>
                </a:tc>
              </a:tr>
              <a:tr h="370840">
                <a:tc>
                  <a:txBody>
                    <a:bodyPr/>
                    <a:lstStyle/>
                    <a:p>
                      <a:pPr algn="r" rtl="1">
                        <a:spcAft>
                          <a:spcPts val="0"/>
                        </a:spcAft>
                      </a:pPr>
                      <a:r>
                        <a:rPr lang="ar-SA" sz="1600" b="1" dirty="0">
                          <a:latin typeface="Times New Roman"/>
                          <a:ea typeface="Times New Roman"/>
                        </a:rPr>
                        <a:t>الفصل الثامن: محزن البضائع</a:t>
                      </a:r>
                      <a:endParaRPr lang="en-US" sz="1600" dirty="0">
                        <a:latin typeface="Times New Roman"/>
                        <a:ea typeface="Times New Roman"/>
                      </a:endParaRPr>
                    </a:p>
                  </a:txBody>
                  <a:tcPr marL="68580" marR="68580" marT="0" marB="0"/>
                </a:tc>
                <a:tc>
                  <a:txBody>
                    <a:bodyPr/>
                    <a:lstStyle/>
                    <a:p>
                      <a:pPr marL="342900" lvl="0" indent="-342900" algn="r" rtl="1">
                        <a:spcAft>
                          <a:spcPts val="0"/>
                        </a:spcAft>
                        <a:buFont typeface="Times New Roman"/>
                        <a:buChar char="-"/>
                        <a:tabLst>
                          <a:tab pos="457200" algn="l"/>
                        </a:tabLst>
                      </a:pPr>
                      <a:r>
                        <a:rPr lang="ar-SA" sz="1600" b="1" dirty="0">
                          <a:latin typeface="Times New Roman"/>
                          <a:ea typeface="Times New Roman"/>
                        </a:rPr>
                        <a:t>طبيعة المخزون من البضائع</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طريقة التكلفة أو السوق أيهما أقل</a:t>
                      </a:r>
                      <a:endParaRPr lang="en-US" sz="1600" dirty="0">
                        <a:latin typeface="Times New Roman"/>
                        <a:ea typeface="Times New Roman"/>
                      </a:endParaRPr>
                    </a:p>
                  </a:txBody>
                  <a:tcPr marL="68580" marR="68580" marT="0" marB="0"/>
                </a:tc>
              </a:tr>
              <a:tr h="370840">
                <a:tc>
                  <a:txBody>
                    <a:bodyPr/>
                    <a:lstStyle/>
                    <a:p>
                      <a:pPr algn="r" rtl="1">
                        <a:spcAft>
                          <a:spcPts val="0"/>
                        </a:spcAft>
                      </a:pPr>
                      <a:r>
                        <a:rPr lang="ar-SA" sz="1600" b="1" dirty="0">
                          <a:latin typeface="Times New Roman"/>
                          <a:ea typeface="Times New Roman"/>
                        </a:rPr>
                        <a:t>الفصل التاسع: الأصول الثابتة</a:t>
                      </a:r>
                      <a:endParaRPr lang="en-US" sz="1600" dirty="0">
                        <a:latin typeface="Times New Roman"/>
                        <a:ea typeface="Times New Roman"/>
                      </a:endParaRPr>
                    </a:p>
                  </a:txBody>
                  <a:tcPr marL="68580" marR="68580" marT="0" marB="0"/>
                </a:tc>
                <a:tc>
                  <a:txBody>
                    <a:bodyPr/>
                    <a:lstStyle/>
                    <a:p>
                      <a:pPr marL="342900" lvl="0" indent="-342900" algn="r" rtl="1">
                        <a:spcAft>
                          <a:spcPts val="0"/>
                        </a:spcAft>
                        <a:buFont typeface="Times New Roman"/>
                        <a:buChar char="-"/>
                        <a:tabLst>
                          <a:tab pos="457200" algn="l"/>
                        </a:tabLst>
                      </a:pPr>
                      <a:r>
                        <a:rPr lang="ar-SA" sz="1600" b="1" dirty="0">
                          <a:latin typeface="Times New Roman"/>
                          <a:ea typeface="Times New Roman"/>
                        </a:rPr>
                        <a:t>خصائص الأصول الثابتة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المراحل التي تمر بها الأصول الثابتة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المعالجة المحاسبية لشراء الأصول الثابتة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المعالجة المحاسبية لاستخدام الأصول الثابتة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المعالجة المحاسبية لإهلاك الأصول الثابتة</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تقدير الإهلاكات بطريقة القسط الثابت وطريقة القسط المتناقص فقط</a:t>
                      </a:r>
                      <a:endParaRPr lang="en-US" sz="1600" dirty="0">
                        <a:latin typeface="Times New Roman"/>
                        <a:ea typeface="Times New Roman"/>
                      </a:endParaRPr>
                    </a:p>
                    <a:p>
                      <a:pPr marL="342900" lvl="0" indent="-342900" algn="r" rtl="1">
                        <a:spcAft>
                          <a:spcPts val="0"/>
                        </a:spcAft>
                        <a:buFont typeface="Times New Roman"/>
                        <a:buChar char="-"/>
                        <a:tabLst>
                          <a:tab pos="457200" algn="l"/>
                        </a:tabLst>
                      </a:pPr>
                      <a:r>
                        <a:rPr lang="ar-SA" sz="1600" b="1" dirty="0">
                          <a:latin typeface="Times New Roman"/>
                          <a:ea typeface="Times New Roman"/>
                        </a:rPr>
                        <a:t>المعالجة المحاسبية للاستغناء عن الأصول الثابتة بالبيع</a:t>
                      </a:r>
                      <a:endParaRPr lang="en-US" sz="160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428604"/>
            <a:ext cx="8215370" cy="1071570"/>
          </a:xfrm>
        </p:spPr>
        <p:txBody>
          <a:bodyPr>
            <a:normAutofit fontScale="90000"/>
          </a:bodyPr>
          <a:lstStyle/>
          <a:p>
            <a:pPr rtl="1"/>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sz="3100" b="1" dirty="0" smtClean="0">
                <a:solidFill>
                  <a:srgbClr val="002060"/>
                </a:solidFill>
              </a:rPr>
              <a:t>الموضوعات المحذوفة من المرجع الأساسي</a:t>
            </a:r>
            <a:r>
              <a:rPr lang="en-US" sz="3100" dirty="0" smtClean="0"/>
              <a:t/>
            </a:r>
            <a:br>
              <a:rPr lang="en-US" sz="3100" dirty="0" smtClean="0"/>
            </a:br>
            <a:endParaRPr lang="ar-SA" sz="3100" dirty="0"/>
          </a:p>
        </p:txBody>
      </p:sp>
      <p:sp>
        <p:nvSpPr>
          <p:cNvPr id="5" name="Slide Number Placeholder 4"/>
          <p:cNvSpPr>
            <a:spLocks noGrp="1"/>
          </p:cNvSpPr>
          <p:nvPr>
            <p:ph type="sldNum" sz="quarter" idx="12"/>
          </p:nvPr>
        </p:nvSpPr>
        <p:spPr/>
        <p:txBody>
          <a:bodyPr/>
          <a:lstStyle/>
          <a:p>
            <a:pPr algn="l" rtl="1"/>
            <a:fld id="{9DF8B4F7-E1EA-45C1-B5EA-0C97CDBDDCC7}" type="slidenum">
              <a:rPr lang="ar-SA" smtClean="0"/>
              <a:pPr algn="l" rtl="1"/>
              <a:t>6</a:t>
            </a:fld>
            <a:endParaRPr lang="ar-SA"/>
          </a:p>
        </p:txBody>
      </p:sp>
      <p:graphicFrame>
        <p:nvGraphicFramePr>
          <p:cNvPr id="4" name="Content Placeholder 3"/>
          <p:cNvGraphicFramePr>
            <a:graphicFrameLocks noGrp="1"/>
          </p:cNvGraphicFramePr>
          <p:nvPr>
            <p:ph sz="quarter" idx="1"/>
          </p:nvPr>
        </p:nvGraphicFramePr>
        <p:xfrm>
          <a:off x="285720" y="1571612"/>
          <a:ext cx="8504240" cy="4942840"/>
        </p:xfrm>
        <a:graphic>
          <a:graphicData uri="http://schemas.openxmlformats.org/drawingml/2006/table">
            <a:tbl>
              <a:tblPr rtl="1" firstRow="1" bandRow="1">
                <a:tableStyleId>{5C22544A-7EE6-4342-B048-85BDC9FD1C3A}</a:tableStyleId>
              </a:tblPr>
              <a:tblGrid>
                <a:gridCol w="1700848"/>
                <a:gridCol w="1700848"/>
                <a:gridCol w="1700848"/>
                <a:gridCol w="1700848"/>
                <a:gridCol w="1700848"/>
              </a:tblGrid>
              <a:tr h="370840">
                <a:tc rowSpan="2">
                  <a:txBody>
                    <a:bodyPr/>
                    <a:lstStyle/>
                    <a:p>
                      <a:pPr algn="ctr" rtl="1"/>
                      <a:r>
                        <a:rPr lang="ar-SA" dirty="0" smtClean="0"/>
                        <a:t>الفصل </a:t>
                      </a:r>
                      <a:endParaRPr lang="ar-SA" dirty="0"/>
                    </a:p>
                  </a:txBody>
                  <a:tcPr/>
                </a:tc>
                <a:tc rowSpan="2">
                  <a:txBody>
                    <a:bodyPr/>
                    <a:lstStyle/>
                    <a:p>
                      <a:pPr algn="ctr" rtl="1"/>
                      <a:r>
                        <a:rPr lang="ar-SA" dirty="0" smtClean="0"/>
                        <a:t>م</a:t>
                      </a:r>
                      <a:endParaRPr lang="ar-SA" dirty="0"/>
                    </a:p>
                  </a:txBody>
                  <a:tcPr/>
                </a:tc>
                <a:tc rowSpan="2">
                  <a:txBody>
                    <a:bodyPr/>
                    <a:lstStyle/>
                    <a:p>
                      <a:pPr algn="ctr" rtl="1"/>
                      <a:r>
                        <a:rPr lang="ar-SA" dirty="0" smtClean="0"/>
                        <a:t>الموضوع المحذوف</a:t>
                      </a:r>
                      <a:endParaRPr lang="ar-SA" dirty="0"/>
                    </a:p>
                  </a:txBody>
                  <a:tcPr/>
                </a:tc>
                <a:tc gridSpan="2">
                  <a:txBody>
                    <a:bodyPr/>
                    <a:lstStyle/>
                    <a:p>
                      <a:pPr algn="ctr" rtl="1"/>
                      <a:r>
                        <a:rPr lang="ar-SA" dirty="0" smtClean="0"/>
                        <a:t>الصفحات</a:t>
                      </a:r>
                      <a:endParaRPr lang="ar-SA" dirty="0"/>
                    </a:p>
                  </a:txBody>
                  <a:tcPr/>
                </a:tc>
                <a:tc hMerge="1">
                  <a:txBody>
                    <a:bodyPr/>
                    <a:lstStyle/>
                    <a:p>
                      <a:pPr rtl="1"/>
                      <a:endParaRPr lang="ar-SA" dirty="0"/>
                    </a:p>
                  </a:txBody>
                  <a:tcPr/>
                </a:tc>
              </a:tr>
              <a:tr h="370840">
                <a:tc vMerge="1">
                  <a:txBody>
                    <a:bodyPr/>
                    <a:lstStyle/>
                    <a:p>
                      <a:pPr rtl="1"/>
                      <a:endParaRPr lang="ar-SA" dirty="0"/>
                    </a:p>
                  </a:txBody>
                  <a:tcPr/>
                </a:tc>
                <a:tc vMerge="1">
                  <a:txBody>
                    <a:bodyPr/>
                    <a:lstStyle/>
                    <a:p>
                      <a:pPr rtl="1"/>
                      <a:endParaRPr lang="ar-SA" dirty="0"/>
                    </a:p>
                  </a:txBody>
                  <a:tcPr/>
                </a:tc>
                <a:tc vMerge="1">
                  <a:txBody>
                    <a:bodyPr/>
                    <a:lstStyle/>
                    <a:p>
                      <a:pPr rtl="1"/>
                      <a:endParaRPr lang="ar-SA" dirty="0"/>
                    </a:p>
                  </a:txBody>
                  <a:tcPr/>
                </a:tc>
                <a:tc>
                  <a:txBody>
                    <a:bodyPr/>
                    <a:lstStyle/>
                    <a:p>
                      <a:pPr rtl="1"/>
                      <a:r>
                        <a:rPr lang="ar-SA" dirty="0" smtClean="0"/>
                        <a:t>من</a:t>
                      </a:r>
                      <a:endParaRPr lang="ar-SA" dirty="0"/>
                    </a:p>
                  </a:txBody>
                  <a:tcPr>
                    <a:solidFill>
                      <a:schemeClr val="accent1"/>
                    </a:solidFill>
                  </a:tcPr>
                </a:tc>
                <a:tc>
                  <a:txBody>
                    <a:bodyPr/>
                    <a:lstStyle/>
                    <a:p>
                      <a:pPr rtl="1"/>
                      <a:r>
                        <a:rPr lang="ar-SA" dirty="0" smtClean="0"/>
                        <a:t>الى</a:t>
                      </a:r>
                      <a:endParaRPr lang="ar-SA" dirty="0"/>
                    </a:p>
                  </a:txBody>
                  <a:tcPr>
                    <a:solidFill>
                      <a:schemeClr val="accent1"/>
                    </a:solidFill>
                  </a:tcPr>
                </a:tc>
              </a:tr>
              <a:tr h="370840">
                <a:tc>
                  <a:txBody>
                    <a:bodyPr/>
                    <a:lstStyle/>
                    <a:p>
                      <a:pPr algn="r" rtl="1">
                        <a:spcAft>
                          <a:spcPts val="0"/>
                        </a:spcAft>
                      </a:pPr>
                      <a:r>
                        <a:rPr lang="ar-SA" sz="1400" b="1" dirty="0">
                          <a:latin typeface="Times New Roman"/>
                          <a:ea typeface="Times New Roman"/>
                        </a:rPr>
                        <a:t>الأول</a:t>
                      </a:r>
                      <a:endParaRPr lang="en-US" sz="1400" dirty="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1 </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قائمة التدفقات النقدية</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29</a:t>
                      </a:r>
                      <a:endParaRPr lang="en-US" sz="1400">
                        <a:latin typeface="Times New Roman"/>
                        <a:ea typeface="Times New Roman"/>
                      </a:endParaRPr>
                    </a:p>
                  </a:txBody>
                  <a:tcPr marL="68580" marR="68580" marT="0" marB="0"/>
                </a:tc>
                <a:tc>
                  <a:txBody>
                    <a:bodyPr/>
                    <a:lstStyle/>
                    <a:p>
                      <a:pPr algn="r" rtl="1">
                        <a:spcAft>
                          <a:spcPts val="0"/>
                        </a:spcAft>
                      </a:pPr>
                      <a:r>
                        <a:rPr lang="ar-SA" sz="1400" b="1" dirty="0">
                          <a:latin typeface="Times New Roman"/>
                          <a:ea typeface="Times New Roman"/>
                        </a:rPr>
                        <a:t>30</a:t>
                      </a:r>
                      <a:endParaRPr lang="en-US" sz="1400" dirty="0">
                        <a:latin typeface="Times New Roman"/>
                        <a:ea typeface="Times New Roman"/>
                      </a:endParaRPr>
                    </a:p>
                  </a:txBody>
                  <a:tcPr marL="68580" marR="68580" marT="0" marB="0"/>
                </a:tc>
              </a:tr>
              <a:tr h="370840">
                <a:tc rowSpan="3">
                  <a:txBody>
                    <a:bodyPr/>
                    <a:lstStyle/>
                    <a:p>
                      <a:pPr algn="r" rtl="1">
                        <a:spcAft>
                          <a:spcPts val="0"/>
                        </a:spcAft>
                      </a:pPr>
                      <a:r>
                        <a:rPr lang="ar-SA" sz="1400" b="1" dirty="0">
                          <a:latin typeface="Times New Roman"/>
                          <a:ea typeface="Times New Roman"/>
                        </a:rPr>
                        <a:t>الرابع</a:t>
                      </a:r>
                      <a:endParaRPr lang="en-US" sz="1400" dirty="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1</a:t>
                      </a:r>
                      <a:endParaRPr lang="en-US" sz="1400">
                        <a:latin typeface="Times New Roman"/>
                        <a:ea typeface="Times New Roman"/>
                      </a:endParaRPr>
                    </a:p>
                  </a:txBody>
                  <a:tcPr marL="68580" marR="68580" marT="0" marB="0"/>
                </a:tc>
                <a:tc>
                  <a:txBody>
                    <a:bodyPr/>
                    <a:lstStyle/>
                    <a:p>
                      <a:pPr algn="r" rtl="1">
                        <a:spcAft>
                          <a:spcPts val="0"/>
                        </a:spcAft>
                      </a:pPr>
                      <a:r>
                        <a:rPr lang="ar-SA" sz="1400" b="1" dirty="0">
                          <a:latin typeface="Times New Roman"/>
                          <a:ea typeface="Times New Roman"/>
                        </a:rPr>
                        <a:t>ورقة عمل القوائم المالية</a:t>
                      </a:r>
                      <a:endParaRPr lang="en-US" sz="1400" dirty="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153</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162</a:t>
                      </a:r>
                      <a:endParaRPr lang="en-US" sz="1400">
                        <a:latin typeface="Times New Roman"/>
                        <a:ea typeface="Times New Roman"/>
                      </a:endParaRPr>
                    </a:p>
                  </a:txBody>
                  <a:tcPr marL="68580" marR="68580" marT="0" marB="0"/>
                </a:tc>
              </a:tr>
              <a:tr h="370840">
                <a:tc vMerge="1">
                  <a:txBody>
                    <a:bodyPr/>
                    <a:lstStyle/>
                    <a:p>
                      <a:pPr rtl="1"/>
                      <a:endParaRPr lang="ar-SA"/>
                    </a:p>
                  </a:txBody>
                  <a:tcPr/>
                </a:tc>
                <a:tc>
                  <a:txBody>
                    <a:bodyPr/>
                    <a:lstStyle/>
                    <a:p>
                      <a:pPr algn="r" rtl="1">
                        <a:spcAft>
                          <a:spcPts val="0"/>
                        </a:spcAft>
                      </a:pPr>
                      <a:r>
                        <a:rPr lang="ar-SA" sz="1400" b="1" dirty="0">
                          <a:latin typeface="Times New Roman"/>
                          <a:ea typeface="Times New Roman"/>
                        </a:rPr>
                        <a:t>2</a:t>
                      </a:r>
                      <a:endParaRPr lang="en-US" sz="1400" dirty="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قيود الإقفال</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163</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169</a:t>
                      </a:r>
                      <a:endParaRPr lang="en-US" sz="1400">
                        <a:latin typeface="Times New Roman"/>
                        <a:ea typeface="Times New Roman"/>
                      </a:endParaRPr>
                    </a:p>
                  </a:txBody>
                  <a:tcPr marL="68580" marR="68580" marT="0" marB="0"/>
                </a:tc>
              </a:tr>
              <a:tr h="370840">
                <a:tc vMerge="1">
                  <a:txBody>
                    <a:bodyPr/>
                    <a:lstStyle/>
                    <a:p>
                      <a:pPr rtl="1"/>
                      <a:endParaRPr lang="ar-SA"/>
                    </a:p>
                  </a:txBody>
                  <a:tcPr/>
                </a:tc>
                <a:tc>
                  <a:txBody>
                    <a:bodyPr/>
                    <a:lstStyle/>
                    <a:p>
                      <a:pPr algn="r" rtl="1">
                        <a:spcAft>
                          <a:spcPts val="0"/>
                        </a:spcAft>
                      </a:pPr>
                      <a:r>
                        <a:rPr lang="ar-SA" sz="1400" b="1" dirty="0">
                          <a:latin typeface="Times New Roman"/>
                          <a:ea typeface="Times New Roman"/>
                        </a:rPr>
                        <a:t>3</a:t>
                      </a:r>
                      <a:endParaRPr lang="en-US" sz="1400" dirty="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تصحيح أخطاء القيد في الدفاتر المحاسبية</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176</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184</a:t>
                      </a:r>
                      <a:endParaRPr lang="en-US" sz="1400">
                        <a:latin typeface="Times New Roman"/>
                        <a:ea typeface="Times New Roman"/>
                      </a:endParaRPr>
                    </a:p>
                  </a:txBody>
                  <a:tcPr marL="68580" marR="68580" marT="0" marB="0"/>
                </a:tc>
              </a:tr>
              <a:tr h="370840">
                <a:tc rowSpan="4">
                  <a:txBody>
                    <a:bodyPr/>
                    <a:lstStyle/>
                    <a:p>
                      <a:pPr algn="r" rtl="1">
                        <a:spcAft>
                          <a:spcPts val="0"/>
                        </a:spcAft>
                      </a:pPr>
                      <a:r>
                        <a:rPr lang="ar-SA" sz="1400" b="1">
                          <a:latin typeface="Times New Roman"/>
                          <a:ea typeface="Times New Roman"/>
                        </a:rPr>
                        <a:t>الخامس</a:t>
                      </a:r>
                      <a:endParaRPr lang="en-US" sz="1400">
                        <a:latin typeface="Times New Roman"/>
                        <a:ea typeface="Times New Roman"/>
                      </a:endParaRPr>
                    </a:p>
                  </a:txBody>
                  <a:tcPr marL="68580" marR="68580" marT="0" marB="0"/>
                </a:tc>
                <a:tc>
                  <a:txBody>
                    <a:bodyPr/>
                    <a:lstStyle/>
                    <a:p>
                      <a:pPr algn="r" rtl="1">
                        <a:spcAft>
                          <a:spcPts val="0"/>
                        </a:spcAft>
                      </a:pPr>
                      <a:r>
                        <a:rPr lang="ar-SA" sz="1400" b="1" dirty="0">
                          <a:latin typeface="Times New Roman"/>
                          <a:ea typeface="Times New Roman"/>
                        </a:rPr>
                        <a:t>1</a:t>
                      </a:r>
                      <a:endParaRPr lang="en-US" sz="1400" dirty="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حساب مخزون البضاعة</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212</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214</a:t>
                      </a:r>
                      <a:endParaRPr lang="en-US" sz="1400">
                        <a:latin typeface="Times New Roman"/>
                        <a:ea typeface="Times New Roman"/>
                      </a:endParaRPr>
                    </a:p>
                  </a:txBody>
                  <a:tcPr marL="68580" marR="68580" marT="0" marB="0"/>
                </a:tc>
              </a:tr>
              <a:tr h="370840">
                <a:tc vMerge="1">
                  <a:txBody>
                    <a:bodyPr/>
                    <a:lstStyle/>
                    <a:p>
                      <a:pPr rtl="1"/>
                      <a:endParaRPr lang="ar-SA"/>
                    </a:p>
                  </a:txBody>
                  <a:tcPr/>
                </a:tc>
                <a:tc>
                  <a:txBody>
                    <a:bodyPr/>
                    <a:lstStyle/>
                    <a:p>
                      <a:pPr algn="r" rtl="1">
                        <a:spcAft>
                          <a:spcPts val="0"/>
                        </a:spcAft>
                      </a:pPr>
                      <a:r>
                        <a:rPr lang="ar-SA" sz="1400" b="1">
                          <a:latin typeface="Times New Roman"/>
                          <a:ea typeface="Times New Roman"/>
                        </a:rPr>
                        <a:t>2</a:t>
                      </a:r>
                      <a:endParaRPr lang="en-US" sz="1400">
                        <a:latin typeface="Times New Roman"/>
                        <a:ea typeface="Times New Roman"/>
                      </a:endParaRPr>
                    </a:p>
                  </a:txBody>
                  <a:tcPr marL="68580" marR="68580" marT="0" marB="0"/>
                </a:tc>
                <a:tc>
                  <a:txBody>
                    <a:bodyPr/>
                    <a:lstStyle/>
                    <a:p>
                      <a:pPr algn="r" rtl="1">
                        <a:spcAft>
                          <a:spcPts val="0"/>
                        </a:spcAft>
                      </a:pPr>
                      <a:r>
                        <a:rPr lang="ar-SA" sz="1400" b="1" dirty="0">
                          <a:latin typeface="Times New Roman"/>
                          <a:ea typeface="Times New Roman"/>
                        </a:rPr>
                        <a:t>ورقة عمل القوائم المالية في المنشآت التجارية</a:t>
                      </a:r>
                      <a:endParaRPr lang="en-US" sz="1400" dirty="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214</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218</a:t>
                      </a:r>
                      <a:endParaRPr lang="en-US" sz="1400">
                        <a:latin typeface="Times New Roman"/>
                        <a:ea typeface="Times New Roman"/>
                      </a:endParaRPr>
                    </a:p>
                  </a:txBody>
                  <a:tcPr marL="68580" marR="68580" marT="0" marB="0"/>
                </a:tc>
              </a:tr>
              <a:tr h="370840">
                <a:tc vMerge="1">
                  <a:txBody>
                    <a:bodyPr/>
                    <a:lstStyle/>
                    <a:p>
                      <a:pPr rtl="1"/>
                      <a:endParaRPr lang="ar-SA"/>
                    </a:p>
                  </a:txBody>
                  <a:tcPr/>
                </a:tc>
                <a:tc>
                  <a:txBody>
                    <a:bodyPr/>
                    <a:lstStyle/>
                    <a:p>
                      <a:pPr algn="r" rtl="1">
                        <a:spcAft>
                          <a:spcPts val="0"/>
                        </a:spcAft>
                      </a:pPr>
                      <a:r>
                        <a:rPr lang="ar-SA" sz="1400" b="1">
                          <a:latin typeface="Times New Roman"/>
                          <a:ea typeface="Times New Roman"/>
                        </a:rPr>
                        <a:t>3</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قيود الإقفال والحسابات الختامية في المنشآت التجارية</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219</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227</a:t>
                      </a:r>
                      <a:endParaRPr lang="en-US" sz="1400">
                        <a:latin typeface="Times New Roman"/>
                        <a:ea typeface="Times New Roman"/>
                      </a:endParaRPr>
                    </a:p>
                  </a:txBody>
                  <a:tcPr marL="68580" marR="68580" marT="0" marB="0"/>
                </a:tc>
              </a:tr>
              <a:tr h="370840">
                <a:tc vMerge="1">
                  <a:txBody>
                    <a:bodyPr/>
                    <a:lstStyle/>
                    <a:p>
                      <a:pPr rtl="1"/>
                      <a:endParaRPr lang="ar-SA"/>
                    </a:p>
                  </a:txBody>
                  <a:tcPr/>
                </a:tc>
                <a:tc>
                  <a:txBody>
                    <a:bodyPr/>
                    <a:lstStyle/>
                    <a:p>
                      <a:pPr algn="r" rtl="1">
                        <a:spcAft>
                          <a:spcPts val="0"/>
                        </a:spcAft>
                      </a:pPr>
                      <a:r>
                        <a:rPr lang="ar-SA" sz="1400" b="1" dirty="0">
                          <a:latin typeface="Times New Roman"/>
                          <a:ea typeface="Times New Roman"/>
                        </a:rPr>
                        <a:t>4</a:t>
                      </a:r>
                      <a:endParaRPr lang="en-US" sz="1400" dirty="0">
                        <a:latin typeface="Times New Roman"/>
                        <a:ea typeface="Times New Roman"/>
                      </a:endParaRPr>
                    </a:p>
                  </a:txBody>
                  <a:tcPr marL="68580" marR="68580" marT="0" marB="0"/>
                </a:tc>
                <a:tc>
                  <a:txBody>
                    <a:bodyPr/>
                    <a:lstStyle/>
                    <a:p>
                      <a:pPr algn="r" rtl="1">
                        <a:spcAft>
                          <a:spcPts val="0"/>
                        </a:spcAft>
                      </a:pPr>
                      <a:r>
                        <a:rPr lang="ar-SA" sz="1400" b="1" dirty="0">
                          <a:latin typeface="Times New Roman"/>
                          <a:ea typeface="Times New Roman"/>
                        </a:rPr>
                        <a:t>قيود التسوية والإقفال</a:t>
                      </a:r>
                      <a:endParaRPr lang="en-US" sz="1400" dirty="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235</a:t>
                      </a:r>
                      <a:endParaRPr lang="en-US" sz="140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240</a:t>
                      </a:r>
                      <a:endParaRPr lang="en-US" sz="1400">
                        <a:latin typeface="Times New Roman"/>
                        <a:ea typeface="Times New Roman"/>
                      </a:endParaRPr>
                    </a:p>
                  </a:txBody>
                  <a:tcPr marL="68580" marR="68580" marT="0" marB="0"/>
                </a:tc>
              </a:tr>
              <a:tr h="370840">
                <a:tc rowSpan="2">
                  <a:txBody>
                    <a:bodyPr/>
                    <a:lstStyle/>
                    <a:p>
                      <a:pPr algn="r" rtl="1">
                        <a:spcAft>
                          <a:spcPts val="0"/>
                        </a:spcAft>
                      </a:pPr>
                      <a:r>
                        <a:rPr lang="ar-SA" sz="1400" b="1" dirty="0">
                          <a:latin typeface="Times New Roman"/>
                          <a:ea typeface="Times New Roman"/>
                        </a:rPr>
                        <a:t>السادس</a:t>
                      </a:r>
                      <a:endParaRPr lang="en-US" sz="1400" dirty="0">
                        <a:latin typeface="Times New Roman"/>
                        <a:ea typeface="Times New Roman"/>
                      </a:endParaRPr>
                    </a:p>
                  </a:txBody>
                  <a:tcPr marL="68580" marR="68580" marT="0" marB="0"/>
                </a:tc>
                <a:tc>
                  <a:txBody>
                    <a:bodyPr/>
                    <a:lstStyle/>
                    <a:p>
                      <a:pPr algn="r" rtl="1">
                        <a:spcAft>
                          <a:spcPts val="0"/>
                        </a:spcAft>
                      </a:pPr>
                      <a:r>
                        <a:rPr lang="ar-SA" sz="1400" b="1" dirty="0">
                          <a:latin typeface="Times New Roman"/>
                          <a:ea typeface="Times New Roman"/>
                        </a:rPr>
                        <a:t>1</a:t>
                      </a:r>
                      <a:endParaRPr lang="en-US" sz="1400" dirty="0">
                        <a:latin typeface="Times New Roman"/>
                        <a:ea typeface="Times New Roman"/>
                      </a:endParaRPr>
                    </a:p>
                  </a:txBody>
                  <a:tcPr marL="68580" marR="68580" marT="0" marB="0"/>
                </a:tc>
                <a:tc>
                  <a:txBody>
                    <a:bodyPr/>
                    <a:lstStyle/>
                    <a:p>
                      <a:pPr algn="r" rtl="1">
                        <a:spcAft>
                          <a:spcPts val="0"/>
                        </a:spcAft>
                      </a:pPr>
                      <a:r>
                        <a:rPr lang="ar-SA" sz="1400" b="1" dirty="0">
                          <a:latin typeface="Times New Roman"/>
                          <a:ea typeface="Times New Roman"/>
                        </a:rPr>
                        <a:t>الرقابة الداخلية علي عمليات الوحدة الاقتصادية</a:t>
                      </a:r>
                      <a:endParaRPr lang="en-US" sz="1400" dirty="0">
                        <a:latin typeface="Times New Roman"/>
                        <a:ea typeface="Times New Roman"/>
                      </a:endParaRPr>
                    </a:p>
                  </a:txBody>
                  <a:tcPr marL="68580" marR="68580" marT="0" marB="0"/>
                </a:tc>
                <a:tc>
                  <a:txBody>
                    <a:bodyPr/>
                    <a:lstStyle/>
                    <a:p>
                      <a:pPr algn="r" rtl="1">
                        <a:spcAft>
                          <a:spcPts val="0"/>
                        </a:spcAft>
                      </a:pPr>
                      <a:r>
                        <a:rPr lang="ar-SA" sz="1400" b="1" dirty="0">
                          <a:latin typeface="Times New Roman"/>
                          <a:ea typeface="Times New Roman"/>
                        </a:rPr>
                        <a:t>259</a:t>
                      </a:r>
                      <a:endParaRPr lang="en-US" sz="1400" dirty="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260</a:t>
                      </a:r>
                      <a:endParaRPr lang="en-US" sz="1400">
                        <a:latin typeface="Times New Roman"/>
                        <a:ea typeface="Times New Roman"/>
                      </a:endParaRPr>
                    </a:p>
                  </a:txBody>
                  <a:tcPr marL="68580" marR="68580" marT="0" marB="0"/>
                </a:tc>
              </a:tr>
              <a:tr h="370840">
                <a:tc vMerge="1">
                  <a:txBody>
                    <a:bodyPr/>
                    <a:lstStyle/>
                    <a:p>
                      <a:pPr rtl="1"/>
                      <a:endParaRPr lang="ar-SA"/>
                    </a:p>
                  </a:txBody>
                  <a:tcPr/>
                </a:tc>
                <a:tc>
                  <a:txBody>
                    <a:bodyPr/>
                    <a:lstStyle/>
                    <a:p>
                      <a:pPr algn="r" rtl="1">
                        <a:spcAft>
                          <a:spcPts val="0"/>
                        </a:spcAft>
                      </a:pPr>
                      <a:r>
                        <a:rPr lang="ar-SA" sz="1400" b="1" dirty="0">
                          <a:latin typeface="Times New Roman"/>
                          <a:ea typeface="Times New Roman"/>
                        </a:rPr>
                        <a:t>2</a:t>
                      </a:r>
                      <a:endParaRPr lang="en-US" sz="1400" dirty="0">
                        <a:latin typeface="Times New Roman"/>
                        <a:ea typeface="Times New Roman"/>
                      </a:endParaRPr>
                    </a:p>
                  </a:txBody>
                  <a:tcPr marL="68580" marR="68580" marT="0" marB="0"/>
                </a:tc>
                <a:tc>
                  <a:txBody>
                    <a:bodyPr/>
                    <a:lstStyle/>
                    <a:p>
                      <a:pPr algn="r" rtl="1">
                        <a:spcAft>
                          <a:spcPts val="0"/>
                        </a:spcAft>
                      </a:pPr>
                      <a:r>
                        <a:rPr lang="ar-SA" sz="1400" b="1">
                          <a:latin typeface="Times New Roman"/>
                          <a:ea typeface="Times New Roman"/>
                        </a:rPr>
                        <a:t>حساب صندوق المصروفات النثرية</a:t>
                      </a:r>
                      <a:endParaRPr lang="en-US" sz="1400">
                        <a:latin typeface="Times New Roman"/>
                        <a:ea typeface="Times New Roman"/>
                      </a:endParaRPr>
                    </a:p>
                  </a:txBody>
                  <a:tcPr marL="68580" marR="68580" marT="0" marB="0"/>
                </a:tc>
                <a:tc>
                  <a:txBody>
                    <a:bodyPr/>
                    <a:lstStyle/>
                    <a:p>
                      <a:pPr algn="r" rtl="1">
                        <a:spcAft>
                          <a:spcPts val="0"/>
                        </a:spcAft>
                      </a:pPr>
                      <a:r>
                        <a:rPr lang="ar-SA" sz="1400" b="1" dirty="0">
                          <a:latin typeface="Times New Roman"/>
                          <a:ea typeface="Times New Roman"/>
                        </a:rPr>
                        <a:t>268</a:t>
                      </a:r>
                      <a:endParaRPr lang="en-US" sz="1400" dirty="0">
                        <a:latin typeface="Times New Roman"/>
                        <a:ea typeface="Times New Roman"/>
                      </a:endParaRPr>
                    </a:p>
                  </a:txBody>
                  <a:tcPr marL="68580" marR="68580" marT="0" marB="0"/>
                </a:tc>
                <a:tc>
                  <a:txBody>
                    <a:bodyPr/>
                    <a:lstStyle/>
                    <a:p>
                      <a:pPr algn="r" rtl="1">
                        <a:spcAft>
                          <a:spcPts val="0"/>
                        </a:spcAft>
                      </a:pPr>
                      <a:r>
                        <a:rPr lang="ar-SA" sz="1400" b="1" dirty="0">
                          <a:latin typeface="Times New Roman"/>
                          <a:ea typeface="Times New Roman"/>
                        </a:rPr>
                        <a:t>275</a:t>
                      </a:r>
                      <a:endParaRPr lang="en-US" sz="140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smtClean="0">
                <a:solidFill>
                  <a:srgbClr val="002060"/>
                </a:solidFill>
              </a:rPr>
              <a:t>تابع الموضوعات المحذوفة</a:t>
            </a:r>
            <a:endParaRPr lang="ar-SA" b="1" dirty="0">
              <a:solidFill>
                <a:srgbClr val="002060"/>
              </a:solidFill>
            </a:endParaRPr>
          </a:p>
        </p:txBody>
      </p:sp>
      <p:sp>
        <p:nvSpPr>
          <p:cNvPr id="5" name="Slide Number Placeholder 4"/>
          <p:cNvSpPr>
            <a:spLocks noGrp="1"/>
          </p:cNvSpPr>
          <p:nvPr>
            <p:ph type="sldNum" sz="quarter" idx="12"/>
          </p:nvPr>
        </p:nvSpPr>
        <p:spPr/>
        <p:txBody>
          <a:bodyPr/>
          <a:lstStyle/>
          <a:p>
            <a:pPr algn="l" rtl="1"/>
            <a:fld id="{9DF8B4F7-E1EA-45C1-B5EA-0C97CDBDDCC7}" type="slidenum">
              <a:rPr lang="ar-SA" smtClean="0"/>
              <a:pPr algn="l" rtl="1"/>
              <a:t>7</a:t>
            </a:fld>
            <a:endParaRPr lang="ar-SA"/>
          </a:p>
        </p:txBody>
      </p:sp>
      <p:graphicFrame>
        <p:nvGraphicFramePr>
          <p:cNvPr id="4" name="Content Placeholder 3"/>
          <p:cNvGraphicFramePr>
            <a:graphicFrameLocks noGrp="1"/>
          </p:cNvGraphicFramePr>
          <p:nvPr>
            <p:ph sz="quarter" idx="1"/>
          </p:nvPr>
        </p:nvGraphicFramePr>
        <p:xfrm>
          <a:off x="945781" y="1500174"/>
          <a:ext cx="7860082" cy="5589600"/>
        </p:xfrm>
        <a:graphic>
          <a:graphicData uri="http://schemas.openxmlformats.org/drawingml/2006/table">
            <a:tbl>
              <a:tblPr rtl="1" firstRow="1" bandRow="1">
                <a:tableStyleId>{5C22544A-7EE6-4342-B048-85BDC9FD1C3A}</a:tableStyleId>
              </a:tblPr>
              <a:tblGrid>
                <a:gridCol w="503452"/>
                <a:gridCol w="260985"/>
                <a:gridCol w="2539685"/>
                <a:gridCol w="2277980"/>
                <a:gridCol w="2277980"/>
              </a:tblGrid>
              <a:tr h="372640">
                <a:tc rowSpan="2">
                  <a:txBody>
                    <a:bodyPr/>
                    <a:lstStyle/>
                    <a:p>
                      <a:pPr algn="r" rtl="1">
                        <a:spcAft>
                          <a:spcPts val="0"/>
                        </a:spcAft>
                      </a:pPr>
                      <a:r>
                        <a:rPr lang="ar-SA" sz="1050" b="1" dirty="0">
                          <a:solidFill>
                            <a:schemeClr val="tx1"/>
                          </a:solidFill>
                          <a:latin typeface="Times New Roman"/>
                          <a:ea typeface="Times New Roman"/>
                        </a:rPr>
                        <a:t>السابع</a:t>
                      </a:r>
                      <a:endParaRPr lang="en-US" sz="1050" dirty="0">
                        <a:solidFill>
                          <a:schemeClr val="tx1"/>
                        </a:solidFill>
                        <a:latin typeface="Times New Roman"/>
                        <a:ea typeface="Times New Roman"/>
                      </a:endParaRPr>
                    </a:p>
                  </a:txBody>
                  <a:tcPr marL="68580" marR="68580" marT="0" marB="0">
                    <a:solidFill>
                      <a:schemeClr val="accent6">
                        <a:lumMod val="20000"/>
                        <a:lumOff val="80000"/>
                      </a:schemeClr>
                    </a:solidFill>
                  </a:tcPr>
                </a:tc>
                <a:tc>
                  <a:txBody>
                    <a:bodyPr/>
                    <a:lstStyle/>
                    <a:p>
                      <a:pPr algn="r" rtl="1">
                        <a:spcAft>
                          <a:spcPts val="0"/>
                        </a:spcAft>
                      </a:pPr>
                      <a:r>
                        <a:rPr lang="ar-SA" sz="1200" b="1" dirty="0">
                          <a:solidFill>
                            <a:schemeClr val="tx1"/>
                          </a:solidFill>
                          <a:latin typeface="Times New Roman"/>
                          <a:ea typeface="Times New Roman"/>
                        </a:rPr>
                        <a:t>1</a:t>
                      </a:r>
                      <a:endParaRPr lang="en-US" sz="1200" dirty="0">
                        <a:solidFill>
                          <a:schemeClr val="tx1"/>
                        </a:solidFill>
                        <a:latin typeface="Times New Roman"/>
                        <a:ea typeface="Times New Roman"/>
                      </a:endParaRPr>
                    </a:p>
                  </a:txBody>
                  <a:tcPr marL="68580" marR="68580" marT="0" marB="0">
                    <a:solidFill>
                      <a:schemeClr val="accent6">
                        <a:lumMod val="20000"/>
                        <a:lumOff val="80000"/>
                      </a:schemeClr>
                    </a:solidFill>
                  </a:tcPr>
                </a:tc>
                <a:tc>
                  <a:txBody>
                    <a:bodyPr/>
                    <a:lstStyle/>
                    <a:p>
                      <a:pPr algn="r" rtl="1">
                        <a:spcAft>
                          <a:spcPts val="0"/>
                        </a:spcAft>
                      </a:pPr>
                      <a:r>
                        <a:rPr lang="ar-SA" sz="1200" b="1" dirty="0">
                          <a:solidFill>
                            <a:schemeClr val="tx1"/>
                          </a:solidFill>
                          <a:latin typeface="Times New Roman"/>
                          <a:ea typeface="Times New Roman"/>
                        </a:rPr>
                        <a:t>أوجه التصرف في حسابات المدينين</a:t>
                      </a:r>
                      <a:endParaRPr lang="en-US" sz="1200" dirty="0">
                        <a:solidFill>
                          <a:schemeClr val="tx1"/>
                        </a:solidFill>
                        <a:latin typeface="Times New Roman"/>
                        <a:ea typeface="Times New Roman"/>
                      </a:endParaRPr>
                    </a:p>
                  </a:txBody>
                  <a:tcPr marL="68580" marR="68580" marT="0" marB="0">
                    <a:solidFill>
                      <a:schemeClr val="accent6">
                        <a:lumMod val="20000"/>
                        <a:lumOff val="80000"/>
                      </a:schemeClr>
                    </a:solidFill>
                  </a:tcPr>
                </a:tc>
                <a:tc>
                  <a:txBody>
                    <a:bodyPr/>
                    <a:lstStyle/>
                    <a:p>
                      <a:pPr algn="r" rtl="1">
                        <a:spcAft>
                          <a:spcPts val="0"/>
                        </a:spcAft>
                      </a:pPr>
                      <a:r>
                        <a:rPr lang="ar-SA" sz="1200" b="1" dirty="0">
                          <a:solidFill>
                            <a:schemeClr val="tx1"/>
                          </a:solidFill>
                          <a:latin typeface="Times New Roman"/>
                          <a:ea typeface="Times New Roman"/>
                        </a:rPr>
                        <a:t>302</a:t>
                      </a:r>
                      <a:endParaRPr lang="en-US" sz="1200" dirty="0">
                        <a:solidFill>
                          <a:schemeClr val="tx1"/>
                        </a:solidFill>
                        <a:latin typeface="Times New Roman"/>
                        <a:ea typeface="Times New Roman"/>
                      </a:endParaRPr>
                    </a:p>
                  </a:txBody>
                  <a:tcPr marL="68580" marR="68580" marT="0" marB="0">
                    <a:solidFill>
                      <a:schemeClr val="accent6">
                        <a:lumMod val="20000"/>
                        <a:lumOff val="80000"/>
                      </a:schemeClr>
                    </a:solidFill>
                  </a:tcPr>
                </a:tc>
                <a:tc>
                  <a:txBody>
                    <a:bodyPr/>
                    <a:lstStyle/>
                    <a:p>
                      <a:pPr algn="r" rtl="1">
                        <a:spcAft>
                          <a:spcPts val="0"/>
                        </a:spcAft>
                      </a:pPr>
                      <a:r>
                        <a:rPr lang="ar-SA" sz="1200" b="1" dirty="0">
                          <a:solidFill>
                            <a:schemeClr val="tx1"/>
                          </a:solidFill>
                          <a:latin typeface="Times New Roman"/>
                          <a:ea typeface="Times New Roman"/>
                        </a:rPr>
                        <a:t>304</a:t>
                      </a:r>
                      <a:endParaRPr lang="en-US" sz="1200" dirty="0">
                        <a:solidFill>
                          <a:schemeClr val="tx1"/>
                        </a:solidFill>
                        <a:latin typeface="Times New Roman"/>
                        <a:ea typeface="Times New Roman"/>
                      </a:endParaRPr>
                    </a:p>
                  </a:txBody>
                  <a:tcPr marL="68580" marR="68580" marT="0" marB="0">
                    <a:solidFill>
                      <a:schemeClr val="accent6">
                        <a:lumMod val="20000"/>
                        <a:lumOff val="80000"/>
                      </a:schemeClr>
                    </a:solidFill>
                  </a:tcPr>
                </a:tc>
              </a:tr>
              <a:tr h="372640">
                <a:tc vMerge="1">
                  <a:txBody>
                    <a:bodyPr/>
                    <a:lstStyle/>
                    <a:p>
                      <a:pPr rtl="1"/>
                      <a:endParaRPr lang="ar-SA"/>
                    </a:p>
                  </a:txBody>
                  <a:tcPr/>
                </a:tc>
                <a:tc>
                  <a:txBody>
                    <a:bodyPr/>
                    <a:lstStyle/>
                    <a:p>
                      <a:pPr algn="r" rtl="1">
                        <a:spcAft>
                          <a:spcPts val="0"/>
                        </a:spcAft>
                      </a:pPr>
                      <a:r>
                        <a:rPr lang="ar-SA" sz="1050" b="1" dirty="0">
                          <a:latin typeface="Times New Roman"/>
                          <a:ea typeface="Times New Roman"/>
                        </a:rPr>
                        <a:t>2</a:t>
                      </a:r>
                      <a:endParaRPr lang="en-US" sz="1050" dirty="0">
                        <a:latin typeface="Times New Roman"/>
                        <a:ea typeface="Times New Roman"/>
                      </a:endParaRPr>
                    </a:p>
                  </a:txBody>
                  <a:tcPr marL="68580" marR="68580" marT="0" marB="0"/>
                </a:tc>
                <a:tc>
                  <a:txBody>
                    <a:bodyPr/>
                    <a:lstStyle/>
                    <a:p>
                      <a:pPr algn="r" rtl="1">
                        <a:spcAft>
                          <a:spcPts val="0"/>
                        </a:spcAft>
                      </a:pPr>
                      <a:r>
                        <a:rPr lang="ar-SA" sz="1050" b="1" dirty="0">
                          <a:latin typeface="Times New Roman"/>
                          <a:ea typeface="Times New Roman"/>
                        </a:rPr>
                        <a:t>من أوجه التصرف في أوراق القبض</a:t>
                      </a:r>
                      <a:endParaRPr lang="en-US" sz="1050" dirty="0">
                        <a:latin typeface="Times New Roman"/>
                        <a:ea typeface="Times New Roman"/>
                      </a:endParaRPr>
                    </a:p>
                  </a:txBody>
                  <a:tcPr marL="68580" marR="68580" marT="0" marB="0"/>
                </a:tc>
                <a:tc>
                  <a:txBody>
                    <a:bodyPr/>
                    <a:lstStyle/>
                    <a:p>
                      <a:pPr algn="r" rtl="1">
                        <a:spcAft>
                          <a:spcPts val="0"/>
                        </a:spcAft>
                      </a:pPr>
                      <a:r>
                        <a:rPr lang="ar-SA" sz="1050" b="1" dirty="0">
                          <a:latin typeface="Times New Roman"/>
                          <a:ea typeface="Times New Roman"/>
                        </a:rPr>
                        <a:t>311</a:t>
                      </a:r>
                      <a:endParaRPr lang="en-US" sz="1050" dirty="0">
                        <a:latin typeface="Times New Roman"/>
                        <a:ea typeface="Times New Roman"/>
                      </a:endParaRPr>
                    </a:p>
                  </a:txBody>
                  <a:tcPr marL="68580" marR="68580" marT="0" marB="0"/>
                </a:tc>
                <a:tc>
                  <a:txBody>
                    <a:bodyPr/>
                    <a:lstStyle/>
                    <a:p>
                      <a:pPr algn="r" rtl="1">
                        <a:spcAft>
                          <a:spcPts val="0"/>
                        </a:spcAft>
                      </a:pPr>
                      <a:r>
                        <a:rPr lang="ar-SA" sz="1050" b="1" dirty="0">
                          <a:latin typeface="Times New Roman"/>
                          <a:ea typeface="Times New Roman"/>
                        </a:rPr>
                        <a:t>325</a:t>
                      </a:r>
                      <a:endParaRPr lang="en-US" sz="1050" dirty="0">
                        <a:latin typeface="Times New Roman"/>
                        <a:ea typeface="Times New Roman"/>
                      </a:endParaRPr>
                    </a:p>
                  </a:txBody>
                  <a:tcPr marL="68580" marR="68580" marT="0" marB="0"/>
                </a:tc>
              </a:tr>
              <a:tr h="372640">
                <a:tc rowSpan="7">
                  <a:txBody>
                    <a:bodyPr/>
                    <a:lstStyle/>
                    <a:p>
                      <a:pPr algn="r" rtl="1">
                        <a:spcAft>
                          <a:spcPts val="0"/>
                        </a:spcAft>
                      </a:pPr>
                      <a:r>
                        <a:rPr lang="ar-SA" sz="1050" b="1" dirty="0">
                          <a:latin typeface="Times New Roman"/>
                          <a:ea typeface="Times New Roman"/>
                        </a:rPr>
                        <a:t>الثامن</a:t>
                      </a:r>
                      <a:endParaRPr lang="en-US" sz="1050" dirty="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1</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أثر تقييم المخزون من البضائع علي قياس الربح </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340</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340</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a:latin typeface="Times New Roman"/>
                          <a:ea typeface="Times New Roman"/>
                        </a:rPr>
                        <a:t>2</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طرق تقييم المخزون من البضائع</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340</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342</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a:latin typeface="Times New Roman"/>
                          <a:ea typeface="Times New Roman"/>
                        </a:rPr>
                        <a:t>3</a:t>
                      </a:r>
                      <a:endParaRPr lang="en-US" sz="1050">
                        <a:latin typeface="Times New Roman"/>
                        <a:ea typeface="Times New Roman"/>
                      </a:endParaRPr>
                    </a:p>
                  </a:txBody>
                  <a:tcPr marL="68580" marR="68580" marT="0" marB="0"/>
                </a:tc>
                <a:tc>
                  <a:txBody>
                    <a:bodyPr/>
                    <a:lstStyle/>
                    <a:p>
                      <a:pPr algn="r" rtl="1">
                        <a:spcAft>
                          <a:spcPts val="0"/>
                        </a:spcAft>
                      </a:pPr>
                      <a:r>
                        <a:rPr lang="ar-SA" sz="1050" b="1" dirty="0">
                          <a:latin typeface="Times New Roman"/>
                          <a:ea typeface="Times New Roman"/>
                        </a:rPr>
                        <a:t>طريقة التمييز الفعلي</a:t>
                      </a:r>
                      <a:endParaRPr lang="en-US" sz="1050" dirty="0">
                        <a:latin typeface="Times New Roman"/>
                        <a:ea typeface="Times New Roman"/>
                      </a:endParaRPr>
                    </a:p>
                  </a:txBody>
                  <a:tcPr marL="68580" marR="68580" marT="0" marB="0"/>
                </a:tc>
                <a:tc>
                  <a:txBody>
                    <a:bodyPr/>
                    <a:lstStyle/>
                    <a:p>
                      <a:pPr algn="r" rtl="1">
                        <a:spcAft>
                          <a:spcPts val="0"/>
                        </a:spcAft>
                      </a:pPr>
                      <a:r>
                        <a:rPr lang="ar-SA" sz="1050" b="1" dirty="0">
                          <a:latin typeface="Times New Roman"/>
                          <a:ea typeface="Times New Roman"/>
                        </a:rPr>
                        <a:t>343</a:t>
                      </a:r>
                      <a:endParaRPr lang="en-US" sz="1050" dirty="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344</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dirty="0">
                          <a:latin typeface="Times New Roman"/>
                          <a:ea typeface="Times New Roman"/>
                        </a:rPr>
                        <a:t>4</a:t>
                      </a:r>
                      <a:endParaRPr lang="en-US" sz="1050" dirty="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طريقة المتوسط المرجح</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344</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344</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a:latin typeface="Times New Roman"/>
                          <a:ea typeface="Times New Roman"/>
                        </a:rPr>
                        <a:t>5</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طريقة ما يرد أولا يباع أولا</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344</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345</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a:latin typeface="Times New Roman"/>
                          <a:ea typeface="Times New Roman"/>
                        </a:rPr>
                        <a:t>6</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طريقة ما يرد أخيرا يباع أولا</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345</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345</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a:latin typeface="Times New Roman"/>
                          <a:ea typeface="Times New Roman"/>
                        </a:rPr>
                        <a:t>7</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طرق تقدير المخزون من البضائع</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347</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351</a:t>
                      </a:r>
                      <a:endParaRPr lang="en-US" sz="1050">
                        <a:latin typeface="Times New Roman"/>
                        <a:ea typeface="Times New Roman"/>
                      </a:endParaRPr>
                    </a:p>
                  </a:txBody>
                  <a:tcPr marL="68580" marR="68580" marT="0" marB="0"/>
                </a:tc>
              </a:tr>
              <a:tr h="372640">
                <a:tc rowSpan="6">
                  <a:txBody>
                    <a:bodyPr/>
                    <a:lstStyle/>
                    <a:p>
                      <a:pPr algn="r" rtl="1">
                        <a:spcAft>
                          <a:spcPts val="0"/>
                        </a:spcAft>
                      </a:pPr>
                      <a:r>
                        <a:rPr lang="ar-SA" sz="1050" b="1">
                          <a:latin typeface="Times New Roman"/>
                          <a:ea typeface="Times New Roman"/>
                        </a:rPr>
                        <a:t>التاسع</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1</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طريقة وحدات الانتاج أو النشاط</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369</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370</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a:latin typeface="Times New Roman"/>
                          <a:ea typeface="Times New Roman"/>
                        </a:rPr>
                        <a:t>2</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طريقة مجموع أرقام السنوات</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371</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372</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a:latin typeface="Times New Roman"/>
                          <a:ea typeface="Times New Roman"/>
                        </a:rPr>
                        <a:t>3</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تعديل إهلاك الفترة</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372</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374</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a:latin typeface="Times New Roman"/>
                          <a:ea typeface="Times New Roman"/>
                        </a:rPr>
                        <a:t>4</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المحاسبة عن تخريد الأصول الثابتة</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375</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376</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a:latin typeface="Times New Roman"/>
                          <a:ea typeface="Times New Roman"/>
                        </a:rPr>
                        <a:t>5</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المعالجة المحاسبية عن استبدال الأصول الثابتة</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379</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382</a:t>
                      </a:r>
                      <a:endParaRPr lang="en-US" sz="1050">
                        <a:latin typeface="Times New Roman"/>
                        <a:ea typeface="Times New Roman"/>
                      </a:endParaRPr>
                    </a:p>
                  </a:txBody>
                  <a:tcPr marL="68580" marR="68580" marT="0" marB="0"/>
                </a:tc>
              </a:tr>
              <a:tr h="372640">
                <a:tc vMerge="1">
                  <a:txBody>
                    <a:bodyPr/>
                    <a:lstStyle/>
                    <a:p>
                      <a:pPr rtl="1"/>
                      <a:endParaRPr lang="ar-SA"/>
                    </a:p>
                  </a:txBody>
                  <a:tcPr/>
                </a:tc>
                <a:tc>
                  <a:txBody>
                    <a:bodyPr/>
                    <a:lstStyle/>
                    <a:p>
                      <a:pPr algn="r" rtl="1">
                        <a:spcAft>
                          <a:spcPts val="0"/>
                        </a:spcAft>
                      </a:pPr>
                      <a:r>
                        <a:rPr lang="ar-SA" sz="1050" b="1" dirty="0">
                          <a:latin typeface="Times New Roman"/>
                          <a:ea typeface="Times New Roman"/>
                        </a:rPr>
                        <a:t>6</a:t>
                      </a:r>
                      <a:endParaRPr lang="en-US" sz="1050" dirty="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المحاسبة عن الموارد الطبيعية</a:t>
                      </a:r>
                      <a:endParaRPr lang="en-US" sz="1050">
                        <a:latin typeface="Times New Roman"/>
                        <a:ea typeface="Times New Roman"/>
                      </a:endParaRPr>
                    </a:p>
                  </a:txBody>
                  <a:tcPr marL="68580" marR="68580" marT="0" marB="0"/>
                </a:tc>
                <a:tc>
                  <a:txBody>
                    <a:bodyPr/>
                    <a:lstStyle/>
                    <a:p>
                      <a:pPr algn="r" rtl="1">
                        <a:spcAft>
                          <a:spcPts val="0"/>
                        </a:spcAft>
                      </a:pPr>
                      <a:r>
                        <a:rPr lang="ar-SA" sz="1050" b="1">
                          <a:latin typeface="Times New Roman"/>
                          <a:ea typeface="Times New Roman"/>
                        </a:rPr>
                        <a:t>382</a:t>
                      </a:r>
                      <a:endParaRPr lang="en-US" sz="1050">
                        <a:latin typeface="Times New Roman"/>
                        <a:ea typeface="Times New Roman"/>
                      </a:endParaRPr>
                    </a:p>
                  </a:txBody>
                  <a:tcPr marL="68580" marR="68580" marT="0" marB="0"/>
                </a:tc>
                <a:tc>
                  <a:txBody>
                    <a:bodyPr/>
                    <a:lstStyle/>
                    <a:p>
                      <a:pPr algn="r" rtl="1">
                        <a:spcAft>
                          <a:spcPts val="0"/>
                        </a:spcAft>
                      </a:pPr>
                      <a:r>
                        <a:rPr lang="ar-SA" sz="1050" b="1" dirty="0">
                          <a:latin typeface="Times New Roman"/>
                          <a:ea typeface="Times New Roman"/>
                        </a:rPr>
                        <a:t>384</a:t>
                      </a:r>
                      <a:endParaRPr lang="en-US" sz="1050" dirty="0">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TotalTime>
  <Words>620</Words>
  <Application>Microsoft Office PowerPoint</Application>
  <PresentationFormat>On-screen Show (4:3)</PresentationFormat>
  <Paragraphs>205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Civic</vt:lpstr>
      <vt:lpstr>محاسبة مالية (201 )</vt:lpstr>
      <vt:lpstr>الاهداف والمراجع</vt:lpstr>
      <vt:lpstr>     محتويات المقرر الدراسي</vt:lpstr>
      <vt:lpstr>تابع محتويات المقرر الدراسى</vt:lpstr>
      <vt:lpstr>تابع محتويات المقرر الدراسى</vt:lpstr>
      <vt:lpstr>           الموضوعات المحذوفة من المرجع الأساسي </vt:lpstr>
      <vt:lpstr>تابع الموضوعات المحذوفة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محاسبة مالية (201 )</dc:title>
  <dc:creator>admin</dc:creator>
  <cp:lastModifiedBy>admin</cp:lastModifiedBy>
  <cp:revision>3</cp:revision>
  <dcterms:created xsi:type="dcterms:W3CDTF">2010-10-31T08:43:43Z</dcterms:created>
  <dcterms:modified xsi:type="dcterms:W3CDTF">2010-11-01T15:52:52Z</dcterms:modified>
</cp:coreProperties>
</file>