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4"/>
  </p:notesMasterIdLst>
  <p:sldIdLst>
    <p:sldId id="295" r:id="rId2"/>
    <p:sldId id="257" r:id="rId3"/>
    <p:sldId id="296" r:id="rId4"/>
    <p:sldId id="297" r:id="rId5"/>
    <p:sldId id="298" r:id="rId6"/>
    <p:sldId id="299" r:id="rId7"/>
    <p:sldId id="300" r:id="rId8"/>
    <p:sldId id="301" r:id="rId9"/>
    <p:sldId id="302" r:id="rId10"/>
    <p:sldId id="303" r:id="rId11"/>
    <p:sldId id="304" r:id="rId12"/>
    <p:sldId id="305" r:id="rId13"/>
    <p:sldId id="306" r:id="rId14"/>
    <p:sldId id="307" r:id="rId15"/>
    <p:sldId id="308" r:id="rId16"/>
    <p:sldId id="309" r:id="rId17"/>
    <p:sldId id="310" r:id="rId18"/>
    <p:sldId id="311" r:id="rId19"/>
    <p:sldId id="312" r:id="rId20"/>
    <p:sldId id="313" r:id="rId21"/>
    <p:sldId id="314" r:id="rId22"/>
    <p:sldId id="315" r:id="rId23"/>
    <p:sldId id="316" r:id="rId24"/>
    <p:sldId id="317" r:id="rId25"/>
    <p:sldId id="318" r:id="rId26"/>
    <p:sldId id="319" r:id="rId27"/>
    <p:sldId id="320" r:id="rId28"/>
    <p:sldId id="321" r:id="rId29"/>
    <p:sldId id="322" r:id="rId30"/>
    <p:sldId id="323" r:id="rId31"/>
    <p:sldId id="324" r:id="rId32"/>
    <p:sldId id="325" r:id="rId33"/>
    <p:sldId id="326" r:id="rId34"/>
    <p:sldId id="327" r:id="rId35"/>
    <p:sldId id="328" r:id="rId36"/>
    <p:sldId id="329" r:id="rId37"/>
    <p:sldId id="330" r:id="rId38"/>
    <p:sldId id="331" r:id="rId39"/>
    <p:sldId id="332" r:id="rId40"/>
    <p:sldId id="333" r:id="rId41"/>
    <p:sldId id="334" r:id="rId42"/>
    <p:sldId id="335" r:id="rId43"/>
    <p:sldId id="336" r:id="rId44"/>
    <p:sldId id="338" r:id="rId45"/>
    <p:sldId id="339" r:id="rId46"/>
    <p:sldId id="340" r:id="rId47"/>
    <p:sldId id="341" r:id="rId48"/>
    <p:sldId id="342" r:id="rId49"/>
    <p:sldId id="343" r:id="rId50"/>
    <p:sldId id="344" r:id="rId51"/>
    <p:sldId id="345" r:id="rId52"/>
    <p:sldId id="346" r:id="rId53"/>
    <p:sldId id="347" r:id="rId54"/>
    <p:sldId id="348" r:id="rId55"/>
    <p:sldId id="349" r:id="rId56"/>
    <p:sldId id="350" r:id="rId57"/>
    <p:sldId id="351" r:id="rId58"/>
    <p:sldId id="352" r:id="rId59"/>
    <p:sldId id="353" r:id="rId60"/>
    <p:sldId id="354" r:id="rId61"/>
    <p:sldId id="355" r:id="rId62"/>
    <p:sldId id="356" r:id="rId63"/>
    <p:sldId id="357" r:id="rId64"/>
    <p:sldId id="358" r:id="rId65"/>
    <p:sldId id="337" r:id="rId66"/>
    <p:sldId id="258" r:id="rId67"/>
    <p:sldId id="259" r:id="rId68"/>
    <p:sldId id="260" r:id="rId69"/>
    <p:sldId id="261" r:id="rId70"/>
    <p:sldId id="262" r:id="rId71"/>
    <p:sldId id="263" r:id="rId72"/>
    <p:sldId id="264" r:id="rId73"/>
    <p:sldId id="265" r:id="rId74"/>
    <p:sldId id="266" r:id="rId75"/>
    <p:sldId id="267" r:id="rId76"/>
    <p:sldId id="268" r:id="rId77"/>
    <p:sldId id="269" r:id="rId78"/>
    <p:sldId id="270" r:id="rId79"/>
    <p:sldId id="271" r:id="rId80"/>
    <p:sldId id="272" r:id="rId81"/>
    <p:sldId id="273" r:id="rId82"/>
    <p:sldId id="274" r:id="rId83"/>
    <p:sldId id="275" r:id="rId84"/>
    <p:sldId id="276" r:id="rId85"/>
    <p:sldId id="277" r:id="rId86"/>
    <p:sldId id="278" r:id="rId87"/>
    <p:sldId id="279" r:id="rId88"/>
    <p:sldId id="280" r:id="rId89"/>
    <p:sldId id="281" r:id="rId90"/>
    <p:sldId id="282" r:id="rId91"/>
    <p:sldId id="283" r:id="rId92"/>
    <p:sldId id="284" r:id="rId93"/>
    <p:sldId id="285" r:id="rId94"/>
    <p:sldId id="286" r:id="rId95"/>
    <p:sldId id="287" r:id="rId96"/>
    <p:sldId id="288" r:id="rId97"/>
    <p:sldId id="289" r:id="rId98"/>
    <p:sldId id="290" r:id="rId99"/>
    <p:sldId id="291" r:id="rId100"/>
    <p:sldId id="292" r:id="rId101"/>
    <p:sldId id="293" r:id="rId102"/>
    <p:sldId id="294" r:id="rId10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heme" Target="theme/theme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98EB92-A820-4B7F-AD0D-5C19577AD578}" type="datetimeFigureOut">
              <a:rPr lang="en-US" smtClean="0"/>
              <a:t>6/20/2007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D69F2E-C48F-4430-BB4A-78068A2C9915}"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30126B-A0BA-45AD-BF8E-9BD1AA6068B6}" type="slidenum">
              <a:rPr lang="en-US"/>
              <a:pPr/>
              <a:t>2</a:t>
            </a:fld>
            <a:endParaRPr lang="en-US"/>
          </a:p>
        </p:txBody>
      </p:sp>
      <p:sp>
        <p:nvSpPr>
          <p:cNvPr id="5122" name="Rectangle 2"/>
          <p:cNvSpPr>
            <a:spLocks noChangeArrowheads="1" noTextEdit="1"/>
          </p:cNvSpPr>
          <p:nvPr>
            <p:ph type="sldImg"/>
          </p:nvPr>
        </p:nvSpPr>
        <p:spPr>
          <a:ln/>
        </p:spPr>
      </p:sp>
      <p:sp>
        <p:nvSpPr>
          <p:cNvPr id="5123" name="Rectangle 3"/>
          <p:cNvSpPr>
            <a:spLocks noGrp="1" noChangeArrowheads="1"/>
          </p:cNvSpPr>
          <p:nvPr>
            <p:ph type="body" idx="1"/>
          </p:nvPr>
        </p:nvSpPr>
        <p:spPr/>
        <p:txBody>
          <a:bodyPr/>
          <a:lstStyle/>
          <a:p>
            <a:r>
              <a:rPr lang="en-IE" altLang="en-US" sz="1000"/>
              <a:t>introduction</a:t>
            </a:r>
            <a:endParaRPr lang="en-US" altLang="en-US" sz="10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14228FDB-FD5A-4CD7-975C-5A84056AD7C9}" type="datetime3">
              <a:rPr lang="en-US" altLang="en-US"/>
              <a:pPr/>
              <a:t>20 June 2007</a:t>
            </a:fld>
            <a:endParaRPr lang="en-US" altLang="en-US"/>
          </a:p>
        </p:txBody>
      </p:sp>
      <p:sp>
        <p:nvSpPr>
          <p:cNvPr id="5" name="Rectangle 6"/>
          <p:cNvSpPr>
            <a:spLocks noGrp="1" noChangeArrowheads="1"/>
          </p:cNvSpPr>
          <p:nvPr>
            <p:ph type="ftr" sz="quarter" idx="4"/>
          </p:nvPr>
        </p:nvSpPr>
        <p:spPr>
          <a:ln/>
        </p:spPr>
        <p:txBody>
          <a:bodyPr/>
          <a:lstStyle/>
          <a:p>
            <a:r>
              <a:rPr lang="en-US" altLang="en-US"/>
              <a:t>The Evolution of E-Commerce</a:t>
            </a:r>
          </a:p>
        </p:txBody>
      </p:sp>
      <p:sp>
        <p:nvSpPr>
          <p:cNvPr id="6" name="Rectangle 7"/>
          <p:cNvSpPr>
            <a:spLocks noGrp="1" noChangeArrowheads="1"/>
          </p:cNvSpPr>
          <p:nvPr>
            <p:ph type="sldNum" sz="quarter" idx="5"/>
          </p:nvPr>
        </p:nvSpPr>
        <p:spPr>
          <a:ln/>
        </p:spPr>
        <p:txBody>
          <a:bodyPr/>
          <a:lstStyle/>
          <a:p>
            <a:fld id="{FE2D656C-82C7-4FCE-97DC-73B9489851F5}" type="slidenum">
              <a:rPr lang="en-US" altLang="en-US"/>
              <a:pPr/>
              <a:t>11</a:t>
            </a:fld>
            <a:endParaRPr lang="en-US" altLang="en-US"/>
          </a:p>
        </p:txBody>
      </p:sp>
      <p:sp>
        <p:nvSpPr>
          <p:cNvPr id="19458" name="Rectangle 2"/>
          <p:cNvSpPr>
            <a:spLocks noChangeArrowheads="1" noTextEdit="1"/>
          </p:cNvSpPr>
          <p:nvPr>
            <p:ph type="sldImg"/>
          </p:nvPr>
        </p:nvSpPr>
        <p:spPr>
          <a:ln/>
        </p:spPr>
      </p:sp>
      <p:sp>
        <p:nvSpPr>
          <p:cNvPr id="19459" name="Rectangle 3"/>
          <p:cNvSpPr>
            <a:spLocks noGrp="1" noChangeArrowheads="1"/>
          </p:cNvSpPr>
          <p:nvPr>
            <p:ph type="body" idx="1"/>
          </p:nvPr>
        </p:nvSpPr>
        <p:spPr/>
        <p:txBody>
          <a:bodyPr/>
          <a:lstStyle/>
          <a:p>
            <a:r>
              <a:rPr lang="en-US" altLang="en-US" sz="2000"/>
              <a:t>Other bright ideas</a:t>
            </a:r>
          </a:p>
          <a:p>
            <a:endParaRPr lang="en-US" altLang="en-US" sz="2000"/>
          </a:p>
          <a:p>
            <a:r>
              <a:rPr lang="en-US" altLang="en-US" sz="2000"/>
              <a:t>Carrying charges - interest that isn’t interest (see also tax refund checks and check advance)</a:t>
            </a:r>
          </a:p>
          <a:p>
            <a:endParaRPr lang="en-US" altLang="en-US" sz="2000"/>
          </a:p>
          <a:p>
            <a:r>
              <a:rPr lang="en-US" altLang="en-US" sz="2000"/>
              <a:t>Gregory VI, whores in the Vatican</a:t>
            </a:r>
          </a:p>
          <a:p>
            <a:r>
              <a:rPr lang="en-US" altLang="en-US" sz="2000"/>
              <a:t>Jakob Fugger, 6M guilders in 1425 (7' x 8' x 8' … 6 of those!)</a:t>
            </a:r>
          </a:p>
          <a:p>
            <a:r>
              <a:rPr lang="en-US" altLang="en-US" sz="2000"/>
              <a:t>private armies in the 14-15th century, roving mercenaries</a:t>
            </a:r>
          </a:p>
          <a:p>
            <a:r>
              <a:rPr lang="en-US" altLang="en-US" sz="2000"/>
              <a:t>Can't fight 'em, they can burn you at the stake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3EFC4764-35A3-441B-A623-AB8E178DDEDC}" type="datetime3">
              <a:rPr lang="en-US" altLang="en-US"/>
              <a:pPr/>
              <a:t>20 June 2007</a:t>
            </a:fld>
            <a:endParaRPr lang="en-US" altLang="en-US"/>
          </a:p>
        </p:txBody>
      </p:sp>
      <p:sp>
        <p:nvSpPr>
          <p:cNvPr id="5" name="Rectangle 6"/>
          <p:cNvSpPr>
            <a:spLocks noGrp="1" noChangeArrowheads="1"/>
          </p:cNvSpPr>
          <p:nvPr>
            <p:ph type="ftr" sz="quarter" idx="4"/>
          </p:nvPr>
        </p:nvSpPr>
        <p:spPr>
          <a:ln/>
        </p:spPr>
        <p:txBody>
          <a:bodyPr/>
          <a:lstStyle/>
          <a:p>
            <a:r>
              <a:rPr lang="en-US" altLang="en-US"/>
              <a:t>The Evolution of E-Commerce</a:t>
            </a:r>
          </a:p>
        </p:txBody>
      </p:sp>
      <p:sp>
        <p:nvSpPr>
          <p:cNvPr id="6" name="Rectangle 7"/>
          <p:cNvSpPr>
            <a:spLocks noGrp="1" noChangeArrowheads="1"/>
          </p:cNvSpPr>
          <p:nvPr>
            <p:ph type="sldNum" sz="quarter" idx="5"/>
          </p:nvPr>
        </p:nvSpPr>
        <p:spPr>
          <a:ln/>
        </p:spPr>
        <p:txBody>
          <a:bodyPr/>
          <a:lstStyle/>
          <a:p>
            <a:fld id="{0C749203-8B99-40E5-BCF0-F28DA4DF91C3}" type="slidenum">
              <a:rPr lang="en-US" altLang="en-US"/>
              <a:pPr/>
              <a:t>12</a:t>
            </a:fld>
            <a:endParaRPr lang="en-US" altLang="en-US"/>
          </a:p>
        </p:txBody>
      </p:sp>
      <p:sp>
        <p:nvSpPr>
          <p:cNvPr id="21506" name="Rectangle 2"/>
          <p:cNvSpPr>
            <a:spLocks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US" altLang="en-US" sz="1800"/>
              <a:t>Anyone can do it - New Age religions</a:t>
            </a:r>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0D77510C-D810-42D1-B28D-C416680FCC91}" type="datetime3">
              <a:rPr lang="en-US" altLang="en-US"/>
              <a:pPr/>
              <a:t>20 June 2007</a:t>
            </a:fld>
            <a:endParaRPr lang="en-US" altLang="en-US"/>
          </a:p>
        </p:txBody>
      </p:sp>
      <p:sp>
        <p:nvSpPr>
          <p:cNvPr id="5" name="Rectangle 6"/>
          <p:cNvSpPr>
            <a:spLocks noGrp="1" noChangeArrowheads="1"/>
          </p:cNvSpPr>
          <p:nvPr>
            <p:ph type="ftr" sz="quarter" idx="4"/>
          </p:nvPr>
        </p:nvSpPr>
        <p:spPr>
          <a:ln/>
        </p:spPr>
        <p:txBody>
          <a:bodyPr/>
          <a:lstStyle/>
          <a:p>
            <a:r>
              <a:rPr lang="en-US" altLang="en-US"/>
              <a:t>The Evolution of E-Commerce</a:t>
            </a:r>
          </a:p>
        </p:txBody>
      </p:sp>
      <p:sp>
        <p:nvSpPr>
          <p:cNvPr id="6" name="Rectangle 7"/>
          <p:cNvSpPr>
            <a:spLocks noGrp="1" noChangeArrowheads="1"/>
          </p:cNvSpPr>
          <p:nvPr>
            <p:ph type="sldNum" sz="quarter" idx="5"/>
          </p:nvPr>
        </p:nvSpPr>
        <p:spPr>
          <a:ln/>
        </p:spPr>
        <p:txBody>
          <a:bodyPr/>
          <a:lstStyle/>
          <a:p>
            <a:fld id="{8ACDD36E-87B3-405B-BE39-6F66A7AE7BE4}" type="slidenum">
              <a:rPr lang="en-US" altLang="en-US"/>
              <a:pPr/>
              <a:t>13</a:t>
            </a:fld>
            <a:endParaRPr lang="en-US" altLang="en-US"/>
          </a:p>
        </p:txBody>
      </p:sp>
      <p:sp>
        <p:nvSpPr>
          <p:cNvPr id="44034" name="Rectangle 2"/>
          <p:cNvSpPr>
            <a:spLocks noChangeArrowheads="1" noTextEdit="1"/>
          </p:cNvSpPr>
          <p:nvPr>
            <p:ph type="sldImg"/>
          </p:nvPr>
        </p:nvSpPr>
        <p:spPr>
          <a:ln/>
        </p:spPr>
      </p:sp>
      <p:sp>
        <p:nvSpPr>
          <p:cNvPr id="44035" name="Rectangle 3"/>
          <p:cNvSpPr>
            <a:spLocks noGrp="1" noChangeArrowheads="1"/>
          </p:cNvSpPr>
          <p:nvPr>
            <p:ph type="body" idx="1"/>
          </p:nvPr>
        </p:nvSpPr>
        <p:spPr/>
        <p:txBody>
          <a:bodyPr/>
          <a:lstStyle/>
          <a:p>
            <a:r>
              <a:rPr lang="en-US" altLang="en-US" sz="1800"/>
              <a:t>There were exceptions to the slavery rule, and companies gave employees a better deal (viz. The army’s PX, although the currency is </a:t>
            </a:r>
            <a:r>
              <a:rPr lang="en-US" altLang="en-US" sz="1800" i="1"/>
              <a:t>usually</a:t>
            </a:r>
            <a:r>
              <a:rPr lang="en-US" altLang="en-US" sz="1800"/>
              <a:t> dollars)</a:t>
            </a:r>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A651A88C-8DB0-4F72-8377-0ADEEB78679B}" type="datetime3">
              <a:rPr lang="en-US" altLang="en-US"/>
              <a:pPr/>
              <a:t>20 June 2007</a:t>
            </a:fld>
            <a:endParaRPr lang="en-US" altLang="en-US"/>
          </a:p>
        </p:txBody>
      </p:sp>
      <p:sp>
        <p:nvSpPr>
          <p:cNvPr id="5" name="Rectangle 6"/>
          <p:cNvSpPr>
            <a:spLocks noGrp="1" noChangeArrowheads="1"/>
          </p:cNvSpPr>
          <p:nvPr>
            <p:ph type="ftr" sz="quarter" idx="4"/>
          </p:nvPr>
        </p:nvSpPr>
        <p:spPr>
          <a:ln/>
        </p:spPr>
        <p:txBody>
          <a:bodyPr/>
          <a:lstStyle/>
          <a:p>
            <a:r>
              <a:rPr lang="en-US" altLang="en-US"/>
              <a:t>The Evolution of E-Commerce</a:t>
            </a:r>
          </a:p>
        </p:txBody>
      </p:sp>
      <p:sp>
        <p:nvSpPr>
          <p:cNvPr id="6" name="Rectangle 7"/>
          <p:cNvSpPr>
            <a:spLocks noGrp="1" noChangeArrowheads="1"/>
          </p:cNvSpPr>
          <p:nvPr>
            <p:ph type="sldNum" sz="quarter" idx="5"/>
          </p:nvPr>
        </p:nvSpPr>
        <p:spPr>
          <a:ln/>
        </p:spPr>
        <p:txBody>
          <a:bodyPr/>
          <a:lstStyle/>
          <a:p>
            <a:fld id="{FA56F2A0-4C33-4667-AE3B-4FBEEF5949E6}" type="slidenum">
              <a:rPr lang="en-US" altLang="en-US"/>
              <a:pPr/>
              <a:t>14</a:t>
            </a:fld>
            <a:endParaRPr lang="en-US" altLang="en-US"/>
          </a:p>
        </p:txBody>
      </p:sp>
      <p:sp>
        <p:nvSpPr>
          <p:cNvPr id="43010" name="Rectangle 2"/>
          <p:cNvSpPr>
            <a:spLocks noChangeArrowheads="1" noTextEdit="1"/>
          </p:cNvSpPr>
          <p:nvPr>
            <p:ph type="sldImg"/>
          </p:nvPr>
        </p:nvSpPr>
        <p:spPr>
          <a:ln/>
        </p:spPr>
      </p:sp>
      <p:sp>
        <p:nvSpPr>
          <p:cNvPr id="43011" name="Rectangle 3"/>
          <p:cNvSpPr>
            <a:spLocks noGrp="1" noChangeArrowheads="1"/>
          </p:cNvSpPr>
          <p:nvPr>
            <p:ph type="body" idx="1"/>
          </p:nvPr>
        </p:nvSpPr>
        <p:spPr/>
        <p:txBody>
          <a:bodyPr/>
          <a:lstStyle/>
          <a:p>
            <a:r>
              <a:rPr lang="en-US" altLang="en-US" sz="1800"/>
              <a:t>Last item – sounds like the Euro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1A156E99-EAD7-4DFE-A0A0-173F6A4D34FF}" type="datetime3">
              <a:rPr lang="en-US" altLang="en-US"/>
              <a:pPr/>
              <a:t>20 June 2007</a:t>
            </a:fld>
            <a:endParaRPr lang="en-US" altLang="en-US"/>
          </a:p>
        </p:txBody>
      </p:sp>
      <p:sp>
        <p:nvSpPr>
          <p:cNvPr id="5" name="Rectangle 6"/>
          <p:cNvSpPr>
            <a:spLocks noGrp="1" noChangeArrowheads="1"/>
          </p:cNvSpPr>
          <p:nvPr>
            <p:ph type="ftr" sz="quarter" idx="4"/>
          </p:nvPr>
        </p:nvSpPr>
        <p:spPr>
          <a:ln/>
        </p:spPr>
        <p:txBody>
          <a:bodyPr/>
          <a:lstStyle/>
          <a:p>
            <a:r>
              <a:rPr lang="en-US" altLang="en-US"/>
              <a:t>The Evolution of E-Commerce</a:t>
            </a:r>
          </a:p>
        </p:txBody>
      </p:sp>
      <p:sp>
        <p:nvSpPr>
          <p:cNvPr id="6" name="Rectangle 7"/>
          <p:cNvSpPr>
            <a:spLocks noGrp="1" noChangeArrowheads="1"/>
          </p:cNvSpPr>
          <p:nvPr>
            <p:ph type="sldNum" sz="quarter" idx="5"/>
          </p:nvPr>
        </p:nvSpPr>
        <p:spPr>
          <a:ln/>
        </p:spPr>
        <p:txBody>
          <a:bodyPr/>
          <a:lstStyle/>
          <a:p>
            <a:fld id="{EA32BE2C-24CD-4FF1-9A69-976D3F3A7285}" type="slidenum">
              <a:rPr lang="en-US" altLang="en-US"/>
              <a:pPr/>
              <a:t>15</a:t>
            </a:fld>
            <a:endParaRPr lang="en-US" altLang="en-US"/>
          </a:p>
        </p:txBody>
      </p:sp>
      <p:sp>
        <p:nvSpPr>
          <p:cNvPr id="36866" name="Rectangle 2"/>
          <p:cNvSpPr>
            <a:spLocks noChangeArrowheads="1" noTextEdit="1"/>
          </p:cNvSpPr>
          <p:nvPr>
            <p:ph type="sldImg"/>
          </p:nvPr>
        </p:nvSpPr>
        <p:spPr>
          <a:ln/>
        </p:spPr>
      </p:sp>
      <p:sp>
        <p:nvSpPr>
          <p:cNvPr id="36867" name="Rectangle 3"/>
          <p:cNvSpPr>
            <a:spLocks noGrp="1" noChangeArrowheads="1"/>
          </p:cNvSpPr>
          <p:nvPr>
            <p:ph type="body" idx="1"/>
          </p:nvPr>
        </p:nvSpPr>
        <p:spPr/>
        <p:txBody>
          <a:bodyPr/>
          <a:lstStyle/>
          <a:p>
            <a:r>
              <a:rPr lang="en-US" altLang="en-US" sz="1800"/>
              <a:t>Bank of England was originally the Bank of the Crown, not the English People.</a:t>
            </a:r>
          </a:p>
          <a:p>
            <a:r>
              <a:rPr lang="en-US" altLang="en-US" sz="1800"/>
              <a:t>Mention S&amp;L crisis – new rules, new banks, new thieves, new losses</a:t>
            </a:r>
          </a:p>
          <a:p>
            <a:r>
              <a:rPr lang="en-US" altLang="en-US" sz="1800"/>
              <a:t>Who suffers?  Little guy!</a:t>
            </a:r>
          </a:p>
          <a:p>
            <a:endParaRPr lang="en-US" altLang="en-US" sz="1800"/>
          </a:p>
          <a:p>
            <a:r>
              <a:rPr lang="en-US" altLang="en-US" sz="1800"/>
              <a:t>Exceptions: credit unions, rare national banks (Scotland)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C96E9C90-30CC-4E56-A166-A3ABA596D8E4}" type="datetime3">
              <a:rPr lang="en-US" altLang="en-US"/>
              <a:pPr/>
              <a:t>20 June 2007</a:t>
            </a:fld>
            <a:endParaRPr lang="en-US" altLang="en-US"/>
          </a:p>
        </p:txBody>
      </p:sp>
      <p:sp>
        <p:nvSpPr>
          <p:cNvPr id="5" name="Rectangle 6"/>
          <p:cNvSpPr>
            <a:spLocks noGrp="1" noChangeArrowheads="1"/>
          </p:cNvSpPr>
          <p:nvPr>
            <p:ph type="ftr" sz="quarter" idx="4"/>
          </p:nvPr>
        </p:nvSpPr>
        <p:spPr>
          <a:ln/>
        </p:spPr>
        <p:txBody>
          <a:bodyPr/>
          <a:lstStyle/>
          <a:p>
            <a:r>
              <a:rPr lang="en-US" altLang="en-US"/>
              <a:t>The Evolution of E-Commerce</a:t>
            </a:r>
          </a:p>
        </p:txBody>
      </p:sp>
      <p:sp>
        <p:nvSpPr>
          <p:cNvPr id="6" name="Rectangle 7"/>
          <p:cNvSpPr>
            <a:spLocks noGrp="1" noChangeArrowheads="1"/>
          </p:cNvSpPr>
          <p:nvPr>
            <p:ph type="sldNum" sz="quarter" idx="5"/>
          </p:nvPr>
        </p:nvSpPr>
        <p:spPr>
          <a:ln/>
        </p:spPr>
        <p:txBody>
          <a:bodyPr/>
          <a:lstStyle/>
          <a:p>
            <a:fld id="{CFCE2785-8DC8-471D-9728-761CA7815B04}" type="slidenum">
              <a:rPr lang="en-US" altLang="en-US"/>
              <a:pPr/>
              <a:t>16</a:t>
            </a:fld>
            <a:endParaRPr lang="en-US" altLang="en-US"/>
          </a:p>
        </p:txBody>
      </p:sp>
      <p:sp>
        <p:nvSpPr>
          <p:cNvPr id="35842" name="Rectangle 2"/>
          <p:cNvSpPr>
            <a:spLocks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altLang="en-US" sz="1800"/>
              <a:t>Ciphers, steganography, and cryptography have been around for a </a:t>
            </a:r>
            <a:r>
              <a:rPr lang="en-US" altLang="en-US" sz="1800" i="1"/>
              <a:t>long</a:t>
            </a:r>
            <a:r>
              <a:rPr lang="en-US" altLang="en-US" sz="1800"/>
              <a:t> time</a:t>
            </a:r>
          </a:p>
          <a:p>
            <a:endParaRPr lang="en-US" altLang="en-US" sz="1800"/>
          </a:p>
          <a:p>
            <a:r>
              <a:rPr lang="en-US" altLang="en-US" sz="1800"/>
              <a:t>Caesar used ROT-3, Enigma, Purple, etc., private codes used by agents.</a:t>
            </a:r>
          </a:p>
          <a:p>
            <a:endParaRPr lang="en-US" altLang="en-US" sz="1800"/>
          </a:p>
          <a:p>
            <a:r>
              <a:rPr lang="en-US" altLang="en-US" sz="1800"/>
              <a:t>Crypto was used for expensive things (tactics, big movements, big monetary transactions, because crypto was expensive).  Only recently, when it becomes cheaper/easier, is it endemic in use.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4922E7DE-CE08-450A-ADE0-E59E1C323B6F}" type="datetime3">
              <a:rPr lang="en-US" altLang="en-US"/>
              <a:pPr/>
              <a:t>20 June 2007</a:t>
            </a:fld>
            <a:endParaRPr lang="en-US" altLang="en-US"/>
          </a:p>
        </p:txBody>
      </p:sp>
      <p:sp>
        <p:nvSpPr>
          <p:cNvPr id="5" name="Rectangle 6"/>
          <p:cNvSpPr>
            <a:spLocks noGrp="1" noChangeArrowheads="1"/>
          </p:cNvSpPr>
          <p:nvPr>
            <p:ph type="ftr" sz="quarter" idx="4"/>
          </p:nvPr>
        </p:nvSpPr>
        <p:spPr>
          <a:ln/>
        </p:spPr>
        <p:txBody>
          <a:bodyPr/>
          <a:lstStyle/>
          <a:p>
            <a:r>
              <a:rPr lang="en-US" altLang="en-US"/>
              <a:t>The Evolution of E-Commerce</a:t>
            </a:r>
          </a:p>
        </p:txBody>
      </p:sp>
      <p:sp>
        <p:nvSpPr>
          <p:cNvPr id="6" name="Rectangle 7"/>
          <p:cNvSpPr>
            <a:spLocks noGrp="1" noChangeArrowheads="1"/>
          </p:cNvSpPr>
          <p:nvPr>
            <p:ph type="sldNum" sz="quarter" idx="5"/>
          </p:nvPr>
        </p:nvSpPr>
        <p:spPr>
          <a:ln/>
        </p:spPr>
        <p:txBody>
          <a:bodyPr/>
          <a:lstStyle/>
          <a:p>
            <a:fld id="{07A0543B-5B4B-43A4-9835-F998C36F0A4E}" type="slidenum">
              <a:rPr lang="en-US" altLang="en-US"/>
              <a:pPr/>
              <a:t>17</a:t>
            </a:fld>
            <a:endParaRPr lang="en-US" altLang="en-US"/>
          </a:p>
        </p:txBody>
      </p:sp>
      <p:sp>
        <p:nvSpPr>
          <p:cNvPr id="41986" name="Rectangle 2"/>
          <p:cNvSpPr>
            <a:spLocks noChangeArrowheads="1" noTextEdit="1"/>
          </p:cNvSpPr>
          <p:nvPr>
            <p:ph type="sldImg"/>
          </p:nvPr>
        </p:nvSpPr>
        <p:spPr>
          <a:ln/>
        </p:spPr>
      </p:sp>
      <p:sp>
        <p:nvSpPr>
          <p:cNvPr id="41987" name="Rectangle 3"/>
          <p:cNvSpPr>
            <a:spLocks noGrp="1" noChangeArrowheads="1"/>
          </p:cNvSpPr>
          <p:nvPr>
            <p:ph type="body" idx="1"/>
          </p:nvPr>
        </p:nvSpPr>
        <p:spPr/>
        <p:txBody>
          <a:bodyPr/>
          <a:lstStyle/>
          <a:p>
            <a:r>
              <a:rPr lang="en-US" altLang="en-US" sz="2000"/>
              <a:t>Based on long history of trust, obscurity of secrets, and personal(often familial) relationships between banking houses</a:t>
            </a:r>
          </a:p>
          <a:p>
            <a:endParaRPr lang="en-US" altLang="en-US" sz="2000"/>
          </a:p>
          <a:p>
            <a:r>
              <a:rPr lang="en-US" altLang="en-US" sz="2000"/>
              <a:t>NOTE: complicated transactions work just fine for:  RSA, AFS, Web Certificates… - that’s because the work </a:t>
            </a:r>
            <a:r>
              <a:rPr lang="en-US" altLang="en-US" sz="2000" i="1"/>
              <a:t>transparently</a:t>
            </a:r>
            <a:r>
              <a:rPr lang="en-US" altLang="en-US" sz="2000"/>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6EEEBEBB-4656-49D2-B81E-0C702ED2F0B9}" type="datetime3">
              <a:rPr lang="en-US" altLang="en-US"/>
              <a:pPr/>
              <a:t>20 June 2007</a:t>
            </a:fld>
            <a:endParaRPr lang="en-US" altLang="en-US"/>
          </a:p>
        </p:txBody>
      </p:sp>
      <p:sp>
        <p:nvSpPr>
          <p:cNvPr id="5" name="Rectangle 6"/>
          <p:cNvSpPr>
            <a:spLocks noGrp="1" noChangeArrowheads="1"/>
          </p:cNvSpPr>
          <p:nvPr>
            <p:ph type="ftr" sz="quarter" idx="4"/>
          </p:nvPr>
        </p:nvSpPr>
        <p:spPr>
          <a:ln/>
        </p:spPr>
        <p:txBody>
          <a:bodyPr/>
          <a:lstStyle/>
          <a:p>
            <a:r>
              <a:rPr lang="en-US" altLang="en-US"/>
              <a:t>The Evolution of E-Commerce</a:t>
            </a:r>
          </a:p>
        </p:txBody>
      </p:sp>
      <p:sp>
        <p:nvSpPr>
          <p:cNvPr id="6" name="Rectangle 7"/>
          <p:cNvSpPr>
            <a:spLocks noGrp="1" noChangeArrowheads="1"/>
          </p:cNvSpPr>
          <p:nvPr>
            <p:ph type="sldNum" sz="quarter" idx="5"/>
          </p:nvPr>
        </p:nvSpPr>
        <p:spPr>
          <a:ln/>
        </p:spPr>
        <p:txBody>
          <a:bodyPr/>
          <a:lstStyle/>
          <a:p>
            <a:fld id="{1C3E1915-DB91-4EBC-9C56-A3044AD3C9EE}" type="slidenum">
              <a:rPr lang="en-US" altLang="en-US"/>
              <a:pPr/>
              <a:t>18</a:t>
            </a:fld>
            <a:endParaRPr lang="en-US" altLang="en-US"/>
          </a:p>
        </p:txBody>
      </p:sp>
      <p:sp>
        <p:nvSpPr>
          <p:cNvPr id="40962" name="Rectangle 2"/>
          <p:cNvSpPr>
            <a:spLocks noChangeArrowheads="1" noTextEdit="1"/>
          </p:cNvSpPr>
          <p:nvPr>
            <p:ph type="sldImg"/>
          </p:nvPr>
        </p:nvSpPr>
        <p:spPr>
          <a:ln/>
        </p:spPr>
      </p:sp>
      <p:sp>
        <p:nvSpPr>
          <p:cNvPr id="40963" name="Rectangle 3"/>
          <p:cNvSpPr>
            <a:spLocks noGrp="1" noChangeArrowheads="1"/>
          </p:cNvSpPr>
          <p:nvPr>
            <p:ph type="body" idx="1"/>
          </p:nvPr>
        </p:nvSpPr>
        <p:spPr/>
        <p:txBody>
          <a:bodyPr/>
          <a:lstStyle/>
          <a:p>
            <a:r>
              <a:rPr lang="en-US" altLang="en-US" sz="1800"/>
              <a:t>Same day service in a nanosecond world</a:t>
            </a:r>
          </a:p>
          <a:p>
            <a:r>
              <a:rPr lang="en-US" altLang="en-US" sz="1800"/>
              <a:t>Exception to the rule – PayPal - more elaborate than just paying cash, but easy enough for almost any fool to use.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C35A9560-4FBA-4238-835A-092CEC0EC6B1}" type="datetime3">
              <a:rPr lang="en-US" altLang="en-US"/>
              <a:pPr/>
              <a:t>20 June 2007</a:t>
            </a:fld>
            <a:endParaRPr lang="en-US" altLang="en-US"/>
          </a:p>
        </p:txBody>
      </p:sp>
      <p:sp>
        <p:nvSpPr>
          <p:cNvPr id="5" name="Rectangle 6"/>
          <p:cNvSpPr>
            <a:spLocks noGrp="1" noChangeArrowheads="1"/>
          </p:cNvSpPr>
          <p:nvPr>
            <p:ph type="ftr" sz="quarter" idx="4"/>
          </p:nvPr>
        </p:nvSpPr>
        <p:spPr>
          <a:ln/>
        </p:spPr>
        <p:txBody>
          <a:bodyPr/>
          <a:lstStyle/>
          <a:p>
            <a:r>
              <a:rPr lang="en-US" altLang="en-US"/>
              <a:t>The Evolution of E-Commerce</a:t>
            </a:r>
          </a:p>
        </p:txBody>
      </p:sp>
      <p:sp>
        <p:nvSpPr>
          <p:cNvPr id="6" name="Rectangle 7"/>
          <p:cNvSpPr>
            <a:spLocks noGrp="1" noChangeArrowheads="1"/>
          </p:cNvSpPr>
          <p:nvPr>
            <p:ph type="sldNum" sz="quarter" idx="5"/>
          </p:nvPr>
        </p:nvSpPr>
        <p:spPr>
          <a:ln/>
        </p:spPr>
        <p:txBody>
          <a:bodyPr/>
          <a:lstStyle/>
          <a:p>
            <a:fld id="{2573B82E-74FB-43DD-95A0-E7B2C1B05B1B}" type="slidenum">
              <a:rPr lang="en-US" altLang="en-US"/>
              <a:pPr/>
              <a:t>19</a:t>
            </a:fld>
            <a:endParaRPr lang="en-US" altLang="en-US"/>
          </a:p>
        </p:txBody>
      </p:sp>
      <p:sp>
        <p:nvSpPr>
          <p:cNvPr id="17410" name="Rectangle 2"/>
          <p:cNvSpPr>
            <a:spLocks noChangeArrowheads="1" noTextEdit="1"/>
          </p:cNvSpPr>
          <p:nvPr>
            <p:ph type="sldImg"/>
          </p:nvPr>
        </p:nvSpPr>
        <p:spPr>
          <a:ln/>
        </p:spPr>
      </p:sp>
      <p:sp>
        <p:nvSpPr>
          <p:cNvPr id="17411" name="Rectangle 3"/>
          <p:cNvSpPr>
            <a:spLocks noGrp="1" noChangeArrowheads="1"/>
          </p:cNvSpPr>
          <p:nvPr>
            <p:ph type="body" idx="1"/>
          </p:nvPr>
        </p:nvSpPr>
        <p:spPr/>
        <p:txBody>
          <a:bodyPr/>
          <a:lstStyle/>
          <a:p>
            <a:r>
              <a:rPr lang="en-US" altLang="en-US" sz="1800"/>
              <a:t>Merchant class has been around a while (Belgium 15th century), but rarely on a big scale.  Controlled by warriors or politics; rise of the guilds.</a:t>
            </a:r>
          </a:p>
          <a:p>
            <a:r>
              <a:rPr lang="en-US" altLang="en-US" sz="1800"/>
              <a:t>Hiring thugs was a cost of doing business; losing money was a cost, too</a:t>
            </a:r>
          </a:p>
          <a:p>
            <a:r>
              <a:rPr lang="en-US" altLang="en-US" sz="1800"/>
              <a:t>Small transactions are also local and/or highly specialized</a:t>
            </a:r>
          </a:p>
          <a:p>
            <a:r>
              <a:rPr lang="en-US" altLang="en-US" sz="1800"/>
              <a:t>Industrial revolution was much more than a revolution of industry.  Involved class structure, sales structure, communication, finance, etc.  Introduced the middle class, allowed class shifting by brains and not just brawn.  Andrew Carnegie, William Randolph Hearst.  Earlier examples in Europe.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211A265F-1034-4CB6-87F4-AE79A1C3003B}" type="datetime3">
              <a:rPr lang="en-US" altLang="en-US"/>
              <a:pPr/>
              <a:t>20 June 2007</a:t>
            </a:fld>
            <a:endParaRPr lang="en-US" altLang="en-US"/>
          </a:p>
        </p:txBody>
      </p:sp>
      <p:sp>
        <p:nvSpPr>
          <p:cNvPr id="5" name="Rectangle 6"/>
          <p:cNvSpPr>
            <a:spLocks noGrp="1" noChangeArrowheads="1"/>
          </p:cNvSpPr>
          <p:nvPr>
            <p:ph type="ftr" sz="quarter" idx="4"/>
          </p:nvPr>
        </p:nvSpPr>
        <p:spPr>
          <a:ln/>
        </p:spPr>
        <p:txBody>
          <a:bodyPr/>
          <a:lstStyle/>
          <a:p>
            <a:r>
              <a:rPr lang="en-US" altLang="en-US"/>
              <a:t>The Evolution of E-Commerce</a:t>
            </a:r>
          </a:p>
        </p:txBody>
      </p:sp>
      <p:sp>
        <p:nvSpPr>
          <p:cNvPr id="6" name="Rectangle 7"/>
          <p:cNvSpPr>
            <a:spLocks noGrp="1" noChangeArrowheads="1"/>
          </p:cNvSpPr>
          <p:nvPr>
            <p:ph type="sldNum" sz="quarter" idx="5"/>
          </p:nvPr>
        </p:nvSpPr>
        <p:spPr>
          <a:ln/>
        </p:spPr>
        <p:txBody>
          <a:bodyPr/>
          <a:lstStyle/>
          <a:p>
            <a:fld id="{AA3B9072-E71B-4904-B3F9-566452BE9D09}" type="slidenum">
              <a:rPr lang="en-US" altLang="en-US"/>
              <a:pPr/>
              <a:t>20</a:t>
            </a:fld>
            <a:endParaRPr lang="en-US" altLang="en-US"/>
          </a:p>
        </p:txBody>
      </p:sp>
      <p:sp>
        <p:nvSpPr>
          <p:cNvPr id="22530" name="Rectangle 2"/>
          <p:cNvSpPr>
            <a:spLocks noChangeArrowheads="1" noTextEdit="1"/>
          </p:cNvSpPr>
          <p:nvPr>
            <p:ph type="sldImg"/>
          </p:nvPr>
        </p:nvSpPr>
        <p:spPr>
          <a:ln/>
        </p:spPr>
      </p:sp>
      <p:sp>
        <p:nvSpPr>
          <p:cNvPr id="22531" name="Rectangle 3"/>
          <p:cNvSpPr>
            <a:spLocks noGrp="1" noChangeArrowheads="1"/>
          </p:cNvSpPr>
          <p:nvPr>
            <p:ph type="body" idx="1"/>
          </p:nvPr>
        </p:nvSpPr>
        <p:spPr/>
        <p:txBody>
          <a:bodyPr/>
          <a:lstStyle/>
          <a:p>
            <a:r>
              <a:rPr lang="en-US" altLang="en-US" sz="1800"/>
              <a:t>Selling specialized widget, hoping the tourist comes by to buy the matrioshka (vs. selling it to a wholesaler) - the whole concept of blat</a:t>
            </a:r>
          </a:p>
          <a:p>
            <a:endParaRPr lang="en-US" altLang="en-US" sz="1800"/>
          </a:p>
          <a:p>
            <a:r>
              <a:rPr lang="en-US" altLang="en-US" sz="1800"/>
              <a:t>Paypal, exception again, makes money on the float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281AEBFC-F045-4E8D-91EB-4862A0B7EE6D}" type="datetime3">
              <a:rPr lang="en-US" altLang="en-US"/>
              <a:pPr/>
              <a:t>20 June 2007</a:t>
            </a:fld>
            <a:endParaRPr lang="en-US" altLang="en-US"/>
          </a:p>
        </p:txBody>
      </p:sp>
      <p:sp>
        <p:nvSpPr>
          <p:cNvPr id="5" name="Rectangle 6"/>
          <p:cNvSpPr>
            <a:spLocks noGrp="1" noChangeArrowheads="1"/>
          </p:cNvSpPr>
          <p:nvPr>
            <p:ph type="ftr" sz="quarter" idx="4"/>
          </p:nvPr>
        </p:nvSpPr>
        <p:spPr>
          <a:ln/>
        </p:spPr>
        <p:txBody>
          <a:bodyPr/>
          <a:lstStyle/>
          <a:p>
            <a:r>
              <a:rPr lang="en-US" altLang="en-US"/>
              <a:t>The Evolution of E-Commerce</a:t>
            </a:r>
          </a:p>
        </p:txBody>
      </p:sp>
      <p:sp>
        <p:nvSpPr>
          <p:cNvPr id="6" name="Rectangle 7"/>
          <p:cNvSpPr>
            <a:spLocks noGrp="1" noChangeArrowheads="1"/>
          </p:cNvSpPr>
          <p:nvPr>
            <p:ph type="sldNum" sz="quarter" idx="5"/>
          </p:nvPr>
        </p:nvSpPr>
        <p:spPr>
          <a:ln/>
        </p:spPr>
        <p:txBody>
          <a:bodyPr/>
          <a:lstStyle/>
          <a:p>
            <a:fld id="{79650115-5C41-4337-B567-AE71984F0488}" type="slidenum">
              <a:rPr lang="en-US" altLang="en-US"/>
              <a:pPr/>
              <a:t>3</a:t>
            </a:fld>
            <a:endParaRPr lang="en-US" altLang="en-US"/>
          </a:p>
        </p:txBody>
      </p:sp>
      <p:sp>
        <p:nvSpPr>
          <p:cNvPr id="26626" name="Rectangle 2"/>
          <p:cNvSpPr>
            <a:spLocks noChangeArrowheads="1" noTextEdit="1"/>
          </p:cNvSpPr>
          <p:nvPr>
            <p:ph type="sldImg"/>
          </p:nvPr>
        </p:nvSpPr>
        <p:spPr>
          <a:ln/>
        </p:spPr>
      </p:sp>
      <p:sp>
        <p:nvSpPr>
          <p:cNvPr id="2662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8F01C749-B021-40BA-80F2-AE5BA8F8F78C}" type="datetime3">
              <a:rPr lang="en-US" altLang="en-US"/>
              <a:pPr/>
              <a:t>20 June 2007</a:t>
            </a:fld>
            <a:endParaRPr lang="en-US" altLang="en-US"/>
          </a:p>
        </p:txBody>
      </p:sp>
      <p:sp>
        <p:nvSpPr>
          <p:cNvPr id="5" name="Rectangle 6"/>
          <p:cNvSpPr>
            <a:spLocks noGrp="1" noChangeArrowheads="1"/>
          </p:cNvSpPr>
          <p:nvPr>
            <p:ph type="ftr" sz="quarter" idx="4"/>
          </p:nvPr>
        </p:nvSpPr>
        <p:spPr>
          <a:ln/>
        </p:spPr>
        <p:txBody>
          <a:bodyPr/>
          <a:lstStyle/>
          <a:p>
            <a:r>
              <a:rPr lang="en-US" altLang="en-US"/>
              <a:t>The Evolution of E-Commerce</a:t>
            </a:r>
          </a:p>
        </p:txBody>
      </p:sp>
      <p:sp>
        <p:nvSpPr>
          <p:cNvPr id="6" name="Rectangle 7"/>
          <p:cNvSpPr>
            <a:spLocks noGrp="1" noChangeArrowheads="1"/>
          </p:cNvSpPr>
          <p:nvPr>
            <p:ph type="sldNum" sz="quarter" idx="5"/>
          </p:nvPr>
        </p:nvSpPr>
        <p:spPr>
          <a:ln/>
        </p:spPr>
        <p:txBody>
          <a:bodyPr/>
          <a:lstStyle/>
          <a:p>
            <a:fld id="{38C7D565-62A1-4D05-8BC1-E0E6B1443727}" type="slidenum">
              <a:rPr lang="en-US" altLang="en-US"/>
              <a:pPr/>
              <a:t>21</a:t>
            </a:fld>
            <a:endParaRPr lang="en-US" altLang="en-US"/>
          </a:p>
        </p:txBody>
      </p:sp>
      <p:sp>
        <p:nvSpPr>
          <p:cNvPr id="38914" name="Rectangle 2"/>
          <p:cNvSpPr>
            <a:spLocks noChangeArrowheads="1" noTextEdit="1"/>
          </p:cNvSpPr>
          <p:nvPr>
            <p:ph type="sldImg"/>
          </p:nvPr>
        </p:nvSpPr>
        <p:spPr>
          <a:ln/>
        </p:spPr>
      </p:sp>
      <p:sp>
        <p:nvSpPr>
          <p:cNvPr id="38915" name="Rectangle 3"/>
          <p:cNvSpPr>
            <a:spLocks noGrp="1" noChangeArrowheads="1"/>
          </p:cNvSpPr>
          <p:nvPr>
            <p:ph type="body" idx="1"/>
          </p:nvPr>
        </p:nvSpPr>
        <p:spPr/>
        <p:txBody>
          <a:bodyPr/>
          <a:lstStyle/>
          <a:p>
            <a:r>
              <a:rPr lang="en-US" altLang="en-US" sz="1800"/>
              <a:t>Fittest == best</a:t>
            </a:r>
          </a:p>
          <a:p>
            <a:r>
              <a:rPr lang="en-US" altLang="en-US" sz="1800"/>
              <a:t>	Beta/VHS</a:t>
            </a:r>
          </a:p>
          <a:p>
            <a:r>
              <a:rPr lang="en-US" altLang="en-US" sz="1800"/>
              <a:t>Fattest == pay a lot to market your bad idea</a:t>
            </a:r>
          </a:p>
          <a:p>
            <a:r>
              <a:rPr lang="en-US" altLang="en-US" sz="1800"/>
              <a:t>	Windoze</a:t>
            </a:r>
          </a:p>
          <a:p>
            <a:r>
              <a:rPr lang="en-US" altLang="en-US" sz="1800"/>
              <a:t>Fastest == first to market</a:t>
            </a:r>
          </a:p>
          <a:p>
            <a:r>
              <a:rPr lang="en-US" altLang="en-US" sz="1800"/>
              <a:t>	Not necessarily the best</a:t>
            </a:r>
          </a:p>
          <a:p>
            <a:r>
              <a:rPr lang="en-US" altLang="en-US" sz="1800"/>
              <a:t>	Not necessarily the ultimate winner</a:t>
            </a:r>
          </a:p>
          <a:p>
            <a:endParaRPr lang="en-US" altLang="en-US" sz="1800"/>
          </a:p>
          <a:p>
            <a:r>
              <a:rPr lang="en-US" altLang="en-US" sz="1800" b="1"/>
              <a:t>Mergers:</a:t>
            </a:r>
            <a:r>
              <a:rPr lang="en-US" altLang="en-US" sz="1800"/>
              <a:t> Amtrak &amp; ConRail; AT&amp;SF, P&amp;LE, C&amp;N;</a:t>
            </a:r>
          </a:p>
          <a:p>
            <a:r>
              <a:rPr lang="en-US" altLang="en-US" sz="1800"/>
              <a:t>	Metro; BMT, IRT, IND</a:t>
            </a:r>
          </a:p>
          <a:p>
            <a:r>
              <a:rPr lang="en-US" altLang="en-US" sz="1800"/>
              <a:t>Privatization and Nationalization</a:t>
            </a:r>
          </a:p>
          <a:p>
            <a:endParaRPr lang="en-US" altLang="en-US" sz="18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B2AEB90D-CB9B-459C-885A-C192832753E9}" type="datetime3">
              <a:rPr lang="en-US" altLang="en-US"/>
              <a:pPr/>
              <a:t>20 June 2007</a:t>
            </a:fld>
            <a:endParaRPr lang="en-US" altLang="en-US"/>
          </a:p>
        </p:txBody>
      </p:sp>
      <p:sp>
        <p:nvSpPr>
          <p:cNvPr id="5" name="Rectangle 6"/>
          <p:cNvSpPr>
            <a:spLocks noGrp="1" noChangeArrowheads="1"/>
          </p:cNvSpPr>
          <p:nvPr>
            <p:ph type="ftr" sz="quarter" idx="4"/>
          </p:nvPr>
        </p:nvSpPr>
        <p:spPr>
          <a:ln/>
        </p:spPr>
        <p:txBody>
          <a:bodyPr/>
          <a:lstStyle/>
          <a:p>
            <a:r>
              <a:rPr lang="en-US" altLang="en-US"/>
              <a:t>The Evolution of E-Commerce</a:t>
            </a:r>
          </a:p>
        </p:txBody>
      </p:sp>
      <p:sp>
        <p:nvSpPr>
          <p:cNvPr id="6" name="Rectangle 7"/>
          <p:cNvSpPr>
            <a:spLocks noGrp="1" noChangeArrowheads="1"/>
          </p:cNvSpPr>
          <p:nvPr>
            <p:ph type="sldNum" sz="quarter" idx="5"/>
          </p:nvPr>
        </p:nvSpPr>
        <p:spPr>
          <a:ln/>
        </p:spPr>
        <p:txBody>
          <a:bodyPr/>
          <a:lstStyle/>
          <a:p>
            <a:fld id="{418A1948-A696-49C5-B997-6BB0005723B2}" type="slidenum">
              <a:rPr lang="en-US" altLang="en-US"/>
              <a:pPr/>
              <a:t>22</a:t>
            </a:fld>
            <a:endParaRPr lang="en-US" altLang="en-US"/>
          </a:p>
        </p:txBody>
      </p:sp>
      <p:sp>
        <p:nvSpPr>
          <p:cNvPr id="62466" name="Rectangle 2"/>
          <p:cNvSpPr>
            <a:spLocks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altLang="en-US" sz="2000"/>
              <a:t>Accumulation of transactions by Google bill every month, or bill per transaction</a:t>
            </a:r>
          </a:p>
          <a:p>
            <a:endParaRPr lang="en-US" altLang="en-US" sz="2000"/>
          </a:p>
          <a:p>
            <a:r>
              <a:rPr lang="en-US" altLang="en-US" sz="2000"/>
              <a:t>Maybe yes, maybe no</a:t>
            </a:r>
          </a:p>
          <a:p>
            <a:r>
              <a:rPr lang="en-US" altLang="en-US" sz="2000"/>
              <a:t>	Why did AOL go to unlimited use?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546BFED3-5034-4C9D-B0B4-D1A32980271C}" type="datetime3">
              <a:rPr lang="en-US" altLang="en-US"/>
              <a:pPr/>
              <a:t>20 June 2007</a:t>
            </a:fld>
            <a:endParaRPr lang="en-US" altLang="en-US"/>
          </a:p>
        </p:txBody>
      </p:sp>
      <p:sp>
        <p:nvSpPr>
          <p:cNvPr id="5" name="Rectangle 6"/>
          <p:cNvSpPr>
            <a:spLocks noGrp="1" noChangeArrowheads="1"/>
          </p:cNvSpPr>
          <p:nvPr>
            <p:ph type="ftr" sz="quarter" idx="4"/>
          </p:nvPr>
        </p:nvSpPr>
        <p:spPr>
          <a:ln/>
        </p:spPr>
        <p:txBody>
          <a:bodyPr/>
          <a:lstStyle/>
          <a:p>
            <a:r>
              <a:rPr lang="en-US" altLang="en-US"/>
              <a:t>The Evolution of E-Commerce</a:t>
            </a:r>
          </a:p>
        </p:txBody>
      </p:sp>
      <p:sp>
        <p:nvSpPr>
          <p:cNvPr id="6" name="Rectangle 7"/>
          <p:cNvSpPr>
            <a:spLocks noGrp="1" noChangeArrowheads="1"/>
          </p:cNvSpPr>
          <p:nvPr>
            <p:ph type="sldNum" sz="quarter" idx="5"/>
          </p:nvPr>
        </p:nvSpPr>
        <p:spPr>
          <a:ln/>
        </p:spPr>
        <p:txBody>
          <a:bodyPr/>
          <a:lstStyle/>
          <a:p>
            <a:fld id="{C85256C1-248A-441E-9DEB-67007279995F}" type="slidenum">
              <a:rPr lang="en-US" altLang="en-US"/>
              <a:pPr/>
              <a:t>23</a:t>
            </a:fld>
            <a:endParaRPr lang="en-US" altLang="en-US"/>
          </a:p>
        </p:txBody>
      </p:sp>
      <p:sp>
        <p:nvSpPr>
          <p:cNvPr id="24578" name="Rectangle 2"/>
          <p:cNvSpPr>
            <a:spLocks noChangeArrowheads="1" noTextEdit="1"/>
          </p:cNvSpPr>
          <p:nvPr>
            <p:ph type="sldImg"/>
          </p:nvPr>
        </p:nvSpPr>
        <p:spPr>
          <a:ln/>
        </p:spPr>
      </p:sp>
      <p:sp>
        <p:nvSpPr>
          <p:cNvPr id="24579" name="Rectangle 3"/>
          <p:cNvSpPr>
            <a:spLocks noGrp="1" noChangeArrowheads="1"/>
          </p:cNvSpPr>
          <p:nvPr>
            <p:ph type="body" idx="1"/>
          </p:nvPr>
        </p:nvSpPr>
        <p:spPr/>
        <p:txBody>
          <a:bodyPr/>
          <a:lstStyle/>
          <a:p>
            <a:r>
              <a:rPr lang="en-US" altLang="en-US" sz="1800"/>
              <a:t>E-commerce is just selling stuff electronically, it is not (necessarily) selling electronic things.</a:t>
            </a:r>
          </a:p>
          <a:p>
            <a:r>
              <a:rPr lang="en-US" altLang="en-US" sz="1800"/>
              <a:t>So if you have a digital wallet, you need a way to look into it, or have mom lend her son $10, or give kids an allowance</a:t>
            </a:r>
          </a:p>
          <a:p>
            <a:r>
              <a:rPr lang="en-US" altLang="en-US" sz="1800"/>
              <a:t>Losing your wallet does not mean you lose your savings – just your portable cash.  Losing your Java-ring should mean the same thing – it should not mean losing your identity!</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275B63B3-32FB-46C3-95B9-FE844C4AC485}" type="datetime3">
              <a:rPr lang="en-US" altLang="en-US"/>
              <a:pPr/>
              <a:t>20 June 2007</a:t>
            </a:fld>
            <a:endParaRPr lang="en-US" altLang="en-US"/>
          </a:p>
        </p:txBody>
      </p:sp>
      <p:sp>
        <p:nvSpPr>
          <p:cNvPr id="5" name="Rectangle 6"/>
          <p:cNvSpPr>
            <a:spLocks noGrp="1" noChangeArrowheads="1"/>
          </p:cNvSpPr>
          <p:nvPr>
            <p:ph type="ftr" sz="quarter" idx="4"/>
          </p:nvPr>
        </p:nvSpPr>
        <p:spPr>
          <a:ln/>
        </p:spPr>
        <p:txBody>
          <a:bodyPr/>
          <a:lstStyle/>
          <a:p>
            <a:r>
              <a:rPr lang="en-US" altLang="en-US"/>
              <a:t>The Evolution of E-Commerce</a:t>
            </a:r>
          </a:p>
        </p:txBody>
      </p:sp>
      <p:sp>
        <p:nvSpPr>
          <p:cNvPr id="6" name="Rectangle 7"/>
          <p:cNvSpPr>
            <a:spLocks noGrp="1" noChangeArrowheads="1"/>
          </p:cNvSpPr>
          <p:nvPr>
            <p:ph type="sldNum" sz="quarter" idx="5"/>
          </p:nvPr>
        </p:nvSpPr>
        <p:spPr>
          <a:ln/>
        </p:spPr>
        <p:txBody>
          <a:bodyPr/>
          <a:lstStyle/>
          <a:p>
            <a:fld id="{7E33DB51-95EE-4DC3-B53E-F9B026110D84}" type="slidenum">
              <a:rPr lang="en-US" altLang="en-US"/>
              <a:pPr/>
              <a:t>25</a:t>
            </a:fld>
            <a:endParaRPr lang="en-US" altLang="en-US"/>
          </a:p>
        </p:txBody>
      </p:sp>
      <p:sp>
        <p:nvSpPr>
          <p:cNvPr id="63490" name="Rectangle 2"/>
          <p:cNvSpPr>
            <a:spLocks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44B20875-D22A-4241-A564-4D9EE0C7FF6C}" type="datetime3">
              <a:rPr lang="en-US" altLang="en-US"/>
              <a:pPr/>
              <a:t>20 June 2007</a:t>
            </a:fld>
            <a:endParaRPr lang="en-US" altLang="en-US"/>
          </a:p>
        </p:txBody>
      </p:sp>
      <p:sp>
        <p:nvSpPr>
          <p:cNvPr id="5" name="Rectangle 6"/>
          <p:cNvSpPr>
            <a:spLocks noGrp="1" noChangeArrowheads="1"/>
          </p:cNvSpPr>
          <p:nvPr>
            <p:ph type="ftr" sz="quarter" idx="4"/>
          </p:nvPr>
        </p:nvSpPr>
        <p:spPr>
          <a:ln/>
        </p:spPr>
        <p:txBody>
          <a:bodyPr/>
          <a:lstStyle/>
          <a:p>
            <a:r>
              <a:rPr lang="en-US" altLang="en-US"/>
              <a:t>The Evolution of E-Commerce</a:t>
            </a:r>
          </a:p>
        </p:txBody>
      </p:sp>
      <p:sp>
        <p:nvSpPr>
          <p:cNvPr id="6" name="Rectangle 7"/>
          <p:cNvSpPr>
            <a:spLocks noGrp="1" noChangeArrowheads="1"/>
          </p:cNvSpPr>
          <p:nvPr>
            <p:ph type="sldNum" sz="quarter" idx="5"/>
          </p:nvPr>
        </p:nvSpPr>
        <p:spPr>
          <a:ln/>
        </p:spPr>
        <p:txBody>
          <a:bodyPr/>
          <a:lstStyle/>
          <a:p>
            <a:fld id="{A5DBAFD2-9828-4CDD-8354-17B84D96089A}" type="slidenum">
              <a:rPr lang="en-US" altLang="en-US"/>
              <a:pPr/>
              <a:t>26</a:t>
            </a:fld>
            <a:endParaRPr lang="en-US" altLang="en-US"/>
          </a:p>
        </p:txBody>
      </p:sp>
      <p:sp>
        <p:nvSpPr>
          <p:cNvPr id="75778" name="Rectangle 2"/>
          <p:cNvSpPr>
            <a:spLocks noChangeArrowheads="1" noTextEdit="1"/>
          </p:cNvSpPr>
          <p:nvPr>
            <p:ph type="sldImg"/>
          </p:nvPr>
        </p:nvSpPr>
        <p:spPr>
          <a:ln/>
        </p:spPr>
      </p:sp>
      <p:sp>
        <p:nvSpPr>
          <p:cNvPr id="75779" name="Rectangle 3"/>
          <p:cNvSpPr>
            <a:spLocks noGrp="1" noChangeArrowheads="1"/>
          </p:cNvSpPr>
          <p:nvPr>
            <p:ph type="body" idx="1"/>
          </p:nvPr>
        </p:nvSpPr>
        <p:spPr/>
        <p:txBody>
          <a:bodyPr/>
          <a:lstStyle/>
          <a:p>
            <a:r>
              <a:rPr lang="en-US" altLang="en-US" sz="1800"/>
              <a:t>1st set: Started selling physical, moved into electronic commerce</a:t>
            </a:r>
          </a:p>
          <a:p>
            <a:endParaRPr lang="en-US" altLang="en-US" sz="1800"/>
          </a:p>
          <a:p>
            <a:r>
              <a:rPr lang="en-US" altLang="en-US" sz="1800"/>
              <a:t>2nd set: Started business as a new physical mover of things</a:t>
            </a:r>
          </a:p>
          <a:p>
            <a:endParaRPr lang="en-US" altLang="en-US" sz="1800"/>
          </a:p>
          <a:p>
            <a:r>
              <a:rPr lang="en-US" altLang="en-US" sz="1800"/>
              <a:t>3rd set: the lucky one, and move money - no investment in merchandise or warehouse space</a:t>
            </a:r>
          </a:p>
          <a:p>
            <a:endParaRPr lang="en-US" altLang="en-US" sz="1800"/>
          </a:p>
          <a:p>
            <a:r>
              <a:rPr lang="en-US" altLang="en-US" sz="1800" b="1"/>
              <a:t>Note:</a:t>
            </a:r>
            <a:r>
              <a:rPr lang="en-US" altLang="en-US" sz="1800"/>
              <a:t> first item in each bullet are books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B8F0C593-7AE3-46DA-9C8A-7DDB649A3F60}" type="datetime3">
              <a:rPr lang="en-US" altLang="en-US"/>
              <a:pPr/>
              <a:t>20 June 2007</a:t>
            </a:fld>
            <a:endParaRPr lang="en-US" altLang="en-US"/>
          </a:p>
        </p:txBody>
      </p:sp>
      <p:sp>
        <p:nvSpPr>
          <p:cNvPr id="5" name="Rectangle 6"/>
          <p:cNvSpPr>
            <a:spLocks noGrp="1" noChangeArrowheads="1"/>
          </p:cNvSpPr>
          <p:nvPr>
            <p:ph type="ftr" sz="quarter" idx="4"/>
          </p:nvPr>
        </p:nvSpPr>
        <p:spPr>
          <a:ln/>
        </p:spPr>
        <p:txBody>
          <a:bodyPr/>
          <a:lstStyle/>
          <a:p>
            <a:r>
              <a:rPr lang="en-US" altLang="en-US"/>
              <a:t>The Evolution of E-Commerce</a:t>
            </a:r>
          </a:p>
        </p:txBody>
      </p:sp>
      <p:sp>
        <p:nvSpPr>
          <p:cNvPr id="6" name="Rectangle 7"/>
          <p:cNvSpPr>
            <a:spLocks noGrp="1" noChangeArrowheads="1"/>
          </p:cNvSpPr>
          <p:nvPr>
            <p:ph type="sldNum" sz="quarter" idx="5"/>
          </p:nvPr>
        </p:nvSpPr>
        <p:spPr>
          <a:ln/>
        </p:spPr>
        <p:txBody>
          <a:bodyPr/>
          <a:lstStyle/>
          <a:p>
            <a:fld id="{36516CCA-5782-4CF0-8208-E0F85AB2B263}" type="slidenum">
              <a:rPr lang="en-US" altLang="en-US"/>
              <a:pPr/>
              <a:t>27</a:t>
            </a:fld>
            <a:endParaRPr lang="en-US" altLang="en-US"/>
          </a:p>
        </p:txBody>
      </p:sp>
      <p:sp>
        <p:nvSpPr>
          <p:cNvPr id="53250" name="Rectangle 2"/>
          <p:cNvSpPr>
            <a:spLocks noChangeArrowheads="1" noTextEdit="1"/>
          </p:cNvSpPr>
          <p:nvPr>
            <p:ph type="sldImg"/>
          </p:nvPr>
        </p:nvSpPr>
        <p:spPr>
          <a:ln/>
        </p:spPr>
      </p:sp>
      <p:sp>
        <p:nvSpPr>
          <p:cNvPr id="53251" name="Rectangle 3"/>
          <p:cNvSpPr>
            <a:spLocks noGrp="1" noChangeArrowheads="1"/>
          </p:cNvSpPr>
          <p:nvPr>
            <p:ph type="body" idx="1"/>
          </p:nvPr>
        </p:nvSpPr>
        <p:spPr/>
        <p:txBody>
          <a:bodyPr/>
          <a:lstStyle/>
          <a:p>
            <a:r>
              <a:rPr lang="en-US" altLang="en-US" sz="1800"/>
              <a:t>Pictures on a CD, buy right to use them in your work (stock photos)</a:t>
            </a:r>
          </a:p>
          <a:p>
            <a:r>
              <a:rPr lang="en-US" altLang="en-US" sz="1800"/>
              <a:t>Memberships - non-adult, to buy in a market place</a:t>
            </a:r>
          </a:p>
          <a:p>
            <a:r>
              <a:rPr lang="en-US" altLang="en-US" sz="1800"/>
              <a:t>Prothonotary’s office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3F321E94-1A0F-47B8-BCFC-D654897197CE}" type="datetime3">
              <a:rPr lang="en-US" altLang="en-US"/>
              <a:pPr/>
              <a:t>20 June 2007</a:t>
            </a:fld>
            <a:endParaRPr lang="en-US" altLang="en-US"/>
          </a:p>
        </p:txBody>
      </p:sp>
      <p:sp>
        <p:nvSpPr>
          <p:cNvPr id="5" name="Rectangle 6"/>
          <p:cNvSpPr>
            <a:spLocks noGrp="1" noChangeArrowheads="1"/>
          </p:cNvSpPr>
          <p:nvPr>
            <p:ph type="ftr" sz="quarter" idx="4"/>
          </p:nvPr>
        </p:nvSpPr>
        <p:spPr>
          <a:ln/>
        </p:spPr>
        <p:txBody>
          <a:bodyPr/>
          <a:lstStyle/>
          <a:p>
            <a:r>
              <a:rPr lang="en-US" altLang="en-US"/>
              <a:t>The Evolution of E-Commerce</a:t>
            </a:r>
          </a:p>
        </p:txBody>
      </p:sp>
      <p:sp>
        <p:nvSpPr>
          <p:cNvPr id="6" name="Rectangle 7"/>
          <p:cNvSpPr>
            <a:spLocks noGrp="1" noChangeArrowheads="1"/>
          </p:cNvSpPr>
          <p:nvPr>
            <p:ph type="sldNum" sz="quarter" idx="5"/>
          </p:nvPr>
        </p:nvSpPr>
        <p:spPr>
          <a:ln/>
        </p:spPr>
        <p:txBody>
          <a:bodyPr/>
          <a:lstStyle/>
          <a:p>
            <a:fld id="{D83D9B3A-CAE2-4D87-B140-F32ECE99C697}" type="slidenum">
              <a:rPr lang="en-US" altLang="en-US"/>
              <a:pPr/>
              <a:t>28</a:t>
            </a:fld>
            <a:endParaRPr lang="en-US" altLang="en-US"/>
          </a:p>
        </p:txBody>
      </p:sp>
      <p:sp>
        <p:nvSpPr>
          <p:cNvPr id="54274" name="Rectangle 2"/>
          <p:cNvSpPr>
            <a:spLocks noChangeArrowheads="1" noTextEdit="1"/>
          </p:cNvSpPr>
          <p:nvPr>
            <p:ph type="sldImg"/>
          </p:nvPr>
        </p:nvSpPr>
        <p:spPr>
          <a:ln/>
        </p:spPr>
      </p:sp>
      <p:sp>
        <p:nvSpPr>
          <p:cNvPr id="54275" name="Rectangle 3"/>
          <p:cNvSpPr>
            <a:spLocks noGrp="1" noChangeArrowheads="1"/>
          </p:cNvSpPr>
          <p:nvPr>
            <p:ph type="body" idx="1"/>
          </p:nvPr>
        </p:nvSpPr>
        <p:spPr/>
        <p:txBody>
          <a:bodyPr/>
          <a:lstStyle/>
          <a:p>
            <a:r>
              <a:rPr lang="en-US" altLang="en-US" sz="2000"/>
              <a:t>Free sites:</a:t>
            </a:r>
          </a:p>
          <a:p>
            <a:r>
              <a:rPr lang="en-US" altLang="en-US" sz="2000"/>
              <a:t>Adult site ads (us) $14,000/month</a:t>
            </a:r>
          </a:p>
          <a:p>
            <a:r>
              <a:rPr lang="en-US" altLang="en-US" sz="2000" b="1"/>
              <a:t>Exit traffic</a:t>
            </a:r>
            <a:endParaRPr lang="en-US" altLang="en-US" sz="2000"/>
          </a:p>
          <a:p>
            <a:r>
              <a:rPr lang="en-US" altLang="en-US" sz="2000"/>
              <a:t>Buy a keyword: sex 330,300 impressions/day $4954.50/day</a:t>
            </a:r>
          </a:p>
          <a:p>
            <a:r>
              <a:rPr lang="en-US" altLang="en-US" sz="2000"/>
              <a:t>	fuck 23,500 impressions, $352.50/day</a:t>
            </a:r>
          </a:p>
          <a:p>
            <a:endParaRPr lang="en-US" altLang="en-US" sz="2000"/>
          </a:p>
          <a:p>
            <a:r>
              <a:rPr lang="en-US" altLang="en-US" sz="2000"/>
              <a:t>Lycos: Nude Pictures of Pamela Anderson and Monkey</a:t>
            </a:r>
          </a:p>
          <a:p>
            <a:r>
              <a:rPr lang="en-US" altLang="en-US" sz="2000" b="1"/>
              <a:t>Voyeur.com</a:t>
            </a:r>
            <a:endParaRPr lang="en-US" altLang="en-US" sz="2000"/>
          </a:p>
          <a:p>
            <a:r>
              <a:rPr lang="en-US" altLang="en-US" sz="2000"/>
              <a:t>Selling lists of searched words to ad companies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7673F5E7-2AE9-43F2-BA1D-FB6FA04071A6}" type="datetime3">
              <a:rPr lang="en-US" altLang="en-US"/>
              <a:pPr/>
              <a:t>20 June 2007</a:t>
            </a:fld>
            <a:endParaRPr lang="en-US" altLang="en-US"/>
          </a:p>
        </p:txBody>
      </p:sp>
      <p:sp>
        <p:nvSpPr>
          <p:cNvPr id="5" name="Rectangle 6"/>
          <p:cNvSpPr>
            <a:spLocks noGrp="1" noChangeArrowheads="1"/>
          </p:cNvSpPr>
          <p:nvPr>
            <p:ph type="ftr" sz="quarter" idx="4"/>
          </p:nvPr>
        </p:nvSpPr>
        <p:spPr>
          <a:ln/>
        </p:spPr>
        <p:txBody>
          <a:bodyPr/>
          <a:lstStyle/>
          <a:p>
            <a:r>
              <a:rPr lang="en-US" altLang="en-US"/>
              <a:t>The Evolution of E-Commerce</a:t>
            </a:r>
          </a:p>
        </p:txBody>
      </p:sp>
      <p:sp>
        <p:nvSpPr>
          <p:cNvPr id="6" name="Rectangle 7"/>
          <p:cNvSpPr>
            <a:spLocks noGrp="1" noChangeArrowheads="1"/>
          </p:cNvSpPr>
          <p:nvPr>
            <p:ph type="sldNum" sz="quarter" idx="5"/>
          </p:nvPr>
        </p:nvSpPr>
        <p:spPr>
          <a:ln/>
        </p:spPr>
        <p:txBody>
          <a:bodyPr/>
          <a:lstStyle/>
          <a:p>
            <a:fld id="{5673B12F-83C4-42C9-93A6-9496009D0664}" type="slidenum">
              <a:rPr lang="en-US" altLang="en-US"/>
              <a:pPr/>
              <a:t>29</a:t>
            </a:fld>
            <a:endParaRPr lang="en-US" altLang="en-US"/>
          </a:p>
        </p:txBody>
      </p:sp>
      <p:sp>
        <p:nvSpPr>
          <p:cNvPr id="64514" name="Rectangle 2"/>
          <p:cNvSpPr>
            <a:spLocks noChangeArrowheads="1" noTextEdit="1"/>
          </p:cNvSpPr>
          <p:nvPr>
            <p:ph type="sldImg"/>
          </p:nvPr>
        </p:nvSpPr>
        <p:spPr>
          <a:ln/>
        </p:spPr>
      </p:sp>
      <p:sp>
        <p:nvSpPr>
          <p:cNvPr id="64515" name="Rectangle 3"/>
          <p:cNvSpPr>
            <a:spLocks noGrp="1" noChangeArrowheads="1"/>
          </p:cNvSpPr>
          <p:nvPr>
            <p:ph type="body" idx="1"/>
          </p:nvPr>
        </p:nvSpPr>
        <p:spPr/>
        <p:txBody>
          <a:bodyPr/>
          <a:lstStyle/>
          <a:p>
            <a:r>
              <a:rPr lang="en-US" altLang="en-US" sz="1800"/>
              <a:t>Click-bot, simple 6-line script</a:t>
            </a:r>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038681D0-C28A-4BD8-819A-13109A8F2C9E}" type="datetime3">
              <a:rPr lang="en-US" altLang="en-US"/>
              <a:pPr/>
              <a:t>20 June 2007</a:t>
            </a:fld>
            <a:endParaRPr lang="en-US" altLang="en-US"/>
          </a:p>
        </p:txBody>
      </p:sp>
      <p:sp>
        <p:nvSpPr>
          <p:cNvPr id="5" name="Rectangle 6"/>
          <p:cNvSpPr>
            <a:spLocks noGrp="1" noChangeArrowheads="1"/>
          </p:cNvSpPr>
          <p:nvPr>
            <p:ph type="ftr" sz="quarter" idx="4"/>
          </p:nvPr>
        </p:nvSpPr>
        <p:spPr>
          <a:ln/>
        </p:spPr>
        <p:txBody>
          <a:bodyPr/>
          <a:lstStyle/>
          <a:p>
            <a:r>
              <a:rPr lang="en-US" altLang="en-US"/>
              <a:t>The Evolution of E-Commerce</a:t>
            </a:r>
          </a:p>
        </p:txBody>
      </p:sp>
      <p:sp>
        <p:nvSpPr>
          <p:cNvPr id="6" name="Rectangle 7"/>
          <p:cNvSpPr>
            <a:spLocks noGrp="1" noChangeArrowheads="1"/>
          </p:cNvSpPr>
          <p:nvPr>
            <p:ph type="sldNum" sz="quarter" idx="5"/>
          </p:nvPr>
        </p:nvSpPr>
        <p:spPr>
          <a:ln/>
        </p:spPr>
        <p:txBody>
          <a:bodyPr/>
          <a:lstStyle/>
          <a:p>
            <a:fld id="{28100677-0A23-4D5C-A3AD-DBE18D646086}" type="slidenum">
              <a:rPr lang="en-US" altLang="en-US"/>
              <a:pPr/>
              <a:t>30</a:t>
            </a:fld>
            <a:endParaRPr lang="en-US" altLang="en-US"/>
          </a:p>
        </p:txBody>
      </p:sp>
      <p:sp>
        <p:nvSpPr>
          <p:cNvPr id="65538" name="Rectangle 2"/>
          <p:cNvSpPr>
            <a:spLocks noChangeArrowheads="1" noTextEdit="1"/>
          </p:cNvSpPr>
          <p:nvPr>
            <p:ph type="sldImg"/>
          </p:nvPr>
        </p:nvSpPr>
        <p:spPr>
          <a:ln/>
        </p:spPr>
      </p:sp>
      <p:sp>
        <p:nvSpPr>
          <p:cNvPr id="65539" name="Rectangle 3"/>
          <p:cNvSpPr>
            <a:spLocks noGrp="1" noChangeArrowheads="1"/>
          </p:cNvSpPr>
          <p:nvPr>
            <p:ph type="body" idx="1"/>
          </p:nvPr>
        </p:nvSpPr>
        <p:spPr/>
        <p:txBody>
          <a:bodyPr/>
          <a:lstStyle/>
          <a:p>
            <a:r>
              <a:rPr lang="en-US" altLang="en-US" sz="1800"/>
              <a:t>What could PlasticFantastic advertise?</a:t>
            </a:r>
          </a:p>
          <a:p>
            <a:r>
              <a:rPr lang="en-US" altLang="en-US" sz="1800"/>
              <a:t>A camera site </a:t>
            </a:r>
            <a:r>
              <a:rPr lang="en-US" altLang="en-US" sz="1800" i="1"/>
              <a:t>could</a:t>
            </a:r>
            <a:r>
              <a:rPr lang="en-US" altLang="en-US" sz="1800"/>
              <a:t> advertise cameras (not much traffic, though)</a:t>
            </a:r>
          </a:p>
          <a:p>
            <a:r>
              <a:rPr lang="en-US" altLang="en-US" sz="1800"/>
              <a:t>A search engine </a:t>
            </a:r>
            <a:r>
              <a:rPr lang="en-US" altLang="en-US" sz="1800" i="1"/>
              <a:t>will</a:t>
            </a:r>
            <a:r>
              <a:rPr lang="en-US" altLang="en-US" sz="1800"/>
              <a:t> advertise cameras (lots of potential traffic, easily directed)</a:t>
            </a:r>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B3186408-ACA4-4380-81B2-DC2578FEA476}" type="datetime3">
              <a:rPr lang="en-US" altLang="en-US"/>
              <a:pPr/>
              <a:t>20 June 2007</a:t>
            </a:fld>
            <a:endParaRPr lang="en-US" altLang="en-US"/>
          </a:p>
        </p:txBody>
      </p:sp>
      <p:sp>
        <p:nvSpPr>
          <p:cNvPr id="5" name="Rectangle 6"/>
          <p:cNvSpPr>
            <a:spLocks noGrp="1" noChangeArrowheads="1"/>
          </p:cNvSpPr>
          <p:nvPr>
            <p:ph type="ftr" sz="quarter" idx="4"/>
          </p:nvPr>
        </p:nvSpPr>
        <p:spPr>
          <a:ln/>
        </p:spPr>
        <p:txBody>
          <a:bodyPr/>
          <a:lstStyle/>
          <a:p>
            <a:r>
              <a:rPr lang="en-US" altLang="en-US"/>
              <a:t>The Evolution of E-Commerce</a:t>
            </a:r>
          </a:p>
        </p:txBody>
      </p:sp>
      <p:sp>
        <p:nvSpPr>
          <p:cNvPr id="6" name="Rectangle 7"/>
          <p:cNvSpPr>
            <a:spLocks noGrp="1" noChangeArrowheads="1"/>
          </p:cNvSpPr>
          <p:nvPr>
            <p:ph type="sldNum" sz="quarter" idx="5"/>
          </p:nvPr>
        </p:nvSpPr>
        <p:spPr>
          <a:ln/>
        </p:spPr>
        <p:txBody>
          <a:bodyPr/>
          <a:lstStyle/>
          <a:p>
            <a:fld id="{F4C01C01-A0D9-4B45-B7C6-E469B6D51616}" type="slidenum">
              <a:rPr lang="en-US" altLang="en-US"/>
              <a:pPr/>
              <a:t>31</a:t>
            </a:fld>
            <a:endParaRPr lang="en-US" altLang="en-US"/>
          </a:p>
        </p:txBody>
      </p:sp>
      <p:sp>
        <p:nvSpPr>
          <p:cNvPr id="57346" name="Rectangle 2"/>
          <p:cNvSpPr>
            <a:spLocks noChangeArrowheads="1" noTextEdit="1"/>
          </p:cNvSpPr>
          <p:nvPr>
            <p:ph type="sldImg"/>
          </p:nvPr>
        </p:nvSpPr>
        <p:spPr>
          <a:ln/>
        </p:spPr>
      </p:sp>
      <p:sp>
        <p:nvSpPr>
          <p:cNvPr id="57347" name="Rectangle 3"/>
          <p:cNvSpPr>
            <a:spLocks noGrp="1" noChangeArrowheads="1"/>
          </p:cNvSpPr>
          <p:nvPr>
            <p:ph type="body" idx="1"/>
          </p:nvPr>
        </p:nvSpPr>
        <p:spPr/>
        <p:txBody>
          <a:bodyPr/>
          <a:lstStyle/>
          <a:p>
            <a:r>
              <a:rPr lang="en-US" altLang="en-US" sz="1800"/>
              <a:t>Per click still paid with sliding scale based on conversions</a:t>
            </a:r>
          </a:p>
          <a:p>
            <a:r>
              <a:rPr lang="en-US" altLang="en-US" sz="1800"/>
              <a:t>Per conversion – pay more than one month’s income for signup</a:t>
            </a:r>
          </a:p>
          <a:p>
            <a:r>
              <a:rPr lang="en-US" altLang="en-US" sz="1800"/>
              <a:t>signup vs. retained income (don’t mention yet - 2 slides from now)</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2FECC9A5-6911-4DDE-A4F6-A8E5CFB69BE5}" type="datetime3">
              <a:rPr lang="en-US" altLang="en-US"/>
              <a:pPr/>
              <a:t>20 June 2007</a:t>
            </a:fld>
            <a:endParaRPr lang="en-US" altLang="en-US"/>
          </a:p>
        </p:txBody>
      </p:sp>
      <p:sp>
        <p:nvSpPr>
          <p:cNvPr id="5" name="Rectangle 6"/>
          <p:cNvSpPr>
            <a:spLocks noGrp="1" noChangeArrowheads="1"/>
          </p:cNvSpPr>
          <p:nvPr>
            <p:ph type="ftr" sz="quarter" idx="4"/>
          </p:nvPr>
        </p:nvSpPr>
        <p:spPr>
          <a:ln/>
        </p:spPr>
        <p:txBody>
          <a:bodyPr/>
          <a:lstStyle/>
          <a:p>
            <a:r>
              <a:rPr lang="en-US" altLang="en-US"/>
              <a:t>The Evolution of E-Commerce</a:t>
            </a:r>
          </a:p>
        </p:txBody>
      </p:sp>
      <p:sp>
        <p:nvSpPr>
          <p:cNvPr id="6" name="Rectangle 7"/>
          <p:cNvSpPr>
            <a:spLocks noGrp="1" noChangeArrowheads="1"/>
          </p:cNvSpPr>
          <p:nvPr>
            <p:ph type="sldNum" sz="quarter" idx="5"/>
          </p:nvPr>
        </p:nvSpPr>
        <p:spPr>
          <a:ln/>
        </p:spPr>
        <p:txBody>
          <a:bodyPr/>
          <a:lstStyle/>
          <a:p>
            <a:fld id="{126B5C32-B8BA-44DF-ADDF-F30B11C06B00}" type="slidenum">
              <a:rPr lang="en-US" altLang="en-US"/>
              <a:pPr/>
              <a:t>4</a:t>
            </a:fld>
            <a:endParaRPr lang="en-US" altLang="en-US"/>
          </a:p>
        </p:txBody>
      </p:sp>
      <p:sp>
        <p:nvSpPr>
          <p:cNvPr id="29698" name="Rectangle 2"/>
          <p:cNvSpPr>
            <a:spLocks noChangeArrowheads="1" noTextEdit="1"/>
          </p:cNvSpPr>
          <p:nvPr>
            <p:ph type="sldImg"/>
          </p:nvPr>
        </p:nvSpPr>
        <p:spPr>
          <a:ln/>
        </p:spPr>
      </p:sp>
      <p:sp>
        <p:nvSpPr>
          <p:cNvPr id="29699" name="Rectangle 3"/>
          <p:cNvSpPr>
            <a:spLocks noGrp="1" noChangeArrowheads="1"/>
          </p:cNvSpPr>
          <p:nvPr>
            <p:ph type="body" idx="1"/>
          </p:nvPr>
        </p:nvSpPr>
        <p:spPr/>
        <p:txBody>
          <a:bodyPr/>
          <a:lstStyle/>
          <a:p>
            <a:r>
              <a:rPr lang="en-US" altLang="en-US" sz="1800"/>
              <a:t>The original currencies were property – sheep, oxen, grain, and textiles, because they were valuable.  Once life was no longer strictly hand-to mouth, currencies abstracted in different ways – ornamental textiles, ochre, precious metals and jewels, rare shells, rounded rocks (Yap island).  Wealth was having a lot of what other people wanted.  Commerce was trading what you had for what you wanted.</a:t>
            </a:r>
          </a:p>
          <a:p>
            <a:r>
              <a:rPr lang="en-US" altLang="en-US" sz="1800"/>
              <a:t>Transactions based on promises - Venice: flags seen from towers as ships approached</a:t>
            </a:r>
          </a:p>
          <a:p>
            <a:r>
              <a:rPr lang="en-US" altLang="en-US" sz="1800"/>
              <a:t>Space shuttle more than worth it’s weight in gold</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B444AE65-DAA8-4996-B423-173E7EC71026}" type="datetime3">
              <a:rPr lang="en-US" altLang="en-US"/>
              <a:pPr/>
              <a:t>20 June 2007</a:t>
            </a:fld>
            <a:endParaRPr lang="en-US" altLang="en-US"/>
          </a:p>
        </p:txBody>
      </p:sp>
      <p:sp>
        <p:nvSpPr>
          <p:cNvPr id="5" name="Rectangle 6"/>
          <p:cNvSpPr>
            <a:spLocks noGrp="1" noChangeArrowheads="1"/>
          </p:cNvSpPr>
          <p:nvPr>
            <p:ph type="ftr" sz="quarter" idx="4"/>
          </p:nvPr>
        </p:nvSpPr>
        <p:spPr>
          <a:ln/>
        </p:spPr>
        <p:txBody>
          <a:bodyPr/>
          <a:lstStyle/>
          <a:p>
            <a:r>
              <a:rPr lang="en-US" altLang="en-US"/>
              <a:t>The Evolution of E-Commerce</a:t>
            </a:r>
          </a:p>
        </p:txBody>
      </p:sp>
      <p:sp>
        <p:nvSpPr>
          <p:cNvPr id="6" name="Rectangle 7"/>
          <p:cNvSpPr>
            <a:spLocks noGrp="1" noChangeArrowheads="1"/>
          </p:cNvSpPr>
          <p:nvPr>
            <p:ph type="sldNum" sz="quarter" idx="5"/>
          </p:nvPr>
        </p:nvSpPr>
        <p:spPr>
          <a:ln/>
        </p:spPr>
        <p:txBody>
          <a:bodyPr/>
          <a:lstStyle/>
          <a:p>
            <a:fld id="{7EF992D6-D410-4ABD-80E6-6BD457C4E07D}" type="slidenum">
              <a:rPr lang="en-US" altLang="en-US"/>
              <a:pPr/>
              <a:t>32</a:t>
            </a:fld>
            <a:endParaRPr lang="en-US" altLang="en-US"/>
          </a:p>
        </p:txBody>
      </p:sp>
      <p:sp>
        <p:nvSpPr>
          <p:cNvPr id="66562" name="Rectangle 2"/>
          <p:cNvSpPr>
            <a:spLocks noChangeArrowheads="1" noTextEdit="1"/>
          </p:cNvSpPr>
          <p:nvPr>
            <p:ph type="sldImg"/>
          </p:nvPr>
        </p:nvSpPr>
        <p:spPr>
          <a:ln/>
        </p:spPr>
      </p:sp>
      <p:sp>
        <p:nvSpPr>
          <p:cNvPr id="66563" name="Rectangle 3"/>
          <p:cNvSpPr>
            <a:spLocks noGrp="1" noChangeArrowheads="1"/>
          </p:cNvSpPr>
          <p:nvPr>
            <p:ph type="body" idx="1"/>
          </p:nvPr>
        </p:nvSpPr>
        <p:spPr/>
        <p:txBody>
          <a:bodyPr/>
          <a:lstStyle/>
          <a:p>
            <a:r>
              <a:rPr lang="en-US" altLang="en-US" sz="2000"/>
              <a:t>About 10,000 clicks/day</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9EE13F78-AD19-4B3C-BFA1-E80AFD8BCD03}" type="datetime3">
              <a:rPr lang="en-US" altLang="en-US"/>
              <a:pPr/>
              <a:t>20 June 2007</a:t>
            </a:fld>
            <a:endParaRPr lang="en-US" altLang="en-US"/>
          </a:p>
        </p:txBody>
      </p:sp>
      <p:sp>
        <p:nvSpPr>
          <p:cNvPr id="5" name="Rectangle 6"/>
          <p:cNvSpPr>
            <a:spLocks noGrp="1" noChangeArrowheads="1"/>
          </p:cNvSpPr>
          <p:nvPr>
            <p:ph type="ftr" sz="quarter" idx="4"/>
          </p:nvPr>
        </p:nvSpPr>
        <p:spPr>
          <a:ln/>
        </p:spPr>
        <p:txBody>
          <a:bodyPr/>
          <a:lstStyle/>
          <a:p>
            <a:r>
              <a:rPr lang="en-US" altLang="en-US"/>
              <a:t>The Evolution of E-Commerce</a:t>
            </a:r>
          </a:p>
        </p:txBody>
      </p:sp>
      <p:sp>
        <p:nvSpPr>
          <p:cNvPr id="6" name="Rectangle 7"/>
          <p:cNvSpPr>
            <a:spLocks noGrp="1" noChangeArrowheads="1"/>
          </p:cNvSpPr>
          <p:nvPr>
            <p:ph type="sldNum" sz="quarter" idx="5"/>
          </p:nvPr>
        </p:nvSpPr>
        <p:spPr>
          <a:ln/>
        </p:spPr>
        <p:txBody>
          <a:bodyPr/>
          <a:lstStyle/>
          <a:p>
            <a:fld id="{1C993E89-06E2-4006-B111-31103D0F5445}" type="slidenum">
              <a:rPr lang="en-US" altLang="en-US"/>
              <a:pPr/>
              <a:t>33</a:t>
            </a:fld>
            <a:endParaRPr lang="en-US" altLang="en-US"/>
          </a:p>
        </p:txBody>
      </p:sp>
      <p:sp>
        <p:nvSpPr>
          <p:cNvPr id="67586" name="Rectangle 2"/>
          <p:cNvSpPr>
            <a:spLocks noChangeArrowheads="1" noTextEdit="1"/>
          </p:cNvSpPr>
          <p:nvPr>
            <p:ph type="sldImg"/>
          </p:nvPr>
        </p:nvSpPr>
        <p:spPr>
          <a:ln/>
        </p:spPr>
      </p:sp>
      <p:sp>
        <p:nvSpPr>
          <p:cNvPr id="67587" name="Rectangle 3"/>
          <p:cNvSpPr>
            <a:spLocks noGrp="1" noChangeArrowheads="1"/>
          </p:cNvSpPr>
          <p:nvPr>
            <p:ph type="body" idx="1"/>
          </p:nvPr>
        </p:nvSpPr>
        <p:spPr/>
        <p:txBody>
          <a:bodyPr/>
          <a:lstStyle/>
          <a:p>
            <a:r>
              <a:rPr lang="en-US" altLang="en-US" sz="2000"/>
              <a:t>Per referral: what does it cost to get a qualified person?  Financial companies...</a:t>
            </a:r>
          </a:p>
          <a:p>
            <a:endParaRPr lang="en-US" altLang="en-US" sz="2000"/>
          </a:p>
          <a:p>
            <a:r>
              <a:rPr lang="en-US" altLang="en-US" sz="2000"/>
              <a:t>Payout of more than signup as commission:</a:t>
            </a:r>
          </a:p>
          <a:p>
            <a:r>
              <a:rPr lang="en-US" altLang="en-US" sz="2000"/>
              <a:t>	Web</a:t>
            </a:r>
          </a:p>
          <a:p>
            <a:r>
              <a:rPr lang="en-US" altLang="en-US" sz="2000"/>
              <a:t>	Insurance companies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CED0E982-A2FD-48BB-BA6C-DBA22EE51475}" type="datetime3">
              <a:rPr lang="en-US" altLang="en-US"/>
              <a:pPr/>
              <a:t>20 June 2007</a:t>
            </a:fld>
            <a:endParaRPr lang="en-US" altLang="en-US"/>
          </a:p>
        </p:txBody>
      </p:sp>
      <p:sp>
        <p:nvSpPr>
          <p:cNvPr id="5" name="Rectangle 6"/>
          <p:cNvSpPr>
            <a:spLocks noGrp="1" noChangeArrowheads="1"/>
          </p:cNvSpPr>
          <p:nvPr>
            <p:ph type="ftr" sz="quarter" idx="4"/>
          </p:nvPr>
        </p:nvSpPr>
        <p:spPr>
          <a:ln/>
        </p:spPr>
        <p:txBody>
          <a:bodyPr/>
          <a:lstStyle/>
          <a:p>
            <a:r>
              <a:rPr lang="en-US" altLang="en-US"/>
              <a:t>The Evolution of E-Commerce</a:t>
            </a:r>
          </a:p>
        </p:txBody>
      </p:sp>
      <p:sp>
        <p:nvSpPr>
          <p:cNvPr id="6" name="Rectangle 7"/>
          <p:cNvSpPr>
            <a:spLocks noGrp="1" noChangeArrowheads="1"/>
          </p:cNvSpPr>
          <p:nvPr>
            <p:ph type="sldNum" sz="quarter" idx="5"/>
          </p:nvPr>
        </p:nvSpPr>
        <p:spPr>
          <a:ln/>
        </p:spPr>
        <p:txBody>
          <a:bodyPr/>
          <a:lstStyle/>
          <a:p>
            <a:fld id="{3EE38659-4612-4534-B554-3E29E7CDCBDD}" type="slidenum">
              <a:rPr lang="en-US" altLang="en-US"/>
              <a:pPr/>
              <a:t>34</a:t>
            </a:fld>
            <a:endParaRPr lang="en-US" altLang="en-US"/>
          </a:p>
        </p:txBody>
      </p:sp>
      <p:sp>
        <p:nvSpPr>
          <p:cNvPr id="12290" name="Rectangle 2"/>
          <p:cNvSpPr>
            <a:spLocks noChangeArrowheads="1" noTextEdit="1"/>
          </p:cNvSpPr>
          <p:nvPr>
            <p:ph type="sldImg"/>
          </p:nvPr>
        </p:nvSpPr>
        <p:spPr>
          <a:ln/>
        </p:spPr>
      </p:sp>
      <p:sp>
        <p:nvSpPr>
          <p:cNvPr id="12291" name="Rectangle 3"/>
          <p:cNvSpPr>
            <a:spLocks noGrp="1" noChangeArrowheads="1"/>
          </p:cNvSpPr>
          <p:nvPr>
            <p:ph type="body" idx="1"/>
          </p:nvPr>
        </p:nvSpPr>
        <p:spPr/>
        <p:txBody>
          <a:bodyPr/>
          <a:lstStyle/>
          <a:p>
            <a:r>
              <a:rPr lang="en-US" altLang="en-US"/>
              <a:t>Brinks, Wells Fargo, riding shotgun</a:t>
            </a:r>
          </a:p>
          <a:p>
            <a:r>
              <a:rPr lang="en-US" altLang="en-US"/>
              <a:t>1852 - from the beginning: signs on the first office in San Francisco  proclaimed it an “Express and Banking House.” The first ads in 1852 listed the banking services: buying and transporting gold; cashing checks; selling bank drafts payable in other states and overseas [known as exchanges]; accepting deposits and making loans.  In the 19th Century, Wells Fargo maintained large banking offices in the major cities of the West, as well as in New York. Wells Fargo's Express network brought its banking services virtually anywhere. </a:t>
            </a:r>
          </a:p>
          <a:p>
            <a:r>
              <a:rPr lang="en-US" altLang="en-US"/>
              <a:t>In 1918, the federal government assumed operations of the nation's railroads and express as a wartime measure. Wells Fargo, American Express, Southern Express,  and all other express companies' offices, equipment and employees were merged  into one vast American Railway Express. The Wells Fargo name disappeared from express wagons and offices at 10,000 locations worldwide, ending an era in American transportation history. At the end of the First World War, there was\ mutual agreement to continue with a unified express company, and the Railway Express Agency continued until 1972. American Express built on its financial services for travelers. </a:t>
            </a:r>
          </a:p>
          <a:p>
            <a:r>
              <a:rPr lang="en-US" altLang="en-US"/>
              <a:t>From the wild west arose the biggest, most powerful nation… of narrow minded, egocentric, idots.  See that it doesn't happen to e-commerce.</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97D27C14-126D-4CB3-ABC6-AE5E381E0F62}" type="datetime3">
              <a:rPr lang="en-US" altLang="en-US"/>
              <a:pPr/>
              <a:t>20 June 2007</a:t>
            </a:fld>
            <a:endParaRPr lang="en-US" altLang="en-US"/>
          </a:p>
        </p:txBody>
      </p:sp>
      <p:sp>
        <p:nvSpPr>
          <p:cNvPr id="5" name="Rectangle 6"/>
          <p:cNvSpPr>
            <a:spLocks noGrp="1" noChangeArrowheads="1"/>
          </p:cNvSpPr>
          <p:nvPr>
            <p:ph type="ftr" sz="quarter" idx="4"/>
          </p:nvPr>
        </p:nvSpPr>
        <p:spPr>
          <a:ln/>
        </p:spPr>
        <p:txBody>
          <a:bodyPr/>
          <a:lstStyle/>
          <a:p>
            <a:r>
              <a:rPr lang="en-US" altLang="en-US"/>
              <a:t>The Evolution of E-Commerce</a:t>
            </a:r>
          </a:p>
        </p:txBody>
      </p:sp>
      <p:sp>
        <p:nvSpPr>
          <p:cNvPr id="6" name="Rectangle 7"/>
          <p:cNvSpPr>
            <a:spLocks noGrp="1" noChangeArrowheads="1"/>
          </p:cNvSpPr>
          <p:nvPr>
            <p:ph type="sldNum" sz="quarter" idx="5"/>
          </p:nvPr>
        </p:nvSpPr>
        <p:spPr>
          <a:ln/>
        </p:spPr>
        <p:txBody>
          <a:bodyPr/>
          <a:lstStyle/>
          <a:p>
            <a:fld id="{D2FA5B21-E2B4-494F-9300-A1F7645E522F}" type="slidenum">
              <a:rPr lang="en-US" altLang="en-US"/>
              <a:pPr/>
              <a:t>35</a:t>
            </a:fld>
            <a:endParaRPr lang="en-US" altLang="en-US"/>
          </a:p>
        </p:txBody>
      </p:sp>
      <p:sp>
        <p:nvSpPr>
          <p:cNvPr id="73730" name="Rectangle 2"/>
          <p:cNvSpPr>
            <a:spLocks noChangeArrowheads="1" noTextEdit="1"/>
          </p:cNvSpPr>
          <p:nvPr>
            <p:ph type="sldImg"/>
          </p:nvPr>
        </p:nvSpPr>
        <p:spPr>
          <a:ln/>
        </p:spPr>
      </p:sp>
      <p:sp>
        <p:nvSpPr>
          <p:cNvPr id="73731" name="Rectangle 3"/>
          <p:cNvSpPr>
            <a:spLocks noGrp="1" noChangeArrowheads="1"/>
          </p:cNvSpPr>
          <p:nvPr>
            <p:ph type="body" idx="1"/>
          </p:nvPr>
        </p:nvSpPr>
        <p:spPr/>
        <p:txBody>
          <a:bodyPr/>
          <a:lstStyle/>
          <a:p>
            <a:r>
              <a:rPr lang="en-US" altLang="en-US" sz="2000"/>
              <a:t>What is your privacy worth?</a:t>
            </a:r>
          </a:p>
          <a:p>
            <a:r>
              <a:rPr lang="en-US" altLang="en-US" sz="2000"/>
              <a:t>	Fingerprints</a:t>
            </a:r>
          </a:p>
          <a:p>
            <a:r>
              <a:rPr lang="en-US" altLang="en-US" sz="2000"/>
              <a:t>	Mother’s maiden name</a:t>
            </a:r>
          </a:p>
          <a:p>
            <a:r>
              <a:rPr lang="en-US" altLang="en-US" sz="2000"/>
              <a:t>	SSN</a:t>
            </a:r>
          </a:p>
          <a:p>
            <a:endParaRPr lang="en-US" altLang="en-US" sz="2000"/>
          </a:p>
          <a:p>
            <a:r>
              <a:rPr lang="en-US" altLang="en-US" sz="2000"/>
              <a:t>Some folks are willing to sell their own secrets</a:t>
            </a:r>
          </a:p>
          <a:p>
            <a:r>
              <a:rPr lang="en-US" altLang="en-US" sz="2000"/>
              <a:t>	Giant Eagle advantage card</a:t>
            </a:r>
          </a:p>
          <a:p>
            <a:r>
              <a:rPr lang="en-US" altLang="en-US" sz="2000"/>
              <a:t>	Amazon wish list</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A2297424-DB94-491C-B862-B70BCFB97BD1}" type="datetime3">
              <a:rPr lang="en-US" altLang="en-US"/>
              <a:pPr/>
              <a:t>20 June 2007</a:t>
            </a:fld>
            <a:endParaRPr lang="en-US" altLang="en-US"/>
          </a:p>
        </p:txBody>
      </p:sp>
      <p:sp>
        <p:nvSpPr>
          <p:cNvPr id="5" name="Rectangle 6"/>
          <p:cNvSpPr>
            <a:spLocks noGrp="1" noChangeArrowheads="1"/>
          </p:cNvSpPr>
          <p:nvPr>
            <p:ph type="ftr" sz="quarter" idx="4"/>
          </p:nvPr>
        </p:nvSpPr>
        <p:spPr>
          <a:ln/>
        </p:spPr>
        <p:txBody>
          <a:bodyPr/>
          <a:lstStyle/>
          <a:p>
            <a:r>
              <a:rPr lang="en-US" altLang="en-US"/>
              <a:t>The Evolution of E-Commerce</a:t>
            </a:r>
          </a:p>
        </p:txBody>
      </p:sp>
      <p:sp>
        <p:nvSpPr>
          <p:cNvPr id="6" name="Rectangle 7"/>
          <p:cNvSpPr>
            <a:spLocks noGrp="1" noChangeArrowheads="1"/>
          </p:cNvSpPr>
          <p:nvPr>
            <p:ph type="sldNum" sz="quarter" idx="5"/>
          </p:nvPr>
        </p:nvSpPr>
        <p:spPr>
          <a:ln/>
        </p:spPr>
        <p:txBody>
          <a:bodyPr/>
          <a:lstStyle/>
          <a:p>
            <a:fld id="{64CFA9B2-2107-4EC5-92E0-A32DCF38E963}" type="slidenum">
              <a:rPr lang="en-US" altLang="en-US"/>
              <a:pPr/>
              <a:t>36</a:t>
            </a:fld>
            <a:endParaRPr lang="en-US" altLang="en-US"/>
          </a:p>
        </p:txBody>
      </p:sp>
      <p:sp>
        <p:nvSpPr>
          <p:cNvPr id="91138" name="Rectangle 2"/>
          <p:cNvSpPr>
            <a:spLocks noChangeArrowheads="1" noTextEdit="1"/>
          </p:cNvSpPr>
          <p:nvPr>
            <p:ph type="sldImg"/>
          </p:nvPr>
        </p:nvSpPr>
        <p:spPr>
          <a:ln/>
        </p:spPr>
      </p:sp>
      <p:sp>
        <p:nvSpPr>
          <p:cNvPr id="9113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AFC6F72F-B673-45F8-8F98-4CAC4146BF30}" type="datetime3">
              <a:rPr lang="en-US" altLang="en-US"/>
              <a:pPr/>
              <a:t>20 June 2007</a:t>
            </a:fld>
            <a:endParaRPr lang="en-US" altLang="en-US"/>
          </a:p>
        </p:txBody>
      </p:sp>
      <p:sp>
        <p:nvSpPr>
          <p:cNvPr id="5" name="Rectangle 6"/>
          <p:cNvSpPr>
            <a:spLocks noGrp="1" noChangeArrowheads="1"/>
          </p:cNvSpPr>
          <p:nvPr>
            <p:ph type="ftr" sz="quarter" idx="4"/>
          </p:nvPr>
        </p:nvSpPr>
        <p:spPr>
          <a:ln/>
        </p:spPr>
        <p:txBody>
          <a:bodyPr/>
          <a:lstStyle/>
          <a:p>
            <a:r>
              <a:rPr lang="en-US" altLang="en-US"/>
              <a:t>The Evolution of E-Commerce</a:t>
            </a:r>
          </a:p>
        </p:txBody>
      </p:sp>
      <p:sp>
        <p:nvSpPr>
          <p:cNvPr id="6" name="Rectangle 7"/>
          <p:cNvSpPr>
            <a:spLocks noGrp="1" noChangeArrowheads="1"/>
          </p:cNvSpPr>
          <p:nvPr>
            <p:ph type="sldNum" sz="quarter" idx="5"/>
          </p:nvPr>
        </p:nvSpPr>
        <p:spPr>
          <a:ln/>
        </p:spPr>
        <p:txBody>
          <a:bodyPr/>
          <a:lstStyle/>
          <a:p>
            <a:fld id="{12D9D248-7BD7-4847-99BE-3263A3A86EE1}" type="slidenum">
              <a:rPr lang="en-US" altLang="en-US"/>
              <a:pPr/>
              <a:t>41</a:t>
            </a:fld>
            <a:endParaRPr lang="en-US" altLang="en-US"/>
          </a:p>
        </p:txBody>
      </p:sp>
      <p:sp>
        <p:nvSpPr>
          <p:cNvPr id="60418" name="Rectangle 2"/>
          <p:cNvSpPr>
            <a:spLocks noChangeArrowheads="1" noTextEdit="1"/>
          </p:cNvSpPr>
          <p:nvPr>
            <p:ph type="sldImg"/>
          </p:nvPr>
        </p:nvSpPr>
        <p:spPr>
          <a:ln/>
        </p:spPr>
      </p:sp>
      <p:sp>
        <p:nvSpPr>
          <p:cNvPr id="60419" name="Rectangle 3"/>
          <p:cNvSpPr>
            <a:spLocks noGrp="1" noChangeArrowheads="1"/>
          </p:cNvSpPr>
          <p:nvPr>
            <p:ph type="body" idx="1"/>
          </p:nvPr>
        </p:nvSpPr>
        <p:spPr/>
        <p:txBody>
          <a:bodyPr/>
          <a:lstStyle/>
          <a:p>
            <a:r>
              <a:rPr lang="en-US" altLang="en-US" sz="1800"/>
              <a:t>Pohl – Age of the Pussyfoot</a:t>
            </a:r>
          </a:p>
          <a:p>
            <a:r>
              <a:rPr lang="en-US" altLang="en-US" sz="1800"/>
              <a:t>Vinge – True Names</a:t>
            </a:r>
          </a:p>
          <a:p>
            <a:r>
              <a:rPr lang="en-US" altLang="en-US" sz="1800"/>
              <a:t>Brunner – The Shockwave Rider</a:t>
            </a:r>
          </a:p>
          <a:p>
            <a:r>
              <a:rPr lang="en-US" altLang="en-US" sz="1800"/>
              <a:t>Toffler – Future Shock</a:t>
            </a:r>
          </a:p>
          <a:p>
            <a:endParaRPr lang="en-US" altLang="en-US" sz="1800"/>
          </a:p>
          <a:p>
            <a:r>
              <a:rPr lang="en-US" altLang="en-US" sz="1800"/>
              <a:t>Walter John Williams, Gibson, Heinlein, Rudy Rucker, Niven, Pournell…</a:t>
            </a:r>
          </a:p>
          <a:p>
            <a:endParaRPr lang="en-US" altLang="en-US" sz="1800"/>
          </a:p>
          <a:p>
            <a:r>
              <a:rPr lang="en-US" altLang="en-US" sz="1800"/>
              <a:t>Pay for vending machines through cel phone (Australia, Finland) - microtransactions built in!</a:t>
            </a:r>
          </a:p>
          <a:p>
            <a:r>
              <a:rPr lang="en-US" altLang="en-US" sz="1800"/>
              <a:t>Started @ Stanford (early 1970’s) using your computer login (beer or not depending on age)</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662ACDE3-0ECD-4F1E-AB40-D9AC1A2DF879}" type="datetime3">
              <a:rPr lang="en-US" altLang="en-US"/>
              <a:pPr/>
              <a:t>20 June 2007</a:t>
            </a:fld>
            <a:endParaRPr lang="en-US" altLang="en-US"/>
          </a:p>
        </p:txBody>
      </p:sp>
      <p:sp>
        <p:nvSpPr>
          <p:cNvPr id="5" name="Rectangle 6"/>
          <p:cNvSpPr>
            <a:spLocks noGrp="1" noChangeArrowheads="1"/>
          </p:cNvSpPr>
          <p:nvPr>
            <p:ph type="ftr" sz="quarter" idx="4"/>
          </p:nvPr>
        </p:nvSpPr>
        <p:spPr>
          <a:ln/>
        </p:spPr>
        <p:txBody>
          <a:bodyPr/>
          <a:lstStyle/>
          <a:p>
            <a:r>
              <a:rPr lang="en-US" altLang="en-US"/>
              <a:t>The Evolution of E-Commerce</a:t>
            </a:r>
          </a:p>
        </p:txBody>
      </p:sp>
      <p:sp>
        <p:nvSpPr>
          <p:cNvPr id="6" name="Rectangle 7"/>
          <p:cNvSpPr>
            <a:spLocks noGrp="1" noChangeArrowheads="1"/>
          </p:cNvSpPr>
          <p:nvPr>
            <p:ph type="sldNum" sz="quarter" idx="5"/>
          </p:nvPr>
        </p:nvSpPr>
        <p:spPr>
          <a:ln/>
        </p:spPr>
        <p:txBody>
          <a:bodyPr/>
          <a:lstStyle/>
          <a:p>
            <a:fld id="{169A8452-0EE2-483F-A74F-F18957786C27}" type="slidenum">
              <a:rPr lang="en-US" altLang="en-US"/>
              <a:pPr/>
              <a:t>42</a:t>
            </a:fld>
            <a:endParaRPr lang="en-US" altLang="en-US"/>
          </a:p>
        </p:txBody>
      </p:sp>
      <p:sp>
        <p:nvSpPr>
          <p:cNvPr id="89090" name="Rectangle 2"/>
          <p:cNvSpPr>
            <a:spLocks noChangeArrowheads="1" noTextEdit="1"/>
          </p:cNvSpPr>
          <p:nvPr>
            <p:ph type="sldImg"/>
          </p:nvPr>
        </p:nvSpPr>
        <p:spPr>
          <a:ln/>
        </p:spPr>
      </p:sp>
      <p:sp>
        <p:nvSpPr>
          <p:cNvPr id="89091" name="Rectangle 3"/>
          <p:cNvSpPr>
            <a:spLocks noGrp="1" noChangeArrowheads="1"/>
          </p:cNvSpPr>
          <p:nvPr>
            <p:ph type="body" idx="1"/>
          </p:nvPr>
        </p:nvSpPr>
        <p:spPr/>
        <p:txBody>
          <a:bodyPr/>
          <a:lstStyle/>
          <a:p>
            <a:r>
              <a:rPr lang="en-US" altLang="en-US" sz="2400"/>
              <a:t>1976</a:t>
            </a:r>
          </a:p>
          <a:p>
            <a:endParaRPr lang="en-US" altLang="en-US" sz="2400"/>
          </a:p>
          <a:p>
            <a:r>
              <a:rPr lang="en-US" altLang="en-US" sz="2400"/>
              <a:t>In 1964(ish), Danish inventor Karl Krøyer came up with the idea to raise a sunken ship using styrofoam balls.  He was denied a patent because the idea (w/ping pong balls) had appeared in Donald Duck in 1949 (http://stp.ling.uu.se/~starback/dcml/story/W+WDC+104-02)</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3F0F8536-7019-4A42-858E-CFE3B9E60156}" type="datetime3">
              <a:rPr lang="en-US" altLang="en-US"/>
              <a:pPr/>
              <a:t>20 June 2007</a:t>
            </a:fld>
            <a:endParaRPr lang="en-US" altLang="en-US"/>
          </a:p>
        </p:txBody>
      </p:sp>
      <p:sp>
        <p:nvSpPr>
          <p:cNvPr id="5" name="Rectangle 6"/>
          <p:cNvSpPr>
            <a:spLocks noGrp="1" noChangeArrowheads="1"/>
          </p:cNvSpPr>
          <p:nvPr>
            <p:ph type="ftr" sz="quarter" idx="4"/>
          </p:nvPr>
        </p:nvSpPr>
        <p:spPr>
          <a:ln/>
        </p:spPr>
        <p:txBody>
          <a:bodyPr/>
          <a:lstStyle/>
          <a:p>
            <a:r>
              <a:rPr lang="en-US" altLang="en-US"/>
              <a:t>The Evolution of E-Commerce</a:t>
            </a:r>
          </a:p>
        </p:txBody>
      </p:sp>
      <p:sp>
        <p:nvSpPr>
          <p:cNvPr id="6" name="Rectangle 7"/>
          <p:cNvSpPr>
            <a:spLocks noGrp="1" noChangeArrowheads="1"/>
          </p:cNvSpPr>
          <p:nvPr>
            <p:ph type="sldNum" sz="quarter" idx="5"/>
          </p:nvPr>
        </p:nvSpPr>
        <p:spPr>
          <a:ln/>
        </p:spPr>
        <p:txBody>
          <a:bodyPr/>
          <a:lstStyle/>
          <a:p>
            <a:fld id="{564663B8-8166-40FA-B1AC-020C05067CE6}" type="slidenum">
              <a:rPr lang="en-US" altLang="en-US"/>
              <a:pPr/>
              <a:t>43</a:t>
            </a:fld>
            <a:endParaRPr lang="en-US" altLang="en-US"/>
          </a:p>
        </p:txBody>
      </p:sp>
      <p:sp>
        <p:nvSpPr>
          <p:cNvPr id="80898" name="Rectangle 2"/>
          <p:cNvSpPr>
            <a:spLocks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F3FC65-0111-4630-B5D0-74F35AC3CE50}" type="slidenum">
              <a:rPr lang="en-US"/>
              <a:pPr/>
              <a:t>66</a:t>
            </a:fld>
            <a:endParaRPr lang="en-US"/>
          </a:p>
        </p:txBody>
      </p:sp>
      <p:sp>
        <p:nvSpPr>
          <p:cNvPr id="62466" name="Rectangle 2"/>
          <p:cNvSpPr>
            <a:spLocks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IE"/>
              <a:t>Explain previous seminars</a:t>
            </a:r>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A3A063-E302-4A97-8613-01BDA1615F8A}" type="slidenum">
              <a:rPr lang="en-US"/>
              <a:pPr/>
              <a:t>67</a:t>
            </a:fld>
            <a:endParaRPr lang="en-US"/>
          </a:p>
        </p:txBody>
      </p:sp>
      <p:sp>
        <p:nvSpPr>
          <p:cNvPr id="63490" name="Rectangle 2"/>
          <p:cNvSpPr>
            <a:spLocks noChangeArrowheads="1" noTextEdit="1"/>
          </p:cNvSpPr>
          <p:nvPr>
            <p:ph type="sldImg"/>
          </p:nvPr>
        </p:nvSpPr>
        <p:spPr>
          <a:ln/>
        </p:spPr>
      </p:sp>
      <p:sp>
        <p:nvSpPr>
          <p:cNvPr id="63491" name="Rectangle 3"/>
          <p:cNvSpPr>
            <a:spLocks noGrp="1" noChangeArrowheads="1"/>
          </p:cNvSpPr>
          <p:nvPr>
            <p:ph type="body" idx="1"/>
          </p:nvPr>
        </p:nvSpPr>
        <p:spPr/>
        <p:txBody>
          <a:bodyPr/>
          <a:lstStyle/>
          <a:p>
            <a:r>
              <a:rPr lang="en-IE"/>
              <a:t>What is ecommerce</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6FBB26B1-4693-4554-AC55-522D5003A142}" type="datetime3">
              <a:rPr lang="en-US" altLang="en-US"/>
              <a:pPr/>
              <a:t>20 June 2007</a:t>
            </a:fld>
            <a:endParaRPr lang="en-US" altLang="en-US"/>
          </a:p>
        </p:txBody>
      </p:sp>
      <p:sp>
        <p:nvSpPr>
          <p:cNvPr id="5" name="Rectangle 6"/>
          <p:cNvSpPr>
            <a:spLocks noGrp="1" noChangeArrowheads="1"/>
          </p:cNvSpPr>
          <p:nvPr>
            <p:ph type="ftr" sz="quarter" idx="4"/>
          </p:nvPr>
        </p:nvSpPr>
        <p:spPr>
          <a:ln/>
        </p:spPr>
        <p:txBody>
          <a:bodyPr/>
          <a:lstStyle/>
          <a:p>
            <a:r>
              <a:rPr lang="en-US" altLang="en-US"/>
              <a:t>The Evolution of E-Commerce</a:t>
            </a:r>
          </a:p>
        </p:txBody>
      </p:sp>
      <p:sp>
        <p:nvSpPr>
          <p:cNvPr id="6" name="Rectangle 7"/>
          <p:cNvSpPr>
            <a:spLocks noGrp="1" noChangeArrowheads="1"/>
          </p:cNvSpPr>
          <p:nvPr>
            <p:ph type="sldNum" sz="quarter" idx="5"/>
          </p:nvPr>
        </p:nvSpPr>
        <p:spPr>
          <a:ln/>
        </p:spPr>
        <p:txBody>
          <a:bodyPr/>
          <a:lstStyle/>
          <a:p>
            <a:fld id="{7334CD85-B709-4335-8C01-D07B716A936E}" type="slidenum">
              <a:rPr lang="en-US" altLang="en-US"/>
              <a:pPr/>
              <a:t>5</a:t>
            </a:fld>
            <a:endParaRPr lang="en-US" altLang="en-US"/>
          </a:p>
        </p:txBody>
      </p:sp>
      <p:sp>
        <p:nvSpPr>
          <p:cNvPr id="83970" name="Rectangle 2"/>
          <p:cNvSpPr>
            <a:spLocks noChangeArrowheads="1" noTextEdit="1"/>
          </p:cNvSpPr>
          <p:nvPr>
            <p:ph type="sldImg"/>
          </p:nvPr>
        </p:nvSpPr>
        <p:spPr>
          <a:ln/>
        </p:spPr>
      </p:sp>
      <p:sp>
        <p:nvSpPr>
          <p:cNvPr id="83971" name="Rectangle 3"/>
          <p:cNvSpPr>
            <a:spLocks noGrp="1" noChangeArrowheads="1"/>
          </p:cNvSpPr>
          <p:nvPr>
            <p:ph type="body" idx="1"/>
          </p:nvPr>
        </p:nvSpPr>
        <p:spPr/>
        <p:txBody>
          <a:bodyPr/>
          <a:lstStyle/>
          <a:p>
            <a:r>
              <a:rPr lang="en-US" altLang="en-US" sz="1800"/>
              <a:t>This is not a talk about facts alone.  It is about history: observation,  inference, prediction, guesswork and ratiocination (Sherlock Holmes: detective work)</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440E26-D4BB-4A8A-AAF8-BA1263C4FBC8}" type="slidenum">
              <a:rPr lang="en-US"/>
              <a:pPr/>
              <a:t>68</a:t>
            </a:fld>
            <a:endParaRPr lang="en-US"/>
          </a:p>
        </p:txBody>
      </p:sp>
      <p:sp>
        <p:nvSpPr>
          <p:cNvPr id="64514" name="Rectangle 2"/>
          <p:cNvSpPr>
            <a:spLocks noChangeArrowheads="1" noTextEdit="1"/>
          </p:cNvSpPr>
          <p:nvPr>
            <p:ph type="sldImg"/>
          </p:nvPr>
        </p:nvSpPr>
        <p:spPr>
          <a:ln/>
        </p:spPr>
      </p:sp>
      <p:sp>
        <p:nvSpPr>
          <p:cNvPr id="64515" name="Rectangle 3"/>
          <p:cNvSpPr>
            <a:spLocks noGrp="1" noChangeArrowheads="1"/>
          </p:cNvSpPr>
          <p:nvPr>
            <p:ph type="body" idx="1"/>
          </p:nvPr>
        </p:nvSpPr>
        <p:spPr/>
        <p:txBody>
          <a:bodyPr/>
          <a:lstStyle/>
          <a:p>
            <a:r>
              <a:rPr lang="en-IE"/>
              <a:t>Narrow focus for today</a:t>
            </a:r>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DCB6E0-65E6-4DB6-BD8D-7B97BD1BB6E7}" type="slidenum">
              <a:rPr lang="en-US"/>
              <a:pPr/>
              <a:t>69</a:t>
            </a:fld>
            <a:endParaRPr lang="en-US"/>
          </a:p>
        </p:txBody>
      </p:sp>
      <p:sp>
        <p:nvSpPr>
          <p:cNvPr id="7170" name="Rectangle 2"/>
          <p:cNvSpPr>
            <a:spLocks noChangeArrowheads="1" noTextEdit="1"/>
          </p:cNvSpPr>
          <p:nvPr>
            <p:ph type="sldImg"/>
          </p:nvPr>
        </p:nvSpPr>
        <p:spPr>
          <a:xfrm>
            <a:off x="1143000" y="762000"/>
            <a:ext cx="4572000" cy="3429000"/>
          </a:xfrm>
          <a:ln/>
        </p:spPr>
      </p:sp>
      <p:sp>
        <p:nvSpPr>
          <p:cNvPr id="7171" name="Rectangle 3"/>
          <p:cNvSpPr>
            <a:spLocks noGrp="1" noChangeArrowheads="1"/>
          </p:cNvSpPr>
          <p:nvPr>
            <p:ph type="body" idx="1"/>
          </p:nvPr>
        </p:nvSpPr>
        <p:spPr>
          <a:xfrm>
            <a:off x="914400" y="4343400"/>
            <a:ext cx="4953000" cy="4343400"/>
          </a:xfrm>
        </p:spPr>
        <p:txBody>
          <a:bodyPr/>
          <a:lstStyle/>
          <a:p>
            <a:r>
              <a:rPr lang="en-US" b="1">
                <a:latin typeface="Arial" charset="0"/>
              </a:rPr>
              <a:t>Script:</a:t>
            </a:r>
            <a:endParaRPr lang="en-US" sz="1000">
              <a:latin typeface="Arial" charset="0"/>
            </a:endParaRPr>
          </a:p>
          <a:p>
            <a:r>
              <a:rPr lang="en-US" sz="1000">
                <a:latin typeface="Arial" charset="0"/>
              </a:rPr>
              <a:t>Earlier I stated that the Internet was the greatest revolution.  Look at this graph. Back in 1995, $436 million dollars was generated in e-commerce. That number is predicted to grow to the trillions by the year 2006.   </a:t>
            </a:r>
          </a:p>
          <a:p>
            <a:r>
              <a:rPr lang="en-US" sz="1000">
                <a:latin typeface="Arial" charset="0"/>
              </a:rPr>
              <a:t>Even Forrester Research, one of the leading researchers on the net today, says that whatever they predict, it is not going to be high enough.  Every optimistic projection has been surpassed by the actual facts of this rapid growth of e-business.  The point of the matter is we are talking about something big here! And what got me most interested in this business, and of course helping my clients, is the ability to get in before it happens, not after it happens.  That is what is important in any business strategy. </a:t>
            </a:r>
          </a:p>
          <a:p>
            <a:endParaRPr lang="en-US" sz="1000">
              <a:latin typeface="Arial" charset="0"/>
            </a:endParaRPr>
          </a:p>
          <a:p>
            <a:r>
              <a:rPr lang="en-US" sz="1000">
                <a:latin typeface="Arial" charset="0"/>
              </a:rPr>
              <a:t>These are real figures not projections</a:t>
            </a:r>
          </a:p>
          <a:p>
            <a:endParaRPr lang="en-US" sz="1000">
              <a:latin typeface="Arial" charset="0"/>
            </a:endParaRPr>
          </a:p>
          <a:p>
            <a:endParaRPr lang="en-US" sz="1000">
              <a:latin typeface="Arial" charset="0"/>
            </a:endParaRPr>
          </a:p>
          <a:p>
            <a:r>
              <a:rPr lang="en-US" b="1">
                <a:latin typeface="Arial" charset="0"/>
              </a:rPr>
              <a:t>Key Points:</a:t>
            </a:r>
          </a:p>
          <a:p>
            <a:pPr lvl="1">
              <a:buFontTx/>
              <a:buChar char="•"/>
            </a:pPr>
            <a:r>
              <a:rPr lang="en-US" sz="1000">
                <a:latin typeface="Arial" charset="0"/>
              </a:rPr>
              <a:t> discuss growth in e-business</a:t>
            </a:r>
          </a:p>
          <a:p>
            <a:pPr lvl="1">
              <a:buFontTx/>
              <a:buChar char="•"/>
            </a:pPr>
            <a:r>
              <a:rPr lang="en-US" sz="1000">
                <a:latin typeface="Arial" charset="0"/>
              </a:rPr>
              <a:t> emphasize the importance of getting online now </a:t>
            </a:r>
          </a:p>
          <a:p>
            <a:endParaRPr lang="en-US" sz="1000">
              <a:latin typeface="Arial" charset="0"/>
            </a:endParaRPr>
          </a:p>
          <a:p>
            <a:endParaRPr lang="en-US" altLang="en-US" sz="100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F0C09D-477D-4F55-A5CD-7EF4E37C653B}" type="slidenum">
              <a:rPr lang="en-US"/>
              <a:pPr/>
              <a:t>71</a:t>
            </a:fld>
            <a:endParaRPr lang="en-US"/>
          </a:p>
        </p:txBody>
      </p:sp>
      <p:sp>
        <p:nvSpPr>
          <p:cNvPr id="65538" name="Rectangle 2"/>
          <p:cNvSpPr>
            <a:spLocks noChangeArrowheads="1" noTextEdit="1"/>
          </p:cNvSpPr>
          <p:nvPr>
            <p:ph type="sldImg"/>
          </p:nvPr>
        </p:nvSpPr>
        <p:spPr>
          <a:ln/>
        </p:spPr>
      </p:sp>
      <p:sp>
        <p:nvSpPr>
          <p:cNvPr id="65539" name="Rectangle 3"/>
          <p:cNvSpPr>
            <a:spLocks noGrp="1" noChangeArrowheads="1"/>
          </p:cNvSpPr>
          <p:nvPr>
            <p:ph type="body" idx="1"/>
          </p:nvPr>
        </p:nvSpPr>
        <p:spPr/>
        <p:txBody>
          <a:bodyPr/>
          <a:lstStyle/>
          <a:p>
            <a:r>
              <a:rPr lang="en-IE"/>
              <a:t>Some terms</a:t>
            </a:r>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613223-A6E8-48C5-80EB-AD432EE5E188}" type="slidenum">
              <a:rPr lang="en-US"/>
              <a:pPr/>
              <a:t>87</a:t>
            </a:fld>
            <a:endParaRPr lang="en-US"/>
          </a:p>
        </p:txBody>
      </p:sp>
      <p:sp>
        <p:nvSpPr>
          <p:cNvPr id="9218" name="Rectangle 2"/>
          <p:cNvSpPr>
            <a:spLocks noChangeArrowheads="1" noTextEdit="1"/>
          </p:cNvSpPr>
          <p:nvPr>
            <p:ph type="sldImg"/>
          </p:nvPr>
        </p:nvSpPr>
        <p:spPr>
          <a:xfrm>
            <a:off x="1157288" y="685800"/>
            <a:ext cx="4545012" cy="3408363"/>
          </a:xfrm>
          <a:ln/>
        </p:spPr>
      </p:sp>
      <p:sp>
        <p:nvSpPr>
          <p:cNvPr id="9219" name="Rectangle 3"/>
          <p:cNvSpPr>
            <a:spLocks noGrp="1" noChangeArrowheads="1"/>
          </p:cNvSpPr>
          <p:nvPr>
            <p:ph type="body" idx="1"/>
          </p:nvPr>
        </p:nvSpPr>
        <p:spPr>
          <a:xfrm>
            <a:off x="762000" y="4473575"/>
            <a:ext cx="5334000" cy="3941763"/>
          </a:xfrm>
        </p:spPr>
        <p:txBody>
          <a:bodyPr/>
          <a:lstStyle/>
          <a:p>
            <a:r>
              <a:rPr lang="en-US" b="1">
                <a:latin typeface="Arial" charset="0"/>
              </a:rPr>
              <a:t>Script:</a:t>
            </a:r>
          </a:p>
          <a:p>
            <a:r>
              <a:rPr lang="en-US" sz="1000">
                <a:latin typeface="Arial" charset="0"/>
              </a:rPr>
              <a:t>Most websites are unable to generate traffic. So let me explain, by looking at this slide, how traffic is generated to a website. In the center, here is the domain name. That is your website address.  We can set up your domain name for you.  The objective is we want to drive traffic to your site. How do we do that? One of the ways is with search engine marketing.</a:t>
            </a:r>
          </a:p>
          <a:p>
            <a:endParaRPr lang="en-US" sz="1000">
              <a:latin typeface="Arial" charset="0"/>
            </a:endParaRPr>
          </a:p>
          <a:p>
            <a:r>
              <a:rPr lang="en-US" sz="1000">
                <a:latin typeface="Arial" charset="0"/>
              </a:rPr>
              <a:t>Search Engines -- Most websites are like grains of sand, lost on the beaches of the world. Most people just can’t find them.  Worldsites has an integrated strategy to help generate traffic to your site.  One of the ways we do that is with search engine registration.  Not only do we register your site in literally hundreds of search engines and directories around the world, what we do is develop your site in such a way that it is optimized within those search engines -- in other words, so that you site is viewed favorably by search engines.  You don’t want to be at the bottom of a list of 50,000 sites.  98% of viewers go to the top 100.  </a:t>
            </a:r>
          </a:p>
          <a:p>
            <a:endParaRPr lang="en-US" sz="1000">
              <a:latin typeface="Arial" charset="0"/>
            </a:endParaRPr>
          </a:p>
          <a:p>
            <a:r>
              <a:rPr lang="en-US" sz="1000">
                <a:latin typeface="Arial" charset="0"/>
              </a:rPr>
              <a:t>Another way we generate traffic is with integrated marketing.  We look at your whole business model and determine how can we get your customers, your suppliers, your employees and anyone who is already associated with your business to leverage off of your Internet presence, so it will improve the service and in many ways reduce costs.</a:t>
            </a:r>
          </a:p>
          <a:p>
            <a:endParaRPr lang="en-US" sz="1000">
              <a:latin typeface="Arial" charset="0"/>
            </a:endParaRPr>
          </a:p>
          <a:p>
            <a:r>
              <a:rPr lang="en-US" sz="1000">
                <a:latin typeface="Arial" charset="0"/>
              </a:rPr>
              <a:t>The third way is through a link, and specifically to something we call the Global Gateway; it is unique to Worldsites and has the ability to generate global and regional traffic to your website.  </a:t>
            </a:r>
          </a:p>
          <a:p>
            <a:endParaRPr lang="en-US" sz="1000">
              <a:latin typeface="Arial"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50A7CA-B02C-46F8-9879-FB78E08B17C2}" type="slidenum">
              <a:rPr lang="en-US"/>
              <a:pPr/>
              <a:t>88</a:t>
            </a:fld>
            <a:endParaRPr lang="en-US"/>
          </a:p>
        </p:txBody>
      </p:sp>
      <p:sp>
        <p:nvSpPr>
          <p:cNvPr id="11266" name="Rectangle 2"/>
          <p:cNvSpPr>
            <a:spLocks noChangeArrowheads="1" noTextEdit="1"/>
          </p:cNvSpPr>
          <p:nvPr>
            <p:ph type="sldImg"/>
          </p:nvPr>
        </p:nvSpPr>
        <p:spPr>
          <a:ln/>
        </p:spPr>
      </p:sp>
      <p:sp>
        <p:nvSpPr>
          <p:cNvPr id="11267" name="Rectangle 3"/>
          <p:cNvSpPr>
            <a:spLocks noGrp="1" noChangeArrowheads="1"/>
          </p:cNvSpPr>
          <p:nvPr>
            <p:ph type="body" idx="1"/>
          </p:nvPr>
        </p:nvSpPr>
        <p:spPr/>
        <p:txBody>
          <a:bodyPr/>
          <a:lstStyle/>
          <a:p>
            <a:r>
              <a:rPr lang="en-IE" altLang="en-US" sz="1000"/>
              <a:t>Flagship Product</a:t>
            </a:r>
            <a:endParaRPr lang="en-US" altLang="en-US" sz="100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7AAF38-C927-4668-9EEF-20D382DF74CA}" type="slidenum">
              <a:rPr lang="en-US"/>
              <a:pPr/>
              <a:t>89</a:t>
            </a:fld>
            <a:endParaRPr lang="en-US"/>
          </a:p>
        </p:txBody>
      </p:sp>
      <p:sp>
        <p:nvSpPr>
          <p:cNvPr id="13314" name="Rectangle 2"/>
          <p:cNvSpPr>
            <a:spLocks noChangeArrowheads="1" noTextEdit="1"/>
          </p:cNvSpPr>
          <p:nvPr>
            <p:ph type="sldImg"/>
          </p:nvPr>
        </p:nvSpPr>
        <p:spPr>
          <a:ln/>
        </p:spPr>
      </p:sp>
      <p:sp>
        <p:nvSpPr>
          <p:cNvPr id="13315" name="Rectangle 3"/>
          <p:cNvSpPr>
            <a:spLocks noGrp="1" noChangeArrowheads="1"/>
          </p:cNvSpPr>
          <p:nvPr>
            <p:ph type="body" idx="1"/>
          </p:nvPr>
        </p:nvSpPr>
        <p:spPr/>
        <p:txBody>
          <a:bodyPr/>
          <a:lstStyle/>
          <a:p>
            <a:r>
              <a:rPr lang="en-US" b="1">
                <a:latin typeface="Arial" charset="0"/>
              </a:rPr>
              <a:t>Script:</a:t>
            </a:r>
          </a:p>
          <a:p>
            <a:r>
              <a:rPr lang="en-US" sz="1000">
                <a:latin typeface="Arial" charset="0"/>
              </a:rPr>
              <a:t>What I’d like to do now is go through the Internet Business Analysis.  Our objective is to find ways we can pay for your website through increased efficiencies, improved revenues or reduced cost.  We believe a website should not be an expense but an investment that results in measurable returns on investment.   We can only do that if we take the time to analyze your business. There are a lot of hidden opportunities within many businesses that are not capitalized on. So I want to make sure that I understand your business well enough in order to put together a Specialized Internet Business Strategy that is appropriate.  So let’s go through it now.  I will be taking notes as we work together. </a:t>
            </a:r>
          </a:p>
          <a:p>
            <a:endParaRPr lang="en-US" sz="1000">
              <a:latin typeface="Arial" charset="0"/>
            </a:endParaRPr>
          </a:p>
          <a:p>
            <a:r>
              <a:rPr lang="en-US" sz="1000">
                <a:latin typeface="Arial" charset="0"/>
              </a:rPr>
              <a:t> </a:t>
            </a:r>
          </a:p>
          <a:p>
            <a:endParaRPr lang="en-US" altLang="en-US" sz="100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EB817A-9273-465C-9BF0-BCC0AD909DE6}" type="slidenum">
              <a:rPr lang="en-US"/>
              <a:pPr/>
              <a:t>98</a:t>
            </a:fld>
            <a:endParaRPr lang="en-US"/>
          </a:p>
        </p:txBody>
      </p:sp>
      <p:sp>
        <p:nvSpPr>
          <p:cNvPr id="66562" name="Rectangle 2"/>
          <p:cNvSpPr>
            <a:spLocks noChangeArrowheads="1" noTextEdit="1"/>
          </p:cNvSpPr>
          <p:nvPr>
            <p:ph type="sldImg"/>
          </p:nvPr>
        </p:nvSpPr>
        <p:spPr>
          <a:ln/>
        </p:spPr>
      </p:sp>
      <p:sp>
        <p:nvSpPr>
          <p:cNvPr id="66563" name="Rectangle 3"/>
          <p:cNvSpPr>
            <a:spLocks noGrp="1" noChangeArrowheads="1"/>
          </p:cNvSpPr>
          <p:nvPr>
            <p:ph type="body" idx="1"/>
          </p:nvPr>
        </p:nvSpPr>
        <p:spPr/>
        <p:txBody>
          <a:bodyPr/>
          <a:lstStyle/>
          <a:p>
            <a:r>
              <a:rPr lang="en-IE"/>
              <a:t>Example of Admin area – adding a new product and the extensive list of functions and options</a:t>
            </a:r>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0B00C7-44BA-4384-8D8D-9735E6E1FB72}" type="slidenum">
              <a:rPr lang="en-US"/>
              <a:pPr/>
              <a:t>101</a:t>
            </a:fld>
            <a:endParaRPr lang="en-US"/>
          </a:p>
        </p:txBody>
      </p:sp>
      <p:sp>
        <p:nvSpPr>
          <p:cNvPr id="15362" name="Rectangle 2"/>
          <p:cNvSpPr>
            <a:spLocks noChangeArrowheads="1" noTextEdit="1"/>
          </p:cNvSpPr>
          <p:nvPr>
            <p:ph type="sldImg"/>
          </p:nvPr>
        </p:nvSpPr>
        <p:spPr>
          <a:ln/>
        </p:spPr>
      </p:sp>
      <p:sp>
        <p:nvSpPr>
          <p:cNvPr id="15363" name="Rectangle 3"/>
          <p:cNvSpPr>
            <a:spLocks noGrp="1" noChangeArrowheads="1"/>
          </p:cNvSpPr>
          <p:nvPr>
            <p:ph type="body" idx="1"/>
          </p:nvPr>
        </p:nvSpPr>
        <p:spPr>
          <a:xfrm>
            <a:off x="914400" y="4648200"/>
            <a:ext cx="5029200" cy="1981200"/>
          </a:xfrm>
        </p:spPr>
        <p:txBody>
          <a:bodyPr/>
          <a:lstStyle/>
          <a:p>
            <a:endParaRPr lang="en-US" altLang="en-US" sz="1000" b="1">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0D4A7C32-78B2-4B6F-91EA-F248A19841F1}" type="datetime3">
              <a:rPr lang="en-US" altLang="en-US"/>
              <a:pPr/>
              <a:t>20 June 2007</a:t>
            </a:fld>
            <a:endParaRPr lang="en-US" altLang="en-US"/>
          </a:p>
        </p:txBody>
      </p:sp>
      <p:sp>
        <p:nvSpPr>
          <p:cNvPr id="5" name="Rectangle 6"/>
          <p:cNvSpPr>
            <a:spLocks noGrp="1" noChangeArrowheads="1"/>
          </p:cNvSpPr>
          <p:nvPr>
            <p:ph type="ftr" sz="quarter" idx="4"/>
          </p:nvPr>
        </p:nvSpPr>
        <p:spPr>
          <a:ln/>
        </p:spPr>
        <p:txBody>
          <a:bodyPr/>
          <a:lstStyle/>
          <a:p>
            <a:r>
              <a:rPr lang="en-US" altLang="en-US"/>
              <a:t>The Evolution of E-Commerce</a:t>
            </a:r>
          </a:p>
        </p:txBody>
      </p:sp>
      <p:sp>
        <p:nvSpPr>
          <p:cNvPr id="6" name="Rectangle 7"/>
          <p:cNvSpPr>
            <a:spLocks noGrp="1" noChangeArrowheads="1"/>
          </p:cNvSpPr>
          <p:nvPr>
            <p:ph type="sldNum" sz="quarter" idx="5"/>
          </p:nvPr>
        </p:nvSpPr>
        <p:spPr>
          <a:ln/>
        </p:spPr>
        <p:txBody>
          <a:bodyPr/>
          <a:lstStyle/>
          <a:p>
            <a:fld id="{5E6FBD90-FA55-4899-B119-63735D9EC398}" type="slidenum">
              <a:rPr lang="en-US" altLang="en-US"/>
              <a:pPr/>
              <a:t>6</a:t>
            </a:fld>
            <a:endParaRPr lang="en-US" altLang="en-US"/>
          </a:p>
        </p:txBody>
      </p:sp>
      <p:sp>
        <p:nvSpPr>
          <p:cNvPr id="69634" name="Rectangle 2"/>
          <p:cNvSpPr>
            <a:spLocks noChangeArrowheads="1" noTextEdit="1"/>
          </p:cNvSpPr>
          <p:nvPr>
            <p:ph type="sldImg"/>
          </p:nvPr>
        </p:nvSpPr>
        <p:spPr>
          <a:ln/>
        </p:spPr>
      </p:sp>
      <p:sp>
        <p:nvSpPr>
          <p:cNvPr id="69635" name="Rectangle 3"/>
          <p:cNvSpPr>
            <a:spLocks noGrp="1" noChangeArrowheads="1"/>
          </p:cNvSpPr>
          <p:nvPr>
            <p:ph type="body" idx="1"/>
          </p:nvPr>
        </p:nvSpPr>
        <p:spPr/>
        <p:txBody>
          <a:bodyPr/>
          <a:lstStyle/>
          <a:p>
            <a:r>
              <a:rPr lang="en-US" altLang="en-US" sz="2000"/>
              <a:t>Cables transmitting at 50 baud</a:t>
            </a:r>
          </a:p>
          <a:p>
            <a:endParaRPr lang="en-US" altLang="en-US" sz="2000"/>
          </a:p>
          <a:p>
            <a:r>
              <a:rPr lang="en-US" altLang="en-US" sz="2000"/>
              <a:t>Online Newspapers being read in 1939</a:t>
            </a:r>
          </a:p>
          <a:p>
            <a:r>
              <a:rPr lang="en-US" altLang="en-US" sz="2000"/>
              <a:t>OED, on a railroad line: </a:t>
            </a:r>
            <a:r>
              <a:rPr lang="en-US" altLang="en-US"/>
              <a:t>http://dictionary.oed.com/public/news/0109.htm</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412F8159-FC69-4765-B207-D7AF9FFA08E3}" type="datetime3">
              <a:rPr lang="en-US" altLang="en-US"/>
              <a:pPr/>
              <a:t>20 June 2007</a:t>
            </a:fld>
            <a:endParaRPr lang="en-US" altLang="en-US"/>
          </a:p>
        </p:txBody>
      </p:sp>
      <p:sp>
        <p:nvSpPr>
          <p:cNvPr id="5" name="Rectangle 6"/>
          <p:cNvSpPr>
            <a:spLocks noGrp="1" noChangeArrowheads="1"/>
          </p:cNvSpPr>
          <p:nvPr>
            <p:ph type="ftr" sz="quarter" idx="4"/>
          </p:nvPr>
        </p:nvSpPr>
        <p:spPr>
          <a:ln/>
        </p:spPr>
        <p:txBody>
          <a:bodyPr/>
          <a:lstStyle/>
          <a:p>
            <a:r>
              <a:rPr lang="en-US" altLang="en-US"/>
              <a:t>The Evolution of E-Commerce</a:t>
            </a:r>
          </a:p>
        </p:txBody>
      </p:sp>
      <p:sp>
        <p:nvSpPr>
          <p:cNvPr id="6" name="Rectangle 7"/>
          <p:cNvSpPr>
            <a:spLocks noGrp="1" noChangeArrowheads="1"/>
          </p:cNvSpPr>
          <p:nvPr>
            <p:ph type="sldNum" sz="quarter" idx="5"/>
          </p:nvPr>
        </p:nvSpPr>
        <p:spPr>
          <a:ln/>
        </p:spPr>
        <p:txBody>
          <a:bodyPr/>
          <a:lstStyle/>
          <a:p>
            <a:fld id="{2D6E050F-B46F-44FB-9019-0C98E20E81BA}" type="slidenum">
              <a:rPr lang="en-US" altLang="en-US"/>
              <a:pPr/>
              <a:t>7</a:t>
            </a:fld>
            <a:endParaRPr lang="en-US" altLang="en-US"/>
          </a:p>
        </p:txBody>
      </p:sp>
      <p:sp>
        <p:nvSpPr>
          <p:cNvPr id="31746" name="Rectangle 2"/>
          <p:cNvSpPr>
            <a:spLocks noChangeArrowheads="1" noTextEdit="1"/>
          </p:cNvSpPr>
          <p:nvPr>
            <p:ph type="sldImg"/>
          </p:nvPr>
        </p:nvSpPr>
        <p:spPr>
          <a:ln/>
        </p:spPr>
      </p:sp>
      <p:sp>
        <p:nvSpPr>
          <p:cNvPr id="31747" name="Rectangle 3"/>
          <p:cNvSpPr>
            <a:spLocks noGrp="1" noChangeArrowheads="1"/>
          </p:cNvSpPr>
          <p:nvPr>
            <p:ph type="body" idx="1"/>
          </p:nvPr>
        </p:nvSpPr>
        <p:spPr/>
        <p:txBody>
          <a:bodyPr/>
          <a:lstStyle/>
          <a:p>
            <a:r>
              <a:rPr lang="en-US" altLang="en-US" sz="1800"/>
              <a:t>Computer people used regular commerce – reverse alchemy, they turned gold into sand (silicon)</a:t>
            </a:r>
          </a:p>
          <a:p>
            <a:r>
              <a:rPr lang="en-US" altLang="en-US" sz="1800"/>
              <a:t>In 1980’s, “normal” people started getting computers, and in 1995, the web started to take off.  Suddenly, critical mass was reached.</a:t>
            </a:r>
          </a:p>
          <a:p>
            <a:r>
              <a:rPr lang="en-US" altLang="en-US" sz="1800"/>
              <a:t>In 6 years, the world has changed – completely and irreversibly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28880B33-4C33-4712-90A9-3FD1CD76EFD2}" type="datetime3">
              <a:rPr lang="en-US" altLang="en-US"/>
              <a:pPr/>
              <a:t>20 June 2007</a:t>
            </a:fld>
            <a:endParaRPr lang="en-US" altLang="en-US"/>
          </a:p>
        </p:txBody>
      </p:sp>
      <p:sp>
        <p:nvSpPr>
          <p:cNvPr id="5" name="Rectangle 6"/>
          <p:cNvSpPr>
            <a:spLocks noGrp="1" noChangeArrowheads="1"/>
          </p:cNvSpPr>
          <p:nvPr>
            <p:ph type="ftr" sz="quarter" idx="4"/>
          </p:nvPr>
        </p:nvSpPr>
        <p:spPr>
          <a:ln/>
        </p:spPr>
        <p:txBody>
          <a:bodyPr/>
          <a:lstStyle/>
          <a:p>
            <a:r>
              <a:rPr lang="en-US" altLang="en-US"/>
              <a:t>The Evolution of E-Commerce</a:t>
            </a:r>
          </a:p>
        </p:txBody>
      </p:sp>
      <p:sp>
        <p:nvSpPr>
          <p:cNvPr id="6" name="Rectangle 7"/>
          <p:cNvSpPr>
            <a:spLocks noGrp="1" noChangeArrowheads="1"/>
          </p:cNvSpPr>
          <p:nvPr>
            <p:ph type="sldNum" sz="quarter" idx="5"/>
          </p:nvPr>
        </p:nvSpPr>
        <p:spPr>
          <a:ln/>
        </p:spPr>
        <p:txBody>
          <a:bodyPr/>
          <a:lstStyle/>
          <a:p>
            <a:fld id="{FF89FB93-D3BC-4E7A-BB23-E44381BE5206}" type="slidenum">
              <a:rPr lang="en-US" altLang="en-US"/>
              <a:pPr/>
              <a:t>8</a:t>
            </a:fld>
            <a:endParaRPr lang="en-US" altLang="en-US"/>
          </a:p>
        </p:txBody>
      </p:sp>
      <p:sp>
        <p:nvSpPr>
          <p:cNvPr id="34818" name="Rectangle 2"/>
          <p:cNvSpPr>
            <a:spLocks noChangeArrowheads="1" noTextEdit="1"/>
          </p:cNvSpPr>
          <p:nvPr>
            <p:ph type="sldImg"/>
          </p:nvPr>
        </p:nvSpPr>
        <p:spPr>
          <a:ln/>
        </p:spPr>
      </p:sp>
      <p:sp>
        <p:nvSpPr>
          <p:cNvPr id="34819" name="Rectangle 3"/>
          <p:cNvSpPr>
            <a:spLocks noGrp="1" noChangeArrowheads="1"/>
          </p:cNvSpPr>
          <p:nvPr>
            <p:ph type="body" idx="1"/>
          </p:nvPr>
        </p:nvSpPr>
        <p:spPr/>
        <p:txBody>
          <a:bodyPr/>
          <a:lstStyle/>
          <a:p>
            <a:r>
              <a:rPr lang="en-US" altLang="en-US" sz="1800"/>
              <a:t>Early e-commerce – you manufacture a marker for your account</a:t>
            </a:r>
          </a:p>
          <a:p>
            <a:r>
              <a:rPr lang="en-US" altLang="en-US" sz="1800"/>
              <a:t>Limited acceptance, based on trust or membership</a:t>
            </a:r>
          </a:p>
          <a:p>
            <a:r>
              <a:rPr lang="en-US" altLang="en-US" sz="1800"/>
              <a:t>Diner’s club, Dinty Moore as a restaurant reviewer</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D7DB2D4D-ACC2-495F-BB17-05B18486B193}" type="datetime3">
              <a:rPr lang="en-US" altLang="en-US"/>
              <a:pPr/>
              <a:t>20 June 2007</a:t>
            </a:fld>
            <a:endParaRPr lang="en-US" altLang="en-US"/>
          </a:p>
        </p:txBody>
      </p:sp>
      <p:sp>
        <p:nvSpPr>
          <p:cNvPr id="5" name="Rectangle 6"/>
          <p:cNvSpPr>
            <a:spLocks noGrp="1" noChangeArrowheads="1"/>
          </p:cNvSpPr>
          <p:nvPr>
            <p:ph type="ftr" sz="quarter" idx="4"/>
          </p:nvPr>
        </p:nvSpPr>
        <p:spPr>
          <a:ln/>
        </p:spPr>
        <p:txBody>
          <a:bodyPr/>
          <a:lstStyle/>
          <a:p>
            <a:r>
              <a:rPr lang="en-US" altLang="en-US"/>
              <a:t>The Evolution of E-Commerce</a:t>
            </a:r>
          </a:p>
        </p:txBody>
      </p:sp>
      <p:sp>
        <p:nvSpPr>
          <p:cNvPr id="6" name="Rectangle 7"/>
          <p:cNvSpPr>
            <a:spLocks noGrp="1" noChangeArrowheads="1"/>
          </p:cNvSpPr>
          <p:nvPr>
            <p:ph type="sldNum" sz="quarter" idx="5"/>
          </p:nvPr>
        </p:nvSpPr>
        <p:spPr>
          <a:ln/>
        </p:spPr>
        <p:txBody>
          <a:bodyPr/>
          <a:lstStyle/>
          <a:p>
            <a:fld id="{61E52122-07D9-4B52-984A-9F43CC0290EE}" type="slidenum">
              <a:rPr lang="en-US" altLang="en-US"/>
              <a:pPr/>
              <a:t>9</a:t>
            </a:fld>
            <a:endParaRPr lang="en-US" altLang="en-US"/>
          </a:p>
        </p:txBody>
      </p:sp>
      <p:sp>
        <p:nvSpPr>
          <p:cNvPr id="32770" name="Rectangle 2"/>
          <p:cNvSpPr>
            <a:spLocks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US" altLang="en-US" sz="1800"/>
              <a:t>DEC – extincted by politics</a:t>
            </a:r>
          </a:p>
          <a:p>
            <a:r>
              <a:rPr lang="en-US" altLang="en-US" sz="1800"/>
              <a:t>Microsoft – big dinosaur, the comet is coming</a:t>
            </a:r>
          </a:p>
          <a:p>
            <a:r>
              <a:rPr lang="en-US" altLang="en-US" sz="1800"/>
              <a:t>Linux – Little furry rodents will fill ecological niches</a:t>
            </a:r>
          </a:p>
          <a:p>
            <a:endParaRPr lang="en-US" altLang="en-US" sz="1800"/>
          </a:p>
          <a:p>
            <a:r>
              <a:rPr lang="en-US" altLang="en-US" sz="1800"/>
              <a:t>Politics you know </a:t>
            </a:r>
            <a:r>
              <a:rPr lang="en-US" altLang="en-US" sz="1800" i="1"/>
              <a:t>much</a:t>
            </a:r>
            <a:r>
              <a:rPr lang="en-US" altLang="en-US" sz="1800"/>
              <a:t> better than I do!</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30A9598C-A379-4E36-91EB-B2ACC36EB6E7}" type="datetime3">
              <a:rPr lang="en-US" altLang="en-US"/>
              <a:pPr/>
              <a:t>20 June 2007</a:t>
            </a:fld>
            <a:endParaRPr lang="en-US" altLang="en-US"/>
          </a:p>
        </p:txBody>
      </p:sp>
      <p:sp>
        <p:nvSpPr>
          <p:cNvPr id="5" name="Rectangle 6"/>
          <p:cNvSpPr>
            <a:spLocks noGrp="1" noChangeArrowheads="1"/>
          </p:cNvSpPr>
          <p:nvPr>
            <p:ph type="ftr" sz="quarter" idx="4"/>
          </p:nvPr>
        </p:nvSpPr>
        <p:spPr>
          <a:ln/>
        </p:spPr>
        <p:txBody>
          <a:bodyPr/>
          <a:lstStyle/>
          <a:p>
            <a:r>
              <a:rPr lang="en-US" altLang="en-US"/>
              <a:t>The Evolution of E-Commerce</a:t>
            </a:r>
          </a:p>
        </p:txBody>
      </p:sp>
      <p:sp>
        <p:nvSpPr>
          <p:cNvPr id="6" name="Rectangle 7"/>
          <p:cNvSpPr>
            <a:spLocks noGrp="1" noChangeArrowheads="1"/>
          </p:cNvSpPr>
          <p:nvPr>
            <p:ph type="sldNum" sz="quarter" idx="5"/>
          </p:nvPr>
        </p:nvSpPr>
        <p:spPr>
          <a:ln/>
        </p:spPr>
        <p:txBody>
          <a:bodyPr/>
          <a:lstStyle/>
          <a:p>
            <a:fld id="{89C84290-7452-4008-AD2B-6ED0B3D92044}" type="slidenum">
              <a:rPr lang="en-US" altLang="en-US"/>
              <a:pPr/>
              <a:t>10</a:t>
            </a:fld>
            <a:endParaRPr lang="en-US" altLang="en-US"/>
          </a:p>
        </p:txBody>
      </p:sp>
      <p:sp>
        <p:nvSpPr>
          <p:cNvPr id="84994" name="Rectangle 2"/>
          <p:cNvSpPr>
            <a:spLocks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80B4CE-A0C8-4B14-9955-3BAA4731AC89}" type="datetimeFigureOut">
              <a:rPr lang="en-US" smtClean="0"/>
              <a:t>6/20/2007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67B33D-797B-4AEC-BAAB-B7D7E24FAB2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80B4CE-A0C8-4B14-9955-3BAA4731AC89}" type="datetimeFigureOut">
              <a:rPr lang="en-US" smtClean="0"/>
              <a:t>6/20/2007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67B33D-797B-4AEC-BAAB-B7D7E24FAB2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80B4CE-A0C8-4B14-9955-3BAA4731AC89}" type="datetimeFigureOut">
              <a:rPr lang="en-US" smtClean="0"/>
              <a:t>6/20/2007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67B33D-797B-4AEC-BAAB-B7D7E24FAB2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80B4CE-A0C8-4B14-9955-3BAA4731AC89}" type="datetimeFigureOut">
              <a:rPr lang="en-US" smtClean="0"/>
              <a:t>6/20/2007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67B33D-797B-4AEC-BAAB-B7D7E24FAB2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80B4CE-A0C8-4B14-9955-3BAA4731AC89}" type="datetimeFigureOut">
              <a:rPr lang="en-US" smtClean="0"/>
              <a:t>6/20/2007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67B33D-797B-4AEC-BAAB-B7D7E24FAB2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380B4CE-A0C8-4B14-9955-3BAA4731AC89}" type="datetimeFigureOut">
              <a:rPr lang="en-US" smtClean="0"/>
              <a:t>6/20/2007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67B33D-797B-4AEC-BAAB-B7D7E24FAB2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80B4CE-A0C8-4B14-9955-3BAA4731AC89}" type="datetimeFigureOut">
              <a:rPr lang="en-US" smtClean="0"/>
              <a:t>6/20/2007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67B33D-797B-4AEC-BAAB-B7D7E24FAB2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380B4CE-A0C8-4B14-9955-3BAA4731AC89}" type="datetimeFigureOut">
              <a:rPr lang="en-US" smtClean="0"/>
              <a:t>6/20/2007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67B33D-797B-4AEC-BAAB-B7D7E24FAB2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80B4CE-A0C8-4B14-9955-3BAA4731AC89}" type="datetimeFigureOut">
              <a:rPr lang="en-US" smtClean="0"/>
              <a:t>6/20/2007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67B33D-797B-4AEC-BAAB-B7D7E24FAB2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80B4CE-A0C8-4B14-9955-3BAA4731AC89}" type="datetimeFigureOut">
              <a:rPr lang="en-US" smtClean="0"/>
              <a:t>6/20/2007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67B33D-797B-4AEC-BAAB-B7D7E24FAB2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80B4CE-A0C8-4B14-9955-3BAA4731AC89}" type="datetimeFigureOut">
              <a:rPr lang="en-US" smtClean="0"/>
              <a:t>6/20/2007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67B33D-797B-4AEC-BAAB-B7D7E24FAB2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80B4CE-A0C8-4B14-9955-3BAA4731AC89}" type="datetimeFigureOut">
              <a:rPr lang="en-US" smtClean="0"/>
              <a:t>6/20/2007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67B33D-797B-4AEC-BAAB-B7D7E24FAB2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0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slideLayout" Target="../slideLayouts/slideLayout6.xml"/><Relationship Id="rId4" Type="http://schemas.openxmlformats.org/officeDocument/2006/relationships/image" Target="../media/image27.w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250825" y="1676400"/>
            <a:ext cx="8512175" cy="1462088"/>
          </a:xfrm>
        </p:spPr>
        <p:txBody>
          <a:bodyPr/>
          <a:lstStyle/>
          <a:p>
            <a:pPr algn="ctr" eaLnBrk="1" hangingPunct="1"/>
            <a:r>
              <a:rPr lang="ar-SA" sz="6000" b="1" dirty="0" smtClean="0"/>
              <a:t>حوسبة </a:t>
            </a:r>
            <a:r>
              <a:rPr lang="ar-SA" sz="6000" b="1" dirty="0" smtClean="0"/>
              <a:t>التجارة</a:t>
            </a:r>
            <a:endParaRPr lang="en-US" sz="6000" b="1" dirty="0" smtClean="0">
              <a:solidFill>
                <a:schemeClr val="tx1"/>
              </a:solidFill>
            </a:endParaRPr>
          </a:p>
        </p:txBody>
      </p:sp>
      <p:sp>
        <p:nvSpPr>
          <p:cNvPr id="6147" name="Rectangle 3"/>
          <p:cNvSpPr>
            <a:spLocks noGrp="1" noChangeArrowheads="1"/>
          </p:cNvSpPr>
          <p:nvPr>
            <p:ph type="subTitle" idx="1"/>
          </p:nvPr>
        </p:nvSpPr>
        <p:spPr>
          <a:xfrm>
            <a:off x="1339850" y="3644900"/>
            <a:ext cx="6400800" cy="1439863"/>
          </a:xfrm>
        </p:spPr>
        <p:txBody>
          <a:bodyPr/>
          <a:lstStyle/>
          <a:p>
            <a:pPr rtl="0" eaLnBrk="1" hangingPunct="1"/>
            <a:r>
              <a:rPr lang="en-US" sz="4800" b="1" dirty="0" smtClean="0">
                <a:solidFill>
                  <a:schemeClr val="folHlink"/>
                </a:solidFill>
              </a:rPr>
              <a:t>e-Commerce</a:t>
            </a:r>
            <a:endParaRPr lang="en-US" sz="4800" dirty="0" smtClean="0">
              <a:solidFill>
                <a:schemeClr val="folHlink"/>
              </a:solidFill>
            </a:endParaRPr>
          </a:p>
          <a:p>
            <a:pPr rtl="0" eaLnBrk="1" hangingPunct="1"/>
            <a:r>
              <a:rPr lang="en-US" sz="2800" dirty="0" smtClean="0"/>
              <a:t>- An Introduction -</a:t>
            </a:r>
          </a:p>
          <a:p>
            <a:pPr eaLnBrk="1" hangingPunct="1"/>
            <a:endParaRPr lang="en-US" sz="2800" dirty="0" smtClean="0"/>
          </a:p>
        </p:txBody>
      </p:sp>
      <p:sp>
        <p:nvSpPr>
          <p:cNvPr id="6148" name="Rectangle 4"/>
          <p:cNvSpPr>
            <a:spLocks noChangeArrowheads="1"/>
          </p:cNvSpPr>
          <p:nvPr/>
        </p:nvSpPr>
        <p:spPr bwMode="auto">
          <a:xfrm>
            <a:off x="682625" y="5300663"/>
            <a:ext cx="7993063" cy="1008062"/>
          </a:xfrm>
          <a:prstGeom prst="rect">
            <a:avLst/>
          </a:prstGeom>
          <a:noFill/>
          <a:ln w="9525">
            <a:noFill/>
            <a:miter lim="800000"/>
            <a:headEnd/>
            <a:tailEnd/>
          </a:ln>
        </p:spPr>
        <p:txBody>
          <a:bodyPr/>
          <a:lstStyle/>
          <a:p>
            <a:pPr algn="ctr">
              <a:buFont typeface="Wingdings" pitchFamily="2" charset="2"/>
              <a:buNone/>
            </a:pPr>
            <a:r>
              <a:rPr lang="ar-SA" sz="3200" b="1">
                <a:solidFill>
                  <a:srgbClr val="FF0000"/>
                </a:solidFill>
                <a:cs typeface="Mudir MT" pitchFamily="2" charset="-78"/>
              </a:rPr>
              <a:t>أ.د. حسنين محمد البرهمتوشي</a:t>
            </a:r>
          </a:p>
          <a:p>
            <a:pPr algn="ctr">
              <a:buFont typeface="Wingdings" pitchFamily="2" charset="2"/>
              <a:buNone/>
            </a:pPr>
            <a:r>
              <a:rPr lang="en-US" sz="1600" b="1">
                <a:solidFill>
                  <a:schemeClr val="folHlink"/>
                </a:solidFill>
              </a:rPr>
              <a:t>Hassanin M. Al-Barhamtoshy </a:t>
            </a:r>
          </a:p>
          <a:p>
            <a:pPr algn="ctr">
              <a:buFont typeface="Wingdings" pitchFamily="2" charset="2"/>
              <a:buNone/>
            </a:pPr>
            <a:r>
              <a:rPr lang="en-US" sz="1600"/>
              <a:t>hassanin@kau.ed.sa</a:t>
            </a:r>
          </a:p>
          <a:p>
            <a:pPr>
              <a:buFont typeface="Wingdings" pitchFamily="2" charset="2"/>
              <a:buNone/>
            </a:pPr>
            <a:endParaRPr lang="en-US" sz="1600"/>
          </a:p>
        </p:txBody>
      </p:sp>
      <p:sp>
        <p:nvSpPr>
          <p:cNvPr id="6149" name="Line 6"/>
          <p:cNvSpPr>
            <a:spLocks noChangeShapeType="1"/>
          </p:cNvSpPr>
          <p:nvPr/>
        </p:nvSpPr>
        <p:spPr bwMode="auto">
          <a:xfrm>
            <a:off x="539750" y="5229225"/>
            <a:ext cx="8137525" cy="0"/>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fld id="{EF28D780-7DE7-4E5A-B64C-2B3AD35CC697}" type="datetime3">
              <a:rPr lang="en-US" altLang="en-US"/>
              <a:pPr/>
              <a:t>20 June 2007</a:t>
            </a:fld>
            <a:endParaRPr lang="en-US" altLang="en-US"/>
          </a:p>
        </p:txBody>
      </p:sp>
      <p:sp>
        <p:nvSpPr>
          <p:cNvPr id="5" name="Footer Placeholder 2"/>
          <p:cNvSpPr>
            <a:spLocks noGrp="1"/>
          </p:cNvSpPr>
          <p:nvPr>
            <p:ph type="ftr" sz="quarter" idx="11"/>
          </p:nvPr>
        </p:nvSpPr>
        <p:spPr/>
        <p:txBody>
          <a:bodyPr/>
          <a:lstStyle/>
          <a:p>
            <a:r>
              <a:rPr lang="en-US" altLang="en-US"/>
              <a:t>The Evolution of E-Commerce</a:t>
            </a:r>
          </a:p>
        </p:txBody>
      </p:sp>
      <p:sp>
        <p:nvSpPr>
          <p:cNvPr id="6" name="Slide Number Placeholder 3"/>
          <p:cNvSpPr>
            <a:spLocks noGrp="1"/>
          </p:cNvSpPr>
          <p:nvPr>
            <p:ph type="sldNum" sz="quarter" idx="12"/>
          </p:nvPr>
        </p:nvSpPr>
        <p:spPr/>
        <p:txBody>
          <a:bodyPr/>
          <a:lstStyle/>
          <a:p>
            <a:fld id="{5654970C-75F2-4346-A1E7-8FAA77F56F28}" type="slidenum">
              <a:rPr lang="en-US" altLang="en-US"/>
              <a:pPr/>
              <a:t>10</a:t>
            </a:fld>
            <a:endParaRPr lang="en-US" altLang="en-US"/>
          </a:p>
        </p:txBody>
      </p:sp>
      <p:pic>
        <p:nvPicPr>
          <p:cNvPr id="81922" name="Picture 2" descr="big critters.jpg                                               0003D25CMacintosh HD                   ABA78158:"/>
          <p:cNvPicPr>
            <a:picLocks noChangeAspect="1" noChangeArrowheads="1"/>
          </p:cNvPicPr>
          <p:nvPr/>
        </p:nvPicPr>
        <p:blipFill>
          <a:blip r:embed="rId3" cstate="print"/>
          <a:srcRect/>
          <a:stretch>
            <a:fillRect/>
          </a:stretch>
        </p:blipFill>
        <p:spPr bwMode="auto">
          <a:xfrm>
            <a:off x="228600" y="228600"/>
            <a:ext cx="4902200" cy="3035300"/>
          </a:xfrm>
          <a:prstGeom prst="rect">
            <a:avLst/>
          </a:prstGeom>
          <a:noFill/>
        </p:spPr>
      </p:pic>
      <p:pic>
        <p:nvPicPr>
          <p:cNvPr id="81925" name="Picture 5" descr=" grate.jpg                                                      0003D25CMacintosh HD                   ABA78158:"/>
          <p:cNvPicPr>
            <a:picLocks noChangeAspect="1" noChangeArrowheads="1"/>
          </p:cNvPicPr>
          <p:nvPr/>
        </p:nvPicPr>
        <p:blipFill>
          <a:blip r:embed="rId4"/>
          <a:srcRect/>
          <a:stretch>
            <a:fillRect/>
          </a:stretch>
        </p:blipFill>
        <p:spPr bwMode="auto">
          <a:xfrm>
            <a:off x="4267200" y="3429000"/>
            <a:ext cx="4697413" cy="2933700"/>
          </a:xfrm>
          <a:prstGeom prst="rect">
            <a:avLst/>
          </a:prstGeom>
          <a:noFill/>
        </p:spPr>
      </p:pic>
    </p:spTree>
  </p:cSld>
  <p:clrMapOvr>
    <a:masterClrMapping/>
  </p:clrMapOvr>
  <p:transition>
    <p:dissolv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a:srcRect/>
          <a:stretch>
            <a:fillRect/>
          </a:stretch>
        </p:blipFill>
        <p:spPr bwMode="auto">
          <a:xfrm>
            <a:off x="0" y="0"/>
            <a:ext cx="9525000" cy="7620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 logo2.gif                                                      00007547SLOAN                          ABA78158:"/>
          <p:cNvPicPr>
            <a:picLocks noChangeAspect="1" noChangeArrowheads="1"/>
          </p:cNvPicPr>
          <p:nvPr/>
        </p:nvPicPr>
        <p:blipFill>
          <a:blip r:embed="rId3"/>
          <a:srcRect/>
          <a:stretch>
            <a:fillRect/>
          </a:stretch>
        </p:blipFill>
        <p:spPr bwMode="auto">
          <a:xfrm>
            <a:off x="1041400" y="1212850"/>
            <a:ext cx="7061200" cy="44323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additive="base">
                                        <p:cTn id="7" dur="500" fill="hold"/>
                                        <p:tgtEl>
                                          <p:spTgt spid="14338"/>
                                        </p:tgtEl>
                                        <p:attrNameLst>
                                          <p:attrName>ppt_x</p:attrName>
                                        </p:attrNameLst>
                                      </p:cBhvr>
                                      <p:tavLst>
                                        <p:tav tm="0">
                                          <p:val>
                                            <p:strVal val="#ppt_x"/>
                                          </p:val>
                                        </p:tav>
                                        <p:tav tm="100000">
                                          <p:val>
                                            <p:strVal val="#ppt_x"/>
                                          </p:val>
                                        </p:tav>
                                      </p:tavLst>
                                    </p:anim>
                                    <p:anim calcmode="lin" valueType="num">
                                      <p:cBhvr additive="base">
                                        <p:cTn id="8" dur="500" fill="hold"/>
                                        <p:tgtEl>
                                          <p:spTgt spid="1433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IE" i="1"/>
              <a:t>Thanks</a:t>
            </a:r>
            <a:endParaRPr lang="en-US" i="1"/>
          </a:p>
        </p:txBody>
      </p:sp>
      <p:sp>
        <p:nvSpPr>
          <p:cNvPr id="60419" name="Rectangle 3"/>
          <p:cNvSpPr>
            <a:spLocks noGrp="1" noChangeArrowheads="1"/>
          </p:cNvSpPr>
          <p:nvPr>
            <p:ph type="body" idx="1"/>
          </p:nvPr>
        </p:nvSpPr>
        <p:spPr/>
        <p:txBody>
          <a:bodyPr/>
          <a:lstStyle/>
          <a:p>
            <a:pPr algn="ctr">
              <a:buFont typeface="Monotype Sorts" pitchFamily="2" charset="2"/>
              <a:buNone/>
            </a:pPr>
            <a:r>
              <a:rPr lang="en-IE" sz="7200"/>
              <a:t>Q &amp; A</a:t>
            </a:r>
            <a:endParaRPr lang="en-US" sz="72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fld id="{74DA1D47-4D9C-43CE-8775-D8860F504BEB}" type="datetime3">
              <a:rPr lang="en-US" altLang="en-US"/>
              <a:pPr/>
              <a:t>20 June 2007</a:t>
            </a:fld>
            <a:endParaRPr lang="en-US" altLang="en-US"/>
          </a:p>
        </p:txBody>
      </p:sp>
      <p:sp>
        <p:nvSpPr>
          <p:cNvPr id="6" name="Footer Placeholder 4"/>
          <p:cNvSpPr>
            <a:spLocks noGrp="1"/>
          </p:cNvSpPr>
          <p:nvPr>
            <p:ph type="ftr" sz="quarter" idx="11"/>
          </p:nvPr>
        </p:nvSpPr>
        <p:spPr/>
        <p:txBody>
          <a:bodyPr/>
          <a:lstStyle/>
          <a:p>
            <a:r>
              <a:rPr lang="en-US" altLang="en-US"/>
              <a:t>The Evolution of E-Commerce</a:t>
            </a:r>
          </a:p>
        </p:txBody>
      </p:sp>
      <p:sp>
        <p:nvSpPr>
          <p:cNvPr id="7" name="Slide Number Placeholder 5"/>
          <p:cNvSpPr>
            <a:spLocks noGrp="1"/>
          </p:cNvSpPr>
          <p:nvPr>
            <p:ph type="sldNum" sz="quarter" idx="12"/>
          </p:nvPr>
        </p:nvSpPr>
        <p:spPr/>
        <p:txBody>
          <a:bodyPr/>
          <a:lstStyle/>
          <a:p>
            <a:fld id="{2F95C10D-F994-4729-AAC2-2555D0728E65}" type="slidenum">
              <a:rPr lang="en-US" altLang="en-US"/>
              <a:pPr/>
              <a:t>11</a:t>
            </a:fld>
            <a:endParaRPr lang="en-US" altLang="en-US"/>
          </a:p>
        </p:txBody>
      </p:sp>
      <p:sp>
        <p:nvSpPr>
          <p:cNvPr id="18434" name="Rectangle 2"/>
          <p:cNvSpPr>
            <a:spLocks noGrp="1" noChangeArrowheads="1"/>
          </p:cNvSpPr>
          <p:nvPr>
            <p:ph type="title"/>
          </p:nvPr>
        </p:nvSpPr>
        <p:spPr/>
        <p:txBody>
          <a:bodyPr/>
          <a:lstStyle/>
          <a:p>
            <a:r>
              <a:rPr lang="en-US" altLang="en-US"/>
              <a:t>Church and State</a:t>
            </a:r>
          </a:p>
        </p:txBody>
      </p:sp>
      <p:sp>
        <p:nvSpPr>
          <p:cNvPr id="18435" name="Rectangle 3"/>
          <p:cNvSpPr>
            <a:spLocks noGrp="1" noChangeArrowheads="1"/>
          </p:cNvSpPr>
          <p:nvPr>
            <p:ph type="body" idx="1"/>
          </p:nvPr>
        </p:nvSpPr>
        <p:spPr>
          <a:xfrm>
            <a:off x="685800" y="1600200"/>
            <a:ext cx="7772400" cy="4114800"/>
          </a:xfrm>
        </p:spPr>
        <p:txBody>
          <a:bodyPr>
            <a:normAutofit lnSpcReduction="10000"/>
          </a:bodyPr>
          <a:lstStyle/>
          <a:p>
            <a:r>
              <a:rPr lang="en-US" altLang="en-US"/>
              <a:t>Taxation is okay</a:t>
            </a:r>
          </a:p>
          <a:p>
            <a:pPr lvl="1"/>
            <a:r>
              <a:rPr lang="en-US" altLang="en-US"/>
              <a:t>You have to pay for armies</a:t>
            </a:r>
          </a:p>
          <a:p>
            <a:r>
              <a:rPr lang="en-US" altLang="en-US"/>
              <a:t>Killing is okay</a:t>
            </a:r>
          </a:p>
          <a:p>
            <a:pPr lvl="1"/>
            <a:r>
              <a:rPr lang="en-US" altLang="en-US"/>
              <a:t>They are infidels</a:t>
            </a:r>
          </a:p>
          <a:p>
            <a:r>
              <a:rPr lang="en-US" altLang="en-US"/>
              <a:t>Theft is okay</a:t>
            </a:r>
          </a:p>
          <a:p>
            <a:pPr lvl="1"/>
            <a:r>
              <a:rPr lang="en-US" altLang="en-US"/>
              <a:t>Spoils of war</a:t>
            </a:r>
          </a:p>
          <a:p>
            <a:r>
              <a:rPr lang="en-US" altLang="en-US"/>
              <a:t>Lending money at interest is bad</a:t>
            </a:r>
          </a:p>
          <a:p>
            <a:pPr lvl="1"/>
            <a:r>
              <a:rPr lang="en-US" altLang="en-US"/>
              <a:t>A venial sin!</a:t>
            </a:r>
          </a:p>
        </p:txBody>
      </p:sp>
      <p:pic>
        <p:nvPicPr>
          <p:cNvPr id="18436" name="Picture 4" descr="c.jpg                                                          00000010Macintosh HD                   ABA78158:"/>
          <p:cNvPicPr>
            <a:picLocks noChangeAspect="1" noChangeArrowheads="1"/>
          </p:cNvPicPr>
          <p:nvPr/>
        </p:nvPicPr>
        <p:blipFill>
          <a:blip r:embed="rId3"/>
          <a:srcRect/>
          <a:stretch>
            <a:fillRect/>
          </a:stretch>
        </p:blipFill>
        <p:spPr bwMode="auto">
          <a:xfrm>
            <a:off x="6553200" y="1524000"/>
            <a:ext cx="1558925" cy="3352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7000"/>
                                  </p:stCondLst>
                                  <p:childTnLst>
                                    <p:set>
                                      <p:cBhvr>
                                        <p:cTn id="6" dur="1" fill="hold">
                                          <p:stCondLst>
                                            <p:cond delay="0"/>
                                          </p:stCondLst>
                                        </p:cTn>
                                        <p:tgtEl>
                                          <p:spTgt spid="18436"/>
                                        </p:tgtEl>
                                        <p:attrNameLst>
                                          <p:attrName>style.visibility</p:attrName>
                                        </p:attrNameLst>
                                      </p:cBhvr>
                                      <p:to>
                                        <p:strVal val="visible"/>
                                      </p:to>
                                    </p:set>
                                    <p:animEffect transition="in" filter="slide(fromRight)">
                                      <p:cBhvr>
                                        <p:cTn id="7" dur="5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8C66F7B-4756-4DAD-A0B0-7DE58D8B4500}" type="datetime3">
              <a:rPr lang="en-US" altLang="en-US"/>
              <a:pPr/>
              <a:t>20 June 2007</a:t>
            </a:fld>
            <a:endParaRPr lang="en-US" altLang="en-US"/>
          </a:p>
        </p:txBody>
      </p:sp>
      <p:sp>
        <p:nvSpPr>
          <p:cNvPr id="5" name="Footer Placeholder 4"/>
          <p:cNvSpPr>
            <a:spLocks noGrp="1"/>
          </p:cNvSpPr>
          <p:nvPr>
            <p:ph type="ftr" sz="quarter" idx="11"/>
          </p:nvPr>
        </p:nvSpPr>
        <p:spPr/>
        <p:txBody>
          <a:bodyPr/>
          <a:lstStyle/>
          <a:p>
            <a:r>
              <a:rPr lang="en-US" altLang="en-US"/>
              <a:t>The Evolution of E-Commerce</a:t>
            </a:r>
          </a:p>
        </p:txBody>
      </p:sp>
      <p:sp>
        <p:nvSpPr>
          <p:cNvPr id="6" name="Slide Number Placeholder 5"/>
          <p:cNvSpPr>
            <a:spLocks noGrp="1"/>
          </p:cNvSpPr>
          <p:nvPr>
            <p:ph type="sldNum" sz="quarter" idx="12"/>
          </p:nvPr>
        </p:nvSpPr>
        <p:spPr/>
        <p:txBody>
          <a:bodyPr/>
          <a:lstStyle/>
          <a:p>
            <a:fld id="{BE23C56A-1534-4F0F-9D67-41A7EA968BF4}" type="slidenum">
              <a:rPr lang="en-US" altLang="en-US"/>
              <a:pPr/>
              <a:t>12</a:t>
            </a:fld>
            <a:endParaRPr lang="en-US" altLang="en-US"/>
          </a:p>
        </p:txBody>
      </p:sp>
      <p:sp>
        <p:nvSpPr>
          <p:cNvPr id="20482" name="Rectangle 2"/>
          <p:cNvSpPr>
            <a:spLocks noGrp="1" noChangeArrowheads="1"/>
          </p:cNvSpPr>
          <p:nvPr>
            <p:ph type="title"/>
          </p:nvPr>
        </p:nvSpPr>
        <p:spPr/>
        <p:txBody>
          <a:bodyPr/>
          <a:lstStyle/>
          <a:p>
            <a:r>
              <a:rPr lang="en-US" altLang="en-US"/>
              <a:t>You’ll do it </a:t>
            </a:r>
            <a:r>
              <a:rPr lang="en-US" altLang="en-US" i="1"/>
              <a:t>my</a:t>
            </a:r>
            <a:r>
              <a:rPr lang="en-US" altLang="en-US"/>
              <a:t> way</a:t>
            </a:r>
          </a:p>
        </p:txBody>
      </p:sp>
      <p:sp>
        <p:nvSpPr>
          <p:cNvPr id="20483" name="Rectangle 3"/>
          <p:cNvSpPr>
            <a:spLocks noGrp="1" noChangeArrowheads="1"/>
          </p:cNvSpPr>
          <p:nvPr>
            <p:ph type="body" idx="1"/>
          </p:nvPr>
        </p:nvSpPr>
        <p:spPr/>
        <p:txBody>
          <a:bodyPr/>
          <a:lstStyle/>
          <a:p>
            <a:pPr>
              <a:spcBef>
                <a:spcPct val="60000"/>
              </a:spcBef>
            </a:pPr>
            <a:r>
              <a:rPr lang="en-US" altLang="en-US"/>
              <a:t>Big companies try to set rules</a:t>
            </a:r>
          </a:p>
          <a:p>
            <a:pPr>
              <a:spcBef>
                <a:spcPct val="60000"/>
              </a:spcBef>
            </a:pPr>
            <a:r>
              <a:rPr lang="en-US" altLang="en-US"/>
              <a:t>Need special accounts with special banks, everyone uses </a:t>
            </a:r>
            <a:r>
              <a:rPr lang="en-US" altLang="en-US" i="1"/>
              <a:t>my</a:t>
            </a:r>
            <a:r>
              <a:rPr lang="en-US" altLang="en-US"/>
              <a:t> bank (or pay extra)</a:t>
            </a:r>
          </a:p>
          <a:p>
            <a:pPr>
              <a:spcBef>
                <a:spcPct val="60000"/>
              </a:spcBef>
            </a:pPr>
            <a:r>
              <a:rPr lang="en-US" altLang="en-US"/>
              <a:t>Special hardware attached to your computer</a:t>
            </a:r>
          </a:p>
          <a:p>
            <a:pPr>
              <a:spcBef>
                <a:spcPct val="60000"/>
              </a:spcBef>
            </a:pPr>
            <a:r>
              <a:rPr lang="en-US" altLang="en-US"/>
              <a:t>Place order online, call company with credit card information, exchange PIN numbers</a:t>
            </a:r>
          </a:p>
        </p:txBody>
      </p:sp>
    </p:spTree>
  </p:cSld>
  <p:clrMapOvr>
    <a:masterClrMapping/>
  </p:clrMapOvr>
  <p:transition>
    <p:cover dir="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832FBFE-40CA-474A-BC4D-7E165277A8A2}" type="datetime3">
              <a:rPr lang="en-US" altLang="en-US"/>
              <a:pPr/>
              <a:t>20 June 2007</a:t>
            </a:fld>
            <a:endParaRPr lang="en-US" altLang="en-US"/>
          </a:p>
        </p:txBody>
      </p:sp>
      <p:sp>
        <p:nvSpPr>
          <p:cNvPr id="5" name="Footer Placeholder 4"/>
          <p:cNvSpPr>
            <a:spLocks noGrp="1"/>
          </p:cNvSpPr>
          <p:nvPr>
            <p:ph type="ftr" sz="quarter" idx="11"/>
          </p:nvPr>
        </p:nvSpPr>
        <p:spPr/>
        <p:txBody>
          <a:bodyPr/>
          <a:lstStyle/>
          <a:p>
            <a:r>
              <a:rPr lang="en-US" altLang="en-US"/>
              <a:t>The Evolution of E-Commerce</a:t>
            </a:r>
          </a:p>
        </p:txBody>
      </p:sp>
      <p:sp>
        <p:nvSpPr>
          <p:cNvPr id="6" name="Slide Number Placeholder 5"/>
          <p:cNvSpPr>
            <a:spLocks noGrp="1"/>
          </p:cNvSpPr>
          <p:nvPr>
            <p:ph type="sldNum" sz="quarter" idx="12"/>
          </p:nvPr>
        </p:nvSpPr>
        <p:spPr/>
        <p:txBody>
          <a:bodyPr/>
          <a:lstStyle/>
          <a:p>
            <a:fld id="{99B0BBED-9CCE-45C8-AF31-08345A8CD259}" type="slidenum">
              <a:rPr lang="en-US" altLang="en-US"/>
              <a:pPr/>
              <a:t>13</a:t>
            </a:fld>
            <a:endParaRPr lang="en-US" altLang="en-US"/>
          </a:p>
        </p:txBody>
      </p:sp>
      <p:sp>
        <p:nvSpPr>
          <p:cNvPr id="6146" name="Rectangle 2"/>
          <p:cNvSpPr>
            <a:spLocks noGrp="1" noChangeArrowheads="1"/>
          </p:cNvSpPr>
          <p:nvPr>
            <p:ph type="title"/>
          </p:nvPr>
        </p:nvSpPr>
        <p:spPr/>
        <p:txBody>
          <a:bodyPr/>
          <a:lstStyle/>
          <a:p>
            <a:r>
              <a:rPr lang="en-US" altLang="en-US"/>
              <a:t>Company Store, Company Scrip</a:t>
            </a:r>
          </a:p>
        </p:txBody>
      </p:sp>
      <p:sp>
        <p:nvSpPr>
          <p:cNvPr id="6147" name="Rectangle 3"/>
          <p:cNvSpPr>
            <a:spLocks noGrp="1" noChangeArrowheads="1"/>
          </p:cNvSpPr>
          <p:nvPr>
            <p:ph type="body" idx="1"/>
          </p:nvPr>
        </p:nvSpPr>
        <p:spPr/>
        <p:txBody>
          <a:bodyPr/>
          <a:lstStyle/>
          <a:p>
            <a:pPr>
              <a:spcBef>
                <a:spcPct val="60000"/>
              </a:spcBef>
            </a:pPr>
            <a:r>
              <a:rPr lang="en-US" altLang="en-US"/>
              <a:t>People work, are paid in company scrip</a:t>
            </a:r>
          </a:p>
          <a:p>
            <a:pPr>
              <a:spcBef>
                <a:spcPct val="60000"/>
              </a:spcBef>
            </a:pPr>
            <a:r>
              <a:rPr lang="en-US" altLang="en-US"/>
              <a:t>Can use scrip to shop at company store</a:t>
            </a:r>
          </a:p>
          <a:p>
            <a:pPr>
              <a:spcBef>
                <a:spcPct val="60000"/>
              </a:spcBef>
            </a:pPr>
            <a:r>
              <a:rPr lang="en-US" altLang="en-US"/>
              <a:t>Scrip has theoretical cash value</a:t>
            </a:r>
          </a:p>
          <a:p>
            <a:pPr lvl="1"/>
            <a:r>
              <a:rPr lang="en-US" altLang="en-US"/>
              <a:t>Cannot readily exchange for dollars</a:t>
            </a:r>
          </a:p>
          <a:p>
            <a:pPr lvl="1"/>
            <a:r>
              <a:rPr lang="en-US" altLang="en-US"/>
              <a:t>Company store engages in price gouging</a:t>
            </a:r>
          </a:p>
          <a:p>
            <a:pPr lvl="1"/>
            <a:r>
              <a:rPr lang="en-US" altLang="en-US"/>
              <a:t>Employees are slaves</a:t>
            </a:r>
          </a:p>
        </p:txBody>
      </p:sp>
    </p:spTree>
  </p:cSld>
  <p:clrMapOvr>
    <a:masterClrMapping/>
  </p:clrMapOvr>
  <p:transition>
    <p:cover dir="l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416AC11-D4A3-47A3-BFC2-B336CE992BF6}" type="datetime3">
              <a:rPr lang="en-US" altLang="en-US"/>
              <a:pPr/>
              <a:t>20 June 2007</a:t>
            </a:fld>
            <a:endParaRPr lang="en-US" altLang="en-US"/>
          </a:p>
        </p:txBody>
      </p:sp>
      <p:sp>
        <p:nvSpPr>
          <p:cNvPr id="5" name="Footer Placeholder 4"/>
          <p:cNvSpPr>
            <a:spLocks noGrp="1"/>
          </p:cNvSpPr>
          <p:nvPr>
            <p:ph type="ftr" sz="quarter" idx="11"/>
          </p:nvPr>
        </p:nvSpPr>
        <p:spPr/>
        <p:txBody>
          <a:bodyPr/>
          <a:lstStyle/>
          <a:p>
            <a:r>
              <a:rPr lang="en-US" altLang="en-US"/>
              <a:t>The Evolution of E-Commerce</a:t>
            </a:r>
          </a:p>
        </p:txBody>
      </p:sp>
      <p:sp>
        <p:nvSpPr>
          <p:cNvPr id="6" name="Slide Number Placeholder 5"/>
          <p:cNvSpPr>
            <a:spLocks noGrp="1"/>
          </p:cNvSpPr>
          <p:nvPr>
            <p:ph type="sldNum" sz="quarter" idx="12"/>
          </p:nvPr>
        </p:nvSpPr>
        <p:spPr/>
        <p:txBody>
          <a:bodyPr/>
          <a:lstStyle/>
          <a:p>
            <a:fld id="{27EDDAD4-3EF4-48AC-AB36-EF449C4B6233}" type="slidenum">
              <a:rPr lang="en-US" altLang="en-US"/>
              <a:pPr/>
              <a:t>14</a:t>
            </a:fld>
            <a:endParaRPr lang="en-US" altLang="en-US"/>
          </a:p>
        </p:txBody>
      </p:sp>
      <p:sp>
        <p:nvSpPr>
          <p:cNvPr id="7170" name="Rectangle 2"/>
          <p:cNvSpPr>
            <a:spLocks noGrp="1" noChangeArrowheads="1"/>
          </p:cNvSpPr>
          <p:nvPr>
            <p:ph type="title"/>
          </p:nvPr>
        </p:nvSpPr>
        <p:spPr/>
        <p:txBody>
          <a:bodyPr/>
          <a:lstStyle/>
          <a:p>
            <a:r>
              <a:rPr lang="en-US" altLang="en-US"/>
              <a:t>Cybercash / Cyberwallet</a:t>
            </a:r>
          </a:p>
        </p:txBody>
      </p:sp>
      <p:sp>
        <p:nvSpPr>
          <p:cNvPr id="7171" name="Rectangle 3"/>
          <p:cNvSpPr>
            <a:spLocks noGrp="1" noChangeArrowheads="1"/>
          </p:cNvSpPr>
          <p:nvPr>
            <p:ph type="body" idx="1"/>
          </p:nvPr>
        </p:nvSpPr>
        <p:spPr>
          <a:xfrm>
            <a:off x="457200" y="1981200"/>
            <a:ext cx="8229600" cy="4114800"/>
          </a:xfrm>
        </p:spPr>
        <p:txBody>
          <a:bodyPr/>
          <a:lstStyle/>
          <a:p>
            <a:pPr>
              <a:spcBef>
                <a:spcPct val="60000"/>
              </a:spcBef>
            </a:pPr>
            <a:r>
              <a:rPr lang="en-US" altLang="en-US"/>
              <a:t>You buy cyberdollars with real dollars</a:t>
            </a:r>
          </a:p>
          <a:p>
            <a:pPr>
              <a:spcBef>
                <a:spcPct val="60000"/>
              </a:spcBef>
            </a:pPr>
            <a:r>
              <a:rPr lang="en-US" altLang="en-US"/>
              <a:t>Clients buy services with cyberdollars</a:t>
            </a:r>
          </a:p>
          <a:p>
            <a:pPr>
              <a:spcBef>
                <a:spcPct val="60000"/>
              </a:spcBef>
            </a:pPr>
            <a:r>
              <a:rPr lang="en-US" altLang="en-US"/>
              <a:t>Companies accept cyberdollars as payment</a:t>
            </a:r>
          </a:p>
          <a:p>
            <a:pPr>
              <a:spcBef>
                <a:spcPct val="60000"/>
              </a:spcBef>
            </a:pPr>
            <a:r>
              <a:rPr lang="en-US" altLang="en-US"/>
              <a:t>Companies sell cyberdollars to get real dollars</a:t>
            </a:r>
          </a:p>
          <a:p>
            <a:pPr>
              <a:spcBef>
                <a:spcPct val="60000"/>
              </a:spcBef>
            </a:pPr>
            <a:r>
              <a:rPr lang="en-US" altLang="en-US"/>
              <a:t>Transaction fees when you exchange</a:t>
            </a:r>
          </a:p>
        </p:txBody>
      </p:sp>
    </p:spTree>
  </p:cSld>
  <p:clrMapOvr>
    <a:masterClrMapping/>
  </p:clrMapOvr>
  <p:transition>
    <p:strips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A5A403B-5BFB-4A82-8516-609A1F6223BC}" type="datetime3">
              <a:rPr lang="en-US" altLang="en-US"/>
              <a:pPr/>
              <a:t>20 June 2007</a:t>
            </a:fld>
            <a:endParaRPr lang="en-US" altLang="en-US"/>
          </a:p>
        </p:txBody>
      </p:sp>
      <p:sp>
        <p:nvSpPr>
          <p:cNvPr id="5" name="Footer Placeholder 4"/>
          <p:cNvSpPr>
            <a:spLocks noGrp="1"/>
          </p:cNvSpPr>
          <p:nvPr>
            <p:ph type="ftr" sz="quarter" idx="11"/>
          </p:nvPr>
        </p:nvSpPr>
        <p:spPr/>
        <p:txBody>
          <a:bodyPr/>
          <a:lstStyle/>
          <a:p>
            <a:r>
              <a:rPr lang="en-US" altLang="en-US"/>
              <a:t>The Evolution of E-Commerce</a:t>
            </a:r>
          </a:p>
        </p:txBody>
      </p:sp>
      <p:sp>
        <p:nvSpPr>
          <p:cNvPr id="6" name="Slide Number Placeholder 5"/>
          <p:cNvSpPr>
            <a:spLocks noGrp="1"/>
          </p:cNvSpPr>
          <p:nvPr>
            <p:ph type="sldNum" sz="quarter" idx="12"/>
          </p:nvPr>
        </p:nvSpPr>
        <p:spPr/>
        <p:txBody>
          <a:bodyPr/>
          <a:lstStyle/>
          <a:p>
            <a:fld id="{97439CB3-0C61-461B-B4D5-12E790E2A918}" type="slidenum">
              <a:rPr lang="en-US" altLang="en-US"/>
              <a:pPr/>
              <a:t>15</a:t>
            </a:fld>
            <a:endParaRPr lang="en-US" altLang="en-US"/>
          </a:p>
        </p:txBody>
      </p:sp>
      <p:sp>
        <p:nvSpPr>
          <p:cNvPr id="9218" name="Rectangle 2"/>
          <p:cNvSpPr>
            <a:spLocks noGrp="1" noChangeArrowheads="1"/>
          </p:cNvSpPr>
          <p:nvPr>
            <p:ph type="title"/>
          </p:nvPr>
        </p:nvSpPr>
        <p:spPr/>
        <p:txBody>
          <a:bodyPr/>
          <a:lstStyle/>
          <a:p>
            <a:r>
              <a:rPr lang="en-US" altLang="en-US"/>
              <a:t>Private Banks</a:t>
            </a:r>
          </a:p>
        </p:txBody>
      </p:sp>
      <p:sp>
        <p:nvSpPr>
          <p:cNvPr id="9219" name="Rectangle 3"/>
          <p:cNvSpPr>
            <a:spLocks noGrp="1" noChangeArrowheads="1"/>
          </p:cNvSpPr>
          <p:nvPr>
            <p:ph type="body" idx="1"/>
          </p:nvPr>
        </p:nvSpPr>
        <p:spPr/>
        <p:txBody>
          <a:bodyPr/>
          <a:lstStyle/>
          <a:p>
            <a:pPr>
              <a:spcBef>
                <a:spcPct val="60000"/>
              </a:spcBef>
            </a:pPr>
            <a:r>
              <a:rPr lang="en-US" altLang="en-US"/>
              <a:t>In 17th – 19th centuries, banks were private</a:t>
            </a:r>
          </a:p>
          <a:p>
            <a:pPr>
              <a:spcBef>
                <a:spcPct val="60000"/>
              </a:spcBef>
            </a:pPr>
            <a:r>
              <a:rPr lang="en-US" altLang="en-US"/>
              <a:t>Uninsured</a:t>
            </a:r>
          </a:p>
          <a:p>
            <a:pPr lvl="1"/>
            <a:r>
              <a:rPr lang="en-US" altLang="en-US"/>
              <a:t>If your bank was robbed, you lost your money</a:t>
            </a:r>
          </a:p>
          <a:p>
            <a:pPr lvl="1"/>
            <a:r>
              <a:rPr lang="en-US" altLang="en-US"/>
              <a:t>If your bank folded or absconded, you lost</a:t>
            </a:r>
          </a:p>
          <a:p>
            <a:pPr>
              <a:spcBef>
                <a:spcPct val="60000"/>
              </a:spcBef>
            </a:pPr>
            <a:r>
              <a:rPr lang="en-US" altLang="en-US"/>
              <a:t>Largely unrelated</a:t>
            </a:r>
          </a:p>
          <a:p>
            <a:pPr lvl="1"/>
            <a:r>
              <a:rPr lang="en-US" altLang="en-US"/>
              <a:t>No ATMs, elaborately coded letters of credit</a:t>
            </a:r>
          </a:p>
        </p:txBody>
      </p:sp>
    </p:spTree>
  </p:cSld>
  <p:clrMapOvr>
    <a:masterClrMapping/>
  </p:clrMapOvr>
  <p:transition>
    <p:strips/>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fld id="{C3A875FD-7F1A-470C-819F-F16D36F09810}" type="datetime3">
              <a:rPr lang="en-US" altLang="en-US"/>
              <a:pPr/>
              <a:t>20 June 2007</a:t>
            </a:fld>
            <a:endParaRPr lang="en-US" altLang="en-US"/>
          </a:p>
        </p:txBody>
      </p:sp>
      <p:sp>
        <p:nvSpPr>
          <p:cNvPr id="7" name="Footer Placeholder 4"/>
          <p:cNvSpPr>
            <a:spLocks noGrp="1"/>
          </p:cNvSpPr>
          <p:nvPr>
            <p:ph type="ftr" sz="quarter" idx="11"/>
          </p:nvPr>
        </p:nvSpPr>
        <p:spPr/>
        <p:txBody>
          <a:bodyPr/>
          <a:lstStyle/>
          <a:p>
            <a:r>
              <a:rPr lang="en-US" altLang="en-US"/>
              <a:t>The Evolution of E-Commerce</a:t>
            </a:r>
          </a:p>
        </p:txBody>
      </p:sp>
      <p:sp>
        <p:nvSpPr>
          <p:cNvPr id="8" name="Slide Number Placeholder 5"/>
          <p:cNvSpPr>
            <a:spLocks noGrp="1"/>
          </p:cNvSpPr>
          <p:nvPr>
            <p:ph type="sldNum" sz="quarter" idx="12"/>
          </p:nvPr>
        </p:nvSpPr>
        <p:spPr/>
        <p:txBody>
          <a:bodyPr/>
          <a:lstStyle/>
          <a:p>
            <a:fld id="{E8B0166C-066C-49DF-802F-1F7899CE8D7C}" type="slidenum">
              <a:rPr lang="en-US" altLang="en-US"/>
              <a:pPr/>
              <a:t>16</a:t>
            </a:fld>
            <a:endParaRPr lang="en-US" altLang="en-US"/>
          </a:p>
        </p:txBody>
      </p:sp>
      <p:sp>
        <p:nvSpPr>
          <p:cNvPr id="27650" name="Rectangle 2"/>
          <p:cNvSpPr>
            <a:spLocks noGrp="1" noChangeArrowheads="1"/>
          </p:cNvSpPr>
          <p:nvPr>
            <p:ph type="title"/>
          </p:nvPr>
        </p:nvSpPr>
        <p:spPr/>
        <p:txBody>
          <a:bodyPr/>
          <a:lstStyle/>
          <a:p>
            <a:r>
              <a:rPr lang="en-US" altLang="en-US"/>
              <a:t>Cryptography</a:t>
            </a:r>
          </a:p>
        </p:txBody>
      </p:sp>
      <p:sp>
        <p:nvSpPr>
          <p:cNvPr id="27651" name="Rectangle 3"/>
          <p:cNvSpPr>
            <a:spLocks noGrp="1" noChangeArrowheads="1"/>
          </p:cNvSpPr>
          <p:nvPr>
            <p:ph type="body" idx="1"/>
          </p:nvPr>
        </p:nvSpPr>
        <p:spPr/>
        <p:txBody>
          <a:bodyPr/>
          <a:lstStyle/>
          <a:p>
            <a:pPr>
              <a:spcBef>
                <a:spcPct val="60000"/>
              </a:spcBef>
            </a:pPr>
            <a:r>
              <a:rPr lang="en-US" altLang="en-US"/>
              <a:t>Secure communication is the key</a:t>
            </a:r>
          </a:p>
          <a:p>
            <a:pPr>
              <a:spcBef>
                <a:spcPct val="60000"/>
              </a:spcBef>
            </a:pPr>
            <a:r>
              <a:rPr lang="en-US" altLang="en-US"/>
              <a:t>Security is keeping a secret</a:t>
            </a:r>
          </a:p>
          <a:p>
            <a:pPr lvl="1"/>
            <a:r>
              <a:rPr lang="en-US" altLang="en-US"/>
              <a:t>Can you hear it?</a:t>
            </a:r>
          </a:p>
          <a:p>
            <a:pPr lvl="1"/>
            <a:r>
              <a:rPr lang="en-US" altLang="en-US"/>
              <a:t>Can you understand it?</a:t>
            </a:r>
          </a:p>
          <a:p>
            <a:pPr lvl="1"/>
            <a:r>
              <a:rPr lang="en-US" altLang="en-US"/>
              <a:t>Can you reproduce it?</a:t>
            </a:r>
          </a:p>
        </p:txBody>
      </p:sp>
      <p:pic>
        <p:nvPicPr>
          <p:cNvPr id="27652" name="Picture 4" descr="Bob%20Hope.jpg                                                 00000010Macintosh HD                   ABA78158:"/>
          <p:cNvPicPr>
            <a:picLocks noChangeAspect="1" noChangeArrowheads="1"/>
          </p:cNvPicPr>
          <p:nvPr/>
        </p:nvPicPr>
        <p:blipFill>
          <a:blip r:embed="rId3"/>
          <a:srcRect/>
          <a:stretch>
            <a:fillRect/>
          </a:stretch>
        </p:blipFill>
        <p:spPr bwMode="auto">
          <a:xfrm>
            <a:off x="6858000" y="533400"/>
            <a:ext cx="1892300" cy="2603500"/>
          </a:xfrm>
          <a:prstGeom prst="rect">
            <a:avLst/>
          </a:prstGeom>
          <a:noFill/>
        </p:spPr>
      </p:pic>
      <p:pic>
        <p:nvPicPr>
          <p:cNvPr id="27653" name="Picture 5" descr=" ch2.2.gif                                                      00000010Macintosh HD                   ABA78158:"/>
          <p:cNvPicPr>
            <a:picLocks noChangeAspect="1" noChangeArrowheads="1"/>
          </p:cNvPicPr>
          <p:nvPr/>
        </p:nvPicPr>
        <p:blipFill>
          <a:blip r:embed="rId4"/>
          <a:srcRect/>
          <a:stretch>
            <a:fillRect/>
          </a:stretch>
        </p:blipFill>
        <p:spPr bwMode="auto">
          <a:xfrm>
            <a:off x="6858000" y="3581400"/>
            <a:ext cx="1993900" cy="2413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3000"/>
                                  </p:stCondLst>
                                  <p:childTnLst>
                                    <p:set>
                                      <p:cBhvr>
                                        <p:cTn id="6" dur="1" fill="hold">
                                          <p:stCondLst>
                                            <p:cond delay="0"/>
                                          </p:stCondLst>
                                        </p:cTn>
                                        <p:tgtEl>
                                          <p:spTgt spid="27652"/>
                                        </p:tgtEl>
                                        <p:attrNameLst>
                                          <p:attrName>style.visibility</p:attrName>
                                        </p:attrNameLst>
                                      </p:cBhvr>
                                      <p:to>
                                        <p:strVal val="visible"/>
                                      </p:to>
                                    </p:set>
                                    <p:animEffect transition="in" filter="dissolve">
                                      <p:cBhvr>
                                        <p:cTn id="7" dur="500"/>
                                        <p:tgtEl>
                                          <p:spTgt spid="27652"/>
                                        </p:tgtEl>
                                      </p:cBhvr>
                                    </p:animEffect>
                                  </p:childTnLst>
                                </p:cTn>
                              </p:par>
                            </p:childTnLst>
                          </p:cTn>
                        </p:par>
                        <p:par>
                          <p:cTn id="8" fill="hold">
                            <p:stCondLst>
                              <p:cond delay="3500"/>
                            </p:stCondLst>
                            <p:childTnLst>
                              <p:par>
                                <p:cTn id="9" presetID="9" presetClass="entr" presetSubtype="0" fill="hold" nodeType="afterEffect">
                                  <p:stCondLst>
                                    <p:cond delay="1000"/>
                                  </p:stCondLst>
                                  <p:childTnLst>
                                    <p:set>
                                      <p:cBhvr>
                                        <p:cTn id="10" dur="1" fill="hold">
                                          <p:stCondLst>
                                            <p:cond delay="0"/>
                                          </p:stCondLst>
                                        </p:cTn>
                                        <p:tgtEl>
                                          <p:spTgt spid="27653"/>
                                        </p:tgtEl>
                                        <p:attrNameLst>
                                          <p:attrName>style.visibility</p:attrName>
                                        </p:attrNameLst>
                                      </p:cBhvr>
                                      <p:to>
                                        <p:strVal val="visible"/>
                                      </p:to>
                                    </p:set>
                                    <p:animEffect transition="in" filter="dissolve">
                                      <p:cBhvr>
                                        <p:cTn id="11" dur="500"/>
                                        <p:tgtEl>
                                          <p:spTgt spid="276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7C5F3F-AF26-4E18-9910-CF4A8B229C68}" type="datetime3">
              <a:rPr lang="en-US" altLang="en-US"/>
              <a:pPr/>
              <a:t>20 June 2007</a:t>
            </a:fld>
            <a:endParaRPr lang="en-US" altLang="en-US"/>
          </a:p>
        </p:txBody>
      </p:sp>
      <p:sp>
        <p:nvSpPr>
          <p:cNvPr id="5" name="Footer Placeholder 4"/>
          <p:cNvSpPr>
            <a:spLocks noGrp="1"/>
          </p:cNvSpPr>
          <p:nvPr>
            <p:ph type="ftr" sz="quarter" idx="11"/>
          </p:nvPr>
        </p:nvSpPr>
        <p:spPr/>
        <p:txBody>
          <a:bodyPr/>
          <a:lstStyle/>
          <a:p>
            <a:r>
              <a:rPr lang="en-US" altLang="en-US"/>
              <a:t>The Evolution of E-Commerce</a:t>
            </a:r>
          </a:p>
        </p:txBody>
      </p:sp>
      <p:sp>
        <p:nvSpPr>
          <p:cNvPr id="6" name="Slide Number Placeholder 5"/>
          <p:cNvSpPr>
            <a:spLocks noGrp="1"/>
          </p:cNvSpPr>
          <p:nvPr>
            <p:ph type="sldNum" sz="quarter" idx="12"/>
          </p:nvPr>
        </p:nvSpPr>
        <p:spPr/>
        <p:txBody>
          <a:bodyPr/>
          <a:lstStyle/>
          <a:p>
            <a:fld id="{946A265F-A769-4674-9D00-1A3E6437F262}" type="slidenum">
              <a:rPr lang="en-US" altLang="en-US"/>
              <a:pPr/>
              <a:t>17</a:t>
            </a:fld>
            <a:endParaRPr lang="en-US" altLang="en-US"/>
          </a:p>
        </p:txBody>
      </p:sp>
      <p:sp>
        <p:nvSpPr>
          <p:cNvPr id="13314" name="Rectangle 2"/>
          <p:cNvSpPr>
            <a:spLocks noGrp="1" noChangeArrowheads="1"/>
          </p:cNvSpPr>
          <p:nvPr>
            <p:ph type="title"/>
          </p:nvPr>
        </p:nvSpPr>
        <p:spPr/>
        <p:txBody>
          <a:bodyPr/>
          <a:lstStyle/>
          <a:p>
            <a:r>
              <a:rPr lang="en-US" altLang="en-US"/>
              <a:t>Purchasing Agents</a:t>
            </a:r>
          </a:p>
        </p:txBody>
      </p:sp>
      <p:sp>
        <p:nvSpPr>
          <p:cNvPr id="13315" name="Rectangle 3"/>
          <p:cNvSpPr>
            <a:spLocks noGrp="1" noChangeArrowheads="1"/>
          </p:cNvSpPr>
          <p:nvPr>
            <p:ph type="body" idx="1"/>
          </p:nvPr>
        </p:nvSpPr>
        <p:spPr/>
        <p:txBody>
          <a:bodyPr/>
          <a:lstStyle/>
          <a:p>
            <a:pPr>
              <a:spcBef>
                <a:spcPct val="60000"/>
              </a:spcBef>
            </a:pPr>
            <a:r>
              <a:rPr lang="en-US" altLang="en-US"/>
              <a:t>You hire agent, give letter of credit</a:t>
            </a:r>
          </a:p>
          <a:p>
            <a:pPr>
              <a:spcBef>
                <a:spcPct val="60000"/>
              </a:spcBef>
            </a:pPr>
            <a:r>
              <a:rPr lang="en-US" altLang="en-US"/>
              <a:t>Agent goes on road </a:t>
            </a:r>
          </a:p>
          <a:p>
            <a:pPr lvl="1"/>
            <a:r>
              <a:rPr lang="en-US" altLang="en-US"/>
              <a:t>Sees goodies</a:t>
            </a:r>
          </a:p>
          <a:p>
            <a:pPr lvl="1"/>
            <a:r>
              <a:rPr lang="en-US" altLang="en-US"/>
              <a:t>Sends samples</a:t>
            </a:r>
          </a:p>
          <a:p>
            <a:pPr lvl="1"/>
            <a:r>
              <a:rPr lang="en-US" altLang="en-US"/>
              <a:t>You send okay</a:t>
            </a:r>
          </a:p>
          <a:p>
            <a:pPr lvl="1"/>
            <a:r>
              <a:rPr lang="en-US" altLang="en-US"/>
              <a:t>Buys on credit, ships goodies</a:t>
            </a:r>
          </a:p>
          <a:p>
            <a:pPr lvl="1"/>
            <a:r>
              <a:rPr lang="en-US" altLang="en-US"/>
              <a:t>Credit cleared later</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852F2D6-4D47-475E-8E68-4B62046AE36F}" type="datetime3">
              <a:rPr lang="en-US" altLang="en-US"/>
              <a:pPr/>
              <a:t>20 June 2007</a:t>
            </a:fld>
            <a:endParaRPr lang="en-US" altLang="en-US"/>
          </a:p>
        </p:txBody>
      </p:sp>
      <p:sp>
        <p:nvSpPr>
          <p:cNvPr id="5" name="Footer Placeholder 4"/>
          <p:cNvSpPr>
            <a:spLocks noGrp="1"/>
          </p:cNvSpPr>
          <p:nvPr>
            <p:ph type="ftr" sz="quarter" idx="11"/>
          </p:nvPr>
        </p:nvSpPr>
        <p:spPr/>
        <p:txBody>
          <a:bodyPr/>
          <a:lstStyle/>
          <a:p>
            <a:r>
              <a:rPr lang="en-US" altLang="en-US"/>
              <a:t>The Evolution of E-Commerce</a:t>
            </a:r>
          </a:p>
        </p:txBody>
      </p:sp>
      <p:sp>
        <p:nvSpPr>
          <p:cNvPr id="6" name="Slide Number Placeholder 5"/>
          <p:cNvSpPr>
            <a:spLocks noGrp="1"/>
          </p:cNvSpPr>
          <p:nvPr>
            <p:ph type="sldNum" sz="quarter" idx="12"/>
          </p:nvPr>
        </p:nvSpPr>
        <p:spPr/>
        <p:txBody>
          <a:bodyPr/>
          <a:lstStyle/>
          <a:p>
            <a:fld id="{199A53EB-F470-4D59-B5D1-B948B13E6BF1}" type="slidenum">
              <a:rPr lang="en-US" altLang="en-US"/>
              <a:pPr/>
              <a:t>18</a:t>
            </a:fld>
            <a:endParaRPr lang="en-US" altLang="en-US"/>
          </a:p>
        </p:txBody>
      </p:sp>
      <p:sp>
        <p:nvSpPr>
          <p:cNvPr id="14338" name="Rectangle 2"/>
          <p:cNvSpPr>
            <a:spLocks noGrp="1" noChangeArrowheads="1"/>
          </p:cNvSpPr>
          <p:nvPr>
            <p:ph type="title"/>
          </p:nvPr>
        </p:nvSpPr>
        <p:spPr/>
        <p:txBody>
          <a:bodyPr/>
          <a:lstStyle/>
          <a:p>
            <a:r>
              <a:rPr lang="en-US" altLang="en-US"/>
              <a:t>First Virtual</a:t>
            </a:r>
          </a:p>
        </p:txBody>
      </p:sp>
      <p:sp>
        <p:nvSpPr>
          <p:cNvPr id="14339" name="Rectangle 3"/>
          <p:cNvSpPr>
            <a:spLocks noGrp="1" noChangeArrowheads="1"/>
          </p:cNvSpPr>
          <p:nvPr>
            <p:ph type="body" idx="1"/>
          </p:nvPr>
        </p:nvSpPr>
        <p:spPr>
          <a:xfrm>
            <a:off x="685800" y="1600200"/>
            <a:ext cx="7772400" cy="4114800"/>
          </a:xfrm>
        </p:spPr>
        <p:txBody>
          <a:bodyPr>
            <a:normAutofit lnSpcReduction="10000"/>
          </a:bodyPr>
          <a:lstStyle/>
          <a:p>
            <a:r>
              <a:rPr lang="en-US" altLang="en-US"/>
              <a:t>Client signs up with credit card</a:t>
            </a:r>
          </a:p>
          <a:p>
            <a:pPr lvl="1"/>
            <a:r>
              <a:rPr lang="en-US" altLang="en-US"/>
              <a:t>By telephone</a:t>
            </a:r>
          </a:p>
          <a:p>
            <a:pPr>
              <a:spcBef>
                <a:spcPct val="60000"/>
              </a:spcBef>
            </a:pPr>
            <a:r>
              <a:rPr lang="en-US" altLang="en-US"/>
              <a:t>When buying, submits form</a:t>
            </a:r>
          </a:p>
          <a:p>
            <a:pPr lvl="1"/>
            <a:r>
              <a:rPr lang="en-US" altLang="en-US"/>
              <a:t>Server sends email to FV</a:t>
            </a:r>
          </a:p>
          <a:p>
            <a:pPr lvl="1"/>
            <a:r>
              <a:rPr lang="en-US" altLang="en-US"/>
              <a:t>FV sends email to client</a:t>
            </a:r>
          </a:p>
          <a:p>
            <a:pPr lvl="1"/>
            <a:r>
              <a:rPr lang="en-US" altLang="en-US"/>
              <a:t>Client sends email to FV</a:t>
            </a:r>
          </a:p>
          <a:p>
            <a:pPr lvl="1"/>
            <a:r>
              <a:rPr lang="en-US" altLang="en-US"/>
              <a:t>FV sends email to server</a:t>
            </a:r>
          </a:p>
          <a:p>
            <a:pPr lvl="1"/>
            <a:r>
              <a:rPr lang="en-US" altLang="en-US"/>
              <a:t>(Can view product before paying!)</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CB63242-3278-415A-92B7-4F238F19B64E}" type="datetime3">
              <a:rPr lang="en-US" altLang="en-US"/>
              <a:pPr/>
              <a:t>20 June 2007</a:t>
            </a:fld>
            <a:endParaRPr lang="en-US" altLang="en-US"/>
          </a:p>
        </p:txBody>
      </p:sp>
      <p:sp>
        <p:nvSpPr>
          <p:cNvPr id="5" name="Footer Placeholder 4"/>
          <p:cNvSpPr>
            <a:spLocks noGrp="1"/>
          </p:cNvSpPr>
          <p:nvPr>
            <p:ph type="ftr" sz="quarter" idx="11"/>
          </p:nvPr>
        </p:nvSpPr>
        <p:spPr/>
        <p:txBody>
          <a:bodyPr/>
          <a:lstStyle/>
          <a:p>
            <a:r>
              <a:rPr lang="en-US" altLang="en-US"/>
              <a:t>The Evolution of E-Commerce</a:t>
            </a:r>
          </a:p>
        </p:txBody>
      </p:sp>
      <p:sp>
        <p:nvSpPr>
          <p:cNvPr id="6" name="Slide Number Placeholder 5"/>
          <p:cNvSpPr>
            <a:spLocks noGrp="1"/>
          </p:cNvSpPr>
          <p:nvPr>
            <p:ph type="sldNum" sz="quarter" idx="12"/>
          </p:nvPr>
        </p:nvSpPr>
        <p:spPr/>
        <p:txBody>
          <a:bodyPr/>
          <a:lstStyle/>
          <a:p>
            <a:fld id="{BBA78EDF-6F41-42E0-89EF-09FC35D08A8A}" type="slidenum">
              <a:rPr lang="en-US" altLang="en-US"/>
              <a:pPr/>
              <a:t>19</a:t>
            </a:fld>
            <a:endParaRPr lang="en-US" altLang="en-US"/>
          </a:p>
        </p:txBody>
      </p:sp>
      <p:sp>
        <p:nvSpPr>
          <p:cNvPr id="15362" name="Rectangle 2"/>
          <p:cNvSpPr>
            <a:spLocks noGrp="1" noChangeArrowheads="1"/>
          </p:cNvSpPr>
          <p:nvPr>
            <p:ph type="title"/>
          </p:nvPr>
        </p:nvSpPr>
        <p:spPr/>
        <p:txBody>
          <a:bodyPr/>
          <a:lstStyle/>
          <a:p>
            <a:r>
              <a:rPr lang="en-US" altLang="en-US"/>
              <a:t>Industrial Revolution</a:t>
            </a:r>
          </a:p>
        </p:txBody>
      </p:sp>
      <p:sp>
        <p:nvSpPr>
          <p:cNvPr id="15363" name="Rectangle 3"/>
          <p:cNvSpPr>
            <a:spLocks noGrp="1" noChangeArrowheads="1"/>
          </p:cNvSpPr>
          <p:nvPr>
            <p:ph type="body" idx="1"/>
          </p:nvPr>
        </p:nvSpPr>
        <p:spPr>
          <a:xfrm>
            <a:off x="685800" y="1600200"/>
            <a:ext cx="7772400" cy="4114800"/>
          </a:xfrm>
        </p:spPr>
        <p:txBody>
          <a:bodyPr>
            <a:normAutofit fontScale="92500" lnSpcReduction="10000"/>
          </a:bodyPr>
          <a:lstStyle/>
          <a:p>
            <a:pPr>
              <a:spcBef>
                <a:spcPct val="60000"/>
              </a:spcBef>
            </a:pPr>
            <a:r>
              <a:rPr lang="en-US" altLang="en-US"/>
              <a:t>You make stuff, you want to sell it</a:t>
            </a:r>
          </a:p>
          <a:p>
            <a:pPr>
              <a:spcBef>
                <a:spcPct val="60000"/>
              </a:spcBef>
            </a:pPr>
            <a:r>
              <a:rPr lang="en-US" altLang="en-US"/>
              <a:t>Unless you are </a:t>
            </a:r>
            <a:r>
              <a:rPr lang="en-US" altLang="en-US" i="1"/>
              <a:t>big</a:t>
            </a:r>
            <a:r>
              <a:rPr lang="en-US" altLang="en-US"/>
              <a:t>, you get robbed</a:t>
            </a:r>
          </a:p>
          <a:p>
            <a:pPr lvl="1"/>
            <a:r>
              <a:rPr lang="en-US" altLang="en-US"/>
              <a:t>Hire thugs</a:t>
            </a:r>
          </a:p>
          <a:p>
            <a:pPr lvl="1"/>
            <a:r>
              <a:rPr lang="en-US" altLang="en-US"/>
              <a:t>Cost of doing business</a:t>
            </a:r>
          </a:p>
          <a:p>
            <a:pPr>
              <a:spcBef>
                <a:spcPct val="60000"/>
              </a:spcBef>
            </a:pPr>
            <a:r>
              <a:rPr lang="en-US" altLang="en-US"/>
              <a:t>Unless you are </a:t>
            </a:r>
            <a:r>
              <a:rPr lang="en-US" altLang="en-US" i="1"/>
              <a:t>big, </a:t>
            </a:r>
            <a:r>
              <a:rPr lang="en-US" altLang="en-US"/>
              <a:t>transactions are small</a:t>
            </a:r>
          </a:p>
          <a:p>
            <a:pPr lvl="1"/>
            <a:r>
              <a:rPr lang="en-US" altLang="en-US"/>
              <a:t>and local or highly specialized</a:t>
            </a:r>
          </a:p>
          <a:p>
            <a:pPr>
              <a:spcBef>
                <a:spcPct val="60000"/>
              </a:spcBef>
            </a:pPr>
            <a:r>
              <a:rPr lang="en-US" altLang="en-US"/>
              <a:t>Wholesalers / retailers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3074" name="Picture 2" descr=" logo2.gif                                                      00007547SLOAN                          ABA78158:"/>
          <p:cNvPicPr>
            <a:picLocks noChangeAspect="1" noChangeArrowheads="1"/>
          </p:cNvPicPr>
          <p:nvPr/>
        </p:nvPicPr>
        <p:blipFill>
          <a:blip r:embed="rId4"/>
          <a:srcRect/>
          <a:stretch>
            <a:fillRect/>
          </a:stretch>
        </p:blipFill>
        <p:spPr bwMode="auto">
          <a:xfrm>
            <a:off x="1041400" y="1212850"/>
            <a:ext cx="7061200" cy="44323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332784F-C9BC-48C8-B0E8-112503F60598}" type="datetime3">
              <a:rPr lang="en-US" altLang="en-US"/>
              <a:pPr/>
              <a:t>20 June 2007</a:t>
            </a:fld>
            <a:endParaRPr lang="en-US" altLang="en-US"/>
          </a:p>
        </p:txBody>
      </p:sp>
      <p:sp>
        <p:nvSpPr>
          <p:cNvPr id="5" name="Footer Placeholder 4"/>
          <p:cNvSpPr>
            <a:spLocks noGrp="1"/>
          </p:cNvSpPr>
          <p:nvPr>
            <p:ph type="ftr" sz="quarter" idx="11"/>
          </p:nvPr>
        </p:nvSpPr>
        <p:spPr/>
        <p:txBody>
          <a:bodyPr/>
          <a:lstStyle/>
          <a:p>
            <a:r>
              <a:rPr lang="en-US" altLang="en-US"/>
              <a:t>The Evolution of E-Commerce</a:t>
            </a:r>
          </a:p>
        </p:txBody>
      </p:sp>
      <p:sp>
        <p:nvSpPr>
          <p:cNvPr id="6" name="Slide Number Placeholder 5"/>
          <p:cNvSpPr>
            <a:spLocks noGrp="1"/>
          </p:cNvSpPr>
          <p:nvPr>
            <p:ph type="sldNum" sz="quarter" idx="12"/>
          </p:nvPr>
        </p:nvSpPr>
        <p:spPr/>
        <p:txBody>
          <a:bodyPr/>
          <a:lstStyle/>
          <a:p>
            <a:fld id="{25340748-CC66-4BC4-B429-5EA087FED3EF}" type="slidenum">
              <a:rPr lang="en-US" altLang="en-US"/>
              <a:pPr/>
              <a:t>20</a:t>
            </a:fld>
            <a:endParaRPr lang="en-US" altLang="en-US"/>
          </a:p>
        </p:txBody>
      </p:sp>
      <p:sp>
        <p:nvSpPr>
          <p:cNvPr id="16386" name="Rectangle 2"/>
          <p:cNvSpPr>
            <a:spLocks noGrp="1" noChangeArrowheads="1"/>
          </p:cNvSpPr>
          <p:nvPr>
            <p:ph type="title"/>
          </p:nvPr>
        </p:nvSpPr>
        <p:spPr/>
        <p:txBody>
          <a:bodyPr/>
          <a:lstStyle/>
          <a:p>
            <a:r>
              <a:rPr lang="en-US" altLang="en-US"/>
              <a:t>E-Commerce Revolution</a:t>
            </a:r>
          </a:p>
        </p:txBody>
      </p:sp>
      <p:sp>
        <p:nvSpPr>
          <p:cNvPr id="16387" name="Rectangle 3"/>
          <p:cNvSpPr>
            <a:spLocks noGrp="1" noChangeArrowheads="1"/>
          </p:cNvSpPr>
          <p:nvPr>
            <p:ph type="body" idx="1"/>
          </p:nvPr>
        </p:nvSpPr>
        <p:spPr>
          <a:xfrm>
            <a:off x="685800" y="1600200"/>
            <a:ext cx="7772400" cy="4114800"/>
          </a:xfrm>
        </p:spPr>
        <p:txBody>
          <a:bodyPr>
            <a:normAutofit fontScale="92500" lnSpcReduction="10000"/>
          </a:bodyPr>
          <a:lstStyle/>
          <a:p>
            <a:r>
              <a:rPr lang="en-US" altLang="en-US"/>
              <a:t>If you want to sell, you need a merchant account</a:t>
            </a:r>
          </a:p>
          <a:p>
            <a:pPr lvl="1"/>
            <a:r>
              <a:rPr lang="en-US" altLang="en-US"/>
              <a:t>Have to be big, need credit history, nope - sell on trust, send me a check, get screwed</a:t>
            </a:r>
          </a:p>
          <a:p>
            <a:pPr lvl="1"/>
            <a:r>
              <a:rPr lang="en-US" altLang="en-US"/>
              <a:t>Don’t have to be big, just pay a lot, hard to interface to banks</a:t>
            </a:r>
          </a:p>
          <a:p>
            <a:r>
              <a:rPr lang="en-US" altLang="en-US"/>
              <a:t>Wholesalers</a:t>
            </a:r>
          </a:p>
          <a:p>
            <a:pPr lvl="1"/>
            <a:r>
              <a:rPr lang="en-US" altLang="en-US"/>
              <a:t>Have merchant account, take 15%, take risks</a:t>
            </a:r>
          </a:p>
          <a:p>
            <a:pPr lvl="1"/>
            <a:r>
              <a:rPr lang="en-US" altLang="en-US"/>
              <a:t>Enable lower class to sell to world</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fld id="{7345A54D-FCC1-40E0-BCAF-BF28028B14EF}" type="datetime3">
              <a:rPr lang="en-US" altLang="en-US"/>
              <a:pPr/>
              <a:t>20 June 2007</a:t>
            </a:fld>
            <a:endParaRPr lang="en-US" altLang="en-US"/>
          </a:p>
        </p:txBody>
      </p:sp>
      <p:sp>
        <p:nvSpPr>
          <p:cNvPr id="6" name="Footer Placeholder 4"/>
          <p:cNvSpPr>
            <a:spLocks noGrp="1"/>
          </p:cNvSpPr>
          <p:nvPr>
            <p:ph type="ftr" sz="quarter" idx="11"/>
          </p:nvPr>
        </p:nvSpPr>
        <p:spPr/>
        <p:txBody>
          <a:bodyPr/>
          <a:lstStyle/>
          <a:p>
            <a:r>
              <a:rPr lang="en-US" altLang="en-US"/>
              <a:t>The Evolution of E-Commerce</a:t>
            </a:r>
          </a:p>
        </p:txBody>
      </p:sp>
      <p:sp>
        <p:nvSpPr>
          <p:cNvPr id="7" name="Slide Number Placeholder 5"/>
          <p:cNvSpPr>
            <a:spLocks noGrp="1"/>
          </p:cNvSpPr>
          <p:nvPr>
            <p:ph type="sldNum" sz="quarter" idx="12"/>
          </p:nvPr>
        </p:nvSpPr>
        <p:spPr/>
        <p:txBody>
          <a:bodyPr/>
          <a:lstStyle/>
          <a:p>
            <a:fld id="{B93AB25D-C0DD-480A-A865-85099A8C7C6D}" type="slidenum">
              <a:rPr lang="en-US" altLang="en-US"/>
              <a:pPr/>
              <a:t>21</a:t>
            </a:fld>
            <a:endParaRPr lang="en-US" altLang="en-US"/>
          </a:p>
        </p:txBody>
      </p:sp>
      <p:sp>
        <p:nvSpPr>
          <p:cNvPr id="37890" name="Rectangle 2"/>
          <p:cNvSpPr>
            <a:spLocks noGrp="1" noChangeArrowheads="1"/>
          </p:cNvSpPr>
          <p:nvPr>
            <p:ph type="title"/>
          </p:nvPr>
        </p:nvSpPr>
        <p:spPr/>
        <p:txBody>
          <a:bodyPr/>
          <a:lstStyle/>
          <a:p>
            <a:r>
              <a:rPr lang="en-US" altLang="en-US"/>
              <a:t>Same Problems, Different People</a:t>
            </a:r>
          </a:p>
        </p:txBody>
      </p:sp>
      <p:sp>
        <p:nvSpPr>
          <p:cNvPr id="37891" name="Rectangle 3"/>
          <p:cNvSpPr>
            <a:spLocks noGrp="1" noChangeArrowheads="1"/>
          </p:cNvSpPr>
          <p:nvPr>
            <p:ph type="body" idx="1"/>
          </p:nvPr>
        </p:nvSpPr>
        <p:spPr/>
        <p:txBody>
          <a:bodyPr/>
          <a:lstStyle/>
          <a:p>
            <a:r>
              <a:rPr lang="en-US" altLang="en-US"/>
              <a:t>Large number of credit card wholesalers</a:t>
            </a:r>
          </a:p>
          <a:p>
            <a:pPr lvl="1"/>
            <a:r>
              <a:rPr lang="en-US" altLang="en-US"/>
              <a:t>Requires lots of work</a:t>
            </a:r>
          </a:p>
          <a:p>
            <a:pPr lvl="1"/>
            <a:r>
              <a:rPr lang="en-US" altLang="en-US"/>
              <a:t>Requires lots of security</a:t>
            </a:r>
          </a:p>
          <a:p>
            <a:pPr>
              <a:spcBef>
                <a:spcPct val="60000"/>
              </a:spcBef>
            </a:pPr>
            <a:r>
              <a:rPr lang="en-US" altLang="en-US"/>
              <a:t>Mergers and acquisitions</a:t>
            </a:r>
          </a:p>
          <a:p>
            <a:pPr>
              <a:spcBef>
                <a:spcPct val="60000"/>
              </a:spcBef>
            </a:pPr>
            <a:r>
              <a:rPr lang="en-US" altLang="en-US"/>
              <a:t>Survival of the fittest, fattest, fastest</a:t>
            </a:r>
          </a:p>
        </p:txBody>
      </p:sp>
      <p:graphicFrame>
        <p:nvGraphicFramePr>
          <p:cNvPr id="37892" name="Object 4"/>
          <p:cNvGraphicFramePr>
            <a:graphicFrameLocks noChangeAspect="1"/>
          </p:cNvGraphicFramePr>
          <p:nvPr/>
        </p:nvGraphicFramePr>
        <p:xfrm>
          <a:off x="7380288" y="4495800"/>
          <a:ext cx="1484312" cy="1816100"/>
        </p:xfrm>
        <a:graphic>
          <a:graphicData uri="http://schemas.openxmlformats.org/presentationml/2006/ole">
            <p:oleObj spid="_x0000_s1026" name="Clip" r:id="rId4" imgW="3225800" imgH="3949700" progId="MS_ClipArt_Gallery.2">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6000"/>
                                  </p:stCondLst>
                                  <p:childTnLst>
                                    <p:set>
                                      <p:cBhvr>
                                        <p:cTn id="6" dur="1" fill="hold">
                                          <p:stCondLst>
                                            <p:cond delay="0"/>
                                          </p:stCondLst>
                                        </p:cTn>
                                        <p:tgtEl>
                                          <p:spTgt spid="37892"/>
                                        </p:tgtEl>
                                        <p:attrNameLst>
                                          <p:attrName>style.visibility</p:attrName>
                                        </p:attrNameLst>
                                      </p:cBhvr>
                                      <p:to>
                                        <p:strVal val="visible"/>
                                      </p:to>
                                    </p:set>
                                    <p:anim calcmode="lin" valueType="num">
                                      <p:cBhvr additive="base">
                                        <p:cTn id="7" dur="500" fill="hold"/>
                                        <p:tgtEl>
                                          <p:spTgt spid="37892"/>
                                        </p:tgtEl>
                                        <p:attrNameLst>
                                          <p:attrName>ppt_x</p:attrName>
                                        </p:attrNameLst>
                                      </p:cBhvr>
                                      <p:tavLst>
                                        <p:tav tm="0">
                                          <p:val>
                                            <p:strVal val="0-#ppt_w/2"/>
                                          </p:val>
                                        </p:tav>
                                        <p:tav tm="100000">
                                          <p:val>
                                            <p:strVal val="#ppt_x"/>
                                          </p:val>
                                        </p:tav>
                                      </p:tavLst>
                                    </p:anim>
                                    <p:anim calcmode="lin" valueType="num">
                                      <p:cBhvr additive="base">
                                        <p:cTn id="8" dur="500" fill="hold"/>
                                        <p:tgtEl>
                                          <p:spTgt spid="37892"/>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3789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fld id="{53EEE906-B693-4D65-AB6B-90B1B683FA6E}" type="datetime3">
              <a:rPr lang="en-US" altLang="en-US"/>
              <a:pPr/>
              <a:t>20 June 2007</a:t>
            </a:fld>
            <a:endParaRPr lang="en-US" altLang="en-US"/>
          </a:p>
        </p:txBody>
      </p:sp>
      <p:sp>
        <p:nvSpPr>
          <p:cNvPr id="6" name="Footer Placeholder 4"/>
          <p:cNvSpPr>
            <a:spLocks noGrp="1"/>
          </p:cNvSpPr>
          <p:nvPr>
            <p:ph type="ftr" sz="quarter" idx="11"/>
          </p:nvPr>
        </p:nvSpPr>
        <p:spPr/>
        <p:txBody>
          <a:bodyPr/>
          <a:lstStyle/>
          <a:p>
            <a:r>
              <a:rPr lang="en-US" altLang="en-US"/>
              <a:t>The Evolution of E-Commerce</a:t>
            </a:r>
          </a:p>
        </p:txBody>
      </p:sp>
      <p:sp>
        <p:nvSpPr>
          <p:cNvPr id="7" name="Slide Number Placeholder 5"/>
          <p:cNvSpPr>
            <a:spLocks noGrp="1"/>
          </p:cNvSpPr>
          <p:nvPr>
            <p:ph type="sldNum" sz="quarter" idx="12"/>
          </p:nvPr>
        </p:nvSpPr>
        <p:spPr/>
        <p:txBody>
          <a:bodyPr/>
          <a:lstStyle/>
          <a:p>
            <a:fld id="{CF3FEF74-EB0C-44D2-BFF2-D843D1A0DD13}" type="slidenum">
              <a:rPr lang="en-US" altLang="en-US"/>
              <a:pPr/>
              <a:t>22</a:t>
            </a:fld>
            <a:endParaRPr lang="en-US" altLang="en-US"/>
          </a:p>
        </p:txBody>
      </p:sp>
      <p:sp>
        <p:nvSpPr>
          <p:cNvPr id="48130" name="Rectangle 2"/>
          <p:cNvSpPr>
            <a:spLocks noGrp="1" noChangeArrowheads="1"/>
          </p:cNvSpPr>
          <p:nvPr>
            <p:ph type="title"/>
          </p:nvPr>
        </p:nvSpPr>
        <p:spPr/>
        <p:txBody>
          <a:bodyPr/>
          <a:lstStyle/>
          <a:p>
            <a:r>
              <a:rPr lang="en-US" altLang="en-US"/>
              <a:t>What’s Next?</a:t>
            </a:r>
          </a:p>
        </p:txBody>
      </p:sp>
      <p:sp>
        <p:nvSpPr>
          <p:cNvPr id="48131" name="Rectangle 3"/>
          <p:cNvSpPr>
            <a:spLocks noGrp="1" noChangeArrowheads="1"/>
          </p:cNvSpPr>
          <p:nvPr>
            <p:ph type="body" idx="1"/>
          </p:nvPr>
        </p:nvSpPr>
        <p:spPr/>
        <p:txBody>
          <a:bodyPr/>
          <a:lstStyle/>
          <a:p>
            <a:r>
              <a:rPr lang="en-US" altLang="en-US"/>
              <a:t>Microtransactions</a:t>
            </a:r>
          </a:p>
          <a:p>
            <a:pPr lvl="1"/>
            <a:r>
              <a:rPr lang="en-US" altLang="en-US"/>
              <a:t>Pay as you go (or use)</a:t>
            </a:r>
          </a:p>
          <a:p>
            <a:pPr lvl="1"/>
            <a:r>
              <a:rPr lang="en-US" altLang="en-US"/>
              <a:t>Utility service analogy</a:t>
            </a:r>
          </a:p>
          <a:p>
            <a:pPr lvl="1"/>
            <a:r>
              <a:rPr lang="en-US" altLang="en-US"/>
              <a:t>Rent with utilities included</a:t>
            </a:r>
          </a:p>
          <a:p>
            <a:r>
              <a:rPr lang="en-US" altLang="en-US"/>
              <a:t>Currently not cost effective</a:t>
            </a:r>
          </a:p>
          <a:p>
            <a:pPr lvl="1"/>
            <a:r>
              <a:rPr lang="en-US" altLang="en-US"/>
              <a:t>Credit card transactions too expensive</a:t>
            </a:r>
          </a:p>
          <a:p>
            <a:pPr lvl="1"/>
            <a:r>
              <a:rPr lang="en-US" altLang="en-US"/>
              <a:t>Tracking and reporting issues</a:t>
            </a:r>
          </a:p>
        </p:txBody>
      </p:sp>
      <p:graphicFrame>
        <p:nvGraphicFramePr>
          <p:cNvPr id="96256" name="Object 0"/>
          <p:cNvGraphicFramePr>
            <a:graphicFrameLocks noChangeAspect="1"/>
          </p:cNvGraphicFramePr>
          <p:nvPr/>
        </p:nvGraphicFramePr>
        <p:xfrm>
          <a:off x="1325563" y="228600"/>
          <a:ext cx="603250" cy="1295400"/>
        </p:xfrm>
        <a:graphic>
          <a:graphicData uri="http://schemas.openxmlformats.org/presentationml/2006/ole">
            <p:oleObj spid="_x0000_s2050" r:id="rId4" imgW="1866900" imgH="4013200" progId="MS_ClipArt_Gallery">
              <p:embed/>
            </p:oleObj>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953FBCF-222B-473A-9FB1-E67CB424A2BB}" type="datetime3">
              <a:rPr lang="en-US" altLang="en-US"/>
              <a:pPr/>
              <a:t>20 June 2007</a:t>
            </a:fld>
            <a:endParaRPr lang="en-US" altLang="en-US"/>
          </a:p>
        </p:txBody>
      </p:sp>
      <p:sp>
        <p:nvSpPr>
          <p:cNvPr id="5" name="Footer Placeholder 4"/>
          <p:cNvSpPr>
            <a:spLocks noGrp="1"/>
          </p:cNvSpPr>
          <p:nvPr>
            <p:ph type="ftr" sz="quarter" idx="11"/>
          </p:nvPr>
        </p:nvSpPr>
        <p:spPr/>
        <p:txBody>
          <a:bodyPr/>
          <a:lstStyle/>
          <a:p>
            <a:r>
              <a:rPr lang="en-US" altLang="en-US"/>
              <a:t>The Evolution of E-Commerce</a:t>
            </a:r>
          </a:p>
        </p:txBody>
      </p:sp>
      <p:sp>
        <p:nvSpPr>
          <p:cNvPr id="6" name="Slide Number Placeholder 5"/>
          <p:cNvSpPr>
            <a:spLocks noGrp="1"/>
          </p:cNvSpPr>
          <p:nvPr>
            <p:ph type="sldNum" sz="quarter" idx="12"/>
          </p:nvPr>
        </p:nvSpPr>
        <p:spPr/>
        <p:txBody>
          <a:bodyPr/>
          <a:lstStyle/>
          <a:p>
            <a:fld id="{4DF4D48B-4B60-4C07-AA41-BABB89F9AE10}" type="slidenum">
              <a:rPr lang="en-US" altLang="en-US"/>
              <a:pPr/>
              <a:t>23</a:t>
            </a:fld>
            <a:endParaRPr lang="en-US" altLang="en-US"/>
          </a:p>
        </p:txBody>
      </p:sp>
      <p:sp>
        <p:nvSpPr>
          <p:cNvPr id="23554" name="Rectangle 2"/>
          <p:cNvSpPr>
            <a:spLocks noGrp="1" noChangeArrowheads="1"/>
          </p:cNvSpPr>
          <p:nvPr>
            <p:ph type="title"/>
          </p:nvPr>
        </p:nvSpPr>
        <p:spPr/>
        <p:txBody>
          <a:bodyPr/>
          <a:lstStyle/>
          <a:p>
            <a:r>
              <a:rPr lang="en-US" altLang="en-US"/>
              <a:t>So, nu?</a:t>
            </a:r>
          </a:p>
        </p:txBody>
      </p:sp>
      <p:sp>
        <p:nvSpPr>
          <p:cNvPr id="23555" name="Rectangle 3"/>
          <p:cNvSpPr>
            <a:spLocks noGrp="1" noChangeArrowheads="1"/>
          </p:cNvSpPr>
          <p:nvPr>
            <p:ph type="body" idx="1"/>
          </p:nvPr>
        </p:nvSpPr>
        <p:spPr>
          <a:xfrm>
            <a:off x="685800" y="1600200"/>
            <a:ext cx="7772400" cy="4114800"/>
          </a:xfrm>
        </p:spPr>
        <p:txBody>
          <a:bodyPr>
            <a:normAutofit lnSpcReduction="10000"/>
          </a:bodyPr>
          <a:lstStyle/>
          <a:p>
            <a:pPr>
              <a:spcBef>
                <a:spcPct val="60000"/>
              </a:spcBef>
            </a:pPr>
            <a:r>
              <a:rPr lang="en-US" altLang="en-US"/>
              <a:t>There is no difference between commerce and e-commerce</a:t>
            </a:r>
          </a:p>
          <a:p>
            <a:pPr>
              <a:spcBef>
                <a:spcPct val="60000"/>
              </a:spcBef>
            </a:pPr>
            <a:r>
              <a:rPr lang="en-US" altLang="en-US"/>
              <a:t>Electronic transactions are just a different type of payment</a:t>
            </a:r>
          </a:p>
          <a:p>
            <a:pPr>
              <a:spcBef>
                <a:spcPct val="60000"/>
              </a:spcBef>
            </a:pPr>
            <a:r>
              <a:rPr lang="en-US" altLang="en-US"/>
              <a:t>Protocols have to fit human needs and human models – not the other way around</a:t>
            </a:r>
          </a:p>
          <a:p>
            <a:pPr>
              <a:spcBef>
                <a:spcPct val="60000"/>
              </a:spcBef>
            </a:pPr>
            <a:r>
              <a:rPr lang="en-US" altLang="en-US"/>
              <a:t>Your customers are not geniuses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fld id="{5F8EDAE1-2023-465F-BE00-ADA6334F15C2}" type="datetime3">
              <a:rPr lang="en-US" altLang="en-US"/>
              <a:pPr/>
              <a:t>20 June 2007</a:t>
            </a:fld>
            <a:endParaRPr lang="en-US" altLang="en-US"/>
          </a:p>
        </p:txBody>
      </p:sp>
      <p:sp>
        <p:nvSpPr>
          <p:cNvPr id="4" name="Footer Placeholder 2"/>
          <p:cNvSpPr>
            <a:spLocks noGrp="1"/>
          </p:cNvSpPr>
          <p:nvPr>
            <p:ph type="ftr" sz="quarter" idx="11"/>
          </p:nvPr>
        </p:nvSpPr>
        <p:spPr/>
        <p:txBody>
          <a:bodyPr/>
          <a:lstStyle/>
          <a:p>
            <a:r>
              <a:rPr lang="en-US" altLang="en-US"/>
              <a:t>The Evolution of E-Commerce</a:t>
            </a:r>
          </a:p>
        </p:txBody>
      </p:sp>
      <p:sp>
        <p:nvSpPr>
          <p:cNvPr id="5" name="Slide Number Placeholder 3"/>
          <p:cNvSpPr>
            <a:spLocks noGrp="1"/>
          </p:cNvSpPr>
          <p:nvPr>
            <p:ph type="sldNum" sz="quarter" idx="12"/>
          </p:nvPr>
        </p:nvSpPr>
        <p:spPr/>
        <p:txBody>
          <a:bodyPr/>
          <a:lstStyle/>
          <a:p>
            <a:fld id="{FBBA8EE3-2619-44DC-83BB-41F3BBEACDF3}" type="slidenum">
              <a:rPr lang="en-US" altLang="en-US"/>
              <a:pPr/>
              <a:t>24</a:t>
            </a:fld>
            <a:endParaRPr lang="en-US" altLang="en-US"/>
          </a:p>
        </p:txBody>
      </p:sp>
      <p:pic>
        <p:nvPicPr>
          <p:cNvPr id="87042" name="Picture 2" descr="grown_roots.jpg                                                00000002Macintosh HD                   ABA78158:"/>
          <p:cNvPicPr>
            <a:picLocks noChangeAspect="1" noChangeArrowheads="1"/>
          </p:cNvPicPr>
          <p:nvPr/>
        </p:nvPicPr>
        <p:blipFill>
          <a:blip r:embed="rId2"/>
          <a:srcRect/>
          <a:stretch>
            <a:fillRect/>
          </a:stretch>
        </p:blipFill>
        <p:spPr bwMode="auto">
          <a:xfrm>
            <a:off x="1981200" y="533400"/>
            <a:ext cx="5622925" cy="5638800"/>
          </a:xfrm>
          <a:prstGeom prst="rect">
            <a:avLst/>
          </a:prstGeom>
          <a:noFill/>
        </p:spPr>
      </p:pic>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AC26FBB-6AE1-4D39-98C0-7A39024E0581}" type="datetime3">
              <a:rPr lang="en-US" altLang="en-US"/>
              <a:pPr/>
              <a:t>20 June 2007</a:t>
            </a:fld>
            <a:endParaRPr lang="en-US" altLang="en-US"/>
          </a:p>
        </p:txBody>
      </p:sp>
      <p:sp>
        <p:nvSpPr>
          <p:cNvPr id="5" name="Footer Placeholder 4"/>
          <p:cNvSpPr>
            <a:spLocks noGrp="1"/>
          </p:cNvSpPr>
          <p:nvPr>
            <p:ph type="ftr" sz="quarter" idx="11"/>
          </p:nvPr>
        </p:nvSpPr>
        <p:spPr/>
        <p:txBody>
          <a:bodyPr/>
          <a:lstStyle/>
          <a:p>
            <a:r>
              <a:rPr lang="en-US" altLang="en-US"/>
              <a:t>The Evolution of E-Commerce</a:t>
            </a:r>
          </a:p>
        </p:txBody>
      </p:sp>
      <p:sp>
        <p:nvSpPr>
          <p:cNvPr id="6" name="Slide Number Placeholder 5"/>
          <p:cNvSpPr>
            <a:spLocks noGrp="1"/>
          </p:cNvSpPr>
          <p:nvPr>
            <p:ph type="sldNum" sz="quarter" idx="12"/>
          </p:nvPr>
        </p:nvSpPr>
        <p:spPr/>
        <p:txBody>
          <a:bodyPr/>
          <a:lstStyle/>
          <a:p>
            <a:fld id="{7A9229A8-ABA3-452F-9207-22D8ECB74A9F}" type="slidenum">
              <a:rPr lang="en-US" altLang="en-US"/>
              <a:pPr/>
              <a:t>25</a:t>
            </a:fld>
            <a:endParaRPr lang="en-US" altLang="en-US"/>
          </a:p>
        </p:txBody>
      </p:sp>
      <p:sp>
        <p:nvSpPr>
          <p:cNvPr id="49154" name="Rectangle 2"/>
          <p:cNvSpPr>
            <a:spLocks noGrp="1" noChangeArrowheads="1"/>
          </p:cNvSpPr>
          <p:nvPr>
            <p:ph type="title"/>
          </p:nvPr>
        </p:nvSpPr>
        <p:spPr/>
        <p:txBody>
          <a:bodyPr/>
          <a:lstStyle/>
          <a:p>
            <a:r>
              <a:rPr lang="en-US" altLang="en-US"/>
              <a:t>Okay, what is for sale?</a:t>
            </a:r>
          </a:p>
        </p:txBody>
      </p:sp>
      <p:sp>
        <p:nvSpPr>
          <p:cNvPr id="49155" name="Rectangle 3"/>
          <p:cNvSpPr>
            <a:spLocks noGrp="1" noChangeArrowheads="1"/>
          </p:cNvSpPr>
          <p:nvPr>
            <p:ph type="body" idx="1"/>
          </p:nvPr>
        </p:nvSpPr>
        <p:spPr/>
        <p:txBody>
          <a:bodyPr/>
          <a:lstStyle/>
          <a:p>
            <a:r>
              <a:rPr lang="en-US" altLang="en-US"/>
              <a:t>Physical media</a:t>
            </a:r>
          </a:p>
          <a:p>
            <a:pPr lvl="1"/>
            <a:r>
              <a:rPr lang="en-US" altLang="en-US"/>
              <a:t>Books, parts, cars, music, antiques, junque, etc.</a:t>
            </a:r>
          </a:p>
          <a:p>
            <a:r>
              <a:rPr lang="en-US" altLang="en-US"/>
              <a:t>Virtual media</a:t>
            </a:r>
          </a:p>
          <a:p>
            <a:pPr lvl="1"/>
            <a:r>
              <a:rPr lang="en-US" altLang="en-US"/>
              <a:t>Programs, memberships, searches, greeting cards, money, etc.</a:t>
            </a:r>
          </a:p>
          <a:p>
            <a:r>
              <a:rPr lang="en-US" altLang="en-US"/>
              <a:t>Advertising</a:t>
            </a:r>
          </a:p>
          <a:p>
            <a:pPr lvl="1"/>
            <a:r>
              <a:rPr lang="en-US" altLang="en-US"/>
              <a:t>Anyone can be a publisher!</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02E3C6D-2091-462B-9BE3-AD8BB5E83971}" type="datetime3">
              <a:rPr lang="en-US" altLang="en-US"/>
              <a:pPr/>
              <a:t>20 June 2007</a:t>
            </a:fld>
            <a:endParaRPr lang="en-US" altLang="en-US"/>
          </a:p>
        </p:txBody>
      </p:sp>
      <p:sp>
        <p:nvSpPr>
          <p:cNvPr id="5" name="Footer Placeholder 4"/>
          <p:cNvSpPr>
            <a:spLocks noGrp="1"/>
          </p:cNvSpPr>
          <p:nvPr>
            <p:ph type="ftr" sz="quarter" idx="11"/>
          </p:nvPr>
        </p:nvSpPr>
        <p:spPr/>
        <p:txBody>
          <a:bodyPr/>
          <a:lstStyle/>
          <a:p>
            <a:r>
              <a:rPr lang="en-US" altLang="en-US"/>
              <a:t>The Evolution of E-Commerce</a:t>
            </a:r>
          </a:p>
        </p:txBody>
      </p:sp>
      <p:sp>
        <p:nvSpPr>
          <p:cNvPr id="6" name="Slide Number Placeholder 5"/>
          <p:cNvSpPr>
            <a:spLocks noGrp="1"/>
          </p:cNvSpPr>
          <p:nvPr>
            <p:ph type="sldNum" sz="quarter" idx="12"/>
          </p:nvPr>
        </p:nvSpPr>
        <p:spPr/>
        <p:txBody>
          <a:bodyPr/>
          <a:lstStyle/>
          <a:p>
            <a:fld id="{FEBAC527-285D-4551-BE67-9B3F0FDC7AF1}" type="slidenum">
              <a:rPr lang="en-US" altLang="en-US"/>
              <a:pPr/>
              <a:t>26</a:t>
            </a:fld>
            <a:endParaRPr lang="en-US" altLang="en-US"/>
          </a:p>
        </p:txBody>
      </p:sp>
      <p:sp>
        <p:nvSpPr>
          <p:cNvPr id="74754" name="Rectangle 2"/>
          <p:cNvSpPr>
            <a:spLocks noGrp="1" noChangeArrowheads="1"/>
          </p:cNvSpPr>
          <p:nvPr>
            <p:ph type="title"/>
          </p:nvPr>
        </p:nvSpPr>
        <p:spPr/>
        <p:txBody>
          <a:bodyPr/>
          <a:lstStyle/>
          <a:p>
            <a:r>
              <a:rPr lang="en-US" altLang="en-US"/>
              <a:t>Physical</a:t>
            </a:r>
          </a:p>
        </p:txBody>
      </p:sp>
      <p:sp>
        <p:nvSpPr>
          <p:cNvPr id="74755" name="Rectangle 3"/>
          <p:cNvSpPr>
            <a:spLocks noGrp="1" noChangeArrowheads="1"/>
          </p:cNvSpPr>
          <p:nvPr>
            <p:ph type="body" idx="1"/>
          </p:nvPr>
        </p:nvSpPr>
        <p:spPr/>
        <p:txBody>
          <a:bodyPr/>
          <a:lstStyle/>
          <a:p>
            <a:r>
              <a:rPr lang="en-US" altLang="en-US"/>
              <a:t>Barnes &amp; Noble, L.L.Bean, LandsEnd, Clinique, Camera World</a:t>
            </a:r>
          </a:p>
          <a:p>
            <a:r>
              <a:rPr lang="en-US" altLang="en-US"/>
              <a:t>Books.com, buy.com, pets.com, groceries.com, wine.com, sparks.com</a:t>
            </a:r>
          </a:p>
          <a:p>
            <a:r>
              <a:rPr lang="en-US" altLang="en-US"/>
              <a:t>Amazon.com, PayPal.com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74755">
                                            <p:txEl>
                                              <p:pRg st="0" end="0"/>
                                            </p:txEl>
                                          </p:spTgt>
                                        </p:tgtEl>
                                        <p:attrNameLst>
                                          <p:attrName>style.visibility</p:attrName>
                                        </p:attrNameLst>
                                      </p:cBhvr>
                                      <p:to>
                                        <p:strVal val="visible"/>
                                      </p:to>
                                    </p:set>
                                    <p:anim calcmode="lin" valueType="num">
                                      <p:cBhvr additive="base">
                                        <p:cTn id="7" dur="500" fill="hold"/>
                                        <p:tgtEl>
                                          <p:spTgt spid="747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4755">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8" fill="hold" grpId="0" nodeType="afterEffect">
                                  <p:stCondLst>
                                    <p:cond delay="1000"/>
                                  </p:stCondLst>
                                  <p:childTnLst>
                                    <p:set>
                                      <p:cBhvr>
                                        <p:cTn id="11" dur="1" fill="hold">
                                          <p:stCondLst>
                                            <p:cond delay="0"/>
                                          </p:stCondLst>
                                        </p:cTn>
                                        <p:tgtEl>
                                          <p:spTgt spid="74755">
                                            <p:txEl>
                                              <p:pRg st="1" end="1"/>
                                            </p:txEl>
                                          </p:spTgt>
                                        </p:tgtEl>
                                        <p:attrNameLst>
                                          <p:attrName>style.visibility</p:attrName>
                                        </p:attrNameLst>
                                      </p:cBhvr>
                                      <p:to>
                                        <p:strVal val="visible"/>
                                      </p:to>
                                    </p:set>
                                    <p:anim calcmode="lin" valueType="num">
                                      <p:cBhvr additive="base">
                                        <p:cTn id="12" dur="500" fill="hold"/>
                                        <p:tgtEl>
                                          <p:spTgt spid="74755">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74755">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3000"/>
                            </p:stCondLst>
                            <p:childTnLst>
                              <p:par>
                                <p:cTn id="15" presetID="2" presetClass="entr" presetSubtype="8" fill="hold" grpId="0" nodeType="afterEffect">
                                  <p:stCondLst>
                                    <p:cond delay="1000"/>
                                  </p:stCondLst>
                                  <p:childTnLst>
                                    <p:set>
                                      <p:cBhvr>
                                        <p:cTn id="16" dur="1" fill="hold">
                                          <p:stCondLst>
                                            <p:cond delay="0"/>
                                          </p:stCondLst>
                                        </p:cTn>
                                        <p:tgtEl>
                                          <p:spTgt spid="74755">
                                            <p:txEl>
                                              <p:pRg st="2" end="2"/>
                                            </p:txEl>
                                          </p:spTgt>
                                        </p:tgtEl>
                                        <p:attrNameLst>
                                          <p:attrName>style.visibility</p:attrName>
                                        </p:attrNameLst>
                                      </p:cBhvr>
                                      <p:to>
                                        <p:strVal val="visible"/>
                                      </p:to>
                                    </p:set>
                                    <p:anim calcmode="lin" valueType="num">
                                      <p:cBhvr additive="base">
                                        <p:cTn id="17" dur="500" fill="hold"/>
                                        <p:tgtEl>
                                          <p:spTgt spid="74755">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7475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uild="p" autoUpdateAnimBg="0" advAuto="100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055D514-40B7-4AB4-8B62-92698BC888F6}" type="datetime3">
              <a:rPr lang="en-US" altLang="en-US"/>
              <a:pPr/>
              <a:t>20 June 2007</a:t>
            </a:fld>
            <a:endParaRPr lang="en-US" altLang="en-US"/>
          </a:p>
        </p:txBody>
      </p:sp>
      <p:sp>
        <p:nvSpPr>
          <p:cNvPr id="5" name="Footer Placeholder 4"/>
          <p:cNvSpPr>
            <a:spLocks noGrp="1"/>
          </p:cNvSpPr>
          <p:nvPr>
            <p:ph type="ftr" sz="quarter" idx="11"/>
          </p:nvPr>
        </p:nvSpPr>
        <p:spPr/>
        <p:txBody>
          <a:bodyPr/>
          <a:lstStyle/>
          <a:p>
            <a:r>
              <a:rPr lang="en-US" altLang="en-US"/>
              <a:t>The Evolution of E-Commerce</a:t>
            </a:r>
          </a:p>
        </p:txBody>
      </p:sp>
      <p:sp>
        <p:nvSpPr>
          <p:cNvPr id="6" name="Slide Number Placeholder 5"/>
          <p:cNvSpPr>
            <a:spLocks noGrp="1"/>
          </p:cNvSpPr>
          <p:nvPr>
            <p:ph type="sldNum" sz="quarter" idx="12"/>
          </p:nvPr>
        </p:nvSpPr>
        <p:spPr/>
        <p:txBody>
          <a:bodyPr/>
          <a:lstStyle/>
          <a:p>
            <a:fld id="{A6B872BE-13C3-4701-810F-8D5160DDF960}" type="slidenum">
              <a:rPr lang="en-US" altLang="en-US"/>
              <a:pPr/>
              <a:t>27</a:t>
            </a:fld>
            <a:endParaRPr lang="en-US" altLang="en-US"/>
          </a:p>
        </p:txBody>
      </p:sp>
      <p:sp>
        <p:nvSpPr>
          <p:cNvPr id="52226" name="Rectangle 2"/>
          <p:cNvSpPr>
            <a:spLocks noGrp="1" noChangeArrowheads="1"/>
          </p:cNvSpPr>
          <p:nvPr>
            <p:ph type="title"/>
          </p:nvPr>
        </p:nvSpPr>
        <p:spPr/>
        <p:txBody>
          <a:bodyPr/>
          <a:lstStyle/>
          <a:p>
            <a:r>
              <a:rPr lang="en-US" altLang="en-US"/>
              <a:t>Virtual Media</a:t>
            </a:r>
          </a:p>
        </p:txBody>
      </p:sp>
      <p:sp>
        <p:nvSpPr>
          <p:cNvPr id="52227" name="Rectangle 3"/>
          <p:cNvSpPr>
            <a:spLocks noGrp="1" noChangeArrowheads="1"/>
          </p:cNvSpPr>
          <p:nvPr>
            <p:ph type="body" idx="1"/>
          </p:nvPr>
        </p:nvSpPr>
        <p:spPr/>
        <p:txBody>
          <a:bodyPr/>
          <a:lstStyle/>
          <a:p>
            <a:r>
              <a:rPr lang="en-US" altLang="en-US"/>
              <a:t>Sell once</a:t>
            </a:r>
          </a:p>
          <a:p>
            <a:pPr lvl="1"/>
            <a:r>
              <a:rPr lang="en-US" altLang="en-US"/>
              <a:t>Buy a program (or picture, or license)</a:t>
            </a:r>
          </a:p>
          <a:p>
            <a:r>
              <a:rPr lang="en-US" altLang="en-US"/>
              <a:t>Sell repeatedly (monthly/annually)</a:t>
            </a:r>
          </a:p>
          <a:p>
            <a:pPr lvl="1"/>
            <a:r>
              <a:rPr lang="en-US" altLang="en-US"/>
              <a:t>Buy a membership in a site</a:t>
            </a:r>
          </a:p>
          <a:p>
            <a:pPr lvl="1"/>
            <a:r>
              <a:rPr lang="en-US" altLang="en-US"/>
              <a:t>Mainly adult-site memberships, others exist</a:t>
            </a:r>
          </a:p>
          <a:p>
            <a:r>
              <a:rPr lang="en-US" altLang="en-US"/>
              <a:t>Sell sporadically (access/use)</a:t>
            </a:r>
          </a:p>
          <a:p>
            <a:pPr lvl="1"/>
            <a:r>
              <a:rPr lang="en-US" altLang="en-US"/>
              <a:t>Buy information per search</a:t>
            </a:r>
          </a:p>
          <a:p>
            <a:pPr lvl="1"/>
            <a:r>
              <a:rPr lang="en-US" altLang="en-US"/>
              <a:t>Moving money (PayPal, IBill)</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fld id="{98C3C1E8-0F10-45E2-A207-B76FB76507FC}" type="datetime3">
              <a:rPr lang="en-US" altLang="en-US"/>
              <a:pPr/>
              <a:t>20 June 2007</a:t>
            </a:fld>
            <a:endParaRPr lang="en-US" altLang="en-US"/>
          </a:p>
        </p:txBody>
      </p:sp>
      <p:sp>
        <p:nvSpPr>
          <p:cNvPr id="6" name="Footer Placeholder 4"/>
          <p:cNvSpPr>
            <a:spLocks noGrp="1"/>
          </p:cNvSpPr>
          <p:nvPr>
            <p:ph type="ftr" sz="quarter" idx="11"/>
          </p:nvPr>
        </p:nvSpPr>
        <p:spPr/>
        <p:txBody>
          <a:bodyPr/>
          <a:lstStyle/>
          <a:p>
            <a:r>
              <a:rPr lang="en-US" altLang="en-US"/>
              <a:t>The Evolution of E-Commerce</a:t>
            </a:r>
          </a:p>
        </p:txBody>
      </p:sp>
      <p:sp>
        <p:nvSpPr>
          <p:cNvPr id="7" name="Slide Number Placeholder 5"/>
          <p:cNvSpPr>
            <a:spLocks noGrp="1"/>
          </p:cNvSpPr>
          <p:nvPr>
            <p:ph type="sldNum" sz="quarter" idx="12"/>
          </p:nvPr>
        </p:nvSpPr>
        <p:spPr/>
        <p:txBody>
          <a:bodyPr/>
          <a:lstStyle/>
          <a:p>
            <a:fld id="{8C828DB1-3BC1-414C-A03A-02AE38BD3D55}" type="slidenum">
              <a:rPr lang="en-US" altLang="en-US"/>
              <a:pPr/>
              <a:t>28</a:t>
            </a:fld>
            <a:endParaRPr lang="en-US" altLang="en-US"/>
          </a:p>
        </p:txBody>
      </p:sp>
      <p:sp>
        <p:nvSpPr>
          <p:cNvPr id="51202" name="Rectangle 2"/>
          <p:cNvSpPr>
            <a:spLocks noGrp="1" noChangeArrowheads="1"/>
          </p:cNvSpPr>
          <p:nvPr>
            <p:ph type="title"/>
          </p:nvPr>
        </p:nvSpPr>
        <p:spPr/>
        <p:txBody>
          <a:bodyPr/>
          <a:lstStyle/>
          <a:p>
            <a:r>
              <a:rPr lang="en-US" altLang="en-US"/>
              <a:t>Advertising</a:t>
            </a:r>
          </a:p>
        </p:txBody>
      </p:sp>
      <p:sp>
        <p:nvSpPr>
          <p:cNvPr id="51203" name="Rectangle 3"/>
          <p:cNvSpPr>
            <a:spLocks noGrp="1" noChangeArrowheads="1"/>
          </p:cNvSpPr>
          <p:nvPr>
            <p:ph type="body" idx="1"/>
          </p:nvPr>
        </p:nvSpPr>
        <p:spPr>
          <a:xfrm>
            <a:off x="533400" y="1447800"/>
            <a:ext cx="7772400" cy="4114800"/>
          </a:xfrm>
        </p:spPr>
        <p:txBody>
          <a:bodyPr>
            <a:normAutofit lnSpcReduction="10000"/>
          </a:bodyPr>
          <a:lstStyle/>
          <a:p>
            <a:r>
              <a:rPr lang="en-US" altLang="en-US"/>
              <a:t>Anyone can advertise!</a:t>
            </a:r>
          </a:p>
          <a:p>
            <a:pPr lvl="1"/>
            <a:r>
              <a:rPr lang="en-US" altLang="en-US"/>
              <a:t>Selling ads is main motivation</a:t>
            </a:r>
            <a:br>
              <a:rPr lang="en-US" altLang="en-US"/>
            </a:br>
            <a:r>
              <a:rPr lang="en-US" altLang="en-US"/>
              <a:t>of free sites</a:t>
            </a:r>
          </a:p>
          <a:p>
            <a:pPr lvl="1"/>
            <a:r>
              <a:rPr lang="en-US" altLang="en-US"/>
              <a:t>Not all ads are banners!</a:t>
            </a:r>
          </a:p>
          <a:p>
            <a:r>
              <a:rPr lang="en-US" altLang="en-US"/>
              <a:t>Different payment schemes</a:t>
            </a:r>
          </a:p>
          <a:p>
            <a:pPr lvl="1"/>
            <a:r>
              <a:rPr lang="en-US" altLang="en-US"/>
              <a:t>Per-impression</a:t>
            </a:r>
          </a:p>
          <a:p>
            <a:pPr lvl="1"/>
            <a:r>
              <a:rPr lang="en-US" altLang="en-US"/>
              <a:t>Per-click</a:t>
            </a:r>
          </a:p>
          <a:p>
            <a:pPr lvl="1"/>
            <a:r>
              <a:rPr lang="en-US" altLang="en-US"/>
              <a:t>Per-sale</a:t>
            </a:r>
          </a:p>
        </p:txBody>
      </p:sp>
      <p:pic>
        <p:nvPicPr>
          <p:cNvPr id="51204" name="Picture 4" descr="consult.jpg                                                    00000002Macintosh HD                   ABA78158:"/>
          <p:cNvPicPr>
            <a:picLocks noChangeAspect="1" noChangeArrowheads="1"/>
          </p:cNvPicPr>
          <p:nvPr/>
        </p:nvPicPr>
        <p:blipFill>
          <a:blip r:embed="rId3"/>
          <a:srcRect/>
          <a:stretch>
            <a:fillRect/>
          </a:stretch>
        </p:blipFill>
        <p:spPr bwMode="auto">
          <a:xfrm>
            <a:off x="5867400" y="1676400"/>
            <a:ext cx="2995613" cy="4394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3000"/>
                                  </p:stCondLst>
                                  <p:childTnLst>
                                    <p:set>
                                      <p:cBhvr>
                                        <p:cTn id="6" dur="1" fill="hold">
                                          <p:stCondLst>
                                            <p:cond delay="0"/>
                                          </p:stCondLst>
                                        </p:cTn>
                                        <p:tgtEl>
                                          <p:spTgt spid="51204"/>
                                        </p:tgtEl>
                                        <p:attrNameLst>
                                          <p:attrName>style.visibility</p:attrName>
                                        </p:attrNameLst>
                                      </p:cBhvr>
                                      <p:to>
                                        <p:strVal val="visible"/>
                                      </p:to>
                                    </p:set>
                                    <p:anim calcmode="lin" valueType="num">
                                      <p:cBhvr>
                                        <p:cTn id="7" dur="1000" fill="hold"/>
                                        <p:tgtEl>
                                          <p:spTgt spid="51204"/>
                                        </p:tgtEl>
                                        <p:attrNameLst>
                                          <p:attrName>ppt_w</p:attrName>
                                        </p:attrNameLst>
                                      </p:cBhvr>
                                      <p:tavLst>
                                        <p:tav tm="0">
                                          <p:val>
                                            <p:fltVal val="0"/>
                                          </p:val>
                                        </p:tav>
                                        <p:tav tm="100000">
                                          <p:val>
                                            <p:strVal val="#ppt_w"/>
                                          </p:val>
                                        </p:tav>
                                      </p:tavLst>
                                    </p:anim>
                                    <p:anim calcmode="lin" valueType="num">
                                      <p:cBhvr>
                                        <p:cTn id="8" dur="1000" fill="hold"/>
                                        <p:tgtEl>
                                          <p:spTgt spid="51204"/>
                                        </p:tgtEl>
                                        <p:attrNameLst>
                                          <p:attrName>ppt_h</p:attrName>
                                        </p:attrNameLst>
                                      </p:cBhvr>
                                      <p:tavLst>
                                        <p:tav tm="0">
                                          <p:val>
                                            <p:fltVal val="0"/>
                                          </p:val>
                                        </p:tav>
                                        <p:tav tm="100000">
                                          <p:val>
                                            <p:strVal val="#ppt_h"/>
                                          </p:val>
                                        </p:tav>
                                      </p:tavLst>
                                    </p:anim>
                                    <p:anim calcmode="lin" valueType="num">
                                      <p:cBhvr>
                                        <p:cTn id="9" dur="1000" fill="hold"/>
                                        <p:tgtEl>
                                          <p:spTgt spid="5120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120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5F37DF6-EDE6-40D7-B53D-61002714FE7A}" type="datetime3">
              <a:rPr lang="en-US" altLang="en-US"/>
              <a:pPr/>
              <a:t>20 June 2007</a:t>
            </a:fld>
            <a:endParaRPr lang="en-US" altLang="en-US"/>
          </a:p>
        </p:txBody>
      </p:sp>
      <p:sp>
        <p:nvSpPr>
          <p:cNvPr id="5" name="Footer Placeholder 4"/>
          <p:cNvSpPr>
            <a:spLocks noGrp="1"/>
          </p:cNvSpPr>
          <p:nvPr>
            <p:ph type="ftr" sz="quarter" idx="11"/>
          </p:nvPr>
        </p:nvSpPr>
        <p:spPr/>
        <p:txBody>
          <a:bodyPr/>
          <a:lstStyle/>
          <a:p>
            <a:r>
              <a:rPr lang="en-US" altLang="en-US"/>
              <a:t>The Evolution of E-Commerce</a:t>
            </a:r>
          </a:p>
        </p:txBody>
      </p:sp>
      <p:sp>
        <p:nvSpPr>
          <p:cNvPr id="6" name="Slide Number Placeholder 5"/>
          <p:cNvSpPr>
            <a:spLocks noGrp="1"/>
          </p:cNvSpPr>
          <p:nvPr>
            <p:ph type="sldNum" sz="quarter" idx="12"/>
          </p:nvPr>
        </p:nvSpPr>
        <p:spPr/>
        <p:txBody>
          <a:bodyPr/>
          <a:lstStyle/>
          <a:p>
            <a:fld id="{C0A55D33-7AD0-4804-AACE-99AAF2CB1E85}" type="slidenum">
              <a:rPr lang="en-US" altLang="en-US"/>
              <a:pPr/>
              <a:t>29</a:t>
            </a:fld>
            <a:endParaRPr lang="en-US" altLang="en-US"/>
          </a:p>
        </p:txBody>
      </p:sp>
      <p:sp>
        <p:nvSpPr>
          <p:cNvPr id="61442" name="Rectangle 2"/>
          <p:cNvSpPr>
            <a:spLocks noGrp="1" noChangeArrowheads="1"/>
          </p:cNvSpPr>
          <p:nvPr>
            <p:ph type="title"/>
          </p:nvPr>
        </p:nvSpPr>
        <p:spPr/>
        <p:txBody>
          <a:bodyPr/>
          <a:lstStyle/>
          <a:p>
            <a:r>
              <a:rPr lang="en-US" altLang="en-US"/>
              <a:t>Paying for Ads</a:t>
            </a:r>
          </a:p>
        </p:txBody>
      </p:sp>
      <p:sp>
        <p:nvSpPr>
          <p:cNvPr id="61443" name="Rectangle 3"/>
          <p:cNvSpPr>
            <a:spLocks noGrp="1" noChangeArrowheads="1"/>
          </p:cNvSpPr>
          <p:nvPr>
            <p:ph type="body" idx="1"/>
          </p:nvPr>
        </p:nvSpPr>
        <p:spPr/>
        <p:txBody>
          <a:bodyPr/>
          <a:lstStyle/>
          <a:p>
            <a:r>
              <a:rPr lang="en-US" altLang="en-US" sz="2800"/>
              <a:t>Per-impression</a:t>
            </a:r>
          </a:p>
          <a:p>
            <a:pPr lvl="1"/>
            <a:r>
              <a:rPr lang="en-US" altLang="en-US" sz="2400"/>
              <a:t>Fairest to advertiser (bandwidth costs), but advertiser must trust publisher</a:t>
            </a:r>
          </a:p>
          <a:p>
            <a:r>
              <a:rPr lang="en-US" altLang="en-US" sz="2800"/>
              <a:t>Per-click</a:t>
            </a:r>
          </a:p>
          <a:p>
            <a:pPr lvl="1"/>
            <a:r>
              <a:rPr lang="en-US" altLang="en-US" sz="2400"/>
              <a:t>Fairest to both (both can track traffic, publisher can pull unsuccessful ads), but susceptible to abuse by both sides (click-bots and trimming by “uniques”)</a:t>
            </a:r>
          </a:p>
          <a:p>
            <a:r>
              <a:rPr lang="en-US" altLang="en-US" sz="2800"/>
              <a:t>Per-conversion</a:t>
            </a:r>
          </a:p>
          <a:p>
            <a:pPr lvl="1"/>
            <a:r>
              <a:rPr lang="en-US" altLang="en-US" sz="2400"/>
              <a:t>Fairest to advertiser (pay only for results), but publisher must trust advertiser</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fld id="{8E7EE18D-D793-44F4-AED6-58D186342464}" type="datetime3">
              <a:rPr lang="en-US" altLang="en-US"/>
              <a:pPr/>
              <a:t>20 June 2007</a:t>
            </a:fld>
            <a:endParaRPr lang="en-US" altLang="en-US"/>
          </a:p>
        </p:txBody>
      </p:sp>
      <p:sp>
        <p:nvSpPr>
          <p:cNvPr id="7" name="Footer Placeholder 4"/>
          <p:cNvSpPr>
            <a:spLocks noGrp="1"/>
          </p:cNvSpPr>
          <p:nvPr>
            <p:ph type="ftr" sz="quarter" idx="11"/>
          </p:nvPr>
        </p:nvSpPr>
        <p:spPr/>
        <p:txBody>
          <a:bodyPr/>
          <a:lstStyle/>
          <a:p>
            <a:r>
              <a:rPr lang="en-US" altLang="en-US"/>
              <a:t>The Evolution of E-Commerce</a:t>
            </a:r>
          </a:p>
        </p:txBody>
      </p:sp>
      <p:sp>
        <p:nvSpPr>
          <p:cNvPr id="8" name="Slide Number Placeholder 5"/>
          <p:cNvSpPr>
            <a:spLocks noGrp="1"/>
          </p:cNvSpPr>
          <p:nvPr>
            <p:ph type="sldNum" sz="quarter" idx="12"/>
          </p:nvPr>
        </p:nvSpPr>
        <p:spPr/>
        <p:txBody>
          <a:bodyPr/>
          <a:lstStyle/>
          <a:p>
            <a:fld id="{32817EDB-3C48-40CB-9D11-5F5B613DA853}" type="slidenum">
              <a:rPr lang="en-US" altLang="en-US"/>
              <a:pPr/>
              <a:t>3</a:t>
            </a:fld>
            <a:endParaRPr lang="en-US" altLang="en-US"/>
          </a:p>
        </p:txBody>
      </p:sp>
      <p:sp>
        <p:nvSpPr>
          <p:cNvPr id="3074" name="Rectangle 2"/>
          <p:cNvSpPr>
            <a:spLocks noGrp="1" noChangeArrowheads="1"/>
          </p:cNvSpPr>
          <p:nvPr>
            <p:ph type="ctrTitle"/>
          </p:nvPr>
        </p:nvSpPr>
        <p:spPr>
          <a:xfrm>
            <a:off x="685800" y="2286000"/>
            <a:ext cx="7772400" cy="1143000"/>
          </a:xfrm>
        </p:spPr>
        <p:txBody>
          <a:bodyPr/>
          <a:lstStyle/>
          <a:p>
            <a:r>
              <a:rPr lang="en-US" altLang="en-US"/>
              <a:t>The Evolution of E-Commerce</a:t>
            </a:r>
          </a:p>
        </p:txBody>
      </p:sp>
      <p:sp>
        <p:nvSpPr>
          <p:cNvPr id="3075" name="Rectangle 3"/>
          <p:cNvSpPr>
            <a:spLocks noGrp="1" noChangeArrowheads="1"/>
          </p:cNvSpPr>
          <p:nvPr>
            <p:ph type="subTitle" idx="1"/>
          </p:nvPr>
        </p:nvSpPr>
        <p:spPr/>
        <p:txBody>
          <a:bodyPr>
            <a:normAutofit lnSpcReduction="10000"/>
          </a:bodyPr>
          <a:lstStyle/>
          <a:p>
            <a:r>
              <a:rPr lang="en-US" altLang="en-US"/>
              <a:t>History Repeats Itself (again)</a:t>
            </a:r>
          </a:p>
          <a:p>
            <a:endParaRPr lang="en-US" altLang="en-US" sz="2400"/>
          </a:p>
          <a:p>
            <a:r>
              <a:rPr lang="en-US" altLang="en-US" sz="2400"/>
              <a:t>Daniel V. Klein</a:t>
            </a:r>
            <a:endParaRPr lang="en-US" altLang="en-US" sz="2000"/>
          </a:p>
          <a:p>
            <a:r>
              <a:rPr lang="en-US" altLang="en-US" sz="2000">
                <a:latin typeface="Courier" charset="0"/>
              </a:rPr>
              <a:t>dan@klein.com</a:t>
            </a:r>
            <a:endParaRPr lang="en-US" altLang="en-US"/>
          </a:p>
        </p:txBody>
      </p:sp>
      <p:pic>
        <p:nvPicPr>
          <p:cNvPr id="3076" name="Picture 4" descr="headshot.jpg                                                   00000002Macintosh HD                   ABA78158:"/>
          <p:cNvPicPr>
            <a:picLocks noChangeAspect="1" noChangeArrowheads="1"/>
          </p:cNvPicPr>
          <p:nvPr/>
        </p:nvPicPr>
        <p:blipFill>
          <a:blip r:embed="rId3"/>
          <a:srcRect/>
          <a:stretch>
            <a:fillRect/>
          </a:stretch>
        </p:blipFill>
        <p:spPr bwMode="auto">
          <a:xfrm>
            <a:off x="7010400" y="4572000"/>
            <a:ext cx="1720850" cy="2133600"/>
          </a:xfrm>
          <a:prstGeom prst="rect">
            <a:avLst/>
          </a:prstGeom>
          <a:noFill/>
        </p:spPr>
      </p:pic>
      <p:pic>
        <p:nvPicPr>
          <p:cNvPr id="3077" name="Picture 5" descr=" thing.jpg                                                      00000002Macintosh HD                   ABA78158:"/>
          <p:cNvPicPr>
            <a:picLocks noChangeAspect="1" noChangeArrowheads="1"/>
          </p:cNvPicPr>
          <p:nvPr/>
        </p:nvPicPr>
        <p:blipFill>
          <a:blip r:embed="rId4"/>
          <a:srcRect/>
          <a:stretch>
            <a:fillRect/>
          </a:stretch>
        </p:blipFill>
        <p:spPr bwMode="auto">
          <a:xfrm>
            <a:off x="457200" y="381000"/>
            <a:ext cx="2578100" cy="11684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B43FA6F-D1EB-455B-A6EC-29585B8E41B4}" type="datetime3">
              <a:rPr lang="en-US" altLang="en-US"/>
              <a:pPr/>
              <a:t>20 June 2007</a:t>
            </a:fld>
            <a:endParaRPr lang="en-US" altLang="en-US"/>
          </a:p>
        </p:txBody>
      </p:sp>
      <p:sp>
        <p:nvSpPr>
          <p:cNvPr id="5" name="Footer Placeholder 4"/>
          <p:cNvSpPr>
            <a:spLocks noGrp="1"/>
          </p:cNvSpPr>
          <p:nvPr>
            <p:ph type="ftr" sz="quarter" idx="11"/>
          </p:nvPr>
        </p:nvSpPr>
        <p:spPr/>
        <p:txBody>
          <a:bodyPr/>
          <a:lstStyle/>
          <a:p>
            <a:r>
              <a:rPr lang="en-US" altLang="en-US"/>
              <a:t>The Evolution of E-Commerce</a:t>
            </a:r>
          </a:p>
        </p:txBody>
      </p:sp>
      <p:sp>
        <p:nvSpPr>
          <p:cNvPr id="6" name="Slide Number Placeholder 5"/>
          <p:cNvSpPr>
            <a:spLocks noGrp="1"/>
          </p:cNvSpPr>
          <p:nvPr>
            <p:ph type="sldNum" sz="quarter" idx="12"/>
          </p:nvPr>
        </p:nvSpPr>
        <p:spPr/>
        <p:txBody>
          <a:bodyPr/>
          <a:lstStyle/>
          <a:p>
            <a:fld id="{F824C54D-FA62-4F58-A83C-E5426877F612}" type="slidenum">
              <a:rPr lang="en-US" altLang="en-US"/>
              <a:pPr/>
              <a:t>30</a:t>
            </a:fld>
            <a:endParaRPr lang="en-US" altLang="en-US"/>
          </a:p>
        </p:txBody>
      </p:sp>
      <p:sp>
        <p:nvSpPr>
          <p:cNvPr id="55298" name="Rectangle 2"/>
          <p:cNvSpPr>
            <a:spLocks noGrp="1" noChangeArrowheads="1"/>
          </p:cNvSpPr>
          <p:nvPr>
            <p:ph type="title"/>
          </p:nvPr>
        </p:nvSpPr>
        <p:spPr/>
        <p:txBody>
          <a:bodyPr/>
          <a:lstStyle/>
          <a:p>
            <a:r>
              <a:rPr lang="en-US" altLang="en-US"/>
              <a:t>Two Distinct Marketplaces</a:t>
            </a:r>
          </a:p>
        </p:txBody>
      </p:sp>
      <p:sp>
        <p:nvSpPr>
          <p:cNvPr id="55299" name="Rectangle 3"/>
          <p:cNvSpPr>
            <a:spLocks noGrp="1" noChangeArrowheads="1"/>
          </p:cNvSpPr>
          <p:nvPr>
            <p:ph type="body" idx="1"/>
          </p:nvPr>
        </p:nvSpPr>
        <p:spPr/>
        <p:txBody>
          <a:bodyPr/>
          <a:lstStyle/>
          <a:p>
            <a:r>
              <a:rPr lang="en-US" altLang="en-US"/>
              <a:t>“Adult”</a:t>
            </a:r>
          </a:p>
          <a:p>
            <a:pPr lvl="1"/>
            <a:r>
              <a:rPr lang="en-US" altLang="en-US"/>
              <a:t>5–15% click-through rate</a:t>
            </a:r>
          </a:p>
          <a:p>
            <a:pPr lvl="1"/>
            <a:r>
              <a:rPr lang="en-US" altLang="en-US"/>
              <a:t>0.1–1% conversion rate</a:t>
            </a:r>
          </a:p>
          <a:p>
            <a:pPr lvl="1"/>
            <a:r>
              <a:rPr lang="en-US" altLang="en-US"/>
              <a:t>Lots of traffic from little advertisers</a:t>
            </a:r>
          </a:p>
          <a:p>
            <a:r>
              <a:rPr lang="en-US" altLang="en-US"/>
              <a:t>“Mainstream”</a:t>
            </a:r>
          </a:p>
          <a:p>
            <a:pPr lvl="1"/>
            <a:r>
              <a:rPr lang="en-US" altLang="en-US"/>
              <a:t>0.25–1% click-through rate</a:t>
            </a:r>
          </a:p>
          <a:p>
            <a:pPr lvl="1"/>
            <a:r>
              <a:rPr lang="en-US" altLang="en-US"/>
              <a:t>2–10% conversion rate</a:t>
            </a:r>
          </a:p>
          <a:p>
            <a:pPr lvl="1"/>
            <a:r>
              <a:rPr lang="en-US" altLang="en-US"/>
              <a:t>Most traffic through big advertisers</a:t>
            </a:r>
          </a:p>
          <a:p>
            <a:pPr lvl="1"/>
            <a:endParaRPr lang="en-US" alt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EBAE039-5605-4C98-AC12-1491CD8597A1}" type="datetime3">
              <a:rPr lang="en-US" altLang="en-US"/>
              <a:pPr/>
              <a:t>20 June 2007</a:t>
            </a:fld>
            <a:endParaRPr lang="en-US" altLang="en-US"/>
          </a:p>
        </p:txBody>
      </p:sp>
      <p:sp>
        <p:nvSpPr>
          <p:cNvPr id="5" name="Footer Placeholder 4"/>
          <p:cNvSpPr>
            <a:spLocks noGrp="1"/>
          </p:cNvSpPr>
          <p:nvPr>
            <p:ph type="ftr" sz="quarter" idx="11"/>
          </p:nvPr>
        </p:nvSpPr>
        <p:spPr/>
        <p:txBody>
          <a:bodyPr/>
          <a:lstStyle/>
          <a:p>
            <a:r>
              <a:rPr lang="en-US" altLang="en-US"/>
              <a:t>The Evolution of E-Commerce</a:t>
            </a:r>
          </a:p>
        </p:txBody>
      </p:sp>
      <p:sp>
        <p:nvSpPr>
          <p:cNvPr id="6" name="Slide Number Placeholder 5"/>
          <p:cNvSpPr>
            <a:spLocks noGrp="1"/>
          </p:cNvSpPr>
          <p:nvPr>
            <p:ph type="sldNum" sz="quarter" idx="12"/>
          </p:nvPr>
        </p:nvSpPr>
        <p:spPr/>
        <p:txBody>
          <a:bodyPr/>
          <a:lstStyle/>
          <a:p>
            <a:fld id="{4B2257FC-A325-44D2-B988-EE0D39CF8E90}" type="slidenum">
              <a:rPr lang="en-US" altLang="en-US"/>
              <a:pPr/>
              <a:t>31</a:t>
            </a:fld>
            <a:endParaRPr lang="en-US" altLang="en-US"/>
          </a:p>
        </p:txBody>
      </p:sp>
      <p:sp>
        <p:nvSpPr>
          <p:cNvPr id="56322" name="Rectangle 2"/>
          <p:cNvSpPr>
            <a:spLocks noGrp="1" noChangeArrowheads="1"/>
          </p:cNvSpPr>
          <p:nvPr>
            <p:ph type="title"/>
          </p:nvPr>
        </p:nvSpPr>
        <p:spPr/>
        <p:txBody>
          <a:bodyPr/>
          <a:lstStyle/>
          <a:p>
            <a:r>
              <a:rPr lang="en-US" altLang="en-US"/>
              <a:t>Payment Schemes</a:t>
            </a:r>
          </a:p>
        </p:txBody>
      </p:sp>
      <p:sp>
        <p:nvSpPr>
          <p:cNvPr id="56323" name="Rectangle 3"/>
          <p:cNvSpPr>
            <a:spLocks noGrp="1" noChangeArrowheads="1"/>
          </p:cNvSpPr>
          <p:nvPr>
            <p:ph type="body" idx="1"/>
          </p:nvPr>
        </p:nvSpPr>
        <p:spPr/>
        <p:txBody>
          <a:bodyPr/>
          <a:lstStyle/>
          <a:p>
            <a:r>
              <a:rPr lang="en-US" altLang="en-US"/>
              <a:t>Per Impression</a:t>
            </a:r>
          </a:p>
          <a:p>
            <a:pPr lvl="1"/>
            <a:r>
              <a:rPr lang="en-US" altLang="en-US"/>
              <a:t>Only way on big mainstream advertisers</a:t>
            </a:r>
          </a:p>
          <a:p>
            <a:r>
              <a:rPr lang="en-US" altLang="en-US"/>
              <a:t>Per Click</a:t>
            </a:r>
          </a:p>
          <a:p>
            <a:pPr lvl="1"/>
            <a:r>
              <a:rPr lang="en-US" altLang="en-US"/>
              <a:t>Few adult sites use it any more – lots of abuse</a:t>
            </a:r>
          </a:p>
          <a:p>
            <a:pPr lvl="1"/>
            <a:r>
              <a:rPr lang="en-US" altLang="en-US"/>
              <a:t>Many mainstream sites use it</a:t>
            </a:r>
          </a:p>
          <a:p>
            <a:r>
              <a:rPr lang="en-US" altLang="en-US"/>
              <a:t>Per Conversion</a:t>
            </a:r>
          </a:p>
          <a:p>
            <a:pPr lvl="1"/>
            <a:r>
              <a:rPr lang="en-US" altLang="en-US"/>
              <a:t>Mainstream and adult</a:t>
            </a:r>
          </a:p>
          <a:p>
            <a:pPr lvl="1"/>
            <a:endParaRPr lang="en-US" alt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fld id="{EA0F231A-ACF1-4A8C-99C6-ED083BA6E883}" type="datetime3">
              <a:rPr lang="en-US" altLang="en-US"/>
              <a:pPr/>
              <a:t>20 June 2007</a:t>
            </a:fld>
            <a:endParaRPr lang="en-US" altLang="en-US"/>
          </a:p>
        </p:txBody>
      </p:sp>
      <p:sp>
        <p:nvSpPr>
          <p:cNvPr id="6" name="Footer Placeholder 4"/>
          <p:cNvSpPr>
            <a:spLocks noGrp="1"/>
          </p:cNvSpPr>
          <p:nvPr>
            <p:ph type="ftr" sz="quarter" idx="11"/>
          </p:nvPr>
        </p:nvSpPr>
        <p:spPr/>
        <p:txBody>
          <a:bodyPr/>
          <a:lstStyle/>
          <a:p>
            <a:r>
              <a:rPr lang="en-US" altLang="en-US"/>
              <a:t>The Evolution of E-Commerce</a:t>
            </a:r>
          </a:p>
        </p:txBody>
      </p:sp>
      <p:sp>
        <p:nvSpPr>
          <p:cNvPr id="7" name="Slide Number Placeholder 5"/>
          <p:cNvSpPr>
            <a:spLocks noGrp="1"/>
          </p:cNvSpPr>
          <p:nvPr>
            <p:ph type="sldNum" sz="quarter" idx="12"/>
          </p:nvPr>
        </p:nvSpPr>
        <p:spPr/>
        <p:txBody>
          <a:bodyPr/>
          <a:lstStyle/>
          <a:p>
            <a:fld id="{338A4194-D3C3-41A8-ADAF-91AA08934696}" type="slidenum">
              <a:rPr lang="en-US" altLang="en-US"/>
              <a:pPr/>
              <a:t>32</a:t>
            </a:fld>
            <a:endParaRPr lang="en-US" altLang="en-US"/>
          </a:p>
        </p:txBody>
      </p:sp>
      <p:sp>
        <p:nvSpPr>
          <p:cNvPr id="58370" name="Rectangle 2"/>
          <p:cNvSpPr>
            <a:spLocks noGrp="1" noChangeArrowheads="1"/>
          </p:cNvSpPr>
          <p:nvPr>
            <p:ph type="title"/>
          </p:nvPr>
        </p:nvSpPr>
        <p:spPr/>
        <p:txBody>
          <a:bodyPr/>
          <a:lstStyle/>
          <a:p>
            <a:r>
              <a:rPr lang="en-US" altLang="en-US"/>
              <a:t>Simple Click-bot</a:t>
            </a:r>
          </a:p>
        </p:txBody>
      </p:sp>
      <p:sp>
        <p:nvSpPr>
          <p:cNvPr id="58371" name="Rectangle 3"/>
          <p:cNvSpPr>
            <a:spLocks noGrp="1" noChangeArrowheads="1"/>
          </p:cNvSpPr>
          <p:nvPr>
            <p:ph type="body" idx="1"/>
          </p:nvPr>
        </p:nvSpPr>
        <p:spPr>
          <a:xfrm>
            <a:off x="685800" y="1600200"/>
            <a:ext cx="8077200" cy="4114800"/>
          </a:xfrm>
        </p:spPr>
        <p:txBody>
          <a:bodyPr>
            <a:normAutofit fontScale="92500" lnSpcReduction="10000"/>
          </a:bodyPr>
          <a:lstStyle/>
          <a:p>
            <a:pPr marL="0" indent="0">
              <a:spcBef>
                <a:spcPts val="1200"/>
              </a:spcBef>
              <a:buFontTx/>
              <a:buNone/>
            </a:pPr>
            <a:r>
              <a:rPr lang="en-US" altLang="en-US" sz="2000">
                <a:latin typeface="Courier" charset="0"/>
              </a:rPr>
              <a:t>#!/usr/bin/perl</a:t>
            </a:r>
            <a:br>
              <a:rPr lang="en-US" altLang="en-US" sz="2000">
                <a:latin typeface="Courier" charset="0"/>
              </a:rPr>
            </a:br>
            <a:r>
              <a:rPr lang="en-US" altLang="en-US" sz="2000">
                <a:latin typeface="Courier" charset="0"/>
              </a:rPr>
              <a:t/>
            </a:r>
            <a:br>
              <a:rPr lang="en-US" altLang="en-US" sz="2000">
                <a:latin typeface="Courier" charset="0"/>
              </a:rPr>
            </a:br>
            <a:r>
              <a:rPr lang="en-US" altLang="en-US" sz="2000">
                <a:latin typeface="Courier" charset="0"/>
              </a:rPr>
              <a:t>use HTTP::Request;</a:t>
            </a:r>
            <a:br>
              <a:rPr lang="en-US" altLang="en-US" sz="2000">
                <a:latin typeface="Courier" charset="0"/>
              </a:rPr>
            </a:br>
            <a:r>
              <a:rPr lang="en-US" altLang="en-US" sz="2000">
                <a:latin typeface="Courier" charset="0"/>
              </a:rPr>
              <a:t>use LWP::UserAgent;</a:t>
            </a:r>
            <a:br>
              <a:rPr lang="en-US" altLang="en-US" sz="2000">
                <a:latin typeface="Courier" charset="0"/>
              </a:rPr>
            </a:br>
            <a:endParaRPr lang="en-US" altLang="en-US" sz="2000">
              <a:latin typeface="Courier" charset="0"/>
            </a:endParaRPr>
          </a:p>
          <a:p>
            <a:pPr marL="0" indent="0">
              <a:spcBef>
                <a:spcPts val="1200"/>
              </a:spcBef>
              <a:buFontTx/>
              <a:buNone/>
            </a:pPr>
            <a:r>
              <a:rPr lang="en-US" altLang="en-US" sz="2000">
                <a:latin typeface="Courier" charset="0"/>
              </a:rPr>
              <a:t>$ua = new LWP::UserAgent;</a:t>
            </a:r>
            <a:br>
              <a:rPr lang="en-US" altLang="en-US" sz="2000">
                <a:latin typeface="Courier" charset="0"/>
              </a:rPr>
            </a:br>
            <a:r>
              <a:rPr lang="en-US" altLang="en-US" sz="2000">
                <a:latin typeface="Courier" charset="0"/>
              </a:rPr>
              <a:t>$ua-&gt;agent("Mozilla/4.76");</a:t>
            </a:r>
            <a:br>
              <a:rPr lang="en-US" altLang="en-US" sz="2000">
                <a:latin typeface="Courier" charset="0"/>
              </a:rPr>
            </a:br>
            <a:r>
              <a:rPr lang="en-US" altLang="en-US" sz="2000">
                <a:latin typeface="Courier" charset="0"/>
              </a:rPr>
              <a:t>$req = new HTTP::Request(GET =&gt;</a:t>
            </a:r>
            <a:br>
              <a:rPr lang="en-US" altLang="en-US" sz="2000">
                <a:latin typeface="Courier" charset="0"/>
              </a:rPr>
            </a:br>
            <a:r>
              <a:rPr lang="en-US" altLang="en-US" sz="2000">
                <a:latin typeface="Courier" charset="0"/>
              </a:rPr>
              <a:t>	"http://tracker.loser.com/count?id=1a47cb3");</a:t>
            </a:r>
            <a:br>
              <a:rPr lang="en-US" altLang="en-US" sz="2000">
                <a:latin typeface="Courier" charset="0"/>
              </a:rPr>
            </a:br>
            <a:endParaRPr lang="en-US" altLang="en-US" sz="2000">
              <a:latin typeface="Courier" charset="0"/>
            </a:endParaRPr>
          </a:p>
          <a:p>
            <a:pPr marL="0" indent="0">
              <a:buFontTx/>
              <a:buNone/>
            </a:pPr>
            <a:r>
              <a:rPr lang="en-US" altLang="en-US" sz="2000">
                <a:latin typeface="Courier" charset="0"/>
              </a:rPr>
              <a:t>while (1) {</a:t>
            </a:r>
            <a:br>
              <a:rPr lang="en-US" altLang="en-US" sz="2000">
                <a:latin typeface="Courier" charset="0"/>
              </a:rPr>
            </a:br>
            <a:r>
              <a:rPr lang="en-US" altLang="en-US" sz="2000">
                <a:latin typeface="Courier" charset="0"/>
              </a:rPr>
              <a:t>    $ua-&gt;request($req);</a:t>
            </a:r>
            <a:br>
              <a:rPr lang="en-US" altLang="en-US" sz="2000">
                <a:latin typeface="Courier" charset="0"/>
              </a:rPr>
            </a:br>
            <a:r>
              <a:rPr lang="en-US" altLang="en-US" sz="2000">
                <a:latin typeface="Courier" charset="0"/>
              </a:rPr>
              <a:t>    sleep int rand 16;</a:t>
            </a:r>
            <a:br>
              <a:rPr lang="en-US" altLang="en-US" sz="2000">
                <a:latin typeface="Courier" charset="0"/>
              </a:rPr>
            </a:br>
            <a:r>
              <a:rPr lang="en-US" altLang="en-US" sz="2000">
                <a:latin typeface="Courier" charset="0"/>
              </a:rPr>
              <a:t>    }</a:t>
            </a:r>
          </a:p>
        </p:txBody>
      </p:sp>
      <p:graphicFrame>
        <p:nvGraphicFramePr>
          <p:cNvPr id="58372" name="Object 4"/>
          <p:cNvGraphicFramePr>
            <a:graphicFrameLocks noChangeAspect="1"/>
          </p:cNvGraphicFramePr>
          <p:nvPr/>
        </p:nvGraphicFramePr>
        <p:xfrm>
          <a:off x="7239000" y="381000"/>
          <a:ext cx="1250950" cy="1231900"/>
        </p:xfrm>
        <a:graphic>
          <a:graphicData uri="http://schemas.openxmlformats.org/presentationml/2006/ole">
            <p:oleObj spid="_x0000_s3074" name="Clip" r:id="rId4" imgW="4025900" imgH="3962400" progId="MS_ClipArt_Gallery.2">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3000"/>
                                  </p:stCondLst>
                                  <p:childTnLst>
                                    <p:set>
                                      <p:cBhvr>
                                        <p:cTn id="6" dur="1" fill="hold">
                                          <p:stCondLst>
                                            <p:cond delay="0"/>
                                          </p:stCondLst>
                                        </p:cTn>
                                        <p:tgtEl>
                                          <p:spTgt spid="58372"/>
                                        </p:tgtEl>
                                        <p:attrNameLst>
                                          <p:attrName>style.visibility</p:attrName>
                                        </p:attrNameLst>
                                      </p:cBhvr>
                                      <p:to>
                                        <p:strVal val="visible"/>
                                      </p:to>
                                    </p:set>
                                    <p:anim calcmode="lin" valueType="num">
                                      <p:cBhvr>
                                        <p:cTn id="7" dur="500" fill="hold"/>
                                        <p:tgtEl>
                                          <p:spTgt spid="58372"/>
                                        </p:tgtEl>
                                        <p:attrNameLst>
                                          <p:attrName>ppt_w</p:attrName>
                                        </p:attrNameLst>
                                      </p:cBhvr>
                                      <p:tavLst>
                                        <p:tav tm="0">
                                          <p:val>
                                            <p:fltVal val="0"/>
                                          </p:val>
                                        </p:tav>
                                        <p:tav tm="100000">
                                          <p:val>
                                            <p:strVal val="#ppt_w"/>
                                          </p:val>
                                        </p:tav>
                                      </p:tavLst>
                                    </p:anim>
                                    <p:anim calcmode="lin" valueType="num">
                                      <p:cBhvr>
                                        <p:cTn id="8" dur="500" fill="hold"/>
                                        <p:tgtEl>
                                          <p:spTgt spid="5837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709541C-7839-4CE2-AB62-4FB29EB10831}" type="datetime3">
              <a:rPr lang="en-US" altLang="en-US"/>
              <a:pPr/>
              <a:t>20 June 2007</a:t>
            </a:fld>
            <a:endParaRPr lang="en-US" altLang="en-US"/>
          </a:p>
        </p:txBody>
      </p:sp>
      <p:sp>
        <p:nvSpPr>
          <p:cNvPr id="5" name="Footer Placeholder 4"/>
          <p:cNvSpPr>
            <a:spLocks noGrp="1"/>
          </p:cNvSpPr>
          <p:nvPr>
            <p:ph type="ftr" sz="quarter" idx="11"/>
          </p:nvPr>
        </p:nvSpPr>
        <p:spPr/>
        <p:txBody>
          <a:bodyPr/>
          <a:lstStyle/>
          <a:p>
            <a:r>
              <a:rPr lang="en-US" altLang="en-US"/>
              <a:t>The Evolution of E-Commerce</a:t>
            </a:r>
          </a:p>
        </p:txBody>
      </p:sp>
      <p:sp>
        <p:nvSpPr>
          <p:cNvPr id="6" name="Slide Number Placeholder 5"/>
          <p:cNvSpPr>
            <a:spLocks noGrp="1"/>
          </p:cNvSpPr>
          <p:nvPr>
            <p:ph type="sldNum" sz="quarter" idx="12"/>
          </p:nvPr>
        </p:nvSpPr>
        <p:spPr/>
        <p:txBody>
          <a:bodyPr/>
          <a:lstStyle/>
          <a:p>
            <a:fld id="{32BB6FA8-3414-4117-A68D-7CEAE504F97E}" type="slidenum">
              <a:rPr lang="en-US" altLang="en-US"/>
              <a:pPr/>
              <a:t>33</a:t>
            </a:fld>
            <a:endParaRPr lang="en-US" altLang="en-US"/>
          </a:p>
        </p:txBody>
      </p:sp>
      <p:sp>
        <p:nvSpPr>
          <p:cNvPr id="59394" name="Rectangle 2"/>
          <p:cNvSpPr>
            <a:spLocks noGrp="1" noChangeArrowheads="1"/>
          </p:cNvSpPr>
          <p:nvPr>
            <p:ph type="title"/>
          </p:nvPr>
        </p:nvSpPr>
        <p:spPr/>
        <p:txBody>
          <a:bodyPr/>
          <a:lstStyle/>
          <a:p>
            <a:r>
              <a:rPr lang="en-US" altLang="en-US"/>
              <a:t>Per-Conversion Payment</a:t>
            </a:r>
          </a:p>
        </p:txBody>
      </p:sp>
      <p:sp>
        <p:nvSpPr>
          <p:cNvPr id="59395" name="Rectangle 3"/>
          <p:cNvSpPr>
            <a:spLocks noGrp="1" noChangeArrowheads="1"/>
          </p:cNvSpPr>
          <p:nvPr>
            <p:ph type="body" idx="1"/>
          </p:nvPr>
        </p:nvSpPr>
        <p:spPr/>
        <p:txBody>
          <a:bodyPr/>
          <a:lstStyle/>
          <a:p>
            <a:r>
              <a:rPr lang="en-US" altLang="en-US"/>
              <a:t>Different pay-out schemes (depending on business being advertised)</a:t>
            </a:r>
          </a:p>
          <a:p>
            <a:pPr lvl="1"/>
            <a:r>
              <a:rPr lang="en-US" altLang="en-US"/>
              <a:t>Per-referral fee</a:t>
            </a:r>
          </a:p>
          <a:p>
            <a:pPr lvl="1"/>
            <a:r>
              <a:rPr lang="en-US" altLang="en-US"/>
              <a:t>Per-signup fee</a:t>
            </a:r>
          </a:p>
          <a:p>
            <a:pPr lvl="2"/>
            <a:r>
              <a:rPr lang="en-US" altLang="en-US"/>
              <a:t>A fraction of sales</a:t>
            </a:r>
          </a:p>
          <a:p>
            <a:pPr lvl="3"/>
            <a:r>
              <a:rPr lang="en-US" altLang="en-US"/>
              <a:t>One-time</a:t>
            </a:r>
          </a:p>
          <a:p>
            <a:pPr lvl="3"/>
            <a:r>
              <a:rPr lang="en-US" altLang="en-US"/>
              <a:t>Recurring</a:t>
            </a:r>
          </a:p>
          <a:p>
            <a:pPr lvl="2"/>
            <a:r>
              <a:rPr lang="en-US" altLang="en-US"/>
              <a:t>A fraction of </a:t>
            </a:r>
            <a:r>
              <a:rPr lang="en-US" altLang="en-US" i="1"/>
              <a:t>anticipated</a:t>
            </a:r>
            <a:r>
              <a:rPr lang="en-US" altLang="en-US"/>
              <a:t> sales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ACC04A0-34B4-4996-84D1-35CA9ED26789}" type="datetime3">
              <a:rPr lang="en-US" altLang="en-US"/>
              <a:pPr/>
              <a:t>20 June 2007</a:t>
            </a:fld>
            <a:endParaRPr lang="en-US" altLang="en-US"/>
          </a:p>
        </p:txBody>
      </p:sp>
      <p:sp>
        <p:nvSpPr>
          <p:cNvPr id="5" name="Footer Placeholder 4"/>
          <p:cNvSpPr>
            <a:spLocks noGrp="1"/>
          </p:cNvSpPr>
          <p:nvPr>
            <p:ph type="ftr" sz="quarter" idx="11"/>
          </p:nvPr>
        </p:nvSpPr>
        <p:spPr/>
        <p:txBody>
          <a:bodyPr/>
          <a:lstStyle/>
          <a:p>
            <a:r>
              <a:rPr lang="en-US" altLang="en-US"/>
              <a:t>The Evolution of E-Commerce</a:t>
            </a:r>
          </a:p>
        </p:txBody>
      </p:sp>
      <p:sp>
        <p:nvSpPr>
          <p:cNvPr id="6" name="Slide Number Placeholder 5"/>
          <p:cNvSpPr>
            <a:spLocks noGrp="1"/>
          </p:cNvSpPr>
          <p:nvPr>
            <p:ph type="sldNum" sz="quarter" idx="12"/>
          </p:nvPr>
        </p:nvSpPr>
        <p:spPr/>
        <p:txBody>
          <a:bodyPr/>
          <a:lstStyle/>
          <a:p>
            <a:fld id="{084EF307-4B56-4BFE-8B58-846BBB7F42BA}" type="slidenum">
              <a:rPr lang="en-US" altLang="en-US"/>
              <a:pPr/>
              <a:t>34</a:t>
            </a:fld>
            <a:endParaRPr lang="en-US" altLang="en-US"/>
          </a:p>
        </p:txBody>
      </p:sp>
      <p:sp>
        <p:nvSpPr>
          <p:cNvPr id="10242" name="Rectangle 2"/>
          <p:cNvSpPr>
            <a:spLocks noGrp="1" noChangeArrowheads="1"/>
          </p:cNvSpPr>
          <p:nvPr>
            <p:ph type="title"/>
          </p:nvPr>
        </p:nvSpPr>
        <p:spPr/>
        <p:txBody>
          <a:bodyPr/>
          <a:lstStyle/>
          <a:p>
            <a:r>
              <a:rPr lang="en-US" altLang="en-US"/>
              <a:t>Not the end…</a:t>
            </a:r>
          </a:p>
        </p:txBody>
      </p:sp>
      <p:sp>
        <p:nvSpPr>
          <p:cNvPr id="10243" name="Rectangle 3"/>
          <p:cNvSpPr>
            <a:spLocks noGrp="1" noChangeArrowheads="1"/>
          </p:cNvSpPr>
          <p:nvPr>
            <p:ph type="body" idx="1"/>
          </p:nvPr>
        </p:nvSpPr>
        <p:spPr/>
        <p:txBody>
          <a:bodyPr/>
          <a:lstStyle/>
          <a:p>
            <a:r>
              <a:rPr lang="en-US" altLang="en-US"/>
              <a:t>Information super-highwayman</a:t>
            </a:r>
          </a:p>
          <a:p>
            <a:pPr lvl="1"/>
            <a:r>
              <a:rPr lang="en-US" altLang="en-US"/>
              <a:t>New kinds of sales</a:t>
            </a:r>
          </a:p>
          <a:p>
            <a:pPr lvl="1"/>
            <a:r>
              <a:rPr lang="en-US" altLang="en-US"/>
              <a:t>New kinds of commerce</a:t>
            </a:r>
          </a:p>
          <a:p>
            <a:pPr lvl="1"/>
            <a:r>
              <a:rPr lang="en-US" altLang="en-US"/>
              <a:t>New kinds of theft</a:t>
            </a:r>
          </a:p>
          <a:p>
            <a:pPr lvl="1"/>
            <a:r>
              <a:rPr lang="en-US" altLang="en-US"/>
              <a:t>Different kinds of insurance</a:t>
            </a:r>
          </a:p>
          <a:p>
            <a:pPr lvl="1"/>
            <a:r>
              <a:rPr lang="en-US" altLang="en-US"/>
              <a:t>Adaptive restrictions</a:t>
            </a:r>
          </a:p>
          <a:p>
            <a:r>
              <a:rPr lang="en-US" altLang="en-US"/>
              <a:t>Back to the Wild West!</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93EBBFF-26E9-4173-B9AD-138096381515}" type="datetime3">
              <a:rPr lang="en-US" altLang="en-US"/>
              <a:pPr/>
              <a:t>20 June 2007</a:t>
            </a:fld>
            <a:endParaRPr lang="en-US" altLang="en-US"/>
          </a:p>
        </p:txBody>
      </p:sp>
      <p:sp>
        <p:nvSpPr>
          <p:cNvPr id="5" name="Footer Placeholder 4"/>
          <p:cNvSpPr>
            <a:spLocks noGrp="1"/>
          </p:cNvSpPr>
          <p:nvPr>
            <p:ph type="ftr" sz="quarter" idx="11"/>
          </p:nvPr>
        </p:nvSpPr>
        <p:spPr/>
        <p:txBody>
          <a:bodyPr/>
          <a:lstStyle/>
          <a:p>
            <a:r>
              <a:rPr lang="en-US" altLang="en-US"/>
              <a:t>The Evolution of E-Commerce</a:t>
            </a:r>
          </a:p>
        </p:txBody>
      </p:sp>
      <p:sp>
        <p:nvSpPr>
          <p:cNvPr id="6" name="Slide Number Placeholder 5"/>
          <p:cNvSpPr>
            <a:spLocks noGrp="1"/>
          </p:cNvSpPr>
          <p:nvPr>
            <p:ph type="sldNum" sz="quarter" idx="12"/>
          </p:nvPr>
        </p:nvSpPr>
        <p:spPr/>
        <p:txBody>
          <a:bodyPr/>
          <a:lstStyle/>
          <a:p>
            <a:fld id="{BDA21504-5BE6-4D37-973E-CB5A853945B5}" type="slidenum">
              <a:rPr lang="en-US" altLang="en-US"/>
              <a:pPr/>
              <a:t>35</a:t>
            </a:fld>
            <a:endParaRPr lang="en-US" altLang="en-US"/>
          </a:p>
        </p:txBody>
      </p:sp>
      <p:sp>
        <p:nvSpPr>
          <p:cNvPr id="72706" name="Rectangle 2"/>
          <p:cNvSpPr>
            <a:spLocks noGrp="1" noChangeArrowheads="1"/>
          </p:cNvSpPr>
          <p:nvPr>
            <p:ph type="title"/>
          </p:nvPr>
        </p:nvSpPr>
        <p:spPr/>
        <p:txBody>
          <a:bodyPr>
            <a:normAutofit fontScale="90000"/>
          </a:bodyPr>
          <a:lstStyle/>
          <a:p>
            <a:r>
              <a:rPr lang="en-US" altLang="en-US"/>
              <a:t>It was the best of times, it was the worst of times.</a:t>
            </a:r>
          </a:p>
        </p:txBody>
      </p:sp>
      <p:sp>
        <p:nvSpPr>
          <p:cNvPr id="72707" name="Rectangle 3"/>
          <p:cNvSpPr>
            <a:spLocks noGrp="1" noChangeArrowheads="1"/>
          </p:cNvSpPr>
          <p:nvPr>
            <p:ph type="body" idx="1"/>
          </p:nvPr>
        </p:nvSpPr>
        <p:spPr/>
        <p:txBody>
          <a:bodyPr/>
          <a:lstStyle/>
          <a:p>
            <a:r>
              <a:rPr lang="en-US" altLang="en-US"/>
              <a:t>Instant gratification</a:t>
            </a:r>
          </a:p>
          <a:p>
            <a:pPr lvl="1"/>
            <a:r>
              <a:rPr lang="en-US" altLang="en-US"/>
              <a:t>Assessing customer feedback</a:t>
            </a:r>
          </a:p>
          <a:p>
            <a:pPr lvl="1"/>
            <a:r>
              <a:rPr lang="en-US" altLang="en-US"/>
              <a:t>Assessing ad effectiveness</a:t>
            </a:r>
          </a:p>
          <a:p>
            <a:r>
              <a:rPr lang="en-US" altLang="en-US"/>
              <a:t>Loss of privacy</a:t>
            </a:r>
          </a:p>
          <a:p>
            <a:pPr lvl="1"/>
            <a:r>
              <a:rPr lang="en-US" altLang="en-US"/>
              <a:t>Voluntary loss</a:t>
            </a:r>
          </a:p>
          <a:p>
            <a:pPr lvl="1"/>
            <a:r>
              <a:rPr lang="en-US" altLang="en-US"/>
              <a:t>Involuntary loss</a:t>
            </a:r>
          </a:p>
          <a:p>
            <a:r>
              <a:rPr lang="en-US" altLang="en-US"/>
              <a:t>Loss of anonymity</a:t>
            </a:r>
          </a:p>
          <a:p>
            <a:r>
              <a:rPr lang="en-US" altLang="en-US"/>
              <a:t>Big Brother is </a:t>
            </a:r>
            <a:r>
              <a:rPr lang="en-US" altLang="en-US" i="1"/>
              <a:t>already</a:t>
            </a:r>
            <a:r>
              <a:rPr lang="en-US" altLang="en-US"/>
              <a:t> watching you!</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half" idx="10"/>
          </p:nvPr>
        </p:nvSpPr>
        <p:spPr/>
        <p:txBody>
          <a:bodyPr/>
          <a:lstStyle/>
          <a:p>
            <a:fld id="{C587853B-381D-4561-8C5A-D38952384D79}" type="datetime3">
              <a:rPr lang="en-US" altLang="en-US"/>
              <a:pPr/>
              <a:t>20 June 2007</a:t>
            </a:fld>
            <a:endParaRPr lang="en-US" altLang="en-US"/>
          </a:p>
        </p:txBody>
      </p:sp>
      <p:sp>
        <p:nvSpPr>
          <p:cNvPr id="5" name="Footer Placeholder 3"/>
          <p:cNvSpPr>
            <a:spLocks noGrp="1"/>
          </p:cNvSpPr>
          <p:nvPr>
            <p:ph type="ftr" sz="quarter" idx="11"/>
          </p:nvPr>
        </p:nvSpPr>
        <p:spPr/>
        <p:txBody>
          <a:bodyPr/>
          <a:lstStyle/>
          <a:p>
            <a:r>
              <a:rPr lang="en-US" altLang="en-US"/>
              <a:t>The Evolution of E-Commerce</a:t>
            </a:r>
          </a:p>
        </p:txBody>
      </p:sp>
      <p:sp>
        <p:nvSpPr>
          <p:cNvPr id="6" name="Slide Number Placeholder 4"/>
          <p:cNvSpPr>
            <a:spLocks noGrp="1"/>
          </p:cNvSpPr>
          <p:nvPr>
            <p:ph type="sldNum" sz="quarter" idx="12"/>
          </p:nvPr>
        </p:nvSpPr>
        <p:spPr/>
        <p:txBody>
          <a:bodyPr/>
          <a:lstStyle/>
          <a:p>
            <a:fld id="{3FEB460E-5612-4980-89E0-CB549DC56F5B}" type="slidenum">
              <a:rPr lang="en-US" altLang="en-US"/>
              <a:pPr/>
              <a:t>36</a:t>
            </a:fld>
            <a:endParaRPr lang="en-US" altLang="en-US"/>
          </a:p>
        </p:txBody>
      </p:sp>
      <p:sp>
        <p:nvSpPr>
          <p:cNvPr id="90114" name="Rectangle 2"/>
          <p:cNvSpPr>
            <a:spLocks noGrp="1" noChangeArrowheads="1"/>
          </p:cNvSpPr>
          <p:nvPr>
            <p:ph type="title"/>
          </p:nvPr>
        </p:nvSpPr>
        <p:spPr/>
        <p:txBody>
          <a:bodyPr/>
          <a:lstStyle/>
          <a:p>
            <a:r>
              <a:rPr lang="en-US" altLang="en-US"/>
              <a:t>Mainstream Sites - 1 day use</a:t>
            </a:r>
          </a:p>
        </p:txBody>
      </p:sp>
      <p:pic>
        <p:nvPicPr>
          <p:cNvPr id="90115" name="Picture 3"/>
          <p:cNvPicPr>
            <a:picLocks noChangeAspect="1" noChangeArrowheads="1"/>
          </p:cNvPicPr>
          <p:nvPr/>
        </p:nvPicPr>
        <p:blipFill>
          <a:blip r:embed="rId3"/>
          <a:srcRect/>
          <a:stretch>
            <a:fillRect/>
          </a:stretch>
        </p:blipFill>
        <p:spPr bwMode="auto">
          <a:xfrm>
            <a:off x="838200" y="1524000"/>
            <a:ext cx="7556500" cy="4889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half" idx="10"/>
          </p:nvPr>
        </p:nvSpPr>
        <p:spPr/>
        <p:txBody>
          <a:bodyPr/>
          <a:lstStyle/>
          <a:p>
            <a:fld id="{8D865695-72E6-4B5B-8EA4-42896D50C166}" type="datetime3">
              <a:rPr lang="en-US" altLang="en-US"/>
              <a:pPr/>
              <a:t>20 June 2007</a:t>
            </a:fld>
            <a:endParaRPr lang="en-US" altLang="en-US"/>
          </a:p>
        </p:txBody>
      </p:sp>
      <p:sp>
        <p:nvSpPr>
          <p:cNvPr id="5" name="Footer Placeholder 3"/>
          <p:cNvSpPr>
            <a:spLocks noGrp="1"/>
          </p:cNvSpPr>
          <p:nvPr>
            <p:ph type="ftr" sz="quarter" idx="11"/>
          </p:nvPr>
        </p:nvSpPr>
        <p:spPr/>
        <p:txBody>
          <a:bodyPr/>
          <a:lstStyle/>
          <a:p>
            <a:r>
              <a:rPr lang="en-US" altLang="en-US"/>
              <a:t>The Evolution of E-Commerce</a:t>
            </a:r>
          </a:p>
        </p:txBody>
      </p:sp>
      <p:sp>
        <p:nvSpPr>
          <p:cNvPr id="6" name="Slide Number Placeholder 4"/>
          <p:cNvSpPr>
            <a:spLocks noGrp="1"/>
          </p:cNvSpPr>
          <p:nvPr>
            <p:ph type="sldNum" sz="quarter" idx="12"/>
          </p:nvPr>
        </p:nvSpPr>
        <p:spPr/>
        <p:txBody>
          <a:bodyPr/>
          <a:lstStyle/>
          <a:p>
            <a:fld id="{B067EEC4-785C-4E4E-9335-E7EC86A2003A}" type="slidenum">
              <a:rPr lang="en-US" altLang="en-US"/>
              <a:pPr/>
              <a:t>37</a:t>
            </a:fld>
            <a:endParaRPr lang="en-US" altLang="en-US"/>
          </a:p>
        </p:txBody>
      </p:sp>
      <p:sp>
        <p:nvSpPr>
          <p:cNvPr id="92162" name="Rectangle 2"/>
          <p:cNvSpPr>
            <a:spLocks noGrp="1" noChangeArrowheads="1"/>
          </p:cNvSpPr>
          <p:nvPr>
            <p:ph type="title"/>
          </p:nvPr>
        </p:nvSpPr>
        <p:spPr/>
        <p:txBody>
          <a:bodyPr/>
          <a:lstStyle/>
          <a:p>
            <a:r>
              <a:rPr lang="en-US" altLang="en-US"/>
              <a:t>Mainstream Sites - 1 week use</a:t>
            </a:r>
          </a:p>
        </p:txBody>
      </p:sp>
      <p:pic>
        <p:nvPicPr>
          <p:cNvPr id="92163" name="Picture 3"/>
          <p:cNvPicPr>
            <a:picLocks noChangeAspect="1" noChangeArrowheads="1"/>
          </p:cNvPicPr>
          <p:nvPr/>
        </p:nvPicPr>
        <p:blipFill>
          <a:blip r:embed="rId2"/>
          <a:srcRect/>
          <a:stretch>
            <a:fillRect/>
          </a:stretch>
        </p:blipFill>
        <p:spPr bwMode="auto">
          <a:xfrm>
            <a:off x="838200" y="1524000"/>
            <a:ext cx="7556500" cy="4889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half" idx="10"/>
          </p:nvPr>
        </p:nvSpPr>
        <p:spPr/>
        <p:txBody>
          <a:bodyPr/>
          <a:lstStyle/>
          <a:p>
            <a:fld id="{867C3194-54CF-41BF-B1A7-B8989C8E301A}" type="datetime3">
              <a:rPr lang="en-US" altLang="en-US"/>
              <a:pPr/>
              <a:t>20 June 2007</a:t>
            </a:fld>
            <a:endParaRPr lang="en-US" altLang="en-US"/>
          </a:p>
        </p:txBody>
      </p:sp>
      <p:sp>
        <p:nvSpPr>
          <p:cNvPr id="5" name="Footer Placeholder 3"/>
          <p:cNvSpPr>
            <a:spLocks noGrp="1"/>
          </p:cNvSpPr>
          <p:nvPr>
            <p:ph type="ftr" sz="quarter" idx="11"/>
          </p:nvPr>
        </p:nvSpPr>
        <p:spPr/>
        <p:txBody>
          <a:bodyPr/>
          <a:lstStyle/>
          <a:p>
            <a:r>
              <a:rPr lang="en-US" altLang="en-US"/>
              <a:t>The Evolution of E-Commerce</a:t>
            </a:r>
          </a:p>
        </p:txBody>
      </p:sp>
      <p:sp>
        <p:nvSpPr>
          <p:cNvPr id="6" name="Slide Number Placeholder 4"/>
          <p:cNvSpPr>
            <a:spLocks noGrp="1"/>
          </p:cNvSpPr>
          <p:nvPr>
            <p:ph type="sldNum" sz="quarter" idx="12"/>
          </p:nvPr>
        </p:nvSpPr>
        <p:spPr/>
        <p:txBody>
          <a:bodyPr/>
          <a:lstStyle/>
          <a:p>
            <a:fld id="{5A0F0982-575B-45FC-B78A-4EB1C7BC2784}" type="slidenum">
              <a:rPr lang="en-US" altLang="en-US"/>
              <a:pPr/>
              <a:t>38</a:t>
            </a:fld>
            <a:endParaRPr lang="en-US" altLang="en-US"/>
          </a:p>
        </p:txBody>
      </p:sp>
      <p:sp>
        <p:nvSpPr>
          <p:cNvPr id="93186" name="Rectangle 2"/>
          <p:cNvSpPr>
            <a:spLocks noGrp="1" noChangeArrowheads="1"/>
          </p:cNvSpPr>
          <p:nvPr>
            <p:ph type="title"/>
          </p:nvPr>
        </p:nvSpPr>
        <p:spPr/>
        <p:txBody>
          <a:bodyPr/>
          <a:lstStyle/>
          <a:p>
            <a:r>
              <a:rPr lang="en-US" altLang="en-US"/>
              <a:t>Adult Sites - 1 day use</a:t>
            </a:r>
          </a:p>
        </p:txBody>
      </p:sp>
      <p:pic>
        <p:nvPicPr>
          <p:cNvPr id="93187" name="Picture 3"/>
          <p:cNvPicPr>
            <a:picLocks noChangeAspect="1" noChangeArrowheads="1"/>
          </p:cNvPicPr>
          <p:nvPr/>
        </p:nvPicPr>
        <p:blipFill>
          <a:blip r:embed="rId2"/>
          <a:srcRect/>
          <a:stretch>
            <a:fillRect/>
          </a:stretch>
        </p:blipFill>
        <p:spPr bwMode="auto">
          <a:xfrm>
            <a:off x="762000" y="1828800"/>
            <a:ext cx="7556500" cy="38989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half" idx="10"/>
          </p:nvPr>
        </p:nvSpPr>
        <p:spPr/>
        <p:txBody>
          <a:bodyPr/>
          <a:lstStyle/>
          <a:p>
            <a:fld id="{DF737D9B-9A2C-4F09-8820-F27B5C8F5799}" type="datetime3">
              <a:rPr lang="en-US" altLang="en-US"/>
              <a:pPr/>
              <a:t>20 June 2007</a:t>
            </a:fld>
            <a:endParaRPr lang="en-US" altLang="en-US"/>
          </a:p>
        </p:txBody>
      </p:sp>
      <p:sp>
        <p:nvSpPr>
          <p:cNvPr id="5" name="Footer Placeholder 3"/>
          <p:cNvSpPr>
            <a:spLocks noGrp="1"/>
          </p:cNvSpPr>
          <p:nvPr>
            <p:ph type="ftr" sz="quarter" idx="11"/>
          </p:nvPr>
        </p:nvSpPr>
        <p:spPr/>
        <p:txBody>
          <a:bodyPr/>
          <a:lstStyle/>
          <a:p>
            <a:r>
              <a:rPr lang="en-US" altLang="en-US"/>
              <a:t>The Evolution of E-Commerce</a:t>
            </a:r>
          </a:p>
        </p:txBody>
      </p:sp>
      <p:sp>
        <p:nvSpPr>
          <p:cNvPr id="6" name="Slide Number Placeholder 4"/>
          <p:cNvSpPr>
            <a:spLocks noGrp="1"/>
          </p:cNvSpPr>
          <p:nvPr>
            <p:ph type="sldNum" sz="quarter" idx="12"/>
          </p:nvPr>
        </p:nvSpPr>
        <p:spPr/>
        <p:txBody>
          <a:bodyPr/>
          <a:lstStyle/>
          <a:p>
            <a:fld id="{73F33BD2-9932-4F55-B02C-38F9E4C1D3DD}" type="slidenum">
              <a:rPr lang="en-US" altLang="en-US"/>
              <a:pPr/>
              <a:t>39</a:t>
            </a:fld>
            <a:endParaRPr lang="en-US" altLang="en-US"/>
          </a:p>
        </p:txBody>
      </p:sp>
      <p:sp>
        <p:nvSpPr>
          <p:cNvPr id="94210" name="Rectangle 2"/>
          <p:cNvSpPr>
            <a:spLocks noGrp="1" noChangeArrowheads="1"/>
          </p:cNvSpPr>
          <p:nvPr>
            <p:ph type="title"/>
          </p:nvPr>
        </p:nvSpPr>
        <p:spPr/>
        <p:txBody>
          <a:bodyPr/>
          <a:lstStyle/>
          <a:p>
            <a:r>
              <a:rPr lang="en-US" altLang="en-US"/>
              <a:t>Adult Sites - 1 week use</a:t>
            </a:r>
          </a:p>
        </p:txBody>
      </p:sp>
      <p:pic>
        <p:nvPicPr>
          <p:cNvPr id="94211" name="Picture 3"/>
          <p:cNvPicPr>
            <a:picLocks noChangeAspect="1" noChangeArrowheads="1"/>
          </p:cNvPicPr>
          <p:nvPr/>
        </p:nvPicPr>
        <p:blipFill>
          <a:blip r:embed="rId2"/>
          <a:srcRect/>
          <a:stretch>
            <a:fillRect/>
          </a:stretch>
        </p:blipFill>
        <p:spPr bwMode="auto">
          <a:xfrm>
            <a:off x="990600" y="1676400"/>
            <a:ext cx="7556500" cy="38989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fld id="{35CC4B67-5CC7-4183-8907-75C625282A01}" type="datetime3">
              <a:rPr lang="en-US" altLang="en-US"/>
              <a:pPr/>
              <a:t>20 June 2007</a:t>
            </a:fld>
            <a:endParaRPr lang="en-US" altLang="en-US"/>
          </a:p>
        </p:txBody>
      </p:sp>
      <p:sp>
        <p:nvSpPr>
          <p:cNvPr id="7" name="Footer Placeholder 4"/>
          <p:cNvSpPr>
            <a:spLocks noGrp="1"/>
          </p:cNvSpPr>
          <p:nvPr>
            <p:ph type="ftr" sz="quarter" idx="11"/>
          </p:nvPr>
        </p:nvSpPr>
        <p:spPr/>
        <p:txBody>
          <a:bodyPr/>
          <a:lstStyle/>
          <a:p>
            <a:r>
              <a:rPr lang="en-US" altLang="en-US"/>
              <a:t>The Evolution of E-Commerce</a:t>
            </a:r>
          </a:p>
        </p:txBody>
      </p:sp>
      <p:sp>
        <p:nvSpPr>
          <p:cNvPr id="8" name="Slide Number Placeholder 5"/>
          <p:cNvSpPr>
            <a:spLocks noGrp="1"/>
          </p:cNvSpPr>
          <p:nvPr>
            <p:ph type="sldNum" sz="quarter" idx="12"/>
          </p:nvPr>
        </p:nvSpPr>
        <p:spPr/>
        <p:txBody>
          <a:bodyPr/>
          <a:lstStyle/>
          <a:p>
            <a:fld id="{D173AED3-0C2E-4A88-B8F0-DBAF590F9F31}" type="slidenum">
              <a:rPr lang="en-US" altLang="en-US"/>
              <a:pPr/>
              <a:t>4</a:t>
            </a:fld>
            <a:endParaRPr lang="en-US" altLang="en-US"/>
          </a:p>
        </p:txBody>
      </p:sp>
      <p:sp>
        <p:nvSpPr>
          <p:cNvPr id="4098" name="Rectangle 2"/>
          <p:cNvSpPr>
            <a:spLocks noGrp="1" noChangeArrowheads="1"/>
          </p:cNvSpPr>
          <p:nvPr>
            <p:ph type="title"/>
          </p:nvPr>
        </p:nvSpPr>
        <p:spPr/>
        <p:txBody>
          <a:bodyPr/>
          <a:lstStyle/>
          <a:p>
            <a:r>
              <a:rPr lang="en-US" altLang="en-US"/>
              <a:t>In the beginning…</a:t>
            </a:r>
          </a:p>
        </p:txBody>
      </p:sp>
      <p:sp>
        <p:nvSpPr>
          <p:cNvPr id="4099" name="Rectangle 3"/>
          <p:cNvSpPr>
            <a:spLocks noGrp="1" noChangeArrowheads="1"/>
          </p:cNvSpPr>
          <p:nvPr>
            <p:ph type="body" idx="1"/>
          </p:nvPr>
        </p:nvSpPr>
        <p:spPr/>
        <p:txBody>
          <a:bodyPr/>
          <a:lstStyle/>
          <a:p>
            <a:pPr>
              <a:buFontTx/>
              <a:buNone/>
            </a:pPr>
            <a:r>
              <a:rPr lang="en-US" altLang="en-US"/>
              <a:t>…the Earth was without form, and void; and darkness was on the face of the deep.</a:t>
            </a:r>
          </a:p>
        </p:txBody>
      </p:sp>
      <p:pic>
        <p:nvPicPr>
          <p:cNvPr id="4100" name="Picture 4" descr="wheel-4.gif                                                    00000010Macintosh HD                   ABA78158:"/>
          <p:cNvPicPr>
            <a:picLocks noChangeAspect="1" noChangeArrowheads="1"/>
          </p:cNvPicPr>
          <p:nvPr/>
        </p:nvPicPr>
        <p:blipFill>
          <a:blip r:embed="rId3"/>
          <a:srcRect/>
          <a:stretch>
            <a:fillRect/>
          </a:stretch>
        </p:blipFill>
        <p:spPr bwMode="auto">
          <a:xfrm>
            <a:off x="685800" y="3505200"/>
            <a:ext cx="4724400" cy="1827213"/>
          </a:xfrm>
          <a:prstGeom prst="rect">
            <a:avLst/>
          </a:prstGeom>
          <a:noFill/>
        </p:spPr>
      </p:pic>
      <p:pic>
        <p:nvPicPr>
          <p:cNvPr id="4102" name="Picture 6" descr="&#10;tablet.gif                                                     00000010Macintosh HD                   ABA78158:"/>
          <p:cNvPicPr>
            <a:picLocks noChangeAspect="1" noChangeArrowheads="1"/>
          </p:cNvPicPr>
          <p:nvPr/>
        </p:nvPicPr>
        <p:blipFill>
          <a:blip r:embed="rId4"/>
          <a:srcRect/>
          <a:stretch>
            <a:fillRect/>
          </a:stretch>
        </p:blipFill>
        <p:spPr bwMode="auto">
          <a:xfrm>
            <a:off x="5943600" y="3048000"/>
            <a:ext cx="2654300" cy="312420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half" idx="10"/>
          </p:nvPr>
        </p:nvSpPr>
        <p:spPr/>
        <p:txBody>
          <a:bodyPr/>
          <a:lstStyle/>
          <a:p>
            <a:fld id="{F466D38A-DC1C-449D-B575-EF6D4DFBDEE9}" type="datetime3">
              <a:rPr lang="en-US" altLang="en-US"/>
              <a:pPr/>
              <a:t>20 June 2007</a:t>
            </a:fld>
            <a:endParaRPr lang="en-US" altLang="en-US"/>
          </a:p>
        </p:txBody>
      </p:sp>
      <p:sp>
        <p:nvSpPr>
          <p:cNvPr id="5" name="Footer Placeholder 3"/>
          <p:cNvSpPr>
            <a:spLocks noGrp="1"/>
          </p:cNvSpPr>
          <p:nvPr>
            <p:ph type="ftr" sz="quarter" idx="11"/>
          </p:nvPr>
        </p:nvSpPr>
        <p:spPr/>
        <p:txBody>
          <a:bodyPr/>
          <a:lstStyle/>
          <a:p>
            <a:r>
              <a:rPr lang="en-US" altLang="en-US"/>
              <a:t>The Evolution of E-Commerce</a:t>
            </a:r>
          </a:p>
        </p:txBody>
      </p:sp>
      <p:sp>
        <p:nvSpPr>
          <p:cNvPr id="6" name="Slide Number Placeholder 4"/>
          <p:cNvSpPr>
            <a:spLocks noGrp="1"/>
          </p:cNvSpPr>
          <p:nvPr>
            <p:ph type="sldNum" sz="quarter" idx="12"/>
          </p:nvPr>
        </p:nvSpPr>
        <p:spPr/>
        <p:txBody>
          <a:bodyPr/>
          <a:lstStyle/>
          <a:p>
            <a:fld id="{57337F21-755B-4D67-A17B-6C6DF478831F}" type="slidenum">
              <a:rPr lang="en-US" altLang="en-US"/>
              <a:pPr/>
              <a:t>40</a:t>
            </a:fld>
            <a:endParaRPr lang="en-US" altLang="en-US"/>
          </a:p>
        </p:txBody>
      </p:sp>
      <p:sp>
        <p:nvSpPr>
          <p:cNvPr id="95234" name="Rectangle 2"/>
          <p:cNvSpPr>
            <a:spLocks noGrp="1" noChangeArrowheads="1"/>
          </p:cNvSpPr>
          <p:nvPr>
            <p:ph type="title"/>
          </p:nvPr>
        </p:nvSpPr>
        <p:spPr/>
        <p:txBody>
          <a:bodyPr/>
          <a:lstStyle/>
          <a:p>
            <a:r>
              <a:rPr lang="en-US" altLang="en-US"/>
              <a:t>Adult Sites - 1 month use</a:t>
            </a:r>
          </a:p>
        </p:txBody>
      </p:sp>
      <p:pic>
        <p:nvPicPr>
          <p:cNvPr id="95235" name="Picture 3"/>
          <p:cNvPicPr>
            <a:picLocks noChangeAspect="1" noChangeArrowheads="1"/>
          </p:cNvPicPr>
          <p:nvPr/>
        </p:nvPicPr>
        <p:blipFill>
          <a:blip r:embed="rId2"/>
          <a:srcRect/>
          <a:stretch>
            <a:fillRect/>
          </a:stretch>
        </p:blipFill>
        <p:spPr bwMode="auto">
          <a:xfrm>
            <a:off x="838200" y="1752600"/>
            <a:ext cx="7556500" cy="38989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7D79B9E-E032-49CC-BAA3-27D2AD40E74A}" type="datetime3">
              <a:rPr lang="en-US" altLang="en-US"/>
              <a:pPr/>
              <a:t>20 June 2007</a:t>
            </a:fld>
            <a:endParaRPr lang="en-US" altLang="en-US"/>
          </a:p>
        </p:txBody>
      </p:sp>
      <p:sp>
        <p:nvSpPr>
          <p:cNvPr id="5" name="Footer Placeholder 4"/>
          <p:cNvSpPr>
            <a:spLocks noGrp="1"/>
          </p:cNvSpPr>
          <p:nvPr>
            <p:ph type="ftr" sz="quarter" idx="11"/>
          </p:nvPr>
        </p:nvSpPr>
        <p:spPr/>
        <p:txBody>
          <a:bodyPr/>
          <a:lstStyle/>
          <a:p>
            <a:r>
              <a:rPr lang="en-US" altLang="en-US"/>
              <a:t>The Evolution of E-Commerce</a:t>
            </a:r>
          </a:p>
        </p:txBody>
      </p:sp>
      <p:sp>
        <p:nvSpPr>
          <p:cNvPr id="6" name="Slide Number Placeholder 5"/>
          <p:cNvSpPr>
            <a:spLocks noGrp="1"/>
          </p:cNvSpPr>
          <p:nvPr>
            <p:ph type="sldNum" sz="quarter" idx="12"/>
          </p:nvPr>
        </p:nvSpPr>
        <p:spPr/>
        <p:txBody>
          <a:bodyPr/>
          <a:lstStyle/>
          <a:p>
            <a:fld id="{B472F24E-E6FF-4868-A32D-BC9E799A757B}" type="slidenum">
              <a:rPr lang="en-US" altLang="en-US"/>
              <a:pPr/>
              <a:t>41</a:t>
            </a:fld>
            <a:endParaRPr lang="en-US" altLang="en-US"/>
          </a:p>
        </p:txBody>
      </p:sp>
      <p:sp>
        <p:nvSpPr>
          <p:cNvPr id="50178" name="Rectangle 2"/>
          <p:cNvSpPr>
            <a:spLocks noGrp="1" noChangeArrowheads="1"/>
          </p:cNvSpPr>
          <p:nvPr>
            <p:ph type="title"/>
          </p:nvPr>
        </p:nvSpPr>
        <p:spPr/>
        <p:txBody>
          <a:bodyPr/>
          <a:lstStyle/>
          <a:p>
            <a:r>
              <a:rPr lang="en-US" altLang="en-US"/>
              <a:t>So… what’s next?</a:t>
            </a:r>
          </a:p>
        </p:txBody>
      </p:sp>
      <p:sp>
        <p:nvSpPr>
          <p:cNvPr id="50179" name="Rectangle 3"/>
          <p:cNvSpPr>
            <a:spLocks noGrp="1" noChangeArrowheads="1"/>
          </p:cNvSpPr>
          <p:nvPr>
            <p:ph type="body" idx="1"/>
          </p:nvPr>
        </p:nvSpPr>
        <p:spPr/>
        <p:txBody>
          <a:bodyPr/>
          <a:lstStyle/>
          <a:p>
            <a:r>
              <a:rPr lang="en-US" altLang="en-US"/>
              <a:t>Read science fiction!</a:t>
            </a:r>
          </a:p>
          <a:p>
            <a:pPr lvl="1"/>
            <a:r>
              <a:rPr lang="en-US" altLang="en-US"/>
              <a:t>Chester Gould (&lt;1935) – wrist radio</a:t>
            </a:r>
          </a:p>
          <a:p>
            <a:pPr lvl="1"/>
            <a:r>
              <a:rPr lang="en-US" altLang="en-US"/>
              <a:t>Frederick Pohl (1965) – joymaker</a:t>
            </a:r>
          </a:p>
          <a:p>
            <a:pPr lvl="1"/>
            <a:r>
              <a:rPr lang="en-US" altLang="en-US"/>
              <a:t>John Brunner (1974) – information society</a:t>
            </a:r>
          </a:p>
          <a:p>
            <a:pPr lvl="1"/>
            <a:r>
              <a:rPr lang="en-US" altLang="en-US"/>
              <a:t>Robert Heinlein (1959) – computer immersion</a:t>
            </a:r>
          </a:p>
          <a:p>
            <a:pPr lvl="1"/>
            <a:endParaRPr lang="en-US" altLang="en-US"/>
          </a:p>
          <a:p>
            <a:pPr lvl="1"/>
            <a:r>
              <a:rPr lang="en-US" altLang="en-US"/>
              <a:t>implanted computers, crypto, global networks, intelligent agents, nanobots…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fld id="{2CB07228-178F-4398-A5F1-E726441CC37C}" type="datetime3">
              <a:rPr lang="en-US" altLang="en-US"/>
              <a:pPr/>
              <a:t>20 June 2007</a:t>
            </a:fld>
            <a:endParaRPr lang="en-US" altLang="en-US"/>
          </a:p>
        </p:txBody>
      </p:sp>
      <p:sp>
        <p:nvSpPr>
          <p:cNvPr id="4" name="Footer Placeholder 2"/>
          <p:cNvSpPr>
            <a:spLocks noGrp="1"/>
          </p:cNvSpPr>
          <p:nvPr>
            <p:ph type="ftr" sz="quarter" idx="11"/>
          </p:nvPr>
        </p:nvSpPr>
        <p:spPr/>
        <p:txBody>
          <a:bodyPr/>
          <a:lstStyle/>
          <a:p>
            <a:r>
              <a:rPr lang="en-US" altLang="en-US"/>
              <a:t>The Evolution of E-Commerce</a:t>
            </a:r>
          </a:p>
        </p:txBody>
      </p:sp>
      <p:sp>
        <p:nvSpPr>
          <p:cNvPr id="5" name="Slide Number Placeholder 3"/>
          <p:cNvSpPr>
            <a:spLocks noGrp="1"/>
          </p:cNvSpPr>
          <p:nvPr>
            <p:ph type="sldNum" sz="quarter" idx="12"/>
          </p:nvPr>
        </p:nvSpPr>
        <p:spPr/>
        <p:txBody>
          <a:bodyPr/>
          <a:lstStyle/>
          <a:p>
            <a:fld id="{2650DE64-997F-4A0A-BF21-17D4E7B2D4CF}" type="slidenum">
              <a:rPr lang="en-US" altLang="en-US"/>
              <a:pPr/>
              <a:t>42</a:t>
            </a:fld>
            <a:endParaRPr lang="en-US" altLang="en-US"/>
          </a:p>
        </p:txBody>
      </p:sp>
      <p:pic>
        <p:nvPicPr>
          <p:cNvPr id="88066" name="Picture 2" descr="Little Music.jpg                                               00000010Macintosh HD                   ABA78158:"/>
          <p:cNvPicPr>
            <a:picLocks noChangeAspect="1" noChangeArrowheads="1"/>
          </p:cNvPicPr>
          <p:nvPr/>
        </p:nvPicPr>
        <p:blipFill>
          <a:blip r:embed="rId3"/>
          <a:srcRect/>
          <a:stretch>
            <a:fillRect/>
          </a:stretch>
        </p:blipFill>
        <p:spPr bwMode="auto">
          <a:xfrm>
            <a:off x="2743200" y="381000"/>
            <a:ext cx="3921125" cy="5851525"/>
          </a:xfrm>
          <a:prstGeom prst="rect">
            <a:avLst/>
          </a:prstGeom>
          <a:noFill/>
        </p:spPr>
      </p:pic>
    </p:spTree>
  </p:cSld>
  <p:clrMapOvr>
    <a:masterClrMapping/>
  </p:clrMapOvr>
  <p:transition>
    <p:dissolv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fld id="{E89F4DD6-89BA-4F68-9D80-ADF20B9C505B}" type="datetime3">
              <a:rPr lang="en-US" altLang="en-US"/>
              <a:pPr/>
              <a:t>20 June 2007</a:t>
            </a:fld>
            <a:endParaRPr lang="en-US" altLang="en-US"/>
          </a:p>
        </p:txBody>
      </p:sp>
      <p:sp>
        <p:nvSpPr>
          <p:cNvPr id="7" name="Footer Placeholder 4"/>
          <p:cNvSpPr>
            <a:spLocks noGrp="1"/>
          </p:cNvSpPr>
          <p:nvPr>
            <p:ph type="ftr" sz="quarter" idx="11"/>
          </p:nvPr>
        </p:nvSpPr>
        <p:spPr/>
        <p:txBody>
          <a:bodyPr/>
          <a:lstStyle/>
          <a:p>
            <a:r>
              <a:rPr lang="en-US" altLang="en-US"/>
              <a:t>The Evolution of E-Commerce</a:t>
            </a:r>
          </a:p>
        </p:txBody>
      </p:sp>
      <p:sp>
        <p:nvSpPr>
          <p:cNvPr id="8" name="Slide Number Placeholder 5"/>
          <p:cNvSpPr>
            <a:spLocks noGrp="1"/>
          </p:cNvSpPr>
          <p:nvPr>
            <p:ph type="sldNum" sz="quarter" idx="12"/>
          </p:nvPr>
        </p:nvSpPr>
        <p:spPr/>
        <p:txBody>
          <a:bodyPr/>
          <a:lstStyle/>
          <a:p>
            <a:fld id="{5B58A8A3-506B-4B76-ADA2-A28DD655EEB3}" type="slidenum">
              <a:rPr lang="en-US" altLang="en-US"/>
              <a:pPr/>
              <a:t>43</a:t>
            </a:fld>
            <a:endParaRPr lang="en-US" altLang="en-US"/>
          </a:p>
        </p:txBody>
      </p:sp>
      <p:sp>
        <p:nvSpPr>
          <p:cNvPr id="79874" name="Rectangle 2"/>
          <p:cNvSpPr>
            <a:spLocks noGrp="1" noChangeArrowheads="1"/>
          </p:cNvSpPr>
          <p:nvPr>
            <p:ph type="ctrTitle"/>
          </p:nvPr>
        </p:nvSpPr>
        <p:spPr>
          <a:xfrm>
            <a:off x="685800" y="2286000"/>
            <a:ext cx="7772400" cy="1143000"/>
          </a:xfrm>
        </p:spPr>
        <p:txBody>
          <a:bodyPr/>
          <a:lstStyle/>
          <a:p>
            <a:r>
              <a:rPr lang="en-US" altLang="en-US"/>
              <a:t>The Evolution of E-Commerce</a:t>
            </a:r>
          </a:p>
        </p:txBody>
      </p:sp>
      <p:sp>
        <p:nvSpPr>
          <p:cNvPr id="79875" name="Rectangle 3"/>
          <p:cNvSpPr>
            <a:spLocks noGrp="1" noChangeArrowheads="1"/>
          </p:cNvSpPr>
          <p:nvPr>
            <p:ph type="subTitle" idx="1"/>
          </p:nvPr>
        </p:nvSpPr>
        <p:spPr/>
        <p:txBody>
          <a:bodyPr>
            <a:normAutofit lnSpcReduction="10000"/>
          </a:bodyPr>
          <a:lstStyle/>
          <a:p>
            <a:r>
              <a:rPr lang="en-US" altLang="en-US"/>
              <a:t>History Repeats Itself (again)</a:t>
            </a:r>
          </a:p>
          <a:p>
            <a:endParaRPr lang="en-US" altLang="en-US" sz="2400"/>
          </a:p>
          <a:p>
            <a:r>
              <a:rPr lang="en-US" altLang="en-US" sz="2400"/>
              <a:t>Daniel V. Klein</a:t>
            </a:r>
            <a:endParaRPr lang="en-US" altLang="en-US" sz="2000"/>
          </a:p>
          <a:p>
            <a:r>
              <a:rPr lang="en-US" altLang="en-US" sz="2000">
                <a:latin typeface="Courier" charset="0"/>
              </a:rPr>
              <a:t>dan@klein.com</a:t>
            </a:r>
            <a:endParaRPr lang="en-US" altLang="en-US"/>
          </a:p>
        </p:txBody>
      </p:sp>
      <p:pic>
        <p:nvPicPr>
          <p:cNvPr id="79876" name="Picture 4" descr="headshot.jpg                                                   00000002Macintosh HD                   ABA78158:"/>
          <p:cNvPicPr>
            <a:picLocks noChangeAspect="1" noChangeArrowheads="1"/>
          </p:cNvPicPr>
          <p:nvPr/>
        </p:nvPicPr>
        <p:blipFill>
          <a:blip r:embed="rId3"/>
          <a:srcRect/>
          <a:stretch>
            <a:fillRect/>
          </a:stretch>
        </p:blipFill>
        <p:spPr bwMode="auto">
          <a:xfrm>
            <a:off x="7010400" y="4572000"/>
            <a:ext cx="1720850" cy="2133600"/>
          </a:xfrm>
          <a:prstGeom prst="rect">
            <a:avLst/>
          </a:prstGeom>
          <a:noFill/>
        </p:spPr>
      </p:pic>
      <p:pic>
        <p:nvPicPr>
          <p:cNvPr id="79877" name="Picture 5" descr=" thing.jpg                                                      00000002Macintosh HD                   ABA78158:"/>
          <p:cNvPicPr>
            <a:picLocks noChangeAspect="1" noChangeArrowheads="1"/>
          </p:cNvPicPr>
          <p:nvPr/>
        </p:nvPicPr>
        <p:blipFill>
          <a:blip r:embed="rId4"/>
          <a:srcRect/>
          <a:stretch>
            <a:fillRect/>
          </a:stretch>
        </p:blipFill>
        <p:spPr bwMode="auto">
          <a:xfrm>
            <a:off x="457200" y="381000"/>
            <a:ext cx="2578100" cy="1168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9874"/>
                                        </p:tgtEl>
                                        <p:attrNameLst>
                                          <p:attrName>style.visibility</p:attrName>
                                        </p:attrNameLst>
                                      </p:cBhvr>
                                      <p:to>
                                        <p:strVal val="visible"/>
                                      </p:to>
                                    </p:set>
                                    <p:anim calcmode="lin" valueType="num">
                                      <p:cBhvr additive="base">
                                        <p:cTn id="7" dur="500" fill="hold"/>
                                        <p:tgtEl>
                                          <p:spTgt spid="79874"/>
                                        </p:tgtEl>
                                        <p:attrNameLst>
                                          <p:attrName>ppt_x</p:attrName>
                                        </p:attrNameLst>
                                      </p:cBhvr>
                                      <p:tavLst>
                                        <p:tav tm="0">
                                          <p:val>
                                            <p:strVal val="#ppt_x"/>
                                          </p:val>
                                        </p:tav>
                                        <p:tav tm="100000">
                                          <p:val>
                                            <p:strVal val="#ppt_x"/>
                                          </p:val>
                                        </p:tav>
                                      </p:tavLst>
                                    </p:anim>
                                    <p:anim calcmode="lin" valueType="num">
                                      <p:cBhvr additive="base">
                                        <p:cTn id="8" dur="500" fill="hold"/>
                                        <p:tgtEl>
                                          <p:spTgt spid="7987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3" presetClass="entr" presetSubtype="288" fill="hold" grpId="0" nodeType="afterEffect">
                                  <p:stCondLst>
                                    <p:cond delay="0"/>
                                  </p:stCondLst>
                                  <p:childTnLst>
                                    <p:set>
                                      <p:cBhvr>
                                        <p:cTn id="11" dur="1" fill="hold">
                                          <p:stCondLst>
                                            <p:cond delay="0"/>
                                          </p:stCondLst>
                                        </p:cTn>
                                        <p:tgtEl>
                                          <p:spTgt spid="79875">
                                            <p:txEl>
                                              <p:pRg st="0" end="0"/>
                                            </p:txEl>
                                          </p:spTgt>
                                        </p:tgtEl>
                                        <p:attrNameLst>
                                          <p:attrName>style.visibility</p:attrName>
                                        </p:attrNameLst>
                                      </p:cBhvr>
                                      <p:to>
                                        <p:strVal val="visible"/>
                                      </p:to>
                                    </p:set>
                                    <p:anim calcmode="lin" valueType="num">
                                      <p:cBhvr>
                                        <p:cTn id="12" dur="500" fill="hold"/>
                                        <p:tgtEl>
                                          <p:spTgt spid="79875">
                                            <p:txEl>
                                              <p:pRg st="0" end="0"/>
                                            </p:txEl>
                                          </p:spTgt>
                                        </p:tgtEl>
                                        <p:attrNameLst>
                                          <p:attrName>ppt_w</p:attrName>
                                        </p:attrNameLst>
                                      </p:cBhvr>
                                      <p:tavLst>
                                        <p:tav tm="0">
                                          <p:val>
                                            <p:strVal val="4/3*#ppt_w"/>
                                          </p:val>
                                        </p:tav>
                                        <p:tav tm="100000">
                                          <p:val>
                                            <p:strVal val="#ppt_w"/>
                                          </p:val>
                                        </p:tav>
                                      </p:tavLst>
                                    </p:anim>
                                    <p:anim calcmode="lin" valueType="num">
                                      <p:cBhvr>
                                        <p:cTn id="13" dur="500" fill="hold"/>
                                        <p:tgtEl>
                                          <p:spTgt spid="79875">
                                            <p:txEl>
                                              <p:pRg st="0" end="0"/>
                                            </p:txEl>
                                          </p:spTgt>
                                        </p:tgtEl>
                                        <p:attrNameLst>
                                          <p:attrName>ppt_h</p:attrName>
                                        </p:attrNameLst>
                                      </p:cBhvr>
                                      <p:tavLst>
                                        <p:tav tm="0">
                                          <p:val>
                                            <p:strVal val="4/3*#ppt_h"/>
                                          </p:val>
                                        </p:tav>
                                        <p:tav tm="100000">
                                          <p:val>
                                            <p:strVal val="#ppt_h"/>
                                          </p:val>
                                        </p:tav>
                                      </p:tavLst>
                                    </p:anim>
                                  </p:childTnLst>
                                </p:cTn>
                              </p:par>
                            </p:childTnLst>
                          </p:cTn>
                        </p:par>
                        <p:par>
                          <p:cTn id="14" fill="hold">
                            <p:stCondLst>
                              <p:cond delay="1000"/>
                            </p:stCondLst>
                            <p:childTnLst>
                              <p:par>
                                <p:cTn id="15" presetID="23" presetClass="entr" presetSubtype="288" fill="hold" grpId="0" nodeType="afterEffect">
                                  <p:stCondLst>
                                    <p:cond delay="0"/>
                                  </p:stCondLst>
                                  <p:childTnLst>
                                    <p:set>
                                      <p:cBhvr>
                                        <p:cTn id="16" dur="1" fill="hold">
                                          <p:stCondLst>
                                            <p:cond delay="0"/>
                                          </p:stCondLst>
                                        </p:cTn>
                                        <p:tgtEl>
                                          <p:spTgt spid="79875">
                                            <p:txEl>
                                              <p:pRg st="2" end="2"/>
                                            </p:txEl>
                                          </p:spTgt>
                                        </p:tgtEl>
                                        <p:attrNameLst>
                                          <p:attrName>style.visibility</p:attrName>
                                        </p:attrNameLst>
                                      </p:cBhvr>
                                      <p:to>
                                        <p:strVal val="visible"/>
                                      </p:to>
                                    </p:set>
                                    <p:anim calcmode="lin" valueType="num">
                                      <p:cBhvr>
                                        <p:cTn id="17" dur="500" fill="hold"/>
                                        <p:tgtEl>
                                          <p:spTgt spid="79875">
                                            <p:txEl>
                                              <p:pRg st="2" end="2"/>
                                            </p:txEl>
                                          </p:spTgt>
                                        </p:tgtEl>
                                        <p:attrNameLst>
                                          <p:attrName>ppt_w</p:attrName>
                                        </p:attrNameLst>
                                      </p:cBhvr>
                                      <p:tavLst>
                                        <p:tav tm="0">
                                          <p:val>
                                            <p:strVal val="4/3*#ppt_w"/>
                                          </p:val>
                                        </p:tav>
                                        <p:tav tm="100000">
                                          <p:val>
                                            <p:strVal val="#ppt_w"/>
                                          </p:val>
                                        </p:tav>
                                      </p:tavLst>
                                    </p:anim>
                                    <p:anim calcmode="lin" valueType="num">
                                      <p:cBhvr>
                                        <p:cTn id="18" dur="500" fill="hold"/>
                                        <p:tgtEl>
                                          <p:spTgt spid="79875">
                                            <p:txEl>
                                              <p:pRg st="2" end="2"/>
                                            </p:txEl>
                                          </p:spTgt>
                                        </p:tgtEl>
                                        <p:attrNameLst>
                                          <p:attrName>ppt_h</p:attrName>
                                        </p:attrNameLst>
                                      </p:cBhvr>
                                      <p:tavLst>
                                        <p:tav tm="0">
                                          <p:val>
                                            <p:strVal val="4/3*#ppt_h"/>
                                          </p:val>
                                        </p:tav>
                                        <p:tav tm="100000">
                                          <p:val>
                                            <p:strVal val="#ppt_h"/>
                                          </p:val>
                                        </p:tav>
                                      </p:tavLst>
                                    </p:anim>
                                  </p:childTnLst>
                                </p:cTn>
                              </p:par>
                            </p:childTnLst>
                          </p:cTn>
                        </p:par>
                        <p:par>
                          <p:cTn id="19" fill="hold">
                            <p:stCondLst>
                              <p:cond delay="1500"/>
                            </p:stCondLst>
                            <p:childTnLst>
                              <p:par>
                                <p:cTn id="20" presetID="23" presetClass="entr" presetSubtype="288" fill="hold" grpId="0" nodeType="afterEffect">
                                  <p:stCondLst>
                                    <p:cond delay="0"/>
                                  </p:stCondLst>
                                  <p:childTnLst>
                                    <p:set>
                                      <p:cBhvr>
                                        <p:cTn id="21" dur="1" fill="hold">
                                          <p:stCondLst>
                                            <p:cond delay="0"/>
                                          </p:stCondLst>
                                        </p:cTn>
                                        <p:tgtEl>
                                          <p:spTgt spid="79875">
                                            <p:txEl>
                                              <p:pRg st="3" end="3"/>
                                            </p:txEl>
                                          </p:spTgt>
                                        </p:tgtEl>
                                        <p:attrNameLst>
                                          <p:attrName>style.visibility</p:attrName>
                                        </p:attrNameLst>
                                      </p:cBhvr>
                                      <p:to>
                                        <p:strVal val="visible"/>
                                      </p:to>
                                    </p:set>
                                    <p:anim calcmode="lin" valueType="num">
                                      <p:cBhvr>
                                        <p:cTn id="22" dur="500" fill="hold"/>
                                        <p:tgtEl>
                                          <p:spTgt spid="79875">
                                            <p:txEl>
                                              <p:pRg st="3" end="3"/>
                                            </p:txEl>
                                          </p:spTgt>
                                        </p:tgtEl>
                                        <p:attrNameLst>
                                          <p:attrName>ppt_w</p:attrName>
                                        </p:attrNameLst>
                                      </p:cBhvr>
                                      <p:tavLst>
                                        <p:tav tm="0">
                                          <p:val>
                                            <p:strVal val="4/3*#ppt_w"/>
                                          </p:val>
                                        </p:tav>
                                        <p:tav tm="100000">
                                          <p:val>
                                            <p:strVal val="#ppt_w"/>
                                          </p:val>
                                        </p:tav>
                                      </p:tavLst>
                                    </p:anim>
                                    <p:anim calcmode="lin" valueType="num">
                                      <p:cBhvr>
                                        <p:cTn id="23" dur="500" fill="hold"/>
                                        <p:tgtEl>
                                          <p:spTgt spid="79875">
                                            <p:txEl>
                                              <p:pRg st="3" end="3"/>
                                            </p:txEl>
                                          </p:spTgt>
                                        </p:tgtEl>
                                        <p:attrNameLst>
                                          <p:attrName>ppt_h</p:attrName>
                                        </p:attrNameLst>
                                      </p:cBhvr>
                                      <p:tavLst>
                                        <p:tav tm="0">
                                          <p:val>
                                            <p:strVal val="4/3*#ppt_h"/>
                                          </p:val>
                                        </p:tav>
                                        <p:tav tm="100000">
                                          <p:val>
                                            <p:strVal val="#ppt_h"/>
                                          </p:val>
                                        </p:tav>
                                      </p:tavLst>
                                    </p:anim>
                                  </p:childTnLst>
                                </p:cTn>
                              </p:par>
                            </p:childTnLst>
                          </p:cTn>
                        </p:par>
                        <p:par>
                          <p:cTn id="24" fill="hold">
                            <p:stCondLst>
                              <p:cond delay="2000"/>
                            </p:stCondLst>
                            <p:childTnLst>
                              <p:par>
                                <p:cTn id="25" presetID="2" presetClass="entr" presetSubtype="12" fill="hold" nodeType="afterEffect">
                                  <p:stCondLst>
                                    <p:cond delay="0"/>
                                  </p:stCondLst>
                                  <p:childTnLst>
                                    <p:set>
                                      <p:cBhvr>
                                        <p:cTn id="26" dur="1" fill="hold">
                                          <p:stCondLst>
                                            <p:cond delay="0"/>
                                          </p:stCondLst>
                                        </p:cTn>
                                        <p:tgtEl>
                                          <p:spTgt spid="79876"/>
                                        </p:tgtEl>
                                        <p:attrNameLst>
                                          <p:attrName>style.visibility</p:attrName>
                                        </p:attrNameLst>
                                      </p:cBhvr>
                                      <p:to>
                                        <p:strVal val="visible"/>
                                      </p:to>
                                    </p:set>
                                    <p:anim calcmode="lin" valueType="num">
                                      <p:cBhvr additive="base">
                                        <p:cTn id="27" dur="500" fill="hold"/>
                                        <p:tgtEl>
                                          <p:spTgt spid="79876"/>
                                        </p:tgtEl>
                                        <p:attrNameLst>
                                          <p:attrName>ppt_x</p:attrName>
                                        </p:attrNameLst>
                                      </p:cBhvr>
                                      <p:tavLst>
                                        <p:tav tm="0">
                                          <p:val>
                                            <p:strVal val="0-#ppt_w/2"/>
                                          </p:val>
                                        </p:tav>
                                        <p:tav tm="100000">
                                          <p:val>
                                            <p:strVal val="#ppt_x"/>
                                          </p:val>
                                        </p:tav>
                                      </p:tavLst>
                                    </p:anim>
                                    <p:anim calcmode="lin" valueType="num">
                                      <p:cBhvr additive="base">
                                        <p:cTn id="28" dur="500" fill="hold"/>
                                        <p:tgtEl>
                                          <p:spTgt spid="79876"/>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3" fill="hold" nodeType="afterEffect">
                                  <p:stCondLst>
                                    <p:cond delay="0"/>
                                  </p:stCondLst>
                                  <p:childTnLst>
                                    <p:set>
                                      <p:cBhvr>
                                        <p:cTn id="31" dur="1" fill="hold">
                                          <p:stCondLst>
                                            <p:cond delay="0"/>
                                          </p:stCondLst>
                                        </p:cTn>
                                        <p:tgtEl>
                                          <p:spTgt spid="79877"/>
                                        </p:tgtEl>
                                        <p:attrNameLst>
                                          <p:attrName>style.visibility</p:attrName>
                                        </p:attrNameLst>
                                      </p:cBhvr>
                                      <p:to>
                                        <p:strVal val="visible"/>
                                      </p:to>
                                    </p:set>
                                    <p:anim calcmode="lin" valueType="num">
                                      <p:cBhvr additive="base">
                                        <p:cTn id="32" dur="500" fill="hold"/>
                                        <p:tgtEl>
                                          <p:spTgt spid="79877"/>
                                        </p:tgtEl>
                                        <p:attrNameLst>
                                          <p:attrName>ppt_x</p:attrName>
                                        </p:attrNameLst>
                                      </p:cBhvr>
                                      <p:tavLst>
                                        <p:tav tm="0">
                                          <p:val>
                                            <p:strVal val="1+#ppt_w/2"/>
                                          </p:val>
                                        </p:tav>
                                        <p:tav tm="100000">
                                          <p:val>
                                            <p:strVal val="#ppt_x"/>
                                          </p:val>
                                        </p:tav>
                                      </p:tavLst>
                                    </p:anim>
                                    <p:anim calcmode="lin" valueType="num">
                                      <p:cBhvr additive="base">
                                        <p:cTn id="33" dur="500" fill="hold"/>
                                        <p:tgtEl>
                                          <p:spTgt spid="7987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4" grpId="0" autoUpdateAnimBg="0"/>
      <p:bldP spid="79875" grpId="0" build="p" autoUpdateAnimBg="0" advAuto="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3/9/01</a:t>
            </a:r>
          </a:p>
        </p:txBody>
      </p:sp>
      <p:sp>
        <p:nvSpPr>
          <p:cNvPr id="5" name="Footer Placeholder 4"/>
          <p:cNvSpPr>
            <a:spLocks noGrp="1"/>
          </p:cNvSpPr>
          <p:nvPr>
            <p:ph type="ftr" sz="quarter" idx="11"/>
          </p:nvPr>
        </p:nvSpPr>
        <p:spPr/>
        <p:txBody>
          <a:bodyPr/>
          <a:lstStyle/>
          <a:p>
            <a:r>
              <a:rPr lang="en-US"/>
              <a:t>EMTM 553</a:t>
            </a:r>
          </a:p>
        </p:txBody>
      </p:sp>
      <p:sp>
        <p:nvSpPr>
          <p:cNvPr id="6" name="Slide Number Placeholder 5"/>
          <p:cNvSpPr>
            <a:spLocks noGrp="1"/>
          </p:cNvSpPr>
          <p:nvPr>
            <p:ph type="sldNum" sz="quarter" idx="12"/>
          </p:nvPr>
        </p:nvSpPr>
        <p:spPr/>
        <p:txBody>
          <a:bodyPr/>
          <a:lstStyle/>
          <a:p>
            <a:fld id="{9FDE7E19-FB79-499D-A72E-828D6DBE7175}" type="slidenum">
              <a:rPr lang="en-US"/>
              <a:pPr/>
              <a:t>45</a:t>
            </a:fld>
            <a:endParaRPr lang="en-US"/>
          </a:p>
        </p:txBody>
      </p:sp>
      <p:sp>
        <p:nvSpPr>
          <p:cNvPr id="101378" name="Rectangle 2"/>
          <p:cNvSpPr>
            <a:spLocks noGrp="1" noChangeArrowheads="1"/>
          </p:cNvSpPr>
          <p:nvPr>
            <p:ph type="title"/>
          </p:nvPr>
        </p:nvSpPr>
        <p:spPr>
          <a:xfrm>
            <a:off x="0" y="609600"/>
            <a:ext cx="9144000" cy="1143000"/>
          </a:xfrm>
        </p:spPr>
        <p:txBody>
          <a:bodyPr/>
          <a:lstStyle/>
          <a:p>
            <a:r>
              <a:rPr lang="en-US"/>
              <a:t>Electronic Commerce (E-Commerce)</a:t>
            </a:r>
          </a:p>
        </p:txBody>
      </p:sp>
      <p:sp>
        <p:nvSpPr>
          <p:cNvPr id="101379" name="Rectangle 3"/>
          <p:cNvSpPr>
            <a:spLocks noGrp="1" noChangeArrowheads="1"/>
          </p:cNvSpPr>
          <p:nvPr>
            <p:ph type="body" idx="1"/>
          </p:nvPr>
        </p:nvSpPr>
        <p:spPr/>
        <p:txBody>
          <a:bodyPr/>
          <a:lstStyle/>
          <a:p>
            <a:r>
              <a:rPr lang="en-US"/>
              <a:t>Commerce refers to all the activities the purchase and sales of goods or services.</a:t>
            </a:r>
          </a:p>
          <a:p>
            <a:pPr lvl="1"/>
            <a:r>
              <a:rPr lang="en-US"/>
              <a:t>Marketing, sales, payment, fulfillment, customer service</a:t>
            </a:r>
          </a:p>
          <a:p>
            <a:endParaRPr lang="en-US"/>
          </a:p>
          <a:p>
            <a:r>
              <a:rPr lang="en-US"/>
              <a:t>Electronic commerce is doing commerce with the use of computers, networks and commerce-enabled software (more than just online shopping)</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3/9/01</a:t>
            </a:r>
          </a:p>
        </p:txBody>
      </p:sp>
      <p:sp>
        <p:nvSpPr>
          <p:cNvPr id="5" name="Footer Placeholder 4"/>
          <p:cNvSpPr>
            <a:spLocks noGrp="1"/>
          </p:cNvSpPr>
          <p:nvPr>
            <p:ph type="ftr" sz="quarter" idx="11"/>
          </p:nvPr>
        </p:nvSpPr>
        <p:spPr/>
        <p:txBody>
          <a:bodyPr/>
          <a:lstStyle/>
          <a:p>
            <a:r>
              <a:rPr lang="en-US"/>
              <a:t>EMTM 553</a:t>
            </a:r>
          </a:p>
        </p:txBody>
      </p:sp>
      <p:sp>
        <p:nvSpPr>
          <p:cNvPr id="6" name="Slide Number Placeholder 5"/>
          <p:cNvSpPr>
            <a:spLocks noGrp="1"/>
          </p:cNvSpPr>
          <p:nvPr>
            <p:ph type="sldNum" sz="quarter" idx="12"/>
          </p:nvPr>
        </p:nvSpPr>
        <p:spPr/>
        <p:txBody>
          <a:bodyPr/>
          <a:lstStyle/>
          <a:p>
            <a:fld id="{465726D6-9740-4B30-A2BA-8E788405122D}" type="slidenum">
              <a:rPr lang="en-US"/>
              <a:pPr/>
              <a:t>46</a:t>
            </a:fld>
            <a:endParaRPr lang="en-US"/>
          </a:p>
        </p:txBody>
      </p:sp>
      <p:sp>
        <p:nvSpPr>
          <p:cNvPr id="102402" name="Rectangle 2"/>
          <p:cNvSpPr>
            <a:spLocks noGrp="1" noChangeArrowheads="1"/>
          </p:cNvSpPr>
          <p:nvPr>
            <p:ph type="title"/>
          </p:nvPr>
        </p:nvSpPr>
        <p:spPr/>
        <p:txBody>
          <a:bodyPr/>
          <a:lstStyle/>
          <a:p>
            <a:r>
              <a:rPr lang="en-US"/>
              <a:t>Brief History</a:t>
            </a:r>
          </a:p>
        </p:txBody>
      </p:sp>
      <p:sp>
        <p:nvSpPr>
          <p:cNvPr id="102403" name="Rectangle 3"/>
          <p:cNvSpPr>
            <a:spLocks noGrp="1" noChangeArrowheads="1"/>
          </p:cNvSpPr>
          <p:nvPr>
            <p:ph type="body" idx="1"/>
          </p:nvPr>
        </p:nvSpPr>
        <p:spPr/>
        <p:txBody>
          <a:bodyPr/>
          <a:lstStyle/>
          <a:p>
            <a:r>
              <a:rPr lang="en-US" sz="2000"/>
              <a:t>1970s: Electronic Funds Transfer (EFT)</a:t>
            </a:r>
          </a:p>
          <a:p>
            <a:pPr lvl="1"/>
            <a:r>
              <a:rPr lang="en-US" sz="1800"/>
              <a:t>Used by the banking industry to exchange account information over secured networks</a:t>
            </a:r>
          </a:p>
          <a:p>
            <a:r>
              <a:rPr lang="en-US" sz="2000"/>
              <a:t>Late 1970s and early 1980s: Electronic Data Interchange (EDI) for e-commerce within companies</a:t>
            </a:r>
          </a:p>
          <a:p>
            <a:pPr lvl="1"/>
            <a:r>
              <a:rPr lang="en-US" sz="1800"/>
              <a:t>Used by businesses to transmit data from one business to another</a:t>
            </a:r>
          </a:p>
          <a:p>
            <a:r>
              <a:rPr lang="en-US" sz="2000"/>
              <a:t>1990s: the World Wide Web on the  Internet provides easy-to-use technology for information publishing and dissemination</a:t>
            </a:r>
          </a:p>
          <a:p>
            <a:pPr lvl="1"/>
            <a:r>
              <a:rPr lang="en-US" sz="1800"/>
              <a:t>Cheaper to do business (economies of scale)</a:t>
            </a:r>
          </a:p>
          <a:p>
            <a:pPr lvl="1"/>
            <a:r>
              <a:rPr lang="en-US" sz="1800"/>
              <a:t>Enable diverse business activities (economies of scope)</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3/9/01</a:t>
            </a:r>
          </a:p>
        </p:txBody>
      </p:sp>
      <p:sp>
        <p:nvSpPr>
          <p:cNvPr id="5" name="Footer Placeholder 4"/>
          <p:cNvSpPr>
            <a:spLocks noGrp="1"/>
          </p:cNvSpPr>
          <p:nvPr>
            <p:ph type="ftr" sz="quarter" idx="11"/>
          </p:nvPr>
        </p:nvSpPr>
        <p:spPr/>
        <p:txBody>
          <a:bodyPr/>
          <a:lstStyle/>
          <a:p>
            <a:r>
              <a:rPr lang="en-US"/>
              <a:t>EMTM 553</a:t>
            </a:r>
          </a:p>
        </p:txBody>
      </p:sp>
      <p:sp>
        <p:nvSpPr>
          <p:cNvPr id="6" name="Slide Number Placeholder 5"/>
          <p:cNvSpPr>
            <a:spLocks noGrp="1"/>
          </p:cNvSpPr>
          <p:nvPr>
            <p:ph type="sldNum" sz="quarter" idx="12"/>
          </p:nvPr>
        </p:nvSpPr>
        <p:spPr/>
        <p:txBody>
          <a:bodyPr/>
          <a:lstStyle/>
          <a:p>
            <a:fld id="{266F6557-2759-4F8B-BF3F-063C5F9A203A}" type="slidenum">
              <a:rPr lang="en-US"/>
              <a:pPr/>
              <a:t>47</a:t>
            </a:fld>
            <a:endParaRPr lang="en-US"/>
          </a:p>
        </p:txBody>
      </p:sp>
      <p:sp>
        <p:nvSpPr>
          <p:cNvPr id="103426" name="Rectangle 2"/>
          <p:cNvSpPr>
            <a:spLocks noGrp="1" noChangeArrowheads="1"/>
          </p:cNvSpPr>
          <p:nvPr>
            <p:ph type="title"/>
          </p:nvPr>
        </p:nvSpPr>
        <p:spPr/>
        <p:txBody>
          <a:bodyPr/>
          <a:lstStyle/>
          <a:p>
            <a:r>
              <a:rPr lang="en-US"/>
              <a:t>E-commerce applications</a:t>
            </a:r>
          </a:p>
        </p:txBody>
      </p:sp>
      <p:sp>
        <p:nvSpPr>
          <p:cNvPr id="103427" name="Rectangle 3"/>
          <p:cNvSpPr>
            <a:spLocks noGrp="1" noChangeArrowheads="1"/>
          </p:cNvSpPr>
          <p:nvPr>
            <p:ph type="body" idx="1"/>
          </p:nvPr>
        </p:nvSpPr>
        <p:spPr/>
        <p:txBody>
          <a:bodyPr/>
          <a:lstStyle/>
          <a:p>
            <a:r>
              <a:rPr lang="en-US"/>
              <a:t>Supply chain management</a:t>
            </a:r>
          </a:p>
          <a:p>
            <a:r>
              <a:rPr lang="en-US"/>
              <a:t>Video on demand</a:t>
            </a:r>
          </a:p>
          <a:p>
            <a:r>
              <a:rPr lang="en-US"/>
              <a:t>Remote banking</a:t>
            </a:r>
          </a:p>
          <a:p>
            <a:r>
              <a:rPr lang="en-US"/>
              <a:t>Procurement and purchasing</a:t>
            </a:r>
          </a:p>
          <a:p>
            <a:r>
              <a:rPr lang="en-US"/>
              <a:t>Online marketing and advertisement</a:t>
            </a:r>
          </a:p>
          <a:p>
            <a:r>
              <a:rPr lang="en-US"/>
              <a:t>Home shopping</a:t>
            </a:r>
          </a:p>
          <a:p>
            <a:r>
              <a:rPr lang="en-US"/>
              <a:t>Auctions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3/9/01</a:t>
            </a:r>
          </a:p>
        </p:txBody>
      </p:sp>
      <p:sp>
        <p:nvSpPr>
          <p:cNvPr id="5" name="Footer Placeholder 4"/>
          <p:cNvSpPr>
            <a:spLocks noGrp="1"/>
          </p:cNvSpPr>
          <p:nvPr>
            <p:ph type="ftr" sz="quarter" idx="11"/>
          </p:nvPr>
        </p:nvSpPr>
        <p:spPr/>
        <p:txBody>
          <a:bodyPr/>
          <a:lstStyle/>
          <a:p>
            <a:r>
              <a:rPr lang="en-US"/>
              <a:t>EMTM 553</a:t>
            </a:r>
          </a:p>
        </p:txBody>
      </p:sp>
      <p:sp>
        <p:nvSpPr>
          <p:cNvPr id="6" name="Slide Number Placeholder 5"/>
          <p:cNvSpPr>
            <a:spLocks noGrp="1"/>
          </p:cNvSpPr>
          <p:nvPr>
            <p:ph type="sldNum" sz="quarter" idx="12"/>
          </p:nvPr>
        </p:nvSpPr>
        <p:spPr/>
        <p:txBody>
          <a:bodyPr/>
          <a:lstStyle/>
          <a:p>
            <a:fld id="{23A914C5-7596-4515-B76E-E5177BFF2EC8}" type="slidenum">
              <a:rPr lang="en-US"/>
              <a:pPr/>
              <a:t>48</a:t>
            </a:fld>
            <a:endParaRPr lang="en-US"/>
          </a:p>
        </p:txBody>
      </p:sp>
      <p:sp>
        <p:nvSpPr>
          <p:cNvPr id="104450" name="Rectangle 2"/>
          <p:cNvSpPr>
            <a:spLocks noGrp="1" noChangeArrowheads="1"/>
          </p:cNvSpPr>
          <p:nvPr>
            <p:ph type="title"/>
          </p:nvPr>
        </p:nvSpPr>
        <p:spPr/>
        <p:txBody>
          <a:bodyPr/>
          <a:lstStyle/>
          <a:p>
            <a:r>
              <a:rPr lang="en-US"/>
              <a:t>Ecommerce infrastructure</a:t>
            </a:r>
          </a:p>
        </p:txBody>
      </p:sp>
      <p:sp>
        <p:nvSpPr>
          <p:cNvPr id="104451" name="Rectangle 3"/>
          <p:cNvSpPr>
            <a:spLocks noGrp="1" noChangeArrowheads="1"/>
          </p:cNvSpPr>
          <p:nvPr>
            <p:ph type="body" idx="1"/>
          </p:nvPr>
        </p:nvSpPr>
        <p:spPr/>
        <p:txBody>
          <a:bodyPr/>
          <a:lstStyle/>
          <a:p>
            <a:r>
              <a:rPr lang="en-US"/>
              <a:t>Information superhighway infrastructure</a:t>
            </a:r>
          </a:p>
          <a:p>
            <a:pPr lvl="1"/>
            <a:r>
              <a:rPr lang="en-US"/>
              <a:t>Internet, LAN, WAN, routers, etc.</a:t>
            </a:r>
          </a:p>
          <a:p>
            <a:pPr lvl="1"/>
            <a:r>
              <a:rPr lang="en-US"/>
              <a:t>telecom, cable TV, wireless, etc.</a:t>
            </a:r>
          </a:p>
          <a:p>
            <a:r>
              <a:rPr lang="en-US"/>
              <a:t>Messaging and information distribution infrastructure</a:t>
            </a:r>
          </a:p>
          <a:p>
            <a:pPr lvl="1"/>
            <a:r>
              <a:rPr lang="en-US"/>
              <a:t>HTML, XML, e-mail, HTTP, etc.</a:t>
            </a:r>
          </a:p>
          <a:p>
            <a:r>
              <a:rPr lang="en-US"/>
              <a:t>Common business infrastructure</a:t>
            </a:r>
          </a:p>
          <a:p>
            <a:pPr lvl="1"/>
            <a:r>
              <a:rPr lang="en-US"/>
              <a:t>Security, authentication, electronic payment, directories, catalogs, etc.</a:t>
            </a:r>
          </a:p>
          <a:p>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3/9/01</a:t>
            </a:r>
          </a:p>
        </p:txBody>
      </p:sp>
      <p:sp>
        <p:nvSpPr>
          <p:cNvPr id="5" name="Footer Placeholder 4"/>
          <p:cNvSpPr>
            <a:spLocks noGrp="1"/>
          </p:cNvSpPr>
          <p:nvPr>
            <p:ph type="ftr" sz="quarter" idx="11"/>
          </p:nvPr>
        </p:nvSpPr>
        <p:spPr/>
        <p:txBody>
          <a:bodyPr/>
          <a:lstStyle/>
          <a:p>
            <a:r>
              <a:rPr lang="en-US"/>
              <a:t>EMTM 553</a:t>
            </a:r>
          </a:p>
        </p:txBody>
      </p:sp>
      <p:sp>
        <p:nvSpPr>
          <p:cNvPr id="6" name="Slide Number Placeholder 5"/>
          <p:cNvSpPr>
            <a:spLocks noGrp="1"/>
          </p:cNvSpPr>
          <p:nvPr>
            <p:ph type="sldNum" sz="quarter" idx="12"/>
          </p:nvPr>
        </p:nvSpPr>
        <p:spPr/>
        <p:txBody>
          <a:bodyPr/>
          <a:lstStyle/>
          <a:p>
            <a:fld id="{CDA1E502-334D-4542-B1B4-1A53D83ED89D}" type="slidenum">
              <a:rPr lang="en-US"/>
              <a:pPr/>
              <a:t>49</a:t>
            </a:fld>
            <a:endParaRPr lang="en-US"/>
          </a:p>
        </p:txBody>
      </p:sp>
      <p:sp>
        <p:nvSpPr>
          <p:cNvPr id="105474" name="Rectangle 2"/>
          <p:cNvSpPr>
            <a:spLocks noGrp="1" noChangeArrowheads="1"/>
          </p:cNvSpPr>
          <p:nvPr>
            <p:ph type="title"/>
          </p:nvPr>
        </p:nvSpPr>
        <p:spPr/>
        <p:txBody>
          <a:bodyPr/>
          <a:lstStyle/>
          <a:p>
            <a:r>
              <a:rPr lang="en-US"/>
              <a:t>The Main Elements of E-commerce</a:t>
            </a:r>
          </a:p>
        </p:txBody>
      </p:sp>
      <p:sp>
        <p:nvSpPr>
          <p:cNvPr id="105475" name="Rectangle 3"/>
          <p:cNvSpPr>
            <a:spLocks noGrp="1" noChangeArrowheads="1"/>
          </p:cNvSpPr>
          <p:nvPr>
            <p:ph type="body" idx="1"/>
          </p:nvPr>
        </p:nvSpPr>
        <p:spPr/>
        <p:txBody>
          <a:bodyPr/>
          <a:lstStyle/>
          <a:p>
            <a:r>
              <a:rPr lang="en-US"/>
              <a:t>Consumer shopping on the Web, called B2C (business to consumer)</a:t>
            </a:r>
          </a:p>
          <a:p>
            <a:r>
              <a:rPr lang="en-US"/>
              <a:t>Transactions conducted between businesses on the Web, call B2B (business to business)</a:t>
            </a:r>
          </a:p>
          <a:p>
            <a:r>
              <a:rPr lang="en-US"/>
              <a:t>Transactions and business processes that support selling and purchasing activities on the Web</a:t>
            </a:r>
          </a:p>
          <a:p>
            <a:pPr lvl="1"/>
            <a:r>
              <a:rPr lang="en-US"/>
              <a:t>Supplier, inventory, distribution, payment management</a:t>
            </a:r>
          </a:p>
          <a:p>
            <a:pPr lvl="1"/>
            <a:r>
              <a:rPr lang="en-US"/>
              <a:t>Financial management, purchasing products and information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fld id="{5F8A2077-DAE7-4FF8-99BD-3951BE17EEDD}" type="datetime3">
              <a:rPr lang="en-US" altLang="en-US"/>
              <a:pPr/>
              <a:t>20 June 2007</a:t>
            </a:fld>
            <a:endParaRPr lang="en-US" altLang="en-US"/>
          </a:p>
        </p:txBody>
      </p:sp>
      <p:sp>
        <p:nvSpPr>
          <p:cNvPr id="4" name="Footer Placeholder 2"/>
          <p:cNvSpPr>
            <a:spLocks noGrp="1"/>
          </p:cNvSpPr>
          <p:nvPr>
            <p:ph type="ftr" sz="quarter" idx="11"/>
          </p:nvPr>
        </p:nvSpPr>
        <p:spPr/>
        <p:txBody>
          <a:bodyPr/>
          <a:lstStyle/>
          <a:p>
            <a:r>
              <a:rPr lang="en-US" altLang="en-US"/>
              <a:t>The Evolution of E-Commerce</a:t>
            </a:r>
          </a:p>
        </p:txBody>
      </p:sp>
      <p:sp>
        <p:nvSpPr>
          <p:cNvPr id="5" name="Slide Number Placeholder 3"/>
          <p:cNvSpPr>
            <a:spLocks noGrp="1"/>
          </p:cNvSpPr>
          <p:nvPr>
            <p:ph type="sldNum" sz="quarter" idx="12"/>
          </p:nvPr>
        </p:nvSpPr>
        <p:spPr/>
        <p:txBody>
          <a:bodyPr/>
          <a:lstStyle/>
          <a:p>
            <a:fld id="{55E739CE-9605-403C-ACDA-913B8DBB0C3F}" type="slidenum">
              <a:rPr lang="en-US" altLang="en-US"/>
              <a:pPr/>
              <a:t>5</a:t>
            </a:fld>
            <a:endParaRPr lang="en-US" altLang="en-US"/>
          </a:p>
        </p:txBody>
      </p:sp>
      <p:pic>
        <p:nvPicPr>
          <p:cNvPr id="82946" name="Picture 2050" descr="monoBoardwChisel.jpg                                           00000010Macintosh HD                   ABA78158:"/>
          <p:cNvPicPr>
            <a:picLocks noChangeAspect="1" noChangeArrowheads="1"/>
          </p:cNvPicPr>
          <p:nvPr/>
        </p:nvPicPr>
        <p:blipFill>
          <a:blip r:embed="rId3"/>
          <a:srcRect/>
          <a:stretch>
            <a:fillRect/>
          </a:stretch>
        </p:blipFill>
        <p:spPr bwMode="auto">
          <a:xfrm>
            <a:off x="685800" y="457200"/>
            <a:ext cx="7969250" cy="5465763"/>
          </a:xfrm>
          <a:prstGeom prst="rect">
            <a:avLst/>
          </a:prstGeom>
          <a:noFill/>
        </p:spPr>
      </p:pic>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3/9/01</a:t>
            </a:r>
          </a:p>
        </p:txBody>
      </p:sp>
      <p:sp>
        <p:nvSpPr>
          <p:cNvPr id="5" name="Footer Placeholder 4"/>
          <p:cNvSpPr>
            <a:spLocks noGrp="1"/>
          </p:cNvSpPr>
          <p:nvPr>
            <p:ph type="ftr" sz="quarter" idx="11"/>
          </p:nvPr>
        </p:nvSpPr>
        <p:spPr/>
        <p:txBody>
          <a:bodyPr/>
          <a:lstStyle/>
          <a:p>
            <a:r>
              <a:rPr lang="en-US"/>
              <a:t>EMTM 553</a:t>
            </a:r>
          </a:p>
        </p:txBody>
      </p:sp>
      <p:sp>
        <p:nvSpPr>
          <p:cNvPr id="6" name="Slide Number Placeholder 5"/>
          <p:cNvSpPr>
            <a:spLocks noGrp="1"/>
          </p:cNvSpPr>
          <p:nvPr>
            <p:ph type="sldNum" sz="quarter" idx="12"/>
          </p:nvPr>
        </p:nvSpPr>
        <p:spPr/>
        <p:txBody>
          <a:bodyPr/>
          <a:lstStyle/>
          <a:p>
            <a:fld id="{40CF0EA4-22B5-48AE-B26A-C57AB5F59452}" type="slidenum">
              <a:rPr lang="en-US"/>
              <a:pPr/>
              <a:t>50</a:t>
            </a:fld>
            <a:endParaRPr lang="en-US"/>
          </a:p>
        </p:txBody>
      </p:sp>
      <p:sp>
        <p:nvSpPr>
          <p:cNvPr id="90114" name="Rectangle 2"/>
          <p:cNvSpPr>
            <a:spLocks noGrp="1" noChangeArrowheads="1"/>
          </p:cNvSpPr>
          <p:nvPr>
            <p:ph type="title"/>
          </p:nvPr>
        </p:nvSpPr>
        <p:spPr/>
        <p:txBody>
          <a:bodyPr/>
          <a:lstStyle/>
          <a:p>
            <a:r>
              <a:rPr lang="en-US" sz="3600"/>
              <a:t>Advantages of Electronic Commerce</a:t>
            </a:r>
            <a:endParaRPr lang="en-US" sz="4400"/>
          </a:p>
        </p:txBody>
      </p:sp>
      <p:sp>
        <p:nvSpPr>
          <p:cNvPr id="90115" name="Rectangle 3"/>
          <p:cNvSpPr>
            <a:spLocks noGrp="1" noChangeArrowheads="1"/>
          </p:cNvSpPr>
          <p:nvPr>
            <p:ph type="body" idx="1"/>
          </p:nvPr>
        </p:nvSpPr>
        <p:spPr/>
        <p:txBody>
          <a:bodyPr/>
          <a:lstStyle/>
          <a:p>
            <a:r>
              <a:rPr lang="en-US"/>
              <a:t>Increased sales</a:t>
            </a:r>
          </a:p>
          <a:p>
            <a:pPr lvl="1"/>
            <a:r>
              <a:rPr lang="en-US"/>
              <a:t>Reach narrow market segments in geographically dispersed locations</a:t>
            </a:r>
          </a:p>
          <a:p>
            <a:pPr lvl="1"/>
            <a:r>
              <a:rPr lang="en-US"/>
              <a:t>Create virtual communities</a:t>
            </a:r>
          </a:p>
          <a:p>
            <a:r>
              <a:rPr lang="en-US"/>
              <a:t>Decreased costs</a:t>
            </a:r>
          </a:p>
          <a:p>
            <a:pPr lvl="1"/>
            <a:r>
              <a:rPr lang="en-US"/>
              <a:t>Handling of sales inquiries</a:t>
            </a:r>
          </a:p>
          <a:p>
            <a:pPr lvl="1"/>
            <a:r>
              <a:rPr lang="en-US"/>
              <a:t>Providing price quotes</a:t>
            </a:r>
          </a:p>
          <a:p>
            <a:pPr lvl="1"/>
            <a:r>
              <a:rPr lang="en-US"/>
              <a:t>Determining product availability</a:t>
            </a:r>
          </a:p>
          <a:p>
            <a:r>
              <a:rPr lang="en-US"/>
              <a:t>Being in the space</a:t>
            </a:r>
          </a:p>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anim calcmode="lin" valueType="num">
                                      <p:cBhvr additive="base">
                                        <p:cTn id="7" dur="500" fill="hold"/>
                                        <p:tgtEl>
                                          <p:spTgt spid="901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011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0115">
                                            <p:txEl>
                                              <p:pRg st="1" end="1"/>
                                            </p:txEl>
                                          </p:spTgt>
                                        </p:tgtEl>
                                        <p:attrNameLst>
                                          <p:attrName>style.visibility</p:attrName>
                                        </p:attrNameLst>
                                      </p:cBhvr>
                                      <p:to>
                                        <p:strVal val="visible"/>
                                      </p:to>
                                    </p:set>
                                    <p:anim calcmode="lin" valueType="num">
                                      <p:cBhvr additive="base">
                                        <p:cTn id="11" dur="500" fill="hold"/>
                                        <p:tgtEl>
                                          <p:spTgt spid="90115">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90115">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0115">
                                            <p:txEl>
                                              <p:pRg st="2" end="2"/>
                                            </p:txEl>
                                          </p:spTgt>
                                        </p:tgtEl>
                                        <p:attrNameLst>
                                          <p:attrName>style.visibility</p:attrName>
                                        </p:attrNameLst>
                                      </p:cBhvr>
                                      <p:to>
                                        <p:strVal val="visible"/>
                                      </p:to>
                                    </p:set>
                                    <p:anim calcmode="lin" valueType="num">
                                      <p:cBhvr additive="base">
                                        <p:cTn id="15" dur="500" fill="hold"/>
                                        <p:tgtEl>
                                          <p:spTgt spid="90115">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901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90115">
                                            <p:txEl>
                                              <p:pRg st="3" end="3"/>
                                            </p:txEl>
                                          </p:spTgt>
                                        </p:tgtEl>
                                        <p:attrNameLst>
                                          <p:attrName>style.visibility</p:attrName>
                                        </p:attrNameLst>
                                      </p:cBhvr>
                                      <p:to>
                                        <p:strVal val="visible"/>
                                      </p:to>
                                    </p:set>
                                    <p:anim calcmode="lin" valueType="num">
                                      <p:cBhvr additive="base">
                                        <p:cTn id="21" dur="500" fill="hold"/>
                                        <p:tgtEl>
                                          <p:spTgt spid="90115">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90115">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90115">
                                            <p:txEl>
                                              <p:pRg st="4" end="4"/>
                                            </p:txEl>
                                          </p:spTgt>
                                        </p:tgtEl>
                                        <p:attrNameLst>
                                          <p:attrName>style.visibility</p:attrName>
                                        </p:attrNameLst>
                                      </p:cBhvr>
                                      <p:to>
                                        <p:strVal val="visible"/>
                                      </p:to>
                                    </p:set>
                                    <p:anim calcmode="lin" valueType="num">
                                      <p:cBhvr additive="base">
                                        <p:cTn id="25" dur="500" fill="hold"/>
                                        <p:tgtEl>
                                          <p:spTgt spid="90115">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0115">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90115">
                                            <p:txEl>
                                              <p:pRg st="5" end="5"/>
                                            </p:txEl>
                                          </p:spTgt>
                                        </p:tgtEl>
                                        <p:attrNameLst>
                                          <p:attrName>style.visibility</p:attrName>
                                        </p:attrNameLst>
                                      </p:cBhvr>
                                      <p:to>
                                        <p:strVal val="visible"/>
                                      </p:to>
                                    </p:set>
                                    <p:anim calcmode="lin" valueType="num">
                                      <p:cBhvr additive="base">
                                        <p:cTn id="29" dur="500" fill="hold"/>
                                        <p:tgtEl>
                                          <p:spTgt spid="90115">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90115">
                                            <p:txEl>
                                              <p:pRg st="5" end="5"/>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90115">
                                            <p:txEl>
                                              <p:pRg st="6" end="6"/>
                                            </p:txEl>
                                          </p:spTgt>
                                        </p:tgtEl>
                                        <p:attrNameLst>
                                          <p:attrName>style.visibility</p:attrName>
                                        </p:attrNameLst>
                                      </p:cBhvr>
                                      <p:to>
                                        <p:strVal val="visible"/>
                                      </p:to>
                                    </p:set>
                                    <p:anim calcmode="lin" valueType="num">
                                      <p:cBhvr additive="base">
                                        <p:cTn id="33" dur="500" fill="hold"/>
                                        <p:tgtEl>
                                          <p:spTgt spid="90115">
                                            <p:txEl>
                                              <p:pRg st="6" end="6"/>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9011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90115">
                                            <p:txEl>
                                              <p:pRg st="7" end="7"/>
                                            </p:txEl>
                                          </p:spTgt>
                                        </p:tgtEl>
                                        <p:attrNameLst>
                                          <p:attrName>style.visibility</p:attrName>
                                        </p:attrNameLst>
                                      </p:cBhvr>
                                      <p:to>
                                        <p:strVal val="visible"/>
                                      </p:to>
                                    </p:set>
                                    <p:anim calcmode="lin" valueType="num">
                                      <p:cBhvr additive="base">
                                        <p:cTn id="39" dur="500" fill="hold"/>
                                        <p:tgtEl>
                                          <p:spTgt spid="90115">
                                            <p:txEl>
                                              <p:pRg st="7" end="7"/>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90115">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3/9/01</a:t>
            </a:r>
          </a:p>
        </p:txBody>
      </p:sp>
      <p:sp>
        <p:nvSpPr>
          <p:cNvPr id="5" name="Footer Placeholder 4"/>
          <p:cNvSpPr>
            <a:spLocks noGrp="1"/>
          </p:cNvSpPr>
          <p:nvPr>
            <p:ph type="ftr" sz="quarter" idx="11"/>
          </p:nvPr>
        </p:nvSpPr>
        <p:spPr/>
        <p:txBody>
          <a:bodyPr/>
          <a:lstStyle/>
          <a:p>
            <a:r>
              <a:rPr lang="en-US"/>
              <a:t>EMTM 553</a:t>
            </a:r>
          </a:p>
        </p:txBody>
      </p:sp>
      <p:sp>
        <p:nvSpPr>
          <p:cNvPr id="6" name="Slide Number Placeholder 5"/>
          <p:cNvSpPr>
            <a:spLocks noGrp="1"/>
          </p:cNvSpPr>
          <p:nvPr>
            <p:ph type="sldNum" sz="quarter" idx="12"/>
          </p:nvPr>
        </p:nvSpPr>
        <p:spPr/>
        <p:txBody>
          <a:bodyPr/>
          <a:lstStyle/>
          <a:p>
            <a:fld id="{5458BCFB-9880-4C72-A0B6-07DDE2F5FC3A}" type="slidenum">
              <a:rPr lang="en-US"/>
              <a:pPr/>
              <a:t>51</a:t>
            </a:fld>
            <a:endParaRPr lang="en-US"/>
          </a:p>
        </p:txBody>
      </p:sp>
      <p:sp>
        <p:nvSpPr>
          <p:cNvPr id="91138" name="Rectangle 2050"/>
          <p:cNvSpPr>
            <a:spLocks noGrp="1" noChangeArrowheads="1"/>
          </p:cNvSpPr>
          <p:nvPr>
            <p:ph type="title"/>
          </p:nvPr>
        </p:nvSpPr>
        <p:spPr>
          <a:xfrm>
            <a:off x="533400" y="609600"/>
            <a:ext cx="8229600" cy="1143000"/>
          </a:xfrm>
        </p:spPr>
        <p:txBody>
          <a:bodyPr/>
          <a:lstStyle/>
          <a:p>
            <a:r>
              <a:rPr lang="en-US" sz="3600"/>
              <a:t>Disadvantages of Electronic Commerce</a:t>
            </a:r>
            <a:endParaRPr lang="en-US" sz="4400"/>
          </a:p>
        </p:txBody>
      </p:sp>
      <p:sp>
        <p:nvSpPr>
          <p:cNvPr id="91139" name="Rectangle 2051"/>
          <p:cNvSpPr>
            <a:spLocks noGrp="1" noChangeArrowheads="1"/>
          </p:cNvSpPr>
          <p:nvPr>
            <p:ph type="body" idx="1"/>
          </p:nvPr>
        </p:nvSpPr>
        <p:spPr>
          <a:xfrm>
            <a:off x="685800" y="1981200"/>
            <a:ext cx="7772400" cy="3773488"/>
          </a:xfrm>
        </p:spPr>
        <p:txBody>
          <a:bodyPr/>
          <a:lstStyle/>
          <a:p>
            <a:r>
              <a:rPr lang="en-US"/>
              <a:t>Loss of ability to inspect products from remote locations</a:t>
            </a:r>
          </a:p>
          <a:p>
            <a:r>
              <a:rPr lang="en-US"/>
              <a:t>Rapid developing pace of underlying technologies</a:t>
            </a:r>
          </a:p>
          <a:p>
            <a:r>
              <a:rPr lang="en-US"/>
              <a:t>Difficult to calculate return on investment</a:t>
            </a:r>
          </a:p>
          <a:p>
            <a:r>
              <a:rPr lang="en-US"/>
              <a:t>Cultural and legal impediments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3/9/01</a:t>
            </a:r>
          </a:p>
        </p:txBody>
      </p:sp>
      <p:sp>
        <p:nvSpPr>
          <p:cNvPr id="5" name="Footer Placeholder 4"/>
          <p:cNvSpPr>
            <a:spLocks noGrp="1"/>
          </p:cNvSpPr>
          <p:nvPr>
            <p:ph type="ftr" sz="quarter" idx="11"/>
          </p:nvPr>
        </p:nvSpPr>
        <p:spPr/>
        <p:txBody>
          <a:bodyPr/>
          <a:lstStyle/>
          <a:p>
            <a:r>
              <a:rPr lang="en-US"/>
              <a:t>EMTM 553</a:t>
            </a:r>
          </a:p>
        </p:txBody>
      </p:sp>
      <p:sp>
        <p:nvSpPr>
          <p:cNvPr id="6" name="Slide Number Placeholder 5"/>
          <p:cNvSpPr>
            <a:spLocks noGrp="1"/>
          </p:cNvSpPr>
          <p:nvPr>
            <p:ph type="sldNum" sz="quarter" idx="12"/>
          </p:nvPr>
        </p:nvSpPr>
        <p:spPr/>
        <p:txBody>
          <a:bodyPr/>
          <a:lstStyle/>
          <a:p>
            <a:fld id="{0C115DAD-E9C1-4F4A-BBB0-D810CDD34917}" type="slidenum">
              <a:rPr lang="en-US"/>
              <a:pPr/>
              <a:t>52</a:t>
            </a:fld>
            <a:endParaRPr lang="en-US"/>
          </a:p>
        </p:txBody>
      </p:sp>
      <p:sp>
        <p:nvSpPr>
          <p:cNvPr id="70658" name="Rectangle 2"/>
          <p:cNvSpPr>
            <a:spLocks noGrp="1" noChangeArrowheads="1"/>
          </p:cNvSpPr>
          <p:nvPr>
            <p:ph type="title"/>
          </p:nvPr>
        </p:nvSpPr>
        <p:spPr/>
        <p:txBody>
          <a:bodyPr/>
          <a:lstStyle/>
          <a:p>
            <a:r>
              <a:rPr lang="en-US"/>
              <a:t>The process of e-commerce</a:t>
            </a:r>
          </a:p>
        </p:txBody>
      </p:sp>
      <p:sp>
        <p:nvSpPr>
          <p:cNvPr id="70659" name="Rectangle 3"/>
          <p:cNvSpPr>
            <a:spLocks noGrp="1" noChangeArrowheads="1"/>
          </p:cNvSpPr>
          <p:nvPr>
            <p:ph type="body" idx="1"/>
          </p:nvPr>
        </p:nvSpPr>
        <p:spPr/>
        <p:txBody>
          <a:bodyPr/>
          <a:lstStyle/>
          <a:p>
            <a:pPr marL="381000" indent="-381000">
              <a:lnSpc>
                <a:spcPct val="90000"/>
              </a:lnSpc>
              <a:buFontTx/>
              <a:buAutoNum type="arabicPeriod"/>
            </a:pPr>
            <a:r>
              <a:rPr lang="en-US" sz="2000"/>
              <a:t>Attract customers</a:t>
            </a:r>
          </a:p>
          <a:p>
            <a:pPr marL="800100" lvl="1" indent="-342900">
              <a:lnSpc>
                <a:spcPct val="90000"/>
              </a:lnSpc>
            </a:pPr>
            <a:r>
              <a:rPr lang="en-US" sz="1800"/>
              <a:t>Advertising, marketing</a:t>
            </a:r>
          </a:p>
          <a:p>
            <a:pPr marL="381000" indent="-381000">
              <a:lnSpc>
                <a:spcPct val="90000"/>
              </a:lnSpc>
              <a:buFontTx/>
              <a:buAutoNum type="arabicPeriod"/>
            </a:pPr>
            <a:r>
              <a:rPr lang="en-US" sz="2000"/>
              <a:t>Interact with customers</a:t>
            </a:r>
          </a:p>
          <a:p>
            <a:pPr marL="800100" lvl="1" indent="-342900">
              <a:lnSpc>
                <a:spcPct val="90000"/>
              </a:lnSpc>
            </a:pPr>
            <a:r>
              <a:rPr lang="en-US" sz="1800"/>
              <a:t>Catalog, negotiation</a:t>
            </a:r>
          </a:p>
          <a:p>
            <a:pPr marL="381000" indent="-381000">
              <a:lnSpc>
                <a:spcPct val="90000"/>
              </a:lnSpc>
              <a:buFontTx/>
              <a:buAutoNum type="arabicPeriod"/>
            </a:pPr>
            <a:r>
              <a:rPr lang="en-US" sz="2000"/>
              <a:t>Handle and manage orders</a:t>
            </a:r>
          </a:p>
          <a:p>
            <a:pPr marL="800100" lvl="1" indent="-342900">
              <a:lnSpc>
                <a:spcPct val="90000"/>
              </a:lnSpc>
            </a:pPr>
            <a:r>
              <a:rPr lang="en-US" sz="1800"/>
              <a:t>Order capture</a:t>
            </a:r>
          </a:p>
          <a:p>
            <a:pPr marL="800100" lvl="1" indent="-342900">
              <a:lnSpc>
                <a:spcPct val="90000"/>
              </a:lnSpc>
            </a:pPr>
            <a:r>
              <a:rPr lang="en-US" sz="1800"/>
              <a:t>Payment</a:t>
            </a:r>
          </a:p>
          <a:p>
            <a:pPr marL="800100" lvl="1" indent="-342900">
              <a:lnSpc>
                <a:spcPct val="90000"/>
              </a:lnSpc>
            </a:pPr>
            <a:r>
              <a:rPr lang="en-US" sz="1800"/>
              <a:t>Transaction</a:t>
            </a:r>
          </a:p>
          <a:p>
            <a:pPr marL="800100" lvl="1" indent="-342900">
              <a:lnSpc>
                <a:spcPct val="90000"/>
              </a:lnSpc>
            </a:pPr>
            <a:r>
              <a:rPr lang="en-US" sz="1800"/>
              <a:t>Fulfillment (physical good, service good, digital good)</a:t>
            </a:r>
          </a:p>
          <a:p>
            <a:pPr marL="381000" indent="-381000">
              <a:lnSpc>
                <a:spcPct val="90000"/>
              </a:lnSpc>
              <a:buFontTx/>
              <a:buAutoNum type="arabicPeriod"/>
            </a:pPr>
            <a:r>
              <a:rPr lang="en-US" sz="2000"/>
              <a:t>React to customer inquiries</a:t>
            </a:r>
          </a:p>
          <a:p>
            <a:pPr marL="800100" lvl="1" indent="-342900">
              <a:lnSpc>
                <a:spcPct val="90000"/>
              </a:lnSpc>
            </a:pPr>
            <a:r>
              <a:rPr lang="en-US" sz="1800"/>
              <a:t>Customer service</a:t>
            </a:r>
          </a:p>
          <a:p>
            <a:pPr marL="800100" lvl="1" indent="-342900">
              <a:lnSpc>
                <a:spcPct val="90000"/>
              </a:lnSpc>
            </a:pPr>
            <a:r>
              <a:rPr lang="en-US" sz="1800"/>
              <a:t>Order tracking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 calcmode="lin" valueType="num">
                                      <p:cBhvr additive="base">
                                        <p:cTn id="7" dur="500" fill="hold"/>
                                        <p:tgtEl>
                                          <p:spTgt spid="7065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065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70659">
                                            <p:txEl>
                                              <p:pRg st="1" end="1"/>
                                            </p:txEl>
                                          </p:spTgt>
                                        </p:tgtEl>
                                        <p:attrNameLst>
                                          <p:attrName>style.visibility</p:attrName>
                                        </p:attrNameLst>
                                      </p:cBhvr>
                                      <p:to>
                                        <p:strVal val="visible"/>
                                      </p:to>
                                    </p:set>
                                    <p:anim calcmode="lin" valueType="num">
                                      <p:cBhvr additive="base">
                                        <p:cTn id="11" dur="500" fill="hold"/>
                                        <p:tgtEl>
                                          <p:spTgt spid="70659">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7065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70659">
                                            <p:txEl>
                                              <p:pRg st="2" end="2"/>
                                            </p:txEl>
                                          </p:spTgt>
                                        </p:tgtEl>
                                        <p:attrNameLst>
                                          <p:attrName>style.visibility</p:attrName>
                                        </p:attrNameLst>
                                      </p:cBhvr>
                                      <p:to>
                                        <p:strVal val="visible"/>
                                      </p:to>
                                    </p:set>
                                    <p:anim calcmode="lin" valueType="num">
                                      <p:cBhvr additive="base">
                                        <p:cTn id="17" dur="500" fill="hold"/>
                                        <p:tgtEl>
                                          <p:spTgt spid="70659">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70659">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70659">
                                            <p:txEl>
                                              <p:pRg st="3" end="3"/>
                                            </p:txEl>
                                          </p:spTgt>
                                        </p:tgtEl>
                                        <p:attrNameLst>
                                          <p:attrName>style.visibility</p:attrName>
                                        </p:attrNameLst>
                                      </p:cBhvr>
                                      <p:to>
                                        <p:strVal val="visible"/>
                                      </p:to>
                                    </p:set>
                                    <p:anim calcmode="lin" valueType="num">
                                      <p:cBhvr additive="base">
                                        <p:cTn id="21" dur="500" fill="hold"/>
                                        <p:tgtEl>
                                          <p:spTgt spid="70659">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7065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70659">
                                            <p:txEl>
                                              <p:pRg st="4" end="4"/>
                                            </p:txEl>
                                          </p:spTgt>
                                        </p:tgtEl>
                                        <p:attrNameLst>
                                          <p:attrName>style.visibility</p:attrName>
                                        </p:attrNameLst>
                                      </p:cBhvr>
                                      <p:to>
                                        <p:strVal val="visible"/>
                                      </p:to>
                                    </p:set>
                                    <p:anim calcmode="lin" valueType="num">
                                      <p:cBhvr additive="base">
                                        <p:cTn id="27" dur="500" fill="hold"/>
                                        <p:tgtEl>
                                          <p:spTgt spid="70659">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70659">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70659">
                                            <p:txEl>
                                              <p:pRg st="5" end="5"/>
                                            </p:txEl>
                                          </p:spTgt>
                                        </p:tgtEl>
                                        <p:attrNameLst>
                                          <p:attrName>style.visibility</p:attrName>
                                        </p:attrNameLst>
                                      </p:cBhvr>
                                      <p:to>
                                        <p:strVal val="visible"/>
                                      </p:to>
                                    </p:set>
                                    <p:anim calcmode="lin" valueType="num">
                                      <p:cBhvr additive="base">
                                        <p:cTn id="31" dur="500" fill="hold"/>
                                        <p:tgtEl>
                                          <p:spTgt spid="70659">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70659">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70659">
                                            <p:txEl>
                                              <p:pRg st="6" end="6"/>
                                            </p:txEl>
                                          </p:spTgt>
                                        </p:tgtEl>
                                        <p:attrNameLst>
                                          <p:attrName>style.visibility</p:attrName>
                                        </p:attrNameLst>
                                      </p:cBhvr>
                                      <p:to>
                                        <p:strVal val="visible"/>
                                      </p:to>
                                    </p:set>
                                    <p:anim calcmode="lin" valueType="num">
                                      <p:cBhvr additive="base">
                                        <p:cTn id="35" dur="500" fill="hold"/>
                                        <p:tgtEl>
                                          <p:spTgt spid="70659">
                                            <p:txEl>
                                              <p:pRg st="6" end="6"/>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70659">
                                            <p:txEl>
                                              <p:pRg st="6" end="6"/>
                                            </p:txEl>
                                          </p:spTgt>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70659">
                                            <p:txEl>
                                              <p:pRg st="7" end="7"/>
                                            </p:txEl>
                                          </p:spTgt>
                                        </p:tgtEl>
                                        <p:attrNameLst>
                                          <p:attrName>style.visibility</p:attrName>
                                        </p:attrNameLst>
                                      </p:cBhvr>
                                      <p:to>
                                        <p:strVal val="visible"/>
                                      </p:to>
                                    </p:set>
                                    <p:anim calcmode="lin" valueType="num">
                                      <p:cBhvr additive="base">
                                        <p:cTn id="39" dur="500" fill="hold"/>
                                        <p:tgtEl>
                                          <p:spTgt spid="70659">
                                            <p:txEl>
                                              <p:pRg st="7" end="7"/>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70659">
                                            <p:txEl>
                                              <p:pRg st="7" end="7"/>
                                            </p:txEl>
                                          </p:spTgt>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70659">
                                            <p:txEl>
                                              <p:pRg st="8" end="8"/>
                                            </p:txEl>
                                          </p:spTgt>
                                        </p:tgtEl>
                                        <p:attrNameLst>
                                          <p:attrName>style.visibility</p:attrName>
                                        </p:attrNameLst>
                                      </p:cBhvr>
                                      <p:to>
                                        <p:strVal val="visible"/>
                                      </p:to>
                                    </p:set>
                                    <p:anim calcmode="lin" valueType="num">
                                      <p:cBhvr additive="base">
                                        <p:cTn id="43" dur="500" fill="hold"/>
                                        <p:tgtEl>
                                          <p:spTgt spid="70659">
                                            <p:txEl>
                                              <p:pRg st="8" end="8"/>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70659">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70659">
                                            <p:txEl>
                                              <p:pRg st="9" end="9"/>
                                            </p:txEl>
                                          </p:spTgt>
                                        </p:tgtEl>
                                        <p:attrNameLst>
                                          <p:attrName>style.visibility</p:attrName>
                                        </p:attrNameLst>
                                      </p:cBhvr>
                                      <p:to>
                                        <p:strVal val="visible"/>
                                      </p:to>
                                    </p:set>
                                    <p:anim calcmode="lin" valueType="num">
                                      <p:cBhvr additive="base">
                                        <p:cTn id="49" dur="500" fill="hold"/>
                                        <p:tgtEl>
                                          <p:spTgt spid="70659">
                                            <p:txEl>
                                              <p:pRg st="9" end="9"/>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70659">
                                            <p:txEl>
                                              <p:pRg st="9" end="9"/>
                                            </p:txEl>
                                          </p:spTgt>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70659">
                                            <p:txEl>
                                              <p:pRg st="10" end="10"/>
                                            </p:txEl>
                                          </p:spTgt>
                                        </p:tgtEl>
                                        <p:attrNameLst>
                                          <p:attrName>style.visibility</p:attrName>
                                        </p:attrNameLst>
                                      </p:cBhvr>
                                      <p:to>
                                        <p:strVal val="visible"/>
                                      </p:to>
                                    </p:set>
                                    <p:anim calcmode="lin" valueType="num">
                                      <p:cBhvr additive="base">
                                        <p:cTn id="53" dur="500" fill="hold"/>
                                        <p:tgtEl>
                                          <p:spTgt spid="70659">
                                            <p:txEl>
                                              <p:pRg st="10" end="10"/>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70659">
                                            <p:txEl>
                                              <p:pRg st="10" end="10"/>
                                            </p:txEl>
                                          </p:spTgt>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70659">
                                            <p:txEl>
                                              <p:pRg st="11" end="11"/>
                                            </p:txEl>
                                          </p:spTgt>
                                        </p:tgtEl>
                                        <p:attrNameLst>
                                          <p:attrName>style.visibility</p:attrName>
                                        </p:attrNameLst>
                                      </p:cBhvr>
                                      <p:to>
                                        <p:strVal val="visible"/>
                                      </p:to>
                                    </p:set>
                                    <p:anim calcmode="lin" valueType="num">
                                      <p:cBhvr additive="base">
                                        <p:cTn id="57" dur="500" fill="hold"/>
                                        <p:tgtEl>
                                          <p:spTgt spid="70659">
                                            <p:txEl>
                                              <p:pRg st="11" end="11"/>
                                            </p:txEl>
                                          </p:spTgt>
                                        </p:tgtEl>
                                        <p:attrNameLst>
                                          <p:attrName>ppt_x</p:attrName>
                                        </p:attrNameLst>
                                      </p:cBhvr>
                                      <p:tavLst>
                                        <p:tav tm="0">
                                          <p:val>
                                            <p:strVal val="1+#ppt_w/2"/>
                                          </p:val>
                                        </p:tav>
                                        <p:tav tm="100000">
                                          <p:val>
                                            <p:strVal val="#ppt_x"/>
                                          </p:val>
                                        </p:tav>
                                      </p:tavLst>
                                    </p:anim>
                                    <p:anim calcmode="lin" valueType="num">
                                      <p:cBhvr additive="base">
                                        <p:cTn id="58" dur="500" fill="hold"/>
                                        <p:tgtEl>
                                          <p:spTgt spid="70659">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Date Placeholder 2"/>
          <p:cNvSpPr>
            <a:spLocks noGrp="1"/>
          </p:cNvSpPr>
          <p:nvPr>
            <p:ph type="dt" sz="half" idx="10"/>
          </p:nvPr>
        </p:nvSpPr>
        <p:spPr/>
        <p:txBody>
          <a:bodyPr/>
          <a:lstStyle/>
          <a:p>
            <a:r>
              <a:rPr lang="en-US"/>
              <a:t>3/9/01</a:t>
            </a:r>
          </a:p>
        </p:txBody>
      </p:sp>
      <p:sp>
        <p:nvSpPr>
          <p:cNvPr id="22" name="Footer Placeholder 3"/>
          <p:cNvSpPr>
            <a:spLocks noGrp="1"/>
          </p:cNvSpPr>
          <p:nvPr>
            <p:ph type="ftr" sz="quarter" idx="11"/>
          </p:nvPr>
        </p:nvSpPr>
        <p:spPr/>
        <p:txBody>
          <a:bodyPr/>
          <a:lstStyle/>
          <a:p>
            <a:r>
              <a:rPr lang="en-US"/>
              <a:t>EMTM 553</a:t>
            </a:r>
          </a:p>
        </p:txBody>
      </p:sp>
      <p:sp>
        <p:nvSpPr>
          <p:cNvPr id="23" name="Slide Number Placeholder 4"/>
          <p:cNvSpPr>
            <a:spLocks noGrp="1"/>
          </p:cNvSpPr>
          <p:nvPr>
            <p:ph type="sldNum" sz="quarter" idx="12"/>
          </p:nvPr>
        </p:nvSpPr>
        <p:spPr/>
        <p:txBody>
          <a:bodyPr/>
          <a:lstStyle/>
          <a:p>
            <a:fld id="{8F621BEF-7419-4893-B764-63154CB38CEA}" type="slidenum">
              <a:rPr lang="en-US"/>
              <a:pPr/>
              <a:t>53</a:t>
            </a:fld>
            <a:endParaRPr lang="en-US"/>
          </a:p>
        </p:txBody>
      </p:sp>
      <p:sp>
        <p:nvSpPr>
          <p:cNvPr id="97282" name="Rectangle 1026"/>
          <p:cNvSpPr>
            <a:spLocks noGrp="1" noChangeArrowheads="1"/>
          </p:cNvSpPr>
          <p:nvPr>
            <p:ph type="title"/>
          </p:nvPr>
        </p:nvSpPr>
        <p:spPr>
          <a:xfrm>
            <a:off x="533400" y="609600"/>
            <a:ext cx="7924800" cy="1143000"/>
          </a:xfrm>
        </p:spPr>
        <p:txBody>
          <a:bodyPr/>
          <a:lstStyle/>
          <a:p>
            <a:r>
              <a:rPr lang="en-US" sz="3600"/>
              <a:t>Web-based E-commerce Architecture</a:t>
            </a:r>
          </a:p>
        </p:txBody>
      </p:sp>
      <p:pic>
        <p:nvPicPr>
          <p:cNvPr id="97283" name="Picture 1027" descr="C:\WINNT\Profiles\Administrator\Application Data\Microsoft\Media Catalog\Downloaded Clips\cl1f\j0079210.wmf"/>
          <p:cNvPicPr>
            <a:picLocks noChangeAspect="1" noChangeArrowheads="1"/>
          </p:cNvPicPr>
          <p:nvPr/>
        </p:nvPicPr>
        <p:blipFill>
          <a:blip r:embed="rId2"/>
          <a:srcRect/>
          <a:stretch>
            <a:fillRect/>
          </a:stretch>
        </p:blipFill>
        <p:spPr bwMode="auto">
          <a:xfrm>
            <a:off x="2514600" y="2971800"/>
            <a:ext cx="614363" cy="1676400"/>
          </a:xfrm>
          <a:prstGeom prst="rect">
            <a:avLst/>
          </a:prstGeom>
          <a:noFill/>
        </p:spPr>
      </p:pic>
      <p:pic>
        <p:nvPicPr>
          <p:cNvPr id="97284" name="Picture 1028" descr="C:\Program Files\Common Files\Microsoft Shared\Clipart\CagCat50\bs00580_.wmf"/>
          <p:cNvPicPr>
            <a:picLocks noChangeAspect="1" noChangeArrowheads="1"/>
          </p:cNvPicPr>
          <p:nvPr/>
        </p:nvPicPr>
        <p:blipFill>
          <a:blip r:embed="rId3"/>
          <a:srcRect/>
          <a:stretch>
            <a:fillRect/>
          </a:stretch>
        </p:blipFill>
        <p:spPr bwMode="auto">
          <a:xfrm>
            <a:off x="304800" y="3200400"/>
            <a:ext cx="1447800" cy="1219200"/>
          </a:xfrm>
          <a:prstGeom prst="rect">
            <a:avLst/>
          </a:prstGeom>
          <a:noFill/>
        </p:spPr>
      </p:pic>
      <p:pic>
        <p:nvPicPr>
          <p:cNvPr id="97285" name="Picture 1029" descr="C:\WINNT\Profiles\guest\Application Data\Microsoft\Media Catalog\Downloaded Clips\cl68\j0261701.wmf"/>
          <p:cNvPicPr>
            <a:picLocks noChangeAspect="1" noChangeArrowheads="1"/>
          </p:cNvPicPr>
          <p:nvPr/>
        </p:nvPicPr>
        <p:blipFill>
          <a:blip r:embed="rId4"/>
          <a:srcRect/>
          <a:stretch>
            <a:fillRect/>
          </a:stretch>
        </p:blipFill>
        <p:spPr bwMode="auto">
          <a:xfrm>
            <a:off x="7315200" y="3276600"/>
            <a:ext cx="1524000" cy="1030288"/>
          </a:xfrm>
          <a:prstGeom prst="rect">
            <a:avLst/>
          </a:prstGeom>
          <a:noFill/>
        </p:spPr>
      </p:pic>
      <p:pic>
        <p:nvPicPr>
          <p:cNvPr id="97286" name="Picture 1030" descr="C:\WINNT\Profiles\Administrator\Application Data\Microsoft\Media Catalog\Downloaded Clips\cl1f\j0079210.wmf"/>
          <p:cNvPicPr>
            <a:picLocks noChangeAspect="1" noChangeArrowheads="1"/>
          </p:cNvPicPr>
          <p:nvPr/>
        </p:nvPicPr>
        <p:blipFill>
          <a:blip r:embed="rId2"/>
          <a:srcRect/>
          <a:stretch>
            <a:fillRect/>
          </a:stretch>
        </p:blipFill>
        <p:spPr bwMode="auto">
          <a:xfrm>
            <a:off x="4114800" y="2971800"/>
            <a:ext cx="614363" cy="1676400"/>
          </a:xfrm>
          <a:prstGeom prst="rect">
            <a:avLst/>
          </a:prstGeom>
          <a:noFill/>
        </p:spPr>
      </p:pic>
      <p:pic>
        <p:nvPicPr>
          <p:cNvPr id="97287" name="Picture 1031" descr="C:\WINNT\Profiles\Administrator\Application Data\Microsoft\Media Catalog\Downloaded Clips\cl1f\j0079210.wmf"/>
          <p:cNvPicPr>
            <a:picLocks noChangeAspect="1" noChangeArrowheads="1"/>
          </p:cNvPicPr>
          <p:nvPr/>
        </p:nvPicPr>
        <p:blipFill>
          <a:blip r:embed="rId2"/>
          <a:srcRect/>
          <a:stretch>
            <a:fillRect/>
          </a:stretch>
        </p:blipFill>
        <p:spPr bwMode="auto">
          <a:xfrm>
            <a:off x="5638800" y="2971800"/>
            <a:ext cx="614363" cy="1676400"/>
          </a:xfrm>
          <a:prstGeom prst="rect">
            <a:avLst/>
          </a:prstGeom>
          <a:noFill/>
        </p:spPr>
      </p:pic>
      <p:sp>
        <p:nvSpPr>
          <p:cNvPr id="97288" name="Text Box 1032"/>
          <p:cNvSpPr txBox="1">
            <a:spLocks noChangeArrowheads="1"/>
          </p:cNvSpPr>
          <p:nvPr/>
        </p:nvSpPr>
        <p:spPr bwMode="auto">
          <a:xfrm>
            <a:off x="609600" y="4495800"/>
            <a:ext cx="1066800" cy="457200"/>
          </a:xfrm>
          <a:prstGeom prst="rect">
            <a:avLst/>
          </a:prstGeom>
          <a:noFill/>
          <a:ln w="9525">
            <a:noFill/>
            <a:miter lim="800000"/>
            <a:headEnd/>
            <a:tailEnd/>
          </a:ln>
          <a:effectLst/>
        </p:spPr>
        <p:txBody>
          <a:bodyPr>
            <a:spAutoFit/>
          </a:bodyPr>
          <a:lstStyle/>
          <a:p>
            <a:pPr>
              <a:spcBef>
                <a:spcPct val="50000"/>
              </a:spcBef>
            </a:pPr>
            <a:r>
              <a:rPr lang="en-US" b="1">
                <a:solidFill>
                  <a:schemeClr val="accent2"/>
                </a:solidFill>
                <a:latin typeface="Comic Sans MS" pitchFamily="66" charset="0"/>
              </a:rPr>
              <a:t>Client</a:t>
            </a:r>
          </a:p>
        </p:txBody>
      </p:sp>
      <p:sp>
        <p:nvSpPr>
          <p:cNvPr id="97289" name="Rectangle 1033"/>
          <p:cNvSpPr>
            <a:spLocks noChangeArrowheads="1"/>
          </p:cNvSpPr>
          <p:nvPr/>
        </p:nvSpPr>
        <p:spPr bwMode="auto">
          <a:xfrm>
            <a:off x="304800" y="2362200"/>
            <a:ext cx="1143000" cy="457200"/>
          </a:xfrm>
          <a:prstGeom prst="rect">
            <a:avLst/>
          </a:prstGeom>
          <a:solidFill>
            <a:srgbClr val="FFFFCC"/>
          </a:solidFill>
          <a:ln w="9525">
            <a:solidFill>
              <a:schemeClr val="tx1"/>
            </a:solidFill>
            <a:miter lim="800000"/>
            <a:headEnd/>
            <a:tailEnd/>
          </a:ln>
          <a:effectLst/>
        </p:spPr>
        <p:txBody>
          <a:bodyPr wrap="none" anchor="ctr"/>
          <a:lstStyle/>
          <a:p>
            <a:pPr algn="ctr"/>
            <a:r>
              <a:rPr lang="en-US">
                <a:solidFill>
                  <a:srgbClr val="FF3300"/>
                </a:solidFill>
                <a:latin typeface="Comic Sans MS" pitchFamily="66" charset="0"/>
              </a:rPr>
              <a:t>Tier 1</a:t>
            </a:r>
          </a:p>
        </p:txBody>
      </p:sp>
      <p:sp>
        <p:nvSpPr>
          <p:cNvPr id="97290" name="Text Box 1034"/>
          <p:cNvSpPr txBox="1">
            <a:spLocks noChangeArrowheads="1"/>
          </p:cNvSpPr>
          <p:nvPr/>
        </p:nvSpPr>
        <p:spPr bwMode="auto">
          <a:xfrm>
            <a:off x="2057400" y="4876800"/>
            <a:ext cx="1752600" cy="366713"/>
          </a:xfrm>
          <a:prstGeom prst="rect">
            <a:avLst/>
          </a:prstGeom>
          <a:noFill/>
          <a:ln w="9525">
            <a:noFill/>
            <a:miter lim="800000"/>
            <a:headEnd/>
            <a:tailEnd/>
          </a:ln>
          <a:effectLst/>
        </p:spPr>
        <p:txBody>
          <a:bodyPr>
            <a:spAutoFit/>
          </a:bodyPr>
          <a:lstStyle/>
          <a:p>
            <a:pPr>
              <a:spcBef>
                <a:spcPct val="50000"/>
              </a:spcBef>
            </a:pPr>
            <a:r>
              <a:rPr lang="en-US" sz="1800" b="1">
                <a:solidFill>
                  <a:schemeClr val="accent2"/>
                </a:solidFill>
                <a:latin typeface="Comic Sans MS" pitchFamily="66" charset="0"/>
              </a:rPr>
              <a:t>Web Server</a:t>
            </a:r>
          </a:p>
        </p:txBody>
      </p:sp>
      <p:sp>
        <p:nvSpPr>
          <p:cNvPr id="97291" name="Rectangle 1035"/>
          <p:cNvSpPr>
            <a:spLocks noChangeArrowheads="1"/>
          </p:cNvSpPr>
          <p:nvPr/>
        </p:nvSpPr>
        <p:spPr bwMode="auto">
          <a:xfrm>
            <a:off x="3886200" y="2362200"/>
            <a:ext cx="1143000" cy="457200"/>
          </a:xfrm>
          <a:prstGeom prst="rect">
            <a:avLst/>
          </a:prstGeom>
          <a:solidFill>
            <a:srgbClr val="FFFFCC"/>
          </a:solidFill>
          <a:ln w="9525">
            <a:solidFill>
              <a:schemeClr val="tx1"/>
            </a:solidFill>
            <a:miter lim="800000"/>
            <a:headEnd/>
            <a:tailEnd/>
          </a:ln>
          <a:effectLst/>
        </p:spPr>
        <p:txBody>
          <a:bodyPr wrap="none" anchor="ctr"/>
          <a:lstStyle/>
          <a:p>
            <a:pPr algn="ctr"/>
            <a:r>
              <a:rPr lang="en-US">
                <a:solidFill>
                  <a:srgbClr val="FF3300"/>
                </a:solidFill>
                <a:latin typeface="Comic Sans MS" pitchFamily="66" charset="0"/>
              </a:rPr>
              <a:t>Tier 3</a:t>
            </a:r>
          </a:p>
        </p:txBody>
      </p:sp>
      <p:sp>
        <p:nvSpPr>
          <p:cNvPr id="97292" name="Rectangle 1036"/>
          <p:cNvSpPr>
            <a:spLocks noChangeArrowheads="1"/>
          </p:cNvSpPr>
          <p:nvPr/>
        </p:nvSpPr>
        <p:spPr bwMode="auto">
          <a:xfrm>
            <a:off x="2286000" y="2362200"/>
            <a:ext cx="1143000" cy="457200"/>
          </a:xfrm>
          <a:prstGeom prst="rect">
            <a:avLst/>
          </a:prstGeom>
          <a:solidFill>
            <a:srgbClr val="FFFFCC"/>
          </a:solidFill>
          <a:ln w="9525">
            <a:solidFill>
              <a:schemeClr val="tx1"/>
            </a:solidFill>
            <a:miter lim="800000"/>
            <a:headEnd/>
            <a:tailEnd/>
          </a:ln>
          <a:effectLst/>
        </p:spPr>
        <p:txBody>
          <a:bodyPr wrap="none" anchor="ctr"/>
          <a:lstStyle/>
          <a:p>
            <a:pPr algn="ctr"/>
            <a:r>
              <a:rPr lang="en-US">
                <a:solidFill>
                  <a:srgbClr val="FF3300"/>
                </a:solidFill>
                <a:latin typeface="Comic Sans MS" pitchFamily="66" charset="0"/>
              </a:rPr>
              <a:t>Tier 2</a:t>
            </a:r>
          </a:p>
        </p:txBody>
      </p:sp>
      <p:sp>
        <p:nvSpPr>
          <p:cNvPr id="97293" name="Rectangle 1037"/>
          <p:cNvSpPr>
            <a:spLocks noChangeArrowheads="1"/>
          </p:cNvSpPr>
          <p:nvPr/>
        </p:nvSpPr>
        <p:spPr bwMode="auto">
          <a:xfrm>
            <a:off x="5486400" y="2362200"/>
            <a:ext cx="1219200" cy="457200"/>
          </a:xfrm>
          <a:prstGeom prst="rect">
            <a:avLst/>
          </a:prstGeom>
          <a:solidFill>
            <a:srgbClr val="FFFFCC"/>
          </a:solidFill>
          <a:ln w="9525">
            <a:solidFill>
              <a:schemeClr val="tx1"/>
            </a:solidFill>
            <a:miter lim="800000"/>
            <a:headEnd/>
            <a:tailEnd/>
          </a:ln>
          <a:effectLst/>
        </p:spPr>
        <p:txBody>
          <a:bodyPr wrap="none" anchor="ctr"/>
          <a:lstStyle/>
          <a:p>
            <a:pPr algn="ctr"/>
            <a:r>
              <a:rPr lang="en-US">
                <a:solidFill>
                  <a:srgbClr val="FF3300"/>
                </a:solidFill>
                <a:latin typeface="Comic Sans MS" pitchFamily="66" charset="0"/>
              </a:rPr>
              <a:t>Tier N</a:t>
            </a:r>
          </a:p>
        </p:txBody>
      </p:sp>
      <p:sp>
        <p:nvSpPr>
          <p:cNvPr id="97294" name="Line 1038"/>
          <p:cNvSpPr>
            <a:spLocks noChangeShapeType="1"/>
          </p:cNvSpPr>
          <p:nvPr/>
        </p:nvSpPr>
        <p:spPr bwMode="auto">
          <a:xfrm>
            <a:off x="6400800" y="3733800"/>
            <a:ext cx="838200" cy="0"/>
          </a:xfrm>
          <a:prstGeom prst="line">
            <a:avLst/>
          </a:prstGeom>
          <a:noFill/>
          <a:ln w="28575">
            <a:solidFill>
              <a:schemeClr val="tx1"/>
            </a:solidFill>
            <a:round/>
            <a:headEnd type="triangle" w="med" len="med"/>
            <a:tailEnd type="triangle" w="med" len="med"/>
          </a:ln>
          <a:effectLst/>
        </p:spPr>
        <p:txBody>
          <a:bodyPr/>
          <a:lstStyle/>
          <a:p>
            <a:endParaRPr lang="en-US"/>
          </a:p>
        </p:txBody>
      </p:sp>
      <p:sp>
        <p:nvSpPr>
          <p:cNvPr id="97295" name="Line 1039"/>
          <p:cNvSpPr>
            <a:spLocks noChangeShapeType="1"/>
          </p:cNvSpPr>
          <p:nvPr/>
        </p:nvSpPr>
        <p:spPr bwMode="auto">
          <a:xfrm>
            <a:off x="4876800" y="3733800"/>
            <a:ext cx="609600" cy="0"/>
          </a:xfrm>
          <a:prstGeom prst="line">
            <a:avLst/>
          </a:prstGeom>
          <a:noFill/>
          <a:ln w="28575">
            <a:solidFill>
              <a:schemeClr val="tx1"/>
            </a:solidFill>
            <a:round/>
            <a:headEnd type="triangle" w="med" len="med"/>
            <a:tailEnd type="triangle" w="med" len="med"/>
          </a:ln>
          <a:effectLst/>
        </p:spPr>
        <p:txBody>
          <a:bodyPr/>
          <a:lstStyle/>
          <a:p>
            <a:endParaRPr lang="en-US"/>
          </a:p>
        </p:txBody>
      </p:sp>
      <p:sp>
        <p:nvSpPr>
          <p:cNvPr id="97296" name="Line 1040"/>
          <p:cNvSpPr>
            <a:spLocks noChangeShapeType="1"/>
          </p:cNvSpPr>
          <p:nvPr/>
        </p:nvSpPr>
        <p:spPr bwMode="auto">
          <a:xfrm>
            <a:off x="3352800" y="3733800"/>
            <a:ext cx="609600" cy="0"/>
          </a:xfrm>
          <a:prstGeom prst="line">
            <a:avLst/>
          </a:prstGeom>
          <a:noFill/>
          <a:ln w="28575">
            <a:solidFill>
              <a:schemeClr val="tx1"/>
            </a:solidFill>
            <a:round/>
            <a:headEnd type="triangle" w="med" len="med"/>
            <a:tailEnd type="triangle" w="med" len="med"/>
          </a:ln>
          <a:effectLst/>
        </p:spPr>
        <p:txBody>
          <a:bodyPr/>
          <a:lstStyle/>
          <a:p>
            <a:endParaRPr lang="en-US"/>
          </a:p>
        </p:txBody>
      </p:sp>
      <p:sp>
        <p:nvSpPr>
          <p:cNvPr id="97297" name="Line 1041"/>
          <p:cNvSpPr>
            <a:spLocks noChangeShapeType="1"/>
          </p:cNvSpPr>
          <p:nvPr/>
        </p:nvSpPr>
        <p:spPr bwMode="auto">
          <a:xfrm>
            <a:off x="1828800" y="3733800"/>
            <a:ext cx="609600" cy="0"/>
          </a:xfrm>
          <a:prstGeom prst="line">
            <a:avLst/>
          </a:prstGeom>
          <a:noFill/>
          <a:ln w="28575">
            <a:solidFill>
              <a:schemeClr val="tx1"/>
            </a:solidFill>
            <a:round/>
            <a:headEnd type="triangle" w="med" len="med"/>
            <a:tailEnd type="triangle" w="med" len="med"/>
          </a:ln>
          <a:effectLst/>
        </p:spPr>
        <p:txBody>
          <a:bodyPr/>
          <a:lstStyle/>
          <a:p>
            <a:endParaRPr lang="en-US"/>
          </a:p>
        </p:txBody>
      </p:sp>
      <p:sp>
        <p:nvSpPr>
          <p:cNvPr id="97298" name="Text Box 1042"/>
          <p:cNvSpPr txBox="1">
            <a:spLocks noChangeArrowheads="1"/>
          </p:cNvSpPr>
          <p:nvPr/>
        </p:nvSpPr>
        <p:spPr bwMode="auto">
          <a:xfrm>
            <a:off x="3657600" y="4800600"/>
            <a:ext cx="1752600" cy="641350"/>
          </a:xfrm>
          <a:prstGeom prst="rect">
            <a:avLst/>
          </a:prstGeom>
          <a:noFill/>
          <a:ln w="9525">
            <a:noFill/>
            <a:miter lim="800000"/>
            <a:headEnd/>
            <a:tailEnd/>
          </a:ln>
          <a:effectLst/>
        </p:spPr>
        <p:txBody>
          <a:bodyPr>
            <a:spAutoFit/>
          </a:bodyPr>
          <a:lstStyle/>
          <a:p>
            <a:pPr algn="ctr">
              <a:spcBef>
                <a:spcPct val="50000"/>
              </a:spcBef>
            </a:pPr>
            <a:r>
              <a:rPr lang="en-US" sz="1800" b="1">
                <a:solidFill>
                  <a:schemeClr val="accent2"/>
                </a:solidFill>
                <a:latin typeface="Comic Sans MS" pitchFamily="66" charset="0"/>
              </a:rPr>
              <a:t>Application Server</a:t>
            </a:r>
          </a:p>
        </p:txBody>
      </p:sp>
      <p:sp>
        <p:nvSpPr>
          <p:cNvPr id="97299" name="Text Box 1043"/>
          <p:cNvSpPr txBox="1">
            <a:spLocks noChangeArrowheads="1"/>
          </p:cNvSpPr>
          <p:nvPr/>
        </p:nvSpPr>
        <p:spPr bwMode="auto">
          <a:xfrm>
            <a:off x="5181600" y="4800600"/>
            <a:ext cx="1752600" cy="641350"/>
          </a:xfrm>
          <a:prstGeom prst="rect">
            <a:avLst/>
          </a:prstGeom>
          <a:noFill/>
          <a:ln w="9525">
            <a:noFill/>
            <a:miter lim="800000"/>
            <a:headEnd/>
            <a:tailEnd/>
          </a:ln>
          <a:effectLst/>
        </p:spPr>
        <p:txBody>
          <a:bodyPr>
            <a:spAutoFit/>
          </a:bodyPr>
          <a:lstStyle/>
          <a:p>
            <a:pPr algn="ctr">
              <a:spcBef>
                <a:spcPct val="50000"/>
              </a:spcBef>
            </a:pPr>
            <a:r>
              <a:rPr lang="en-US" sz="1800" b="1">
                <a:solidFill>
                  <a:schemeClr val="accent2"/>
                </a:solidFill>
                <a:latin typeface="Comic Sans MS" pitchFamily="66" charset="0"/>
              </a:rPr>
              <a:t>Database Server</a:t>
            </a:r>
          </a:p>
        </p:txBody>
      </p:sp>
      <p:sp>
        <p:nvSpPr>
          <p:cNvPr id="97300" name="Text Box 1044"/>
          <p:cNvSpPr txBox="1">
            <a:spLocks noChangeArrowheads="1"/>
          </p:cNvSpPr>
          <p:nvPr/>
        </p:nvSpPr>
        <p:spPr bwMode="auto">
          <a:xfrm>
            <a:off x="7772400" y="3733800"/>
            <a:ext cx="914400" cy="914400"/>
          </a:xfrm>
          <a:prstGeom prst="rect">
            <a:avLst/>
          </a:prstGeom>
          <a:noFill/>
          <a:ln w="9525">
            <a:noFill/>
            <a:miter lim="800000"/>
            <a:headEnd/>
            <a:tailEnd/>
          </a:ln>
          <a:effectLst/>
        </p:spPr>
        <p:txBody>
          <a:bodyPr>
            <a:spAutoFit/>
          </a:bodyPr>
          <a:lstStyle/>
          <a:p>
            <a:pPr>
              <a:spcBef>
                <a:spcPct val="50000"/>
              </a:spcBef>
            </a:pPr>
            <a:r>
              <a:rPr lang="en-US" sz="1800" b="1">
                <a:solidFill>
                  <a:schemeClr val="accent2"/>
                </a:solidFill>
              </a:rPr>
              <a:t>DMS</a:t>
            </a:r>
          </a:p>
          <a:p>
            <a:pPr>
              <a:spcBef>
                <a:spcPct val="50000"/>
              </a:spcBef>
            </a:pPr>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a:t>3/9/01</a:t>
            </a:r>
          </a:p>
        </p:txBody>
      </p:sp>
      <p:sp>
        <p:nvSpPr>
          <p:cNvPr id="6" name="Footer Placeholder 5"/>
          <p:cNvSpPr>
            <a:spLocks noGrp="1"/>
          </p:cNvSpPr>
          <p:nvPr>
            <p:ph type="ftr" sz="quarter" idx="11"/>
          </p:nvPr>
        </p:nvSpPr>
        <p:spPr/>
        <p:txBody>
          <a:bodyPr/>
          <a:lstStyle/>
          <a:p>
            <a:r>
              <a:rPr lang="en-US"/>
              <a:t>EMTM 553</a:t>
            </a:r>
          </a:p>
        </p:txBody>
      </p:sp>
      <p:sp>
        <p:nvSpPr>
          <p:cNvPr id="7" name="Slide Number Placeholder 6"/>
          <p:cNvSpPr>
            <a:spLocks noGrp="1"/>
          </p:cNvSpPr>
          <p:nvPr>
            <p:ph type="sldNum" sz="quarter" idx="12"/>
          </p:nvPr>
        </p:nvSpPr>
        <p:spPr/>
        <p:txBody>
          <a:bodyPr/>
          <a:lstStyle/>
          <a:p>
            <a:fld id="{55E35647-A081-4811-812C-D4BDF1DEF7F0}" type="slidenum">
              <a:rPr lang="en-US"/>
              <a:pPr/>
              <a:t>54</a:t>
            </a:fld>
            <a:endParaRPr lang="en-US"/>
          </a:p>
        </p:txBody>
      </p:sp>
      <p:sp>
        <p:nvSpPr>
          <p:cNvPr id="61442" name="Rectangle 2"/>
          <p:cNvSpPr>
            <a:spLocks noGrp="1" noChangeArrowheads="1"/>
          </p:cNvSpPr>
          <p:nvPr>
            <p:ph type="title"/>
          </p:nvPr>
        </p:nvSpPr>
        <p:spPr/>
        <p:txBody>
          <a:bodyPr/>
          <a:lstStyle/>
          <a:p>
            <a:r>
              <a:rPr lang="en-US"/>
              <a:t>E-commerce Technologies</a:t>
            </a:r>
          </a:p>
        </p:txBody>
      </p:sp>
      <p:sp>
        <p:nvSpPr>
          <p:cNvPr id="61443" name="Rectangle 3"/>
          <p:cNvSpPr>
            <a:spLocks noGrp="1" noChangeArrowheads="1"/>
          </p:cNvSpPr>
          <p:nvPr>
            <p:ph type="body" sz="half" idx="1"/>
          </p:nvPr>
        </p:nvSpPr>
        <p:spPr/>
        <p:txBody>
          <a:bodyPr/>
          <a:lstStyle/>
          <a:p>
            <a:r>
              <a:rPr lang="en-US" sz="2000"/>
              <a:t>Internet</a:t>
            </a:r>
          </a:p>
          <a:p>
            <a:r>
              <a:rPr lang="en-US" sz="2000"/>
              <a:t>Mobile technologies</a:t>
            </a:r>
          </a:p>
          <a:p>
            <a:r>
              <a:rPr lang="en-US" sz="2000"/>
              <a:t>Web architecture</a:t>
            </a:r>
          </a:p>
          <a:p>
            <a:r>
              <a:rPr lang="en-US" sz="2000"/>
              <a:t>Component programming </a:t>
            </a:r>
          </a:p>
          <a:p>
            <a:r>
              <a:rPr lang="en-US" sz="2000"/>
              <a:t>Data exchange</a:t>
            </a:r>
          </a:p>
          <a:p>
            <a:r>
              <a:rPr lang="en-US" sz="2000"/>
              <a:t>Multimedia</a:t>
            </a:r>
          </a:p>
          <a:p>
            <a:r>
              <a:rPr lang="en-US" sz="2000"/>
              <a:t>Search engines</a:t>
            </a:r>
          </a:p>
          <a:p>
            <a:r>
              <a:rPr lang="en-US" sz="2000"/>
              <a:t>Data mining</a:t>
            </a:r>
          </a:p>
          <a:p>
            <a:r>
              <a:rPr lang="en-US" sz="2000"/>
              <a:t>Intelligent agents</a:t>
            </a:r>
          </a:p>
          <a:p>
            <a:endParaRPr lang="en-US" sz="2000"/>
          </a:p>
          <a:p>
            <a:endParaRPr lang="en-US" sz="1800"/>
          </a:p>
        </p:txBody>
      </p:sp>
      <p:sp>
        <p:nvSpPr>
          <p:cNvPr id="61444" name="Rectangle 4"/>
          <p:cNvSpPr>
            <a:spLocks noGrp="1" noChangeArrowheads="1"/>
          </p:cNvSpPr>
          <p:nvPr>
            <p:ph type="body" sz="half" idx="2"/>
          </p:nvPr>
        </p:nvSpPr>
        <p:spPr/>
        <p:txBody>
          <a:bodyPr/>
          <a:lstStyle/>
          <a:p>
            <a:r>
              <a:rPr lang="en-US" sz="2000"/>
              <a:t>Access security</a:t>
            </a:r>
          </a:p>
          <a:p>
            <a:r>
              <a:rPr lang="en-US" sz="2000"/>
              <a:t>Cryptographic security</a:t>
            </a:r>
          </a:p>
          <a:p>
            <a:r>
              <a:rPr lang="en-US" sz="2000"/>
              <a:t>Watermarking</a:t>
            </a:r>
          </a:p>
          <a:p>
            <a:r>
              <a:rPr lang="en-US" sz="2000"/>
              <a:t>Payment systems</a:t>
            </a:r>
          </a:p>
          <a:p>
            <a:endParaRPr lang="en-US" sz="200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3/9/01</a:t>
            </a:r>
          </a:p>
        </p:txBody>
      </p:sp>
      <p:sp>
        <p:nvSpPr>
          <p:cNvPr id="5" name="Footer Placeholder 4"/>
          <p:cNvSpPr>
            <a:spLocks noGrp="1"/>
          </p:cNvSpPr>
          <p:nvPr>
            <p:ph type="ftr" sz="quarter" idx="11"/>
          </p:nvPr>
        </p:nvSpPr>
        <p:spPr/>
        <p:txBody>
          <a:bodyPr/>
          <a:lstStyle/>
          <a:p>
            <a:r>
              <a:rPr lang="en-US"/>
              <a:t>EMTM 553</a:t>
            </a:r>
          </a:p>
        </p:txBody>
      </p:sp>
      <p:sp>
        <p:nvSpPr>
          <p:cNvPr id="6" name="Slide Number Placeholder 5"/>
          <p:cNvSpPr>
            <a:spLocks noGrp="1"/>
          </p:cNvSpPr>
          <p:nvPr>
            <p:ph type="sldNum" sz="quarter" idx="12"/>
          </p:nvPr>
        </p:nvSpPr>
        <p:spPr/>
        <p:txBody>
          <a:bodyPr/>
          <a:lstStyle/>
          <a:p>
            <a:fld id="{14A83B9C-F1EA-47BF-9DEB-0BFA28277A8A}" type="slidenum">
              <a:rPr lang="en-US"/>
              <a:pPr/>
              <a:t>55</a:t>
            </a:fld>
            <a:endParaRPr lang="en-US"/>
          </a:p>
        </p:txBody>
      </p:sp>
      <p:sp>
        <p:nvSpPr>
          <p:cNvPr id="84994" name="Rectangle 2"/>
          <p:cNvSpPr>
            <a:spLocks noGrp="1" noChangeArrowheads="1"/>
          </p:cNvSpPr>
          <p:nvPr>
            <p:ph type="title"/>
          </p:nvPr>
        </p:nvSpPr>
        <p:spPr/>
        <p:txBody>
          <a:bodyPr/>
          <a:lstStyle/>
          <a:p>
            <a:r>
              <a:rPr lang="en-US"/>
              <a:t>Infrastructure for E-commerce</a:t>
            </a:r>
          </a:p>
        </p:txBody>
      </p:sp>
      <p:sp>
        <p:nvSpPr>
          <p:cNvPr id="84995" name="Rectangle 3"/>
          <p:cNvSpPr>
            <a:spLocks noGrp="1" noChangeArrowheads="1"/>
          </p:cNvSpPr>
          <p:nvPr>
            <p:ph type="body" idx="1"/>
          </p:nvPr>
        </p:nvSpPr>
        <p:spPr/>
        <p:txBody>
          <a:bodyPr/>
          <a:lstStyle/>
          <a:p>
            <a:pPr>
              <a:lnSpc>
                <a:spcPct val="90000"/>
              </a:lnSpc>
            </a:pPr>
            <a:r>
              <a:rPr lang="en-US"/>
              <a:t>The Internet </a:t>
            </a:r>
          </a:p>
          <a:p>
            <a:pPr lvl="1">
              <a:lnSpc>
                <a:spcPct val="90000"/>
              </a:lnSpc>
            </a:pPr>
            <a:r>
              <a:rPr lang="en-US"/>
              <a:t>system of interconnected networks that spans the globe</a:t>
            </a:r>
          </a:p>
          <a:p>
            <a:pPr lvl="1">
              <a:lnSpc>
                <a:spcPct val="90000"/>
              </a:lnSpc>
            </a:pPr>
            <a:r>
              <a:rPr lang="en-US"/>
              <a:t>routers, TCP/IP, firewalls, network infrastructure, network protocols</a:t>
            </a:r>
          </a:p>
          <a:p>
            <a:pPr>
              <a:lnSpc>
                <a:spcPct val="90000"/>
              </a:lnSpc>
            </a:pPr>
            <a:r>
              <a:rPr lang="en-US"/>
              <a:t>The World Wide Web (WWW) </a:t>
            </a:r>
          </a:p>
          <a:p>
            <a:pPr lvl="1">
              <a:lnSpc>
                <a:spcPct val="90000"/>
              </a:lnSpc>
            </a:pPr>
            <a:r>
              <a:rPr lang="en-US"/>
              <a:t>part of the Internet and allows users to share information with an easy-to-use interface</a:t>
            </a:r>
          </a:p>
          <a:p>
            <a:pPr lvl="1">
              <a:lnSpc>
                <a:spcPct val="90000"/>
              </a:lnSpc>
            </a:pPr>
            <a:r>
              <a:rPr lang="en-US"/>
              <a:t>Web browsers, web servers, HTTP, HTML</a:t>
            </a:r>
          </a:p>
          <a:p>
            <a:pPr>
              <a:lnSpc>
                <a:spcPct val="90000"/>
              </a:lnSpc>
            </a:pPr>
            <a:r>
              <a:rPr lang="en-US"/>
              <a:t>Web architecture</a:t>
            </a:r>
          </a:p>
          <a:p>
            <a:pPr lvl="1">
              <a:lnSpc>
                <a:spcPct val="90000"/>
              </a:lnSpc>
            </a:pPr>
            <a:r>
              <a:rPr lang="en-US"/>
              <a:t>Client/server model</a:t>
            </a:r>
          </a:p>
          <a:p>
            <a:pPr lvl="1">
              <a:lnSpc>
                <a:spcPct val="90000"/>
              </a:lnSpc>
            </a:pPr>
            <a:r>
              <a:rPr lang="en-US"/>
              <a:t>N-tier architecture; e.g., web servers, application servers, database servers, scalability</a:t>
            </a:r>
          </a:p>
          <a:p>
            <a:pPr>
              <a:lnSpc>
                <a:spcPct val="90000"/>
              </a:lnSpc>
            </a:pPr>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3/9/01</a:t>
            </a:r>
          </a:p>
        </p:txBody>
      </p:sp>
      <p:sp>
        <p:nvSpPr>
          <p:cNvPr id="5" name="Footer Placeholder 4"/>
          <p:cNvSpPr>
            <a:spLocks noGrp="1"/>
          </p:cNvSpPr>
          <p:nvPr>
            <p:ph type="ftr" sz="quarter" idx="11"/>
          </p:nvPr>
        </p:nvSpPr>
        <p:spPr/>
        <p:txBody>
          <a:bodyPr/>
          <a:lstStyle/>
          <a:p>
            <a:r>
              <a:rPr lang="en-US"/>
              <a:t>EMTM 553</a:t>
            </a:r>
          </a:p>
        </p:txBody>
      </p:sp>
      <p:sp>
        <p:nvSpPr>
          <p:cNvPr id="6" name="Slide Number Placeholder 5"/>
          <p:cNvSpPr>
            <a:spLocks noGrp="1"/>
          </p:cNvSpPr>
          <p:nvPr>
            <p:ph type="sldNum" sz="quarter" idx="12"/>
          </p:nvPr>
        </p:nvSpPr>
        <p:spPr/>
        <p:txBody>
          <a:bodyPr/>
          <a:lstStyle/>
          <a:p>
            <a:fld id="{89CE8BE8-EA37-4180-BFCF-21756203D038}" type="slidenum">
              <a:rPr lang="en-US"/>
              <a:pPr/>
              <a:t>56</a:t>
            </a:fld>
            <a:endParaRPr lang="en-US"/>
          </a:p>
        </p:txBody>
      </p:sp>
      <p:sp>
        <p:nvSpPr>
          <p:cNvPr id="75778" name="Rectangle 2"/>
          <p:cNvSpPr>
            <a:spLocks noGrp="1" noChangeArrowheads="1"/>
          </p:cNvSpPr>
          <p:nvPr>
            <p:ph type="title"/>
          </p:nvPr>
        </p:nvSpPr>
        <p:spPr/>
        <p:txBody>
          <a:bodyPr/>
          <a:lstStyle/>
          <a:p>
            <a:r>
              <a:rPr lang="en-US"/>
              <a:t>E-Commerce Software</a:t>
            </a:r>
          </a:p>
        </p:txBody>
      </p:sp>
      <p:sp>
        <p:nvSpPr>
          <p:cNvPr id="75779" name="Rectangle 3"/>
          <p:cNvSpPr>
            <a:spLocks noGrp="1" noChangeArrowheads="1"/>
          </p:cNvSpPr>
          <p:nvPr>
            <p:ph type="body" idx="1"/>
          </p:nvPr>
        </p:nvSpPr>
        <p:spPr/>
        <p:txBody>
          <a:bodyPr/>
          <a:lstStyle/>
          <a:p>
            <a:r>
              <a:rPr lang="en-US"/>
              <a:t>Content Transport </a:t>
            </a:r>
          </a:p>
          <a:p>
            <a:pPr lvl="1"/>
            <a:r>
              <a:rPr lang="en-US"/>
              <a:t>pull, push, web-caching, MIME</a:t>
            </a:r>
          </a:p>
          <a:p>
            <a:r>
              <a:rPr lang="en-US"/>
              <a:t>Server Components</a:t>
            </a:r>
          </a:p>
          <a:p>
            <a:pPr lvl="1"/>
            <a:r>
              <a:rPr lang="en-US"/>
              <a:t>CGI, server-side scripting</a:t>
            </a:r>
          </a:p>
          <a:p>
            <a:r>
              <a:rPr lang="en-US"/>
              <a:t>Programming Clients</a:t>
            </a:r>
          </a:p>
          <a:p>
            <a:r>
              <a:rPr lang="en-US"/>
              <a:t>Sessions and Cookies</a:t>
            </a:r>
          </a:p>
          <a:p>
            <a:r>
              <a:rPr lang="en-US"/>
              <a:t>Object Technology</a:t>
            </a:r>
          </a:p>
          <a:p>
            <a:pPr lvl="1"/>
            <a:r>
              <a:rPr lang="en-US"/>
              <a:t>CORBA, COM, Java Beans/RMI</a:t>
            </a:r>
          </a:p>
          <a:p>
            <a:r>
              <a:rPr lang="en-US"/>
              <a:t>Technology of Fulfillment of Digital Goods</a:t>
            </a:r>
          </a:p>
          <a:p>
            <a:pPr lvl="1"/>
            <a:r>
              <a:rPr lang="en-US"/>
              <a:t>Secure and fail-safe delivery, rights management</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3/9/01</a:t>
            </a:r>
          </a:p>
        </p:txBody>
      </p:sp>
      <p:sp>
        <p:nvSpPr>
          <p:cNvPr id="5" name="Footer Placeholder 4"/>
          <p:cNvSpPr>
            <a:spLocks noGrp="1"/>
          </p:cNvSpPr>
          <p:nvPr>
            <p:ph type="ftr" sz="quarter" idx="11"/>
          </p:nvPr>
        </p:nvSpPr>
        <p:spPr/>
        <p:txBody>
          <a:bodyPr/>
          <a:lstStyle/>
          <a:p>
            <a:r>
              <a:rPr lang="en-US"/>
              <a:t>EMTM 553</a:t>
            </a:r>
          </a:p>
        </p:txBody>
      </p:sp>
      <p:sp>
        <p:nvSpPr>
          <p:cNvPr id="6" name="Slide Number Placeholder 5"/>
          <p:cNvSpPr>
            <a:spLocks noGrp="1"/>
          </p:cNvSpPr>
          <p:nvPr>
            <p:ph type="sldNum" sz="quarter" idx="12"/>
          </p:nvPr>
        </p:nvSpPr>
        <p:spPr/>
        <p:txBody>
          <a:bodyPr/>
          <a:lstStyle/>
          <a:p>
            <a:fld id="{BBF90991-771D-4DCE-B640-35C446F93E9D}" type="slidenum">
              <a:rPr lang="en-US"/>
              <a:pPr/>
              <a:t>57</a:t>
            </a:fld>
            <a:endParaRPr lang="en-US"/>
          </a:p>
        </p:txBody>
      </p:sp>
      <p:sp>
        <p:nvSpPr>
          <p:cNvPr id="76802" name="Rectangle 2"/>
          <p:cNvSpPr>
            <a:spLocks noGrp="1" noChangeArrowheads="1"/>
          </p:cNvSpPr>
          <p:nvPr>
            <p:ph type="title"/>
          </p:nvPr>
        </p:nvSpPr>
        <p:spPr/>
        <p:txBody>
          <a:bodyPr/>
          <a:lstStyle/>
          <a:p>
            <a:r>
              <a:rPr lang="en-US"/>
              <a:t>System Design Issues</a:t>
            </a:r>
          </a:p>
        </p:txBody>
      </p:sp>
      <p:sp>
        <p:nvSpPr>
          <p:cNvPr id="76803" name="Rectangle 3"/>
          <p:cNvSpPr>
            <a:spLocks noGrp="1" noChangeArrowheads="1"/>
          </p:cNvSpPr>
          <p:nvPr>
            <p:ph type="body" idx="1"/>
          </p:nvPr>
        </p:nvSpPr>
        <p:spPr/>
        <p:txBody>
          <a:bodyPr/>
          <a:lstStyle/>
          <a:p>
            <a:r>
              <a:rPr lang="en-US"/>
              <a:t>Good architectural properties</a:t>
            </a:r>
          </a:p>
          <a:p>
            <a:pPr lvl="1"/>
            <a:r>
              <a:rPr lang="en-US"/>
              <a:t>Functional separation </a:t>
            </a:r>
          </a:p>
          <a:p>
            <a:pPr lvl="1"/>
            <a:r>
              <a:rPr lang="en-US"/>
              <a:t>Performance (load balancing, web caching)</a:t>
            </a:r>
          </a:p>
          <a:p>
            <a:pPr lvl="1"/>
            <a:r>
              <a:rPr lang="en-US"/>
              <a:t>Secure</a:t>
            </a:r>
          </a:p>
          <a:p>
            <a:pPr lvl="1"/>
            <a:r>
              <a:rPr lang="en-US"/>
              <a:t>Reliable</a:t>
            </a:r>
          </a:p>
          <a:p>
            <a:pPr lvl="1"/>
            <a:r>
              <a:rPr lang="en-US"/>
              <a:t>Available</a:t>
            </a:r>
          </a:p>
          <a:p>
            <a:pPr lvl="1"/>
            <a:r>
              <a:rPr lang="en-US"/>
              <a:t>Scalable</a:t>
            </a:r>
          </a:p>
          <a:p>
            <a:endParaRPr lang="en-US"/>
          </a:p>
          <a:p>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3/9/01</a:t>
            </a:r>
          </a:p>
        </p:txBody>
      </p:sp>
      <p:sp>
        <p:nvSpPr>
          <p:cNvPr id="5" name="Footer Placeholder 4"/>
          <p:cNvSpPr>
            <a:spLocks noGrp="1"/>
          </p:cNvSpPr>
          <p:nvPr>
            <p:ph type="ftr" sz="quarter" idx="11"/>
          </p:nvPr>
        </p:nvSpPr>
        <p:spPr/>
        <p:txBody>
          <a:bodyPr/>
          <a:lstStyle/>
          <a:p>
            <a:r>
              <a:rPr lang="en-US"/>
              <a:t>EMTM 553</a:t>
            </a:r>
          </a:p>
        </p:txBody>
      </p:sp>
      <p:sp>
        <p:nvSpPr>
          <p:cNvPr id="6" name="Slide Number Placeholder 5"/>
          <p:cNvSpPr>
            <a:spLocks noGrp="1"/>
          </p:cNvSpPr>
          <p:nvPr>
            <p:ph type="sldNum" sz="quarter" idx="12"/>
          </p:nvPr>
        </p:nvSpPr>
        <p:spPr/>
        <p:txBody>
          <a:bodyPr/>
          <a:lstStyle/>
          <a:p>
            <a:fld id="{CF633266-AEA2-4D08-A889-AA7BF2859772}" type="slidenum">
              <a:rPr lang="en-US"/>
              <a:pPr/>
              <a:t>58</a:t>
            </a:fld>
            <a:endParaRPr lang="en-US"/>
          </a:p>
        </p:txBody>
      </p:sp>
      <p:sp>
        <p:nvSpPr>
          <p:cNvPr id="77826" name="Rectangle 2"/>
          <p:cNvSpPr>
            <a:spLocks noGrp="1" noChangeArrowheads="1"/>
          </p:cNvSpPr>
          <p:nvPr>
            <p:ph type="title"/>
          </p:nvPr>
        </p:nvSpPr>
        <p:spPr/>
        <p:txBody>
          <a:bodyPr/>
          <a:lstStyle/>
          <a:p>
            <a:r>
              <a:rPr lang="en-US"/>
              <a:t>Creating and Managing Content</a:t>
            </a:r>
          </a:p>
        </p:txBody>
      </p:sp>
      <p:sp>
        <p:nvSpPr>
          <p:cNvPr id="77827" name="Rectangle 3"/>
          <p:cNvSpPr>
            <a:spLocks noGrp="1" noChangeArrowheads="1"/>
          </p:cNvSpPr>
          <p:nvPr>
            <p:ph type="body" idx="1"/>
          </p:nvPr>
        </p:nvSpPr>
        <p:spPr/>
        <p:txBody>
          <a:bodyPr/>
          <a:lstStyle/>
          <a:p>
            <a:r>
              <a:rPr lang="en-US"/>
              <a:t>What the customer see</a:t>
            </a:r>
          </a:p>
          <a:p>
            <a:r>
              <a:rPr lang="en-US"/>
              <a:t>Static vs. dynamic content</a:t>
            </a:r>
          </a:p>
          <a:p>
            <a:r>
              <a:rPr lang="en-US"/>
              <a:t>Different faces for different users</a:t>
            </a:r>
          </a:p>
          <a:p>
            <a:r>
              <a:rPr lang="en-US"/>
              <a:t>Tools for creating content</a:t>
            </a:r>
          </a:p>
          <a:p>
            <a:r>
              <a:rPr lang="en-US"/>
              <a:t>Multimedia presentation</a:t>
            </a:r>
          </a:p>
          <a:p>
            <a:r>
              <a:rPr lang="en-US"/>
              <a:t>Integration with other media</a:t>
            </a:r>
          </a:p>
          <a:p>
            <a:r>
              <a:rPr lang="en-US"/>
              <a:t>Data interchange</a:t>
            </a:r>
          </a:p>
          <a:p>
            <a:r>
              <a:rPr lang="en-US"/>
              <a:t>HTML, XML (Extensible Markup Language)</a:t>
            </a:r>
          </a:p>
          <a:p>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3/9/01</a:t>
            </a:r>
          </a:p>
        </p:txBody>
      </p:sp>
      <p:sp>
        <p:nvSpPr>
          <p:cNvPr id="5" name="Footer Placeholder 4"/>
          <p:cNvSpPr>
            <a:spLocks noGrp="1"/>
          </p:cNvSpPr>
          <p:nvPr>
            <p:ph type="ftr" sz="quarter" idx="11"/>
          </p:nvPr>
        </p:nvSpPr>
        <p:spPr/>
        <p:txBody>
          <a:bodyPr/>
          <a:lstStyle/>
          <a:p>
            <a:r>
              <a:rPr lang="en-US"/>
              <a:t>EMTM 553</a:t>
            </a:r>
          </a:p>
        </p:txBody>
      </p:sp>
      <p:sp>
        <p:nvSpPr>
          <p:cNvPr id="6" name="Slide Number Placeholder 5"/>
          <p:cNvSpPr>
            <a:spLocks noGrp="1"/>
          </p:cNvSpPr>
          <p:nvPr>
            <p:ph type="sldNum" sz="quarter" idx="12"/>
          </p:nvPr>
        </p:nvSpPr>
        <p:spPr/>
        <p:txBody>
          <a:bodyPr/>
          <a:lstStyle/>
          <a:p>
            <a:fld id="{C8C455F2-6D3F-4E45-A488-13040F19B3C0}" type="slidenum">
              <a:rPr lang="en-US"/>
              <a:pPr/>
              <a:t>59</a:t>
            </a:fld>
            <a:endParaRPr lang="en-US"/>
          </a:p>
        </p:txBody>
      </p:sp>
      <p:sp>
        <p:nvSpPr>
          <p:cNvPr id="78850" name="Rectangle 2"/>
          <p:cNvSpPr>
            <a:spLocks noGrp="1" noChangeArrowheads="1"/>
          </p:cNvSpPr>
          <p:nvPr>
            <p:ph type="title"/>
          </p:nvPr>
        </p:nvSpPr>
        <p:spPr/>
        <p:txBody>
          <a:bodyPr/>
          <a:lstStyle/>
          <a:p>
            <a:r>
              <a:rPr lang="en-US"/>
              <a:t>Cryptography</a:t>
            </a:r>
          </a:p>
        </p:txBody>
      </p:sp>
      <p:sp>
        <p:nvSpPr>
          <p:cNvPr id="78851" name="Rectangle 3"/>
          <p:cNvSpPr>
            <a:spLocks noGrp="1" noChangeArrowheads="1"/>
          </p:cNvSpPr>
          <p:nvPr>
            <p:ph type="body" idx="1"/>
          </p:nvPr>
        </p:nvSpPr>
        <p:spPr>
          <a:xfrm>
            <a:off x="685800" y="1981200"/>
            <a:ext cx="8077200" cy="4114800"/>
          </a:xfrm>
        </p:spPr>
        <p:txBody>
          <a:bodyPr/>
          <a:lstStyle/>
          <a:p>
            <a:r>
              <a:rPr lang="en-US"/>
              <a:t>Keeping secrets</a:t>
            </a:r>
          </a:p>
          <a:p>
            <a:pPr lvl="1"/>
            <a:r>
              <a:rPr lang="en-US"/>
              <a:t>Privacy:  interceptor cannot use information</a:t>
            </a:r>
          </a:p>
          <a:p>
            <a:pPr lvl="1"/>
            <a:r>
              <a:rPr lang="en-US"/>
              <a:t>Authentication:  sender’s identity cannot be forged</a:t>
            </a:r>
          </a:p>
          <a:p>
            <a:pPr lvl="1"/>
            <a:r>
              <a:rPr lang="en-US"/>
              <a:t>Integrity:  data cannot be altered</a:t>
            </a:r>
          </a:p>
          <a:p>
            <a:pPr lvl="1"/>
            <a:r>
              <a:rPr lang="en-US"/>
              <a:t>Non-repudiation:  sender cannot deny sending</a:t>
            </a:r>
          </a:p>
          <a:p>
            <a:r>
              <a:rPr lang="en-US"/>
              <a:t>How to evaluate cryptography</a:t>
            </a:r>
          </a:p>
          <a:p>
            <a:r>
              <a:rPr lang="en-US"/>
              <a:t>Secret key (symmetric) cryptography; e.g., DES</a:t>
            </a:r>
          </a:p>
          <a:p>
            <a:r>
              <a:rPr lang="en-US"/>
              <a:t>Public key (asymmetric) cryptosystems; e.g, RSA</a:t>
            </a:r>
          </a:p>
          <a:p>
            <a:r>
              <a:rPr lang="en-US"/>
              <a:t>Digital signatures, digital certificates</a:t>
            </a:r>
          </a:p>
          <a:p>
            <a:r>
              <a:rPr lang="en-US"/>
              <a:t>Key management; e.g., PKI</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89EA7E1-849C-4721-83B9-2B02ADDC7531}" type="datetime3">
              <a:rPr lang="en-US" altLang="en-US"/>
              <a:pPr/>
              <a:t>20 June 2007</a:t>
            </a:fld>
            <a:endParaRPr lang="en-US" altLang="en-US"/>
          </a:p>
        </p:txBody>
      </p:sp>
      <p:sp>
        <p:nvSpPr>
          <p:cNvPr id="5" name="Footer Placeholder 4"/>
          <p:cNvSpPr>
            <a:spLocks noGrp="1"/>
          </p:cNvSpPr>
          <p:nvPr>
            <p:ph type="ftr" sz="quarter" idx="11"/>
          </p:nvPr>
        </p:nvSpPr>
        <p:spPr/>
        <p:txBody>
          <a:bodyPr/>
          <a:lstStyle/>
          <a:p>
            <a:r>
              <a:rPr lang="en-US" altLang="en-US"/>
              <a:t>The Evolution of E-Commerce</a:t>
            </a:r>
          </a:p>
        </p:txBody>
      </p:sp>
      <p:sp>
        <p:nvSpPr>
          <p:cNvPr id="6" name="Slide Number Placeholder 5"/>
          <p:cNvSpPr>
            <a:spLocks noGrp="1"/>
          </p:cNvSpPr>
          <p:nvPr>
            <p:ph type="sldNum" sz="quarter" idx="12"/>
          </p:nvPr>
        </p:nvSpPr>
        <p:spPr/>
        <p:txBody>
          <a:bodyPr/>
          <a:lstStyle/>
          <a:p>
            <a:fld id="{2F0567CF-A274-42B5-967A-83840D9B48ED}" type="slidenum">
              <a:rPr lang="en-US" altLang="en-US"/>
              <a:pPr/>
              <a:t>6</a:t>
            </a:fld>
            <a:endParaRPr lang="en-US" altLang="en-US"/>
          </a:p>
        </p:txBody>
      </p:sp>
      <p:sp>
        <p:nvSpPr>
          <p:cNvPr id="68610" name="Rectangle 2"/>
          <p:cNvSpPr>
            <a:spLocks noGrp="1" noChangeArrowheads="1"/>
          </p:cNvSpPr>
          <p:nvPr>
            <p:ph type="title"/>
          </p:nvPr>
        </p:nvSpPr>
        <p:spPr/>
        <p:txBody>
          <a:bodyPr/>
          <a:lstStyle/>
          <a:p>
            <a:r>
              <a:rPr lang="en-US" altLang="en-US"/>
              <a:t>Where E-commerce began</a:t>
            </a:r>
          </a:p>
        </p:txBody>
      </p:sp>
      <p:sp>
        <p:nvSpPr>
          <p:cNvPr id="68611" name="Rectangle 3"/>
          <p:cNvSpPr>
            <a:spLocks noGrp="1" noChangeArrowheads="1"/>
          </p:cNvSpPr>
          <p:nvPr>
            <p:ph type="body" idx="1"/>
          </p:nvPr>
        </p:nvSpPr>
        <p:spPr/>
        <p:txBody>
          <a:bodyPr/>
          <a:lstStyle/>
          <a:p>
            <a:r>
              <a:rPr lang="en-US" altLang="en-US"/>
              <a:t>Telegraph (demonstrated in 1844) spread with the railroads in the mid 1800’s</a:t>
            </a:r>
          </a:p>
          <a:p>
            <a:pPr lvl="1"/>
            <a:r>
              <a:rPr lang="en-US" altLang="en-US"/>
              <a:t>Coast-to-coast by 1861</a:t>
            </a:r>
          </a:p>
          <a:p>
            <a:pPr lvl="1"/>
            <a:r>
              <a:rPr lang="en-US" altLang="en-US"/>
              <a:t>Ordering goods and services remotely</a:t>
            </a:r>
          </a:p>
          <a:p>
            <a:pPr lvl="1"/>
            <a:r>
              <a:rPr lang="en-US" altLang="en-US"/>
              <a:t>Wire transfer of funds (backed by physical transit later on by Express)</a:t>
            </a:r>
          </a:p>
          <a:p>
            <a:pPr lvl="1"/>
            <a:r>
              <a:rPr lang="en-US" altLang="en-US"/>
              <a:t>The promise of goods and of payment</a:t>
            </a:r>
          </a:p>
          <a:p>
            <a:r>
              <a:rPr lang="en-US" altLang="en-US"/>
              <a:t>Transatlantic Cables – 1857-1866</a:t>
            </a:r>
          </a:p>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8611"/>
                                        </p:tgtEl>
                                        <p:attrNameLst>
                                          <p:attrName>style.visibility</p:attrName>
                                        </p:attrNameLst>
                                      </p:cBhvr>
                                      <p:to>
                                        <p:strVal val="visible"/>
                                      </p:to>
                                    </p:set>
                                    <p:anim calcmode="lin" valueType="num">
                                      <p:cBhvr additive="base">
                                        <p:cTn id="7" dur="500" fill="hold"/>
                                        <p:tgtEl>
                                          <p:spTgt spid="68611"/>
                                        </p:tgtEl>
                                        <p:attrNameLst>
                                          <p:attrName>ppt_x</p:attrName>
                                        </p:attrNameLst>
                                      </p:cBhvr>
                                      <p:tavLst>
                                        <p:tav tm="0">
                                          <p:val>
                                            <p:strVal val="0-#ppt_w/2"/>
                                          </p:val>
                                        </p:tav>
                                        <p:tav tm="100000">
                                          <p:val>
                                            <p:strVal val="#ppt_x"/>
                                          </p:val>
                                        </p:tav>
                                      </p:tavLst>
                                    </p:anim>
                                    <p:anim calcmode="lin" valueType="num">
                                      <p:cBhvr additive="base">
                                        <p:cTn id="8" dur="500" fill="hold"/>
                                        <p:tgtEl>
                                          <p:spTgt spid="686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3/9/01</a:t>
            </a:r>
          </a:p>
        </p:txBody>
      </p:sp>
      <p:sp>
        <p:nvSpPr>
          <p:cNvPr id="5" name="Footer Placeholder 4"/>
          <p:cNvSpPr>
            <a:spLocks noGrp="1"/>
          </p:cNvSpPr>
          <p:nvPr>
            <p:ph type="ftr" sz="quarter" idx="11"/>
          </p:nvPr>
        </p:nvSpPr>
        <p:spPr/>
        <p:txBody>
          <a:bodyPr/>
          <a:lstStyle/>
          <a:p>
            <a:r>
              <a:rPr lang="en-US"/>
              <a:t>EMTM 553</a:t>
            </a:r>
          </a:p>
        </p:txBody>
      </p:sp>
      <p:sp>
        <p:nvSpPr>
          <p:cNvPr id="6" name="Slide Number Placeholder 5"/>
          <p:cNvSpPr>
            <a:spLocks noGrp="1"/>
          </p:cNvSpPr>
          <p:nvPr>
            <p:ph type="sldNum" sz="quarter" idx="12"/>
          </p:nvPr>
        </p:nvSpPr>
        <p:spPr/>
        <p:txBody>
          <a:bodyPr/>
          <a:lstStyle/>
          <a:p>
            <a:fld id="{B013A507-7886-4B28-948F-ACD8FF8DD774}" type="slidenum">
              <a:rPr lang="en-US"/>
              <a:pPr/>
              <a:t>60</a:t>
            </a:fld>
            <a:endParaRPr lang="en-US"/>
          </a:p>
        </p:txBody>
      </p:sp>
      <p:sp>
        <p:nvSpPr>
          <p:cNvPr id="79874" name="Rectangle 2"/>
          <p:cNvSpPr>
            <a:spLocks noGrp="1" noChangeArrowheads="1"/>
          </p:cNvSpPr>
          <p:nvPr>
            <p:ph type="title"/>
          </p:nvPr>
        </p:nvSpPr>
        <p:spPr/>
        <p:txBody>
          <a:bodyPr/>
          <a:lstStyle/>
          <a:p>
            <a:r>
              <a:rPr lang="en-US"/>
              <a:t>Security</a:t>
            </a:r>
          </a:p>
        </p:txBody>
      </p:sp>
      <p:sp>
        <p:nvSpPr>
          <p:cNvPr id="79875" name="Rectangle 3"/>
          <p:cNvSpPr>
            <a:spLocks noGrp="1" noChangeArrowheads="1"/>
          </p:cNvSpPr>
          <p:nvPr>
            <p:ph type="body" idx="1"/>
          </p:nvPr>
        </p:nvSpPr>
        <p:spPr/>
        <p:txBody>
          <a:bodyPr/>
          <a:lstStyle/>
          <a:p>
            <a:pPr>
              <a:lnSpc>
                <a:spcPct val="90000"/>
              </a:lnSpc>
            </a:pPr>
            <a:r>
              <a:rPr lang="en-US"/>
              <a:t>Concerns about security</a:t>
            </a:r>
          </a:p>
          <a:p>
            <a:pPr>
              <a:lnSpc>
                <a:spcPct val="90000"/>
              </a:lnSpc>
            </a:pPr>
            <a:r>
              <a:rPr lang="en-US"/>
              <a:t>Client security issues</a:t>
            </a:r>
          </a:p>
          <a:p>
            <a:pPr>
              <a:lnSpc>
                <a:spcPct val="90000"/>
              </a:lnSpc>
            </a:pPr>
            <a:r>
              <a:rPr lang="en-US"/>
              <a:t>Server security issues</a:t>
            </a:r>
          </a:p>
          <a:p>
            <a:pPr>
              <a:lnSpc>
                <a:spcPct val="90000"/>
              </a:lnSpc>
            </a:pPr>
            <a:r>
              <a:rPr lang="en-US"/>
              <a:t>Security policy, risk assessment</a:t>
            </a:r>
          </a:p>
          <a:p>
            <a:pPr>
              <a:lnSpc>
                <a:spcPct val="90000"/>
              </a:lnSpc>
            </a:pPr>
            <a:r>
              <a:rPr lang="en-US"/>
              <a:t>Authentication methods</a:t>
            </a:r>
          </a:p>
          <a:p>
            <a:pPr lvl="1">
              <a:lnSpc>
                <a:spcPct val="90000"/>
              </a:lnSpc>
            </a:pPr>
            <a:r>
              <a:rPr lang="en-US"/>
              <a:t>Something you know:  passwords</a:t>
            </a:r>
          </a:p>
          <a:p>
            <a:pPr lvl="1">
              <a:lnSpc>
                <a:spcPct val="90000"/>
              </a:lnSpc>
            </a:pPr>
            <a:r>
              <a:rPr lang="en-US"/>
              <a:t>Something you have:  smart card</a:t>
            </a:r>
          </a:p>
          <a:p>
            <a:pPr lvl="1">
              <a:lnSpc>
                <a:spcPct val="90000"/>
              </a:lnSpc>
            </a:pPr>
            <a:r>
              <a:rPr lang="en-US"/>
              <a:t>Something you are:  biometrics</a:t>
            </a:r>
          </a:p>
          <a:p>
            <a:pPr>
              <a:lnSpc>
                <a:spcPct val="90000"/>
              </a:lnSpc>
            </a:pPr>
            <a:r>
              <a:rPr lang="en-US"/>
              <a:t>Firewalls, proxy servers, intrusion detection</a:t>
            </a:r>
          </a:p>
          <a:p>
            <a:pPr>
              <a:lnSpc>
                <a:spcPct val="90000"/>
              </a:lnSpc>
            </a:pPr>
            <a:r>
              <a:rPr lang="en-US"/>
              <a:t>Denial of service (DOS) attacks, viruses, worms</a:t>
            </a:r>
          </a:p>
          <a:p>
            <a:pPr>
              <a:lnSpc>
                <a:spcPct val="90000"/>
              </a:lnSpc>
            </a:pPr>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3/9/01</a:t>
            </a:r>
          </a:p>
        </p:txBody>
      </p:sp>
      <p:sp>
        <p:nvSpPr>
          <p:cNvPr id="5" name="Footer Placeholder 4"/>
          <p:cNvSpPr>
            <a:spLocks noGrp="1"/>
          </p:cNvSpPr>
          <p:nvPr>
            <p:ph type="ftr" sz="quarter" idx="11"/>
          </p:nvPr>
        </p:nvSpPr>
        <p:spPr/>
        <p:txBody>
          <a:bodyPr/>
          <a:lstStyle/>
          <a:p>
            <a:r>
              <a:rPr lang="en-US"/>
              <a:t>EMTM 553</a:t>
            </a:r>
          </a:p>
        </p:txBody>
      </p:sp>
      <p:sp>
        <p:nvSpPr>
          <p:cNvPr id="6" name="Slide Number Placeholder 5"/>
          <p:cNvSpPr>
            <a:spLocks noGrp="1"/>
          </p:cNvSpPr>
          <p:nvPr>
            <p:ph type="sldNum" sz="quarter" idx="12"/>
          </p:nvPr>
        </p:nvSpPr>
        <p:spPr/>
        <p:txBody>
          <a:bodyPr/>
          <a:lstStyle/>
          <a:p>
            <a:fld id="{EC755B6A-4804-409B-B219-5796B95E188A}" type="slidenum">
              <a:rPr lang="en-US"/>
              <a:pPr/>
              <a:t>61</a:t>
            </a:fld>
            <a:endParaRPr lang="en-US"/>
          </a:p>
        </p:txBody>
      </p:sp>
      <p:sp>
        <p:nvSpPr>
          <p:cNvPr id="80898" name="Rectangle 2"/>
          <p:cNvSpPr>
            <a:spLocks noGrp="1" noChangeArrowheads="1"/>
          </p:cNvSpPr>
          <p:nvPr>
            <p:ph type="title"/>
          </p:nvPr>
        </p:nvSpPr>
        <p:spPr/>
        <p:txBody>
          <a:bodyPr/>
          <a:lstStyle/>
          <a:p>
            <a:r>
              <a:rPr lang="en-US"/>
              <a:t>Payment Systems</a:t>
            </a:r>
          </a:p>
        </p:txBody>
      </p:sp>
      <p:sp>
        <p:nvSpPr>
          <p:cNvPr id="80899" name="Rectangle 3"/>
          <p:cNvSpPr>
            <a:spLocks noGrp="1" noChangeArrowheads="1"/>
          </p:cNvSpPr>
          <p:nvPr>
            <p:ph type="body" idx="1"/>
          </p:nvPr>
        </p:nvSpPr>
        <p:spPr/>
        <p:txBody>
          <a:bodyPr/>
          <a:lstStyle/>
          <a:p>
            <a:r>
              <a:rPr lang="en-US"/>
              <a:t>Role of payment</a:t>
            </a:r>
          </a:p>
          <a:p>
            <a:r>
              <a:rPr lang="en-US"/>
              <a:t>Cash</a:t>
            </a:r>
          </a:p>
          <a:p>
            <a:pPr lvl="1"/>
            <a:r>
              <a:rPr lang="en-US"/>
              <a:t>properties: wide accept, convenient, anonymity, untraceability, no buyer transaction cost</a:t>
            </a:r>
          </a:p>
          <a:p>
            <a:r>
              <a:rPr lang="en-US"/>
              <a:t>Online credit card payment, Smart Cards</a:t>
            </a:r>
          </a:p>
          <a:p>
            <a:pPr lvl="1"/>
            <a:r>
              <a:rPr lang="en-US"/>
              <a:t>Secure protocols: SSL, SET</a:t>
            </a:r>
          </a:p>
          <a:p>
            <a:r>
              <a:rPr lang="en-US"/>
              <a:t>Internet payment systems</a:t>
            </a:r>
          </a:p>
          <a:p>
            <a:pPr lvl="1"/>
            <a:r>
              <a:rPr lang="en-US"/>
              <a:t>Electronic cash, digital wallets</a:t>
            </a:r>
          </a:p>
          <a:p>
            <a:r>
              <a:rPr lang="en-US"/>
              <a:t>Micro-payments</a:t>
            </a:r>
          </a:p>
          <a:p>
            <a:r>
              <a:rPr lang="en-US"/>
              <a:t>Wireless devices</a:t>
            </a:r>
          </a:p>
          <a:p>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3/9/01</a:t>
            </a:r>
          </a:p>
        </p:txBody>
      </p:sp>
      <p:sp>
        <p:nvSpPr>
          <p:cNvPr id="5" name="Footer Placeholder 4"/>
          <p:cNvSpPr>
            <a:spLocks noGrp="1"/>
          </p:cNvSpPr>
          <p:nvPr>
            <p:ph type="ftr" sz="quarter" idx="11"/>
          </p:nvPr>
        </p:nvSpPr>
        <p:spPr/>
        <p:txBody>
          <a:bodyPr/>
          <a:lstStyle/>
          <a:p>
            <a:r>
              <a:rPr lang="en-US"/>
              <a:t>EMTM 553</a:t>
            </a:r>
          </a:p>
        </p:txBody>
      </p:sp>
      <p:sp>
        <p:nvSpPr>
          <p:cNvPr id="6" name="Slide Number Placeholder 5"/>
          <p:cNvSpPr>
            <a:spLocks noGrp="1"/>
          </p:cNvSpPr>
          <p:nvPr>
            <p:ph type="sldNum" sz="quarter" idx="12"/>
          </p:nvPr>
        </p:nvSpPr>
        <p:spPr/>
        <p:txBody>
          <a:bodyPr/>
          <a:lstStyle/>
          <a:p>
            <a:fld id="{301BB859-FAFD-4CA9-A6C9-A426FD2EC75F}" type="slidenum">
              <a:rPr lang="en-US"/>
              <a:pPr/>
              <a:t>62</a:t>
            </a:fld>
            <a:endParaRPr lang="en-US"/>
          </a:p>
        </p:txBody>
      </p:sp>
      <p:sp>
        <p:nvSpPr>
          <p:cNvPr id="82946" name="Rectangle 1026"/>
          <p:cNvSpPr>
            <a:spLocks noGrp="1" noChangeArrowheads="1"/>
          </p:cNvSpPr>
          <p:nvPr>
            <p:ph type="title"/>
          </p:nvPr>
        </p:nvSpPr>
        <p:spPr/>
        <p:txBody>
          <a:bodyPr/>
          <a:lstStyle/>
          <a:p>
            <a:r>
              <a:rPr lang="en-US"/>
              <a:t>Transactions Processing</a:t>
            </a:r>
          </a:p>
        </p:txBody>
      </p:sp>
      <p:sp>
        <p:nvSpPr>
          <p:cNvPr id="82947" name="Rectangle 1027"/>
          <p:cNvSpPr>
            <a:spLocks noGrp="1" noChangeArrowheads="1"/>
          </p:cNvSpPr>
          <p:nvPr>
            <p:ph type="body" idx="1"/>
          </p:nvPr>
        </p:nvSpPr>
        <p:spPr/>
        <p:txBody>
          <a:bodyPr/>
          <a:lstStyle/>
          <a:p>
            <a:r>
              <a:rPr lang="en-US"/>
              <a:t>Transactions and e-commerce</a:t>
            </a:r>
          </a:p>
          <a:p>
            <a:r>
              <a:rPr lang="en-US"/>
              <a:t>Overview of transaction processing</a:t>
            </a:r>
          </a:p>
          <a:p>
            <a:r>
              <a:rPr lang="en-US"/>
              <a:t>Transaction processing in e-commerce</a:t>
            </a:r>
          </a:p>
          <a:p>
            <a:r>
              <a:rPr lang="en-US"/>
              <a:t>Keeping business records, audit, backup</a:t>
            </a:r>
          </a:p>
          <a:p>
            <a:r>
              <a:rPr lang="en-US"/>
              <a:t>High-availability systems</a:t>
            </a:r>
          </a:p>
          <a:p>
            <a:r>
              <a:rPr lang="en-US"/>
              <a:t>Replication and scaling</a:t>
            </a:r>
          </a:p>
          <a:p>
            <a:r>
              <a:rPr lang="en-US"/>
              <a:t>Implementation</a:t>
            </a:r>
          </a:p>
          <a:p>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3/9/01</a:t>
            </a:r>
          </a:p>
        </p:txBody>
      </p:sp>
      <p:sp>
        <p:nvSpPr>
          <p:cNvPr id="5" name="Footer Placeholder 4"/>
          <p:cNvSpPr>
            <a:spLocks noGrp="1"/>
          </p:cNvSpPr>
          <p:nvPr>
            <p:ph type="ftr" sz="quarter" idx="11"/>
          </p:nvPr>
        </p:nvSpPr>
        <p:spPr/>
        <p:txBody>
          <a:bodyPr/>
          <a:lstStyle/>
          <a:p>
            <a:r>
              <a:rPr lang="en-US"/>
              <a:t>EMTM 553</a:t>
            </a:r>
          </a:p>
        </p:txBody>
      </p:sp>
      <p:sp>
        <p:nvSpPr>
          <p:cNvPr id="6" name="Slide Number Placeholder 5"/>
          <p:cNvSpPr>
            <a:spLocks noGrp="1"/>
          </p:cNvSpPr>
          <p:nvPr>
            <p:ph type="sldNum" sz="quarter" idx="12"/>
          </p:nvPr>
        </p:nvSpPr>
        <p:spPr/>
        <p:txBody>
          <a:bodyPr/>
          <a:lstStyle/>
          <a:p>
            <a:fld id="{C119E86A-1C32-4F11-AA93-4EDCF9A3BF01}" type="slidenum">
              <a:rPr lang="en-US"/>
              <a:pPr/>
              <a:t>63</a:t>
            </a:fld>
            <a:endParaRPr lang="en-US"/>
          </a:p>
        </p:txBody>
      </p:sp>
      <p:sp>
        <p:nvSpPr>
          <p:cNvPr id="81922" name="Rectangle 2"/>
          <p:cNvSpPr>
            <a:spLocks noGrp="1" noChangeArrowheads="1"/>
          </p:cNvSpPr>
          <p:nvPr>
            <p:ph type="title"/>
          </p:nvPr>
        </p:nvSpPr>
        <p:spPr/>
        <p:txBody>
          <a:bodyPr/>
          <a:lstStyle/>
          <a:p>
            <a:r>
              <a:rPr lang="en-US"/>
              <a:t>Other System Components</a:t>
            </a:r>
          </a:p>
        </p:txBody>
      </p:sp>
      <p:sp>
        <p:nvSpPr>
          <p:cNvPr id="81923" name="Rectangle 3"/>
          <p:cNvSpPr>
            <a:spLocks noGrp="1" noChangeArrowheads="1"/>
          </p:cNvSpPr>
          <p:nvPr>
            <p:ph type="body" idx="1"/>
          </p:nvPr>
        </p:nvSpPr>
        <p:spPr/>
        <p:txBody>
          <a:bodyPr/>
          <a:lstStyle/>
          <a:p>
            <a:r>
              <a:rPr lang="en-US"/>
              <a:t>Taxes</a:t>
            </a:r>
          </a:p>
          <a:p>
            <a:r>
              <a:rPr lang="en-US"/>
              <a:t>Shipping and handling</a:t>
            </a:r>
          </a:p>
          <a:p>
            <a:r>
              <a:rPr lang="en-US"/>
              <a:t>Search engines</a:t>
            </a:r>
          </a:p>
          <a:p>
            <a:r>
              <a:rPr lang="en-US"/>
              <a:t>Data mining</a:t>
            </a:r>
          </a:p>
          <a:p>
            <a:r>
              <a:rPr lang="en-US"/>
              <a:t>Intelligent agents</a:t>
            </a:r>
          </a:p>
          <a:p>
            <a:r>
              <a:rPr lang="en-US"/>
              <a:t>Inventory management, enterprise resource planning (ERP)</a:t>
            </a:r>
          </a:p>
          <a:p>
            <a:r>
              <a:rPr lang="en-US"/>
              <a:t>Customer relation management (CRM)</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3/9/01</a:t>
            </a:r>
          </a:p>
        </p:txBody>
      </p:sp>
      <p:sp>
        <p:nvSpPr>
          <p:cNvPr id="5" name="Footer Placeholder 4"/>
          <p:cNvSpPr>
            <a:spLocks noGrp="1"/>
          </p:cNvSpPr>
          <p:nvPr>
            <p:ph type="ftr" sz="quarter" idx="11"/>
          </p:nvPr>
        </p:nvSpPr>
        <p:spPr/>
        <p:txBody>
          <a:bodyPr/>
          <a:lstStyle/>
          <a:p>
            <a:r>
              <a:rPr lang="en-US"/>
              <a:t>EMTM 553</a:t>
            </a:r>
          </a:p>
        </p:txBody>
      </p:sp>
      <p:sp>
        <p:nvSpPr>
          <p:cNvPr id="6" name="Slide Number Placeholder 5"/>
          <p:cNvSpPr>
            <a:spLocks noGrp="1"/>
          </p:cNvSpPr>
          <p:nvPr>
            <p:ph type="sldNum" sz="quarter" idx="12"/>
          </p:nvPr>
        </p:nvSpPr>
        <p:spPr/>
        <p:txBody>
          <a:bodyPr/>
          <a:lstStyle/>
          <a:p>
            <a:fld id="{5777A545-E828-4EFE-A428-30BF44376A4B}" type="slidenum">
              <a:rPr lang="en-US"/>
              <a:pPr/>
              <a:t>64</a:t>
            </a:fld>
            <a:endParaRPr lang="en-US"/>
          </a:p>
        </p:txBody>
      </p:sp>
      <p:sp>
        <p:nvSpPr>
          <p:cNvPr id="98306" name="Rectangle 2"/>
          <p:cNvSpPr>
            <a:spLocks noGrp="1" noChangeArrowheads="1"/>
          </p:cNvSpPr>
          <p:nvPr>
            <p:ph type="title"/>
          </p:nvPr>
        </p:nvSpPr>
        <p:spPr/>
        <p:txBody>
          <a:bodyPr/>
          <a:lstStyle/>
          <a:p>
            <a:r>
              <a:rPr lang="en-US"/>
              <a:t>Course Outline</a:t>
            </a:r>
          </a:p>
        </p:txBody>
      </p:sp>
      <p:sp>
        <p:nvSpPr>
          <p:cNvPr id="98307" name="Rectangle 3"/>
          <p:cNvSpPr>
            <a:spLocks noGrp="1" noChangeArrowheads="1"/>
          </p:cNvSpPr>
          <p:nvPr>
            <p:ph type="body" idx="1"/>
          </p:nvPr>
        </p:nvSpPr>
        <p:spPr>
          <a:xfrm>
            <a:off x="685800" y="1981200"/>
            <a:ext cx="8001000" cy="4114800"/>
          </a:xfrm>
        </p:spPr>
        <p:txBody>
          <a:bodyPr/>
          <a:lstStyle/>
          <a:p>
            <a:r>
              <a:rPr lang="en-US"/>
              <a:t>Overview of e-commerce</a:t>
            </a:r>
          </a:p>
          <a:p>
            <a:r>
              <a:rPr lang="en-US"/>
              <a:t>The Internet and the WWW</a:t>
            </a:r>
          </a:p>
          <a:p>
            <a:r>
              <a:rPr lang="en-US"/>
              <a:t>E-commerce software building blocks and tools</a:t>
            </a:r>
          </a:p>
          <a:p>
            <a:r>
              <a:rPr lang="en-US"/>
              <a:t>Scalability, high-performance servers, web caching</a:t>
            </a:r>
          </a:p>
          <a:p>
            <a:r>
              <a:rPr lang="en-US"/>
              <a:t>Basic cryptography</a:t>
            </a:r>
          </a:p>
          <a:p>
            <a:r>
              <a:rPr lang="en-US"/>
              <a:t>Security, watermarking, firewalls</a:t>
            </a:r>
          </a:p>
          <a:p>
            <a:r>
              <a:rPr lang="en-US"/>
              <a:t>Payment systems</a:t>
            </a:r>
          </a:p>
          <a:p>
            <a:r>
              <a:rPr lang="en-US"/>
              <a:t>Current and future directions</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dirty="0" smtClean="0"/>
              <a:t>Introduction</a:t>
            </a:r>
            <a:endParaRPr lang="en-US" dirty="0"/>
          </a:p>
        </p:txBody>
      </p:sp>
      <p:sp>
        <p:nvSpPr>
          <p:cNvPr id="61443" name="Rectangle 3"/>
          <p:cNvSpPr>
            <a:spLocks noGrp="1" noChangeArrowheads="1"/>
          </p:cNvSpPr>
          <p:nvPr>
            <p:ph type="body" idx="1"/>
          </p:nvPr>
        </p:nvSpPr>
        <p:spPr/>
        <p:txBody>
          <a:bodyPr/>
          <a:lstStyle/>
          <a:p>
            <a:pPr marL="533400" indent="-533400">
              <a:buFont typeface="Monotype Sorts" pitchFamily="2" charset="2"/>
              <a:buAutoNum type="arabicParenR"/>
            </a:pPr>
            <a:r>
              <a:rPr lang="en-IE"/>
              <a:t>Why websites don’t work</a:t>
            </a:r>
          </a:p>
          <a:p>
            <a:pPr marL="1295400" lvl="2" indent="-381000">
              <a:buFont typeface="Monotype Sorts" pitchFamily="2" charset="2"/>
              <a:buAutoNum type="arabicParenR"/>
            </a:pPr>
            <a:r>
              <a:rPr lang="en-IE"/>
              <a:t>Strategy</a:t>
            </a:r>
          </a:p>
          <a:p>
            <a:pPr marL="1295400" lvl="2" indent="-381000">
              <a:buFont typeface="Monotype Sorts" pitchFamily="2" charset="2"/>
              <a:buAutoNum type="arabicParenR"/>
            </a:pPr>
            <a:r>
              <a:rPr lang="en-IE"/>
              <a:t>Marketing</a:t>
            </a:r>
          </a:p>
          <a:p>
            <a:pPr marL="1295400" lvl="2" indent="-381000">
              <a:buFont typeface="Monotype Sorts" pitchFamily="2" charset="2"/>
              <a:buAutoNum type="arabicParenR"/>
            </a:pPr>
            <a:r>
              <a:rPr lang="en-IE"/>
              <a:t>Design</a:t>
            </a:r>
          </a:p>
          <a:p>
            <a:pPr marL="1295400" lvl="2" indent="-381000">
              <a:buFont typeface="Monotype Sorts" pitchFamily="2" charset="2"/>
              <a:buAutoNum type="arabicParenR"/>
            </a:pPr>
            <a:r>
              <a:rPr lang="en-IE"/>
              <a:t>Technology</a:t>
            </a:r>
          </a:p>
          <a:p>
            <a:pPr marL="533400" indent="-533400">
              <a:buFont typeface="Monotype Sorts" pitchFamily="2" charset="2"/>
              <a:buAutoNum type="arabicParenR"/>
            </a:pPr>
            <a:r>
              <a:rPr lang="en-IE"/>
              <a:t>Traffic Generation</a:t>
            </a:r>
          </a:p>
          <a:p>
            <a:pPr marL="1295400" lvl="2" indent="-381000">
              <a:buFont typeface="Monotype Sorts" pitchFamily="2" charset="2"/>
              <a:buAutoNum type="arabicParenR"/>
            </a:pPr>
            <a:r>
              <a:rPr lang="en-IE"/>
              <a:t>Search Engines</a:t>
            </a:r>
          </a:p>
          <a:p>
            <a:pPr marL="1295400" lvl="2" indent="-381000">
              <a:buFont typeface="Monotype Sorts" pitchFamily="2" charset="2"/>
              <a:buAutoNum type="arabicParenR"/>
            </a:pPr>
            <a:r>
              <a:rPr lang="en-IE"/>
              <a:t>E-mail marketing</a:t>
            </a:r>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t>ECommerce</a:t>
            </a:r>
          </a:p>
        </p:txBody>
      </p:sp>
      <p:sp>
        <p:nvSpPr>
          <p:cNvPr id="16387" name="Rectangle 3"/>
          <p:cNvSpPr>
            <a:spLocks noGrp="1" noChangeArrowheads="1"/>
          </p:cNvSpPr>
          <p:nvPr>
            <p:ph type="body" idx="1"/>
          </p:nvPr>
        </p:nvSpPr>
        <p:spPr/>
        <p:txBody>
          <a:bodyPr/>
          <a:lstStyle/>
          <a:p>
            <a:r>
              <a:rPr lang="en-IE"/>
              <a:t>Profit from selling online</a:t>
            </a:r>
          </a:p>
          <a:p>
            <a:r>
              <a:rPr lang="en-IE"/>
              <a:t>Reach customers previously unattainable</a:t>
            </a:r>
          </a:p>
          <a:p>
            <a:r>
              <a:rPr lang="en-IE"/>
              <a:t>Professional Approach</a:t>
            </a:r>
          </a:p>
          <a:p>
            <a:r>
              <a:rPr lang="en-IE"/>
              <a:t>24hr shop</a:t>
            </a:r>
          </a:p>
          <a:p>
            <a:r>
              <a:rPr lang="en-IE"/>
              <a:t>Cheapest sales channel</a:t>
            </a:r>
          </a:p>
          <a:p>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t>ECommerce</a:t>
            </a:r>
          </a:p>
        </p:txBody>
      </p:sp>
      <p:sp>
        <p:nvSpPr>
          <p:cNvPr id="17411" name="Rectangle 3"/>
          <p:cNvSpPr>
            <a:spLocks noGrp="1" noChangeArrowheads="1"/>
          </p:cNvSpPr>
          <p:nvPr>
            <p:ph type="body" idx="1"/>
          </p:nvPr>
        </p:nvSpPr>
        <p:spPr/>
        <p:txBody>
          <a:bodyPr/>
          <a:lstStyle/>
          <a:p>
            <a:r>
              <a:rPr lang="en-IE"/>
              <a:t>What is eCommerce</a:t>
            </a:r>
          </a:p>
          <a:p>
            <a:r>
              <a:rPr lang="en-IE"/>
              <a:t>Our Definition for today</a:t>
            </a:r>
          </a:p>
          <a:p>
            <a:pPr lvl="1"/>
            <a:r>
              <a:rPr lang="en-IE"/>
              <a:t>Selling online</a:t>
            </a:r>
          </a:p>
          <a:p>
            <a:pPr lvl="1"/>
            <a:r>
              <a:rPr lang="en-IE"/>
              <a:t>B2B</a:t>
            </a:r>
          </a:p>
          <a:p>
            <a:pPr lvl="1"/>
            <a:r>
              <a:rPr lang="en-IE"/>
              <a:t>B2C</a:t>
            </a:r>
          </a:p>
          <a:p>
            <a:pPr lvl="1"/>
            <a:r>
              <a:rPr lang="en-IE"/>
              <a:t>Payments online</a:t>
            </a:r>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descr="bracket.gif                                                    00007547SLOAN                          ABA78158:"/>
          <p:cNvPicPr>
            <a:picLocks noChangeAspect="1" noChangeArrowheads="1"/>
          </p:cNvPicPr>
          <p:nvPr/>
        </p:nvPicPr>
        <p:blipFill>
          <a:blip r:embed="rId3"/>
          <a:srcRect/>
          <a:stretch>
            <a:fillRect/>
          </a:stretch>
        </p:blipFill>
        <p:spPr bwMode="auto">
          <a:xfrm>
            <a:off x="4427538" y="2667000"/>
            <a:ext cx="371475" cy="2514600"/>
          </a:xfrm>
          <a:prstGeom prst="rect">
            <a:avLst/>
          </a:prstGeom>
          <a:noFill/>
        </p:spPr>
      </p:pic>
      <p:pic>
        <p:nvPicPr>
          <p:cNvPr id="6152" name="Picture 8" descr="http://www.10xmarketing.com/images/european-ecommerce-growth.gif"/>
          <p:cNvPicPr>
            <a:picLocks noChangeAspect="1" noChangeArrowheads="1"/>
          </p:cNvPicPr>
          <p:nvPr/>
        </p:nvPicPr>
        <p:blipFill>
          <a:blip r:embed="rId4"/>
          <a:srcRect/>
          <a:stretch>
            <a:fillRect/>
          </a:stretch>
        </p:blipFill>
        <p:spPr bwMode="auto">
          <a:xfrm>
            <a:off x="304800" y="857250"/>
            <a:ext cx="7924800" cy="5675313"/>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149"/>
                                        </p:tgtEl>
                                        <p:attrNameLst>
                                          <p:attrName>style.visibility</p:attrName>
                                        </p:attrNameLst>
                                      </p:cBhvr>
                                      <p:to>
                                        <p:strVal val="visible"/>
                                      </p:to>
                                    </p:set>
                                    <p:anim calcmode="lin" valueType="num">
                                      <p:cBhvr additive="base">
                                        <p:cTn id="7" dur="500" fill="hold"/>
                                        <p:tgtEl>
                                          <p:spTgt spid="6149"/>
                                        </p:tgtEl>
                                        <p:attrNameLst>
                                          <p:attrName>ppt_x</p:attrName>
                                        </p:attrNameLst>
                                      </p:cBhvr>
                                      <p:tavLst>
                                        <p:tav tm="0">
                                          <p:val>
                                            <p:strVal val="1+#ppt_w/2"/>
                                          </p:val>
                                        </p:tav>
                                        <p:tav tm="100000">
                                          <p:val>
                                            <p:strVal val="#ppt_x"/>
                                          </p:val>
                                        </p:tav>
                                      </p:tavLst>
                                    </p:anim>
                                    <p:anim calcmode="lin" valueType="num">
                                      <p:cBhvr additive="base">
                                        <p:cTn id="8" dur="500" fill="hold"/>
                                        <p:tgtEl>
                                          <p:spTgt spid="61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fld id="{7CEBD69B-524B-40C0-96C7-ADDE96775492}" type="datetime3">
              <a:rPr lang="en-US" altLang="en-US"/>
              <a:pPr/>
              <a:t>20 June 2007</a:t>
            </a:fld>
            <a:endParaRPr lang="en-US" altLang="en-US"/>
          </a:p>
        </p:txBody>
      </p:sp>
      <p:sp>
        <p:nvSpPr>
          <p:cNvPr id="6" name="Footer Placeholder 4"/>
          <p:cNvSpPr>
            <a:spLocks noGrp="1"/>
          </p:cNvSpPr>
          <p:nvPr>
            <p:ph type="ftr" sz="quarter" idx="11"/>
          </p:nvPr>
        </p:nvSpPr>
        <p:spPr/>
        <p:txBody>
          <a:bodyPr/>
          <a:lstStyle/>
          <a:p>
            <a:r>
              <a:rPr lang="en-US" altLang="en-US"/>
              <a:t>The Evolution of E-Commerce</a:t>
            </a:r>
          </a:p>
        </p:txBody>
      </p:sp>
      <p:sp>
        <p:nvSpPr>
          <p:cNvPr id="7" name="Slide Number Placeholder 5"/>
          <p:cNvSpPr>
            <a:spLocks noGrp="1"/>
          </p:cNvSpPr>
          <p:nvPr>
            <p:ph type="sldNum" sz="quarter" idx="12"/>
          </p:nvPr>
        </p:nvSpPr>
        <p:spPr/>
        <p:txBody>
          <a:bodyPr/>
          <a:lstStyle/>
          <a:p>
            <a:fld id="{38CB1DDF-971C-40E2-B2F0-9CD98E79574E}" type="slidenum">
              <a:rPr lang="en-US" altLang="en-US"/>
              <a:pPr/>
              <a:t>7</a:t>
            </a:fld>
            <a:endParaRPr lang="en-US" altLang="en-US"/>
          </a:p>
        </p:txBody>
      </p:sp>
      <p:sp>
        <p:nvSpPr>
          <p:cNvPr id="30722" name="Rectangle 2050"/>
          <p:cNvSpPr>
            <a:spLocks noGrp="1" noChangeArrowheads="1"/>
          </p:cNvSpPr>
          <p:nvPr>
            <p:ph type="title"/>
          </p:nvPr>
        </p:nvSpPr>
        <p:spPr/>
        <p:txBody>
          <a:bodyPr/>
          <a:lstStyle/>
          <a:p>
            <a:r>
              <a:rPr lang="en-US" altLang="en-US"/>
              <a:t>Electronic Genesis</a:t>
            </a:r>
          </a:p>
        </p:txBody>
      </p:sp>
      <p:sp>
        <p:nvSpPr>
          <p:cNvPr id="30723" name="Rectangle 2051"/>
          <p:cNvSpPr>
            <a:spLocks noGrp="1" noChangeArrowheads="1"/>
          </p:cNvSpPr>
          <p:nvPr>
            <p:ph type="body" idx="1"/>
          </p:nvPr>
        </p:nvSpPr>
        <p:spPr/>
        <p:txBody>
          <a:bodyPr/>
          <a:lstStyle/>
          <a:p>
            <a:pPr>
              <a:spcBef>
                <a:spcPct val="60000"/>
              </a:spcBef>
            </a:pPr>
            <a:r>
              <a:rPr lang="en-US" altLang="en-US"/>
              <a:t>Until very recently, only computer people had computers</a:t>
            </a:r>
          </a:p>
          <a:p>
            <a:pPr>
              <a:spcBef>
                <a:spcPct val="60000"/>
              </a:spcBef>
            </a:pPr>
            <a:r>
              <a:rPr lang="en-US" altLang="en-US"/>
              <a:t>Started to change in the 1980’s</a:t>
            </a:r>
          </a:p>
          <a:p>
            <a:pPr>
              <a:spcBef>
                <a:spcPct val="60000"/>
              </a:spcBef>
            </a:pPr>
            <a:r>
              <a:rPr lang="en-US" altLang="en-US"/>
              <a:t>Paradigm shift in 1995 – the World Wide Web</a:t>
            </a:r>
          </a:p>
        </p:txBody>
      </p:sp>
      <p:sp>
        <p:nvSpPr>
          <p:cNvPr id="30725" name="AutoShape 2053"/>
          <p:cNvSpPr>
            <a:spLocks noChangeArrowheads="1"/>
          </p:cNvSpPr>
          <p:nvPr/>
        </p:nvSpPr>
        <p:spPr bwMode="auto">
          <a:xfrm flipH="1">
            <a:off x="7696200" y="4038600"/>
            <a:ext cx="1066800" cy="914400"/>
          </a:xfrm>
          <a:prstGeom prst="lightningBolt">
            <a:avLst/>
          </a:prstGeom>
          <a:solidFill>
            <a:srgbClr val="FF0000"/>
          </a:solidFill>
          <a:ln w="9525">
            <a:solidFill>
              <a:schemeClr val="tx1"/>
            </a:solidFill>
            <a:miter lim="800000"/>
            <a:headEnd/>
            <a:tailEnd/>
          </a:ln>
          <a:effectLst/>
        </p:spPr>
        <p:txBody>
          <a:bodyPr wrap="none" anchor="ctr"/>
          <a:lstStyle/>
          <a:p>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10000"/>
                                  </p:stCondLst>
                                  <p:childTnLst>
                                    <p:set>
                                      <p:cBhvr>
                                        <p:cTn id="6" dur="1" fill="hold">
                                          <p:stCondLst>
                                            <p:cond delay="0"/>
                                          </p:stCondLst>
                                        </p:cTn>
                                        <p:tgtEl>
                                          <p:spTgt spid="30725"/>
                                        </p:tgtEl>
                                        <p:attrNameLst>
                                          <p:attrName>style.visibility</p:attrName>
                                        </p:attrNameLst>
                                      </p:cBhvr>
                                      <p:to>
                                        <p:strVal val="visible"/>
                                      </p:to>
                                    </p:set>
                                    <p:anim calcmode="lin" valueType="num">
                                      <p:cBhvr>
                                        <p:cTn id="7" dur="500" fill="hold"/>
                                        <p:tgtEl>
                                          <p:spTgt spid="30725"/>
                                        </p:tgtEl>
                                        <p:attrNameLst>
                                          <p:attrName>ppt_w</p:attrName>
                                        </p:attrNameLst>
                                      </p:cBhvr>
                                      <p:tavLst>
                                        <p:tav tm="0">
                                          <p:val>
                                            <p:strVal val="4/3*#ppt_w"/>
                                          </p:val>
                                        </p:tav>
                                        <p:tav tm="100000">
                                          <p:val>
                                            <p:strVal val="#ppt_w"/>
                                          </p:val>
                                        </p:tav>
                                      </p:tavLst>
                                    </p:anim>
                                    <p:anim calcmode="lin" valueType="num">
                                      <p:cBhvr>
                                        <p:cTn id="8" dur="500" fill="hold"/>
                                        <p:tgtEl>
                                          <p:spTgt spid="30725"/>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5"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IE"/>
              <a:t>Examples</a:t>
            </a:r>
            <a:endParaRPr lang="en-US"/>
          </a:p>
        </p:txBody>
      </p:sp>
      <p:sp>
        <p:nvSpPr>
          <p:cNvPr id="18435" name="Rectangle 3"/>
          <p:cNvSpPr>
            <a:spLocks noGrp="1" noChangeArrowheads="1"/>
          </p:cNvSpPr>
          <p:nvPr>
            <p:ph type="body" idx="1"/>
          </p:nvPr>
        </p:nvSpPr>
        <p:spPr/>
        <p:txBody>
          <a:bodyPr/>
          <a:lstStyle/>
          <a:p>
            <a:r>
              <a:rPr lang="en-IE"/>
              <a:t>Ryanair.com – flights and other products</a:t>
            </a:r>
          </a:p>
          <a:p>
            <a:r>
              <a:rPr lang="en-IE"/>
              <a:t>Ireland.com – membership</a:t>
            </a:r>
          </a:p>
          <a:p>
            <a:r>
              <a:rPr lang="en-IE"/>
              <a:t>Amazon.com - Books and other products</a:t>
            </a:r>
          </a:p>
          <a:p>
            <a:r>
              <a:rPr lang="en-IE"/>
              <a:t>eBay.com – Auction</a:t>
            </a:r>
          </a:p>
          <a:p>
            <a:r>
              <a:rPr lang="en-IE"/>
              <a:t>Cbg.ie - Advertising</a:t>
            </a:r>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IE"/>
              <a:t>Growth</a:t>
            </a:r>
            <a:endParaRPr lang="en-US"/>
          </a:p>
        </p:txBody>
      </p:sp>
      <p:sp>
        <p:nvSpPr>
          <p:cNvPr id="19459" name="Rectangle 3"/>
          <p:cNvSpPr>
            <a:spLocks noGrp="1" noChangeArrowheads="1"/>
          </p:cNvSpPr>
          <p:nvPr>
            <p:ph type="body" idx="1"/>
          </p:nvPr>
        </p:nvSpPr>
        <p:spPr/>
        <p:txBody>
          <a:bodyPr/>
          <a:lstStyle/>
          <a:p>
            <a:r>
              <a:rPr lang="en-IE"/>
              <a:t>Different Reasons</a:t>
            </a:r>
          </a:p>
          <a:p>
            <a:r>
              <a:rPr lang="en-IE"/>
              <a:t>B2B</a:t>
            </a:r>
          </a:p>
          <a:p>
            <a:r>
              <a:rPr lang="en-IE"/>
              <a:t>B2C</a:t>
            </a:r>
          </a:p>
          <a:p>
            <a:r>
              <a:rPr lang="en-IE"/>
              <a:t>Dot-Bomb</a:t>
            </a:r>
          </a:p>
          <a:p>
            <a:r>
              <a:rPr lang="en-IE"/>
              <a:t>Solid reasoning</a:t>
            </a:r>
          </a:p>
          <a:p>
            <a:r>
              <a:rPr lang="en-IE"/>
              <a:t>ROI</a:t>
            </a:r>
          </a:p>
          <a:p>
            <a:r>
              <a:rPr lang="en-IE"/>
              <a:t>Clicks and Mortar</a:t>
            </a:r>
            <a:endParaRPr 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IE"/>
              <a:t>Myth vs Reality</a:t>
            </a:r>
            <a:endParaRPr lang="en-US"/>
          </a:p>
        </p:txBody>
      </p:sp>
      <p:sp>
        <p:nvSpPr>
          <p:cNvPr id="21507" name="Rectangle 3"/>
          <p:cNvSpPr>
            <a:spLocks noGrp="1" noChangeArrowheads="1"/>
          </p:cNvSpPr>
          <p:nvPr>
            <p:ph type="body" sz="half" idx="1"/>
          </p:nvPr>
        </p:nvSpPr>
        <p:spPr/>
        <p:txBody>
          <a:bodyPr/>
          <a:lstStyle/>
          <a:p>
            <a:r>
              <a:rPr lang="en-IE"/>
              <a:t>Easy</a:t>
            </a:r>
          </a:p>
          <a:p>
            <a:r>
              <a:rPr lang="en-IE"/>
              <a:t>Build it and they will come</a:t>
            </a:r>
          </a:p>
          <a:p>
            <a:r>
              <a:rPr lang="en-IE"/>
              <a:t>It can run itself</a:t>
            </a:r>
          </a:p>
          <a:p>
            <a:r>
              <a:rPr lang="en-IE"/>
              <a:t>Online is the same as offline</a:t>
            </a:r>
          </a:p>
          <a:p>
            <a:r>
              <a:rPr lang="en-IE"/>
              <a:t>Its immediate</a:t>
            </a:r>
          </a:p>
          <a:p>
            <a:endParaRPr lang="en-US"/>
          </a:p>
        </p:txBody>
      </p:sp>
      <p:sp>
        <p:nvSpPr>
          <p:cNvPr id="21508" name="Rectangle 4"/>
          <p:cNvSpPr>
            <a:spLocks noGrp="1" noChangeArrowheads="1"/>
          </p:cNvSpPr>
          <p:nvPr>
            <p:ph type="body" sz="half" idx="2"/>
          </p:nvPr>
        </p:nvSpPr>
        <p:spPr/>
        <p:txBody>
          <a:bodyPr/>
          <a:lstStyle/>
          <a:p>
            <a:r>
              <a:rPr lang="en-IE"/>
              <a:t>Requires Work</a:t>
            </a:r>
          </a:p>
          <a:p>
            <a:r>
              <a:rPr lang="en-US"/>
              <a:t>Needs traffic</a:t>
            </a:r>
          </a:p>
          <a:p>
            <a:r>
              <a:rPr lang="en-US"/>
              <a:t>Needs Conversion rates</a:t>
            </a:r>
          </a:p>
          <a:p>
            <a:r>
              <a:rPr lang="en-US"/>
              <a:t>Online is different</a:t>
            </a:r>
          </a:p>
          <a:p>
            <a:r>
              <a:rPr lang="en-US"/>
              <a:t>It takes time to build and develop</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IE"/>
              <a:t>Reality</a:t>
            </a:r>
            <a:endParaRPr lang="en-US"/>
          </a:p>
        </p:txBody>
      </p:sp>
      <p:sp>
        <p:nvSpPr>
          <p:cNvPr id="23555" name="Rectangle 3"/>
          <p:cNvSpPr>
            <a:spLocks noGrp="1" noChangeArrowheads="1"/>
          </p:cNvSpPr>
          <p:nvPr>
            <p:ph type="body" sz="half" idx="1"/>
          </p:nvPr>
        </p:nvSpPr>
        <p:spPr/>
        <p:txBody>
          <a:bodyPr/>
          <a:lstStyle/>
          <a:p>
            <a:r>
              <a:rPr lang="en-IE"/>
              <a:t>Targeted Visitors</a:t>
            </a:r>
          </a:p>
          <a:p>
            <a:r>
              <a:rPr lang="en-IE"/>
              <a:t>Conversion Rates</a:t>
            </a:r>
          </a:p>
          <a:p>
            <a:r>
              <a:rPr lang="en-IE"/>
              <a:t>Sales</a:t>
            </a:r>
          </a:p>
          <a:p>
            <a:r>
              <a:rPr lang="en-IE"/>
              <a:t>Profitability</a:t>
            </a:r>
          </a:p>
          <a:p>
            <a:r>
              <a:rPr lang="en-IE"/>
              <a:t>ROI</a:t>
            </a:r>
            <a:endParaRPr lang="en-US"/>
          </a:p>
        </p:txBody>
      </p:sp>
      <p:sp>
        <p:nvSpPr>
          <p:cNvPr id="23556" name="Rectangle 4"/>
          <p:cNvSpPr>
            <a:spLocks noGrp="1" noChangeArrowheads="1"/>
          </p:cNvSpPr>
          <p:nvPr>
            <p:ph type="body" sz="half" idx="2"/>
          </p:nvPr>
        </p:nvSpPr>
        <p:spPr/>
        <p:txBody>
          <a:bodyPr/>
          <a:lstStyle/>
          <a:p>
            <a:r>
              <a:rPr lang="en-IE"/>
              <a:t>Research needs</a:t>
            </a:r>
          </a:p>
          <a:p>
            <a:r>
              <a:rPr lang="en-IE"/>
              <a:t>Be Different</a:t>
            </a:r>
          </a:p>
          <a:p>
            <a:r>
              <a:rPr lang="en-IE"/>
              <a:t>Test, Test, Test</a:t>
            </a:r>
          </a:p>
          <a:p>
            <a:r>
              <a:rPr lang="en-IE"/>
              <a:t>Trust</a:t>
            </a:r>
          </a:p>
          <a:p>
            <a:r>
              <a:rPr lang="en-IE"/>
              <a:t>Ask for the order</a:t>
            </a:r>
          </a:p>
          <a:p>
            <a:r>
              <a:rPr lang="en-IE"/>
              <a:t>Make it simple</a:t>
            </a:r>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IE"/>
              <a:t>Targeted traffic</a:t>
            </a:r>
            <a:endParaRPr lang="en-US"/>
          </a:p>
        </p:txBody>
      </p:sp>
      <p:sp>
        <p:nvSpPr>
          <p:cNvPr id="24579" name="Rectangle 3"/>
          <p:cNvSpPr>
            <a:spLocks noGrp="1" noChangeArrowheads="1"/>
          </p:cNvSpPr>
          <p:nvPr>
            <p:ph type="body" idx="1"/>
          </p:nvPr>
        </p:nvSpPr>
        <p:spPr/>
        <p:txBody>
          <a:bodyPr/>
          <a:lstStyle/>
          <a:p>
            <a:r>
              <a:rPr lang="en-IE"/>
              <a:t>Research online</a:t>
            </a:r>
          </a:p>
          <a:p>
            <a:r>
              <a:rPr lang="en-IE"/>
              <a:t>Keywords</a:t>
            </a:r>
          </a:p>
          <a:p>
            <a:r>
              <a:rPr lang="en-IE"/>
              <a:t>Competition</a:t>
            </a:r>
          </a:p>
          <a:p>
            <a:r>
              <a:rPr lang="en-IE"/>
              <a:t>Links</a:t>
            </a:r>
          </a:p>
          <a:p>
            <a:r>
              <a:rPr lang="en-IE"/>
              <a:t>What’s the problem?</a:t>
            </a:r>
          </a:p>
          <a:p>
            <a:r>
              <a:rPr lang="en-IE"/>
              <a:t>What’s the solution?</a:t>
            </a:r>
          </a:p>
          <a:p>
            <a:endParaRPr 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IE"/>
              <a:t>Three Categories</a:t>
            </a:r>
            <a:endParaRPr lang="en-US"/>
          </a:p>
        </p:txBody>
      </p:sp>
      <p:sp>
        <p:nvSpPr>
          <p:cNvPr id="25603" name="Rectangle 3"/>
          <p:cNvSpPr>
            <a:spLocks noGrp="1" noChangeArrowheads="1"/>
          </p:cNvSpPr>
          <p:nvPr>
            <p:ph type="body" idx="1"/>
          </p:nvPr>
        </p:nvSpPr>
        <p:spPr/>
        <p:txBody>
          <a:bodyPr/>
          <a:lstStyle/>
          <a:p>
            <a:r>
              <a:rPr lang="en-IE"/>
              <a:t>Replenishment –  B2B</a:t>
            </a:r>
          </a:p>
          <a:p>
            <a:r>
              <a:rPr lang="en-IE"/>
              <a:t>Researched goods –  Cars, Computers, Cameras</a:t>
            </a:r>
          </a:p>
          <a:p>
            <a:r>
              <a:rPr lang="en-IE"/>
              <a:t>Convenience goods – Toys, CDs</a:t>
            </a:r>
            <a:endParaRPr 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IE"/>
              <a:t>Three Categories - Opportunities</a:t>
            </a:r>
            <a:endParaRPr lang="en-US"/>
          </a:p>
        </p:txBody>
      </p:sp>
      <p:sp>
        <p:nvSpPr>
          <p:cNvPr id="26627" name="Rectangle 3"/>
          <p:cNvSpPr>
            <a:spLocks noGrp="1" noChangeArrowheads="1"/>
          </p:cNvSpPr>
          <p:nvPr>
            <p:ph type="body" idx="1"/>
          </p:nvPr>
        </p:nvSpPr>
        <p:spPr/>
        <p:txBody>
          <a:bodyPr/>
          <a:lstStyle/>
          <a:p>
            <a:r>
              <a:rPr lang="en-IE"/>
              <a:t>Replenishment –  upsell, complimentary products, e-mail marketing, coupons</a:t>
            </a:r>
          </a:p>
          <a:p>
            <a:r>
              <a:rPr lang="en-IE"/>
              <a:t>Researched goods –  Offline sales, product testing, specials, self service.</a:t>
            </a:r>
          </a:p>
          <a:p>
            <a:r>
              <a:rPr lang="en-IE"/>
              <a:t>Convenience goods – New markets, gift registry, Wish list, new products</a:t>
            </a:r>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IE"/>
              <a:t>Return on Investment</a:t>
            </a:r>
            <a:endParaRPr lang="en-US"/>
          </a:p>
        </p:txBody>
      </p:sp>
      <p:sp>
        <p:nvSpPr>
          <p:cNvPr id="27651" name="Rectangle 3"/>
          <p:cNvSpPr>
            <a:spLocks noGrp="1" noChangeArrowheads="1"/>
          </p:cNvSpPr>
          <p:nvPr>
            <p:ph type="body" idx="1"/>
          </p:nvPr>
        </p:nvSpPr>
        <p:spPr/>
        <p:txBody>
          <a:bodyPr/>
          <a:lstStyle/>
          <a:p>
            <a:r>
              <a:rPr lang="en-IE"/>
              <a:t>Off-line Sales</a:t>
            </a:r>
          </a:p>
          <a:p>
            <a:r>
              <a:rPr lang="en-IE"/>
              <a:t>On-line Sales</a:t>
            </a:r>
          </a:p>
          <a:p>
            <a:r>
              <a:rPr lang="en-IE"/>
              <a:t>Life Time Value</a:t>
            </a:r>
          </a:p>
          <a:p>
            <a:r>
              <a:rPr lang="en-IE"/>
              <a:t>Cost savings</a:t>
            </a:r>
          </a:p>
          <a:p>
            <a:r>
              <a:rPr lang="en-IE"/>
              <a:t>Branding</a:t>
            </a:r>
            <a:endParaRPr lang="en-US"/>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IE"/>
              <a:t>Advanced Systems</a:t>
            </a:r>
            <a:endParaRPr lang="en-US"/>
          </a:p>
        </p:txBody>
      </p:sp>
      <p:sp>
        <p:nvSpPr>
          <p:cNvPr id="28675" name="Rectangle 3"/>
          <p:cNvSpPr>
            <a:spLocks noGrp="1" noChangeArrowheads="1"/>
          </p:cNvSpPr>
          <p:nvPr>
            <p:ph type="body" idx="1"/>
          </p:nvPr>
        </p:nvSpPr>
        <p:spPr/>
        <p:txBody>
          <a:bodyPr/>
          <a:lstStyle/>
          <a:p>
            <a:r>
              <a:rPr lang="en-IE"/>
              <a:t>Integrate with EPOS system</a:t>
            </a:r>
          </a:p>
          <a:p>
            <a:r>
              <a:rPr lang="en-IE"/>
              <a:t>Integrate with computer system</a:t>
            </a:r>
            <a:endParaRPr lang="en-US"/>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IE"/>
              <a:t>Issues with selling online</a:t>
            </a:r>
            <a:endParaRPr lang="en-US"/>
          </a:p>
        </p:txBody>
      </p:sp>
      <p:sp>
        <p:nvSpPr>
          <p:cNvPr id="29699" name="Rectangle 3"/>
          <p:cNvSpPr>
            <a:spLocks noGrp="1" noChangeArrowheads="1"/>
          </p:cNvSpPr>
          <p:nvPr>
            <p:ph type="body" idx="1"/>
          </p:nvPr>
        </p:nvSpPr>
        <p:spPr/>
        <p:txBody>
          <a:bodyPr/>
          <a:lstStyle/>
          <a:p>
            <a:r>
              <a:rPr lang="en-IE"/>
              <a:t>Products</a:t>
            </a:r>
          </a:p>
          <a:p>
            <a:pPr lvl="1"/>
            <a:r>
              <a:rPr lang="en-IE"/>
              <a:t>What sells</a:t>
            </a:r>
          </a:p>
          <a:p>
            <a:pPr lvl="1"/>
            <a:r>
              <a:rPr lang="en-IE"/>
              <a:t>Presentation</a:t>
            </a:r>
          </a:p>
          <a:p>
            <a:pPr lvl="1"/>
            <a:r>
              <a:rPr lang="en-IE"/>
              <a:t>Information</a:t>
            </a:r>
          </a:p>
          <a:p>
            <a:pPr lvl="1"/>
            <a:r>
              <a:rPr lang="en-IE"/>
              <a:t>Vareities of products</a:t>
            </a:r>
          </a:p>
          <a:p>
            <a:r>
              <a:rPr lang="en-IE"/>
              <a:t>Stock Control</a:t>
            </a:r>
          </a:p>
          <a:p>
            <a:pPr lvl="1"/>
            <a:r>
              <a:rPr lang="en-IE"/>
              <a:t>Can’t sell what you don’t have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fld id="{8C8339F9-CDE6-4560-8980-FA90BF81CFA6}" type="datetime3">
              <a:rPr lang="en-US" altLang="en-US"/>
              <a:pPr/>
              <a:t>20 June 2007</a:t>
            </a:fld>
            <a:endParaRPr lang="en-US" altLang="en-US"/>
          </a:p>
        </p:txBody>
      </p:sp>
      <p:sp>
        <p:nvSpPr>
          <p:cNvPr id="6" name="Footer Placeholder 4"/>
          <p:cNvSpPr>
            <a:spLocks noGrp="1"/>
          </p:cNvSpPr>
          <p:nvPr>
            <p:ph type="ftr" sz="quarter" idx="11"/>
          </p:nvPr>
        </p:nvSpPr>
        <p:spPr/>
        <p:txBody>
          <a:bodyPr/>
          <a:lstStyle/>
          <a:p>
            <a:r>
              <a:rPr lang="en-US" altLang="en-US"/>
              <a:t>The Evolution of E-Commerce</a:t>
            </a:r>
          </a:p>
        </p:txBody>
      </p:sp>
      <p:sp>
        <p:nvSpPr>
          <p:cNvPr id="7" name="Slide Number Placeholder 5"/>
          <p:cNvSpPr>
            <a:spLocks noGrp="1"/>
          </p:cNvSpPr>
          <p:nvPr>
            <p:ph type="sldNum" sz="quarter" idx="12"/>
          </p:nvPr>
        </p:nvSpPr>
        <p:spPr/>
        <p:txBody>
          <a:bodyPr/>
          <a:lstStyle/>
          <a:p>
            <a:fld id="{CE37B9CC-EEE4-4A75-93BE-B76B7E9EDD24}" type="slidenum">
              <a:rPr lang="en-US" altLang="en-US"/>
              <a:pPr/>
              <a:t>8</a:t>
            </a:fld>
            <a:endParaRPr lang="en-US" altLang="en-US"/>
          </a:p>
        </p:txBody>
      </p:sp>
      <p:sp>
        <p:nvSpPr>
          <p:cNvPr id="33794" name="Rectangle 2"/>
          <p:cNvSpPr>
            <a:spLocks noGrp="1" noChangeArrowheads="1"/>
          </p:cNvSpPr>
          <p:nvPr>
            <p:ph type="title"/>
          </p:nvPr>
        </p:nvSpPr>
        <p:spPr/>
        <p:txBody>
          <a:bodyPr/>
          <a:lstStyle/>
          <a:p>
            <a:r>
              <a:rPr lang="en-US" altLang="en-US"/>
              <a:t>Checks &amp; Credit Cards</a:t>
            </a:r>
          </a:p>
        </p:txBody>
      </p:sp>
      <p:sp>
        <p:nvSpPr>
          <p:cNvPr id="33795" name="Rectangle 3"/>
          <p:cNvSpPr>
            <a:spLocks noGrp="1" noChangeArrowheads="1"/>
          </p:cNvSpPr>
          <p:nvPr>
            <p:ph type="body" idx="1"/>
          </p:nvPr>
        </p:nvSpPr>
        <p:spPr/>
        <p:txBody>
          <a:bodyPr/>
          <a:lstStyle/>
          <a:p>
            <a:pPr>
              <a:spcBef>
                <a:spcPct val="60000"/>
              </a:spcBef>
            </a:pPr>
            <a:r>
              <a:rPr lang="en-US" altLang="en-US"/>
              <a:t>In the early 19th Century, there were cheques</a:t>
            </a:r>
          </a:p>
          <a:p>
            <a:pPr>
              <a:spcBef>
                <a:spcPct val="60000"/>
              </a:spcBef>
            </a:pPr>
            <a:r>
              <a:rPr lang="en-US" altLang="en-US"/>
              <a:t>Credit cards only started to</a:t>
            </a:r>
            <a:br>
              <a:rPr lang="en-US" altLang="en-US"/>
            </a:br>
            <a:r>
              <a:rPr lang="en-US" altLang="en-US"/>
              <a:t>become widely accepted in</a:t>
            </a:r>
            <a:br>
              <a:rPr lang="en-US" altLang="en-US"/>
            </a:br>
            <a:r>
              <a:rPr lang="en-US" altLang="en-US"/>
              <a:t>the 1950’s</a:t>
            </a:r>
          </a:p>
        </p:txBody>
      </p:sp>
      <p:pic>
        <p:nvPicPr>
          <p:cNvPr id="33796" name="Picture 4" descr="dm_truck.jpg                                                   00000010Macintosh HD                   ABA78158:"/>
          <p:cNvPicPr>
            <a:picLocks noChangeAspect="1" noChangeArrowheads="1"/>
          </p:cNvPicPr>
          <p:nvPr/>
        </p:nvPicPr>
        <p:blipFill>
          <a:blip r:embed="rId3"/>
          <a:srcRect/>
          <a:stretch>
            <a:fillRect/>
          </a:stretch>
        </p:blipFill>
        <p:spPr bwMode="auto">
          <a:xfrm>
            <a:off x="6172200" y="2438400"/>
            <a:ext cx="2540000" cy="3810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10000"/>
                                  </p:stCondLst>
                                  <p:childTnLst>
                                    <p:set>
                                      <p:cBhvr>
                                        <p:cTn id="6" dur="1" fill="hold">
                                          <p:stCondLst>
                                            <p:cond delay="0"/>
                                          </p:stCondLst>
                                        </p:cTn>
                                        <p:tgtEl>
                                          <p:spTgt spid="33796"/>
                                        </p:tgtEl>
                                        <p:attrNameLst>
                                          <p:attrName>style.visibility</p:attrName>
                                        </p:attrNameLst>
                                      </p:cBhvr>
                                      <p:to>
                                        <p:strVal val="visible"/>
                                      </p:to>
                                    </p:set>
                                    <p:anim calcmode="lin" valueType="num">
                                      <p:cBhvr additive="base">
                                        <p:cTn id="7" dur="500" fill="hold"/>
                                        <p:tgtEl>
                                          <p:spTgt spid="33796"/>
                                        </p:tgtEl>
                                        <p:attrNameLst>
                                          <p:attrName>ppt_x</p:attrName>
                                        </p:attrNameLst>
                                      </p:cBhvr>
                                      <p:tavLst>
                                        <p:tav tm="0">
                                          <p:val>
                                            <p:strVal val="0-#ppt_w/2"/>
                                          </p:val>
                                        </p:tav>
                                        <p:tav tm="100000">
                                          <p:val>
                                            <p:strVal val="#ppt_x"/>
                                          </p:val>
                                        </p:tav>
                                      </p:tavLst>
                                    </p:anim>
                                    <p:anim calcmode="lin" valueType="num">
                                      <p:cBhvr additive="base">
                                        <p:cTn id="8" dur="500" fill="hold"/>
                                        <p:tgtEl>
                                          <p:spTgt spid="337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IE"/>
              <a:t>Issues with selling online</a:t>
            </a:r>
            <a:endParaRPr lang="en-US"/>
          </a:p>
        </p:txBody>
      </p:sp>
      <p:sp>
        <p:nvSpPr>
          <p:cNvPr id="31747" name="Rectangle 3"/>
          <p:cNvSpPr>
            <a:spLocks noGrp="1" noChangeArrowheads="1"/>
          </p:cNvSpPr>
          <p:nvPr>
            <p:ph type="body" idx="1"/>
          </p:nvPr>
        </p:nvSpPr>
        <p:spPr/>
        <p:txBody>
          <a:bodyPr/>
          <a:lstStyle/>
          <a:p>
            <a:pPr>
              <a:buFont typeface="Monotype Sorts" pitchFamily="2" charset="2"/>
              <a:buNone/>
            </a:pPr>
            <a:r>
              <a:rPr lang="en-IE"/>
              <a:t>Pricing </a:t>
            </a:r>
          </a:p>
          <a:p>
            <a:pPr lvl="1"/>
            <a:r>
              <a:rPr lang="en-IE"/>
              <a:t>Retail</a:t>
            </a:r>
          </a:p>
          <a:p>
            <a:pPr lvl="1"/>
            <a:r>
              <a:rPr lang="en-IE"/>
              <a:t>Wholesale</a:t>
            </a:r>
          </a:p>
          <a:p>
            <a:pPr lvl="1"/>
            <a:r>
              <a:rPr lang="en-IE"/>
              <a:t>Members</a:t>
            </a:r>
          </a:p>
          <a:p>
            <a:pPr lvl="1"/>
            <a:r>
              <a:rPr lang="en-IE"/>
              <a:t>Bulk</a:t>
            </a:r>
          </a:p>
          <a:p>
            <a:pPr lvl="1"/>
            <a:r>
              <a:rPr lang="en-IE"/>
              <a:t>VAT</a:t>
            </a:r>
          </a:p>
          <a:p>
            <a:pPr lvl="1"/>
            <a:r>
              <a:rPr lang="en-IE"/>
              <a:t>Currencies</a:t>
            </a:r>
            <a:endParaRPr lang="en-US"/>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IE"/>
              <a:t>Issues with selling online</a:t>
            </a:r>
            <a:endParaRPr lang="en-US"/>
          </a:p>
        </p:txBody>
      </p:sp>
      <p:sp>
        <p:nvSpPr>
          <p:cNvPr id="32771" name="Rectangle 3"/>
          <p:cNvSpPr>
            <a:spLocks noGrp="1" noChangeArrowheads="1"/>
          </p:cNvSpPr>
          <p:nvPr>
            <p:ph type="body" idx="1"/>
          </p:nvPr>
        </p:nvSpPr>
        <p:spPr/>
        <p:txBody>
          <a:bodyPr/>
          <a:lstStyle/>
          <a:p>
            <a:r>
              <a:rPr lang="en-IE"/>
              <a:t>Payments</a:t>
            </a:r>
          </a:p>
          <a:p>
            <a:pPr lvl="1"/>
            <a:r>
              <a:rPr lang="en-IE"/>
              <a:t>Cheques</a:t>
            </a:r>
          </a:p>
          <a:p>
            <a:pPr lvl="1"/>
            <a:r>
              <a:rPr lang="en-IE"/>
              <a:t>Credit Cards</a:t>
            </a:r>
          </a:p>
          <a:p>
            <a:pPr lvl="1"/>
            <a:r>
              <a:rPr lang="en-IE"/>
              <a:t>3</a:t>
            </a:r>
            <a:r>
              <a:rPr lang="en-IE" baseline="30000"/>
              <a:t>rd</a:t>
            </a:r>
            <a:r>
              <a:rPr lang="en-IE"/>
              <a:t> party processing</a:t>
            </a:r>
          </a:p>
          <a:p>
            <a:pPr lvl="1"/>
            <a:r>
              <a:rPr lang="en-IE"/>
              <a:t>Security</a:t>
            </a:r>
          </a:p>
          <a:p>
            <a:pPr lvl="1"/>
            <a:r>
              <a:rPr lang="en-IE"/>
              <a:t>Fraud</a:t>
            </a:r>
            <a:endParaRPr lang="en-US"/>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26"/>
          <p:cNvSpPr>
            <a:spLocks noGrp="1" noChangeArrowheads="1"/>
          </p:cNvSpPr>
          <p:nvPr>
            <p:ph type="title"/>
          </p:nvPr>
        </p:nvSpPr>
        <p:spPr/>
        <p:txBody>
          <a:bodyPr/>
          <a:lstStyle/>
          <a:p>
            <a:r>
              <a:rPr lang="en-IE"/>
              <a:t>Issues with selling online</a:t>
            </a:r>
            <a:endParaRPr lang="en-US"/>
          </a:p>
        </p:txBody>
      </p:sp>
      <p:sp>
        <p:nvSpPr>
          <p:cNvPr id="30723" name="Rectangle 1027"/>
          <p:cNvSpPr>
            <a:spLocks noGrp="1" noChangeArrowheads="1"/>
          </p:cNvSpPr>
          <p:nvPr>
            <p:ph type="body" idx="1"/>
          </p:nvPr>
        </p:nvSpPr>
        <p:spPr/>
        <p:txBody>
          <a:bodyPr/>
          <a:lstStyle/>
          <a:p>
            <a:r>
              <a:rPr lang="en-IE"/>
              <a:t>Delivery</a:t>
            </a:r>
          </a:p>
          <a:p>
            <a:pPr lvl="1"/>
            <a:r>
              <a:rPr lang="en-IE"/>
              <a:t>Post and Packaging</a:t>
            </a:r>
          </a:p>
          <a:p>
            <a:pPr lvl="1"/>
            <a:r>
              <a:rPr lang="en-IE"/>
              <a:t>Legalities</a:t>
            </a:r>
          </a:p>
          <a:p>
            <a:pPr lvl="1"/>
            <a:r>
              <a:rPr lang="en-IE"/>
              <a:t>Safety</a:t>
            </a:r>
          </a:p>
          <a:p>
            <a:pPr lvl="1"/>
            <a:r>
              <a:rPr lang="en-IE"/>
              <a:t>Resources</a:t>
            </a:r>
          </a:p>
          <a:p>
            <a:pPr lvl="1"/>
            <a:r>
              <a:rPr lang="en-IE"/>
              <a:t>Costs</a:t>
            </a:r>
            <a:endParaRPr lang="en-US"/>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IE"/>
              <a:t>Issues with selling online</a:t>
            </a:r>
            <a:endParaRPr lang="en-US"/>
          </a:p>
        </p:txBody>
      </p:sp>
      <p:sp>
        <p:nvSpPr>
          <p:cNvPr id="33795" name="Rectangle 3"/>
          <p:cNvSpPr>
            <a:spLocks noGrp="1" noChangeArrowheads="1"/>
          </p:cNvSpPr>
          <p:nvPr>
            <p:ph type="body" idx="1"/>
          </p:nvPr>
        </p:nvSpPr>
        <p:spPr/>
        <p:txBody>
          <a:bodyPr/>
          <a:lstStyle/>
          <a:p>
            <a:r>
              <a:rPr lang="en-IE" sz="2800"/>
              <a:t>Promotion</a:t>
            </a:r>
          </a:p>
          <a:p>
            <a:pPr lvl="1"/>
            <a:r>
              <a:rPr lang="en-IE" sz="2400"/>
              <a:t>SEO/SEM/PPC/PPI</a:t>
            </a:r>
          </a:p>
          <a:p>
            <a:pPr lvl="1"/>
            <a:r>
              <a:rPr lang="en-IE" sz="2400"/>
              <a:t>Links</a:t>
            </a:r>
          </a:p>
          <a:p>
            <a:pPr lvl="1"/>
            <a:r>
              <a:rPr lang="en-IE" sz="2400"/>
              <a:t>Email Marketing</a:t>
            </a:r>
          </a:p>
          <a:p>
            <a:pPr lvl="1"/>
            <a:r>
              <a:rPr lang="en-IE" sz="2400"/>
              <a:t>Online/Offline Promotions</a:t>
            </a:r>
          </a:p>
          <a:p>
            <a:pPr lvl="1"/>
            <a:r>
              <a:rPr lang="en-IE" sz="2400"/>
              <a:t>Gift Certificates</a:t>
            </a:r>
          </a:p>
          <a:p>
            <a:pPr lvl="1"/>
            <a:r>
              <a:rPr lang="en-IE" sz="2400"/>
              <a:t>Coupons</a:t>
            </a:r>
          </a:p>
          <a:p>
            <a:pPr lvl="1"/>
            <a:r>
              <a:rPr lang="en-IE" sz="2400"/>
              <a:t>Custom Catalogue</a:t>
            </a:r>
          </a:p>
          <a:p>
            <a:pPr lvl="1"/>
            <a:r>
              <a:rPr lang="en-IE" sz="2400"/>
              <a:t>Wish Lists/ Gift Registry</a:t>
            </a:r>
          </a:p>
          <a:p>
            <a:pPr lvl="1"/>
            <a:endParaRPr lang="en-US" sz="240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IE"/>
              <a:t>Issues with selling online</a:t>
            </a:r>
            <a:endParaRPr lang="en-US"/>
          </a:p>
        </p:txBody>
      </p:sp>
      <p:sp>
        <p:nvSpPr>
          <p:cNvPr id="34819" name="Rectangle 3"/>
          <p:cNvSpPr>
            <a:spLocks noGrp="1" noChangeArrowheads="1"/>
          </p:cNvSpPr>
          <p:nvPr>
            <p:ph type="body" idx="1"/>
          </p:nvPr>
        </p:nvSpPr>
        <p:spPr/>
        <p:txBody>
          <a:bodyPr/>
          <a:lstStyle/>
          <a:p>
            <a:r>
              <a:rPr lang="en-IE" sz="2800"/>
              <a:t>Process</a:t>
            </a:r>
          </a:p>
          <a:p>
            <a:pPr lvl="1"/>
            <a:r>
              <a:rPr lang="en-IE" sz="2400"/>
              <a:t>Layout</a:t>
            </a:r>
          </a:p>
          <a:p>
            <a:pPr lvl="1"/>
            <a:r>
              <a:rPr lang="en-IE" sz="2400"/>
              <a:t>Shopping experience</a:t>
            </a:r>
          </a:p>
          <a:p>
            <a:pPr lvl="1"/>
            <a:r>
              <a:rPr lang="en-IE" sz="2400"/>
              <a:t>Search facility</a:t>
            </a:r>
          </a:p>
          <a:p>
            <a:pPr lvl="1"/>
            <a:r>
              <a:rPr lang="en-IE" sz="2400"/>
              <a:t>Specials</a:t>
            </a:r>
          </a:p>
          <a:p>
            <a:pPr lvl="1"/>
            <a:r>
              <a:rPr lang="en-IE" sz="2400"/>
              <a:t>Categories</a:t>
            </a:r>
          </a:p>
          <a:p>
            <a:pPr lvl="1"/>
            <a:r>
              <a:rPr lang="en-IE" sz="2400"/>
              <a:t>Quality of Information/images</a:t>
            </a:r>
          </a:p>
          <a:p>
            <a:pPr lvl="1"/>
            <a:r>
              <a:rPr lang="en-IE" sz="2400"/>
              <a:t>Checkout process</a:t>
            </a:r>
          </a:p>
          <a:p>
            <a:pPr lvl="1"/>
            <a:r>
              <a:rPr lang="en-US" sz="2400"/>
              <a:t>Paperwork</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IE"/>
              <a:t>Issues with selling online</a:t>
            </a:r>
            <a:endParaRPr lang="en-US"/>
          </a:p>
        </p:txBody>
      </p:sp>
      <p:sp>
        <p:nvSpPr>
          <p:cNvPr id="35843" name="Rectangle 3"/>
          <p:cNvSpPr>
            <a:spLocks noGrp="1" noChangeArrowheads="1"/>
          </p:cNvSpPr>
          <p:nvPr>
            <p:ph type="body" idx="1"/>
          </p:nvPr>
        </p:nvSpPr>
        <p:spPr/>
        <p:txBody>
          <a:bodyPr/>
          <a:lstStyle/>
          <a:p>
            <a:r>
              <a:rPr lang="en-IE"/>
              <a:t>Administration Process</a:t>
            </a:r>
          </a:p>
          <a:p>
            <a:pPr lvl="1"/>
            <a:r>
              <a:rPr lang="en-IE"/>
              <a:t>Layout</a:t>
            </a:r>
          </a:p>
          <a:p>
            <a:pPr lvl="1"/>
            <a:r>
              <a:rPr lang="en-IE"/>
              <a:t>Adding products</a:t>
            </a:r>
          </a:p>
          <a:p>
            <a:pPr lvl="1"/>
            <a:r>
              <a:rPr lang="en-IE"/>
              <a:t>Flexibility on layouts/process</a:t>
            </a:r>
          </a:p>
          <a:p>
            <a:pPr lvl="1"/>
            <a:r>
              <a:rPr lang="en-IE"/>
              <a:t>Content Management</a:t>
            </a:r>
          </a:p>
          <a:p>
            <a:pPr lvl="1"/>
            <a:r>
              <a:rPr lang="en-IE"/>
              <a:t>Reporting</a:t>
            </a:r>
          </a:p>
          <a:p>
            <a:pPr lvl="1"/>
            <a:r>
              <a:rPr lang="en-IE"/>
              <a:t>Global Changes</a:t>
            </a:r>
            <a:endParaRPr lang="en-US"/>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IE"/>
              <a:t>Issues with selling online</a:t>
            </a:r>
            <a:endParaRPr lang="en-US"/>
          </a:p>
        </p:txBody>
      </p:sp>
      <p:sp>
        <p:nvSpPr>
          <p:cNvPr id="36867" name="Rectangle 3"/>
          <p:cNvSpPr>
            <a:spLocks noGrp="1" noChangeArrowheads="1"/>
          </p:cNvSpPr>
          <p:nvPr>
            <p:ph type="body" idx="1"/>
          </p:nvPr>
        </p:nvSpPr>
        <p:spPr/>
        <p:txBody>
          <a:bodyPr/>
          <a:lstStyle/>
          <a:p>
            <a:r>
              <a:rPr lang="en-IE"/>
              <a:t>Miscellanous</a:t>
            </a:r>
          </a:p>
          <a:p>
            <a:pPr lvl="1"/>
            <a:r>
              <a:rPr lang="en-IE"/>
              <a:t>Automate</a:t>
            </a:r>
          </a:p>
          <a:p>
            <a:pPr lvl="1"/>
            <a:r>
              <a:rPr lang="en-IE"/>
              <a:t>Deliver ontime</a:t>
            </a:r>
          </a:p>
          <a:p>
            <a:pPr lvl="1"/>
            <a:r>
              <a:rPr lang="en-IE"/>
              <a:t>Security</a:t>
            </a:r>
          </a:p>
          <a:p>
            <a:pPr lvl="1"/>
            <a:r>
              <a:rPr lang="en-IE"/>
              <a:t>Communicate</a:t>
            </a:r>
          </a:p>
          <a:p>
            <a:pPr lvl="1"/>
            <a:r>
              <a:rPr lang="en-US"/>
              <a:t>Other pages</a:t>
            </a:r>
          </a:p>
          <a:p>
            <a:pPr lvl="1"/>
            <a:r>
              <a:rPr lang="en-US"/>
              <a:t>Trust</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6" descr="A:\Image1.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8198"/>
                                        </p:tgtEl>
                                        <p:attrNameLst>
                                          <p:attrName>style.visibility</p:attrName>
                                        </p:attrNameLst>
                                      </p:cBhvr>
                                      <p:to>
                                        <p:strVal val="visible"/>
                                      </p:to>
                                    </p:set>
                                    <p:anim calcmode="lin" valueType="num">
                                      <p:cBhvr additive="base">
                                        <p:cTn id="7" dur="500" fill="hold"/>
                                        <p:tgtEl>
                                          <p:spTgt spid="8198"/>
                                        </p:tgtEl>
                                        <p:attrNameLst>
                                          <p:attrName>ppt_x</p:attrName>
                                        </p:attrNameLst>
                                      </p:cBhvr>
                                      <p:tavLst>
                                        <p:tav tm="0">
                                          <p:val>
                                            <p:strVal val="1+#ppt_w/2"/>
                                          </p:val>
                                        </p:tav>
                                        <p:tav tm="100000">
                                          <p:val>
                                            <p:strVal val="#ppt_x"/>
                                          </p:val>
                                        </p:tav>
                                      </p:tavLst>
                                    </p:anim>
                                    <p:anim calcmode="lin" valueType="num">
                                      <p:cBhvr additive="base">
                                        <p:cTn id="8" dur="500" fill="hold"/>
                                        <p:tgtEl>
                                          <p:spTgt spid="81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 Box 4"/>
          <p:cNvSpPr txBox="1">
            <a:spLocks noChangeArrowheads="1"/>
          </p:cNvSpPr>
          <p:nvPr/>
        </p:nvSpPr>
        <p:spPr bwMode="auto">
          <a:xfrm>
            <a:off x="457200" y="457200"/>
            <a:ext cx="8305800" cy="914400"/>
          </a:xfrm>
          <a:prstGeom prst="rect">
            <a:avLst/>
          </a:prstGeom>
          <a:noFill/>
          <a:ln w="9525">
            <a:noFill/>
            <a:miter lim="800000"/>
            <a:headEnd/>
            <a:tailEnd/>
          </a:ln>
          <a:effectLst/>
        </p:spPr>
        <p:txBody>
          <a:bodyPr>
            <a:spAutoFit/>
          </a:bodyPr>
          <a:lstStyle/>
          <a:p>
            <a:r>
              <a:rPr lang="en-US" altLang="en-US" sz="5400">
                <a:latin typeface="Times" charset="0"/>
              </a:rPr>
              <a:t>Virtual Global Merchant</a:t>
            </a:r>
            <a:endParaRPr lang="en-US" altLang="en-US" sz="4400">
              <a:latin typeface="Times" charset="0"/>
            </a:endParaRPr>
          </a:p>
        </p:txBody>
      </p:sp>
      <p:sp>
        <p:nvSpPr>
          <p:cNvPr id="10245" name="Text Box 5"/>
          <p:cNvSpPr txBox="1">
            <a:spLocks noChangeArrowheads="1"/>
          </p:cNvSpPr>
          <p:nvPr/>
        </p:nvSpPr>
        <p:spPr bwMode="auto">
          <a:xfrm>
            <a:off x="228600" y="2667000"/>
            <a:ext cx="8458200" cy="3597275"/>
          </a:xfrm>
          <a:prstGeom prst="rect">
            <a:avLst/>
          </a:prstGeom>
          <a:noFill/>
          <a:ln w="9525">
            <a:noFill/>
            <a:miter lim="800000"/>
            <a:headEnd/>
            <a:tailEnd/>
          </a:ln>
          <a:effectLst/>
        </p:spPr>
        <p:txBody>
          <a:bodyPr>
            <a:spAutoFit/>
          </a:bodyPr>
          <a:lstStyle/>
          <a:p>
            <a:pPr>
              <a:lnSpc>
                <a:spcPct val="120000"/>
              </a:lnSpc>
            </a:pPr>
            <a:r>
              <a:rPr lang="en-US" altLang="en-US" b="1">
                <a:latin typeface="Arial" charset="0"/>
              </a:rPr>
              <a:t>The VGM is your complete website utility for setting up your shop on the Internet. It provides you with the tools necessary in order to successfully market and sell products online. </a:t>
            </a:r>
          </a:p>
          <a:p>
            <a:pPr>
              <a:lnSpc>
                <a:spcPct val="120000"/>
              </a:lnSpc>
            </a:pPr>
            <a:r>
              <a:rPr lang="en-US" altLang="en-US" b="1">
                <a:latin typeface="Arial" charset="0"/>
              </a:rPr>
              <a:t>With the built-in tracking features of the VGM system you can not only generate timely sales and traffic reports but also gauge the effectiveness of your sales strategies.</a:t>
            </a:r>
            <a:endParaRPr lang="en-US" altLang="en-US" b="1">
              <a:latin typeface="Times" charset="0"/>
            </a:endParaRPr>
          </a:p>
        </p:txBody>
      </p:sp>
      <p:sp>
        <p:nvSpPr>
          <p:cNvPr id="10246" name="Text Box 6"/>
          <p:cNvSpPr txBox="1">
            <a:spLocks noChangeArrowheads="1"/>
          </p:cNvSpPr>
          <p:nvPr/>
        </p:nvSpPr>
        <p:spPr bwMode="auto">
          <a:xfrm>
            <a:off x="685800" y="1905000"/>
            <a:ext cx="4895850" cy="641350"/>
          </a:xfrm>
          <a:prstGeom prst="rect">
            <a:avLst/>
          </a:prstGeom>
          <a:noFill/>
          <a:ln w="9525">
            <a:noFill/>
            <a:miter lim="800000"/>
            <a:headEnd/>
            <a:tailEnd/>
          </a:ln>
          <a:effectLst/>
        </p:spPr>
        <p:txBody>
          <a:bodyPr>
            <a:spAutoFit/>
          </a:bodyPr>
          <a:lstStyle/>
          <a:p>
            <a:r>
              <a:rPr lang="en-US" sz="3600" u="sng">
                <a:solidFill>
                  <a:srgbClr val="FFFF66"/>
                </a:solidFill>
              </a:rPr>
              <a:t>What will it do for YOU?</a:t>
            </a:r>
            <a:endParaRPr lang="en-US" sz="10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dissolve">
                                      <p:cBhvr>
                                        <p:cTn id="7" dur="500"/>
                                        <p:tgtEl>
                                          <p:spTgt spid="10244"/>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0245"/>
                                        </p:tgtEl>
                                        <p:attrNameLst>
                                          <p:attrName>style.visibility</p:attrName>
                                        </p:attrNameLst>
                                      </p:cBhvr>
                                      <p:to>
                                        <p:strVal val="visible"/>
                                      </p:to>
                                    </p:set>
                                    <p:anim calcmode="lin" valueType="num">
                                      <p:cBhvr additive="base">
                                        <p:cTn id="11" dur="500" fill="hold"/>
                                        <p:tgtEl>
                                          <p:spTgt spid="10245"/>
                                        </p:tgtEl>
                                        <p:attrNameLst>
                                          <p:attrName>ppt_x</p:attrName>
                                        </p:attrNameLst>
                                      </p:cBhvr>
                                      <p:tavLst>
                                        <p:tav tm="0">
                                          <p:val>
                                            <p:strVal val="1+#ppt_w/2"/>
                                          </p:val>
                                        </p:tav>
                                        <p:tav tm="100000">
                                          <p:val>
                                            <p:strVal val="#ppt_x"/>
                                          </p:val>
                                        </p:tav>
                                      </p:tavLst>
                                    </p:anim>
                                    <p:anim calcmode="lin" valueType="num">
                                      <p:cBhvr additive="base">
                                        <p:cTn id="12" dur="500" fill="hold"/>
                                        <p:tgtEl>
                                          <p:spTgt spid="102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autoUpdateAnimBg="0"/>
      <p:bldP spid="10245" grpId="0"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 Box 4"/>
          <p:cNvSpPr txBox="1">
            <a:spLocks noChangeArrowheads="1"/>
          </p:cNvSpPr>
          <p:nvPr/>
        </p:nvSpPr>
        <p:spPr bwMode="auto">
          <a:xfrm>
            <a:off x="0" y="2965450"/>
            <a:ext cx="4267200" cy="1431925"/>
          </a:xfrm>
          <a:prstGeom prst="rect">
            <a:avLst/>
          </a:prstGeom>
          <a:noFill/>
          <a:ln w="9525">
            <a:noFill/>
            <a:miter lim="800000"/>
            <a:headEnd/>
            <a:tailEnd/>
          </a:ln>
          <a:effectLst/>
        </p:spPr>
        <p:txBody>
          <a:bodyPr>
            <a:spAutoFit/>
          </a:bodyPr>
          <a:lstStyle/>
          <a:p>
            <a:pPr algn="r"/>
            <a:r>
              <a:rPr lang="en-US" altLang="en-US" sz="4400">
                <a:latin typeface="Times" charset="0"/>
              </a:rPr>
              <a:t>Internet Business</a:t>
            </a:r>
          </a:p>
          <a:p>
            <a:pPr algn="r"/>
            <a:r>
              <a:rPr lang="en-US" altLang="en-US" sz="4400">
                <a:latin typeface="Times" charset="0"/>
              </a:rPr>
              <a:t>Analysis (IBA)</a:t>
            </a:r>
          </a:p>
        </p:txBody>
      </p:sp>
      <p:pic>
        <p:nvPicPr>
          <p:cNvPr id="12293" name="Picture 5" descr="bracket.gif                                                    00007547SLOAN                          ABA78158:"/>
          <p:cNvPicPr>
            <a:picLocks noChangeAspect="1" noChangeArrowheads="1"/>
          </p:cNvPicPr>
          <p:nvPr/>
        </p:nvPicPr>
        <p:blipFill>
          <a:blip r:embed="rId3"/>
          <a:srcRect/>
          <a:stretch>
            <a:fillRect/>
          </a:stretch>
        </p:blipFill>
        <p:spPr bwMode="auto">
          <a:xfrm>
            <a:off x="4384675" y="2438400"/>
            <a:ext cx="415925" cy="2819400"/>
          </a:xfrm>
          <a:prstGeom prst="rect">
            <a:avLst/>
          </a:prstGeom>
          <a:noFill/>
        </p:spPr>
      </p:pic>
      <p:sp>
        <p:nvSpPr>
          <p:cNvPr id="12294" name="Text Box 6"/>
          <p:cNvSpPr txBox="1">
            <a:spLocks noChangeArrowheads="1"/>
          </p:cNvSpPr>
          <p:nvPr/>
        </p:nvSpPr>
        <p:spPr bwMode="auto">
          <a:xfrm>
            <a:off x="4829175" y="2651125"/>
            <a:ext cx="4391025" cy="1006475"/>
          </a:xfrm>
          <a:prstGeom prst="rect">
            <a:avLst/>
          </a:prstGeom>
          <a:noFill/>
          <a:ln w="9525">
            <a:noFill/>
            <a:miter lim="800000"/>
            <a:headEnd/>
            <a:tailEnd/>
          </a:ln>
          <a:effectLst/>
        </p:spPr>
        <p:txBody>
          <a:bodyPr>
            <a:spAutoFit/>
          </a:bodyPr>
          <a:lstStyle/>
          <a:p>
            <a:r>
              <a:rPr lang="en-US" altLang="en-US" sz="2000" b="1">
                <a:latin typeface="Arial" charset="0"/>
              </a:rPr>
              <a:t>The (IBA) is an advanced</a:t>
            </a:r>
          </a:p>
          <a:p>
            <a:r>
              <a:rPr lang="en-US" altLang="en-US" sz="2000" b="1">
                <a:latin typeface="Arial" charset="0"/>
              </a:rPr>
              <a:t>business analysis tool designed </a:t>
            </a:r>
          </a:p>
          <a:p>
            <a:r>
              <a:rPr lang="en-US" altLang="en-US" sz="2000" b="1">
                <a:latin typeface="Arial" charset="0"/>
              </a:rPr>
              <a:t>to help your business:</a:t>
            </a:r>
          </a:p>
        </p:txBody>
      </p:sp>
      <p:sp>
        <p:nvSpPr>
          <p:cNvPr id="12295" name="Text Box 7"/>
          <p:cNvSpPr txBox="1">
            <a:spLocks noChangeArrowheads="1"/>
          </p:cNvSpPr>
          <p:nvPr/>
        </p:nvSpPr>
        <p:spPr bwMode="auto">
          <a:xfrm>
            <a:off x="5572125" y="3841750"/>
            <a:ext cx="2809875" cy="1187450"/>
          </a:xfrm>
          <a:prstGeom prst="rect">
            <a:avLst/>
          </a:prstGeom>
          <a:noFill/>
          <a:ln w="9525">
            <a:noFill/>
            <a:miter lim="800000"/>
            <a:headEnd/>
            <a:tailEnd/>
          </a:ln>
          <a:effectLst/>
        </p:spPr>
        <p:txBody>
          <a:bodyPr wrap="none">
            <a:spAutoFit/>
          </a:bodyPr>
          <a:lstStyle/>
          <a:p>
            <a:pPr>
              <a:lnSpc>
                <a:spcPct val="120000"/>
              </a:lnSpc>
              <a:buFontTx/>
              <a:buChar char="•"/>
            </a:pPr>
            <a:r>
              <a:rPr lang="en-US" altLang="en-US" sz="2000" b="1">
                <a:latin typeface="Arial" charset="0"/>
              </a:rPr>
              <a:t> Increase Revenue</a:t>
            </a:r>
          </a:p>
          <a:p>
            <a:pPr>
              <a:lnSpc>
                <a:spcPct val="120000"/>
              </a:lnSpc>
              <a:buFontTx/>
              <a:buChar char="•"/>
            </a:pPr>
            <a:r>
              <a:rPr lang="en-US" altLang="en-US" sz="2000" b="1">
                <a:latin typeface="Arial" charset="0"/>
              </a:rPr>
              <a:t> Reduce Costs</a:t>
            </a:r>
          </a:p>
          <a:p>
            <a:pPr>
              <a:lnSpc>
                <a:spcPct val="120000"/>
              </a:lnSpc>
              <a:buFontTx/>
              <a:buChar char="•"/>
            </a:pPr>
            <a:r>
              <a:rPr lang="en-US" altLang="en-US" sz="2000" b="1">
                <a:latin typeface="Arial" charset="0"/>
              </a:rPr>
              <a:t> Improve Efficiencies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dissolve">
                                      <p:cBhvr>
                                        <p:cTn id="7" dur="500"/>
                                        <p:tgtEl>
                                          <p:spTgt spid="12292"/>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2293"/>
                                        </p:tgtEl>
                                        <p:attrNameLst>
                                          <p:attrName>style.visibility</p:attrName>
                                        </p:attrNameLst>
                                      </p:cBhvr>
                                      <p:to>
                                        <p:strVal val="visible"/>
                                      </p:to>
                                    </p:set>
                                    <p:anim calcmode="lin" valueType="num">
                                      <p:cBhvr additive="base">
                                        <p:cTn id="11" dur="500" fill="hold"/>
                                        <p:tgtEl>
                                          <p:spTgt spid="12293"/>
                                        </p:tgtEl>
                                        <p:attrNameLst>
                                          <p:attrName>ppt_x</p:attrName>
                                        </p:attrNameLst>
                                      </p:cBhvr>
                                      <p:tavLst>
                                        <p:tav tm="0">
                                          <p:val>
                                            <p:strVal val="1+#ppt_w/2"/>
                                          </p:val>
                                        </p:tav>
                                        <p:tav tm="100000">
                                          <p:val>
                                            <p:strVal val="#ppt_x"/>
                                          </p:val>
                                        </p:tav>
                                      </p:tavLst>
                                    </p:anim>
                                    <p:anim calcmode="lin" valueType="num">
                                      <p:cBhvr additive="base">
                                        <p:cTn id="12" dur="500" fill="hold"/>
                                        <p:tgtEl>
                                          <p:spTgt spid="1229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12294"/>
                                        </p:tgtEl>
                                        <p:attrNameLst>
                                          <p:attrName>style.visibility</p:attrName>
                                        </p:attrNameLst>
                                      </p:cBhvr>
                                      <p:to>
                                        <p:strVal val="visible"/>
                                      </p:to>
                                    </p:set>
                                    <p:anim calcmode="lin" valueType="num">
                                      <p:cBhvr additive="base">
                                        <p:cTn id="16" dur="500" fill="hold"/>
                                        <p:tgtEl>
                                          <p:spTgt spid="12294"/>
                                        </p:tgtEl>
                                        <p:attrNameLst>
                                          <p:attrName>ppt_x</p:attrName>
                                        </p:attrNameLst>
                                      </p:cBhvr>
                                      <p:tavLst>
                                        <p:tav tm="0">
                                          <p:val>
                                            <p:strVal val="1+#ppt_w/2"/>
                                          </p:val>
                                        </p:tav>
                                        <p:tav tm="100000">
                                          <p:val>
                                            <p:strVal val="#ppt_x"/>
                                          </p:val>
                                        </p:tav>
                                      </p:tavLst>
                                    </p:anim>
                                    <p:anim calcmode="lin" valueType="num">
                                      <p:cBhvr additive="base">
                                        <p:cTn id="17" dur="500" fill="hold"/>
                                        <p:tgtEl>
                                          <p:spTgt spid="12294"/>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grpId="0" nodeType="afterEffect">
                                  <p:stCondLst>
                                    <p:cond delay="0"/>
                                  </p:stCondLst>
                                  <p:childTnLst>
                                    <p:set>
                                      <p:cBhvr>
                                        <p:cTn id="20" dur="1" fill="hold">
                                          <p:stCondLst>
                                            <p:cond delay="0"/>
                                          </p:stCondLst>
                                        </p:cTn>
                                        <p:tgtEl>
                                          <p:spTgt spid="12295">
                                            <p:txEl>
                                              <p:pRg st="0" end="0"/>
                                            </p:txEl>
                                          </p:spTgt>
                                        </p:tgtEl>
                                        <p:attrNameLst>
                                          <p:attrName>style.visibility</p:attrName>
                                        </p:attrNameLst>
                                      </p:cBhvr>
                                      <p:to>
                                        <p:strVal val="visible"/>
                                      </p:to>
                                    </p:set>
                                    <p:anim calcmode="lin" valueType="num">
                                      <p:cBhvr additive="base">
                                        <p:cTn id="21" dur="500" fill="hold"/>
                                        <p:tgtEl>
                                          <p:spTgt spid="12295">
                                            <p:txEl>
                                              <p:pRg st="0" end="0"/>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12295">
                                            <p:txEl>
                                              <p:pRg st="0" end="0"/>
                                            </p:txEl>
                                          </p:spTgt>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2295">
                                            <p:txEl>
                                              <p:pRg st="1" end="1"/>
                                            </p:txEl>
                                          </p:spTgt>
                                        </p:tgtEl>
                                        <p:attrNameLst>
                                          <p:attrName>style.visibility</p:attrName>
                                        </p:attrNameLst>
                                      </p:cBhvr>
                                      <p:to>
                                        <p:strVal val="visible"/>
                                      </p:to>
                                    </p:set>
                                    <p:anim calcmode="lin" valueType="num">
                                      <p:cBhvr additive="base">
                                        <p:cTn id="26" dur="500" fill="hold"/>
                                        <p:tgtEl>
                                          <p:spTgt spid="12295">
                                            <p:txEl>
                                              <p:pRg st="1" end="1"/>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12295">
                                            <p:txEl>
                                              <p:pRg st="1" end="1"/>
                                            </p:txEl>
                                          </p:spTgt>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2295">
                                            <p:txEl>
                                              <p:pRg st="2" end="2"/>
                                            </p:txEl>
                                          </p:spTgt>
                                        </p:tgtEl>
                                        <p:attrNameLst>
                                          <p:attrName>style.visibility</p:attrName>
                                        </p:attrNameLst>
                                      </p:cBhvr>
                                      <p:to>
                                        <p:strVal val="visible"/>
                                      </p:to>
                                    </p:set>
                                    <p:anim calcmode="lin" valueType="num">
                                      <p:cBhvr additive="base">
                                        <p:cTn id="31" dur="500" fill="hold"/>
                                        <p:tgtEl>
                                          <p:spTgt spid="12295">
                                            <p:txEl>
                                              <p:pRg st="2" end="2"/>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229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autoUpdateAnimBg="0"/>
      <p:bldP spid="12294" grpId="0" autoUpdateAnimBg="0"/>
      <p:bldP spid="12295" grpId="0" build="p" autoUpdateAnimBg="0"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AB04BA8-8276-45A1-BCD1-3BD50C4480FE}" type="datetime3">
              <a:rPr lang="en-US" altLang="en-US"/>
              <a:pPr/>
              <a:t>20 June 2007</a:t>
            </a:fld>
            <a:endParaRPr lang="en-US" altLang="en-US"/>
          </a:p>
        </p:txBody>
      </p:sp>
      <p:sp>
        <p:nvSpPr>
          <p:cNvPr id="5" name="Footer Placeholder 4"/>
          <p:cNvSpPr>
            <a:spLocks noGrp="1"/>
          </p:cNvSpPr>
          <p:nvPr>
            <p:ph type="ftr" sz="quarter" idx="11"/>
          </p:nvPr>
        </p:nvSpPr>
        <p:spPr/>
        <p:txBody>
          <a:bodyPr/>
          <a:lstStyle/>
          <a:p>
            <a:r>
              <a:rPr lang="en-US" altLang="en-US"/>
              <a:t>The Evolution of E-Commerce</a:t>
            </a:r>
          </a:p>
        </p:txBody>
      </p:sp>
      <p:sp>
        <p:nvSpPr>
          <p:cNvPr id="6" name="Slide Number Placeholder 5"/>
          <p:cNvSpPr>
            <a:spLocks noGrp="1"/>
          </p:cNvSpPr>
          <p:nvPr>
            <p:ph type="sldNum" sz="quarter" idx="12"/>
          </p:nvPr>
        </p:nvSpPr>
        <p:spPr/>
        <p:txBody>
          <a:bodyPr/>
          <a:lstStyle/>
          <a:p>
            <a:fld id="{96899AB9-F382-438E-9158-BCAB05F1CCDD}" type="slidenum">
              <a:rPr lang="en-US" altLang="en-US"/>
              <a:pPr/>
              <a:t>9</a:t>
            </a:fld>
            <a:endParaRPr lang="en-US" altLang="en-US"/>
          </a:p>
        </p:txBody>
      </p:sp>
      <p:sp>
        <p:nvSpPr>
          <p:cNvPr id="5122" name="Rectangle 2"/>
          <p:cNvSpPr>
            <a:spLocks noGrp="1" noChangeArrowheads="1"/>
          </p:cNvSpPr>
          <p:nvPr>
            <p:ph type="title"/>
          </p:nvPr>
        </p:nvSpPr>
        <p:spPr/>
        <p:txBody>
          <a:bodyPr/>
          <a:lstStyle/>
          <a:p>
            <a:r>
              <a:rPr lang="en-US" altLang="en-US"/>
              <a:t>Evolution &amp; Natural Selection</a:t>
            </a:r>
          </a:p>
        </p:txBody>
      </p:sp>
      <p:sp>
        <p:nvSpPr>
          <p:cNvPr id="5123" name="Rectangle 3"/>
          <p:cNvSpPr>
            <a:spLocks noGrp="1" noChangeArrowheads="1"/>
          </p:cNvSpPr>
          <p:nvPr>
            <p:ph type="body" idx="1"/>
          </p:nvPr>
        </p:nvSpPr>
        <p:spPr/>
        <p:txBody>
          <a:bodyPr/>
          <a:lstStyle/>
          <a:p>
            <a:pPr>
              <a:spcBef>
                <a:spcPct val="60000"/>
              </a:spcBef>
            </a:pPr>
            <a:r>
              <a:rPr lang="en-US" altLang="en-US"/>
              <a:t>Natural selection works in nature</a:t>
            </a:r>
          </a:p>
          <a:p>
            <a:pPr>
              <a:spcBef>
                <a:spcPct val="60000"/>
              </a:spcBef>
            </a:pPr>
            <a:r>
              <a:rPr lang="en-US" altLang="en-US"/>
              <a:t>It also works in computers &amp; business</a:t>
            </a:r>
          </a:p>
          <a:p>
            <a:pPr lvl="1">
              <a:spcBef>
                <a:spcPct val="30000"/>
              </a:spcBef>
            </a:pPr>
            <a:r>
              <a:rPr lang="en-US" altLang="en-US"/>
              <a:t>Digital Equipment Corporation</a:t>
            </a:r>
          </a:p>
          <a:p>
            <a:pPr lvl="1">
              <a:spcBef>
                <a:spcPct val="30000"/>
              </a:spcBef>
            </a:pPr>
            <a:r>
              <a:rPr lang="en-US" altLang="en-US"/>
              <a:t>Microsoft</a:t>
            </a:r>
          </a:p>
          <a:p>
            <a:pPr lvl="1">
              <a:spcBef>
                <a:spcPct val="30000"/>
              </a:spcBef>
            </a:pPr>
            <a:r>
              <a:rPr lang="en-US" altLang="en-US"/>
              <a:t>Linux</a:t>
            </a:r>
          </a:p>
          <a:p>
            <a:pPr>
              <a:spcBef>
                <a:spcPct val="60000"/>
              </a:spcBef>
            </a:pPr>
            <a:r>
              <a:rPr lang="en-US" altLang="en-US"/>
              <a:t>It also works in politics and e-commerce</a:t>
            </a:r>
          </a:p>
        </p:txBody>
      </p:sp>
    </p:spTree>
  </p:cSld>
  <p:clrMapOvr>
    <a:masterClrMapping/>
  </p:clrMapOvr>
  <p:transition>
    <p:pull dir="lu"/>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t>Virtual Global merchant</a:t>
            </a:r>
          </a:p>
        </p:txBody>
      </p:sp>
      <p:sp>
        <p:nvSpPr>
          <p:cNvPr id="39939" name="Rectangle 3"/>
          <p:cNvSpPr>
            <a:spLocks noGrp="1" noChangeArrowheads="1"/>
          </p:cNvSpPr>
          <p:nvPr>
            <p:ph type="body" idx="1"/>
          </p:nvPr>
        </p:nvSpPr>
        <p:spPr/>
        <p:txBody>
          <a:bodyPr/>
          <a:lstStyle/>
          <a:p>
            <a:r>
              <a:rPr lang="en-IE" dirty="0"/>
              <a:t>Developed in </a:t>
            </a:r>
            <a:r>
              <a:rPr lang="en-US" dirty="0" smtClean="0"/>
              <a:t>C#, Java, </a:t>
            </a:r>
            <a:r>
              <a:rPr lang="en-IE" dirty="0" smtClean="0"/>
              <a:t>C</a:t>
            </a:r>
            <a:r>
              <a:rPr lang="en-IE" dirty="0"/>
              <a:t>++, XML, XSL and utilising an ISPI Interface (XML and XSL are financial and Insurance standards)</a:t>
            </a:r>
          </a:p>
          <a:p>
            <a:r>
              <a:rPr lang="en-IE" dirty="0"/>
              <a:t>Hosted anywhere</a:t>
            </a:r>
          </a:p>
          <a:p>
            <a:r>
              <a:rPr lang="en-IE" dirty="0"/>
              <a:t>Automatically updated</a:t>
            </a:r>
          </a:p>
          <a:p>
            <a:r>
              <a:rPr lang="en-IE" dirty="0"/>
              <a:t>Modular approach</a:t>
            </a:r>
            <a:endParaRPr lang="en-US"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t>Virtual Global merchant</a:t>
            </a:r>
          </a:p>
        </p:txBody>
      </p:sp>
      <p:sp>
        <p:nvSpPr>
          <p:cNvPr id="50179" name="Rectangle 3"/>
          <p:cNvSpPr>
            <a:spLocks noGrp="1" noChangeArrowheads="1"/>
          </p:cNvSpPr>
          <p:nvPr>
            <p:ph type="body" idx="1"/>
          </p:nvPr>
        </p:nvSpPr>
        <p:spPr/>
        <p:txBody>
          <a:bodyPr/>
          <a:lstStyle/>
          <a:p>
            <a:r>
              <a:rPr lang="en-IE"/>
              <a:t>128 bit security</a:t>
            </a:r>
          </a:p>
          <a:p>
            <a:r>
              <a:rPr lang="en-IE"/>
              <a:t>Secure Admin area</a:t>
            </a:r>
          </a:p>
          <a:p>
            <a:r>
              <a:rPr lang="en-IE"/>
              <a:t>Encrypted vital Customer information</a:t>
            </a:r>
            <a:endParaRPr lang="en-US"/>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t>Virtual Global merchant</a:t>
            </a:r>
          </a:p>
        </p:txBody>
      </p:sp>
      <p:sp>
        <p:nvSpPr>
          <p:cNvPr id="54275" name="Rectangle 3"/>
          <p:cNvSpPr>
            <a:spLocks noGrp="1" noChangeArrowheads="1"/>
          </p:cNvSpPr>
          <p:nvPr>
            <p:ph type="body" idx="1"/>
          </p:nvPr>
        </p:nvSpPr>
        <p:spPr/>
        <p:txBody>
          <a:bodyPr/>
          <a:lstStyle/>
          <a:p>
            <a:r>
              <a:rPr lang="en-IE" sz="2800"/>
              <a:t>Multi currency</a:t>
            </a:r>
          </a:p>
          <a:p>
            <a:r>
              <a:rPr lang="en-IE" sz="2800"/>
              <a:t>Multi Language</a:t>
            </a:r>
          </a:p>
          <a:p>
            <a:r>
              <a:rPr lang="en-IE" sz="2800"/>
              <a:t>Regional shipping</a:t>
            </a:r>
          </a:p>
          <a:p>
            <a:r>
              <a:rPr lang="en-IE" sz="2800"/>
              <a:t>Regional Taxes</a:t>
            </a:r>
          </a:p>
          <a:p>
            <a:r>
              <a:rPr lang="en-IE" sz="2800"/>
              <a:t>Shopping cart</a:t>
            </a:r>
          </a:p>
          <a:p>
            <a:r>
              <a:rPr lang="en-IE" sz="2800"/>
              <a:t>Ecommerce on/off</a:t>
            </a:r>
          </a:p>
          <a:p>
            <a:r>
              <a:rPr lang="en-IE" sz="2800"/>
              <a:t>Checkout process</a:t>
            </a:r>
          </a:p>
          <a:p>
            <a:r>
              <a:rPr lang="en-IE" sz="2800"/>
              <a:t>Third Party credit card/ echeque or not</a:t>
            </a:r>
            <a:endParaRPr lang="en-US" sz="280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t>Virtual Global merchant</a:t>
            </a:r>
          </a:p>
        </p:txBody>
      </p:sp>
      <p:sp>
        <p:nvSpPr>
          <p:cNvPr id="55299" name="Rectangle 3"/>
          <p:cNvSpPr>
            <a:spLocks noGrp="1" noChangeArrowheads="1"/>
          </p:cNvSpPr>
          <p:nvPr>
            <p:ph type="body" idx="1"/>
          </p:nvPr>
        </p:nvSpPr>
        <p:spPr/>
        <p:txBody>
          <a:bodyPr/>
          <a:lstStyle/>
          <a:p>
            <a:r>
              <a:rPr lang="en-IE" sz="2800"/>
              <a:t>Unlimited number of categories/products and styles</a:t>
            </a:r>
          </a:p>
          <a:p>
            <a:r>
              <a:rPr lang="en-IE" sz="2800"/>
              <a:t>Feature products</a:t>
            </a:r>
          </a:p>
          <a:p>
            <a:r>
              <a:rPr lang="en-IE" sz="2800"/>
              <a:t>Product Reviews</a:t>
            </a:r>
          </a:p>
          <a:p>
            <a:r>
              <a:rPr lang="en-IE" sz="2800"/>
              <a:t>Related Products</a:t>
            </a:r>
          </a:p>
          <a:p>
            <a:r>
              <a:rPr lang="en-IE" sz="2800"/>
              <a:t>Product Write-ins</a:t>
            </a:r>
          </a:p>
          <a:p>
            <a:r>
              <a:rPr lang="en-IE" sz="2800"/>
              <a:t>Product Summary</a:t>
            </a:r>
          </a:p>
          <a:p>
            <a:r>
              <a:rPr lang="en-IE" sz="2800"/>
              <a:t>Product description/SCE</a:t>
            </a:r>
            <a:endParaRPr lang="en-US" sz="280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t>Virtual Global merchant</a:t>
            </a:r>
          </a:p>
        </p:txBody>
      </p:sp>
      <p:sp>
        <p:nvSpPr>
          <p:cNvPr id="56323" name="Rectangle 3"/>
          <p:cNvSpPr>
            <a:spLocks noGrp="1" noChangeArrowheads="1"/>
          </p:cNvSpPr>
          <p:nvPr>
            <p:ph type="body" idx="1"/>
          </p:nvPr>
        </p:nvSpPr>
        <p:spPr/>
        <p:txBody>
          <a:bodyPr/>
          <a:lstStyle/>
          <a:p>
            <a:pPr>
              <a:lnSpc>
                <a:spcPct val="90000"/>
              </a:lnSpc>
            </a:pPr>
            <a:r>
              <a:rPr lang="en-IE" sz="2800"/>
              <a:t>Order without registering</a:t>
            </a:r>
          </a:p>
          <a:p>
            <a:pPr>
              <a:lnSpc>
                <a:spcPct val="90000"/>
              </a:lnSpc>
            </a:pPr>
            <a:r>
              <a:rPr lang="en-IE" sz="2800"/>
              <a:t>Running tally</a:t>
            </a:r>
          </a:p>
          <a:p>
            <a:pPr>
              <a:lnSpc>
                <a:spcPct val="90000"/>
              </a:lnSpc>
            </a:pPr>
            <a:r>
              <a:rPr lang="en-IE" sz="2800"/>
              <a:t>Gift Certs</a:t>
            </a:r>
          </a:p>
          <a:p>
            <a:pPr>
              <a:lnSpc>
                <a:spcPct val="90000"/>
              </a:lnSpc>
            </a:pPr>
            <a:r>
              <a:rPr lang="en-IE" sz="2800"/>
              <a:t>Instore promotions</a:t>
            </a:r>
          </a:p>
          <a:p>
            <a:pPr>
              <a:lnSpc>
                <a:spcPct val="90000"/>
              </a:lnSpc>
            </a:pPr>
            <a:r>
              <a:rPr lang="en-IE" sz="2800"/>
              <a:t>Gift Wrapping</a:t>
            </a:r>
          </a:p>
          <a:p>
            <a:pPr>
              <a:lnSpc>
                <a:spcPct val="90000"/>
              </a:lnSpc>
            </a:pPr>
            <a:r>
              <a:rPr lang="en-IE" sz="2800"/>
              <a:t>Discounts</a:t>
            </a:r>
          </a:p>
          <a:p>
            <a:pPr>
              <a:lnSpc>
                <a:spcPct val="90000"/>
              </a:lnSpc>
            </a:pPr>
            <a:r>
              <a:rPr lang="en-IE" sz="2800"/>
              <a:t>Member pricing</a:t>
            </a:r>
          </a:p>
          <a:p>
            <a:pPr>
              <a:lnSpc>
                <a:spcPct val="90000"/>
              </a:lnSpc>
            </a:pPr>
            <a:r>
              <a:rPr lang="en-IE" sz="2800"/>
              <a:t>Pick up options</a:t>
            </a:r>
          </a:p>
          <a:p>
            <a:pPr>
              <a:lnSpc>
                <a:spcPct val="90000"/>
              </a:lnSpc>
            </a:pPr>
            <a:r>
              <a:rPr lang="en-US" sz="2800"/>
              <a:t>Integration with Fedex, UPS</a:t>
            </a:r>
          </a:p>
          <a:p>
            <a:pPr>
              <a:lnSpc>
                <a:spcPct val="90000"/>
              </a:lnSpc>
            </a:pPr>
            <a:endParaRPr lang="en-US" sz="280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t>Virtual Global merchant</a:t>
            </a:r>
          </a:p>
        </p:txBody>
      </p:sp>
      <p:sp>
        <p:nvSpPr>
          <p:cNvPr id="57347" name="Rectangle 3"/>
          <p:cNvSpPr>
            <a:spLocks noGrp="1" noChangeArrowheads="1"/>
          </p:cNvSpPr>
          <p:nvPr>
            <p:ph type="body" idx="1"/>
          </p:nvPr>
        </p:nvSpPr>
        <p:spPr/>
        <p:txBody>
          <a:bodyPr/>
          <a:lstStyle/>
          <a:p>
            <a:r>
              <a:rPr lang="en-IE" sz="2800"/>
              <a:t>Customer access to orders</a:t>
            </a:r>
          </a:p>
          <a:p>
            <a:r>
              <a:rPr lang="en-IE" sz="2800"/>
              <a:t>Member pricing</a:t>
            </a:r>
          </a:p>
          <a:p>
            <a:r>
              <a:rPr lang="en-IE" sz="2800"/>
              <a:t>Wholesale pricing</a:t>
            </a:r>
          </a:p>
          <a:p>
            <a:r>
              <a:rPr lang="en-IE" sz="2800"/>
              <a:t>Supplier support</a:t>
            </a:r>
          </a:p>
          <a:p>
            <a:r>
              <a:rPr lang="en-IE" sz="2800"/>
              <a:t>Wish List</a:t>
            </a:r>
          </a:p>
          <a:p>
            <a:r>
              <a:rPr lang="en-IE" sz="2800"/>
              <a:t>Gift registry</a:t>
            </a:r>
          </a:p>
          <a:p>
            <a:r>
              <a:rPr lang="en-IE" sz="2800"/>
              <a:t>Favourite product</a:t>
            </a:r>
          </a:p>
          <a:p>
            <a:r>
              <a:rPr lang="en-IE" sz="2800"/>
              <a:t>Custom catalogue</a:t>
            </a:r>
          </a:p>
          <a:p>
            <a:endParaRPr lang="en-US" sz="2800"/>
          </a:p>
          <a:p>
            <a:endParaRPr lang="en-US" sz="280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t>Virtual Global merchant</a:t>
            </a:r>
          </a:p>
        </p:txBody>
      </p:sp>
      <p:sp>
        <p:nvSpPr>
          <p:cNvPr id="58371" name="Rectangle 3"/>
          <p:cNvSpPr>
            <a:spLocks noGrp="1" noChangeArrowheads="1"/>
          </p:cNvSpPr>
          <p:nvPr>
            <p:ph type="body" idx="1"/>
          </p:nvPr>
        </p:nvSpPr>
        <p:spPr/>
        <p:txBody>
          <a:bodyPr/>
          <a:lstStyle/>
          <a:p>
            <a:r>
              <a:rPr lang="en-IE"/>
              <a:t>Manage online</a:t>
            </a:r>
          </a:p>
          <a:p>
            <a:r>
              <a:rPr lang="en-IE"/>
              <a:t>All SCE</a:t>
            </a:r>
          </a:p>
          <a:p>
            <a:r>
              <a:rPr lang="en-IE"/>
              <a:t>Store/amend messages</a:t>
            </a:r>
          </a:p>
          <a:p>
            <a:r>
              <a:rPr lang="en-IE"/>
              <a:t>E-mail autoresponders</a:t>
            </a:r>
          </a:p>
          <a:p>
            <a:r>
              <a:rPr lang="en-IE"/>
              <a:t>Dynamic Reporting</a:t>
            </a:r>
          </a:p>
          <a:p>
            <a:endParaRPr lang="en-US"/>
          </a:p>
          <a:p>
            <a:endParaRPr lang="en-US"/>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t>Virtual Global merchant</a:t>
            </a:r>
          </a:p>
        </p:txBody>
      </p:sp>
      <p:sp>
        <p:nvSpPr>
          <p:cNvPr id="59395" name="Rectangle 3"/>
          <p:cNvSpPr>
            <a:spLocks noGrp="1" noChangeArrowheads="1"/>
          </p:cNvSpPr>
          <p:nvPr>
            <p:ph type="body" idx="1"/>
          </p:nvPr>
        </p:nvSpPr>
        <p:spPr/>
        <p:txBody>
          <a:bodyPr/>
          <a:lstStyle/>
          <a:p>
            <a:r>
              <a:rPr lang="en-IE"/>
              <a:t>Add-on modules</a:t>
            </a:r>
          </a:p>
          <a:p>
            <a:r>
              <a:rPr lang="en-IE"/>
              <a:t>Auction</a:t>
            </a:r>
          </a:p>
          <a:p>
            <a:r>
              <a:rPr lang="en-IE"/>
              <a:t>Classified Ads</a:t>
            </a:r>
          </a:p>
          <a:p>
            <a:r>
              <a:rPr lang="en-IE"/>
              <a:t>Download on demand</a:t>
            </a:r>
          </a:p>
          <a:p>
            <a:r>
              <a:rPr lang="en-IE"/>
              <a:t>Quickbooks Integration</a:t>
            </a:r>
          </a:p>
          <a:p>
            <a:r>
              <a:rPr lang="en-IE"/>
              <a:t>CRM</a:t>
            </a:r>
          </a:p>
          <a:p>
            <a:r>
              <a:rPr lang="en-IE"/>
              <a:t>Microsoft Quicksell POS system</a:t>
            </a:r>
          </a:p>
          <a:p>
            <a:endParaRPr lang="en-US"/>
          </a:p>
          <a:p>
            <a:endParaRPr lang="en-US"/>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3"/>
          <a:srcRect/>
          <a:stretch>
            <a:fillRect/>
          </a:stretch>
        </p:blipFill>
        <p:spPr bwMode="auto">
          <a:xfrm>
            <a:off x="0" y="0"/>
            <a:ext cx="9144000" cy="69500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TotalTime>
  <Words>5042</Words>
  <Application>Microsoft Office PowerPoint</Application>
  <PresentationFormat>On-screen Show (4:3)</PresentationFormat>
  <Paragraphs>1084</Paragraphs>
  <Slides>102</Slides>
  <Notes>47</Notes>
  <HiddenSlides>1</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102</vt:i4>
      </vt:variant>
    </vt:vector>
  </HeadingPairs>
  <TitlesOfParts>
    <vt:vector size="105" baseType="lpstr">
      <vt:lpstr>Office Theme</vt:lpstr>
      <vt:lpstr>Microsoft Clip Gallery</vt:lpstr>
      <vt:lpstr>MS_ClipArt_Gallery</vt:lpstr>
      <vt:lpstr>حوسبة التجارة</vt:lpstr>
      <vt:lpstr>Slide 2</vt:lpstr>
      <vt:lpstr>The Evolution of E-Commerce</vt:lpstr>
      <vt:lpstr>In the beginning…</vt:lpstr>
      <vt:lpstr>Slide 5</vt:lpstr>
      <vt:lpstr>Where E-commerce began</vt:lpstr>
      <vt:lpstr>Electronic Genesis</vt:lpstr>
      <vt:lpstr>Checks &amp; Credit Cards</vt:lpstr>
      <vt:lpstr>Evolution &amp; Natural Selection</vt:lpstr>
      <vt:lpstr>Slide 10</vt:lpstr>
      <vt:lpstr>Church and State</vt:lpstr>
      <vt:lpstr>You’ll do it my way</vt:lpstr>
      <vt:lpstr>Company Store, Company Scrip</vt:lpstr>
      <vt:lpstr>Cybercash / Cyberwallet</vt:lpstr>
      <vt:lpstr>Private Banks</vt:lpstr>
      <vt:lpstr>Cryptography</vt:lpstr>
      <vt:lpstr>Purchasing Agents</vt:lpstr>
      <vt:lpstr>First Virtual</vt:lpstr>
      <vt:lpstr>Industrial Revolution</vt:lpstr>
      <vt:lpstr>E-Commerce Revolution</vt:lpstr>
      <vt:lpstr>Same Problems, Different People</vt:lpstr>
      <vt:lpstr>What’s Next?</vt:lpstr>
      <vt:lpstr>So, nu?</vt:lpstr>
      <vt:lpstr>Slide 24</vt:lpstr>
      <vt:lpstr>Okay, what is for sale?</vt:lpstr>
      <vt:lpstr>Physical</vt:lpstr>
      <vt:lpstr>Virtual Media</vt:lpstr>
      <vt:lpstr>Advertising</vt:lpstr>
      <vt:lpstr>Paying for Ads</vt:lpstr>
      <vt:lpstr>Two Distinct Marketplaces</vt:lpstr>
      <vt:lpstr>Payment Schemes</vt:lpstr>
      <vt:lpstr>Simple Click-bot</vt:lpstr>
      <vt:lpstr>Per-Conversion Payment</vt:lpstr>
      <vt:lpstr>Not the end…</vt:lpstr>
      <vt:lpstr>It was the best of times, it was the worst of times.</vt:lpstr>
      <vt:lpstr>Mainstream Sites - 1 day use</vt:lpstr>
      <vt:lpstr>Mainstream Sites - 1 week use</vt:lpstr>
      <vt:lpstr>Adult Sites - 1 day use</vt:lpstr>
      <vt:lpstr>Adult Sites - 1 week use</vt:lpstr>
      <vt:lpstr>Adult Sites - 1 month use</vt:lpstr>
      <vt:lpstr>So… what’s next?</vt:lpstr>
      <vt:lpstr>Slide 42</vt:lpstr>
      <vt:lpstr>The Evolution of E-Commerce</vt:lpstr>
      <vt:lpstr>Slide 44</vt:lpstr>
      <vt:lpstr>Electronic Commerce (E-Commerce)</vt:lpstr>
      <vt:lpstr>Brief History</vt:lpstr>
      <vt:lpstr>E-commerce applications</vt:lpstr>
      <vt:lpstr>Ecommerce infrastructure</vt:lpstr>
      <vt:lpstr>The Main Elements of E-commerce</vt:lpstr>
      <vt:lpstr>Advantages of Electronic Commerce</vt:lpstr>
      <vt:lpstr>Disadvantages of Electronic Commerce</vt:lpstr>
      <vt:lpstr>The process of e-commerce</vt:lpstr>
      <vt:lpstr>Web-based E-commerce Architecture</vt:lpstr>
      <vt:lpstr>E-commerce Technologies</vt:lpstr>
      <vt:lpstr>Infrastructure for E-commerce</vt:lpstr>
      <vt:lpstr>E-Commerce Software</vt:lpstr>
      <vt:lpstr>System Design Issues</vt:lpstr>
      <vt:lpstr>Creating and Managing Content</vt:lpstr>
      <vt:lpstr>Cryptography</vt:lpstr>
      <vt:lpstr>Security</vt:lpstr>
      <vt:lpstr>Payment Systems</vt:lpstr>
      <vt:lpstr>Transactions Processing</vt:lpstr>
      <vt:lpstr>Other System Components</vt:lpstr>
      <vt:lpstr>Course Outline</vt:lpstr>
      <vt:lpstr>Slide 65</vt:lpstr>
      <vt:lpstr>Introduction</vt:lpstr>
      <vt:lpstr>ECommerce</vt:lpstr>
      <vt:lpstr>ECommerce</vt:lpstr>
      <vt:lpstr>Slide 69</vt:lpstr>
      <vt:lpstr>Examples</vt:lpstr>
      <vt:lpstr>Growth</vt:lpstr>
      <vt:lpstr>Myth vs Reality</vt:lpstr>
      <vt:lpstr>Reality</vt:lpstr>
      <vt:lpstr>Targeted traffic</vt:lpstr>
      <vt:lpstr>Three Categories</vt:lpstr>
      <vt:lpstr>Three Categories - Opportunities</vt:lpstr>
      <vt:lpstr>Return on Investment</vt:lpstr>
      <vt:lpstr>Advanced Systems</vt:lpstr>
      <vt:lpstr>Issues with selling online</vt:lpstr>
      <vt:lpstr>Issues with selling online</vt:lpstr>
      <vt:lpstr>Issues with selling online</vt:lpstr>
      <vt:lpstr>Issues with selling online</vt:lpstr>
      <vt:lpstr>Issues with selling online</vt:lpstr>
      <vt:lpstr>Issues with selling online</vt:lpstr>
      <vt:lpstr>Issues with selling online</vt:lpstr>
      <vt:lpstr>Issues with selling online</vt:lpstr>
      <vt:lpstr>Slide 87</vt:lpstr>
      <vt:lpstr>Slide 88</vt:lpstr>
      <vt:lpstr>Slide 89</vt:lpstr>
      <vt:lpstr>Virtual Global merchant</vt:lpstr>
      <vt:lpstr>Virtual Global merchant</vt:lpstr>
      <vt:lpstr>Virtual Global merchant</vt:lpstr>
      <vt:lpstr>Virtual Global merchant</vt:lpstr>
      <vt:lpstr>Virtual Global merchant</vt:lpstr>
      <vt:lpstr>Virtual Global merchant</vt:lpstr>
      <vt:lpstr>Virtual Global merchant</vt:lpstr>
      <vt:lpstr>Virtual Global merchant</vt:lpstr>
      <vt:lpstr>Slide 98</vt:lpstr>
      <vt:lpstr>Slide 99</vt:lpstr>
      <vt:lpstr>Slide 100</vt:lpstr>
      <vt:lpstr>Slide 101</vt:lpstr>
      <vt:lpstr>Thanks</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dc:creator>
  <cp:lastModifiedBy> </cp:lastModifiedBy>
  <cp:revision>7</cp:revision>
  <dcterms:created xsi:type="dcterms:W3CDTF">2007-06-20T15:20:21Z</dcterms:created>
  <dcterms:modified xsi:type="dcterms:W3CDTF">2007-06-20T16:18:12Z</dcterms:modified>
</cp:coreProperties>
</file>