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98048C-2974-4F92-B418-1B2029F1BE6F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D3C554-AE6D-47B7-B1DC-F9421C366B89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Applications of the Bernoulli Equation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81634"/>
            <a:ext cx="7715303" cy="460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2" y="785794"/>
            <a:ext cx="30718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i="1" dirty="0" err="1" smtClean="0"/>
              <a:t>Venturi</a:t>
            </a:r>
            <a:r>
              <a:rPr lang="en-US" sz="2800" b="1" i="1" dirty="0" smtClean="0"/>
              <a:t>  Meter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Applying Bernoulli’s between point 1 &amp; 2 get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By applying the continuity equation</a:t>
            </a:r>
          </a:p>
          <a:p>
            <a:pPr algn="l" rtl="0">
              <a:buNone/>
            </a:pPr>
            <a:r>
              <a:rPr lang="en-US" dirty="0" smtClean="0"/>
              <a:t>	Q = A</a:t>
            </a:r>
            <a:r>
              <a:rPr lang="en-US" baseline="-25000" dirty="0" smtClean="0"/>
              <a:t>1</a:t>
            </a:r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en-US" dirty="0" smtClean="0"/>
              <a:t> =A</a:t>
            </a:r>
            <a:r>
              <a:rPr lang="en-US" baseline="-25000" dirty="0" smtClean="0"/>
              <a:t>2</a:t>
            </a:r>
            <a:r>
              <a:rPr lang="en-US" dirty="0" smtClean="0"/>
              <a:t>u</a:t>
            </a:r>
            <a:r>
              <a:rPr lang="en-US" baseline="-25000" dirty="0" smtClean="0"/>
              <a:t>2</a:t>
            </a:r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r>
              <a:rPr lang="en-US" dirty="0" smtClean="0"/>
              <a:t>Substituting in Bernoulli’s equation and rearranging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225675" y="1285875"/>
          <a:ext cx="3770313" cy="1395413"/>
        </p:xfrm>
        <a:graphic>
          <a:graphicData uri="http://schemas.openxmlformats.org/presentationml/2006/ole">
            <p:oleObj spid="_x0000_s23554" name="Equation" r:id="rId3" imgW="1854000" imgH="685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4414" y="3643314"/>
          <a:ext cx="1256468" cy="928694"/>
        </p:xfrm>
        <a:graphic>
          <a:graphicData uri="http://schemas.openxmlformats.org/presentationml/2006/ole">
            <p:oleObj spid="_x0000_s23555" name="Equation" r:id="rId4" imgW="5839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357313" y="1165225"/>
          <a:ext cx="3776662" cy="1944688"/>
        </p:xfrm>
        <a:graphic>
          <a:graphicData uri="http://schemas.openxmlformats.org/presentationml/2006/ole">
            <p:oleObj spid="_x0000_s24578" name="Equation" r:id="rId3" imgW="1701720" imgH="8762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8662" y="3714752"/>
            <a:ext cx="721523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To get the theoretical discharge this is multiplied by the area. To get the actual discharge taking in to account the losses due to friction, we include a coefficient of discharge</a:t>
            </a:r>
            <a:endParaRPr lang="ar-SA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285852" y="642918"/>
          <a:ext cx="4640263" cy="1439862"/>
        </p:xfrm>
        <a:graphic>
          <a:graphicData uri="http://schemas.openxmlformats.org/presentationml/2006/ole">
            <p:oleObj spid="_x0000_s25602" name="Equation" r:id="rId3" imgW="1473120" imgH="457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2500306"/>
            <a:ext cx="52149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After substitution and rearranging</a:t>
            </a:r>
            <a:endParaRPr lang="ar-SA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00166" y="3143248"/>
          <a:ext cx="4333905" cy="1500198"/>
        </p:xfrm>
        <a:graphic>
          <a:graphicData uri="http://schemas.openxmlformats.org/presentationml/2006/ole">
            <p:oleObj spid="_x0000_s25603" name="Equation" r:id="rId4" imgW="1981080" imgH="6858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8662" y="4929198"/>
            <a:ext cx="764386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Notice how this expression does not include any terms for the elevation </a:t>
            </a:r>
            <a:r>
              <a:rPr lang="ar-SA" sz="2400" dirty="0" smtClean="0"/>
              <a:t> </a:t>
            </a:r>
            <a:r>
              <a:rPr lang="en-US" sz="2400" dirty="0" smtClean="0"/>
              <a:t>or </a:t>
            </a:r>
            <a:r>
              <a:rPr lang="ar-SA" sz="2400" dirty="0" smtClean="0"/>
              <a:t>  </a:t>
            </a:r>
            <a:r>
              <a:rPr lang="en-US" sz="2400" dirty="0" smtClean="0"/>
              <a:t>orientation (</a:t>
            </a:r>
            <a:r>
              <a:rPr lang="en-US" sz="2400" i="1" dirty="0" smtClean="0"/>
              <a:t>z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or z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) of the </a:t>
            </a:r>
            <a:r>
              <a:rPr lang="en-US" sz="2400" dirty="0" err="1" smtClean="0"/>
              <a:t>Venturimeter</a:t>
            </a:r>
            <a:r>
              <a:rPr lang="en-US" sz="2400" dirty="0" smtClean="0"/>
              <a:t>. This means that the meter can be at any convenient angle to function.</a:t>
            </a:r>
            <a:endParaRPr lang="ar-SA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The Bernoulli equation can be applied to a great many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 situations not just the pipe flow we have been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 considering up to now. In the following sections we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  will see some examples of its application to flow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  measurement from tanks, within pipes as well as in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   open  channels.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286256"/>
            <a:ext cx="6007726" cy="205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4414" y="857232"/>
            <a:ext cx="2357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i="1" dirty="0" err="1"/>
              <a:t>Pitot</a:t>
            </a:r>
            <a:r>
              <a:rPr lang="en-US" sz="2400" b="1" i="1" dirty="0"/>
              <a:t> Tube</a:t>
            </a:r>
            <a:endParaRPr lang="ar-S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1714488"/>
            <a:ext cx="742955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From the Bernoulli equation we can calculate the pressure at </a:t>
            </a:r>
            <a:r>
              <a:rPr lang="en-US" sz="2400" dirty="0" smtClean="0"/>
              <a:t>point 2. </a:t>
            </a:r>
            <a:r>
              <a:rPr lang="en-US" sz="2400" dirty="0"/>
              <a:t>Apply Bernoulli along the central</a:t>
            </a:r>
          </a:p>
          <a:p>
            <a:pPr algn="l" rtl="0"/>
            <a:r>
              <a:rPr lang="en-US" sz="2400" dirty="0"/>
              <a:t>streamline from a point upstream where the velocity is </a:t>
            </a:r>
            <a:r>
              <a:rPr lang="en-US" sz="2400" i="1" dirty="0"/>
              <a:t>u</a:t>
            </a:r>
            <a:r>
              <a:rPr lang="en-US" sz="2400" i="1" baseline="-25000" dirty="0"/>
              <a:t>1</a:t>
            </a:r>
            <a:r>
              <a:rPr lang="en-US" sz="2400" i="1" dirty="0"/>
              <a:t> and the pressure p</a:t>
            </a:r>
            <a:r>
              <a:rPr lang="en-US" sz="2400" i="1" baseline="-25000" dirty="0"/>
              <a:t>1</a:t>
            </a:r>
            <a:r>
              <a:rPr lang="en-US" sz="2400" i="1" dirty="0"/>
              <a:t> to the stagnation point of the</a:t>
            </a:r>
          </a:p>
          <a:p>
            <a:pPr algn="l" rtl="0"/>
            <a:r>
              <a:rPr lang="en-US" sz="2400" dirty="0"/>
              <a:t>blunt body where the velocity is zero, </a:t>
            </a:r>
            <a:r>
              <a:rPr lang="en-US" sz="2400" i="1" dirty="0"/>
              <a:t>u</a:t>
            </a:r>
            <a:r>
              <a:rPr lang="en-US" sz="2400" i="1" baseline="-25000" dirty="0"/>
              <a:t>2</a:t>
            </a:r>
            <a:r>
              <a:rPr lang="en-US" sz="2400" i="1" dirty="0"/>
              <a:t> = 0. Also z</a:t>
            </a:r>
            <a:r>
              <a:rPr lang="en-US" sz="2400" i="1" baseline="-25000" dirty="0"/>
              <a:t>1</a:t>
            </a:r>
            <a:r>
              <a:rPr lang="en-US" sz="2400" i="1" dirty="0"/>
              <a:t> = </a:t>
            </a:r>
            <a:r>
              <a:rPr lang="en-US" sz="2400" i="1" dirty="0" smtClean="0"/>
              <a:t>z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.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25675" y="1285875"/>
          <a:ext cx="3770313" cy="1395413"/>
        </p:xfrm>
        <a:graphic>
          <a:graphicData uri="http://schemas.openxmlformats.org/presentationml/2006/ole">
            <p:oleObj spid="_x0000_s2050" name="Equation" r:id="rId3" imgW="1854000" imgH="685800" progId="Equation.3">
              <p:embed/>
            </p:oleObj>
          </a:graphicData>
        </a:graphic>
      </p:graphicFrame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2214546" y="2357430"/>
          <a:ext cx="2173297" cy="1919356"/>
        </p:xfrm>
        <a:graphic>
          <a:graphicData uri="http://schemas.openxmlformats.org/presentationml/2006/ole">
            <p:oleObj spid="_x0000_s2051" name="Equation" r:id="rId4" imgW="977760" imgH="86328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43042" y="4429132"/>
            <a:ext cx="63579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Converting pressure into pressure head, we get</a:t>
            </a:r>
            <a:endParaRPr lang="ar-SA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2052" name="Equation" r:id="rId5" imgW="91440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357554" y="5185486"/>
          <a:ext cx="2683190" cy="1029596"/>
        </p:xfrm>
        <a:graphic>
          <a:graphicData uri="http://schemas.openxmlformats.org/presentationml/2006/ole">
            <p:oleObj spid="_x0000_s2053" name="Equation" r:id="rId6" imgW="10918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500438"/>
            <a:ext cx="653369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00100" y="928670"/>
            <a:ext cx="71438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The blunt body stopping the fluid does not have to be a solid. </a:t>
            </a:r>
            <a:r>
              <a:rPr lang="en-US" sz="2400" dirty="0" smtClean="0"/>
              <a:t>It </a:t>
            </a:r>
            <a:r>
              <a:rPr lang="en-US" sz="2400" dirty="0"/>
              <a:t>could be a static column of fluid. </a:t>
            </a:r>
            <a:r>
              <a:rPr lang="en-US" sz="2400" dirty="0" smtClean="0"/>
              <a:t>Two </a:t>
            </a:r>
            <a:r>
              <a:rPr lang="en-US" sz="2400" dirty="0" err="1" smtClean="0"/>
              <a:t>piezometers</a:t>
            </a:r>
            <a:r>
              <a:rPr lang="en-US" sz="2400" dirty="0"/>
              <a:t>, one as normal and one as a </a:t>
            </a:r>
            <a:r>
              <a:rPr lang="en-US" sz="2400" dirty="0" err="1"/>
              <a:t>Pitot</a:t>
            </a:r>
            <a:r>
              <a:rPr lang="en-US" sz="2400" dirty="0"/>
              <a:t> tube within the pipe can be used in an arrangement </a:t>
            </a:r>
            <a:r>
              <a:rPr lang="en-US" sz="2400" dirty="0" smtClean="0"/>
              <a:t>shown below </a:t>
            </a:r>
            <a:r>
              <a:rPr lang="en-US" sz="2400" dirty="0"/>
              <a:t>to measure velocity of flow.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1000108"/>
            <a:ext cx="71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Using the above theory, we have the equation for </a:t>
            </a:r>
            <a:r>
              <a:rPr lang="en-US" sz="2400" i="1" dirty="0"/>
              <a:t>p</a:t>
            </a:r>
            <a:r>
              <a:rPr lang="en-US" sz="2400" i="1" baseline="-25000" dirty="0"/>
              <a:t>2</a:t>
            </a:r>
            <a:endParaRPr lang="ar-SA" sz="2400" baseline="-25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57290" y="1714488"/>
          <a:ext cx="2778140" cy="2361419"/>
        </p:xfrm>
        <a:graphic>
          <a:graphicData uri="http://schemas.openxmlformats.org/presentationml/2006/ole">
            <p:oleObj spid="_x0000_s4098" name="Equation" r:id="rId3" imgW="1269720" imgH="1079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714356"/>
            <a:ext cx="5572153" cy="5727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00100" y="714356"/>
            <a:ext cx="27860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i="1" dirty="0" err="1"/>
              <a:t>Pitot</a:t>
            </a:r>
            <a:r>
              <a:rPr lang="en-US" sz="2400" b="1" i="1" dirty="0"/>
              <a:t> Static Tube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The </a:t>
            </a:r>
            <a:r>
              <a:rPr lang="en-US" i="1" dirty="0" err="1" smtClean="0"/>
              <a:t>Pitot</a:t>
            </a:r>
            <a:r>
              <a:rPr lang="en-US" i="1" dirty="0" smtClean="0"/>
              <a:t> static tube combines the </a:t>
            </a:r>
            <a:r>
              <a:rPr lang="en-US" i="1" dirty="0" smtClean="0"/>
              <a:t>two tubes </a:t>
            </a:r>
            <a:r>
              <a:rPr lang="en-US" i="1" dirty="0" smtClean="0"/>
              <a:t>and they can then be easily connected to a manometer.</a:t>
            </a:r>
          </a:p>
          <a:p>
            <a:pPr algn="l" rtl="0"/>
            <a:r>
              <a:rPr lang="en-US" dirty="0" smtClean="0"/>
              <a:t>The holes on the side of the tube connect to one side of a manometer and register the </a:t>
            </a:r>
            <a:r>
              <a:rPr lang="en-US" i="1" dirty="0" smtClean="0"/>
              <a:t>static head, (h</a:t>
            </a:r>
            <a:r>
              <a:rPr lang="en-US" i="1" baseline="-25000" dirty="0" smtClean="0"/>
              <a:t>1</a:t>
            </a:r>
            <a:r>
              <a:rPr lang="en-US" i="1" dirty="0" smtClean="0"/>
              <a:t>), while the central hole is connected to the other side of the manometer to register, as before, the stagnation head (h</a:t>
            </a:r>
            <a:r>
              <a:rPr lang="en-US" i="1" baseline="-25000" dirty="0" smtClean="0"/>
              <a:t>2</a:t>
            </a:r>
            <a:r>
              <a:rPr lang="en-US" i="1" dirty="0" smtClean="0"/>
              <a:t>).</a:t>
            </a:r>
          </a:p>
          <a:p>
            <a:pPr lvl="3" algn="l" rtl="0">
              <a:lnSpc>
                <a:spcPct val="150000"/>
              </a:lnSpc>
              <a:buNone/>
            </a:pPr>
            <a:r>
              <a:rPr lang="en-US" dirty="0" smtClean="0"/>
              <a:t> 	P</a:t>
            </a:r>
            <a:r>
              <a:rPr lang="en-US" baseline="-25000" dirty="0" smtClean="0"/>
              <a:t>A</a:t>
            </a:r>
            <a:r>
              <a:rPr lang="en-US" dirty="0" smtClean="0"/>
              <a:t> = P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el-GR" dirty="0" smtClean="0"/>
              <a:t>ρ</a:t>
            </a:r>
            <a:r>
              <a:rPr lang="en-US" dirty="0" smtClean="0"/>
              <a:t> g X</a:t>
            </a:r>
          </a:p>
          <a:p>
            <a:pPr lvl="3" algn="l" rtl="0">
              <a:lnSpc>
                <a:spcPct val="150000"/>
              </a:lnSpc>
              <a:buNone/>
            </a:pPr>
            <a:r>
              <a:rPr lang="en-US" dirty="0" smtClean="0"/>
              <a:t>    P</a:t>
            </a:r>
            <a:r>
              <a:rPr lang="en-US" baseline="-25000" dirty="0" smtClean="0"/>
              <a:t>B</a:t>
            </a:r>
            <a:r>
              <a:rPr lang="en-US" dirty="0" smtClean="0"/>
              <a:t> = P1 + </a:t>
            </a:r>
            <a:r>
              <a:rPr lang="el-GR" dirty="0" smtClean="0"/>
              <a:t>ρ</a:t>
            </a:r>
            <a:r>
              <a:rPr lang="en-US" dirty="0" smtClean="0"/>
              <a:t> g (X-h) + </a:t>
            </a:r>
            <a:r>
              <a:rPr lang="el-GR" dirty="0" smtClean="0"/>
              <a:t>ρ</a:t>
            </a:r>
            <a:r>
              <a:rPr lang="en-US" baseline="-25000" dirty="0" smtClean="0"/>
              <a:t>man</a:t>
            </a:r>
            <a:r>
              <a:rPr lang="en-US" dirty="0" smtClean="0"/>
              <a:t> g h</a:t>
            </a:r>
          </a:p>
          <a:p>
            <a:pPr lvl="3" algn="l" rtl="0">
              <a:lnSpc>
                <a:spcPct val="150000"/>
              </a:lnSpc>
              <a:buNone/>
            </a:pPr>
            <a:r>
              <a:rPr lang="en-US" dirty="0" smtClean="0"/>
              <a:t>    P</a:t>
            </a:r>
            <a:r>
              <a:rPr lang="en-US" baseline="-25000" dirty="0" smtClean="0"/>
              <a:t>A</a:t>
            </a:r>
            <a:r>
              <a:rPr lang="en-US" dirty="0" smtClean="0"/>
              <a:t> = P</a:t>
            </a:r>
            <a:r>
              <a:rPr lang="en-US" baseline="-25000" dirty="0" smtClean="0"/>
              <a:t>B</a:t>
            </a:r>
          </a:p>
          <a:p>
            <a:pPr lvl="3" algn="l" rtl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43042" y="5214950"/>
          <a:ext cx="1875823" cy="785818"/>
        </p:xfrm>
        <a:graphic>
          <a:graphicData uri="http://schemas.openxmlformats.org/presentationml/2006/ole">
            <p:oleObj spid="_x0000_s20482" name="Equation" r:id="rId3" imgW="939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357291" y="1071546"/>
          <a:ext cx="3714776" cy="1334377"/>
        </p:xfrm>
        <a:graphic>
          <a:graphicData uri="http://schemas.openxmlformats.org/presentationml/2006/ole">
            <p:oleObj spid="_x0000_s21506" name="Equation" r:id="rId3" imgW="1307880" imgH="4698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7224" y="3214686"/>
            <a:ext cx="7786742" cy="16946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 smtClean="0"/>
              <a:t>The </a:t>
            </a:r>
            <a:r>
              <a:rPr lang="en-US" sz="2400" dirty="0" err="1" smtClean="0"/>
              <a:t>Pitot</a:t>
            </a:r>
            <a:r>
              <a:rPr lang="en-US" sz="2400" dirty="0" smtClean="0"/>
              <a:t>/</a:t>
            </a:r>
            <a:r>
              <a:rPr lang="en-US" sz="2400" dirty="0" err="1" smtClean="0"/>
              <a:t>Pitot</a:t>
            </a:r>
            <a:r>
              <a:rPr lang="en-US" sz="2400" dirty="0" smtClean="0"/>
              <a:t>-static tubes give velocities at points in the flow. It does not give the overall discharge of the stream, which is often what is wanted.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379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Flow</vt:lpstr>
      <vt:lpstr>Equation</vt:lpstr>
      <vt:lpstr>Applications of the Bernoulli Equation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the Bernoulli Equation</dc:title>
  <dc:creator>Prof. Ahmed Samy Kam</dc:creator>
  <cp:lastModifiedBy>Prof. Ahmed Samy Kam</cp:lastModifiedBy>
  <cp:revision>28</cp:revision>
  <dcterms:created xsi:type="dcterms:W3CDTF">2009-10-13T20:32:29Z</dcterms:created>
  <dcterms:modified xsi:type="dcterms:W3CDTF">2009-10-30T15:23:03Z</dcterms:modified>
</cp:coreProperties>
</file>