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8" r:id="rId3"/>
    <p:sldId id="260" r:id="rId4"/>
    <p:sldId id="261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C82C2-EB93-400E-A49D-473F88AFD4E0}" type="datetimeFigureOut">
              <a:rPr lang="ar-SA" smtClean="0"/>
              <a:pPr/>
              <a:t>11/12/1430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780DA-1A1A-476E-9184-C012AE3226B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C82C2-EB93-400E-A49D-473F88AFD4E0}" type="datetimeFigureOut">
              <a:rPr lang="ar-SA" smtClean="0"/>
              <a:pPr/>
              <a:t>11/12/1430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780DA-1A1A-476E-9184-C012AE3226B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C82C2-EB93-400E-A49D-473F88AFD4E0}" type="datetimeFigureOut">
              <a:rPr lang="ar-SA" smtClean="0"/>
              <a:pPr/>
              <a:t>11/12/1430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780DA-1A1A-476E-9184-C012AE3226B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C82C2-EB93-400E-A49D-473F88AFD4E0}" type="datetimeFigureOut">
              <a:rPr lang="ar-SA" smtClean="0"/>
              <a:pPr/>
              <a:t>11/12/1430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780DA-1A1A-476E-9184-C012AE3226B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C82C2-EB93-400E-A49D-473F88AFD4E0}" type="datetimeFigureOut">
              <a:rPr lang="ar-SA" smtClean="0"/>
              <a:pPr/>
              <a:t>11/12/1430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780DA-1A1A-476E-9184-C012AE3226B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C82C2-EB93-400E-A49D-473F88AFD4E0}" type="datetimeFigureOut">
              <a:rPr lang="ar-SA" smtClean="0"/>
              <a:pPr/>
              <a:t>11/12/1430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780DA-1A1A-476E-9184-C012AE3226B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C82C2-EB93-400E-A49D-473F88AFD4E0}" type="datetimeFigureOut">
              <a:rPr lang="ar-SA" smtClean="0"/>
              <a:pPr/>
              <a:t>11/12/1430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780DA-1A1A-476E-9184-C012AE3226B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C82C2-EB93-400E-A49D-473F88AFD4E0}" type="datetimeFigureOut">
              <a:rPr lang="ar-SA" smtClean="0"/>
              <a:pPr/>
              <a:t>11/12/1430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780DA-1A1A-476E-9184-C012AE3226B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C82C2-EB93-400E-A49D-473F88AFD4E0}" type="datetimeFigureOut">
              <a:rPr lang="ar-SA" smtClean="0"/>
              <a:pPr/>
              <a:t>11/12/1430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780DA-1A1A-476E-9184-C012AE3226B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C82C2-EB93-400E-A49D-473F88AFD4E0}" type="datetimeFigureOut">
              <a:rPr lang="ar-SA" smtClean="0"/>
              <a:pPr/>
              <a:t>11/12/1430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780DA-1A1A-476E-9184-C012AE3226B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C82C2-EB93-400E-A49D-473F88AFD4E0}" type="datetimeFigureOut">
              <a:rPr lang="ar-SA" smtClean="0"/>
              <a:pPr/>
              <a:t>11/12/1430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08780DA-1A1A-476E-9184-C012AE3226B3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98C82C2-EB93-400E-A49D-473F88AFD4E0}" type="datetimeFigureOut">
              <a:rPr lang="ar-SA" smtClean="0"/>
              <a:pPr/>
              <a:t>11/12/1430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08780DA-1A1A-476E-9184-C012AE3226B3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 anchorCtr="0">
            <a:normAutofit/>
          </a:bodyPr>
          <a:lstStyle/>
          <a:p>
            <a:pPr algn="ctr" rtl="0"/>
            <a:r>
              <a:rPr lang="en-US" sz="3600" b="1" i="1" dirty="0" smtClean="0"/>
              <a:t>The Bernoulli Equation - Work and Energy</a:t>
            </a:r>
            <a:endParaRPr lang="ar-SA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i="1" dirty="0" smtClean="0"/>
              <a:t>Conservation of Energy</a:t>
            </a:r>
          </a:p>
          <a:p>
            <a:pPr algn="l" rtl="0">
              <a:buNone/>
            </a:pPr>
            <a:r>
              <a:rPr lang="en-US" b="1" i="1" dirty="0" smtClean="0"/>
              <a:t>	</a:t>
            </a:r>
            <a:r>
              <a:rPr lang="en-US" dirty="0" smtClean="0"/>
              <a:t>Sum of kinetic energy and gravitational potential energy is constant.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	Kinetic energy = </a:t>
            </a:r>
          </a:p>
          <a:p>
            <a:pPr algn="l" rtl="0">
              <a:buNone/>
            </a:pPr>
            <a:r>
              <a:rPr lang="pt-BR" dirty="0" smtClean="0"/>
              <a:t>	Gravitational potential energy = </a:t>
            </a:r>
            <a:r>
              <a:rPr lang="pt-BR" i="1" dirty="0" smtClean="0"/>
              <a:t>mg h</a:t>
            </a:r>
          </a:p>
          <a:p>
            <a:pPr algn="l" rtl="0">
              <a:buNone/>
            </a:pPr>
            <a:endParaRPr lang="pt-BR" i="1" dirty="0" smtClean="0"/>
          </a:p>
          <a:p>
            <a:pPr algn="l" rtl="0">
              <a:buNone/>
            </a:pPr>
            <a:r>
              <a:rPr lang="en-US" dirty="0" smtClean="0"/>
              <a:t>To apply this to a falling droplet we have an initial velocity of zero, and it falls through a height of h</a:t>
            </a:r>
            <a:endParaRPr lang="ar-S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428992" y="3571876"/>
          <a:ext cx="1071570" cy="819700"/>
        </p:xfrm>
        <a:graphic>
          <a:graphicData uri="http://schemas.openxmlformats.org/presentationml/2006/ole">
            <p:oleObj spid="_x0000_s1026" name="Equation" r:id="rId3" imgW="40608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/>
          <a:lstStyle/>
          <a:p>
            <a:pPr algn="l" rtl="0"/>
            <a:r>
              <a:rPr lang="en-US" dirty="0" smtClean="0"/>
              <a:t>But we do not know the value of </a:t>
            </a:r>
            <a:r>
              <a:rPr lang="en-US" i="1" dirty="0" smtClean="0"/>
              <a:t>u</a:t>
            </a:r>
            <a:r>
              <a:rPr lang="en-US" i="1" baseline="-25000" dirty="0" smtClean="0"/>
              <a:t>2</a:t>
            </a:r>
            <a:r>
              <a:rPr lang="en-US" i="1" dirty="0" smtClean="0"/>
              <a:t> . We can calculate this from the continuity equation: Discharge into</a:t>
            </a:r>
          </a:p>
          <a:p>
            <a:pPr algn="l" rtl="0">
              <a:buNone/>
            </a:pPr>
            <a:r>
              <a:rPr lang="en-US" dirty="0" smtClean="0"/>
              <a:t>    the tube is equal to the discharge out i.e.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		A</a:t>
            </a:r>
            <a:r>
              <a:rPr lang="en-US" baseline="-25000" dirty="0" smtClean="0"/>
              <a:t>1</a:t>
            </a:r>
            <a:r>
              <a:rPr lang="en-US" dirty="0" smtClean="0"/>
              <a:t>u</a:t>
            </a:r>
            <a:r>
              <a:rPr lang="en-US" baseline="-25000" dirty="0" smtClean="0"/>
              <a:t>1</a:t>
            </a:r>
            <a:r>
              <a:rPr lang="en-US" dirty="0" smtClean="0"/>
              <a:t> = A</a:t>
            </a:r>
            <a:r>
              <a:rPr lang="en-US" baseline="-25000" dirty="0" smtClean="0"/>
              <a:t>2</a:t>
            </a:r>
            <a:r>
              <a:rPr lang="en-US" dirty="0" smtClean="0"/>
              <a:t>u</a:t>
            </a:r>
            <a:r>
              <a:rPr lang="en-US" baseline="-25000" dirty="0" smtClean="0"/>
              <a:t>2 </a:t>
            </a:r>
            <a:r>
              <a:rPr lang="en-US" dirty="0" smtClean="0"/>
              <a:t>   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		u</a:t>
            </a:r>
            <a:r>
              <a:rPr lang="en-US" baseline="-25000" dirty="0" smtClean="0"/>
              <a:t>2</a:t>
            </a:r>
            <a:r>
              <a:rPr lang="en-US" dirty="0" smtClean="0"/>
              <a:t> =   7.8125 m/s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		 p2 = 217.3  </a:t>
            </a:r>
            <a:r>
              <a:rPr lang="en-US" dirty="0" err="1" smtClean="0"/>
              <a:t>kN</a:t>
            </a:r>
            <a:r>
              <a:rPr lang="en-US" dirty="0" smtClean="0"/>
              <a:t>/m</a:t>
            </a:r>
            <a:r>
              <a:rPr lang="en-US" baseline="30000" dirty="0" smtClean="0"/>
              <a:t>2</a:t>
            </a:r>
          </a:p>
          <a:p>
            <a:pPr algn="l" rtl="0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 anchorCtr="0"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Notice the figure and relate with Bernoulli’s equation </a:t>
            </a:r>
            <a:endParaRPr lang="ar-SA" sz="2800" dirty="0">
              <a:solidFill>
                <a:schemeClr val="tx1"/>
              </a:solidFill>
            </a:endParaRP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2928934"/>
            <a:ext cx="6093607" cy="289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i="1" dirty="0" smtClean="0"/>
              <a:t>Energy losses due to friction</a:t>
            </a:r>
            <a:endParaRPr lang="ar-SA" sz="3200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2786058"/>
            <a:ext cx="6042040" cy="2651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00100" y="1000108"/>
            <a:ext cx="6929486" cy="26776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0"/>
            <a:r>
              <a:rPr lang="en-US" sz="2400" dirty="0" smtClean="0"/>
              <a:t>In a real pipe line there are energy losses due to friction - these must be taken into account as they can be very significant.</a:t>
            </a:r>
          </a:p>
          <a:p>
            <a:pPr algn="just" rtl="0"/>
            <a:r>
              <a:rPr lang="en-US" sz="2400" dirty="0" smtClean="0"/>
              <a:t>The total head - or total energy per unit weight – is</a:t>
            </a:r>
          </a:p>
          <a:p>
            <a:pPr algn="just" rtl="0">
              <a:buNone/>
            </a:pPr>
            <a:r>
              <a:rPr lang="en-US" sz="2400" dirty="0" smtClean="0"/>
              <a:t> constant. We are considering energy conservation, so if we allow for an amount of energy to be lost due to friction the total head will change.</a:t>
            </a:r>
            <a:endParaRPr lang="ar-SA" sz="2400" dirty="0"/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1989138" y="4429125"/>
          <a:ext cx="4365625" cy="1395413"/>
        </p:xfrm>
        <a:graphic>
          <a:graphicData uri="http://schemas.openxmlformats.org/presentationml/2006/ole">
            <p:oleObj spid="_x0000_s11266" name="Equation" r:id="rId3" imgW="2145960" imgH="68580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/>
          <a:lstStyle/>
          <a:p>
            <a:pPr algn="l" rtl="0"/>
            <a:r>
              <a:rPr lang="en-US" dirty="0" smtClean="0"/>
              <a:t>Initial kinetic energy = 0</a:t>
            </a:r>
          </a:p>
          <a:p>
            <a:pPr algn="l" rtl="0"/>
            <a:r>
              <a:rPr lang="en-US" dirty="0" smtClean="0"/>
              <a:t>Initial potential energy = </a:t>
            </a:r>
            <a:r>
              <a:rPr lang="en-US" i="1" dirty="0" smtClean="0"/>
              <a:t>mg h</a:t>
            </a:r>
          </a:p>
          <a:p>
            <a:pPr algn="l" rtl="0"/>
            <a:r>
              <a:rPr lang="en-US" dirty="0" smtClean="0"/>
              <a:t>Final kinetic energy =</a:t>
            </a:r>
            <a:endParaRPr lang="en-US" i="1" dirty="0" smtClean="0"/>
          </a:p>
          <a:p>
            <a:pPr algn="l" rtl="0"/>
            <a:r>
              <a:rPr lang="en-US" dirty="0" smtClean="0"/>
              <a:t>Final potential energy = 0</a:t>
            </a:r>
          </a:p>
          <a:p>
            <a:pPr algn="l" rtl="0">
              <a:buFont typeface="Wingdings" pitchFamily="2" charset="2"/>
              <a:buChar char="v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Notice that the pressure is constant.</a:t>
            </a:r>
          </a:p>
          <a:p>
            <a:pPr algn="l" rtl="0">
              <a:buNone/>
            </a:pPr>
            <a:r>
              <a:rPr lang="en-US" dirty="0" smtClean="0"/>
              <a:t>	 Initial kinetic energy + Initial potential energy = Final kinetic energy + Final potential energy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	</a:t>
            </a:r>
            <a:endParaRPr lang="ar-SA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929058" y="1571612"/>
          <a:ext cx="703266" cy="681289"/>
        </p:xfrm>
        <a:graphic>
          <a:graphicData uri="http://schemas.openxmlformats.org/presentationml/2006/ole">
            <p:oleObj spid="_x0000_s2051" name="Equation" r:id="rId3" imgW="406080" imgH="39348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143371" y="4286256"/>
          <a:ext cx="1592619" cy="750890"/>
        </p:xfrm>
        <a:graphic>
          <a:graphicData uri="http://schemas.openxmlformats.org/presentationml/2006/ole">
            <p:oleObj spid="_x0000_s2052" name="Equation" r:id="rId4" imgW="812520" imgH="39348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143372" y="5214950"/>
          <a:ext cx="1575208" cy="642942"/>
        </p:xfrm>
        <a:graphic>
          <a:graphicData uri="http://schemas.openxmlformats.org/presentationml/2006/ole">
            <p:oleObj spid="_x0000_s2053" name="Equation" r:id="rId5" imgW="622080" imgH="25380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2428868"/>
            <a:ext cx="4845763" cy="2126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714348" y="857232"/>
            <a:ext cx="7786742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0"/>
            <a:r>
              <a:rPr lang="en-US" sz="2400" dirty="0" smtClean="0"/>
              <a:t>In this way , the velocity of a drop of water can calculated in theory.  It is also applied to any case.  For example to calculate the velocity of water exiting an orifice:</a:t>
            </a:r>
            <a:endParaRPr lang="ar-SA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643042" y="4857760"/>
            <a:ext cx="535785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/>
              <a:t>Initial kinetic energy </a:t>
            </a:r>
            <a:r>
              <a:rPr lang="en-US" sz="2400" dirty="0" smtClean="0"/>
              <a:t>= 0</a:t>
            </a:r>
          </a:p>
          <a:p>
            <a:pPr algn="l" rtl="0"/>
            <a:r>
              <a:rPr lang="en-US" sz="2400" dirty="0" smtClean="0"/>
              <a:t>Initial potential energy = </a:t>
            </a:r>
            <a:r>
              <a:rPr lang="en-US" sz="2400" i="1" dirty="0" smtClean="0"/>
              <a:t>mg z</a:t>
            </a:r>
            <a:r>
              <a:rPr lang="en-US" sz="2400" i="1" baseline="-25000" dirty="0" smtClean="0"/>
              <a:t>1</a:t>
            </a:r>
          </a:p>
          <a:p>
            <a:pPr algn="l" rtl="0"/>
            <a:r>
              <a:rPr lang="en-US" sz="2400" dirty="0" smtClean="0"/>
              <a:t>Final kinetic energy = 0.5 </a:t>
            </a:r>
            <a:r>
              <a:rPr lang="en-US" sz="2400" i="1" dirty="0" smtClean="0"/>
              <a:t>mu</a:t>
            </a:r>
            <a:r>
              <a:rPr lang="en-US" sz="2400" i="1" baseline="30000" dirty="0" smtClean="0"/>
              <a:t>2</a:t>
            </a:r>
          </a:p>
          <a:p>
            <a:pPr algn="l" rtl="0"/>
            <a:r>
              <a:rPr lang="en-US" sz="2400" dirty="0" smtClean="0"/>
              <a:t>Final potential energy = </a:t>
            </a:r>
            <a:r>
              <a:rPr lang="en-US" sz="2400" i="1" dirty="0" smtClean="0"/>
              <a:t>mgz</a:t>
            </a:r>
            <a:r>
              <a:rPr lang="en-US" sz="2400" i="1" baseline="-25000" dirty="0" smtClean="0"/>
              <a:t>2</a:t>
            </a:r>
            <a:endParaRPr lang="ar-SA" sz="2400" baseline="-250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/>
          <a:lstStyle/>
          <a:p>
            <a:pPr algn="l" rtl="0"/>
            <a:r>
              <a:rPr lang="en-US" dirty="0" smtClean="0"/>
              <a:t>We know that</a:t>
            </a:r>
          </a:p>
          <a:p>
            <a:pPr algn="l" rtl="0">
              <a:buNone/>
            </a:pPr>
            <a:r>
              <a:rPr lang="en-US" dirty="0" smtClean="0"/>
              <a:t>		kinetic energy + potential energy = constant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	Compare these equations 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ar-S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000232" y="1643050"/>
          <a:ext cx="3259968" cy="2357454"/>
        </p:xfrm>
        <a:graphic>
          <a:graphicData uri="http://schemas.openxmlformats.org/presentationml/2006/ole">
            <p:oleObj spid="_x0000_s4098" name="Equation" r:id="rId3" imgW="1307880" imgH="10792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786050" y="4572008"/>
          <a:ext cx="2944823" cy="1766894"/>
        </p:xfrm>
        <a:graphic>
          <a:graphicData uri="http://schemas.openxmlformats.org/presentationml/2006/ole">
            <p:oleObj spid="_x0000_s4099" name="Equation" r:id="rId4" imgW="1396800" imgH="83808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ChangeAspect="1"/>
          </p:cNvGraphicFramePr>
          <p:nvPr>
            <p:ph idx="1"/>
          </p:nvPr>
        </p:nvGraphicFramePr>
        <p:xfrm>
          <a:off x="2357422" y="2500306"/>
          <a:ext cx="3771900" cy="1395412"/>
        </p:xfrm>
        <a:graphic>
          <a:graphicData uri="http://schemas.openxmlformats.org/presentationml/2006/ole">
            <p:oleObj spid="_x0000_s5122" name="Equation" r:id="rId3" imgW="1854000" imgH="68580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85786" y="1000108"/>
            <a:ext cx="750099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buFont typeface="Arial" pitchFamily="34" charset="0"/>
              <a:buChar char="•"/>
            </a:pPr>
            <a:r>
              <a:rPr lang="en-US" sz="2400" b="1" i="1" dirty="0" smtClean="0"/>
              <a:t> Bernoulli’s Equation</a:t>
            </a:r>
          </a:p>
          <a:p>
            <a:pPr algn="just" rtl="0">
              <a:buNone/>
            </a:pPr>
            <a:r>
              <a:rPr lang="en-US" sz="2400" dirty="0" smtClean="0"/>
              <a:t>Bernoulli’s equation is one of the most  important and useful equations in fluid mechanics. It may be written,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28662" y="4000504"/>
            <a:ext cx="750099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/>
              <a:t>We see that from applying equal pressure or zero velocities we get the two equations from the </a:t>
            </a:r>
            <a:r>
              <a:rPr lang="en-US" sz="2400" dirty="0" smtClean="0"/>
              <a:t>section above</a:t>
            </a:r>
            <a:r>
              <a:rPr lang="en-US" sz="2400" dirty="0"/>
              <a:t>. They are both just special cases of </a:t>
            </a:r>
            <a:r>
              <a:rPr lang="en-US" sz="2400" dirty="0" smtClean="0"/>
              <a:t>Bernoulli’s </a:t>
            </a:r>
            <a:r>
              <a:rPr lang="en-US" sz="2400" dirty="0"/>
              <a:t>equation.</a:t>
            </a:r>
            <a:endParaRPr lang="ar-SA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/>
          <a:lstStyle/>
          <a:p>
            <a:pPr algn="l" rtl="0"/>
            <a:r>
              <a:rPr lang="en-US" dirty="0" smtClean="0"/>
              <a:t>Bernoulli’s equation has some restrictions in its applicability, they are:</a:t>
            </a:r>
          </a:p>
          <a:p>
            <a:pPr algn="l" rtl="0">
              <a:buNone/>
            </a:pPr>
            <a:r>
              <a:rPr lang="en-US" dirty="0" smtClean="0"/>
              <a:t>	- Flow is steady;</a:t>
            </a:r>
          </a:p>
          <a:p>
            <a:pPr algn="l" rtl="0">
              <a:buNone/>
            </a:pPr>
            <a:r>
              <a:rPr lang="en-US" dirty="0" smtClean="0"/>
              <a:t>	- Density is constant (which also means the fluid is incompressible);</a:t>
            </a:r>
          </a:p>
          <a:p>
            <a:pPr algn="l" rtl="0">
              <a:buNone/>
            </a:pPr>
            <a:r>
              <a:rPr lang="en-US" dirty="0" smtClean="0"/>
              <a:t>	- Friction losses are negligible.</a:t>
            </a:r>
          </a:p>
          <a:p>
            <a:pPr algn="l" rtl="0"/>
            <a:r>
              <a:rPr lang="en-US" dirty="0" smtClean="0"/>
              <a:t>All these conditions are impossible to satisfy at any instant in time! Fortunately for many real situations</a:t>
            </a:r>
          </a:p>
          <a:p>
            <a:pPr algn="l" rtl="0">
              <a:buNone/>
            </a:pPr>
            <a:r>
              <a:rPr lang="en-US" dirty="0" smtClean="0"/>
              <a:t>   where the conditions are </a:t>
            </a:r>
            <a:r>
              <a:rPr lang="en-US" i="1" dirty="0" smtClean="0"/>
              <a:t>approximately satisfied, the equation gives very good results.</a:t>
            </a:r>
            <a:endParaRPr lang="ar-S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/>
          <a:lstStyle/>
          <a:p>
            <a:pPr algn="l" rtl="0"/>
            <a:r>
              <a:rPr lang="en-US" dirty="0" smtClean="0"/>
              <a:t>By the principle of conservation of energy the total </a:t>
            </a:r>
            <a:r>
              <a:rPr lang="en-US" i="1" dirty="0" smtClean="0"/>
              <a:t>energy in the system does not change, Thus the total</a:t>
            </a:r>
          </a:p>
          <a:p>
            <a:pPr algn="l" rtl="0">
              <a:buNone/>
            </a:pPr>
            <a:r>
              <a:rPr lang="en-US" i="1" dirty="0" smtClean="0"/>
              <a:t>    head does not change. So the Bernoulli equation can be written,</a:t>
            </a:r>
            <a:endParaRPr lang="ar-S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214546" y="2786058"/>
          <a:ext cx="3600243" cy="1008068"/>
        </p:xfrm>
        <a:graphic>
          <a:graphicData uri="http://schemas.openxmlformats.org/presentationml/2006/ole">
            <p:oleObj spid="_x0000_s6146" name="Equation" r:id="rId3" imgW="1587240" imgH="44424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3571876"/>
            <a:ext cx="5659477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285852" y="785794"/>
            <a:ext cx="6286544" cy="26776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b="1" i="1" dirty="0"/>
              <a:t>An example of the use of the Bernoulli equation</a:t>
            </a:r>
            <a:r>
              <a:rPr lang="en-US" sz="2400" b="1" i="1" dirty="0" smtClean="0"/>
              <a:t>.</a:t>
            </a:r>
          </a:p>
          <a:p>
            <a:pPr algn="l" rtl="0"/>
            <a:endParaRPr lang="en-US" sz="2400" b="1" i="1" dirty="0"/>
          </a:p>
          <a:p>
            <a:pPr algn="l" rtl="0"/>
            <a:r>
              <a:rPr lang="en-US" sz="2400" dirty="0"/>
              <a:t>When the Bernoulli equation is combined with the continuity equation the two can be used to </a:t>
            </a:r>
            <a:r>
              <a:rPr lang="en-US" sz="2400" dirty="0" smtClean="0"/>
              <a:t>find velocities </a:t>
            </a:r>
            <a:r>
              <a:rPr lang="en-US" sz="2400" dirty="0"/>
              <a:t>and pressures at points in the flow</a:t>
            </a:r>
            <a:endParaRPr lang="ar-SA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/>
          <a:lstStyle/>
          <a:p>
            <a:pPr algn="l" rtl="0"/>
            <a:r>
              <a:rPr lang="en-US" dirty="0" smtClean="0"/>
              <a:t>A fluid of constant density </a:t>
            </a:r>
            <a:r>
              <a:rPr lang="el-GR" dirty="0" smtClean="0"/>
              <a:t>ρ</a:t>
            </a:r>
            <a:r>
              <a:rPr lang="en-US" dirty="0" smtClean="0"/>
              <a:t> = 960 </a:t>
            </a:r>
            <a:r>
              <a:rPr lang="en-US" i="1" dirty="0" smtClean="0"/>
              <a:t>kg / m</a:t>
            </a:r>
            <a:r>
              <a:rPr lang="en-US" i="1" baseline="30000" dirty="0" smtClean="0"/>
              <a:t>3</a:t>
            </a:r>
            <a:r>
              <a:rPr lang="en-US" i="1" dirty="0" smtClean="0"/>
              <a:t> is flowing steadily through the above tube. The diameters at</a:t>
            </a:r>
          </a:p>
          <a:p>
            <a:pPr algn="l" rtl="0">
              <a:buNone/>
            </a:pPr>
            <a:r>
              <a:rPr lang="en-US" dirty="0" smtClean="0"/>
              <a:t>    the sections are </a:t>
            </a:r>
            <a:r>
              <a:rPr lang="en-US" i="1" dirty="0" smtClean="0"/>
              <a:t>d</a:t>
            </a:r>
            <a:r>
              <a:rPr lang="en-US" i="1" baseline="-25000" dirty="0" smtClean="0"/>
              <a:t>1</a:t>
            </a:r>
            <a:r>
              <a:rPr lang="en-US" i="1" dirty="0" smtClean="0"/>
              <a:t> = 100 mm and d</a:t>
            </a:r>
            <a:r>
              <a:rPr lang="en-US" i="1" baseline="-25000" dirty="0" smtClean="0"/>
              <a:t>2</a:t>
            </a:r>
            <a:r>
              <a:rPr lang="en-US" i="1" dirty="0" smtClean="0"/>
              <a:t> = 80 </a:t>
            </a:r>
            <a:r>
              <a:rPr lang="en-US" i="1" dirty="0" smtClean="0"/>
              <a:t>mm. </a:t>
            </a:r>
            <a:r>
              <a:rPr lang="en-US" i="1" dirty="0" smtClean="0"/>
              <a:t>The gauge pressure at 1 is p</a:t>
            </a:r>
            <a:r>
              <a:rPr lang="en-US" i="1" baseline="-25000" dirty="0" smtClean="0"/>
              <a:t>1</a:t>
            </a:r>
            <a:r>
              <a:rPr lang="en-US" i="1" dirty="0" smtClean="0"/>
              <a:t> = 200 </a:t>
            </a:r>
            <a:r>
              <a:rPr lang="en-US" i="1" dirty="0" err="1" smtClean="0"/>
              <a:t>kN</a:t>
            </a:r>
            <a:r>
              <a:rPr lang="en-US" i="1" dirty="0" smtClean="0"/>
              <a:t>/ m</a:t>
            </a:r>
            <a:r>
              <a:rPr lang="en-US" i="1" baseline="30000" dirty="0" smtClean="0"/>
              <a:t>2</a:t>
            </a:r>
            <a:r>
              <a:rPr lang="en-US" i="1" dirty="0" smtClean="0"/>
              <a:t> </a:t>
            </a:r>
            <a:r>
              <a:rPr lang="en-US" dirty="0" smtClean="0"/>
              <a:t>and the velocity</a:t>
            </a:r>
          </a:p>
          <a:p>
            <a:pPr algn="l" rtl="0">
              <a:buNone/>
            </a:pPr>
            <a:r>
              <a:rPr lang="en-US" dirty="0" smtClean="0"/>
              <a:t>    here is </a:t>
            </a:r>
            <a:r>
              <a:rPr lang="en-US" i="1" dirty="0" smtClean="0"/>
              <a:t>u</a:t>
            </a:r>
            <a:r>
              <a:rPr lang="en-US" i="1" baseline="-25000" dirty="0" smtClean="0"/>
              <a:t>1</a:t>
            </a:r>
            <a:r>
              <a:rPr lang="en-US" i="1" dirty="0" smtClean="0"/>
              <a:t> = 5 m/ s. We want to know the gauge pressure at section 2. </a:t>
            </a:r>
          </a:p>
          <a:p>
            <a:pPr algn="l" rtl="0">
              <a:buNone/>
            </a:pPr>
            <a:endParaRPr lang="en-US" i="1" dirty="0" smtClean="0"/>
          </a:p>
          <a:p>
            <a:pPr algn="l" rtl="0"/>
            <a:r>
              <a:rPr lang="en-US" dirty="0" smtClean="0"/>
              <a:t>The tube is horizontal, with </a:t>
            </a:r>
            <a:r>
              <a:rPr lang="en-US" i="1" dirty="0" smtClean="0"/>
              <a:t>z</a:t>
            </a:r>
            <a:r>
              <a:rPr lang="en-US" i="1" baseline="-25000" dirty="0" smtClean="0"/>
              <a:t>1</a:t>
            </a:r>
            <a:r>
              <a:rPr lang="en-US" i="1" dirty="0" smtClean="0"/>
              <a:t> = z</a:t>
            </a:r>
            <a:r>
              <a:rPr lang="en-US" i="1" baseline="-25000" dirty="0" smtClean="0"/>
              <a:t>2</a:t>
            </a:r>
            <a:r>
              <a:rPr lang="en-US" i="1" dirty="0" smtClean="0"/>
              <a:t> so Bernoulli gives us the following equation for pressure at section 2:</a:t>
            </a:r>
          </a:p>
          <a:p>
            <a:pPr algn="l" rtl="0">
              <a:buNone/>
            </a:pPr>
            <a:endParaRPr lang="ar-S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357422" y="4786322"/>
          <a:ext cx="3797736" cy="1143008"/>
        </p:xfrm>
        <a:graphic>
          <a:graphicData uri="http://schemas.openxmlformats.org/presentationml/2006/ole">
            <p:oleObj spid="_x0000_s8194" name="Equation" r:id="rId3" imgW="1307880" imgH="393480" progId="Equation.3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778</TotalTime>
  <Words>440</Words>
  <Application>Microsoft Office PowerPoint</Application>
  <PresentationFormat>On-screen Show (4:3)</PresentationFormat>
  <Paragraphs>61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Flow</vt:lpstr>
      <vt:lpstr>Equation</vt:lpstr>
      <vt:lpstr>The Bernoulli Equation - Work and Energy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Notice the figure and relate with Bernoulli’s equation </vt:lpstr>
      <vt:lpstr>Energy losses due to friction</vt:lpstr>
      <vt:lpstr>Slide 13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Bernoulli Equation - Work and Energy</dc:title>
  <dc:creator>Prof. Ahmed Samy Kam</dc:creator>
  <cp:lastModifiedBy>Prof. Ahmed Samy Kam</cp:lastModifiedBy>
  <cp:revision>21</cp:revision>
  <dcterms:created xsi:type="dcterms:W3CDTF">2009-10-13T09:01:23Z</dcterms:created>
  <dcterms:modified xsi:type="dcterms:W3CDTF">2009-10-30T15:18:55Z</dcterms:modified>
</cp:coreProperties>
</file>