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C2B07E-67B9-4E08-9384-60FF3D895437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895B33-833F-4B5B-9CFC-B7A47AD6242A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b="1" i="1" dirty="0" smtClean="0"/>
              <a:t>An example:</a:t>
            </a:r>
          </a:p>
          <a:p>
            <a:pPr algn="l" rtl="0">
              <a:buNone/>
            </a:pPr>
            <a:r>
              <a:rPr lang="en-US" dirty="0" smtClean="0"/>
              <a:t>Taking the example discussed above of force </a:t>
            </a:r>
            <a:r>
              <a:rPr lang="en-US" i="1" dirty="0" smtClean="0"/>
              <a:t>F induced on a propeller blade, we have the equation</a:t>
            </a:r>
          </a:p>
          <a:p>
            <a:pPr algn="l" rtl="0">
              <a:buNone/>
            </a:pPr>
            <a:r>
              <a:rPr lang="en-US" dirty="0" smtClean="0"/>
              <a:t>        0 = </a:t>
            </a:r>
            <a:r>
              <a:rPr lang="el-GR" dirty="0" smtClean="0"/>
              <a:t>φ</a:t>
            </a:r>
            <a:r>
              <a:rPr lang="en-US" dirty="0" smtClean="0"/>
              <a:t> (K, d, u, </a:t>
            </a:r>
            <a:r>
              <a:rPr lang="el-GR" dirty="0" smtClean="0"/>
              <a:t>ρ</a:t>
            </a:r>
            <a:r>
              <a:rPr lang="en-US" dirty="0" smtClean="0"/>
              <a:t>, N, </a:t>
            </a:r>
            <a:r>
              <a:rPr lang="el-GR" dirty="0" smtClean="0"/>
              <a:t>μ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r>
              <a:rPr lang="en-US" dirty="0" smtClean="0"/>
              <a:t>There are m - n = 3 </a:t>
            </a:r>
            <a:r>
              <a:rPr lang="el-GR" dirty="0" smtClean="0"/>
              <a:t>π</a:t>
            </a:r>
            <a:r>
              <a:rPr lang="en-US" dirty="0" smtClean="0"/>
              <a:t> groups, so</a:t>
            </a:r>
          </a:p>
          <a:p>
            <a:pPr algn="l" rtl="0">
              <a:buNone/>
            </a:pPr>
            <a:r>
              <a:rPr lang="en-US" dirty="0" smtClean="0"/>
              <a:t>            </a:t>
            </a:r>
            <a:r>
              <a:rPr lang="el-GR" dirty="0" smtClean="0"/>
              <a:t>φ</a:t>
            </a:r>
            <a:r>
              <a:rPr lang="en-US" dirty="0" smtClean="0"/>
              <a:t> </a:t>
            </a:r>
            <a:r>
              <a:rPr lang="en-US" i="1" dirty="0" smtClean="0"/>
              <a:t>( </a:t>
            </a:r>
            <a:r>
              <a:rPr lang="el-GR" i="1" dirty="0" smtClean="0"/>
              <a:t>π</a:t>
            </a:r>
            <a:r>
              <a:rPr lang="en-US" i="1" baseline="-25000" dirty="0" smtClean="0"/>
              <a:t>1</a:t>
            </a:r>
            <a:r>
              <a:rPr lang="en-US" i="1" dirty="0" smtClean="0"/>
              <a:t> , </a:t>
            </a:r>
            <a:r>
              <a:rPr lang="el-GR" i="1" dirty="0" smtClean="0"/>
              <a:t>π</a:t>
            </a:r>
            <a:r>
              <a:rPr lang="en-US" i="1" baseline="-25000" dirty="0" smtClean="0"/>
              <a:t>2</a:t>
            </a:r>
            <a:r>
              <a:rPr lang="en-US" i="1" dirty="0" smtClean="0"/>
              <a:t> , </a:t>
            </a:r>
            <a:r>
              <a:rPr lang="el-GR" i="1" dirty="0" smtClean="0"/>
              <a:t>π</a:t>
            </a:r>
            <a:r>
              <a:rPr lang="en-US" i="1" baseline="-25000" dirty="0" smtClean="0"/>
              <a:t>3</a:t>
            </a:r>
            <a:r>
              <a:rPr lang="en-US" i="1" dirty="0" smtClean="0"/>
              <a:t> ) = 0</a:t>
            </a:r>
          </a:p>
          <a:p>
            <a:pPr algn="l" rtl="0"/>
            <a:r>
              <a:rPr lang="en-US" dirty="0" smtClean="0"/>
              <a:t>The choice of </a:t>
            </a:r>
            <a:r>
              <a:rPr lang="el-GR" dirty="0" smtClean="0"/>
              <a:t>ρ</a:t>
            </a:r>
            <a:r>
              <a:rPr lang="en-US" i="1" dirty="0" smtClean="0"/>
              <a:t>, u, d as the repeating variables satisfies the criteria above. They are measurable, good</a:t>
            </a:r>
          </a:p>
          <a:p>
            <a:pPr algn="l" rtl="0">
              <a:buNone/>
            </a:pPr>
            <a:r>
              <a:rPr lang="en-US" dirty="0" smtClean="0"/>
              <a:t>   design parameters and, in combination, contain all the dimension M,L and T. We can now form the three</a:t>
            </a:r>
          </a:p>
          <a:p>
            <a:pPr algn="l" rtl="0">
              <a:buNone/>
            </a:pPr>
            <a:r>
              <a:rPr lang="en-US" dirty="0" smtClean="0"/>
              <a:t>    groups according to the 2</a:t>
            </a:r>
            <a:r>
              <a:rPr lang="en-US" baseline="30000" dirty="0" smtClean="0"/>
              <a:t>nd</a:t>
            </a:r>
            <a:r>
              <a:rPr lang="en-US" dirty="0" smtClean="0"/>
              <a:t> theorem,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Content Placeholder 3"/>
          <p:cNvGraphicFramePr>
            <a:graphicFrameLocks noChangeAspect="1"/>
          </p:cNvGraphicFramePr>
          <p:nvPr/>
        </p:nvGraphicFramePr>
        <p:xfrm>
          <a:off x="1357313" y="857251"/>
          <a:ext cx="3214687" cy="2193586"/>
        </p:xfrm>
        <a:graphic>
          <a:graphicData uri="http://schemas.openxmlformats.org/presentationml/2006/ole">
            <p:oleObj spid="_x0000_s1027" name="Equation" r:id="rId3" imgW="1079280" imgH="7365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3214686"/>
            <a:ext cx="8143932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600" dirty="0"/>
              <a:t>As the </a:t>
            </a:r>
            <a:r>
              <a:rPr lang="el-GR" sz="2600" dirty="0" smtClean="0"/>
              <a:t>π</a:t>
            </a:r>
            <a:r>
              <a:rPr lang="en-US" sz="2600" dirty="0" smtClean="0"/>
              <a:t> </a:t>
            </a:r>
            <a:r>
              <a:rPr lang="en-US" sz="2600" dirty="0"/>
              <a:t>groups are all dimensionless i.e. they have dimensions M</a:t>
            </a:r>
            <a:r>
              <a:rPr lang="en-US" sz="2600" baseline="30000" dirty="0"/>
              <a:t>0</a:t>
            </a:r>
            <a:r>
              <a:rPr lang="en-US" sz="2600" dirty="0"/>
              <a:t>L</a:t>
            </a:r>
            <a:r>
              <a:rPr lang="en-US" sz="2600" baseline="30000" dirty="0"/>
              <a:t>0</a:t>
            </a:r>
            <a:r>
              <a:rPr lang="en-US" sz="2600" dirty="0"/>
              <a:t>T</a:t>
            </a:r>
            <a:r>
              <a:rPr lang="en-US" sz="2600" baseline="30000" dirty="0"/>
              <a:t>0</a:t>
            </a:r>
            <a:r>
              <a:rPr lang="en-US" sz="2600" dirty="0"/>
              <a:t> we can use the principle of</a:t>
            </a:r>
          </a:p>
          <a:p>
            <a:pPr algn="l" rtl="0"/>
            <a:r>
              <a:rPr lang="en-US" sz="2600" dirty="0"/>
              <a:t>dimensional homogeneity to equate the dimensions for each </a:t>
            </a:r>
            <a:r>
              <a:rPr lang="el-GR" sz="2600" dirty="0" smtClean="0"/>
              <a:t>π</a:t>
            </a:r>
            <a:r>
              <a:rPr lang="en-US" sz="2600" dirty="0" smtClean="0"/>
              <a:t> </a:t>
            </a:r>
            <a:r>
              <a:rPr lang="en-US" sz="2600" dirty="0"/>
              <a:t>group.</a:t>
            </a:r>
            <a:endParaRPr lang="ar-SA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5143512"/>
            <a:ext cx="7358114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600" dirty="0"/>
              <a:t>For the first </a:t>
            </a:r>
            <a:r>
              <a:rPr lang="el-GR" sz="2600" dirty="0" smtClean="0"/>
              <a:t>π</a:t>
            </a:r>
            <a:r>
              <a:rPr lang="en-US" sz="2600" dirty="0" smtClean="0"/>
              <a:t> group, in terms of dimensions</a:t>
            </a:r>
            <a:endParaRPr lang="ar-SA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(ML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a1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b1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c1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MLT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each dimension (M, L or T) the powers must be equal on both sides of the equation, so</a:t>
            </a: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For M:       0 =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For L:         0 = -3a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0 = 4 +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For T:         0 = -b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2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-2 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   c</a:t>
            </a:r>
            <a:r>
              <a:rPr lang="en-US" baseline="-25000" dirty="0" smtClean="0"/>
              <a:t>1</a:t>
            </a:r>
            <a:r>
              <a:rPr lang="en-US" dirty="0" smtClean="0"/>
              <a:t> = -4 – b</a:t>
            </a:r>
            <a:r>
              <a:rPr lang="en-US" baseline="-25000" dirty="0" smtClean="0"/>
              <a:t>1</a:t>
            </a:r>
            <a:r>
              <a:rPr lang="en-US" dirty="0" smtClean="0"/>
              <a:t> = -2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Giving </a:t>
            </a:r>
            <a:r>
              <a:rPr lang="el-GR" dirty="0" smtClean="0"/>
              <a:t>π</a:t>
            </a:r>
            <a:r>
              <a:rPr lang="en-US" baseline="-25000" dirty="0" smtClean="0"/>
              <a:t>1</a:t>
            </a:r>
            <a:r>
              <a:rPr lang="en-US" dirty="0" smtClean="0"/>
              <a:t> as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For </a:t>
            </a:r>
            <a:r>
              <a:rPr lang="el-GR" dirty="0" smtClean="0"/>
              <a:t>π</a:t>
            </a:r>
            <a:r>
              <a:rPr lang="en-US" baseline="-25000" dirty="0" smtClean="0"/>
              <a:t>2</a:t>
            </a:r>
            <a:r>
              <a:rPr lang="en-US" dirty="0" smtClean="0"/>
              <a:t> we have,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(ML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a2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b2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c2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For M:      0 =a</a:t>
            </a:r>
            <a:r>
              <a:rPr lang="en-US" baseline="-25000" dirty="0" smtClean="0"/>
              <a:t>2</a:t>
            </a:r>
          </a:p>
          <a:p>
            <a:pPr algn="l" rtl="0">
              <a:buNone/>
            </a:pPr>
            <a:r>
              <a:rPr lang="en-US" dirty="0" smtClean="0"/>
              <a:t>                 a</a:t>
            </a:r>
            <a:r>
              <a:rPr lang="en-US" baseline="-25000" dirty="0" smtClean="0"/>
              <a:t>2</a:t>
            </a:r>
            <a:r>
              <a:rPr lang="en-US" dirty="0" smtClean="0"/>
              <a:t> = 0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14678" y="2000240"/>
          <a:ext cx="2000264" cy="1118791"/>
        </p:xfrm>
        <a:graphic>
          <a:graphicData uri="http://schemas.openxmlformats.org/presentationml/2006/ole">
            <p:oleObj spid="_x0000_s3074" name="Equation" r:id="rId3" imgW="7491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For L:     0 = -3a</a:t>
            </a:r>
            <a:r>
              <a:rPr lang="en-US" baseline="-25000" dirty="0" smtClean="0"/>
              <a:t>2</a:t>
            </a:r>
            <a:r>
              <a:rPr lang="en-US" dirty="0" smtClean="0"/>
              <a:t> – b</a:t>
            </a:r>
            <a:r>
              <a:rPr lang="en-US" baseline="-25000" dirty="0" smtClean="0"/>
              <a:t>2</a:t>
            </a:r>
            <a:r>
              <a:rPr lang="en-US" dirty="0" smtClean="0"/>
              <a:t> + c</a:t>
            </a:r>
            <a:r>
              <a:rPr lang="en-US" baseline="-25000" dirty="0" smtClean="0"/>
              <a:t>2</a:t>
            </a:r>
          </a:p>
          <a:p>
            <a:pPr algn="l" rtl="0">
              <a:buNone/>
            </a:pPr>
            <a:r>
              <a:rPr lang="en-US" dirty="0" smtClean="0"/>
              <a:t>               0 = - b</a:t>
            </a:r>
            <a:r>
              <a:rPr lang="en-US" baseline="-25000" dirty="0" smtClean="0"/>
              <a:t>2</a:t>
            </a:r>
            <a:r>
              <a:rPr lang="en-US" dirty="0" smtClean="0"/>
              <a:t> + c</a:t>
            </a:r>
            <a:r>
              <a:rPr lang="en-US" baseline="-25000" dirty="0" smtClean="0"/>
              <a:t>2</a:t>
            </a:r>
          </a:p>
          <a:p>
            <a:pPr algn="l" rtl="0">
              <a:buNone/>
            </a:pPr>
            <a:r>
              <a:rPr lang="en-US" dirty="0" smtClean="0"/>
              <a:t>For T:     0 = -b</a:t>
            </a:r>
            <a:r>
              <a:rPr lang="en-US" baseline="-25000" dirty="0" smtClean="0"/>
              <a:t>2</a:t>
            </a:r>
            <a:r>
              <a:rPr lang="en-US" dirty="0" smtClean="0"/>
              <a:t> – 1</a:t>
            </a:r>
          </a:p>
          <a:p>
            <a:pPr algn="l" rtl="0">
              <a:buNone/>
            </a:pPr>
            <a:r>
              <a:rPr lang="en-US" dirty="0" smtClean="0"/>
              <a:t>               b</a:t>
            </a:r>
            <a:r>
              <a:rPr lang="en-US" baseline="-25000" dirty="0" smtClean="0"/>
              <a:t>2</a:t>
            </a:r>
            <a:r>
              <a:rPr lang="en-US" dirty="0" smtClean="0"/>
              <a:t> = -1</a:t>
            </a:r>
          </a:p>
          <a:p>
            <a:pPr algn="l" rtl="0">
              <a:buNone/>
            </a:pPr>
            <a:r>
              <a:rPr lang="en-US" dirty="0" smtClean="0"/>
              <a:t>               c</a:t>
            </a:r>
            <a:r>
              <a:rPr lang="en-US" baseline="-25000" dirty="0" smtClean="0"/>
              <a:t>2</a:t>
            </a:r>
            <a:r>
              <a:rPr lang="en-US" dirty="0" smtClean="0"/>
              <a:t> = 1</a:t>
            </a:r>
          </a:p>
          <a:p>
            <a:pPr algn="l" rtl="0">
              <a:buNone/>
            </a:pPr>
            <a:r>
              <a:rPr lang="en-US" dirty="0" smtClean="0"/>
              <a:t>Giving </a:t>
            </a:r>
            <a:r>
              <a:rPr lang="el-GR" dirty="0" smtClean="0"/>
              <a:t>π</a:t>
            </a:r>
            <a:r>
              <a:rPr lang="en-US" baseline="-25000" dirty="0" smtClean="0"/>
              <a:t>2</a:t>
            </a:r>
            <a:r>
              <a:rPr lang="en-US" dirty="0" smtClean="0"/>
              <a:t> as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For </a:t>
            </a:r>
            <a:r>
              <a:rPr lang="el-GR" dirty="0" smtClean="0"/>
              <a:t>π</a:t>
            </a:r>
            <a:r>
              <a:rPr lang="en-US" baseline="-25000" dirty="0" smtClean="0"/>
              <a:t>3</a:t>
            </a:r>
            <a:r>
              <a:rPr lang="en-US" dirty="0" smtClean="0"/>
              <a:t>  we have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6050" y="3643314"/>
          <a:ext cx="1458153" cy="982668"/>
        </p:xfrm>
        <a:graphic>
          <a:graphicData uri="http://schemas.openxmlformats.org/presentationml/2006/ole">
            <p:oleObj spid="_x0000_s4098" name="Equation" r:id="rId3" imgW="583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(ML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a3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b3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c3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—1</a:t>
            </a:r>
          </a:p>
          <a:p>
            <a:pPr algn="l" rtl="0">
              <a:buNone/>
            </a:pP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M:     0 =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L:      0 = -3a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0 =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+2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T:      0 = -b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-1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-1</a:t>
            </a:r>
          </a:p>
          <a:p>
            <a:pPr algn="l" rtl="0">
              <a:buNone/>
            </a:pPr>
            <a:r>
              <a:rPr lang="en-US" dirty="0" smtClean="0"/>
              <a:t>Giving </a:t>
            </a:r>
            <a:r>
              <a:rPr lang="el-GR" dirty="0" smtClean="0"/>
              <a:t>π</a:t>
            </a:r>
            <a:r>
              <a:rPr lang="en-US" baseline="-25000" dirty="0" smtClean="0"/>
              <a:t>3</a:t>
            </a:r>
            <a:r>
              <a:rPr lang="en-US" dirty="0" smtClean="0"/>
              <a:t> as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43240" y="5072074"/>
          <a:ext cx="1724612" cy="1138244"/>
        </p:xfrm>
        <a:graphic>
          <a:graphicData uri="http://schemas.openxmlformats.org/presentationml/2006/ole">
            <p:oleObj spid="_x0000_s5122" name="Equation" r:id="rId3" imgW="6346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Thus the problem may be described by the following function of the three non-dimensional </a:t>
            </a:r>
            <a:r>
              <a:rPr lang="el-GR" dirty="0" smtClean="0"/>
              <a:t>π</a:t>
            </a:r>
            <a:r>
              <a:rPr lang="en-US" dirty="0" smtClean="0"/>
              <a:t> groups,</a:t>
            </a:r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28794" y="2071678"/>
          <a:ext cx="4139069" cy="1138244"/>
        </p:xfrm>
        <a:graphic>
          <a:graphicData uri="http://schemas.openxmlformats.org/presentationml/2006/ole">
            <p:oleObj spid="_x0000_s6146" name="Equation" r:id="rId3" imgW="15238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407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Prof. Ahmed Samy Kam</dc:creator>
  <cp:lastModifiedBy>Prof. Ahmed Samy Kam</cp:lastModifiedBy>
  <cp:revision>9</cp:revision>
  <dcterms:created xsi:type="dcterms:W3CDTF">2009-10-26T18:36:20Z</dcterms:created>
  <dcterms:modified xsi:type="dcterms:W3CDTF">2009-10-30T14:40:08Z</dcterms:modified>
</cp:coreProperties>
</file>