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7" d="100"/>
          <a:sy n="67" d="100"/>
        </p:scale>
        <p:origin x="-147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32ED2D5-A975-4CD0-9B51-C39205C30B39}" type="datetimeFigureOut">
              <a:rPr lang="ar-SA" smtClean="0"/>
              <a:pPr/>
              <a:t>11/12/1430</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A7545AA9-ECF4-4F3A-BEC5-4F81145A7ECD}"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2ED2D5-A975-4CD0-9B51-C39205C30B39}" type="datetimeFigureOut">
              <a:rPr lang="ar-SA" smtClean="0"/>
              <a:pPr/>
              <a:t>11/12/1430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7545AA9-ECF4-4F3A-BEC5-4F81145A7ECD}"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2ED2D5-A975-4CD0-9B51-C39205C30B39}" type="datetimeFigureOut">
              <a:rPr lang="ar-SA" smtClean="0"/>
              <a:pPr/>
              <a:t>11/12/1430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7545AA9-ECF4-4F3A-BEC5-4F81145A7ECD}"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2ED2D5-A975-4CD0-9B51-C39205C30B39}" type="datetimeFigureOut">
              <a:rPr lang="ar-SA" smtClean="0"/>
              <a:pPr/>
              <a:t>11/12/1430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7545AA9-ECF4-4F3A-BEC5-4F81145A7ECD}"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32ED2D5-A975-4CD0-9B51-C39205C30B39}" type="datetimeFigureOut">
              <a:rPr lang="ar-SA" smtClean="0"/>
              <a:pPr/>
              <a:t>11/12/1430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7545AA9-ECF4-4F3A-BEC5-4F81145A7ECD}"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32ED2D5-A975-4CD0-9B51-C39205C30B39}" type="datetimeFigureOut">
              <a:rPr lang="ar-SA" smtClean="0"/>
              <a:pPr/>
              <a:t>11/12/1430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A7545AA9-ECF4-4F3A-BEC5-4F81145A7ECD}"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32ED2D5-A975-4CD0-9B51-C39205C30B39}" type="datetimeFigureOut">
              <a:rPr lang="ar-SA" smtClean="0"/>
              <a:pPr/>
              <a:t>11/12/1430</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A7545AA9-ECF4-4F3A-BEC5-4F81145A7ECD}"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32ED2D5-A975-4CD0-9B51-C39205C30B39}" type="datetimeFigureOut">
              <a:rPr lang="ar-SA" smtClean="0"/>
              <a:pPr/>
              <a:t>11/12/1430</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A7545AA9-ECF4-4F3A-BEC5-4F81145A7ECD}"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2ED2D5-A975-4CD0-9B51-C39205C30B39}" type="datetimeFigureOut">
              <a:rPr lang="ar-SA" smtClean="0"/>
              <a:pPr/>
              <a:t>11/12/1430</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A7545AA9-ECF4-4F3A-BEC5-4F81145A7ECD}"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32ED2D5-A975-4CD0-9B51-C39205C30B39}" type="datetimeFigureOut">
              <a:rPr lang="ar-SA" smtClean="0"/>
              <a:pPr/>
              <a:t>11/12/1430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A7545AA9-ECF4-4F3A-BEC5-4F81145A7ECD}"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32ED2D5-A975-4CD0-9B51-C39205C30B39}" type="datetimeFigureOut">
              <a:rPr lang="ar-SA" smtClean="0"/>
              <a:pPr/>
              <a:t>11/12/1430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A7545AA9-ECF4-4F3A-BEC5-4F81145A7ECD}" type="slidenum">
              <a:rPr lang="ar-SA" smtClean="0"/>
              <a:pPr/>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32ED2D5-A975-4CD0-9B51-C39205C30B39}" type="datetimeFigureOut">
              <a:rPr lang="ar-SA" smtClean="0"/>
              <a:pPr/>
              <a:t>11/12/1430</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7545AA9-ECF4-4F3A-BEC5-4F81145A7ECD}" type="slidenum">
              <a:rPr lang="ar-SA" smtClean="0"/>
              <a:pPr/>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Dimensional Analysis</a:t>
            </a:r>
            <a:endParaRPr lang="ar-SA" dirty="0"/>
          </a:p>
        </p:txBody>
      </p:sp>
      <p:sp>
        <p:nvSpPr>
          <p:cNvPr id="3" name="Subtitle 2"/>
          <p:cNvSpPr>
            <a:spLocks noGrp="1"/>
          </p:cNvSpPr>
          <p:nvPr>
            <p:ph type="subTitle" idx="1"/>
          </p:nvPr>
        </p:nvSpPr>
        <p:spPr/>
        <p:txBody>
          <a:bodyPr/>
          <a:lstStyle/>
          <a:p>
            <a:endParaRPr lang="ar-S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681682"/>
          </a:xfrm>
        </p:spPr>
        <p:txBody>
          <a:bodyPr/>
          <a:lstStyle/>
          <a:p>
            <a:pPr algn="l" rtl="0"/>
            <a:r>
              <a:rPr lang="en-US" b="1" dirty="0" smtClean="0"/>
              <a:t>1</a:t>
            </a:r>
            <a:r>
              <a:rPr lang="en-US" b="1" baseline="30000" dirty="0" smtClean="0"/>
              <a:t>st</a:t>
            </a:r>
            <a:r>
              <a:rPr lang="en-US" b="1" dirty="0" smtClean="0"/>
              <a:t> </a:t>
            </a:r>
            <a:r>
              <a:rPr lang="el-GR" b="1" dirty="0" smtClean="0"/>
              <a:t>π</a:t>
            </a:r>
            <a:r>
              <a:rPr lang="en-US" b="1" dirty="0" smtClean="0"/>
              <a:t> </a:t>
            </a:r>
            <a:r>
              <a:rPr lang="en-US" b="1" dirty="0" smtClean="0"/>
              <a:t>theorem</a:t>
            </a:r>
            <a:r>
              <a:rPr lang="en-US" dirty="0" smtClean="0"/>
              <a:t>:</a:t>
            </a:r>
          </a:p>
          <a:p>
            <a:pPr algn="l" rtl="0">
              <a:buNone/>
            </a:pPr>
            <a:r>
              <a:rPr lang="en-US" dirty="0" smtClean="0"/>
              <a:t>A relationship between </a:t>
            </a:r>
            <a:r>
              <a:rPr lang="en-US" b="1" dirty="0" smtClean="0"/>
              <a:t>m variables (physical properties such as velocity, density etc.) can be expressed as </a:t>
            </a:r>
            <a:r>
              <a:rPr lang="en-US" dirty="0" smtClean="0"/>
              <a:t>a relationship between </a:t>
            </a:r>
            <a:r>
              <a:rPr lang="en-US" b="1" dirty="0" smtClean="0"/>
              <a:t>m-n </a:t>
            </a:r>
            <a:r>
              <a:rPr lang="en-US" b="1" i="1" dirty="0" smtClean="0"/>
              <a:t>non-dimensional groups of variables (called </a:t>
            </a:r>
            <a:r>
              <a:rPr lang="el-GR" b="1" i="1" dirty="0" smtClean="0"/>
              <a:t>π</a:t>
            </a:r>
            <a:r>
              <a:rPr lang="en-US" b="1" i="1" dirty="0" smtClean="0"/>
              <a:t> groups), where n is the number </a:t>
            </a:r>
            <a:r>
              <a:rPr lang="en-US" dirty="0" smtClean="0"/>
              <a:t>of fundamental dimensions (such as mass, length and time) required to express the variables.</a:t>
            </a:r>
          </a:p>
          <a:p>
            <a:pPr algn="l" rtl="0"/>
            <a:r>
              <a:rPr lang="en-US" b="1" dirty="0" smtClean="0"/>
              <a:t>2</a:t>
            </a:r>
            <a:r>
              <a:rPr lang="en-US" b="1" baseline="30000" dirty="0" smtClean="0"/>
              <a:t>nd</a:t>
            </a:r>
            <a:r>
              <a:rPr lang="en-US" b="1" dirty="0" smtClean="0"/>
              <a:t> </a:t>
            </a:r>
            <a:r>
              <a:rPr lang="el-GR" b="1" dirty="0" smtClean="0"/>
              <a:t>π</a:t>
            </a:r>
            <a:r>
              <a:rPr lang="en-US" b="1" dirty="0" smtClean="0"/>
              <a:t> theorem</a:t>
            </a:r>
          </a:p>
          <a:p>
            <a:pPr algn="l" rtl="0">
              <a:buNone/>
            </a:pPr>
            <a:r>
              <a:rPr lang="en-US" dirty="0" smtClean="0"/>
              <a:t>Each </a:t>
            </a:r>
            <a:r>
              <a:rPr lang="el-GR" dirty="0" smtClean="0"/>
              <a:t>π</a:t>
            </a:r>
            <a:r>
              <a:rPr lang="en-US" dirty="0" smtClean="0"/>
              <a:t> </a:t>
            </a:r>
            <a:r>
              <a:rPr lang="en-US" dirty="0" smtClean="0"/>
              <a:t>group is a function of </a:t>
            </a:r>
            <a:r>
              <a:rPr lang="en-US" b="1" dirty="0" smtClean="0"/>
              <a:t>n </a:t>
            </a:r>
            <a:r>
              <a:rPr lang="en-US" b="1" i="1" dirty="0" smtClean="0"/>
              <a:t>governing or repeating variables plus one of the remaining variables.</a:t>
            </a:r>
            <a:endParaRPr lang="ar-S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610244"/>
          </a:xfrm>
        </p:spPr>
        <p:txBody>
          <a:bodyPr>
            <a:normAutofit lnSpcReduction="10000"/>
          </a:bodyPr>
          <a:lstStyle/>
          <a:p>
            <a:pPr algn="l" rtl="0"/>
            <a:r>
              <a:rPr lang="en-US" b="1" i="1" dirty="0" smtClean="0"/>
              <a:t>Choice of repeating variables</a:t>
            </a:r>
          </a:p>
          <a:p>
            <a:pPr algn="l" rtl="0">
              <a:buNone/>
            </a:pPr>
            <a:r>
              <a:rPr lang="en-US" dirty="0" smtClean="0"/>
              <a:t>Repeating variables are those which we think will appear in all or most of the </a:t>
            </a:r>
            <a:r>
              <a:rPr lang="el-GR" dirty="0" smtClean="0"/>
              <a:t>π</a:t>
            </a:r>
            <a:r>
              <a:rPr lang="en-US" dirty="0" smtClean="0"/>
              <a:t> groups. Before commencing analysis of a problem one must choose the repeating</a:t>
            </a:r>
          </a:p>
          <a:p>
            <a:pPr algn="l" rtl="0">
              <a:buNone/>
            </a:pPr>
            <a:r>
              <a:rPr lang="en-US" dirty="0" smtClean="0"/>
              <a:t>    variables.</a:t>
            </a:r>
          </a:p>
          <a:p>
            <a:pPr algn="l" rtl="0">
              <a:buNone/>
            </a:pPr>
            <a:r>
              <a:rPr lang="en-US" dirty="0" smtClean="0"/>
              <a:t>Some rules which should be followed are</a:t>
            </a:r>
          </a:p>
          <a:p>
            <a:pPr algn="l" rtl="0">
              <a:buNone/>
            </a:pPr>
            <a:r>
              <a:rPr lang="en-US" dirty="0" err="1" smtClean="0"/>
              <a:t>i</a:t>
            </a:r>
            <a:r>
              <a:rPr lang="en-US" dirty="0" smtClean="0"/>
              <a:t>. From the 2nd theorem there can be </a:t>
            </a:r>
            <a:r>
              <a:rPr lang="en-US" b="1" dirty="0" smtClean="0"/>
              <a:t>n ( = 3) repeating variables.</a:t>
            </a:r>
          </a:p>
          <a:p>
            <a:pPr algn="l" rtl="0">
              <a:buNone/>
            </a:pPr>
            <a:r>
              <a:rPr lang="en-US" dirty="0" smtClean="0"/>
              <a:t>ii. When combined, these repeating variables variable must contain all of dimensions (M, L, T)</a:t>
            </a:r>
          </a:p>
          <a:p>
            <a:pPr algn="l" rtl="0">
              <a:buNone/>
            </a:pPr>
            <a:r>
              <a:rPr lang="en-US" dirty="0" smtClean="0"/>
              <a:t>iii. A combination of the repeating variables must not form a dimensionless group.  The repeating variables do not have to appear in all </a:t>
            </a:r>
            <a:r>
              <a:rPr lang="el-GR" dirty="0" smtClean="0"/>
              <a:t>π</a:t>
            </a:r>
            <a:r>
              <a:rPr lang="en-US" dirty="0" smtClean="0"/>
              <a:t> groups.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681682"/>
          </a:xfrm>
        </p:spPr>
        <p:txBody>
          <a:bodyPr/>
          <a:lstStyle/>
          <a:p>
            <a:pPr algn="l" rtl="0">
              <a:buNone/>
            </a:pPr>
            <a:r>
              <a:rPr lang="en-US" dirty="0" smtClean="0"/>
              <a:t>v. The repeating variables should be chosen to be measurable in an experimental investigation. They should be of major interest to the designer. For example, pipe diameter (dimension L) is more useful and measurable than roughness height (also dimension L).</a:t>
            </a:r>
          </a:p>
          <a:p>
            <a:pPr algn="l" rtl="0"/>
            <a:r>
              <a:rPr lang="en-US" dirty="0" smtClean="0"/>
              <a:t>In fluids it is usually possible to take </a:t>
            </a:r>
            <a:r>
              <a:rPr lang="el-GR" b="1" dirty="0" smtClean="0"/>
              <a:t>ρ</a:t>
            </a:r>
            <a:r>
              <a:rPr lang="en-US" b="1" dirty="0" smtClean="0"/>
              <a:t>, </a:t>
            </a:r>
            <a:r>
              <a:rPr lang="en-US" b="1" dirty="0" smtClean="0"/>
              <a:t>u and d as the three repeating variables.</a:t>
            </a:r>
          </a:p>
          <a:p>
            <a:pPr algn="l" rtl="0"/>
            <a:r>
              <a:rPr lang="en-US" dirty="0" smtClean="0"/>
              <a:t>This freedom of choice results in there being many different </a:t>
            </a:r>
            <a:r>
              <a:rPr lang="el-GR" dirty="0" smtClean="0"/>
              <a:t>π</a:t>
            </a:r>
            <a:r>
              <a:rPr lang="en-US" dirty="0" smtClean="0"/>
              <a:t> </a:t>
            </a:r>
            <a:r>
              <a:rPr lang="en-US" dirty="0" smtClean="0"/>
              <a:t>groups which can be formed - and all are</a:t>
            </a:r>
          </a:p>
          <a:p>
            <a:pPr algn="l" rtl="0">
              <a:buNone/>
            </a:pPr>
            <a:r>
              <a:rPr lang="en-US" dirty="0" smtClean="0"/>
              <a:t>    valid. There is not really a wrong choice.</a:t>
            </a:r>
            <a:endParaRPr lang="en-US" b="1" dirty="0" smtClean="0"/>
          </a:p>
          <a:p>
            <a:pPr algn="l" rtl="0"/>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610244"/>
          </a:xfrm>
        </p:spPr>
        <p:txBody>
          <a:bodyPr/>
          <a:lstStyle/>
          <a:p>
            <a:pPr algn="just" rtl="0"/>
            <a:r>
              <a:rPr lang="en-US" dirty="0" smtClean="0"/>
              <a:t>In the application of fluid mechanics in designs make much of the use of empirical results from a lot of experiments. This data is often difficult to present in a readable form. Dimensional analysis provides a strategy for choosing relevant data and how it should be presented.</a:t>
            </a:r>
          </a:p>
          <a:p>
            <a:pPr algn="just" rtl="0"/>
            <a:r>
              <a:rPr lang="en-US" dirty="0" smtClean="0"/>
              <a:t>This is a useful technique in all experimentally based areas of study. If it is possible to identify the  factors involved in a physical situation, dimensional analysis can form a relationship between them.</a:t>
            </a:r>
            <a:endParaRPr lang="ar-S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467368"/>
          </a:xfrm>
        </p:spPr>
        <p:txBody>
          <a:bodyPr>
            <a:normAutofit lnSpcReduction="10000"/>
          </a:bodyPr>
          <a:lstStyle/>
          <a:p>
            <a:pPr algn="l" rtl="0"/>
            <a:r>
              <a:rPr lang="en-US" b="1" i="1" dirty="0" smtClean="0"/>
              <a:t>Dimensions and units</a:t>
            </a:r>
          </a:p>
          <a:p>
            <a:pPr algn="l" rtl="0">
              <a:buNone/>
            </a:pPr>
            <a:r>
              <a:rPr lang="en-US" dirty="0" smtClean="0"/>
              <a:t>    Dimensions are properties which can be measured. Units are the standard elements we use to quantify</a:t>
            </a:r>
          </a:p>
          <a:p>
            <a:pPr algn="l" rtl="0">
              <a:buNone/>
            </a:pPr>
            <a:r>
              <a:rPr lang="en-US" dirty="0" smtClean="0"/>
              <a:t>    these dimensions.</a:t>
            </a:r>
          </a:p>
          <a:p>
            <a:pPr algn="l" rtl="0"/>
            <a:r>
              <a:rPr lang="en-US" dirty="0" smtClean="0"/>
              <a:t>In dimensional analysis we are concerned with the nature of the dimension i.e. its quality not its</a:t>
            </a:r>
          </a:p>
          <a:p>
            <a:pPr algn="l" rtl="0">
              <a:buNone/>
            </a:pPr>
            <a:r>
              <a:rPr lang="en-US" dirty="0" smtClean="0"/>
              <a:t>    quantity. The following common abbreviation are used:</a:t>
            </a:r>
          </a:p>
          <a:p>
            <a:pPr algn="l" rtl="0"/>
            <a:r>
              <a:rPr lang="en-US" dirty="0" smtClean="0"/>
              <a:t>length = L</a:t>
            </a:r>
          </a:p>
          <a:p>
            <a:pPr algn="l" rtl="0"/>
            <a:r>
              <a:rPr lang="en-US" dirty="0" smtClean="0"/>
              <a:t>mass = M</a:t>
            </a:r>
          </a:p>
          <a:p>
            <a:pPr algn="l" rtl="0"/>
            <a:r>
              <a:rPr lang="en-US" dirty="0" smtClean="0"/>
              <a:t>time = T</a:t>
            </a:r>
          </a:p>
          <a:p>
            <a:pPr algn="l" rtl="0"/>
            <a:r>
              <a:rPr lang="en-US" dirty="0" smtClean="0"/>
              <a:t>force = F</a:t>
            </a:r>
          </a:p>
          <a:p>
            <a:pPr algn="l" rtl="0">
              <a:buNone/>
            </a:pPr>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SI &amp; English Units</a:t>
            </a:r>
            <a:endParaRPr lang="ar-SA" b="1" dirty="0"/>
          </a:p>
        </p:txBody>
      </p:sp>
      <p:graphicFrame>
        <p:nvGraphicFramePr>
          <p:cNvPr id="5" name="Content Placeholder 4"/>
          <p:cNvGraphicFramePr>
            <a:graphicFrameLocks noGrp="1"/>
          </p:cNvGraphicFramePr>
          <p:nvPr>
            <p:ph idx="1"/>
          </p:nvPr>
        </p:nvGraphicFramePr>
        <p:xfrm>
          <a:off x="457200" y="1935163"/>
          <a:ext cx="8229600" cy="4450080"/>
        </p:xfrm>
        <a:graphic>
          <a:graphicData uri="http://schemas.openxmlformats.org/drawingml/2006/table">
            <a:tbl>
              <a:tblPr rtl="1" firstRow="1" bandRow="1">
                <a:tableStyleId>{5C22544A-7EE6-4342-B048-85BDC9FD1C3A}</a:tableStyleId>
              </a:tblPr>
              <a:tblGrid>
                <a:gridCol w="2057400"/>
                <a:gridCol w="2057400"/>
                <a:gridCol w="2057400"/>
                <a:gridCol w="2057400"/>
              </a:tblGrid>
              <a:tr h="370840">
                <a:tc>
                  <a:txBody>
                    <a:bodyPr/>
                    <a:lstStyle/>
                    <a:p>
                      <a:pPr algn="ctr" rtl="1"/>
                      <a:r>
                        <a:rPr lang="en-US" dirty="0" smtClean="0">
                          <a:latin typeface="Times New Roman" pitchFamily="18" charset="0"/>
                          <a:cs typeface="Times New Roman" pitchFamily="18" charset="0"/>
                        </a:rPr>
                        <a:t>Dimension</a:t>
                      </a:r>
                      <a:endParaRPr lang="ar-SA" dirty="0">
                        <a:latin typeface="Times New Roman" pitchFamily="18" charset="0"/>
                        <a:cs typeface="Times New Roman" pitchFamily="18" charset="0"/>
                      </a:endParaRPr>
                    </a:p>
                  </a:txBody>
                  <a:tcPr/>
                </a:tc>
                <a:tc>
                  <a:txBody>
                    <a:bodyPr/>
                    <a:lstStyle/>
                    <a:p>
                      <a:pPr algn="ctr" rtl="1"/>
                      <a:r>
                        <a:rPr lang="en-US" dirty="0" smtClean="0">
                          <a:latin typeface="Times New Roman" pitchFamily="18" charset="0"/>
                          <a:cs typeface="Times New Roman" pitchFamily="18" charset="0"/>
                        </a:rPr>
                        <a:t>English</a:t>
                      </a:r>
                      <a:endParaRPr lang="ar-SA" dirty="0">
                        <a:latin typeface="Times New Roman" pitchFamily="18" charset="0"/>
                        <a:cs typeface="Times New Roman" pitchFamily="18" charset="0"/>
                      </a:endParaRPr>
                    </a:p>
                  </a:txBody>
                  <a:tcPr/>
                </a:tc>
                <a:tc>
                  <a:txBody>
                    <a:bodyPr/>
                    <a:lstStyle/>
                    <a:p>
                      <a:pPr algn="ctr" rtl="1"/>
                      <a:r>
                        <a:rPr lang="en-US" dirty="0" smtClean="0">
                          <a:latin typeface="Times New Roman" pitchFamily="18" charset="0"/>
                          <a:cs typeface="Times New Roman" pitchFamily="18" charset="0"/>
                        </a:rPr>
                        <a:t>SI</a:t>
                      </a:r>
                      <a:endParaRPr lang="ar-SA" dirty="0">
                        <a:latin typeface="Times New Roman" pitchFamily="18" charset="0"/>
                        <a:cs typeface="Times New Roman" pitchFamily="18" charset="0"/>
                      </a:endParaRPr>
                    </a:p>
                  </a:txBody>
                  <a:tcPr/>
                </a:tc>
                <a:tc>
                  <a:txBody>
                    <a:bodyPr/>
                    <a:lstStyle/>
                    <a:p>
                      <a:pPr algn="ctr" rtl="1"/>
                      <a:r>
                        <a:rPr lang="en-US" dirty="0" smtClean="0">
                          <a:latin typeface="Times New Roman" pitchFamily="18" charset="0"/>
                          <a:cs typeface="Times New Roman" pitchFamily="18" charset="0"/>
                        </a:rPr>
                        <a:t>Quantity</a:t>
                      </a:r>
                      <a:endParaRPr lang="ar-SA" dirty="0">
                        <a:latin typeface="Times New Roman" pitchFamily="18" charset="0"/>
                        <a:cs typeface="Times New Roman" pitchFamily="18" charset="0"/>
                      </a:endParaRPr>
                    </a:p>
                  </a:txBody>
                  <a:tcPr/>
                </a:tc>
              </a:tr>
              <a:tr h="370840">
                <a:tc>
                  <a:txBody>
                    <a:bodyPr/>
                    <a:lstStyle/>
                    <a:p>
                      <a:pPr algn="ctr" rtl="1"/>
                      <a:r>
                        <a:rPr lang="en-US" dirty="0" smtClean="0">
                          <a:latin typeface="Times New Roman" pitchFamily="18" charset="0"/>
                          <a:cs typeface="Times New Roman" pitchFamily="18" charset="0"/>
                        </a:rPr>
                        <a:t>L</a:t>
                      </a:r>
                      <a:endParaRPr lang="ar-SA" dirty="0">
                        <a:latin typeface="Times New Roman" pitchFamily="18" charset="0"/>
                        <a:cs typeface="Times New Roman" pitchFamily="18" charset="0"/>
                      </a:endParaRPr>
                    </a:p>
                  </a:txBody>
                  <a:tcPr/>
                </a:tc>
                <a:tc>
                  <a:txBody>
                    <a:bodyPr/>
                    <a:lstStyle/>
                    <a:p>
                      <a:pPr algn="ctr" rtl="1"/>
                      <a:r>
                        <a:rPr lang="en-US" dirty="0" smtClean="0">
                          <a:latin typeface="Times New Roman" pitchFamily="18" charset="0"/>
                          <a:cs typeface="Times New Roman" pitchFamily="18" charset="0"/>
                        </a:rPr>
                        <a:t>Foot, ft</a:t>
                      </a:r>
                      <a:endParaRPr lang="ar-SA" dirty="0">
                        <a:latin typeface="Times New Roman" pitchFamily="18" charset="0"/>
                        <a:cs typeface="Times New Roman" pitchFamily="18" charset="0"/>
                      </a:endParaRPr>
                    </a:p>
                  </a:txBody>
                  <a:tcPr/>
                </a:tc>
                <a:tc>
                  <a:txBody>
                    <a:bodyPr/>
                    <a:lstStyle/>
                    <a:p>
                      <a:pPr algn="ctr" rtl="1"/>
                      <a:r>
                        <a:rPr lang="en-US" dirty="0" smtClean="0">
                          <a:latin typeface="Times New Roman" pitchFamily="18" charset="0"/>
                          <a:cs typeface="Times New Roman" pitchFamily="18" charset="0"/>
                        </a:rPr>
                        <a:t>Meter, m</a:t>
                      </a:r>
                      <a:endParaRPr lang="ar-SA" dirty="0">
                        <a:latin typeface="Times New Roman" pitchFamily="18" charset="0"/>
                        <a:cs typeface="Times New Roman" pitchFamily="18" charset="0"/>
                      </a:endParaRPr>
                    </a:p>
                  </a:txBody>
                  <a:tcPr/>
                </a:tc>
                <a:tc>
                  <a:txBody>
                    <a:bodyPr/>
                    <a:lstStyle/>
                    <a:p>
                      <a:pPr algn="ctr" rtl="1"/>
                      <a:r>
                        <a:rPr lang="en-US" dirty="0" smtClean="0">
                          <a:latin typeface="Times New Roman" pitchFamily="18" charset="0"/>
                          <a:cs typeface="Times New Roman" pitchFamily="18" charset="0"/>
                        </a:rPr>
                        <a:t>Length</a:t>
                      </a:r>
                      <a:endParaRPr lang="ar-SA" dirty="0">
                        <a:latin typeface="Times New Roman" pitchFamily="18" charset="0"/>
                        <a:cs typeface="Times New Roman" pitchFamily="18" charset="0"/>
                      </a:endParaRPr>
                    </a:p>
                  </a:txBody>
                  <a:tcPr/>
                </a:tc>
              </a:tr>
              <a:tr h="370840">
                <a:tc>
                  <a:txBody>
                    <a:bodyPr/>
                    <a:lstStyle/>
                    <a:p>
                      <a:pPr algn="ctr" rtl="1"/>
                      <a:r>
                        <a:rPr lang="en-US" dirty="0" smtClean="0">
                          <a:latin typeface="Times New Roman" pitchFamily="18" charset="0"/>
                          <a:cs typeface="Times New Roman" pitchFamily="18" charset="0"/>
                        </a:rPr>
                        <a:t>M</a:t>
                      </a:r>
                      <a:endParaRPr lang="ar-SA" dirty="0">
                        <a:latin typeface="Times New Roman" pitchFamily="18" charset="0"/>
                        <a:cs typeface="Times New Roman" pitchFamily="18" charset="0"/>
                      </a:endParaRPr>
                    </a:p>
                  </a:txBody>
                  <a:tcPr/>
                </a:tc>
                <a:tc>
                  <a:txBody>
                    <a:bodyPr/>
                    <a:lstStyle/>
                    <a:p>
                      <a:pPr algn="ctr" rtl="1"/>
                      <a:r>
                        <a:rPr lang="en-US" dirty="0" smtClean="0">
                          <a:latin typeface="Times New Roman" pitchFamily="18" charset="0"/>
                          <a:cs typeface="Times New Roman" pitchFamily="18" charset="0"/>
                        </a:rPr>
                        <a:t>Bound, lb</a:t>
                      </a:r>
                      <a:endParaRPr lang="ar-SA" dirty="0">
                        <a:latin typeface="Times New Roman" pitchFamily="18" charset="0"/>
                        <a:cs typeface="Times New Roman" pitchFamily="18" charset="0"/>
                      </a:endParaRPr>
                    </a:p>
                  </a:txBody>
                  <a:tcPr/>
                </a:tc>
                <a:tc>
                  <a:txBody>
                    <a:bodyPr/>
                    <a:lstStyle/>
                    <a:p>
                      <a:pPr algn="ctr" rtl="1"/>
                      <a:r>
                        <a:rPr lang="en-US" dirty="0" smtClean="0">
                          <a:latin typeface="Times New Roman" pitchFamily="18" charset="0"/>
                          <a:cs typeface="Times New Roman" pitchFamily="18" charset="0"/>
                        </a:rPr>
                        <a:t>Kilogram, kg</a:t>
                      </a:r>
                      <a:endParaRPr lang="ar-SA" dirty="0">
                        <a:latin typeface="Times New Roman" pitchFamily="18" charset="0"/>
                        <a:cs typeface="Times New Roman" pitchFamily="18" charset="0"/>
                      </a:endParaRPr>
                    </a:p>
                  </a:txBody>
                  <a:tcPr/>
                </a:tc>
                <a:tc>
                  <a:txBody>
                    <a:bodyPr/>
                    <a:lstStyle/>
                    <a:p>
                      <a:pPr algn="ctr" rtl="1"/>
                      <a:r>
                        <a:rPr lang="en-US" dirty="0" smtClean="0">
                          <a:latin typeface="Times New Roman" pitchFamily="18" charset="0"/>
                          <a:cs typeface="Times New Roman" pitchFamily="18" charset="0"/>
                        </a:rPr>
                        <a:t>Mass</a:t>
                      </a:r>
                      <a:endParaRPr lang="ar-SA" dirty="0">
                        <a:latin typeface="Times New Roman" pitchFamily="18" charset="0"/>
                        <a:cs typeface="Times New Roman" pitchFamily="18" charset="0"/>
                      </a:endParaRPr>
                    </a:p>
                  </a:txBody>
                  <a:tcPr/>
                </a:tc>
              </a:tr>
              <a:tr h="370840">
                <a:tc>
                  <a:txBody>
                    <a:bodyPr/>
                    <a:lstStyle/>
                    <a:p>
                      <a:pPr algn="ctr" rtl="1"/>
                      <a:r>
                        <a:rPr lang="en-US" dirty="0" smtClean="0">
                          <a:latin typeface="Times New Roman" pitchFamily="18" charset="0"/>
                          <a:cs typeface="Times New Roman" pitchFamily="18" charset="0"/>
                        </a:rPr>
                        <a:t>T</a:t>
                      </a:r>
                      <a:endParaRPr lang="ar-SA" dirty="0">
                        <a:latin typeface="Times New Roman" pitchFamily="18" charset="0"/>
                        <a:cs typeface="Times New Roman" pitchFamily="18" charset="0"/>
                      </a:endParaRPr>
                    </a:p>
                  </a:txBody>
                  <a:tcPr/>
                </a:tc>
                <a:tc>
                  <a:txBody>
                    <a:bodyPr/>
                    <a:lstStyle/>
                    <a:p>
                      <a:pPr algn="ctr" rtl="1"/>
                      <a:r>
                        <a:rPr lang="en-US" dirty="0" smtClean="0">
                          <a:latin typeface="Times New Roman" pitchFamily="18" charset="0"/>
                          <a:cs typeface="Times New Roman" pitchFamily="18" charset="0"/>
                        </a:rPr>
                        <a:t>Second, s</a:t>
                      </a:r>
                      <a:endParaRPr lang="ar-SA" dirty="0">
                        <a:latin typeface="Times New Roman" pitchFamily="18" charset="0"/>
                        <a:cs typeface="Times New Roman" pitchFamily="18" charset="0"/>
                      </a:endParaRPr>
                    </a:p>
                  </a:txBody>
                  <a:tcPr/>
                </a:tc>
                <a:tc>
                  <a:txBody>
                    <a:bodyPr/>
                    <a:lstStyle/>
                    <a:p>
                      <a:pPr algn="ctr" rtl="1"/>
                      <a:r>
                        <a:rPr lang="en-US" dirty="0" smtClean="0">
                          <a:latin typeface="Times New Roman" pitchFamily="18" charset="0"/>
                          <a:cs typeface="Times New Roman" pitchFamily="18" charset="0"/>
                        </a:rPr>
                        <a:t>Second, s</a:t>
                      </a:r>
                      <a:endParaRPr lang="ar-SA" dirty="0">
                        <a:latin typeface="Times New Roman" pitchFamily="18" charset="0"/>
                        <a:cs typeface="Times New Roman" pitchFamily="18" charset="0"/>
                      </a:endParaRPr>
                    </a:p>
                  </a:txBody>
                  <a:tcPr/>
                </a:tc>
                <a:tc>
                  <a:txBody>
                    <a:bodyPr/>
                    <a:lstStyle/>
                    <a:p>
                      <a:pPr algn="ctr" rtl="1"/>
                      <a:r>
                        <a:rPr lang="en-US" dirty="0" smtClean="0">
                          <a:latin typeface="Times New Roman" pitchFamily="18" charset="0"/>
                          <a:cs typeface="Times New Roman" pitchFamily="18" charset="0"/>
                        </a:rPr>
                        <a:t>Time</a:t>
                      </a:r>
                      <a:endParaRPr lang="ar-SA" dirty="0">
                        <a:latin typeface="Times New Roman" pitchFamily="18" charset="0"/>
                        <a:cs typeface="Times New Roman" pitchFamily="18" charset="0"/>
                      </a:endParaRPr>
                    </a:p>
                  </a:txBody>
                  <a:tcPr/>
                </a:tc>
              </a:tr>
              <a:tr h="370840">
                <a:tc>
                  <a:txBody>
                    <a:bodyPr/>
                    <a:lstStyle/>
                    <a:p>
                      <a:pPr algn="ctr" rtl="1"/>
                      <a:r>
                        <a:rPr lang="en-US" dirty="0" smtClean="0">
                          <a:latin typeface="Times New Roman" pitchFamily="18" charset="0"/>
                          <a:cs typeface="Times New Roman" pitchFamily="18" charset="0"/>
                        </a:rPr>
                        <a:t>L/T</a:t>
                      </a:r>
                      <a:endParaRPr lang="ar-SA" baseline="30000" dirty="0">
                        <a:latin typeface="Times New Roman" pitchFamily="18" charset="0"/>
                        <a:cs typeface="Times New Roman" pitchFamily="18" charset="0"/>
                      </a:endParaRPr>
                    </a:p>
                  </a:txBody>
                  <a:tcPr/>
                </a:tc>
                <a:tc>
                  <a:txBody>
                    <a:bodyPr/>
                    <a:lstStyle/>
                    <a:p>
                      <a:pPr algn="ctr" rtl="1"/>
                      <a:r>
                        <a:rPr lang="en-US" dirty="0" smtClean="0">
                          <a:latin typeface="Times New Roman" pitchFamily="18" charset="0"/>
                          <a:cs typeface="Times New Roman" pitchFamily="18" charset="0"/>
                        </a:rPr>
                        <a:t>ft/s</a:t>
                      </a:r>
                      <a:endParaRPr lang="ar-SA" dirty="0">
                        <a:latin typeface="Times New Roman" pitchFamily="18" charset="0"/>
                        <a:cs typeface="Times New Roman" pitchFamily="18" charset="0"/>
                      </a:endParaRPr>
                    </a:p>
                  </a:txBody>
                  <a:tcPr/>
                </a:tc>
                <a:tc>
                  <a:txBody>
                    <a:bodyPr/>
                    <a:lstStyle/>
                    <a:p>
                      <a:pPr algn="ctr" rtl="1"/>
                      <a:r>
                        <a:rPr lang="en-US" dirty="0" smtClean="0">
                          <a:latin typeface="Times New Roman" pitchFamily="18" charset="0"/>
                          <a:cs typeface="Times New Roman" pitchFamily="18" charset="0"/>
                        </a:rPr>
                        <a:t>m/s</a:t>
                      </a:r>
                      <a:endParaRPr lang="ar-SA" dirty="0">
                        <a:latin typeface="Times New Roman" pitchFamily="18" charset="0"/>
                        <a:cs typeface="Times New Roman" pitchFamily="18" charset="0"/>
                      </a:endParaRPr>
                    </a:p>
                  </a:txBody>
                  <a:tcPr/>
                </a:tc>
                <a:tc>
                  <a:txBody>
                    <a:bodyPr/>
                    <a:lstStyle/>
                    <a:p>
                      <a:pPr algn="ctr" rtl="1"/>
                      <a:r>
                        <a:rPr lang="en-US" dirty="0" smtClean="0">
                          <a:latin typeface="Times New Roman" pitchFamily="18" charset="0"/>
                          <a:cs typeface="Times New Roman" pitchFamily="18" charset="0"/>
                        </a:rPr>
                        <a:t>Velocity</a:t>
                      </a:r>
                      <a:endParaRPr lang="ar-SA" dirty="0">
                        <a:latin typeface="Times New Roman" pitchFamily="18" charset="0"/>
                        <a:cs typeface="Times New Roman" pitchFamily="18" charset="0"/>
                      </a:endParaRPr>
                    </a:p>
                  </a:txBody>
                  <a:tcPr/>
                </a:tc>
              </a:tr>
              <a:tr h="370840">
                <a:tc>
                  <a:txBody>
                    <a:bodyPr/>
                    <a:lstStyle/>
                    <a:p>
                      <a:pPr algn="ctr" rtl="1"/>
                      <a:r>
                        <a:rPr lang="en-US" smtClean="0">
                          <a:latin typeface="Times New Roman" pitchFamily="18" charset="0"/>
                          <a:cs typeface="Times New Roman" pitchFamily="18" charset="0"/>
                        </a:rPr>
                        <a:t>L/T</a:t>
                      </a:r>
                      <a:r>
                        <a:rPr lang="en-US" baseline="30000" smtClean="0">
                          <a:latin typeface="Times New Roman" pitchFamily="18" charset="0"/>
                          <a:cs typeface="Times New Roman" pitchFamily="18" charset="0"/>
                        </a:rPr>
                        <a:t>2</a:t>
                      </a:r>
                      <a:endParaRPr lang="ar-SA" baseline="30000" dirty="0">
                        <a:latin typeface="Times New Roman" pitchFamily="18" charset="0"/>
                        <a:cs typeface="Times New Roman" pitchFamily="18" charset="0"/>
                      </a:endParaRPr>
                    </a:p>
                  </a:txBody>
                  <a:tcPr/>
                </a:tc>
                <a:tc>
                  <a:txBody>
                    <a:bodyPr/>
                    <a:lstStyle/>
                    <a:p>
                      <a:pPr algn="ctr" rtl="1"/>
                      <a:r>
                        <a:rPr lang="en-US" dirty="0" smtClean="0">
                          <a:latin typeface="Times New Roman" pitchFamily="18" charset="0"/>
                          <a:cs typeface="Times New Roman" pitchFamily="18" charset="0"/>
                        </a:rPr>
                        <a:t>Ft/s</a:t>
                      </a:r>
                      <a:r>
                        <a:rPr lang="en-US" baseline="30000" dirty="0" smtClean="0">
                          <a:latin typeface="Times New Roman" pitchFamily="18" charset="0"/>
                          <a:cs typeface="Times New Roman" pitchFamily="18" charset="0"/>
                        </a:rPr>
                        <a:t>2</a:t>
                      </a:r>
                      <a:endParaRPr lang="ar-SA" baseline="30000" dirty="0">
                        <a:latin typeface="Times New Roman" pitchFamily="18" charset="0"/>
                        <a:cs typeface="Times New Roman" pitchFamily="18" charset="0"/>
                      </a:endParaRPr>
                    </a:p>
                  </a:txBody>
                  <a:tcPr/>
                </a:tc>
                <a:tc>
                  <a:txBody>
                    <a:bodyPr/>
                    <a:lstStyle/>
                    <a:p>
                      <a:pPr algn="ctr" rtl="1"/>
                      <a:r>
                        <a:rPr lang="en-US" dirty="0" smtClean="0">
                          <a:latin typeface="Times New Roman" pitchFamily="18" charset="0"/>
                          <a:cs typeface="Times New Roman" pitchFamily="18" charset="0"/>
                        </a:rPr>
                        <a:t>m/s</a:t>
                      </a:r>
                      <a:r>
                        <a:rPr lang="en-US" baseline="30000" dirty="0" smtClean="0">
                          <a:latin typeface="Times New Roman" pitchFamily="18" charset="0"/>
                          <a:cs typeface="Times New Roman" pitchFamily="18" charset="0"/>
                        </a:rPr>
                        <a:t>2</a:t>
                      </a:r>
                      <a:endParaRPr lang="ar-SA" baseline="30000" dirty="0">
                        <a:latin typeface="Times New Roman" pitchFamily="18" charset="0"/>
                        <a:cs typeface="Times New Roman" pitchFamily="18" charset="0"/>
                      </a:endParaRPr>
                    </a:p>
                  </a:txBody>
                  <a:tcPr/>
                </a:tc>
                <a:tc>
                  <a:txBody>
                    <a:bodyPr/>
                    <a:lstStyle/>
                    <a:p>
                      <a:pPr algn="ctr" rtl="1"/>
                      <a:r>
                        <a:rPr lang="en-US" dirty="0" smtClean="0">
                          <a:latin typeface="Times New Roman" pitchFamily="18" charset="0"/>
                          <a:cs typeface="Times New Roman" pitchFamily="18" charset="0"/>
                        </a:rPr>
                        <a:t>Acceleration</a:t>
                      </a:r>
                      <a:endParaRPr lang="ar-SA" dirty="0">
                        <a:latin typeface="Times New Roman" pitchFamily="18" charset="0"/>
                        <a:cs typeface="Times New Roman" pitchFamily="18" charset="0"/>
                      </a:endParaRPr>
                    </a:p>
                  </a:txBody>
                  <a:tcPr/>
                </a:tc>
              </a:tr>
              <a:tr h="370840">
                <a:tc>
                  <a:txBody>
                    <a:bodyPr/>
                    <a:lstStyle/>
                    <a:p>
                      <a:pPr algn="ctr" rtl="1"/>
                      <a:r>
                        <a:rPr lang="en-US" dirty="0" smtClean="0">
                          <a:latin typeface="Times New Roman" pitchFamily="18" charset="0"/>
                          <a:cs typeface="Times New Roman" pitchFamily="18" charset="0"/>
                        </a:rPr>
                        <a:t>M L /T</a:t>
                      </a:r>
                      <a:r>
                        <a:rPr lang="en-US" baseline="30000" dirty="0" smtClean="0">
                          <a:latin typeface="Times New Roman" pitchFamily="18" charset="0"/>
                          <a:cs typeface="Times New Roman" pitchFamily="18" charset="0"/>
                        </a:rPr>
                        <a:t>2</a:t>
                      </a:r>
                      <a:endParaRPr lang="ar-SA" baseline="30000" dirty="0">
                        <a:latin typeface="Times New Roman" pitchFamily="18" charset="0"/>
                        <a:cs typeface="Times New Roman" pitchFamily="18" charset="0"/>
                      </a:endParaRPr>
                    </a:p>
                  </a:txBody>
                  <a:tcPr/>
                </a:tc>
                <a:tc>
                  <a:txBody>
                    <a:bodyPr/>
                    <a:lstStyle/>
                    <a:p>
                      <a:pPr algn="ctr" rtl="0"/>
                      <a:r>
                        <a:rPr lang="ar-SA" baseline="0" dirty="0" smtClean="0">
                          <a:latin typeface="Times New Roman" pitchFamily="18" charset="0"/>
                          <a:cs typeface="Times New Roman" pitchFamily="18" charset="0"/>
                        </a:rPr>
                        <a:t> </a:t>
                      </a:r>
                      <a:r>
                        <a:rPr lang="en-US" baseline="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lb</a:t>
                      </a:r>
                      <a:r>
                        <a:rPr lang="en-US" baseline="0" dirty="0" smtClean="0">
                          <a:latin typeface="Times New Roman" pitchFamily="18" charset="0"/>
                          <a:cs typeface="Times New Roman" pitchFamily="18" charset="0"/>
                        </a:rPr>
                        <a:t> ft/s</a:t>
                      </a:r>
                      <a:r>
                        <a:rPr lang="en-US" baseline="30000" dirty="0" smtClean="0">
                          <a:latin typeface="Times New Roman" pitchFamily="18" charset="0"/>
                          <a:cs typeface="Times New Roman" pitchFamily="18" charset="0"/>
                        </a:rPr>
                        <a:t>2 </a:t>
                      </a:r>
                      <a:r>
                        <a:rPr lang="en-US" baseline="0" dirty="0" smtClean="0">
                          <a:latin typeface="Times New Roman" pitchFamily="18" charset="0"/>
                          <a:cs typeface="Times New Roman" pitchFamily="18" charset="0"/>
                        </a:rPr>
                        <a:t>= </a:t>
                      </a:r>
                      <a:r>
                        <a:rPr lang="en-US" baseline="0" dirty="0" err="1" smtClean="0">
                          <a:latin typeface="Times New Roman" pitchFamily="18" charset="0"/>
                          <a:cs typeface="Times New Roman" pitchFamily="18" charset="0"/>
                        </a:rPr>
                        <a:t>poundal</a:t>
                      </a:r>
                      <a:r>
                        <a:rPr lang="en-US" baseline="30000" dirty="0" smtClean="0">
                          <a:latin typeface="Times New Roman" pitchFamily="18" charset="0"/>
                          <a:cs typeface="Times New Roman" pitchFamily="18" charset="0"/>
                        </a:rPr>
                        <a:t> </a:t>
                      </a:r>
                      <a:endParaRPr lang="ar-SA" baseline="30000" dirty="0">
                        <a:latin typeface="Times New Roman" pitchFamily="18" charset="0"/>
                        <a:cs typeface="Times New Roman" pitchFamily="18" charset="0"/>
                      </a:endParaRPr>
                    </a:p>
                  </a:txBody>
                  <a:tcPr/>
                </a:tc>
                <a:tc>
                  <a:txBody>
                    <a:bodyPr/>
                    <a:lstStyle/>
                    <a:p>
                      <a:pPr algn="ctr" rtl="1"/>
                      <a:r>
                        <a:rPr lang="en-US" dirty="0" smtClean="0">
                          <a:latin typeface="Times New Roman" pitchFamily="18" charset="0"/>
                          <a:cs typeface="Times New Roman" pitchFamily="18" charset="0"/>
                        </a:rPr>
                        <a:t>Kg m/s</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 N</a:t>
                      </a:r>
                      <a:endParaRPr lang="ar-SA" dirty="0">
                        <a:latin typeface="Times New Roman" pitchFamily="18" charset="0"/>
                        <a:cs typeface="Times New Roman" pitchFamily="18" charset="0"/>
                      </a:endParaRPr>
                    </a:p>
                  </a:txBody>
                  <a:tcPr/>
                </a:tc>
                <a:tc>
                  <a:txBody>
                    <a:bodyPr/>
                    <a:lstStyle/>
                    <a:p>
                      <a:pPr algn="ctr" rtl="1"/>
                      <a:r>
                        <a:rPr lang="en-US" dirty="0" smtClean="0">
                          <a:latin typeface="Times New Roman" pitchFamily="18" charset="0"/>
                          <a:cs typeface="Times New Roman" pitchFamily="18" charset="0"/>
                        </a:rPr>
                        <a:t>Force</a:t>
                      </a:r>
                      <a:endParaRPr lang="ar-SA" dirty="0">
                        <a:latin typeface="Times New Roman" pitchFamily="18" charset="0"/>
                        <a:cs typeface="Times New Roman" pitchFamily="18" charset="0"/>
                      </a:endParaRPr>
                    </a:p>
                  </a:txBody>
                  <a:tcPr/>
                </a:tc>
              </a:tr>
              <a:tr h="370840">
                <a:tc>
                  <a:txBody>
                    <a:bodyPr/>
                    <a:lstStyle/>
                    <a:p>
                      <a:pPr algn="ctr" rtl="1"/>
                      <a:r>
                        <a:rPr lang="en-US" dirty="0" smtClean="0">
                          <a:latin typeface="Times New Roman" pitchFamily="18" charset="0"/>
                          <a:cs typeface="Times New Roman" pitchFamily="18" charset="0"/>
                        </a:rPr>
                        <a:t>M/LT</a:t>
                      </a:r>
                      <a:r>
                        <a:rPr lang="en-US" baseline="30000" dirty="0" smtClean="0">
                          <a:latin typeface="Times New Roman" pitchFamily="18" charset="0"/>
                          <a:cs typeface="Times New Roman" pitchFamily="18" charset="0"/>
                        </a:rPr>
                        <a:t>2</a:t>
                      </a:r>
                      <a:endParaRPr lang="ar-SA" baseline="30000" dirty="0">
                        <a:latin typeface="Times New Roman" pitchFamily="18" charset="0"/>
                        <a:cs typeface="Times New Roman" pitchFamily="18" charset="0"/>
                      </a:endParaRPr>
                    </a:p>
                  </a:txBody>
                  <a:tcPr/>
                </a:tc>
                <a:tc>
                  <a:txBody>
                    <a:bodyPr/>
                    <a:lstStyle/>
                    <a:p>
                      <a:pPr algn="ctr" rtl="1"/>
                      <a:r>
                        <a:rPr lang="en-US" dirty="0" err="1" smtClean="0">
                          <a:latin typeface="Times New Roman" pitchFamily="18" charset="0"/>
                          <a:cs typeface="Times New Roman" pitchFamily="18" charset="0"/>
                        </a:rPr>
                        <a:t>Poundal</a:t>
                      </a:r>
                      <a:r>
                        <a:rPr lang="en-US" dirty="0" smtClean="0">
                          <a:latin typeface="Times New Roman" pitchFamily="18" charset="0"/>
                          <a:cs typeface="Times New Roman" pitchFamily="18" charset="0"/>
                        </a:rPr>
                        <a:t>/m</a:t>
                      </a:r>
                      <a:r>
                        <a:rPr lang="en-US" baseline="30000" dirty="0" smtClean="0">
                          <a:latin typeface="Times New Roman" pitchFamily="18" charset="0"/>
                          <a:cs typeface="Times New Roman" pitchFamily="18" charset="0"/>
                        </a:rPr>
                        <a:t>2</a:t>
                      </a:r>
                      <a:endParaRPr lang="ar-SA" baseline="30000" dirty="0">
                        <a:latin typeface="Times New Roman" pitchFamily="18" charset="0"/>
                        <a:cs typeface="Times New Roman" pitchFamily="18" charset="0"/>
                      </a:endParaRPr>
                    </a:p>
                  </a:txBody>
                  <a:tcPr/>
                </a:tc>
                <a:tc>
                  <a:txBody>
                    <a:bodyPr/>
                    <a:lstStyle/>
                    <a:p>
                      <a:pPr algn="ctr" rtl="0"/>
                      <a:r>
                        <a:rPr lang="en-US" dirty="0" smtClean="0">
                          <a:latin typeface="Times New Roman" pitchFamily="18" charset="0"/>
                          <a:cs typeface="Times New Roman" pitchFamily="18" charset="0"/>
                        </a:rPr>
                        <a:t>N/m</a:t>
                      </a:r>
                      <a:r>
                        <a:rPr lang="en-US" baseline="30000" dirty="0" smtClean="0">
                          <a:latin typeface="Times New Roman" pitchFamily="18" charset="0"/>
                          <a:cs typeface="Times New Roman" pitchFamily="18" charset="0"/>
                        </a:rPr>
                        <a:t>2  </a:t>
                      </a:r>
                      <a:r>
                        <a:rPr lang="en-US" baseline="0" dirty="0" smtClean="0">
                          <a:latin typeface="Times New Roman" pitchFamily="18" charset="0"/>
                          <a:cs typeface="Times New Roman" pitchFamily="18" charset="0"/>
                        </a:rPr>
                        <a:t>= Pascal</a:t>
                      </a:r>
                      <a:endParaRPr lang="ar-SA" baseline="0" dirty="0">
                        <a:latin typeface="Times New Roman" pitchFamily="18" charset="0"/>
                        <a:cs typeface="Times New Roman" pitchFamily="18" charset="0"/>
                      </a:endParaRPr>
                    </a:p>
                  </a:txBody>
                  <a:tcPr/>
                </a:tc>
                <a:tc>
                  <a:txBody>
                    <a:bodyPr/>
                    <a:lstStyle/>
                    <a:p>
                      <a:pPr algn="ctr" rtl="1"/>
                      <a:r>
                        <a:rPr lang="en-US" dirty="0" smtClean="0">
                          <a:latin typeface="Times New Roman" pitchFamily="18" charset="0"/>
                          <a:cs typeface="Times New Roman" pitchFamily="18" charset="0"/>
                        </a:rPr>
                        <a:t>Pressure</a:t>
                      </a:r>
                      <a:endParaRPr lang="ar-SA" dirty="0">
                        <a:latin typeface="Times New Roman" pitchFamily="18" charset="0"/>
                        <a:cs typeface="Times New Roman" pitchFamily="18" charset="0"/>
                      </a:endParaRPr>
                    </a:p>
                  </a:txBody>
                  <a:tcPr/>
                </a:tc>
              </a:tr>
              <a:tr h="370840">
                <a:tc>
                  <a:txBody>
                    <a:bodyPr/>
                    <a:lstStyle/>
                    <a:p>
                      <a:pPr algn="ctr" rtl="1"/>
                      <a:r>
                        <a:rPr lang="en-US" dirty="0" smtClean="0">
                          <a:latin typeface="Times New Roman" pitchFamily="18" charset="0"/>
                          <a:cs typeface="Times New Roman" pitchFamily="18" charset="0"/>
                        </a:rPr>
                        <a:t>M/L</a:t>
                      </a:r>
                      <a:r>
                        <a:rPr lang="en-US" baseline="30000" dirty="0" smtClean="0">
                          <a:latin typeface="Times New Roman" pitchFamily="18" charset="0"/>
                          <a:cs typeface="Times New Roman" pitchFamily="18" charset="0"/>
                        </a:rPr>
                        <a:t>3</a:t>
                      </a:r>
                      <a:endParaRPr lang="ar-SA" baseline="30000" dirty="0">
                        <a:latin typeface="Times New Roman" pitchFamily="18" charset="0"/>
                        <a:cs typeface="Times New Roman" pitchFamily="18" charset="0"/>
                      </a:endParaRPr>
                    </a:p>
                  </a:txBody>
                  <a:tcPr/>
                </a:tc>
                <a:tc>
                  <a:txBody>
                    <a:bodyPr/>
                    <a:lstStyle/>
                    <a:p>
                      <a:pPr algn="ctr" rtl="1"/>
                      <a:r>
                        <a:rPr lang="en-US" dirty="0" smtClean="0">
                          <a:latin typeface="Times New Roman" pitchFamily="18" charset="0"/>
                          <a:cs typeface="Times New Roman" pitchFamily="18" charset="0"/>
                        </a:rPr>
                        <a:t>lb/ft</a:t>
                      </a:r>
                      <a:r>
                        <a:rPr lang="en-US" baseline="30000" dirty="0" smtClean="0">
                          <a:latin typeface="Times New Roman" pitchFamily="18" charset="0"/>
                          <a:cs typeface="Times New Roman" pitchFamily="18" charset="0"/>
                        </a:rPr>
                        <a:t>3</a:t>
                      </a:r>
                      <a:endParaRPr lang="ar-SA" baseline="30000" dirty="0">
                        <a:latin typeface="Times New Roman" pitchFamily="18" charset="0"/>
                        <a:cs typeface="Times New Roman" pitchFamily="18" charset="0"/>
                      </a:endParaRPr>
                    </a:p>
                  </a:txBody>
                  <a:tcPr/>
                </a:tc>
                <a:tc>
                  <a:txBody>
                    <a:bodyPr/>
                    <a:lstStyle/>
                    <a:p>
                      <a:pPr algn="ctr" rtl="1"/>
                      <a:r>
                        <a:rPr lang="en-US" dirty="0" smtClean="0">
                          <a:latin typeface="Times New Roman" pitchFamily="18" charset="0"/>
                          <a:cs typeface="Times New Roman" pitchFamily="18" charset="0"/>
                        </a:rPr>
                        <a:t>Kg/m</a:t>
                      </a:r>
                      <a:r>
                        <a:rPr lang="en-US" baseline="30000" dirty="0" smtClean="0">
                          <a:latin typeface="Times New Roman" pitchFamily="18" charset="0"/>
                          <a:cs typeface="Times New Roman" pitchFamily="18" charset="0"/>
                        </a:rPr>
                        <a:t>3</a:t>
                      </a:r>
                      <a:endParaRPr lang="ar-SA" baseline="30000" dirty="0">
                        <a:latin typeface="Times New Roman" pitchFamily="18" charset="0"/>
                        <a:cs typeface="Times New Roman" pitchFamily="18" charset="0"/>
                      </a:endParaRPr>
                    </a:p>
                  </a:txBody>
                  <a:tcPr/>
                </a:tc>
                <a:tc>
                  <a:txBody>
                    <a:bodyPr/>
                    <a:lstStyle/>
                    <a:p>
                      <a:pPr algn="ctr" rtl="1"/>
                      <a:r>
                        <a:rPr lang="en-US" dirty="0" smtClean="0">
                          <a:latin typeface="Times New Roman" pitchFamily="18" charset="0"/>
                          <a:cs typeface="Times New Roman" pitchFamily="18" charset="0"/>
                        </a:rPr>
                        <a:t>Density</a:t>
                      </a:r>
                      <a:endParaRPr lang="ar-SA" dirty="0">
                        <a:latin typeface="Times New Roman" pitchFamily="18" charset="0"/>
                        <a:cs typeface="Times New Roman" pitchFamily="18" charset="0"/>
                      </a:endParaRPr>
                    </a:p>
                  </a:txBody>
                  <a:tcPr/>
                </a:tc>
              </a:tr>
              <a:tr h="370840">
                <a:tc>
                  <a:txBody>
                    <a:bodyPr/>
                    <a:lstStyle/>
                    <a:p>
                      <a:pPr algn="ctr" rtl="1"/>
                      <a:r>
                        <a:rPr lang="en-US" dirty="0" smtClean="0">
                          <a:latin typeface="Times New Roman" pitchFamily="18" charset="0"/>
                          <a:cs typeface="Times New Roman" pitchFamily="18" charset="0"/>
                        </a:rPr>
                        <a:t>M/L</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T</a:t>
                      </a:r>
                      <a:r>
                        <a:rPr lang="en-US" baseline="30000" dirty="0" smtClean="0">
                          <a:latin typeface="Times New Roman" pitchFamily="18" charset="0"/>
                          <a:cs typeface="Times New Roman" pitchFamily="18" charset="0"/>
                        </a:rPr>
                        <a:t>2</a:t>
                      </a:r>
                      <a:endParaRPr lang="ar-SA" baseline="30000" dirty="0">
                        <a:latin typeface="Times New Roman" pitchFamily="18" charset="0"/>
                        <a:cs typeface="Times New Roman" pitchFamily="18" charset="0"/>
                      </a:endParaRPr>
                    </a:p>
                  </a:txBody>
                  <a:tcPr/>
                </a:tc>
                <a:tc>
                  <a:txBody>
                    <a:bodyPr/>
                    <a:lstStyle/>
                    <a:p>
                      <a:pPr algn="ctr" rtl="1"/>
                      <a:r>
                        <a:rPr lang="en-US" dirty="0" err="1" smtClean="0">
                          <a:latin typeface="Times New Roman" pitchFamily="18" charset="0"/>
                          <a:cs typeface="Times New Roman" pitchFamily="18" charset="0"/>
                        </a:rPr>
                        <a:t>Poundal</a:t>
                      </a:r>
                      <a:r>
                        <a:rPr lang="en-US" dirty="0" smtClean="0">
                          <a:latin typeface="Times New Roman" pitchFamily="18" charset="0"/>
                          <a:cs typeface="Times New Roman" pitchFamily="18" charset="0"/>
                        </a:rPr>
                        <a:t>/ft</a:t>
                      </a:r>
                      <a:r>
                        <a:rPr lang="en-US" baseline="30000" dirty="0" smtClean="0">
                          <a:latin typeface="Times New Roman" pitchFamily="18" charset="0"/>
                          <a:cs typeface="Times New Roman" pitchFamily="18" charset="0"/>
                        </a:rPr>
                        <a:t>3</a:t>
                      </a:r>
                      <a:endParaRPr lang="ar-SA" baseline="30000" dirty="0">
                        <a:latin typeface="Times New Roman" pitchFamily="18" charset="0"/>
                        <a:cs typeface="Times New Roman" pitchFamily="18" charset="0"/>
                      </a:endParaRPr>
                    </a:p>
                  </a:txBody>
                  <a:tcPr/>
                </a:tc>
                <a:tc>
                  <a:txBody>
                    <a:bodyPr/>
                    <a:lstStyle/>
                    <a:p>
                      <a:pPr algn="ctr" rtl="1"/>
                      <a:r>
                        <a:rPr lang="en-US" dirty="0" smtClean="0">
                          <a:latin typeface="Times New Roman" pitchFamily="18" charset="0"/>
                          <a:cs typeface="Times New Roman" pitchFamily="18" charset="0"/>
                        </a:rPr>
                        <a:t>N/m</a:t>
                      </a:r>
                      <a:r>
                        <a:rPr lang="en-US" baseline="30000" dirty="0" smtClean="0">
                          <a:latin typeface="Times New Roman" pitchFamily="18" charset="0"/>
                          <a:cs typeface="Times New Roman" pitchFamily="18" charset="0"/>
                        </a:rPr>
                        <a:t>3</a:t>
                      </a:r>
                      <a:endParaRPr lang="ar-SA" baseline="30000" dirty="0">
                        <a:latin typeface="Times New Roman" pitchFamily="18" charset="0"/>
                        <a:cs typeface="Times New Roman" pitchFamily="18" charset="0"/>
                      </a:endParaRPr>
                    </a:p>
                  </a:txBody>
                  <a:tcPr/>
                </a:tc>
                <a:tc>
                  <a:txBody>
                    <a:bodyPr/>
                    <a:lstStyle/>
                    <a:p>
                      <a:pPr algn="ctr" rtl="1"/>
                      <a:r>
                        <a:rPr lang="en-US" dirty="0" smtClean="0">
                          <a:latin typeface="Times New Roman" pitchFamily="18" charset="0"/>
                          <a:cs typeface="Times New Roman" pitchFamily="18" charset="0"/>
                        </a:rPr>
                        <a:t>Specific Weight</a:t>
                      </a:r>
                      <a:endParaRPr lang="ar-SA" dirty="0">
                        <a:latin typeface="Times New Roman" pitchFamily="18" charset="0"/>
                        <a:cs typeface="Times New Roman" pitchFamily="18" charset="0"/>
                      </a:endParaRPr>
                    </a:p>
                  </a:txBody>
                  <a:tcPr/>
                </a:tc>
              </a:tr>
              <a:tr h="370840">
                <a:tc>
                  <a:txBody>
                    <a:bodyPr/>
                    <a:lstStyle/>
                    <a:p>
                      <a:pPr algn="ctr" rtl="1"/>
                      <a:r>
                        <a:rPr lang="en-US" dirty="0" smtClean="0">
                          <a:latin typeface="Times New Roman" pitchFamily="18" charset="0"/>
                          <a:cs typeface="Times New Roman" pitchFamily="18" charset="0"/>
                        </a:rPr>
                        <a:t>M/LT</a:t>
                      </a:r>
                      <a:endParaRPr lang="ar-SA" dirty="0">
                        <a:latin typeface="Times New Roman" pitchFamily="18" charset="0"/>
                        <a:cs typeface="Times New Roman" pitchFamily="18" charset="0"/>
                      </a:endParaRPr>
                    </a:p>
                  </a:txBody>
                  <a:tcPr/>
                </a:tc>
                <a:tc>
                  <a:txBody>
                    <a:bodyPr/>
                    <a:lstStyle/>
                    <a:p>
                      <a:pPr algn="ctr" rtl="1"/>
                      <a:r>
                        <a:rPr lang="en-US" dirty="0" err="1" smtClean="0">
                          <a:latin typeface="Times New Roman" pitchFamily="18" charset="0"/>
                          <a:cs typeface="Times New Roman" pitchFamily="18" charset="0"/>
                        </a:rPr>
                        <a:t>Poundal</a:t>
                      </a:r>
                      <a:r>
                        <a:rPr lang="en-US" dirty="0" smtClean="0">
                          <a:latin typeface="Times New Roman" pitchFamily="18" charset="0"/>
                          <a:cs typeface="Times New Roman" pitchFamily="18" charset="0"/>
                        </a:rPr>
                        <a:t> s/ft</a:t>
                      </a:r>
                      <a:r>
                        <a:rPr lang="en-US" baseline="30000" dirty="0" smtClean="0">
                          <a:latin typeface="Times New Roman" pitchFamily="18" charset="0"/>
                          <a:cs typeface="Times New Roman" pitchFamily="18" charset="0"/>
                        </a:rPr>
                        <a:t>2</a:t>
                      </a:r>
                      <a:endParaRPr lang="ar-SA" baseline="30000" dirty="0">
                        <a:latin typeface="Times New Roman" pitchFamily="18" charset="0"/>
                        <a:cs typeface="Times New Roman" pitchFamily="18" charset="0"/>
                      </a:endParaRPr>
                    </a:p>
                  </a:txBody>
                  <a:tcPr/>
                </a:tc>
                <a:tc>
                  <a:txBody>
                    <a:bodyPr/>
                    <a:lstStyle/>
                    <a:p>
                      <a:pPr algn="ctr" rtl="1"/>
                      <a:r>
                        <a:rPr lang="en-US" dirty="0" smtClean="0">
                          <a:latin typeface="Times New Roman" pitchFamily="18" charset="0"/>
                          <a:cs typeface="Times New Roman" pitchFamily="18" charset="0"/>
                        </a:rPr>
                        <a:t>N s/m</a:t>
                      </a:r>
                      <a:r>
                        <a:rPr lang="en-US" baseline="30000" dirty="0" smtClean="0">
                          <a:latin typeface="Times New Roman" pitchFamily="18" charset="0"/>
                          <a:cs typeface="Times New Roman" pitchFamily="18" charset="0"/>
                        </a:rPr>
                        <a:t>2</a:t>
                      </a:r>
                      <a:endParaRPr lang="ar-SA" baseline="30000" dirty="0">
                        <a:latin typeface="Times New Roman" pitchFamily="18" charset="0"/>
                        <a:cs typeface="Times New Roman" pitchFamily="18" charset="0"/>
                      </a:endParaRPr>
                    </a:p>
                  </a:txBody>
                  <a:tcPr/>
                </a:tc>
                <a:tc>
                  <a:txBody>
                    <a:bodyPr/>
                    <a:lstStyle/>
                    <a:p>
                      <a:pPr algn="ctr" rtl="1"/>
                      <a:r>
                        <a:rPr lang="en-US" dirty="0" smtClean="0">
                          <a:latin typeface="Times New Roman" pitchFamily="18" charset="0"/>
                          <a:cs typeface="Times New Roman" pitchFamily="18" charset="0"/>
                        </a:rPr>
                        <a:t>Viscosity</a:t>
                      </a:r>
                      <a:endParaRPr lang="ar-SA" dirty="0">
                        <a:latin typeface="Times New Roman" pitchFamily="18" charset="0"/>
                        <a:cs typeface="Times New Roman" pitchFamily="18" charset="0"/>
                      </a:endParaRPr>
                    </a:p>
                  </a:txBody>
                  <a:tcPr/>
                </a:tc>
              </a:tr>
              <a:tr h="370840">
                <a:tc>
                  <a:txBody>
                    <a:bodyPr/>
                    <a:lstStyle/>
                    <a:p>
                      <a:pPr algn="ctr" rtl="1"/>
                      <a:r>
                        <a:rPr lang="en-US" dirty="0" smtClean="0">
                          <a:latin typeface="Times New Roman" pitchFamily="18" charset="0"/>
                          <a:cs typeface="Times New Roman" pitchFamily="18" charset="0"/>
                        </a:rPr>
                        <a:t>M/T</a:t>
                      </a:r>
                      <a:r>
                        <a:rPr lang="en-US" baseline="30000" dirty="0" smtClean="0">
                          <a:latin typeface="Times New Roman" pitchFamily="18" charset="0"/>
                          <a:cs typeface="Times New Roman" pitchFamily="18" charset="0"/>
                        </a:rPr>
                        <a:t>2</a:t>
                      </a:r>
                      <a:endParaRPr lang="ar-SA" baseline="30000" dirty="0">
                        <a:latin typeface="Times New Roman" pitchFamily="18" charset="0"/>
                        <a:cs typeface="Times New Roman" pitchFamily="18" charset="0"/>
                      </a:endParaRPr>
                    </a:p>
                  </a:txBody>
                  <a:tcPr/>
                </a:tc>
                <a:tc>
                  <a:txBody>
                    <a:bodyPr/>
                    <a:lstStyle/>
                    <a:p>
                      <a:pPr algn="ctr" rtl="1"/>
                      <a:r>
                        <a:rPr lang="en-US" dirty="0" err="1" smtClean="0">
                          <a:latin typeface="Times New Roman" pitchFamily="18" charset="0"/>
                          <a:cs typeface="Times New Roman" pitchFamily="18" charset="0"/>
                        </a:rPr>
                        <a:t>Poundal</a:t>
                      </a:r>
                      <a:r>
                        <a:rPr lang="en-US" dirty="0" smtClean="0">
                          <a:latin typeface="Times New Roman" pitchFamily="18" charset="0"/>
                          <a:cs typeface="Times New Roman" pitchFamily="18" charset="0"/>
                        </a:rPr>
                        <a:t>/ft</a:t>
                      </a:r>
                      <a:endParaRPr lang="ar-SA" dirty="0">
                        <a:latin typeface="Times New Roman" pitchFamily="18" charset="0"/>
                        <a:cs typeface="Times New Roman" pitchFamily="18" charset="0"/>
                      </a:endParaRPr>
                    </a:p>
                  </a:txBody>
                  <a:tcPr/>
                </a:tc>
                <a:tc>
                  <a:txBody>
                    <a:bodyPr/>
                    <a:lstStyle/>
                    <a:p>
                      <a:pPr algn="ctr" rtl="1"/>
                      <a:r>
                        <a:rPr lang="en-US" dirty="0" smtClean="0">
                          <a:latin typeface="Times New Roman" pitchFamily="18" charset="0"/>
                          <a:cs typeface="Times New Roman" pitchFamily="18" charset="0"/>
                        </a:rPr>
                        <a:t>N/m</a:t>
                      </a:r>
                      <a:endParaRPr lang="ar-SA" dirty="0">
                        <a:latin typeface="Times New Roman" pitchFamily="18" charset="0"/>
                        <a:cs typeface="Times New Roman" pitchFamily="18" charset="0"/>
                      </a:endParaRPr>
                    </a:p>
                  </a:txBody>
                  <a:tcPr/>
                </a:tc>
                <a:tc>
                  <a:txBody>
                    <a:bodyPr/>
                    <a:lstStyle/>
                    <a:p>
                      <a:pPr algn="ctr" rtl="1"/>
                      <a:r>
                        <a:rPr lang="en-US" dirty="0" smtClean="0">
                          <a:latin typeface="Times New Roman" pitchFamily="18" charset="0"/>
                          <a:cs typeface="Times New Roman" pitchFamily="18" charset="0"/>
                        </a:rPr>
                        <a:t>Surface Tension</a:t>
                      </a:r>
                      <a:endParaRPr lang="ar-SA" dirty="0">
                        <a:latin typeface="Times New Roman" pitchFamily="18" charset="0"/>
                        <a:cs typeface="Times New Roman" pitchFamily="18" charset="0"/>
                      </a:endParaRPr>
                    </a:p>
                  </a:txBody>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681682"/>
          </a:xfrm>
        </p:spPr>
        <p:txBody>
          <a:bodyPr/>
          <a:lstStyle/>
          <a:p>
            <a:pPr algn="l" rtl="0"/>
            <a:r>
              <a:rPr lang="en-US" b="1" i="1" dirty="0" smtClean="0"/>
              <a:t>Dimensional Homogeneity</a:t>
            </a:r>
          </a:p>
          <a:p>
            <a:pPr algn="l" rtl="0">
              <a:lnSpc>
                <a:spcPct val="150000"/>
              </a:lnSpc>
              <a:buNone/>
            </a:pPr>
            <a:r>
              <a:rPr lang="en-US" dirty="0" smtClean="0"/>
              <a:t>   Any equation describing a physical situation will only be true if both sides have the same dimensions.</a:t>
            </a:r>
          </a:p>
          <a:p>
            <a:pPr algn="l" rtl="0">
              <a:lnSpc>
                <a:spcPct val="150000"/>
              </a:lnSpc>
              <a:buNone/>
            </a:pPr>
            <a:r>
              <a:rPr lang="en-US" dirty="0" smtClean="0"/>
              <a:t>   That is it must be </a:t>
            </a:r>
            <a:r>
              <a:rPr lang="en-US" b="1" dirty="0" smtClean="0"/>
              <a:t>dimensionally homogenous.</a:t>
            </a:r>
          </a:p>
          <a:p>
            <a:pPr algn="l" rtl="0">
              <a:buNone/>
            </a:pPr>
            <a:r>
              <a:rPr lang="en-US" b="1" dirty="0" smtClean="0"/>
              <a:t>Example</a:t>
            </a:r>
          </a:p>
          <a:p>
            <a:pPr algn="l" rtl="0">
              <a:buNone/>
            </a:pPr>
            <a:r>
              <a:rPr lang="en-US" dirty="0" smtClean="0"/>
              <a:t>The equation which gives flow over a rectangular weir</a:t>
            </a:r>
          </a:p>
          <a:p>
            <a:pPr algn="l" rtl="0">
              <a:buNone/>
            </a:pPr>
            <a:endParaRPr lang="en-US" dirty="0" smtClean="0"/>
          </a:p>
          <a:p>
            <a:pPr algn="l" rtl="0">
              <a:buNone/>
            </a:pPr>
            <a:endParaRPr lang="en-US" dirty="0" smtClean="0"/>
          </a:p>
          <a:p>
            <a:pPr algn="l" rtl="0">
              <a:buNone/>
            </a:pPr>
            <a:endParaRPr lang="en-US" dirty="0" smtClean="0"/>
          </a:p>
          <a:p>
            <a:pPr algn="l" rtl="0">
              <a:buNone/>
            </a:pPr>
            <a:endParaRPr lang="ar-SA" dirty="0"/>
          </a:p>
        </p:txBody>
      </p:sp>
      <p:graphicFrame>
        <p:nvGraphicFramePr>
          <p:cNvPr id="4" name="Object 3"/>
          <p:cNvGraphicFramePr>
            <a:graphicFrameLocks noChangeAspect="1"/>
          </p:cNvGraphicFramePr>
          <p:nvPr/>
        </p:nvGraphicFramePr>
        <p:xfrm>
          <a:off x="2571736" y="4500570"/>
          <a:ext cx="2746380" cy="1000125"/>
        </p:xfrm>
        <a:graphic>
          <a:graphicData uri="http://schemas.openxmlformats.org/presentationml/2006/ole">
            <p:oleObj spid="_x0000_s1026" name="Equation" r:id="rId3" imgW="965160" imgH="419040" progId="Equation.3">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681682"/>
          </a:xfrm>
        </p:spPr>
        <p:txBody>
          <a:bodyPr/>
          <a:lstStyle/>
          <a:p>
            <a:pPr algn="l" rtl="0"/>
            <a:r>
              <a:rPr lang="en-US" dirty="0" smtClean="0"/>
              <a:t>The left right hand side has dimensions:</a:t>
            </a:r>
          </a:p>
          <a:p>
            <a:pPr algn="l" rtl="0">
              <a:buNone/>
            </a:pPr>
            <a:endParaRPr lang="en-US" dirty="0" smtClean="0"/>
          </a:p>
          <a:p>
            <a:pPr algn="l" rtl="0">
              <a:buNone/>
            </a:pPr>
            <a:r>
              <a:rPr lang="en-US" dirty="0" smtClean="0"/>
              <a:t>     = L (L T</a:t>
            </a:r>
            <a:r>
              <a:rPr lang="en-US" baseline="30000" dirty="0" smtClean="0"/>
              <a:t>-2</a:t>
            </a:r>
            <a:r>
              <a:rPr lang="en-US" dirty="0" smtClean="0"/>
              <a:t>)</a:t>
            </a:r>
            <a:r>
              <a:rPr lang="en-US" baseline="30000" dirty="0" smtClean="0"/>
              <a:t>0.5</a:t>
            </a:r>
            <a:r>
              <a:rPr lang="en-US" dirty="0" smtClean="0"/>
              <a:t> L</a:t>
            </a:r>
            <a:r>
              <a:rPr lang="en-US" baseline="30000" dirty="0" smtClean="0"/>
              <a:t>1.5</a:t>
            </a:r>
          </a:p>
          <a:p>
            <a:pPr algn="l" rtl="0">
              <a:buNone/>
            </a:pPr>
            <a:r>
              <a:rPr lang="en-US" dirty="0" smtClean="0"/>
              <a:t>     = L</a:t>
            </a:r>
            <a:r>
              <a:rPr lang="en-US" baseline="30000" dirty="0" smtClean="0"/>
              <a:t>3</a:t>
            </a:r>
            <a:r>
              <a:rPr lang="en-US" dirty="0" smtClean="0"/>
              <a:t> T</a:t>
            </a:r>
            <a:r>
              <a:rPr lang="en-US" baseline="30000" dirty="0" smtClean="0"/>
              <a:t>-1</a:t>
            </a:r>
          </a:p>
          <a:p>
            <a:pPr algn="l" rtl="0">
              <a:buNone/>
            </a:pPr>
            <a:endParaRPr lang="en-US" dirty="0" smtClean="0"/>
          </a:p>
          <a:p>
            <a:pPr algn="l" rtl="0"/>
            <a:r>
              <a:rPr lang="en-US" dirty="0" smtClean="0"/>
              <a:t>The left hand side</a:t>
            </a:r>
          </a:p>
          <a:p>
            <a:pPr algn="l" rtl="0">
              <a:buNone/>
            </a:pPr>
            <a:r>
              <a:rPr lang="en-US" dirty="0" smtClean="0"/>
              <a:t>     = L</a:t>
            </a:r>
            <a:r>
              <a:rPr lang="en-US" baseline="30000" dirty="0" smtClean="0"/>
              <a:t>3</a:t>
            </a:r>
            <a:r>
              <a:rPr lang="en-US" dirty="0" smtClean="0"/>
              <a:t> T</a:t>
            </a:r>
            <a:r>
              <a:rPr lang="en-US" baseline="30000" dirty="0" smtClean="0"/>
              <a:t>-1</a:t>
            </a:r>
            <a:endParaRPr lang="en-US" dirty="0" smtClean="0"/>
          </a:p>
          <a:p>
            <a:pPr algn="l" rtl="0">
              <a:buNone/>
            </a:pPr>
            <a:endParaRPr lang="en-US" dirty="0" smtClean="0"/>
          </a:p>
          <a:p>
            <a:pPr algn="l" rtl="0">
              <a:buNone/>
            </a:pPr>
            <a:r>
              <a:rPr lang="en-US" dirty="0" smtClean="0"/>
              <a:t>Which is equal to the dimension of the right hand side.  i.e. the equation is dimensionally homogenous.</a:t>
            </a:r>
          </a:p>
          <a:p>
            <a:pPr algn="l" rtl="0">
              <a:buNone/>
            </a:pPr>
            <a:endParaRPr lang="ar-S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681682"/>
          </a:xfrm>
        </p:spPr>
        <p:txBody>
          <a:bodyPr>
            <a:normAutofit fontScale="92500" lnSpcReduction="10000"/>
          </a:bodyPr>
          <a:lstStyle/>
          <a:p>
            <a:pPr algn="l" rtl="0"/>
            <a:r>
              <a:rPr lang="en-US" b="1" i="1" dirty="0" smtClean="0"/>
              <a:t>Results of dimensional analysis</a:t>
            </a:r>
          </a:p>
          <a:p>
            <a:pPr algn="l" rtl="0">
              <a:buNone/>
            </a:pPr>
            <a:r>
              <a:rPr lang="en-US" dirty="0" smtClean="0"/>
              <a:t>     The result of performing dimensional analysis on a</a:t>
            </a:r>
          </a:p>
          <a:p>
            <a:pPr algn="l" rtl="0">
              <a:buNone/>
            </a:pPr>
            <a:r>
              <a:rPr lang="en-US" dirty="0" smtClean="0"/>
              <a:t>     physical problem is a single equation. This equation</a:t>
            </a:r>
          </a:p>
          <a:p>
            <a:pPr algn="l" rtl="0">
              <a:buNone/>
            </a:pPr>
            <a:r>
              <a:rPr lang="en-US" dirty="0" smtClean="0"/>
              <a:t>     relates all of the physical factors involved to one</a:t>
            </a:r>
          </a:p>
          <a:p>
            <a:pPr algn="l" rtl="0">
              <a:buNone/>
            </a:pPr>
            <a:r>
              <a:rPr lang="en-US" dirty="0" smtClean="0"/>
              <a:t>     another. This is probably best seen in an example.</a:t>
            </a:r>
          </a:p>
          <a:p>
            <a:pPr algn="l" rtl="0"/>
            <a:r>
              <a:rPr lang="en-US" dirty="0" smtClean="0"/>
              <a:t>If we want to find the force on a propeller blade we must first decide what might influence this force. It would be reasonable to assume that the force, </a:t>
            </a:r>
            <a:r>
              <a:rPr lang="en-US" i="1" dirty="0" smtClean="0"/>
              <a:t>F, depends on the following physical properties:</a:t>
            </a:r>
          </a:p>
          <a:p>
            <a:pPr algn="l" rtl="0"/>
            <a:r>
              <a:rPr lang="en-US" dirty="0" smtClean="0"/>
              <a:t>diameter, </a:t>
            </a:r>
            <a:r>
              <a:rPr lang="en-US" i="1" dirty="0" smtClean="0"/>
              <a:t>d</a:t>
            </a:r>
          </a:p>
          <a:p>
            <a:pPr algn="l" rtl="0"/>
            <a:r>
              <a:rPr lang="en-US" dirty="0" smtClean="0"/>
              <a:t>forward velocity of the propeller (velocity of the plane), </a:t>
            </a:r>
            <a:r>
              <a:rPr lang="en-US" i="1" dirty="0" smtClean="0"/>
              <a:t>u</a:t>
            </a:r>
          </a:p>
          <a:p>
            <a:pPr algn="l" rtl="0"/>
            <a:r>
              <a:rPr lang="en-US" dirty="0" smtClean="0"/>
              <a:t>fluid density, </a:t>
            </a:r>
            <a:r>
              <a:rPr lang="el-GR" dirty="0" smtClean="0"/>
              <a:t>ρ</a:t>
            </a:r>
            <a:endParaRPr lang="en-US" dirty="0" smtClean="0"/>
          </a:p>
          <a:p>
            <a:pPr algn="l" rtl="0"/>
            <a:r>
              <a:rPr lang="en-US" dirty="0" smtClean="0"/>
              <a:t>revolutions per second, </a:t>
            </a:r>
            <a:r>
              <a:rPr lang="en-US" i="1" dirty="0" smtClean="0"/>
              <a:t>N</a:t>
            </a:r>
          </a:p>
          <a:p>
            <a:pPr algn="l" rtl="0"/>
            <a:r>
              <a:rPr lang="en-US" dirty="0" smtClean="0"/>
              <a:t>fluid viscosity, </a:t>
            </a:r>
            <a:r>
              <a:rPr lang="el-GR" dirty="0" smtClean="0"/>
              <a:t>μ</a:t>
            </a:r>
            <a:endParaRPr lang="ar-S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610244"/>
          </a:xfrm>
        </p:spPr>
        <p:txBody>
          <a:bodyPr/>
          <a:lstStyle/>
          <a:p>
            <a:pPr algn="l" rtl="0"/>
            <a:r>
              <a:rPr lang="en-US" dirty="0" smtClean="0"/>
              <a:t>Before we do any analysis we can write this equation:</a:t>
            </a:r>
          </a:p>
          <a:p>
            <a:pPr algn="l" rtl="0">
              <a:buNone/>
            </a:pPr>
            <a:r>
              <a:rPr lang="en-US" dirty="0" smtClean="0"/>
              <a:t>    F = </a:t>
            </a:r>
            <a:r>
              <a:rPr lang="el-GR" dirty="0" smtClean="0"/>
              <a:t>φ</a:t>
            </a:r>
            <a:r>
              <a:rPr lang="en-US" dirty="0" smtClean="0"/>
              <a:t> (d, u, </a:t>
            </a:r>
            <a:r>
              <a:rPr lang="el-GR" dirty="0" smtClean="0"/>
              <a:t>ρ</a:t>
            </a:r>
            <a:r>
              <a:rPr lang="en-US" dirty="0" smtClean="0"/>
              <a:t>, N, </a:t>
            </a:r>
            <a:r>
              <a:rPr lang="el-GR" dirty="0" smtClean="0"/>
              <a:t>μ</a:t>
            </a:r>
            <a:r>
              <a:rPr lang="en-US" dirty="0" smtClean="0"/>
              <a:t>)</a:t>
            </a:r>
          </a:p>
          <a:p>
            <a:pPr algn="l" rtl="0">
              <a:buNone/>
            </a:pPr>
            <a:r>
              <a:rPr lang="en-US" dirty="0" smtClean="0"/>
              <a:t>Which can be also written as</a:t>
            </a:r>
          </a:p>
          <a:p>
            <a:pPr algn="l" rtl="0">
              <a:buNone/>
            </a:pPr>
            <a:r>
              <a:rPr lang="en-US" dirty="0" smtClean="0"/>
              <a:t>  F = K  </a:t>
            </a:r>
            <a:r>
              <a:rPr lang="en-US" dirty="0" err="1" smtClean="0"/>
              <a:t>d</a:t>
            </a:r>
            <a:r>
              <a:rPr lang="en-US" baseline="30000" dirty="0" err="1" smtClean="0"/>
              <a:t>a</a:t>
            </a:r>
            <a:r>
              <a:rPr lang="en-US" dirty="0" smtClean="0"/>
              <a:t>  </a:t>
            </a:r>
            <a:r>
              <a:rPr lang="en-US" dirty="0" err="1" smtClean="0"/>
              <a:t>u</a:t>
            </a:r>
            <a:r>
              <a:rPr lang="en-US" baseline="30000" dirty="0" err="1" smtClean="0"/>
              <a:t>b</a:t>
            </a:r>
            <a:r>
              <a:rPr lang="en-US" dirty="0" smtClean="0"/>
              <a:t> </a:t>
            </a:r>
            <a:r>
              <a:rPr lang="el-GR" dirty="0" smtClean="0"/>
              <a:t>ρ</a:t>
            </a:r>
            <a:r>
              <a:rPr lang="en-US" baseline="30000" dirty="0" smtClean="0"/>
              <a:t>c</a:t>
            </a:r>
            <a:r>
              <a:rPr lang="en-US" dirty="0" smtClean="0"/>
              <a:t> N</a:t>
            </a:r>
            <a:r>
              <a:rPr lang="en-US" baseline="30000" dirty="0" smtClean="0"/>
              <a:t>e</a:t>
            </a:r>
            <a:r>
              <a:rPr lang="en-US" dirty="0" smtClean="0"/>
              <a:t>  </a:t>
            </a:r>
            <a:r>
              <a:rPr lang="el-GR" dirty="0" smtClean="0"/>
              <a:t>μ</a:t>
            </a:r>
            <a:r>
              <a:rPr lang="en-US" baseline="30000" dirty="0" smtClean="0"/>
              <a:t>j        </a:t>
            </a:r>
            <a:endParaRPr lang="en-US" dirty="0" smtClean="0"/>
          </a:p>
          <a:p>
            <a:pPr algn="l" rtl="0">
              <a:buNone/>
            </a:pPr>
            <a:endParaRPr lang="en-US" baseline="30000" dirty="0" smtClean="0"/>
          </a:p>
          <a:p>
            <a:pPr algn="l" rtl="0">
              <a:buNone/>
            </a:pPr>
            <a:r>
              <a:rPr lang="en-US" dirty="0" smtClean="0"/>
              <a:t>Or    0 = </a:t>
            </a:r>
            <a:r>
              <a:rPr lang="el-GR" dirty="0" smtClean="0"/>
              <a:t>φ</a:t>
            </a:r>
            <a:r>
              <a:rPr lang="en-US" baseline="-25000" dirty="0" smtClean="0"/>
              <a:t>1</a:t>
            </a:r>
            <a:r>
              <a:rPr lang="en-US" dirty="0" smtClean="0"/>
              <a:t> (F, K</a:t>
            </a:r>
            <a:r>
              <a:rPr lang="en-US" dirty="0" smtClean="0"/>
              <a:t>, d, u, </a:t>
            </a:r>
            <a:r>
              <a:rPr lang="el-GR" dirty="0" smtClean="0"/>
              <a:t>ρ</a:t>
            </a:r>
            <a:r>
              <a:rPr lang="en-US" dirty="0" smtClean="0"/>
              <a:t>, N, </a:t>
            </a:r>
            <a:r>
              <a:rPr lang="el-GR" dirty="0" smtClean="0"/>
              <a:t>μ</a:t>
            </a:r>
            <a:r>
              <a:rPr lang="en-US" dirty="0" smtClean="0"/>
              <a:t>)</a:t>
            </a:r>
          </a:p>
          <a:p>
            <a:pPr algn="l" rtl="0">
              <a:buNone/>
            </a:pPr>
            <a:endParaRPr lang="en-US" dirty="0" smtClean="0"/>
          </a:p>
          <a:p>
            <a:pPr algn="l" rtl="0">
              <a:buNone/>
            </a:pPr>
            <a:r>
              <a:rPr lang="en-US" dirty="0" smtClean="0"/>
              <a:t>Where K is constant and </a:t>
            </a:r>
            <a:r>
              <a:rPr lang="en-US" dirty="0" err="1" smtClean="0"/>
              <a:t>a,b,c,e</a:t>
            </a:r>
            <a:r>
              <a:rPr lang="en-US" dirty="0" smtClean="0"/>
              <a:t> and j are unknown constant exponent. From dimensional analysis we can obtain these exponents and from experiments we can determine K.</a:t>
            </a:r>
          </a:p>
          <a:p>
            <a:pPr algn="l" rtl="0">
              <a:buNone/>
            </a:pPr>
            <a:endParaRPr lang="ar-SA" baseline="30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610244"/>
          </a:xfrm>
        </p:spPr>
        <p:txBody>
          <a:bodyPr/>
          <a:lstStyle/>
          <a:p>
            <a:pPr algn="l" rtl="0"/>
            <a:r>
              <a:rPr lang="en-US" b="1" i="1" dirty="0" smtClean="0"/>
              <a:t>Buckingham’s </a:t>
            </a:r>
            <a:r>
              <a:rPr lang="el-GR" b="1" i="1" dirty="0" smtClean="0"/>
              <a:t>π</a:t>
            </a:r>
            <a:r>
              <a:rPr lang="en-US" b="1" i="1" dirty="0" smtClean="0"/>
              <a:t> theorems</a:t>
            </a:r>
          </a:p>
          <a:p>
            <a:pPr algn="l" rtl="0">
              <a:lnSpc>
                <a:spcPct val="150000"/>
              </a:lnSpc>
              <a:buNone/>
            </a:pPr>
            <a:r>
              <a:rPr lang="en-US" dirty="0" smtClean="0"/>
              <a:t>Although there are other methods of performing dimensional analysis, the method based on the Buckingham </a:t>
            </a:r>
            <a:r>
              <a:rPr lang="el-GR" dirty="0" smtClean="0"/>
              <a:t>π</a:t>
            </a:r>
            <a:r>
              <a:rPr lang="en-US" dirty="0" smtClean="0"/>
              <a:t> theorems gives a good generalized strategy for obtaining a solution.</a:t>
            </a:r>
          </a:p>
          <a:p>
            <a:pPr algn="l" rtl="0">
              <a:lnSpc>
                <a:spcPct val="150000"/>
              </a:lnSpc>
              <a:buNone/>
            </a:pPr>
            <a:r>
              <a:rPr lang="en-US" dirty="0" smtClean="0"/>
              <a:t>There are two theorems accredited to Buckingham, and know as his </a:t>
            </a:r>
            <a:r>
              <a:rPr lang="el-GR" dirty="0" smtClean="0"/>
              <a:t>π</a:t>
            </a:r>
            <a:r>
              <a:rPr lang="en-US" dirty="0" smtClean="0"/>
              <a:t> theorems.</a:t>
            </a:r>
            <a:endParaRPr lang="ar-SA"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176</TotalTime>
  <Words>859</Words>
  <Application>Microsoft Office PowerPoint</Application>
  <PresentationFormat>On-screen Show (4:3)</PresentationFormat>
  <Paragraphs>114</Paragraphs>
  <Slides>12</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Flow</vt:lpstr>
      <vt:lpstr>Equation</vt:lpstr>
      <vt:lpstr>Dimensional Analysis</vt:lpstr>
      <vt:lpstr>Slide 2</vt:lpstr>
      <vt:lpstr>Slide 3</vt:lpstr>
      <vt:lpstr>SI &amp; English Units</vt:lpstr>
      <vt:lpstr>Slide 5</vt:lpstr>
      <vt:lpstr>Slide 6</vt:lpstr>
      <vt:lpstr>Slide 7</vt:lpstr>
      <vt:lpstr>Slide 8</vt:lpstr>
      <vt:lpstr>Slide 9</vt:lpstr>
      <vt:lpstr>Slide 10</vt:lpstr>
      <vt:lpstr>Slide 11</vt:lpstr>
      <vt:lpstr>Slide 12</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Dimensional Analysis</dc:title>
  <dc:creator>Prof. Ahmed Samy Kam</dc:creator>
  <cp:lastModifiedBy>Prof. Ahmed Samy Kam</cp:lastModifiedBy>
  <cp:revision>20</cp:revision>
  <dcterms:created xsi:type="dcterms:W3CDTF">2009-10-26T16:50:42Z</dcterms:created>
  <dcterms:modified xsi:type="dcterms:W3CDTF">2009-10-30T14:34:04Z</dcterms:modified>
</cp:coreProperties>
</file>