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handoutMasterIdLst>
    <p:handoutMasterId r:id="rId32"/>
  </p:handoutMasterIdLst>
  <p:sldIdLst>
    <p:sldId id="1465" r:id="rId2"/>
    <p:sldId id="1425" r:id="rId3"/>
    <p:sldId id="655" r:id="rId4"/>
    <p:sldId id="1441" r:id="rId5"/>
    <p:sldId id="1442" r:id="rId6"/>
    <p:sldId id="1443" r:id="rId7"/>
    <p:sldId id="1444" r:id="rId8"/>
    <p:sldId id="1448" r:id="rId9"/>
    <p:sldId id="1449" r:id="rId10"/>
    <p:sldId id="1453" r:id="rId11"/>
    <p:sldId id="1397" r:id="rId12"/>
    <p:sldId id="1398" r:id="rId13"/>
    <p:sldId id="1450" r:id="rId14"/>
    <p:sldId id="1451" r:id="rId15"/>
    <p:sldId id="1454" r:id="rId16"/>
    <p:sldId id="1455" r:id="rId17"/>
    <p:sldId id="1456" r:id="rId18"/>
    <p:sldId id="1464" r:id="rId19"/>
    <p:sldId id="1458" r:id="rId20"/>
    <p:sldId id="1463" r:id="rId21"/>
    <p:sldId id="1459" r:id="rId22"/>
    <p:sldId id="1460" r:id="rId23"/>
    <p:sldId id="1461" r:id="rId24"/>
    <p:sldId id="1462" r:id="rId25"/>
    <p:sldId id="1446" r:id="rId26"/>
    <p:sldId id="1445" r:id="rId27"/>
    <p:sldId id="1409" r:id="rId28"/>
    <p:sldId id="1336" r:id="rId29"/>
    <p:sldId id="1436" r:id="rId30"/>
  </p:sldIdLst>
  <p:sldSz cx="9144000" cy="6858000" type="screen4x3"/>
  <p:notesSz cx="6934200" cy="9283700"/>
  <p:custDataLst>
    <p:tags r:id="rId33"/>
  </p:custDataLst>
  <p:defaultTextStyle>
    <a:defPPr>
      <a:defRPr lang="en-US"/>
    </a:defPPr>
    <a:lvl1pPr algn="l" rtl="0" fontAlgn="base">
      <a:spcBef>
        <a:spcPct val="0"/>
      </a:spcBef>
      <a:spcAft>
        <a:spcPct val="0"/>
      </a:spcAft>
      <a:defRPr sz="1000" kern="1200">
        <a:solidFill>
          <a:schemeClr val="tx1"/>
        </a:solidFill>
        <a:latin typeface="Arial" pitchFamily="34" charset="0"/>
        <a:ea typeface="+mn-ea"/>
        <a:cs typeface="Tahoma" pitchFamily="34" charset="0"/>
      </a:defRPr>
    </a:lvl1pPr>
    <a:lvl2pPr marL="457200" algn="l" rtl="0" fontAlgn="base">
      <a:spcBef>
        <a:spcPct val="0"/>
      </a:spcBef>
      <a:spcAft>
        <a:spcPct val="0"/>
      </a:spcAft>
      <a:defRPr sz="1000" kern="1200">
        <a:solidFill>
          <a:schemeClr val="tx1"/>
        </a:solidFill>
        <a:latin typeface="Arial" pitchFamily="34" charset="0"/>
        <a:ea typeface="+mn-ea"/>
        <a:cs typeface="Tahoma" pitchFamily="34" charset="0"/>
      </a:defRPr>
    </a:lvl2pPr>
    <a:lvl3pPr marL="914400" algn="l" rtl="0" fontAlgn="base">
      <a:spcBef>
        <a:spcPct val="0"/>
      </a:spcBef>
      <a:spcAft>
        <a:spcPct val="0"/>
      </a:spcAft>
      <a:defRPr sz="1000" kern="1200">
        <a:solidFill>
          <a:schemeClr val="tx1"/>
        </a:solidFill>
        <a:latin typeface="Arial" pitchFamily="34" charset="0"/>
        <a:ea typeface="+mn-ea"/>
        <a:cs typeface="Tahoma" pitchFamily="34" charset="0"/>
      </a:defRPr>
    </a:lvl3pPr>
    <a:lvl4pPr marL="1371600" algn="l" rtl="0" fontAlgn="base">
      <a:spcBef>
        <a:spcPct val="0"/>
      </a:spcBef>
      <a:spcAft>
        <a:spcPct val="0"/>
      </a:spcAft>
      <a:defRPr sz="1000" kern="1200">
        <a:solidFill>
          <a:schemeClr val="tx1"/>
        </a:solidFill>
        <a:latin typeface="Arial" pitchFamily="34" charset="0"/>
        <a:ea typeface="+mn-ea"/>
        <a:cs typeface="Tahoma" pitchFamily="34" charset="0"/>
      </a:defRPr>
    </a:lvl4pPr>
    <a:lvl5pPr marL="1828800" algn="l" rtl="0" fontAlgn="base">
      <a:spcBef>
        <a:spcPct val="0"/>
      </a:spcBef>
      <a:spcAft>
        <a:spcPct val="0"/>
      </a:spcAft>
      <a:defRPr sz="1000" kern="1200">
        <a:solidFill>
          <a:schemeClr val="tx1"/>
        </a:solidFill>
        <a:latin typeface="Arial" pitchFamily="34" charset="0"/>
        <a:ea typeface="+mn-ea"/>
        <a:cs typeface="Tahoma" pitchFamily="34" charset="0"/>
      </a:defRPr>
    </a:lvl5pPr>
    <a:lvl6pPr marL="2286000" algn="r" defTabSz="914400" rtl="1" eaLnBrk="1" latinLnBrk="0" hangingPunct="1">
      <a:defRPr sz="1000" kern="1200">
        <a:solidFill>
          <a:schemeClr val="tx1"/>
        </a:solidFill>
        <a:latin typeface="Arial" pitchFamily="34" charset="0"/>
        <a:ea typeface="+mn-ea"/>
        <a:cs typeface="Tahoma" pitchFamily="34" charset="0"/>
      </a:defRPr>
    </a:lvl6pPr>
    <a:lvl7pPr marL="2743200" algn="r" defTabSz="914400" rtl="1" eaLnBrk="1" latinLnBrk="0" hangingPunct="1">
      <a:defRPr sz="1000" kern="1200">
        <a:solidFill>
          <a:schemeClr val="tx1"/>
        </a:solidFill>
        <a:latin typeface="Arial" pitchFamily="34" charset="0"/>
        <a:ea typeface="+mn-ea"/>
        <a:cs typeface="Tahoma" pitchFamily="34" charset="0"/>
      </a:defRPr>
    </a:lvl7pPr>
    <a:lvl8pPr marL="3200400" algn="r" defTabSz="914400" rtl="1" eaLnBrk="1" latinLnBrk="0" hangingPunct="1">
      <a:defRPr sz="1000" kern="1200">
        <a:solidFill>
          <a:schemeClr val="tx1"/>
        </a:solidFill>
        <a:latin typeface="Arial" pitchFamily="34" charset="0"/>
        <a:ea typeface="+mn-ea"/>
        <a:cs typeface="Tahoma" pitchFamily="34" charset="0"/>
      </a:defRPr>
    </a:lvl8pPr>
    <a:lvl9pPr marL="3657600" algn="r" defTabSz="914400" rtl="1" eaLnBrk="1" latinLnBrk="0" hangingPunct="1">
      <a:defRPr sz="1000" kern="1200">
        <a:solidFill>
          <a:schemeClr val="tx1"/>
        </a:solidFill>
        <a:latin typeface="Arial" pitchFamily="34" charset="0"/>
        <a:ea typeface="+mn-ea"/>
        <a:cs typeface="Tahoma"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C46AB7"/>
    <a:srgbClr val="F27900"/>
    <a:srgbClr val="EFA881"/>
    <a:srgbClr val="FF9F3F"/>
    <a:srgbClr val="EE7700"/>
    <a:srgbClr val="339933"/>
    <a:srgbClr val="333333"/>
    <a:srgbClr val="4D4D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99" autoAdjust="0"/>
    <p:restoredTop sz="76395" autoAdjust="0"/>
  </p:normalViewPr>
  <p:slideViewPr>
    <p:cSldViewPr>
      <p:cViewPr varScale="1">
        <p:scale>
          <a:sx n="69" d="100"/>
          <a:sy n="69" d="100"/>
        </p:scale>
        <p:origin x="-188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766"/>
    </p:cViewPr>
  </p:sorterViewPr>
  <p:notesViewPr>
    <p:cSldViewPr>
      <p:cViewPr varScale="1">
        <p:scale>
          <a:sx n="69" d="100"/>
          <a:sy n="69" d="100"/>
        </p:scale>
        <p:origin x="-2772" y="-102"/>
      </p:cViewPr>
      <p:guideLst>
        <p:guide orient="horz" pos="2924"/>
        <p:guide pos="2184"/>
      </p:guideLst>
    </p:cSldViewPr>
  </p:notesViewPr>
  <p:gridSpacing cx="93633925" cy="936339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05138" cy="463550"/>
          </a:xfrm>
          <a:prstGeom prst="rect">
            <a:avLst/>
          </a:prstGeom>
          <a:noFill/>
          <a:ln w="9525">
            <a:noFill/>
            <a:miter lim="800000"/>
            <a:headEnd/>
            <a:tailEnd/>
          </a:ln>
          <a:effectLst/>
        </p:spPr>
        <p:txBody>
          <a:bodyPr vert="horz" wrap="square" lIns="92665" tIns="46333" rIns="92665" bIns="46333" numCol="1" anchor="t" anchorCtr="0" compatLnSpc="1">
            <a:prstTxWarp prst="textNoShape">
              <a:avLst/>
            </a:prstTxWarp>
          </a:bodyPr>
          <a:lstStyle>
            <a:lvl1pPr defTabSz="927100">
              <a:defRPr sz="1200">
                <a:latin typeface="Times New Roman" pitchFamily="18" charset="0"/>
                <a:cs typeface="+mn-cs"/>
              </a:defRPr>
            </a:lvl1pPr>
          </a:lstStyle>
          <a:p>
            <a:pPr>
              <a:defRPr/>
            </a:pPr>
            <a:endParaRPr lang="en-US"/>
          </a:p>
        </p:txBody>
      </p:sp>
      <p:sp>
        <p:nvSpPr>
          <p:cNvPr id="27651" name="Rectangle 3"/>
          <p:cNvSpPr>
            <a:spLocks noGrp="1" noChangeArrowheads="1"/>
          </p:cNvSpPr>
          <p:nvPr>
            <p:ph type="dt" sz="quarter" idx="1"/>
          </p:nvPr>
        </p:nvSpPr>
        <p:spPr bwMode="auto">
          <a:xfrm>
            <a:off x="3929063" y="0"/>
            <a:ext cx="3005137" cy="463550"/>
          </a:xfrm>
          <a:prstGeom prst="rect">
            <a:avLst/>
          </a:prstGeom>
          <a:noFill/>
          <a:ln w="9525">
            <a:noFill/>
            <a:miter lim="800000"/>
            <a:headEnd/>
            <a:tailEnd/>
          </a:ln>
          <a:effectLst/>
        </p:spPr>
        <p:txBody>
          <a:bodyPr vert="horz" wrap="square" lIns="92665" tIns="46333" rIns="92665" bIns="46333" numCol="1" anchor="t" anchorCtr="0" compatLnSpc="1">
            <a:prstTxWarp prst="textNoShape">
              <a:avLst/>
            </a:prstTxWarp>
          </a:bodyPr>
          <a:lstStyle>
            <a:lvl1pPr algn="r" defTabSz="927100">
              <a:defRPr sz="1200">
                <a:latin typeface="Times New Roman" pitchFamily="18" charset="0"/>
                <a:cs typeface="+mn-cs"/>
              </a:defRPr>
            </a:lvl1pPr>
          </a:lstStyle>
          <a:p>
            <a:pPr>
              <a:defRPr/>
            </a:pPr>
            <a:endParaRPr lang="en-US"/>
          </a:p>
        </p:txBody>
      </p:sp>
      <p:sp>
        <p:nvSpPr>
          <p:cNvPr id="27652" name="Rectangle 4"/>
          <p:cNvSpPr>
            <a:spLocks noGrp="1" noChangeArrowheads="1"/>
          </p:cNvSpPr>
          <p:nvPr>
            <p:ph type="ftr" sz="quarter" idx="2"/>
          </p:nvPr>
        </p:nvSpPr>
        <p:spPr bwMode="auto">
          <a:xfrm>
            <a:off x="0" y="8820150"/>
            <a:ext cx="3005138" cy="463550"/>
          </a:xfrm>
          <a:prstGeom prst="rect">
            <a:avLst/>
          </a:prstGeom>
          <a:noFill/>
          <a:ln w="9525">
            <a:noFill/>
            <a:miter lim="800000"/>
            <a:headEnd/>
            <a:tailEnd/>
          </a:ln>
          <a:effectLst/>
        </p:spPr>
        <p:txBody>
          <a:bodyPr vert="horz" wrap="square" lIns="92665" tIns="46333" rIns="92665" bIns="46333" numCol="1" anchor="b" anchorCtr="0" compatLnSpc="1">
            <a:prstTxWarp prst="textNoShape">
              <a:avLst/>
            </a:prstTxWarp>
          </a:bodyPr>
          <a:lstStyle>
            <a:lvl1pPr defTabSz="927100">
              <a:defRPr sz="1200">
                <a:latin typeface="Times New Roman" pitchFamily="18" charset="0"/>
                <a:cs typeface="+mn-cs"/>
              </a:defRPr>
            </a:lvl1pPr>
          </a:lstStyle>
          <a:p>
            <a:pPr>
              <a:defRPr/>
            </a:pPr>
            <a:endParaRPr lang="en-US"/>
          </a:p>
        </p:txBody>
      </p:sp>
      <p:sp>
        <p:nvSpPr>
          <p:cNvPr id="27653" name="Rectangle 5"/>
          <p:cNvSpPr>
            <a:spLocks noGrp="1" noChangeArrowheads="1"/>
          </p:cNvSpPr>
          <p:nvPr>
            <p:ph type="sldNum" sz="quarter" idx="3"/>
          </p:nvPr>
        </p:nvSpPr>
        <p:spPr bwMode="auto">
          <a:xfrm>
            <a:off x="3929063" y="8820150"/>
            <a:ext cx="3005137" cy="463550"/>
          </a:xfrm>
          <a:prstGeom prst="rect">
            <a:avLst/>
          </a:prstGeom>
          <a:noFill/>
          <a:ln w="9525">
            <a:noFill/>
            <a:miter lim="800000"/>
            <a:headEnd/>
            <a:tailEnd/>
          </a:ln>
          <a:effectLst/>
        </p:spPr>
        <p:txBody>
          <a:bodyPr vert="horz" wrap="square" lIns="92665" tIns="46333" rIns="92665" bIns="46333" numCol="1" anchor="b" anchorCtr="0" compatLnSpc="1">
            <a:prstTxWarp prst="textNoShape">
              <a:avLst/>
            </a:prstTxWarp>
          </a:bodyPr>
          <a:lstStyle>
            <a:lvl1pPr algn="r" defTabSz="927100">
              <a:defRPr sz="1200">
                <a:latin typeface="Times New Roman" pitchFamily="18" charset="0"/>
                <a:cs typeface="+mn-cs"/>
              </a:defRPr>
            </a:lvl1pPr>
          </a:lstStyle>
          <a:p>
            <a:pPr>
              <a:defRPr/>
            </a:pPr>
            <a:fld id="{FDC58DD1-B5C3-44AE-BDB2-062E6B36A93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52" name="Rectangle 8"/>
          <p:cNvSpPr>
            <a:spLocks noGrp="1" noChangeArrowheads="1"/>
          </p:cNvSpPr>
          <p:nvPr>
            <p:ph type="hdr" sz="quarter"/>
          </p:nvPr>
        </p:nvSpPr>
        <p:spPr bwMode="auto">
          <a:xfrm>
            <a:off x="174625" y="63500"/>
            <a:ext cx="6584950" cy="463550"/>
          </a:xfrm>
          <a:prstGeom prst="rect">
            <a:avLst/>
          </a:prstGeom>
          <a:noFill/>
          <a:ln w="9525">
            <a:noFill/>
            <a:miter lim="800000"/>
            <a:headEnd/>
            <a:tailEnd/>
          </a:ln>
          <a:effectLst/>
        </p:spPr>
        <p:txBody>
          <a:bodyPr vert="horz" wrap="square" lIns="92665" tIns="46333" rIns="92665" bIns="46333" numCol="1" anchor="ctr" anchorCtr="1" compatLnSpc="1">
            <a:prstTxWarp prst="textNoShape">
              <a:avLst/>
            </a:prstTxWarp>
          </a:bodyPr>
          <a:lstStyle>
            <a:lvl1pPr algn="ctr" defTabSz="927100">
              <a:defRPr b="1">
                <a:latin typeface="Arial" charset="0"/>
                <a:cs typeface="+mn-cs"/>
              </a:defRPr>
            </a:lvl1pPr>
          </a:lstStyle>
          <a:p>
            <a:pPr>
              <a:defRPr/>
            </a:pPr>
            <a:r>
              <a:rPr lang="en-US"/>
              <a:t>Human Resources Management 12e</a:t>
            </a:r>
            <a:br>
              <a:rPr lang="en-US"/>
            </a:br>
            <a:r>
              <a:rPr lang="en-US"/>
              <a:t>Gary Dessler</a:t>
            </a:r>
          </a:p>
        </p:txBody>
      </p:sp>
      <p:sp>
        <p:nvSpPr>
          <p:cNvPr id="32771" name="Rectangle 9"/>
          <p:cNvSpPr>
            <a:spLocks noChangeAspect="1" noChangeArrowheads="1" noTextEdit="1"/>
          </p:cNvSpPr>
          <p:nvPr>
            <p:ph type="sldImg" idx="2"/>
          </p:nvPr>
        </p:nvSpPr>
        <p:spPr bwMode="auto">
          <a:xfrm>
            <a:off x="1146175" y="696913"/>
            <a:ext cx="4641850" cy="3481387"/>
          </a:xfrm>
          <a:prstGeom prst="rect">
            <a:avLst/>
          </a:prstGeom>
          <a:noFill/>
          <a:ln w="9525">
            <a:solidFill>
              <a:srgbClr val="000000"/>
            </a:solidFill>
            <a:miter lim="800000"/>
            <a:headEnd/>
            <a:tailEnd/>
          </a:ln>
        </p:spPr>
      </p:sp>
      <p:sp>
        <p:nvSpPr>
          <p:cNvPr id="6154" name="Rectangle 10"/>
          <p:cNvSpPr>
            <a:spLocks noGrp="1" noChangeArrowheads="1"/>
          </p:cNvSpPr>
          <p:nvPr>
            <p:ph type="body" sz="quarter" idx="3"/>
          </p:nvPr>
        </p:nvSpPr>
        <p:spPr bwMode="auto">
          <a:xfrm>
            <a:off x="923925" y="4410075"/>
            <a:ext cx="5086350" cy="4176713"/>
          </a:xfrm>
          <a:prstGeom prst="rect">
            <a:avLst/>
          </a:prstGeom>
          <a:noFill/>
          <a:ln w="9525">
            <a:noFill/>
            <a:miter lim="800000"/>
            <a:headEnd/>
            <a:tailEnd/>
          </a:ln>
          <a:effectLst/>
        </p:spPr>
        <p:txBody>
          <a:bodyPr vert="horz" wrap="square" lIns="92665" tIns="46333" rIns="92665" bIns="46333" numCol="1" anchor="t" anchorCtr="0" compatLnSpc="1">
            <a:prstTxWarp prst="textNoShape">
              <a:avLst/>
            </a:prstTxWarp>
          </a:bodyPr>
          <a:lstStyle/>
          <a:p>
            <a:pPr lvl="0"/>
            <a:r>
              <a:rPr lang="en-US" noProof="0" smtClean="0"/>
              <a:t>Click to edit Master text styles</a:t>
            </a:r>
          </a:p>
        </p:txBody>
      </p:sp>
      <p:sp>
        <p:nvSpPr>
          <p:cNvPr id="6155" name="Rectangle 11"/>
          <p:cNvSpPr>
            <a:spLocks noGrp="1" noChangeArrowheads="1"/>
          </p:cNvSpPr>
          <p:nvPr>
            <p:ph type="ftr" sz="quarter" idx="4"/>
          </p:nvPr>
        </p:nvSpPr>
        <p:spPr bwMode="auto">
          <a:xfrm>
            <a:off x="0" y="8820150"/>
            <a:ext cx="3005138" cy="463550"/>
          </a:xfrm>
          <a:prstGeom prst="rect">
            <a:avLst/>
          </a:prstGeom>
          <a:noFill/>
          <a:ln w="9525">
            <a:noFill/>
            <a:miter lim="800000"/>
            <a:headEnd/>
            <a:tailEnd/>
          </a:ln>
          <a:effectLst/>
        </p:spPr>
        <p:txBody>
          <a:bodyPr vert="horz" wrap="square" lIns="92665" tIns="46333" rIns="92665" bIns="46333" numCol="1" anchor="b" anchorCtr="0" compatLnSpc="1">
            <a:prstTxWarp prst="textNoShape">
              <a:avLst/>
            </a:prstTxWarp>
          </a:bodyPr>
          <a:lstStyle>
            <a:lvl1pPr defTabSz="927100">
              <a:defRPr sz="900" b="1" smtClean="0">
                <a:latin typeface="Arial" charset="0"/>
              </a:defRPr>
            </a:lvl1pPr>
          </a:lstStyle>
          <a:p>
            <a:pPr>
              <a:defRPr/>
            </a:pPr>
            <a:r>
              <a:rPr lang="en-US"/>
              <a:t>Copyright © 2011 Pearson Education</a:t>
            </a:r>
            <a:endParaRPr lang="en-US" sz="1200">
              <a:latin typeface="Times New Roman" pitchFamily="18" charset="0"/>
            </a:endParaRPr>
          </a:p>
        </p:txBody>
      </p:sp>
      <p:sp>
        <p:nvSpPr>
          <p:cNvPr id="6156" name="Rectangle 12"/>
          <p:cNvSpPr>
            <a:spLocks noGrp="1" noChangeArrowheads="1"/>
          </p:cNvSpPr>
          <p:nvPr>
            <p:ph type="sldNum" sz="quarter" idx="5"/>
          </p:nvPr>
        </p:nvSpPr>
        <p:spPr bwMode="auto">
          <a:xfrm>
            <a:off x="3929063" y="8820150"/>
            <a:ext cx="3005137" cy="463550"/>
          </a:xfrm>
          <a:prstGeom prst="rect">
            <a:avLst/>
          </a:prstGeom>
          <a:noFill/>
          <a:ln w="9525">
            <a:noFill/>
            <a:miter lim="800000"/>
            <a:headEnd/>
            <a:tailEnd/>
          </a:ln>
          <a:effectLst/>
        </p:spPr>
        <p:txBody>
          <a:bodyPr vert="horz" wrap="square" lIns="92665" tIns="46333" rIns="92665" bIns="46333" numCol="1" anchor="b" anchorCtr="0" compatLnSpc="1">
            <a:prstTxWarp prst="textNoShape">
              <a:avLst/>
            </a:prstTxWarp>
          </a:bodyPr>
          <a:lstStyle>
            <a:lvl1pPr algn="r" defTabSz="927100">
              <a:defRPr sz="900" b="1">
                <a:latin typeface="Arial" charset="0"/>
                <a:cs typeface="+mn-cs"/>
              </a:defRPr>
            </a:lvl1pPr>
          </a:lstStyle>
          <a:p>
            <a:pPr>
              <a:defRPr/>
            </a:pPr>
            <a:r>
              <a:rPr lang="en-US"/>
              <a:t>17</a:t>
            </a:r>
            <a:r>
              <a:rPr lang="en-US">
                <a:cs typeface="Arial" charset="0"/>
              </a:rPr>
              <a:t>–</a:t>
            </a:r>
            <a:fld id="{1A0A2E7C-AC57-421D-A52A-CF0BD2F20655}" type="slidenum">
              <a:rPr lang="en-US"/>
              <a:pPr>
                <a:defRPr/>
              </a:pPr>
              <a:t>‹#›</a:t>
            </a:fld>
            <a:endParaRPr lang="en-US"/>
          </a:p>
        </p:txBody>
      </p:sp>
    </p:spTree>
  </p:cSld>
  <p:clrMap bg1="lt1" tx1="dk1" bg2="lt2" tx2="dk2" accent1="accent1" accent2="accent2" accent3="accent3" accent4="accent4" accent5="accent5" accent6="accent6" hlink="hlink" folHlink="folHlink"/>
  <p:hf dt="0"/>
  <p:notesStyle>
    <a:lvl1pPr indent="225425" algn="l" rtl="0" eaLnBrk="0" fontAlgn="base" hangingPunct="0">
      <a:spcBef>
        <a:spcPct val="30000"/>
      </a:spcBef>
      <a:spcAft>
        <a:spcPct val="0"/>
      </a:spcAft>
      <a:defRPr sz="12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8"/>
          <p:cNvSpPr txBox="1">
            <a:spLocks noGrp="1" noChangeArrowheads="1"/>
          </p:cNvSpPr>
          <p:nvPr/>
        </p:nvSpPr>
        <p:spPr bwMode="auto">
          <a:xfrm>
            <a:off x="174625" y="63500"/>
            <a:ext cx="6584950" cy="463550"/>
          </a:xfrm>
          <a:prstGeom prst="rect">
            <a:avLst/>
          </a:prstGeom>
          <a:noFill/>
          <a:ln w="9525">
            <a:noFill/>
            <a:miter lim="800000"/>
            <a:headEnd/>
            <a:tailEnd/>
          </a:ln>
        </p:spPr>
        <p:txBody>
          <a:bodyPr lIns="92665" tIns="46333" rIns="92665" bIns="46333" anchor="ctr" anchorCtr="1"/>
          <a:lstStyle/>
          <a:p>
            <a:pPr algn="ctr" defTabSz="927100"/>
            <a:r>
              <a:rPr lang="en-US" b="1"/>
              <a:t>Human Resources Management 12e</a:t>
            </a:r>
            <a:br>
              <a:rPr lang="en-US" b="1"/>
            </a:br>
            <a:r>
              <a:rPr lang="en-US" b="1"/>
              <a:t>Gary Dessler</a:t>
            </a:r>
          </a:p>
        </p:txBody>
      </p:sp>
      <p:sp>
        <p:nvSpPr>
          <p:cNvPr id="33795" name="Rectangle 11"/>
          <p:cNvSpPr txBox="1">
            <a:spLocks noGrp="1" noChangeArrowheads="1"/>
          </p:cNvSpPr>
          <p:nvPr/>
        </p:nvSpPr>
        <p:spPr bwMode="auto">
          <a:xfrm>
            <a:off x="0" y="8820150"/>
            <a:ext cx="3005138" cy="463550"/>
          </a:xfrm>
          <a:prstGeom prst="rect">
            <a:avLst/>
          </a:prstGeom>
          <a:noFill/>
          <a:ln w="9525">
            <a:noFill/>
            <a:miter lim="800000"/>
            <a:headEnd/>
            <a:tailEnd/>
          </a:ln>
        </p:spPr>
        <p:txBody>
          <a:bodyPr lIns="92665" tIns="46333" rIns="92665" bIns="46333" anchor="b"/>
          <a:lstStyle/>
          <a:p>
            <a:pPr defTabSz="927100"/>
            <a:r>
              <a:rPr lang="en-US" sz="900" b="1"/>
              <a:t>Copyright © 2011 Pearson Education</a:t>
            </a:r>
            <a:endParaRPr lang="en-US" sz="1200">
              <a:latin typeface="Times New Roman" pitchFamily="18" charset="0"/>
            </a:endParaRPr>
          </a:p>
        </p:txBody>
      </p:sp>
      <p:sp>
        <p:nvSpPr>
          <p:cNvPr id="33796" name="Rectangle 12"/>
          <p:cNvSpPr txBox="1">
            <a:spLocks noGrp="1" noChangeArrowheads="1"/>
          </p:cNvSpPr>
          <p:nvPr/>
        </p:nvSpPr>
        <p:spPr bwMode="auto">
          <a:xfrm>
            <a:off x="3929063" y="8820150"/>
            <a:ext cx="3005137" cy="463550"/>
          </a:xfrm>
          <a:prstGeom prst="rect">
            <a:avLst/>
          </a:prstGeom>
          <a:noFill/>
          <a:ln w="9525">
            <a:noFill/>
            <a:miter lim="800000"/>
            <a:headEnd/>
            <a:tailEnd/>
          </a:ln>
        </p:spPr>
        <p:txBody>
          <a:bodyPr lIns="92665" tIns="46333" rIns="92665" bIns="46333" anchor="b"/>
          <a:lstStyle/>
          <a:p>
            <a:pPr algn="r" defTabSz="927100"/>
            <a:r>
              <a:rPr lang="en-US" sz="900" b="1"/>
              <a:t>1</a:t>
            </a:r>
            <a:r>
              <a:rPr lang="en-US" sz="900" b="1">
                <a:cs typeface="Arial" pitchFamily="34" charset="0"/>
              </a:rPr>
              <a:t>–</a:t>
            </a:r>
            <a:fld id="{A66943A8-F0AB-407A-91E8-1CFA8888E2AF}" type="slidenum">
              <a:rPr lang="en-US" sz="900" b="1"/>
              <a:pPr algn="r" defTabSz="927100"/>
              <a:t>1</a:t>
            </a:fld>
            <a:endParaRPr lang="en-US" sz="900" b="1"/>
          </a:p>
        </p:txBody>
      </p:sp>
      <p:sp>
        <p:nvSpPr>
          <p:cNvPr id="33797" name="Rectangle 2"/>
          <p:cNvSpPr>
            <a:spLocks noChangeArrowheads="1" noTextEdit="1"/>
          </p:cNvSpPr>
          <p:nvPr>
            <p:ph type="sldImg"/>
          </p:nvPr>
        </p:nvSpPr>
        <p:spPr>
          <a:solidFill>
            <a:srgbClr val="FFFFFF"/>
          </a:solidFill>
          <a:ln/>
        </p:spPr>
      </p:sp>
      <p:sp>
        <p:nvSpPr>
          <p:cNvPr id="33798" name="Rectangle 3"/>
          <p:cNvSpPr>
            <a:spLocks noChangeArrowheads="1"/>
          </p:cNvSpPr>
          <p:nvPr>
            <p:ph type="body" idx="1"/>
          </p:nvPr>
        </p:nvSpPr>
        <p:spPr>
          <a:solidFill>
            <a:srgbClr val="FFFFFF"/>
          </a:solidFill>
          <a:ln>
            <a:solidFill>
              <a:srgbClr val="000000"/>
            </a:solidFill>
          </a:ln>
        </p:spPr>
        <p:txBody>
          <a:bodyPr/>
          <a:lstStyle/>
          <a:p>
            <a:endParaRPr lang="en-GB"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3011"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3012"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A5F44413-57D8-44E0-8672-3162E15ADA95}" type="slidenum">
              <a:rPr lang="en-US" smtClean="0">
                <a:latin typeface="Arial" pitchFamily="34" charset="0"/>
                <a:cs typeface="Tahoma" pitchFamily="34" charset="0"/>
              </a:rPr>
              <a:pPr/>
              <a:t>10</a:t>
            </a:fld>
            <a:endParaRPr lang="en-US" smtClean="0">
              <a:latin typeface="Arial" pitchFamily="34" charset="0"/>
              <a:cs typeface="Tahoma" pitchFamily="34" charset="0"/>
            </a:endParaRPr>
          </a:p>
        </p:txBody>
      </p:sp>
      <p:sp>
        <p:nvSpPr>
          <p:cNvPr id="43013" name="Rectangle 2"/>
          <p:cNvSpPr>
            <a:spLocks noChangeAspect="1" noChangeArrowheads="1" noTextEdit="1"/>
          </p:cNvSpPr>
          <p:nvPr>
            <p:ph type="sldImg"/>
          </p:nvPr>
        </p:nvSpPr>
        <p:spPr>
          <a:ln/>
        </p:spPr>
      </p:sp>
      <p:sp>
        <p:nvSpPr>
          <p:cNvPr id="43014" name="Rectangle 3"/>
          <p:cNvSpPr>
            <a:spLocks noGrp="1" noChangeArrowheads="1"/>
          </p:cNvSpPr>
          <p:nvPr>
            <p:ph type="body" idx="1"/>
          </p:nvPr>
        </p:nvSpPr>
        <p:spPr>
          <a:noFill/>
          <a:ln/>
        </p:spPr>
        <p:txBody>
          <a:bodyPr/>
          <a:lstStyle/>
          <a:p>
            <a:pPr eaLnBrk="1" hangingPunct="1"/>
            <a:r>
              <a:rPr lang="en-US" b="1" smtClean="0">
                <a:latin typeface="Arial" pitchFamily="34" charset="0"/>
              </a:rPr>
              <a:t>Adaptability screening </a:t>
            </a:r>
            <a:r>
              <a:rPr lang="en-US" smtClean="0">
                <a:latin typeface="Arial" pitchFamily="34" charset="0"/>
              </a:rPr>
              <a:t>aims to assess the expatriate assignees’ (and spouses’) probable success in handling the foreign transfer, and to alert the firm to issues (such as the impact on children) the move may involve and which may affect the assignee’s success in completing the international assignment.</a:t>
            </a:r>
          </a:p>
          <a:p>
            <a:pPr eaLnBrk="1" hangingPunct="1"/>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4035"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4036"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DC436D83-93A1-444C-A7E8-82700513973C}" type="slidenum">
              <a:rPr lang="en-US" smtClean="0">
                <a:latin typeface="Arial" pitchFamily="34" charset="0"/>
                <a:cs typeface="Tahoma" pitchFamily="34" charset="0"/>
              </a:rPr>
              <a:pPr/>
              <a:t>11</a:t>
            </a:fld>
            <a:endParaRPr lang="en-US" smtClean="0">
              <a:latin typeface="Arial" pitchFamily="34" charset="0"/>
              <a:cs typeface="Tahoma" pitchFamily="34" charset="0"/>
            </a:endParaRPr>
          </a:p>
        </p:txBody>
      </p:sp>
      <p:sp>
        <p:nvSpPr>
          <p:cNvPr id="44037" name="Rectangle 2"/>
          <p:cNvSpPr>
            <a:spLocks noChangeArrowheads="1" noTextEdit="1"/>
          </p:cNvSpPr>
          <p:nvPr>
            <p:ph type="sldImg"/>
          </p:nvPr>
        </p:nvSpPr>
        <p:spPr>
          <a:solidFill>
            <a:srgbClr val="FFFFFF"/>
          </a:solidFill>
          <a:ln/>
        </p:spPr>
      </p:sp>
      <p:sp>
        <p:nvSpPr>
          <p:cNvPr id="44038" name="Rectangle 3"/>
          <p:cNvSpPr>
            <a:spLocks noChangeArrowheads="1"/>
          </p:cNvSpPr>
          <p:nvPr>
            <p:ph type="body" idx="1"/>
          </p:nvPr>
        </p:nvSpPr>
        <p:spPr>
          <a:solidFill>
            <a:srgbClr val="FFFFFF"/>
          </a:solidFill>
          <a:ln>
            <a:solidFill>
              <a:srgbClr val="000000"/>
            </a:solidFill>
          </a:ln>
        </p:spPr>
        <p:txBody>
          <a:bodyPr/>
          <a:lstStyle/>
          <a:p>
            <a:pPr eaLnBrk="1" hangingPunct="1"/>
            <a:r>
              <a:rPr lang="en-US" b="1" smtClean="0">
                <a:latin typeface="Arial" pitchFamily="34" charset="0"/>
              </a:rPr>
              <a:t>Figure 17-2</a:t>
            </a:r>
            <a:r>
              <a:rPr lang="en-US" smtClean="0">
                <a:latin typeface="Arial" pitchFamily="34" charset="0"/>
              </a:rPr>
              <a:t> shows the five items identified in one study that asked international assignees from various countries to specify which traits were important for success in a foreign assignment.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5059"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5060"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E458B787-FCF2-490A-9EBD-538F1A3BFE6A}" type="slidenum">
              <a:rPr lang="en-US" smtClean="0">
                <a:latin typeface="Arial" pitchFamily="34" charset="0"/>
                <a:cs typeface="Tahoma" pitchFamily="34" charset="0"/>
              </a:rPr>
              <a:pPr/>
              <a:t>12</a:t>
            </a:fld>
            <a:endParaRPr lang="en-US" smtClean="0">
              <a:latin typeface="Arial" pitchFamily="34" charset="0"/>
              <a:cs typeface="Tahoma" pitchFamily="34" charset="0"/>
            </a:endParaRPr>
          </a:p>
        </p:txBody>
      </p:sp>
      <p:sp>
        <p:nvSpPr>
          <p:cNvPr id="45061" name="Rectangle 2"/>
          <p:cNvSpPr>
            <a:spLocks noChangeArrowheads="1" noTextEdit="1"/>
          </p:cNvSpPr>
          <p:nvPr>
            <p:ph type="sldImg"/>
          </p:nvPr>
        </p:nvSpPr>
        <p:spPr>
          <a:solidFill>
            <a:srgbClr val="FFFFFF"/>
          </a:solidFill>
          <a:ln/>
        </p:spPr>
      </p:sp>
      <p:sp>
        <p:nvSpPr>
          <p:cNvPr id="45062"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latin typeface="Arial" pitchFamily="34" charset="0"/>
              </a:rPr>
              <a:t>Many firms also use tests such as the Overseas Assignment Inventory (OAI). This identifies the characteristics and attitudes international assignment candidates should have. Its publisher establishes local norms and conducts ongoing validation studies. </a:t>
            </a:r>
            <a:r>
              <a:rPr lang="en-US" b="1" smtClean="0">
                <a:latin typeface="Arial" pitchFamily="34" charset="0"/>
              </a:rPr>
              <a:t>Figure 17-3</a:t>
            </a:r>
            <a:r>
              <a:rPr lang="en-US" smtClean="0">
                <a:latin typeface="Arial" pitchFamily="34" charset="0"/>
              </a:rPr>
              <a:t> illustrates the OAI.</a:t>
            </a:r>
          </a:p>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6083"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6084"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6411BEC5-A4E4-473C-BE8B-FB08B2B89FE8}" type="slidenum">
              <a:rPr lang="en-US" smtClean="0">
                <a:latin typeface="Arial" pitchFamily="34" charset="0"/>
                <a:cs typeface="Tahoma" pitchFamily="34" charset="0"/>
              </a:rPr>
              <a:pPr/>
              <a:t>13</a:t>
            </a:fld>
            <a:endParaRPr lang="en-US" smtClean="0">
              <a:latin typeface="Arial" pitchFamily="34" charset="0"/>
              <a:cs typeface="Tahoma" pitchFamily="34" charset="0"/>
            </a:endParaRPr>
          </a:p>
        </p:txBody>
      </p:sp>
      <p:sp>
        <p:nvSpPr>
          <p:cNvPr id="46085" name="Rectangle 2"/>
          <p:cNvSpPr>
            <a:spLocks noChangeAspect="1" noChangeArrowheads="1" noTextEdit="1"/>
          </p:cNvSpPr>
          <p:nvPr>
            <p:ph type="sldImg"/>
          </p:nvPr>
        </p:nvSpPr>
        <p:spPr>
          <a:ln/>
        </p:spPr>
      </p:sp>
      <p:sp>
        <p:nvSpPr>
          <p:cNvPr id="46086" name="Rectangle 3"/>
          <p:cNvSpPr>
            <a:spLocks noGrp="1" noChangeArrowheads="1"/>
          </p:cNvSpPr>
          <p:nvPr>
            <p:ph type="body" idx="1"/>
          </p:nvPr>
        </p:nvSpPr>
        <p:spPr>
          <a:noFill/>
          <a:ln/>
        </p:spPr>
        <p:txBody>
          <a:bodyPr/>
          <a:lstStyle/>
          <a:p>
            <a:pPr eaLnBrk="1" hangingPunct="1"/>
            <a:r>
              <a:rPr lang="en-US" smtClean="0">
                <a:latin typeface="Arial" pitchFamily="34" charset="0"/>
              </a:rPr>
              <a:t>Several factors can impact on the likelihood that an expatriate assignment will be successful.</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7107"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7108"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B492F305-52A7-4E96-8F95-338662F9E77B}" type="slidenum">
              <a:rPr lang="en-US" smtClean="0">
                <a:latin typeface="Arial" pitchFamily="34" charset="0"/>
                <a:cs typeface="Tahoma" pitchFamily="34" charset="0"/>
              </a:rPr>
              <a:pPr/>
              <a:t>14</a:t>
            </a:fld>
            <a:endParaRPr lang="en-US" smtClean="0">
              <a:latin typeface="Arial" pitchFamily="34" charset="0"/>
              <a:cs typeface="Tahoma" pitchFamily="34" charset="0"/>
            </a:endParaRPr>
          </a:p>
        </p:txBody>
      </p:sp>
      <p:sp>
        <p:nvSpPr>
          <p:cNvPr id="47109" name="Rectangle 2"/>
          <p:cNvSpPr>
            <a:spLocks noChangeAspect="1" noChangeArrowheads="1" noTextEdit="1"/>
          </p:cNvSpPr>
          <p:nvPr>
            <p:ph type="sldImg"/>
          </p:nvPr>
        </p:nvSpPr>
        <p:spPr>
          <a:ln/>
        </p:spPr>
      </p:sp>
      <p:sp>
        <p:nvSpPr>
          <p:cNvPr id="47110" name="Rectangle 3"/>
          <p:cNvSpPr>
            <a:spLocks noGrp="1" noChangeArrowheads="1"/>
          </p:cNvSpPr>
          <p:nvPr>
            <p:ph type="body" idx="1"/>
          </p:nvPr>
        </p:nvSpPr>
        <p:spPr>
          <a:noFill/>
          <a:ln/>
        </p:spPr>
        <p:txBody>
          <a:bodyPr/>
          <a:lstStyle/>
          <a:p>
            <a:pPr eaLnBrk="1" hangingPunct="1"/>
            <a:r>
              <a:rPr lang="en-US" smtClean="0">
                <a:latin typeface="Arial" pitchFamily="34" charset="0"/>
              </a:rPr>
              <a:t>Many employers post expatriates abroad, but often assignments fail. Understanding the main potential problems and what actions to take to make a successful assignment are important management skills.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8131"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8132"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D9868D32-D015-4DDC-9F57-24ECD8260C5F}" type="slidenum">
              <a:rPr lang="en-US" smtClean="0">
                <a:latin typeface="Arial" pitchFamily="34" charset="0"/>
                <a:cs typeface="Tahoma" pitchFamily="34" charset="0"/>
              </a:rPr>
              <a:pPr/>
              <a:t>15</a:t>
            </a:fld>
            <a:endParaRPr lang="en-US" smtClean="0">
              <a:latin typeface="Arial" pitchFamily="34" charset="0"/>
              <a:cs typeface="Tahoma" pitchFamily="34" charset="0"/>
            </a:endParaRPr>
          </a:p>
        </p:txBody>
      </p:sp>
      <p:sp>
        <p:nvSpPr>
          <p:cNvPr id="48133" name="Rectangle 2"/>
          <p:cNvSpPr>
            <a:spLocks noChangeAspect="1" noChangeArrowheads="1" noTextEdit="1"/>
          </p:cNvSpPr>
          <p:nvPr>
            <p:ph type="sldImg"/>
          </p:nvPr>
        </p:nvSpPr>
        <p:spPr>
          <a:ln/>
        </p:spPr>
      </p:sp>
      <p:sp>
        <p:nvSpPr>
          <p:cNvPr id="48134" name="Rectangle 3"/>
          <p:cNvSpPr>
            <a:spLocks noGrp="1" noChangeArrowheads="1"/>
          </p:cNvSpPr>
          <p:nvPr>
            <p:ph type="body" idx="1"/>
          </p:nvPr>
        </p:nvSpPr>
        <p:spPr>
          <a:noFill/>
          <a:ln/>
        </p:spPr>
        <p:txBody>
          <a:bodyPr/>
          <a:lstStyle/>
          <a:p>
            <a:pPr eaLnBrk="1" hangingPunct="1"/>
            <a:r>
              <a:rPr lang="en-US" smtClean="0">
                <a:latin typeface="Arial" pitchFamily="34" charset="0"/>
              </a:rPr>
              <a:t>When it comes to the orientation and training required for success overseas, the practices of most U.S. employers reflect more talk than substance. Executives tend to agree that international assignees do best when they receive the special training (in things like language and culture) that they require. However, few companies actually provide such training.</a:t>
            </a:r>
          </a:p>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9155"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9156"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EBF97D88-DE9B-4D99-A56B-736E9CE02BE5}" type="slidenum">
              <a:rPr lang="en-US" smtClean="0">
                <a:latin typeface="Arial" pitchFamily="34" charset="0"/>
                <a:cs typeface="Tahoma" pitchFamily="34" charset="0"/>
              </a:rPr>
              <a:pPr/>
              <a:t>16</a:t>
            </a:fld>
            <a:endParaRPr lang="en-US" smtClean="0">
              <a:latin typeface="Arial" pitchFamily="34" charset="0"/>
              <a:cs typeface="Tahoma" pitchFamily="34" charset="0"/>
            </a:endParaRPr>
          </a:p>
        </p:txBody>
      </p:sp>
      <p:sp>
        <p:nvSpPr>
          <p:cNvPr id="49157" name="Rectangle 2"/>
          <p:cNvSpPr>
            <a:spLocks noChangeAspect="1" noChangeArrowheads="1" noTextEdit="1"/>
          </p:cNvSpPr>
          <p:nvPr>
            <p:ph type="sldImg"/>
          </p:nvPr>
        </p:nvSpPr>
        <p:spPr>
          <a:ln/>
        </p:spPr>
      </p:sp>
      <p:sp>
        <p:nvSpPr>
          <p:cNvPr id="49158" name="Rectangle 3"/>
          <p:cNvSpPr>
            <a:spLocks noGrp="1" noChangeArrowheads="1"/>
          </p:cNvSpPr>
          <p:nvPr>
            <p:ph type="body" idx="1"/>
          </p:nvPr>
        </p:nvSpPr>
        <p:spPr>
          <a:noFill/>
          <a:ln/>
        </p:spPr>
        <p:txBody>
          <a:bodyPr/>
          <a:lstStyle/>
          <a:p>
            <a:pPr eaLnBrk="1" hangingPunct="1"/>
            <a:r>
              <a:rPr lang="en-US" smtClean="0">
                <a:latin typeface="Arial" pitchFamily="34" charset="0"/>
              </a:rPr>
              <a:t>This slide lists some of the methods that firms use to provide continuing, in-country cross-cultural training during the early stages of an overseas assignment.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0179"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0180"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0B5B2273-4A1A-4680-B13D-16C4B6E961BA}" type="slidenum">
              <a:rPr lang="en-US" smtClean="0">
                <a:latin typeface="Arial" pitchFamily="34" charset="0"/>
                <a:cs typeface="Tahoma" pitchFamily="34" charset="0"/>
              </a:rPr>
              <a:pPr/>
              <a:t>17</a:t>
            </a:fld>
            <a:endParaRPr lang="en-US" smtClean="0">
              <a:latin typeface="Arial" pitchFamily="34" charset="0"/>
              <a:cs typeface="Tahoma" pitchFamily="34" charset="0"/>
            </a:endParaRPr>
          </a:p>
        </p:txBody>
      </p:sp>
      <p:sp>
        <p:nvSpPr>
          <p:cNvPr id="50181" name="Rectangle 2"/>
          <p:cNvSpPr>
            <a:spLocks noChangeAspect="1" noChangeArrowheads="1" noTextEdit="1"/>
          </p:cNvSpPr>
          <p:nvPr>
            <p:ph type="sldImg"/>
          </p:nvPr>
        </p:nvSpPr>
        <p:spPr>
          <a:ln/>
        </p:spPr>
      </p:sp>
      <p:sp>
        <p:nvSpPr>
          <p:cNvPr id="50182" name="Rectangle 3"/>
          <p:cNvSpPr>
            <a:spLocks noGrp="1" noChangeArrowheads="1"/>
          </p:cNvSpPr>
          <p:nvPr>
            <p:ph type="body" idx="1"/>
          </p:nvPr>
        </p:nvSpPr>
        <p:spPr>
          <a:noFill/>
          <a:ln/>
        </p:spPr>
        <p:txBody>
          <a:bodyPr/>
          <a:lstStyle/>
          <a:p>
            <a:pPr eaLnBrk="1" hangingPunct="1"/>
            <a:r>
              <a:rPr lang="en-US" smtClean="0">
                <a:latin typeface="Arial" pitchFamily="34" charset="0"/>
              </a:rPr>
              <a:t>The most common approach to formulating expatriate pay is to equalize purchasing power across countries, a technique known as the </a:t>
            </a:r>
            <a:r>
              <a:rPr lang="en-US" i="1" smtClean="0">
                <a:latin typeface="Arial" pitchFamily="34" charset="0"/>
              </a:rPr>
              <a:t>balance sheet approach.</a:t>
            </a:r>
          </a:p>
          <a:p>
            <a:pPr eaLnBrk="1" hangingPunct="1"/>
            <a:r>
              <a:rPr lang="en-US" b="1" smtClean="0">
                <a:latin typeface="Arial" pitchFamily="34" charset="0"/>
              </a:rPr>
              <a:t>Table 17-1</a:t>
            </a:r>
            <a:r>
              <a:rPr lang="en-US" smtClean="0">
                <a:latin typeface="Arial" pitchFamily="34" charset="0"/>
              </a:rPr>
              <a:t> in the textbook illustrates the balance sheet approach for someone transferring from the U.S. to Belgium.</a:t>
            </a:r>
          </a:p>
          <a:p>
            <a:pPr eaLnBrk="1" hangingPunct="1"/>
            <a:endParaRPr lang="en-US" i="1"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1203"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1204"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3EDB15E2-A1F0-4088-9261-6A85B8F13985}" type="slidenum">
              <a:rPr lang="en-US" smtClean="0">
                <a:latin typeface="Arial" pitchFamily="34" charset="0"/>
                <a:cs typeface="Tahoma" pitchFamily="34" charset="0"/>
              </a:rPr>
              <a:pPr/>
              <a:t>18</a:t>
            </a:fld>
            <a:endParaRPr lang="en-US" smtClean="0">
              <a:latin typeface="Arial" pitchFamily="34" charset="0"/>
              <a:cs typeface="Tahoma" pitchFamily="34" charset="0"/>
            </a:endParaRPr>
          </a:p>
        </p:txBody>
      </p:sp>
      <p:sp>
        <p:nvSpPr>
          <p:cNvPr id="51205" name="Rectangle 2"/>
          <p:cNvSpPr>
            <a:spLocks noChangeAspect="1" noChangeArrowheads="1" noTextEdit="1"/>
          </p:cNvSpPr>
          <p:nvPr>
            <p:ph type="sldImg"/>
          </p:nvPr>
        </p:nvSpPr>
        <p:spPr>
          <a:ln/>
        </p:spPr>
      </p:sp>
      <p:sp>
        <p:nvSpPr>
          <p:cNvPr id="51206" name="Rectangle 3"/>
          <p:cNvSpPr>
            <a:spLocks noGrp="1" noChangeArrowheads="1"/>
          </p:cNvSpPr>
          <p:nvPr>
            <p:ph type="body" idx="1"/>
          </p:nvPr>
        </p:nvSpPr>
        <p:spPr>
          <a:noFill/>
          <a:ln/>
        </p:spPr>
        <p:txBody>
          <a:bodyPr/>
          <a:lstStyle/>
          <a:p>
            <a:pPr eaLnBrk="1" hangingPunct="1"/>
            <a:endParaRPr lang="en-GB"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2227"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2228"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08ACAFC5-0532-4FAC-924D-2A3A854E07E5}" type="slidenum">
              <a:rPr lang="en-US" smtClean="0">
                <a:latin typeface="Arial" pitchFamily="34" charset="0"/>
                <a:cs typeface="Tahoma" pitchFamily="34" charset="0"/>
              </a:rPr>
              <a:pPr/>
              <a:t>19</a:t>
            </a:fld>
            <a:endParaRPr lang="en-US" smtClean="0">
              <a:latin typeface="Arial" pitchFamily="34" charset="0"/>
              <a:cs typeface="Tahoma" pitchFamily="34" charset="0"/>
            </a:endParaRPr>
          </a:p>
        </p:txBody>
      </p:sp>
      <p:sp>
        <p:nvSpPr>
          <p:cNvPr id="52229" name="Rectangle 2"/>
          <p:cNvSpPr>
            <a:spLocks noChangeAspect="1" noChangeArrowheads="1" noTextEdit="1"/>
          </p:cNvSpPr>
          <p:nvPr>
            <p:ph type="sldImg"/>
          </p:nvPr>
        </p:nvSpPr>
        <p:spPr>
          <a:ln/>
        </p:spPr>
      </p:sp>
      <p:sp>
        <p:nvSpPr>
          <p:cNvPr id="52230" name="Rectangle 3"/>
          <p:cNvSpPr>
            <a:spLocks noGrp="1" noChangeArrowheads="1"/>
          </p:cNvSpPr>
          <p:nvPr>
            <p:ph type="body" idx="1"/>
          </p:nvPr>
        </p:nvSpPr>
        <p:spPr>
          <a:noFill/>
          <a:ln/>
        </p:spPr>
        <p:txBody>
          <a:bodyPr/>
          <a:lstStyle/>
          <a:p>
            <a:pPr eaLnBrk="1" hangingPunct="1"/>
            <a:r>
              <a:rPr lang="en-US" smtClean="0">
                <a:latin typeface="Arial" pitchFamily="34" charset="0"/>
              </a:rPr>
              <a:t>Employers use incentives to encourage participation in international assignments. </a:t>
            </a:r>
            <a:r>
              <a:rPr lang="en-US" b="1" smtClean="0">
                <a:latin typeface="Arial" pitchFamily="34" charset="0"/>
              </a:rPr>
              <a:t>Foreign service premiums </a:t>
            </a:r>
            <a:r>
              <a:rPr lang="en-US" smtClean="0">
                <a:latin typeface="Arial" pitchFamily="34" charset="0"/>
              </a:rPr>
              <a:t>are financial payments over and above regular base pay. </a:t>
            </a:r>
            <a:r>
              <a:rPr lang="en-US" b="1" smtClean="0">
                <a:latin typeface="Arial" pitchFamily="34" charset="0"/>
              </a:rPr>
              <a:t>Hardship allowances </a:t>
            </a:r>
            <a:r>
              <a:rPr lang="en-US" smtClean="0">
                <a:latin typeface="Arial" pitchFamily="34" charset="0"/>
              </a:rPr>
              <a:t>compensate expatriates for hard living and working conditions at certain foreign locations. </a:t>
            </a:r>
            <a:r>
              <a:rPr lang="en-US" b="1" smtClean="0">
                <a:latin typeface="Arial" pitchFamily="34" charset="0"/>
              </a:rPr>
              <a:t>Mobility premiums </a:t>
            </a:r>
            <a:r>
              <a:rPr lang="en-US" smtClean="0">
                <a:latin typeface="Arial" pitchFamily="34" charset="0"/>
              </a:rPr>
              <a:t>are lump-sum payments to reward employees for moving from one assignment to another.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34819"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34820"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30308B91-3E93-4A25-93BD-F5B00457F909}" type="slidenum">
              <a:rPr lang="en-US" smtClean="0">
                <a:latin typeface="Arial" pitchFamily="34" charset="0"/>
                <a:cs typeface="Tahoma" pitchFamily="34" charset="0"/>
              </a:rPr>
              <a:pPr/>
              <a:t>2</a:t>
            </a:fld>
            <a:endParaRPr lang="en-US" smtClean="0">
              <a:latin typeface="Arial" pitchFamily="34" charset="0"/>
              <a:cs typeface="Tahoma" pitchFamily="34" charset="0"/>
            </a:endParaRPr>
          </a:p>
        </p:txBody>
      </p:sp>
      <p:sp>
        <p:nvSpPr>
          <p:cNvPr id="34821" name="Rectangle 2"/>
          <p:cNvSpPr>
            <a:spLocks noChangeArrowheads="1" noTextEdit="1"/>
          </p:cNvSpPr>
          <p:nvPr>
            <p:ph type="sldImg"/>
          </p:nvPr>
        </p:nvSpPr>
        <p:spPr>
          <a:solidFill>
            <a:srgbClr val="FFFFFF"/>
          </a:solidFill>
          <a:ln/>
        </p:spPr>
      </p:sp>
      <p:sp>
        <p:nvSpPr>
          <p:cNvPr id="34822"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latin typeface="Arial" pitchFamily="34" charset="0"/>
              </a:rPr>
              <a:t>More managers and employers today find themselves managing people internationally. The purpose of this chapter is to improve your effectiveness at applying your human resource knowledge and skills when global issues are involved. The topics we’ll discuss include the internationalization of business, inter-country differences affecting HR, improving international assignments through selection, and training and maintaining international employees.</a:t>
            </a:r>
          </a:p>
          <a:p>
            <a:pPr eaLnBrk="1" hangingPunct="1"/>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3251"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3252"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EA6867C9-B1C9-4440-B4CC-DFDABFDD9FC1}" type="slidenum">
              <a:rPr lang="en-US" smtClean="0">
                <a:latin typeface="Arial" pitchFamily="34" charset="0"/>
                <a:cs typeface="Tahoma" pitchFamily="34" charset="0"/>
              </a:rPr>
              <a:pPr/>
              <a:t>20</a:t>
            </a:fld>
            <a:endParaRPr lang="en-US" smtClean="0">
              <a:latin typeface="Arial" pitchFamily="34" charset="0"/>
              <a:cs typeface="Tahoma" pitchFamily="34" charset="0"/>
            </a:endParaRPr>
          </a:p>
        </p:txBody>
      </p:sp>
      <p:sp>
        <p:nvSpPr>
          <p:cNvPr id="53253" name="Rectangle 2"/>
          <p:cNvSpPr>
            <a:spLocks noChangeAspect="1" noChangeArrowheads="1" noTextEdit="1"/>
          </p:cNvSpPr>
          <p:nvPr>
            <p:ph type="sldImg"/>
          </p:nvPr>
        </p:nvSpPr>
        <p:spPr>
          <a:ln/>
        </p:spPr>
      </p:sp>
      <p:sp>
        <p:nvSpPr>
          <p:cNvPr id="53254" name="Rectangle 3"/>
          <p:cNvSpPr>
            <a:spLocks noGrp="1" noChangeArrowheads="1"/>
          </p:cNvSpPr>
          <p:nvPr>
            <p:ph type="body" idx="1"/>
          </p:nvPr>
        </p:nvSpPr>
        <p:spPr>
          <a:noFill/>
          <a:ln/>
        </p:spPr>
        <p:txBody>
          <a:bodyPr/>
          <a:lstStyle/>
          <a:p>
            <a:pPr eaLnBrk="1" hangingPunct="1"/>
            <a:r>
              <a:rPr lang="en-US" smtClean="0">
                <a:latin typeface="Arial" pitchFamily="34" charset="0"/>
              </a:rPr>
              <a:t>Balancing global consistency in compensation with local considerations starts with establishing a rewards program that supports the employer’s strategic needs. In practice, doing so involves five steps (probably over several years).</a:t>
            </a:r>
          </a:p>
          <a:p>
            <a:pPr eaLnBrk="1" hangingPunct="1"/>
            <a:endParaRPr 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4275"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4276"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13D868A8-4CE9-4577-841D-7CDC82B86B51}" type="slidenum">
              <a:rPr lang="en-US" smtClean="0">
                <a:latin typeface="Arial" pitchFamily="34" charset="0"/>
                <a:cs typeface="Tahoma" pitchFamily="34" charset="0"/>
              </a:rPr>
              <a:pPr/>
              <a:t>21</a:t>
            </a:fld>
            <a:endParaRPr lang="en-US" smtClean="0">
              <a:latin typeface="Arial" pitchFamily="34" charset="0"/>
              <a:cs typeface="Tahoma" pitchFamily="34" charset="0"/>
            </a:endParaRPr>
          </a:p>
        </p:txBody>
      </p:sp>
      <p:sp>
        <p:nvSpPr>
          <p:cNvPr id="54277" name="Rectangle 2"/>
          <p:cNvSpPr>
            <a:spLocks noChangeAspect="1" noChangeArrowheads="1" noTextEdit="1"/>
          </p:cNvSpPr>
          <p:nvPr>
            <p:ph type="sldImg"/>
          </p:nvPr>
        </p:nvSpPr>
        <p:spPr>
          <a:ln/>
        </p:spPr>
      </p:sp>
      <p:sp>
        <p:nvSpPr>
          <p:cNvPr id="54278" name="Rectangle 3"/>
          <p:cNvSpPr>
            <a:spLocks noGrp="1" noChangeArrowheads="1"/>
          </p:cNvSpPr>
          <p:nvPr>
            <p:ph type="body" idx="1"/>
          </p:nvPr>
        </p:nvSpPr>
        <p:spPr>
          <a:noFill/>
          <a:ln/>
        </p:spPr>
        <p:txBody>
          <a:bodyPr/>
          <a:lstStyle/>
          <a:p>
            <a:pPr eaLnBrk="1" hangingPunct="1"/>
            <a:r>
              <a:rPr lang="en-US" smtClean="0">
                <a:latin typeface="Arial" pitchFamily="34" charset="0"/>
              </a:rPr>
              <a:t>Several things complicate the task of appraising an expatriate’s performance. The questions of who will appraise the expatriate and which performance measures to use are crucial.</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5299"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5300"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92B1FF86-96D9-4862-9E8B-49BFBE484374}" type="slidenum">
              <a:rPr lang="en-US" smtClean="0">
                <a:latin typeface="Arial" pitchFamily="34" charset="0"/>
                <a:cs typeface="Tahoma" pitchFamily="34" charset="0"/>
              </a:rPr>
              <a:pPr/>
              <a:t>22</a:t>
            </a:fld>
            <a:endParaRPr lang="en-US" smtClean="0">
              <a:latin typeface="Arial" pitchFamily="34" charset="0"/>
              <a:cs typeface="Tahoma" pitchFamily="34" charset="0"/>
            </a:endParaRPr>
          </a:p>
        </p:txBody>
      </p:sp>
      <p:sp>
        <p:nvSpPr>
          <p:cNvPr id="55301" name="Rectangle 2"/>
          <p:cNvSpPr>
            <a:spLocks noChangeAspect="1" noChangeArrowheads="1" noTextEdit="1"/>
          </p:cNvSpPr>
          <p:nvPr>
            <p:ph type="sldImg"/>
          </p:nvPr>
        </p:nvSpPr>
        <p:spPr>
          <a:ln/>
        </p:spPr>
      </p:sp>
      <p:sp>
        <p:nvSpPr>
          <p:cNvPr id="55302" name="Rectangle 3"/>
          <p:cNvSpPr>
            <a:spLocks noGrp="1" noChangeArrowheads="1"/>
          </p:cNvSpPr>
          <p:nvPr>
            <p:ph type="body" idx="1"/>
          </p:nvPr>
        </p:nvSpPr>
        <p:spPr>
          <a:noFill/>
          <a:ln/>
        </p:spPr>
        <p:txBody>
          <a:bodyPr/>
          <a:lstStyle/>
          <a:p>
            <a:pPr eaLnBrk="1" hangingPunct="1"/>
            <a:r>
              <a:rPr lang="en-US" smtClean="0">
                <a:latin typeface="Arial" pitchFamily="34" charset="0"/>
              </a:rPr>
              <a:t>Firms opening subsidiaries abroad will find substantial differences in labor relations practices among countries and regions. This is important, because, while union membership is dropping in the United States, it is still relatively high abroad, and unions abroad therefore tend to be more influential. Union-employer relations vary markedly across different European countries.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6323"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6324"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BA973A8F-69B7-4D55-928B-9812E44F4A17}" type="slidenum">
              <a:rPr lang="en-US" smtClean="0">
                <a:latin typeface="Arial" pitchFamily="34" charset="0"/>
                <a:cs typeface="Tahoma" pitchFamily="34" charset="0"/>
              </a:rPr>
              <a:pPr/>
              <a:t>23</a:t>
            </a:fld>
            <a:endParaRPr lang="en-US" smtClean="0">
              <a:latin typeface="Arial" pitchFamily="34" charset="0"/>
              <a:cs typeface="Tahoma" pitchFamily="34" charset="0"/>
            </a:endParaRPr>
          </a:p>
        </p:txBody>
      </p:sp>
      <p:sp>
        <p:nvSpPr>
          <p:cNvPr id="56325" name="Rectangle 2"/>
          <p:cNvSpPr>
            <a:spLocks noChangeAspect="1" noChangeArrowheads="1" noTextEdit="1"/>
          </p:cNvSpPr>
          <p:nvPr>
            <p:ph type="sldImg"/>
          </p:nvPr>
        </p:nvSpPr>
        <p:spPr>
          <a:ln/>
        </p:spPr>
      </p:sp>
      <p:sp>
        <p:nvSpPr>
          <p:cNvPr id="56326" name="Rectangle 3"/>
          <p:cNvSpPr>
            <a:spLocks noGrp="1" noChangeArrowheads="1"/>
          </p:cNvSpPr>
          <p:nvPr>
            <p:ph type="body" idx="1"/>
          </p:nvPr>
        </p:nvSpPr>
        <p:spPr>
          <a:noFill/>
          <a:ln/>
        </p:spPr>
        <p:txBody>
          <a:bodyPr/>
          <a:lstStyle/>
          <a:p>
            <a:pPr eaLnBrk="1" hangingPunct="1"/>
            <a:r>
              <a:rPr lang="en-US" smtClean="0">
                <a:latin typeface="Arial" pitchFamily="34" charset="0"/>
              </a:rPr>
              <a:t>The increased threat of terrorism is affecting human resource activities in many ways. Prospective expatriates are increasingly reluctant to take their families abroad, and those who do are demanding more compensation. Travel between countries is becoming more difficult. And for employees and facilities abroad, employers have had to institute more comprehensive safety plans, as well as other measures.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7347"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7348"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1A26E152-9354-46FB-AD5A-9E415EB2FF46}" type="slidenum">
              <a:rPr lang="en-US" smtClean="0">
                <a:latin typeface="Arial" pitchFamily="34" charset="0"/>
                <a:cs typeface="Tahoma" pitchFamily="34" charset="0"/>
              </a:rPr>
              <a:pPr/>
              <a:t>24</a:t>
            </a:fld>
            <a:endParaRPr lang="en-US" smtClean="0">
              <a:latin typeface="Arial" pitchFamily="34" charset="0"/>
              <a:cs typeface="Tahoma" pitchFamily="34" charset="0"/>
            </a:endParaRPr>
          </a:p>
        </p:txBody>
      </p:sp>
      <p:sp>
        <p:nvSpPr>
          <p:cNvPr id="57349" name="Rectangle 2"/>
          <p:cNvSpPr>
            <a:spLocks noChangeAspect="1" noChangeArrowheads="1" noTextEdit="1"/>
          </p:cNvSpPr>
          <p:nvPr>
            <p:ph type="sldImg"/>
          </p:nvPr>
        </p:nvSpPr>
        <p:spPr>
          <a:ln/>
        </p:spPr>
      </p:sp>
      <p:sp>
        <p:nvSpPr>
          <p:cNvPr id="57350" name="Rectangle 3"/>
          <p:cNvSpPr>
            <a:spLocks noGrp="1" noChangeArrowheads="1"/>
          </p:cNvSpPr>
          <p:nvPr>
            <p:ph type="body" idx="1"/>
          </p:nvPr>
        </p:nvSpPr>
        <p:spPr>
          <a:noFill/>
          <a:ln/>
        </p:spPr>
        <p:txBody>
          <a:bodyPr/>
          <a:lstStyle/>
          <a:p>
            <a:pPr eaLnBrk="1" hangingPunct="1"/>
            <a:r>
              <a:rPr lang="en-US" smtClean="0">
                <a:latin typeface="Arial" pitchFamily="34" charset="0"/>
              </a:rPr>
              <a:t>A worrisome fact about sending employees abroad is that 40% to 60% of them will probably quit within 3 years of returning home. Given the investment in training and sending these high-potential people abroad, it makes sense to do everything possible to make sure they stay with the firm. For this, formal repatriation programs can be quite useful.</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8371"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8372"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BA65B566-940F-4A9D-BAC5-43939B161B07}" type="slidenum">
              <a:rPr lang="en-US" smtClean="0">
                <a:latin typeface="Arial" pitchFamily="34" charset="0"/>
                <a:cs typeface="Tahoma" pitchFamily="34" charset="0"/>
              </a:rPr>
              <a:pPr/>
              <a:t>25</a:t>
            </a:fld>
            <a:endParaRPr lang="en-US" smtClean="0">
              <a:latin typeface="Arial" pitchFamily="34" charset="0"/>
              <a:cs typeface="Tahoma" pitchFamily="34" charset="0"/>
            </a:endParaRPr>
          </a:p>
        </p:txBody>
      </p:sp>
      <p:sp>
        <p:nvSpPr>
          <p:cNvPr id="58373" name="Rectangle 2"/>
          <p:cNvSpPr>
            <a:spLocks noChangeAspect="1" noChangeArrowheads="1" noTextEdit="1"/>
          </p:cNvSpPr>
          <p:nvPr>
            <p:ph type="sldImg"/>
          </p:nvPr>
        </p:nvSpPr>
        <p:spPr>
          <a:ln/>
        </p:spPr>
      </p:sp>
      <p:sp>
        <p:nvSpPr>
          <p:cNvPr id="58374" name="Rectangle 3"/>
          <p:cNvSpPr>
            <a:spLocks noGrp="1" noChangeArrowheads="1"/>
          </p:cNvSpPr>
          <p:nvPr>
            <p:ph type="body" idx="1"/>
          </p:nvPr>
        </p:nvSpPr>
        <p:spPr>
          <a:noFill/>
          <a:ln/>
        </p:spPr>
        <p:txBody>
          <a:bodyPr/>
          <a:lstStyle/>
          <a:p>
            <a:pPr eaLnBrk="1" hangingPunct="1"/>
            <a:r>
              <a:rPr lang="en-US" smtClean="0">
                <a:latin typeface="Arial" pitchFamily="34" charset="0"/>
              </a:rPr>
              <a:t>With employers increasingly relying on local rather than expatriate employees, transferring one’s selection, training, appraisal, pay, and other human resource management practices abroad is a top priority.</a:t>
            </a:r>
          </a:p>
          <a:p>
            <a:pPr eaLnBrk="1" hangingPunct="1"/>
            <a:r>
              <a:rPr lang="en-US" smtClean="0">
                <a:latin typeface="Arial" pitchFamily="34" charset="0"/>
              </a:rPr>
              <a:t>Employers who successfully implement global HR systems do so by applying several best practices. This enables them to install uniform global human resource policies and practices around the world. The basic idea is to </a:t>
            </a:r>
            <a:r>
              <a:rPr lang="en-US" i="1" smtClean="0">
                <a:latin typeface="Arial" pitchFamily="34" charset="0"/>
              </a:rPr>
              <a:t>develop </a:t>
            </a:r>
            <a:r>
              <a:rPr lang="en-US" smtClean="0">
                <a:latin typeface="Arial" pitchFamily="34" charset="0"/>
              </a:rPr>
              <a:t>systems that are </a:t>
            </a:r>
            <a:r>
              <a:rPr lang="en-US" i="1" smtClean="0">
                <a:latin typeface="Arial" pitchFamily="34" charset="0"/>
              </a:rPr>
              <a:t>acceptable </a:t>
            </a:r>
            <a:r>
              <a:rPr lang="en-US" smtClean="0">
                <a:latin typeface="Arial" pitchFamily="34" charset="0"/>
              </a:rPr>
              <a:t>to employees in units around the world, and ones that the employers can </a:t>
            </a:r>
            <a:r>
              <a:rPr lang="en-US" i="1" smtClean="0">
                <a:latin typeface="Arial" pitchFamily="34" charset="0"/>
              </a:rPr>
              <a:t>implement </a:t>
            </a:r>
            <a:r>
              <a:rPr lang="en-US" smtClean="0">
                <a:latin typeface="Arial" pitchFamily="34" charset="0"/>
              </a:rPr>
              <a:t>more effectively.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59395"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59396"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AE596656-D64D-48AC-8416-0C6141F009D7}" type="slidenum">
              <a:rPr lang="en-US" smtClean="0">
                <a:latin typeface="Arial" pitchFamily="34" charset="0"/>
                <a:cs typeface="Tahoma" pitchFamily="34" charset="0"/>
              </a:rPr>
              <a:pPr/>
              <a:t>26</a:t>
            </a:fld>
            <a:endParaRPr lang="en-US" smtClean="0">
              <a:latin typeface="Arial" pitchFamily="34" charset="0"/>
              <a:cs typeface="Tahoma" pitchFamily="34" charset="0"/>
            </a:endParaRPr>
          </a:p>
        </p:txBody>
      </p:sp>
      <p:sp>
        <p:nvSpPr>
          <p:cNvPr id="59397" name="Rectangle 2"/>
          <p:cNvSpPr>
            <a:spLocks noChangeAspect="1" noChangeArrowheads="1" noTextEdit="1"/>
          </p:cNvSpPr>
          <p:nvPr>
            <p:ph type="sldImg"/>
          </p:nvPr>
        </p:nvSpPr>
        <p:spPr>
          <a:ln/>
        </p:spPr>
      </p:sp>
      <p:sp>
        <p:nvSpPr>
          <p:cNvPr id="59398" name="Rectangle 3"/>
          <p:cNvSpPr>
            <a:spLocks noGrp="1" noChangeArrowheads="1"/>
          </p:cNvSpPr>
          <p:nvPr>
            <p:ph type="body" idx="1"/>
          </p:nvPr>
        </p:nvSpPr>
        <p:spPr>
          <a:noFill/>
          <a:ln/>
        </p:spPr>
        <p:txBody>
          <a:bodyPr/>
          <a:lstStyle/>
          <a:p>
            <a:pPr eaLnBrk="1" hangingPunct="1"/>
            <a:r>
              <a:rPr lang="en-US" smtClean="0">
                <a:latin typeface="Arial" pitchFamily="34" charset="0"/>
              </a:rPr>
              <a:t>Employers engage in three best practices so that the global human resource systems they develop will be </a:t>
            </a:r>
            <a:r>
              <a:rPr lang="en-US" i="1" smtClean="0">
                <a:latin typeface="Arial" pitchFamily="34" charset="0"/>
              </a:rPr>
              <a:t>acceptable </a:t>
            </a:r>
            <a:r>
              <a:rPr lang="en-US" smtClean="0">
                <a:latin typeface="Arial" pitchFamily="34" charset="0"/>
              </a:rPr>
              <a:t>to local managers around the world.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60419"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60420"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2F22FDB8-DD36-47C7-97FB-D4EB1EEE2790}" type="slidenum">
              <a:rPr lang="en-US" smtClean="0">
                <a:latin typeface="Arial" pitchFamily="34" charset="0"/>
                <a:cs typeface="Tahoma" pitchFamily="34" charset="0"/>
              </a:rPr>
              <a:pPr/>
              <a:t>27</a:t>
            </a:fld>
            <a:endParaRPr lang="en-US" smtClean="0">
              <a:latin typeface="Arial" pitchFamily="34" charset="0"/>
              <a:cs typeface="Tahoma" pitchFamily="34" charset="0"/>
            </a:endParaRPr>
          </a:p>
        </p:txBody>
      </p:sp>
      <p:sp>
        <p:nvSpPr>
          <p:cNvPr id="60421" name="Rectangle 2"/>
          <p:cNvSpPr>
            <a:spLocks noChangeArrowheads="1" noTextEdit="1"/>
          </p:cNvSpPr>
          <p:nvPr>
            <p:ph type="sldImg"/>
          </p:nvPr>
        </p:nvSpPr>
        <p:spPr>
          <a:solidFill>
            <a:srgbClr val="FFFFFF"/>
          </a:solidFill>
          <a:ln/>
        </p:spPr>
      </p:sp>
      <p:sp>
        <p:nvSpPr>
          <p:cNvPr id="60422" name="Rectangle 3"/>
          <p:cNvSpPr>
            <a:spLocks noChangeArrowheads="1"/>
          </p:cNvSpPr>
          <p:nvPr>
            <p:ph type="body" idx="1"/>
          </p:nvPr>
        </p:nvSpPr>
        <p:spPr>
          <a:solidFill>
            <a:srgbClr val="FFFFFF"/>
          </a:solidFill>
          <a:ln>
            <a:solidFill>
              <a:srgbClr val="000000"/>
            </a:solidFill>
          </a:ln>
        </p:spPr>
        <p:txBody>
          <a:bodyPr/>
          <a:lstStyle/>
          <a:p>
            <a:pPr eaLnBrk="1" hangingPunct="1"/>
            <a:r>
              <a:rPr lang="en-US" b="1" smtClean="0">
                <a:latin typeface="Arial" pitchFamily="34" charset="0"/>
              </a:rPr>
              <a:t>Table 17-2</a:t>
            </a:r>
            <a:r>
              <a:rPr lang="en-US" smtClean="0">
                <a:latin typeface="Arial" pitchFamily="34" charset="0"/>
              </a:rPr>
              <a:t> below summarizes best practices for instituting global HR systems.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61443"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61444"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B1DEFF6E-78D6-4821-9581-C1CAC936747C}" type="slidenum">
              <a:rPr lang="en-US" smtClean="0">
                <a:latin typeface="Arial" pitchFamily="34" charset="0"/>
                <a:cs typeface="Tahoma" pitchFamily="34" charset="0"/>
              </a:rPr>
              <a:pPr/>
              <a:t>28</a:t>
            </a:fld>
            <a:endParaRPr lang="en-US" smtClean="0">
              <a:latin typeface="Arial" pitchFamily="34" charset="0"/>
              <a:cs typeface="Tahoma" pitchFamily="34" charset="0"/>
            </a:endParaRPr>
          </a:p>
        </p:txBody>
      </p:sp>
      <p:sp>
        <p:nvSpPr>
          <p:cNvPr id="61445" name="Rectangle 2"/>
          <p:cNvSpPr>
            <a:spLocks noChangeArrowheads="1" noTextEdit="1"/>
          </p:cNvSpPr>
          <p:nvPr>
            <p:ph type="sldImg"/>
          </p:nvPr>
        </p:nvSpPr>
        <p:spPr>
          <a:solidFill>
            <a:srgbClr val="FFFFFF"/>
          </a:solidFill>
          <a:ln/>
        </p:spPr>
      </p:sp>
      <p:sp>
        <p:nvSpPr>
          <p:cNvPr id="61446"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62467"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62468"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48C1B0D6-AF44-498A-8ED2-DB6C524C7A09}" type="slidenum">
              <a:rPr lang="en-US" smtClean="0">
                <a:latin typeface="Arial" pitchFamily="34" charset="0"/>
                <a:cs typeface="Tahoma" pitchFamily="34" charset="0"/>
              </a:rPr>
              <a:pPr/>
              <a:t>29</a:t>
            </a:fld>
            <a:endParaRPr lang="en-US" smtClean="0">
              <a:latin typeface="Arial" pitchFamily="34" charset="0"/>
              <a:cs typeface="Tahoma" pitchFamily="34" charset="0"/>
            </a:endParaRPr>
          </a:p>
        </p:txBody>
      </p:sp>
      <p:sp>
        <p:nvSpPr>
          <p:cNvPr id="62469" name="Rectangle 2"/>
          <p:cNvSpPr>
            <a:spLocks noChangeArrowheads="1" noTextEdit="1"/>
          </p:cNvSpPr>
          <p:nvPr>
            <p:ph type="sldImg"/>
          </p:nvPr>
        </p:nvSpPr>
        <p:spPr>
          <a:solidFill>
            <a:srgbClr val="FFFFFF"/>
          </a:solidFill>
          <a:ln/>
        </p:spPr>
      </p:sp>
      <p:sp>
        <p:nvSpPr>
          <p:cNvPr id="62470"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35843"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35844"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194E0736-EAAA-4037-86C6-B81DB263A3BB}" type="slidenum">
              <a:rPr lang="en-US" smtClean="0">
                <a:latin typeface="Arial" pitchFamily="34" charset="0"/>
                <a:cs typeface="Tahoma" pitchFamily="34" charset="0"/>
              </a:rPr>
              <a:pPr/>
              <a:t>3</a:t>
            </a:fld>
            <a:endParaRPr lang="en-US" smtClean="0">
              <a:latin typeface="Arial" pitchFamily="34" charset="0"/>
              <a:cs typeface="Tahoma" pitchFamily="34" charset="0"/>
            </a:endParaRPr>
          </a:p>
        </p:txBody>
      </p:sp>
      <p:sp>
        <p:nvSpPr>
          <p:cNvPr id="35845" name="Rectangle 2"/>
          <p:cNvSpPr>
            <a:spLocks noChangeArrowheads="1" noTextEdit="1"/>
          </p:cNvSpPr>
          <p:nvPr>
            <p:ph type="sldImg"/>
          </p:nvPr>
        </p:nvSpPr>
        <p:spPr>
          <a:solidFill>
            <a:srgbClr val="FFFFFF"/>
          </a:solidFill>
          <a:ln/>
        </p:spPr>
      </p:sp>
      <p:sp>
        <p:nvSpPr>
          <p:cNvPr id="35846"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36867"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36868"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CB429A46-6080-41B4-BB7B-003C953D74FE}" type="slidenum">
              <a:rPr lang="en-US" smtClean="0">
                <a:latin typeface="Arial" pitchFamily="34" charset="0"/>
                <a:cs typeface="Tahoma" pitchFamily="34" charset="0"/>
              </a:rPr>
              <a:pPr/>
              <a:t>4</a:t>
            </a:fld>
            <a:endParaRPr lang="en-US" smtClean="0">
              <a:latin typeface="Arial" pitchFamily="34" charset="0"/>
              <a:cs typeface="Tahoma" pitchFamily="34" charset="0"/>
            </a:endParaRPr>
          </a:p>
        </p:txBody>
      </p:sp>
      <p:sp>
        <p:nvSpPr>
          <p:cNvPr id="36869" name="Rectangle 2"/>
          <p:cNvSpPr>
            <a:spLocks noChangeAspect="1" noChangeArrowheads="1" noTextEdit="1"/>
          </p:cNvSpPr>
          <p:nvPr>
            <p:ph type="sldImg"/>
          </p:nvPr>
        </p:nvSpPr>
        <p:spPr>
          <a:ln/>
        </p:spPr>
      </p:sp>
      <p:sp>
        <p:nvSpPr>
          <p:cNvPr id="36870" name="Rectangle 3"/>
          <p:cNvSpPr>
            <a:spLocks noGrp="1" noChangeArrowheads="1"/>
          </p:cNvSpPr>
          <p:nvPr>
            <p:ph type="body" idx="1"/>
          </p:nvPr>
        </p:nvSpPr>
        <p:spPr>
          <a:noFill/>
          <a:ln/>
        </p:spPr>
        <p:txBody>
          <a:bodyPr/>
          <a:lstStyle/>
          <a:p>
            <a:pPr eaLnBrk="1" hangingPunct="1"/>
            <a:r>
              <a:rPr lang="en-US" smtClean="0">
                <a:latin typeface="Arial" pitchFamily="34" charset="0"/>
              </a:rPr>
              <a:t>Taking the company global triggers various management challenges. The employer has to install all those management systems it needs to manage its overseas activities. These management systems include organization structures, managerial controls, worldwide banking relationships, and, of course, human resource management systems for recruiting, selecting, training, and appraising and compensating its workers abroad.</a:t>
            </a:r>
          </a:p>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37891"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37892"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7A787A1F-C9FC-4261-BA54-78327D60C48D}" type="slidenum">
              <a:rPr lang="en-US" smtClean="0">
                <a:latin typeface="Arial" pitchFamily="34" charset="0"/>
                <a:cs typeface="Tahoma" pitchFamily="34" charset="0"/>
              </a:rPr>
              <a:pPr/>
              <a:t>5</a:t>
            </a:fld>
            <a:endParaRPr lang="en-US" smtClean="0">
              <a:latin typeface="Arial" pitchFamily="34" charset="0"/>
              <a:cs typeface="Tahoma" pitchFamily="34" charset="0"/>
            </a:endParaRPr>
          </a:p>
        </p:txBody>
      </p:sp>
      <p:sp>
        <p:nvSpPr>
          <p:cNvPr id="37893" name="Rectangle 2"/>
          <p:cNvSpPr>
            <a:spLocks noChangeAspect="1" noChangeArrowheads="1" noTextEdit="1"/>
          </p:cNvSpPr>
          <p:nvPr>
            <p:ph type="sldImg"/>
          </p:nvPr>
        </p:nvSpPr>
        <p:spPr>
          <a:ln/>
        </p:spPr>
      </p:sp>
      <p:sp>
        <p:nvSpPr>
          <p:cNvPr id="37894" name="Rectangle 3"/>
          <p:cNvSpPr>
            <a:spLocks noGrp="1" noChangeArrowheads="1"/>
          </p:cNvSpPr>
          <p:nvPr>
            <p:ph type="body" idx="1"/>
          </p:nvPr>
        </p:nvSpPr>
        <p:spPr>
          <a:noFill/>
          <a:ln/>
        </p:spPr>
        <p:txBody>
          <a:bodyPr/>
          <a:lstStyle/>
          <a:p>
            <a:pPr eaLnBrk="1" hangingPunct="1"/>
            <a:r>
              <a:rPr lang="en-US" smtClean="0">
                <a:latin typeface="Arial" pitchFamily="34" charset="0"/>
              </a:rPr>
              <a:t>Taking the company global triggers various management challenges. The employer has to install all those management systems it needs to manage its overseas activities. These management systems include organization structures, managerial controls, worldwide banking relationships, and, of course, human resource management systems for recruiting, selecting, training, and appraising and compensating its workers abroad.</a:t>
            </a:r>
          </a:p>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38915"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38916"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51C4215D-82DD-4859-87BE-CADBF7AEEE63}" type="slidenum">
              <a:rPr lang="en-US" smtClean="0">
                <a:latin typeface="Arial" pitchFamily="34" charset="0"/>
                <a:cs typeface="Tahoma" pitchFamily="34" charset="0"/>
              </a:rPr>
              <a:pPr/>
              <a:t>6</a:t>
            </a:fld>
            <a:endParaRPr lang="en-US" smtClean="0">
              <a:latin typeface="Arial" pitchFamily="34" charset="0"/>
              <a:cs typeface="Tahoma" pitchFamily="34" charset="0"/>
            </a:endParaRPr>
          </a:p>
        </p:txBody>
      </p:sp>
      <p:sp>
        <p:nvSpPr>
          <p:cNvPr id="38917" name="Rectangle 2"/>
          <p:cNvSpPr>
            <a:spLocks noChangeAspect="1" noChangeArrowheads="1" noTextEdit="1"/>
          </p:cNvSpPr>
          <p:nvPr>
            <p:ph type="sldImg"/>
          </p:nvPr>
        </p:nvSpPr>
        <p:spPr>
          <a:ln/>
        </p:spPr>
      </p:sp>
      <p:sp>
        <p:nvSpPr>
          <p:cNvPr id="38918" name="Rectangle 3"/>
          <p:cNvSpPr>
            <a:spLocks noGrp="1" noChangeArrowheads="1"/>
          </p:cNvSpPr>
          <p:nvPr>
            <p:ph type="body" idx="1"/>
          </p:nvPr>
        </p:nvSpPr>
        <p:spPr>
          <a:noFill/>
          <a:ln/>
        </p:spPr>
        <p:txBody>
          <a:bodyPr/>
          <a:lstStyle/>
          <a:p>
            <a:pPr eaLnBrk="1" hangingPunct="1"/>
            <a:r>
              <a:rPr lang="en-US" smtClean="0">
                <a:latin typeface="Arial" pitchFamily="34" charset="0"/>
              </a:rPr>
              <a:t>Companies operating only within the United States generally have the luxury of dealing with a relatively limited set of economic, cultural, and legal variables. A company operating multiple units abroad doesn’t face such homogeneity. Managers have to be cognizant of and generally adapt their human resource policies and practices to cope with the cultural, political, legal, and economic differences among countries.</a:t>
            </a:r>
          </a:p>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39939"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39940"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A5C9DFC3-57B7-4430-8559-37491F00FB21}" type="slidenum">
              <a:rPr lang="en-US" smtClean="0">
                <a:latin typeface="Arial" pitchFamily="34" charset="0"/>
                <a:cs typeface="Tahoma" pitchFamily="34" charset="0"/>
              </a:rPr>
              <a:pPr/>
              <a:t>7</a:t>
            </a:fld>
            <a:endParaRPr lang="en-US" smtClean="0">
              <a:latin typeface="Arial" pitchFamily="34" charset="0"/>
              <a:cs typeface="Tahoma" pitchFamily="34" charset="0"/>
            </a:endParaRPr>
          </a:p>
        </p:txBody>
      </p:sp>
      <p:sp>
        <p:nvSpPr>
          <p:cNvPr id="39941" name="Rectangle 2"/>
          <p:cNvSpPr>
            <a:spLocks noChangeAspect="1" noChangeArrowheads="1" noTextEdit="1"/>
          </p:cNvSpPr>
          <p:nvPr>
            <p:ph type="sldImg"/>
          </p:nvPr>
        </p:nvSpPr>
        <p:spPr>
          <a:ln/>
        </p:spPr>
      </p:sp>
      <p:sp>
        <p:nvSpPr>
          <p:cNvPr id="39942" name="Rectangle 3"/>
          <p:cNvSpPr>
            <a:spLocks noGrp="1" noChangeArrowheads="1"/>
          </p:cNvSpPr>
          <p:nvPr>
            <p:ph type="body" idx="1"/>
          </p:nvPr>
        </p:nvSpPr>
        <p:spPr>
          <a:noFill/>
          <a:ln/>
        </p:spPr>
        <p:txBody>
          <a:bodyPr/>
          <a:lstStyle/>
          <a:p>
            <a:pPr eaLnBrk="1" hangingPunct="1"/>
            <a:r>
              <a:rPr lang="en-US" smtClean="0">
                <a:latin typeface="Arial" pitchFamily="34" charset="0"/>
              </a:rPr>
              <a:t>The wide variations in human resource management practices among companies around the world impact on and create complexity in the development of international HRM practices. A practice that works in one country may not work at all in another country and may even be illegal.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0963"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0964"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F78EC62A-6CAF-4170-8179-EE60476D2B04}" type="slidenum">
              <a:rPr lang="en-US" smtClean="0">
                <a:latin typeface="Arial" pitchFamily="34" charset="0"/>
                <a:cs typeface="Tahoma" pitchFamily="34" charset="0"/>
              </a:rPr>
              <a:pPr/>
              <a:t>8</a:t>
            </a:fld>
            <a:endParaRPr lang="en-US" smtClean="0">
              <a:latin typeface="Arial" pitchFamily="34" charset="0"/>
              <a:cs typeface="Tahoma" pitchFamily="34" charset="0"/>
            </a:endParaRPr>
          </a:p>
        </p:txBody>
      </p:sp>
      <p:sp>
        <p:nvSpPr>
          <p:cNvPr id="40965" name="Rectangle 2"/>
          <p:cNvSpPr>
            <a:spLocks noChangeAspect="1" noChangeArrowheads="1" noTextEdit="1"/>
          </p:cNvSpPr>
          <p:nvPr>
            <p:ph type="sldImg"/>
          </p:nvPr>
        </p:nvSpPr>
        <p:spPr>
          <a:ln/>
        </p:spPr>
      </p:sp>
      <p:sp>
        <p:nvSpPr>
          <p:cNvPr id="40966" name="Rectangle 3"/>
          <p:cNvSpPr>
            <a:spLocks noGrp="1" noChangeArrowheads="1"/>
          </p:cNvSpPr>
          <p:nvPr>
            <p:ph type="body" idx="1"/>
          </p:nvPr>
        </p:nvSpPr>
        <p:spPr>
          <a:noFill/>
          <a:ln/>
        </p:spPr>
        <p:txBody>
          <a:bodyPr/>
          <a:lstStyle/>
          <a:p>
            <a:pPr eaLnBrk="1" hangingPunct="1"/>
            <a:r>
              <a:rPr lang="en-US" smtClean="0">
                <a:latin typeface="Arial" pitchFamily="34" charset="0"/>
              </a:rPr>
              <a:t>Filling a company’s jobs abroad has traditionally been the heart of international human resource management. The process involves identifying and selecting the people who will fill the positions, and then placing them in those positions.</a:t>
            </a:r>
          </a:p>
          <a:p>
            <a:pPr eaLnBrk="1" hangingPunct="1"/>
            <a:r>
              <a:rPr lang="en-US" smtClean="0">
                <a:latin typeface="Arial" pitchFamily="34" charset="0"/>
              </a:rPr>
              <a:t>Offshoring and its increasing popularity raises important international staffing issues.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8"/>
          <p:cNvSpPr>
            <a:spLocks noGrp="1" noChangeArrowheads="1"/>
          </p:cNvSpPr>
          <p:nvPr>
            <p:ph type="hdr" sz="quarter"/>
          </p:nvPr>
        </p:nvSpPr>
        <p:spPr>
          <a:noFill/>
        </p:spPr>
        <p:txBody>
          <a:bodyPr/>
          <a:lstStyle/>
          <a:p>
            <a:r>
              <a:rPr lang="en-US" smtClean="0">
                <a:latin typeface="Arial" pitchFamily="34" charset="0"/>
                <a:cs typeface="Tahoma" pitchFamily="34" charset="0"/>
              </a:rPr>
              <a:t>Human Resources Management 12e</a:t>
            </a:r>
            <a:br>
              <a:rPr lang="en-US" smtClean="0">
                <a:latin typeface="Arial" pitchFamily="34" charset="0"/>
                <a:cs typeface="Tahoma" pitchFamily="34" charset="0"/>
              </a:rPr>
            </a:br>
            <a:r>
              <a:rPr lang="en-US" smtClean="0">
                <a:latin typeface="Arial" pitchFamily="34" charset="0"/>
                <a:cs typeface="Tahoma" pitchFamily="34" charset="0"/>
              </a:rPr>
              <a:t>Gary Dessler</a:t>
            </a:r>
          </a:p>
        </p:txBody>
      </p:sp>
      <p:sp>
        <p:nvSpPr>
          <p:cNvPr id="41987" name="Rectangle 11"/>
          <p:cNvSpPr>
            <a:spLocks noGrp="1" noChangeArrowheads="1"/>
          </p:cNvSpPr>
          <p:nvPr>
            <p:ph type="ftr" sz="quarter" idx="4"/>
          </p:nvPr>
        </p:nvSpPr>
        <p:spPr>
          <a:noFill/>
        </p:spPr>
        <p:txBody>
          <a:bodyPr/>
          <a:lstStyle/>
          <a:p>
            <a:r>
              <a:rPr lang="en-US">
                <a:latin typeface="Arial" pitchFamily="34" charset="0"/>
              </a:rPr>
              <a:t>Copyright © 2011 Pearson Education</a:t>
            </a:r>
            <a:endParaRPr lang="en-US" sz="1200" b="0">
              <a:latin typeface="Times New Roman" pitchFamily="18" charset="0"/>
            </a:endParaRPr>
          </a:p>
        </p:txBody>
      </p:sp>
      <p:sp>
        <p:nvSpPr>
          <p:cNvPr id="41988" name="Rectangle 12"/>
          <p:cNvSpPr>
            <a:spLocks noGrp="1" noChangeArrowheads="1"/>
          </p:cNvSpPr>
          <p:nvPr>
            <p:ph type="sldNum" sz="quarter" idx="5"/>
          </p:nvPr>
        </p:nvSpPr>
        <p:spPr>
          <a:noFill/>
        </p:spPr>
        <p:txBody>
          <a:bodyPr/>
          <a:lstStyle/>
          <a:p>
            <a:r>
              <a:rPr lang="en-US" smtClean="0">
                <a:latin typeface="Arial" pitchFamily="34" charset="0"/>
                <a:cs typeface="Tahoma" pitchFamily="34" charset="0"/>
              </a:rPr>
              <a:t>17</a:t>
            </a:r>
            <a:r>
              <a:rPr lang="en-US" smtClean="0">
                <a:latin typeface="Arial" pitchFamily="34" charset="0"/>
                <a:cs typeface="Arial" pitchFamily="34" charset="0"/>
              </a:rPr>
              <a:t>–</a:t>
            </a:r>
            <a:fld id="{03751FDB-FFB7-4828-85D8-1EC610CEFA5D}" type="slidenum">
              <a:rPr lang="en-US" smtClean="0">
                <a:latin typeface="Arial" pitchFamily="34" charset="0"/>
                <a:cs typeface="Tahoma" pitchFamily="34" charset="0"/>
              </a:rPr>
              <a:pPr/>
              <a:t>9</a:t>
            </a:fld>
            <a:endParaRPr lang="en-US" smtClean="0">
              <a:latin typeface="Arial" pitchFamily="34" charset="0"/>
              <a:cs typeface="Tahoma" pitchFamily="34" charset="0"/>
            </a:endParaRPr>
          </a:p>
        </p:txBody>
      </p:sp>
      <p:sp>
        <p:nvSpPr>
          <p:cNvPr id="41989" name="Rectangle 2"/>
          <p:cNvSpPr>
            <a:spLocks noChangeAspect="1" noChangeArrowheads="1" noTextEdit="1"/>
          </p:cNvSpPr>
          <p:nvPr>
            <p:ph type="sldImg"/>
          </p:nvPr>
        </p:nvSpPr>
        <p:spPr>
          <a:ln/>
        </p:spPr>
      </p:sp>
      <p:sp>
        <p:nvSpPr>
          <p:cNvPr id="41990" name="Rectangle 3"/>
          <p:cNvSpPr>
            <a:spLocks noGrp="1" noChangeArrowheads="1"/>
          </p:cNvSpPr>
          <p:nvPr>
            <p:ph type="body" idx="1"/>
          </p:nvPr>
        </p:nvSpPr>
        <p:spPr>
          <a:noFill/>
          <a:ln/>
        </p:spPr>
        <p:txBody>
          <a:bodyPr/>
          <a:lstStyle/>
          <a:p>
            <a:pPr eaLnBrk="1" hangingPunct="1"/>
            <a:r>
              <a:rPr lang="en-US" smtClean="0">
                <a:latin typeface="Arial" pitchFamily="34" charset="0"/>
              </a:rPr>
              <a:t>Experts classify top executives’ values related to how international operations are staffed as </a:t>
            </a:r>
            <a:r>
              <a:rPr lang="en-US" i="1" smtClean="0">
                <a:latin typeface="Arial" pitchFamily="34" charset="0"/>
              </a:rPr>
              <a:t>ethnocentric, polycentric</a:t>
            </a:r>
            <a:r>
              <a:rPr lang="en-US" smtClean="0">
                <a:latin typeface="Arial" pitchFamily="34" charset="0"/>
              </a:rPr>
              <a:t>, or </a:t>
            </a:r>
            <a:r>
              <a:rPr lang="en-US" i="1" smtClean="0">
                <a:latin typeface="Arial" pitchFamily="34" charset="0"/>
              </a:rPr>
              <a:t>geocentric.</a:t>
            </a:r>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bwMode="lt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 Box 205"/>
          <p:cNvSpPr txBox="1">
            <a:spLocks noChangeArrowheads="1"/>
          </p:cNvSpPr>
          <p:nvPr userDrawn="1"/>
        </p:nvSpPr>
        <p:spPr bwMode="auto">
          <a:xfrm>
            <a:off x="4479925" y="2422525"/>
            <a:ext cx="4572000" cy="1665288"/>
          </a:xfrm>
          <a:prstGeom prst="rect">
            <a:avLst/>
          </a:prstGeom>
          <a:noFill/>
          <a:ln w="9525">
            <a:noFill/>
            <a:miter lim="800000"/>
            <a:headEnd/>
            <a:tailEnd/>
          </a:ln>
          <a:effectLst>
            <a:outerShdw dist="35921" dir="2700000" algn="ctr" rotWithShape="0">
              <a:srgbClr val="292929">
                <a:alpha val="50000"/>
              </a:srgbClr>
            </a:outerShdw>
          </a:effectLst>
        </p:spPr>
        <p:txBody>
          <a:bodyPr>
            <a:spAutoFit/>
          </a:bodyPr>
          <a:lstStyle/>
          <a:p>
            <a:pPr>
              <a:spcBef>
                <a:spcPct val="20000"/>
              </a:spcBef>
            </a:pPr>
            <a:r>
              <a:rPr lang="en-US" sz="2400" b="1">
                <a:solidFill>
                  <a:srgbClr val="FFFF99"/>
                </a:solidFill>
              </a:rPr>
              <a:t>Chapter 17</a:t>
            </a:r>
          </a:p>
          <a:p>
            <a:pPr>
              <a:spcBef>
                <a:spcPct val="20000"/>
              </a:spcBef>
            </a:pPr>
            <a:r>
              <a:rPr lang="en-US" sz="3600">
                <a:solidFill>
                  <a:schemeClr val="bg1"/>
                </a:solidFill>
              </a:rPr>
              <a:t>Managing Global Human Resources</a:t>
            </a:r>
          </a:p>
        </p:txBody>
      </p:sp>
      <p:sp>
        <p:nvSpPr>
          <p:cNvPr id="3" name="Text Box 207"/>
          <p:cNvSpPr txBox="1">
            <a:spLocks noChangeArrowheads="1"/>
          </p:cNvSpPr>
          <p:nvPr userDrawn="1"/>
        </p:nvSpPr>
        <p:spPr bwMode="auto">
          <a:xfrm>
            <a:off x="6399213" y="6492875"/>
            <a:ext cx="2378075" cy="319088"/>
          </a:xfrm>
          <a:prstGeom prst="rect">
            <a:avLst/>
          </a:prstGeom>
          <a:noFill/>
          <a:ln w="9525" algn="ctr">
            <a:noFill/>
            <a:miter lim="800000"/>
            <a:headEnd/>
            <a:tailEnd/>
          </a:ln>
          <a:effectLst>
            <a:outerShdw dist="17971" dir="2686744" algn="ctr" rotWithShape="0">
              <a:srgbClr val="000000"/>
            </a:outerShdw>
          </a:effectLst>
        </p:spPr>
        <p:txBody>
          <a:bodyPr anchor="b"/>
          <a:lstStyle/>
          <a:p>
            <a:pPr algn="r">
              <a:spcBef>
                <a:spcPct val="20000"/>
              </a:spcBef>
            </a:pPr>
            <a:r>
              <a:rPr lang="en-US" sz="900">
                <a:solidFill>
                  <a:schemeClr val="bg1"/>
                </a:solidFill>
              </a:rPr>
              <a:t>PowerPoint Presentation by Charlie Cook</a:t>
            </a:r>
            <a:br>
              <a:rPr lang="en-US" sz="900">
                <a:solidFill>
                  <a:schemeClr val="bg1"/>
                </a:solidFill>
              </a:rPr>
            </a:br>
            <a:r>
              <a:rPr lang="en-US" sz="900">
                <a:solidFill>
                  <a:schemeClr val="bg1"/>
                </a:solidFill>
              </a:rPr>
              <a:t>The University of West Alabama</a:t>
            </a:r>
          </a:p>
        </p:txBody>
      </p:sp>
      <p:sp>
        <p:nvSpPr>
          <p:cNvPr id="4" name="Text Box 209"/>
          <p:cNvSpPr txBox="1">
            <a:spLocks noChangeArrowheads="1"/>
          </p:cNvSpPr>
          <p:nvPr userDrawn="1"/>
        </p:nvSpPr>
        <p:spPr bwMode="auto">
          <a:xfrm>
            <a:off x="6035675" y="6019800"/>
            <a:ext cx="2792413" cy="274638"/>
          </a:xfrm>
          <a:prstGeom prst="rect">
            <a:avLst/>
          </a:prstGeom>
          <a:noFill/>
          <a:ln w="9525">
            <a:noFill/>
            <a:miter lim="800000"/>
            <a:headEnd/>
            <a:tailEnd/>
          </a:ln>
          <a:effectLst>
            <a:outerShdw dist="17961" dir="2700000" algn="ctr" rotWithShape="0">
              <a:srgbClr val="000000"/>
            </a:outerShdw>
          </a:effectLst>
        </p:spPr>
        <p:txBody>
          <a:bodyPr>
            <a:spAutoFit/>
          </a:bodyPr>
          <a:lstStyle/>
          <a:p>
            <a:pPr algn="r">
              <a:spcBef>
                <a:spcPct val="50000"/>
              </a:spcBef>
            </a:pPr>
            <a:r>
              <a:rPr lang="en-US" sz="1200" b="1">
                <a:solidFill>
                  <a:schemeClr val="bg1"/>
                </a:solidFill>
              </a:rPr>
              <a:t>Part Five  |  Employee Relations</a:t>
            </a:r>
          </a:p>
        </p:txBody>
      </p:sp>
      <p:sp>
        <p:nvSpPr>
          <p:cNvPr id="5" name="Rectangle 206"/>
          <p:cNvSpPr>
            <a:spLocks noGrp="1" noChangeArrowheads="1"/>
          </p:cNvSpPr>
          <p:nvPr>
            <p:ph type="ftr" sz="quarter" idx="10"/>
          </p:nvPr>
        </p:nvSpPr>
        <p:spPr>
          <a:xfrm>
            <a:off x="182563" y="6492875"/>
            <a:ext cx="2378075" cy="319088"/>
          </a:xfrm>
          <a:ln algn="ctr"/>
          <a:effectLst>
            <a:outerShdw dist="17971" dir="2686744" algn="ctr" rotWithShape="0">
              <a:srgbClr val="000000"/>
            </a:outerShdw>
          </a:effectLst>
        </p:spPr>
        <p:txBody>
          <a:bodyPr lIns="91440" rIns="91440"/>
          <a:lstStyle>
            <a:lvl1pPr>
              <a:spcBef>
                <a:spcPct val="20000"/>
              </a:spcBef>
              <a:defRPr b="0" smtClean="0">
                <a:solidFill>
                  <a:schemeClr val="bg1"/>
                </a:solidFill>
              </a:defRPr>
            </a:lvl1pPr>
          </a:lstStyle>
          <a:p>
            <a:pPr>
              <a:defRPr/>
            </a:pPr>
            <a:r>
              <a:rPr lang="en-US"/>
              <a:t>Copyright © 2011 Pearson Education</a:t>
            </a:r>
          </a:p>
        </p:txBody>
      </p:sp>
    </p:spTree>
  </p:cSld>
  <p:clrMapOvr>
    <a:masterClrMapping/>
  </p:clrMapOvr>
  <p:transition>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5" name="Rectangle 5"/>
          <p:cNvSpPr>
            <a:spLocks noGrp="1" noChangeArrowheads="1"/>
          </p:cNvSpPr>
          <p:nvPr>
            <p:ph type="sldNum" sz="quarter" idx="11"/>
          </p:nvPr>
        </p:nvSpPr>
        <p:spPr>
          <a:ln/>
        </p:spPr>
        <p:txBody>
          <a:bodyPr/>
          <a:lstStyle>
            <a:lvl1pPr>
              <a:defRPr/>
            </a:lvl1pPr>
          </a:lstStyle>
          <a:p>
            <a:pPr>
              <a:defRPr/>
            </a:pPr>
            <a:r>
              <a:rPr lang="en-US"/>
              <a:t>17–</a:t>
            </a:r>
            <a:fld id="{DEA85339-6E63-42C9-8F0C-C55FF7C4FEAB}" type="slidenum">
              <a:rPr lang="en-US"/>
              <a:pPr>
                <a:defRPr/>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366713"/>
            <a:ext cx="2103437"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125" y="366713"/>
            <a:ext cx="6157913"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5" name="Rectangle 5"/>
          <p:cNvSpPr>
            <a:spLocks noGrp="1" noChangeArrowheads="1"/>
          </p:cNvSpPr>
          <p:nvPr>
            <p:ph type="sldNum" sz="quarter" idx="11"/>
          </p:nvPr>
        </p:nvSpPr>
        <p:spPr>
          <a:ln/>
        </p:spPr>
        <p:txBody>
          <a:bodyPr/>
          <a:lstStyle>
            <a:lvl1pPr>
              <a:defRPr/>
            </a:lvl1pPr>
          </a:lstStyle>
          <a:p>
            <a:pPr>
              <a:defRPr/>
            </a:pPr>
            <a:r>
              <a:rPr lang="en-US"/>
              <a:t>17–</a:t>
            </a:r>
            <a:fld id="{F5EA1E2C-BCCE-4F56-8519-EB800640DBC2}" type="slidenum">
              <a:rPr lang="en-US"/>
              <a:pPr>
                <a:defRPr/>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5" name="Rectangle 5"/>
          <p:cNvSpPr>
            <a:spLocks noGrp="1" noChangeArrowheads="1"/>
          </p:cNvSpPr>
          <p:nvPr>
            <p:ph type="sldNum" sz="quarter" idx="11"/>
          </p:nvPr>
        </p:nvSpPr>
        <p:spPr>
          <a:ln/>
        </p:spPr>
        <p:txBody>
          <a:bodyPr/>
          <a:lstStyle>
            <a:lvl1pPr>
              <a:defRPr/>
            </a:lvl1pPr>
          </a:lstStyle>
          <a:p>
            <a:pPr>
              <a:defRPr/>
            </a:pPr>
            <a:r>
              <a:rPr lang="en-US"/>
              <a:t>17–</a:t>
            </a:r>
            <a:fld id="{10CE1FAD-2843-4F45-9236-27D23B4A2CDC}" type="slidenum">
              <a:rPr lang="en-US"/>
              <a:pPr>
                <a:defRPr/>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5" name="Rectangle 5"/>
          <p:cNvSpPr>
            <a:spLocks noGrp="1" noChangeArrowheads="1"/>
          </p:cNvSpPr>
          <p:nvPr>
            <p:ph type="sldNum" sz="quarter" idx="11"/>
          </p:nvPr>
        </p:nvSpPr>
        <p:spPr>
          <a:ln/>
        </p:spPr>
        <p:txBody>
          <a:bodyPr/>
          <a:lstStyle>
            <a:lvl1pPr>
              <a:defRPr/>
            </a:lvl1pPr>
          </a:lstStyle>
          <a:p>
            <a:pPr>
              <a:defRPr/>
            </a:pPr>
            <a:r>
              <a:rPr lang="en-US"/>
              <a:t>17–</a:t>
            </a:r>
            <a:fld id="{6C301401-021D-4563-9277-F5529588FF4A}" type="slidenum">
              <a:rPr lang="en-US"/>
              <a:pPr>
                <a:defRPr/>
              </a:pPr>
              <a:t>‹#›</a:t>
            </a:fld>
            <a:endParaRPr 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25463" y="1050925"/>
            <a:ext cx="39751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2963" y="1050925"/>
            <a:ext cx="39751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6" name="Rectangle 5"/>
          <p:cNvSpPr>
            <a:spLocks noGrp="1" noChangeArrowheads="1"/>
          </p:cNvSpPr>
          <p:nvPr>
            <p:ph type="sldNum" sz="quarter" idx="11"/>
          </p:nvPr>
        </p:nvSpPr>
        <p:spPr>
          <a:ln/>
        </p:spPr>
        <p:txBody>
          <a:bodyPr/>
          <a:lstStyle>
            <a:lvl1pPr>
              <a:defRPr/>
            </a:lvl1pPr>
          </a:lstStyle>
          <a:p>
            <a:pPr>
              <a:defRPr/>
            </a:pPr>
            <a:r>
              <a:rPr lang="en-US"/>
              <a:t>17–</a:t>
            </a:r>
            <a:fld id="{1345CF06-0B18-4D68-9C3B-EB137FA25E1F}" type="slidenum">
              <a:rPr lang="en-US"/>
              <a:pPr>
                <a:defRPr/>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8" name="Rectangle 5"/>
          <p:cNvSpPr>
            <a:spLocks noGrp="1" noChangeArrowheads="1"/>
          </p:cNvSpPr>
          <p:nvPr>
            <p:ph type="sldNum" sz="quarter" idx="11"/>
          </p:nvPr>
        </p:nvSpPr>
        <p:spPr>
          <a:ln/>
        </p:spPr>
        <p:txBody>
          <a:bodyPr/>
          <a:lstStyle>
            <a:lvl1pPr>
              <a:defRPr/>
            </a:lvl1pPr>
          </a:lstStyle>
          <a:p>
            <a:pPr>
              <a:defRPr/>
            </a:pPr>
            <a:r>
              <a:rPr lang="en-US"/>
              <a:t>17–</a:t>
            </a:r>
            <a:fld id="{B258F1CB-EB38-4B1F-8F39-7A7C1A1E172E}" type="slidenum">
              <a:rPr lang="en-US"/>
              <a:pPr>
                <a:defRPr/>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4" name="Rectangle 5"/>
          <p:cNvSpPr>
            <a:spLocks noGrp="1" noChangeArrowheads="1"/>
          </p:cNvSpPr>
          <p:nvPr>
            <p:ph type="sldNum" sz="quarter" idx="11"/>
          </p:nvPr>
        </p:nvSpPr>
        <p:spPr>
          <a:ln/>
        </p:spPr>
        <p:txBody>
          <a:bodyPr/>
          <a:lstStyle>
            <a:lvl1pPr>
              <a:defRPr/>
            </a:lvl1pPr>
          </a:lstStyle>
          <a:p>
            <a:pPr>
              <a:defRPr/>
            </a:pPr>
            <a:r>
              <a:rPr lang="en-US"/>
              <a:t>17–</a:t>
            </a:r>
            <a:fld id="{EA21ED20-BC64-4888-849A-0C48EFD6F2B7}" type="slidenum">
              <a:rPr lang="en-US"/>
              <a:pPr>
                <a:defRPr/>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3" name="Rectangle 5"/>
          <p:cNvSpPr>
            <a:spLocks noGrp="1" noChangeArrowheads="1"/>
          </p:cNvSpPr>
          <p:nvPr>
            <p:ph type="sldNum" sz="quarter" idx="11"/>
          </p:nvPr>
        </p:nvSpPr>
        <p:spPr>
          <a:ln/>
        </p:spPr>
        <p:txBody>
          <a:bodyPr/>
          <a:lstStyle>
            <a:lvl1pPr>
              <a:defRPr/>
            </a:lvl1pPr>
          </a:lstStyle>
          <a:p>
            <a:pPr>
              <a:defRPr/>
            </a:pPr>
            <a:r>
              <a:rPr lang="en-US"/>
              <a:t>17–</a:t>
            </a:r>
            <a:fld id="{79792776-3D9F-450D-9D6A-93E59068764D}" type="slidenum">
              <a:rPr lang="en-US"/>
              <a:pPr>
                <a:defRPr/>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6" name="Rectangle 5"/>
          <p:cNvSpPr>
            <a:spLocks noGrp="1" noChangeArrowheads="1"/>
          </p:cNvSpPr>
          <p:nvPr>
            <p:ph type="sldNum" sz="quarter" idx="11"/>
          </p:nvPr>
        </p:nvSpPr>
        <p:spPr>
          <a:ln/>
        </p:spPr>
        <p:txBody>
          <a:bodyPr/>
          <a:lstStyle>
            <a:lvl1pPr>
              <a:defRPr/>
            </a:lvl1pPr>
          </a:lstStyle>
          <a:p>
            <a:pPr>
              <a:defRPr/>
            </a:pPr>
            <a:r>
              <a:rPr lang="en-US"/>
              <a:t>17–</a:t>
            </a:r>
            <a:fld id="{0D6BCEE8-6458-4E59-8EDB-D7B46AC5864B}" type="slidenum">
              <a:rPr lang="en-US"/>
              <a:pPr>
                <a:defRPr/>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Copyright © 2011 Pearson Education</a:t>
            </a:r>
          </a:p>
        </p:txBody>
      </p:sp>
      <p:sp>
        <p:nvSpPr>
          <p:cNvPr id="6" name="Rectangle 5"/>
          <p:cNvSpPr>
            <a:spLocks noGrp="1" noChangeArrowheads="1"/>
          </p:cNvSpPr>
          <p:nvPr>
            <p:ph type="sldNum" sz="quarter" idx="11"/>
          </p:nvPr>
        </p:nvSpPr>
        <p:spPr>
          <a:ln/>
        </p:spPr>
        <p:txBody>
          <a:bodyPr/>
          <a:lstStyle>
            <a:lvl1pPr>
              <a:defRPr/>
            </a:lvl1pPr>
          </a:lstStyle>
          <a:p>
            <a:pPr>
              <a:defRPr/>
            </a:pPr>
            <a:r>
              <a:rPr lang="en-US"/>
              <a:t>17–</a:t>
            </a:r>
            <a:fld id="{1E683FE3-12CC-4E9A-9589-3436FEBFCA83}" type="slidenum">
              <a:rPr lang="en-US"/>
              <a:pPr>
                <a:defRPr/>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blackWhite">
          <a:xfrm>
            <a:off x="365125" y="366713"/>
            <a:ext cx="8413750" cy="625475"/>
          </a:xfrm>
          <a:prstGeom prst="rect">
            <a:avLst/>
          </a:prstGeom>
          <a:noFill/>
          <a:ln w="12700" algn="ctr">
            <a:noFill/>
            <a:miter lim="800000"/>
            <a:headEnd/>
            <a:tailEnd/>
          </a:ln>
          <a:effectLst/>
        </p:spPr>
        <p:txBody>
          <a:bodyPr vert="horz" wrap="square" lIns="91440" tIns="45720" rIns="91440" bIns="91440" numCol="1" anchor="t" anchorCtr="0" compatLnSpc="1">
            <a:prstTxWarp prst="textNoShape">
              <a:avLst/>
            </a:prstTxWarp>
            <a:spAutoFit/>
          </a:bodyPr>
          <a:lstStyle/>
          <a:p>
            <a:pPr lvl="0"/>
            <a:r>
              <a:rPr lang="en-US" smtClean="0"/>
              <a:t>Click to Edit Master Title Style</a:t>
            </a:r>
          </a:p>
        </p:txBody>
      </p:sp>
      <p:sp>
        <p:nvSpPr>
          <p:cNvPr id="3075" name="Rectangle 3"/>
          <p:cNvSpPr>
            <a:spLocks noGrp="1" noChangeArrowheads="1"/>
          </p:cNvSpPr>
          <p:nvPr>
            <p:ph type="body" idx="1"/>
          </p:nvPr>
        </p:nvSpPr>
        <p:spPr bwMode="auto">
          <a:xfrm>
            <a:off x="525463" y="1050925"/>
            <a:ext cx="8102600" cy="5211763"/>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ftr" sz="quarter" idx="3"/>
          </p:nvPr>
        </p:nvSpPr>
        <p:spPr bwMode="auto">
          <a:xfrm>
            <a:off x="511175" y="6354763"/>
            <a:ext cx="4038600" cy="366712"/>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900" b="1" smtClean="0">
                <a:latin typeface="Arial" charset="0"/>
              </a:defRPr>
            </a:lvl1pPr>
          </a:lstStyle>
          <a:p>
            <a:pPr>
              <a:defRPr/>
            </a:pPr>
            <a:r>
              <a:rPr lang="en-US"/>
              <a:t>Copyright © 2011 Pearson Education</a:t>
            </a:r>
          </a:p>
        </p:txBody>
      </p:sp>
      <p:sp>
        <p:nvSpPr>
          <p:cNvPr id="3077" name="Rectangle 5"/>
          <p:cNvSpPr>
            <a:spLocks noGrp="1" noChangeArrowheads="1"/>
          </p:cNvSpPr>
          <p:nvPr>
            <p:ph type="sldNum" sz="quarter" idx="4"/>
          </p:nvPr>
        </p:nvSpPr>
        <p:spPr bwMode="auto">
          <a:xfrm>
            <a:off x="6400800" y="6354763"/>
            <a:ext cx="2209800" cy="366712"/>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900" b="1">
                <a:latin typeface="Arial" charset="0"/>
                <a:cs typeface="Times New Roman" pitchFamily="18" charset="0"/>
              </a:defRPr>
            </a:lvl1pPr>
          </a:lstStyle>
          <a:p>
            <a:pPr>
              <a:defRPr/>
            </a:pPr>
            <a:r>
              <a:rPr lang="en-US"/>
              <a:t>17–</a:t>
            </a:r>
            <a:fld id="{91522FBA-A004-43AA-9B98-1988A349D5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wipe(left)">
                                      <p:cBhvr>
                                        <p:cTn id="7" dur="500"/>
                                        <p:tgtEl>
                                          <p:spTgt spid="3075">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Effect transition="in" filter="wipe(left)">
                                      <p:cBhvr>
                                        <p:cTn id="11" dur="500"/>
                                        <p:tgtEl>
                                          <p:spTgt spid="3075">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animEffect transition="in" filter="wipe(left)">
                                      <p:cBhvr>
                                        <p:cTn id="15" dur="500"/>
                                        <p:tgtEl>
                                          <p:spTgt spid="3075">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Effect transition="in" filter="wipe(left)">
                                      <p:cBhvr>
                                        <p:cTn id="19" dur="500"/>
                                        <p:tgtEl>
                                          <p:spTgt spid="3075">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animEffect transition="in" filter="wipe(left)">
                                      <p:cBhvr>
                                        <p:cTn id="23"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3" autoUpdateAnimBg="0">
        <p:tmplLst>
          <p:tmpl lvl="1">
            <p:tnLst>
              <p:par>
                <p:cTn presetID="22" presetClass="entr" presetSubtype="8" fill="hold" nodeType="click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Lst>
      </p:bldP>
    </p:bldLst>
  </p:timing>
  <p:hf hdr="0" dt="0"/>
  <p:txStyles>
    <p:titleStyle>
      <a:lvl1pPr algn="l" rtl="0" eaLnBrk="0" fontAlgn="base" hangingPunct="0">
        <a:spcBef>
          <a:spcPct val="0"/>
        </a:spcBef>
        <a:spcAft>
          <a:spcPct val="0"/>
        </a:spcAft>
        <a:defRPr sz="3200" b="1">
          <a:solidFill>
            <a:srgbClr val="3366CC"/>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rgbClr val="3366CC"/>
          </a:solidFill>
          <a:effectLst>
            <a:outerShdw blurRad="38100" dist="38100" dir="2700000" algn="tl">
              <a:srgbClr val="C0C0C0"/>
            </a:outerShdw>
          </a:effectLst>
          <a:latin typeface="Book Antiqua" pitchFamily="18" charset="0"/>
          <a:ea typeface="Arial Unicode MS" pitchFamily="34" charset="-128"/>
          <a:cs typeface="Tahoma" pitchFamily="34" charset="0"/>
        </a:defRPr>
      </a:lvl2pPr>
      <a:lvl3pPr algn="l" rtl="0" eaLnBrk="0" fontAlgn="base" hangingPunct="0">
        <a:spcBef>
          <a:spcPct val="0"/>
        </a:spcBef>
        <a:spcAft>
          <a:spcPct val="0"/>
        </a:spcAft>
        <a:defRPr sz="3200" b="1">
          <a:solidFill>
            <a:srgbClr val="3366CC"/>
          </a:solidFill>
          <a:effectLst>
            <a:outerShdw blurRad="38100" dist="38100" dir="2700000" algn="tl">
              <a:srgbClr val="C0C0C0"/>
            </a:outerShdw>
          </a:effectLst>
          <a:latin typeface="Book Antiqua" pitchFamily="18" charset="0"/>
          <a:ea typeface="Arial Unicode MS" pitchFamily="34" charset="-128"/>
          <a:cs typeface="Tahoma" pitchFamily="34" charset="0"/>
        </a:defRPr>
      </a:lvl3pPr>
      <a:lvl4pPr algn="l" rtl="0" eaLnBrk="0" fontAlgn="base" hangingPunct="0">
        <a:spcBef>
          <a:spcPct val="0"/>
        </a:spcBef>
        <a:spcAft>
          <a:spcPct val="0"/>
        </a:spcAft>
        <a:defRPr sz="3200" b="1">
          <a:solidFill>
            <a:srgbClr val="3366CC"/>
          </a:solidFill>
          <a:effectLst>
            <a:outerShdw blurRad="38100" dist="38100" dir="2700000" algn="tl">
              <a:srgbClr val="C0C0C0"/>
            </a:outerShdw>
          </a:effectLst>
          <a:latin typeface="Book Antiqua" pitchFamily="18" charset="0"/>
          <a:ea typeface="Arial Unicode MS" pitchFamily="34" charset="-128"/>
          <a:cs typeface="Tahoma" pitchFamily="34" charset="0"/>
        </a:defRPr>
      </a:lvl4pPr>
      <a:lvl5pPr algn="l" rtl="0" eaLnBrk="0" fontAlgn="base" hangingPunct="0">
        <a:spcBef>
          <a:spcPct val="0"/>
        </a:spcBef>
        <a:spcAft>
          <a:spcPct val="0"/>
        </a:spcAft>
        <a:defRPr sz="3200" b="1">
          <a:solidFill>
            <a:srgbClr val="3366CC"/>
          </a:solidFill>
          <a:effectLst>
            <a:outerShdw blurRad="38100" dist="38100" dir="2700000" algn="tl">
              <a:srgbClr val="C0C0C0"/>
            </a:outerShdw>
          </a:effectLst>
          <a:latin typeface="Book Antiqua" pitchFamily="18" charset="0"/>
          <a:ea typeface="Arial Unicode MS" pitchFamily="34" charset="-128"/>
          <a:cs typeface="Tahoma" pitchFamily="34" charset="0"/>
        </a:defRPr>
      </a:lvl5pPr>
      <a:lvl6pPr marL="457200" algn="l" rtl="0" fontAlgn="base">
        <a:spcBef>
          <a:spcPct val="0"/>
        </a:spcBef>
        <a:spcAft>
          <a:spcPct val="0"/>
        </a:spcAft>
        <a:defRPr sz="3200" b="1">
          <a:solidFill>
            <a:srgbClr val="3366CC"/>
          </a:solidFill>
          <a:effectLst>
            <a:outerShdw blurRad="38100" dist="38100" dir="2700000" algn="tl">
              <a:srgbClr val="C0C0C0"/>
            </a:outerShdw>
          </a:effectLst>
          <a:latin typeface="Book Antiqua" pitchFamily="18" charset="0"/>
          <a:ea typeface="Arial Unicode MS" pitchFamily="34" charset="-128"/>
          <a:cs typeface="Tahoma" pitchFamily="34" charset="0"/>
        </a:defRPr>
      </a:lvl6pPr>
      <a:lvl7pPr marL="914400" algn="l" rtl="0" fontAlgn="base">
        <a:spcBef>
          <a:spcPct val="0"/>
        </a:spcBef>
        <a:spcAft>
          <a:spcPct val="0"/>
        </a:spcAft>
        <a:defRPr sz="3200" b="1">
          <a:solidFill>
            <a:srgbClr val="3366CC"/>
          </a:solidFill>
          <a:effectLst>
            <a:outerShdw blurRad="38100" dist="38100" dir="2700000" algn="tl">
              <a:srgbClr val="C0C0C0"/>
            </a:outerShdw>
          </a:effectLst>
          <a:latin typeface="Book Antiqua" pitchFamily="18" charset="0"/>
          <a:ea typeface="Arial Unicode MS" pitchFamily="34" charset="-128"/>
          <a:cs typeface="Tahoma" pitchFamily="34" charset="0"/>
        </a:defRPr>
      </a:lvl7pPr>
      <a:lvl8pPr marL="1371600" algn="l" rtl="0" fontAlgn="base">
        <a:spcBef>
          <a:spcPct val="0"/>
        </a:spcBef>
        <a:spcAft>
          <a:spcPct val="0"/>
        </a:spcAft>
        <a:defRPr sz="3200" b="1">
          <a:solidFill>
            <a:srgbClr val="3366CC"/>
          </a:solidFill>
          <a:effectLst>
            <a:outerShdw blurRad="38100" dist="38100" dir="2700000" algn="tl">
              <a:srgbClr val="C0C0C0"/>
            </a:outerShdw>
          </a:effectLst>
          <a:latin typeface="Book Antiqua" pitchFamily="18" charset="0"/>
          <a:ea typeface="Arial Unicode MS" pitchFamily="34" charset="-128"/>
          <a:cs typeface="Tahoma" pitchFamily="34" charset="0"/>
        </a:defRPr>
      </a:lvl8pPr>
      <a:lvl9pPr marL="1828800" algn="l" rtl="0" fontAlgn="base">
        <a:spcBef>
          <a:spcPct val="0"/>
        </a:spcBef>
        <a:spcAft>
          <a:spcPct val="0"/>
        </a:spcAft>
        <a:defRPr sz="3200" b="1">
          <a:solidFill>
            <a:srgbClr val="3366CC"/>
          </a:solidFill>
          <a:effectLst>
            <a:outerShdw blurRad="38100" dist="38100" dir="2700000" algn="tl">
              <a:srgbClr val="C0C0C0"/>
            </a:outerShdw>
          </a:effectLst>
          <a:latin typeface="Book Antiqua" pitchFamily="18" charset="0"/>
          <a:ea typeface="Arial Unicode MS" pitchFamily="34" charset="-128"/>
          <a:cs typeface="Tahoma" pitchFamily="34" charset="0"/>
        </a:defRPr>
      </a:lvl9pPr>
    </p:titleStyle>
    <p:bodyStyle>
      <a:lvl1pPr marL="222250" indent="-222250" algn="l" rtl="0" eaLnBrk="0" fontAlgn="base" hangingPunct="0">
        <a:spcBef>
          <a:spcPct val="20000"/>
        </a:spcBef>
        <a:spcAft>
          <a:spcPct val="0"/>
        </a:spcAft>
        <a:buClr>
          <a:srgbClr val="666699"/>
        </a:buClr>
        <a:buChar char="•"/>
        <a:defRPr sz="2400">
          <a:solidFill>
            <a:srgbClr val="006699"/>
          </a:solidFill>
          <a:effectLst>
            <a:outerShdw blurRad="38100" dist="38100" dir="2700000" algn="tl">
              <a:srgbClr val="C0C0C0"/>
            </a:outerShdw>
          </a:effectLst>
          <a:latin typeface="+mn-lt"/>
          <a:ea typeface="+mn-ea"/>
          <a:cs typeface="+mn-cs"/>
        </a:defRPr>
      </a:lvl1pPr>
      <a:lvl2pPr marL="625475" indent="-284163" algn="l" rtl="0" eaLnBrk="0" fontAlgn="base" hangingPunct="0">
        <a:spcBef>
          <a:spcPct val="20000"/>
        </a:spcBef>
        <a:spcAft>
          <a:spcPct val="0"/>
        </a:spcAft>
        <a:buClr>
          <a:srgbClr val="336699"/>
        </a:buClr>
        <a:buSzPct val="90000"/>
        <a:buFont typeface="Wingdings" pitchFamily="2" charset="2"/>
        <a:buChar char="Ø"/>
        <a:defRPr sz="2000">
          <a:solidFill>
            <a:srgbClr val="996633"/>
          </a:solidFill>
          <a:effectLst>
            <a:outerShdw blurRad="38100" dist="38100" dir="2700000" algn="tl">
              <a:srgbClr val="C0C0C0"/>
            </a:outerShdw>
          </a:effectLst>
          <a:latin typeface="+mn-lt"/>
          <a:cs typeface="+mn-cs"/>
        </a:defRPr>
      </a:lvl2pPr>
      <a:lvl3pPr marL="1030288" indent="-290513" algn="l" rtl="0" eaLnBrk="0" fontAlgn="base" hangingPunct="0">
        <a:spcBef>
          <a:spcPct val="20000"/>
        </a:spcBef>
        <a:spcAft>
          <a:spcPct val="0"/>
        </a:spcAft>
        <a:buClr>
          <a:srgbClr val="0099CC"/>
        </a:buClr>
        <a:buSzPct val="75000"/>
        <a:buFont typeface="Wingdings" pitchFamily="2" charset="2"/>
        <a:buChar char="v"/>
        <a:defRPr sz="2000">
          <a:solidFill>
            <a:srgbClr val="006699"/>
          </a:solidFill>
          <a:effectLst>
            <a:outerShdw blurRad="38100" dist="38100" dir="2700000" algn="tl">
              <a:srgbClr val="C0C0C0"/>
            </a:outerShdw>
          </a:effectLst>
          <a:latin typeface="+mn-lt"/>
          <a:cs typeface="+mn-cs"/>
        </a:defRPr>
      </a:lvl3pPr>
      <a:lvl4pPr marL="1366838" indent="-222250" algn="l" rtl="0" eaLnBrk="0" fontAlgn="base" hangingPunct="0">
        <a:spcBef>
          <a:spcPct val="20000"/>
        </a:spcBef>
        <a:spcAft>
          <a:spcPct val="0"/>
        </a:spcAft>
        <a:buClr>
          <a:schemeClr val="bg2"/>
        </a:buClr>
        <a:buChar char="–"/>
        <a:defRPr sz="1600">
          <a:solidFill>
            <a:schemeClr val="tx1"/>
          </a:solidFill>
          <a:effectLst>
            <a:outerShdw blurRad="38100" dist="38100" dir="2700000" algn="tl">
              <a:srgbClr val="C0C0C0"/>
            </a:outerShdw>
          </a:effectLst>
          <a:latin typeface="+mn-lt"/>
          <a:cs typeface="+mn-cs"/>
        </a:defRPr>
      </a:lvl4pPr>
      <a:lvl5pPr marL="1657350" indent="-173038" algn="l" rtl="0" eaLnBrk="0" fontAlgn="base" hangingPunct="0">
        <a:spcBef>
          <a:spcPct val="20000"/>
        </a:spcBef>
        <a:spcAft>
          <a:spcPct val="0"/>
        </a:spcAft>
        <a:buClr>
          <a:schemeClr val="bg2"/>
        </a:buClr>
        <a:buChar char="•"/>
        <a:defRPr sz="1400">
          <a:solidFill>
            <a:srgbClr val="993300"/>
          </a:solidFill>
          <a:effectLst>
            <a:outerShdw blurRad="38100" dist="38100" dir="2700000" algn="tl">
              <a:srgbClr val="C0C0C0"/>
            </a:outerShdw>
          </a:effectLst>
          <a:latin typeface="+mn-lt"/>
          <a:cs typeface="+mn-cs"/>
        </a:defRPr>
      </a:lvl5pPr>
      <a:lvl6pPr marL="2114550" indent="-173038" algn="l" rtl="0" fontAlgn="base">
        <a:spcBef>
          <a:spcPct val="20000"/>
        </a:spcBef>
        <a:spcAft>
          <a:spcPct val="0"/>
        </a:spcAft>
        <a:buClr>
          <a:schemeClr val="bg2"/>
        </a:buClr>
        <a:buChar char="•"/>
        <a:defRPr sz="1400">
          <a:solidFill>
            <a:srgbClr val="993300"/>
          </a:solidFill>
          <a:effectLst>
            <a:outerShdw blurRad="38100" dist="38100" dir="2700000" algn="tl">
              <a:srgbClr val="C0C0C0"/>
            </a:outerShdw>
          </a:effectLst>
          <a:latin typeface="+mn-lt"/>
          <a:cs typeface="+mn-cs"/>
        </a:defRPr>
      </a:lvl6pPr>
      <a:lvl7pPr marL="2571750" indent="-173038" algn="l" rtl="0" fontAlgn="base">
        <a:spcBef>
          <a:spcPct val="20000"/>
        </a:spcBef>
        <a:spcAft>
          <a:spcPct val="0"/>
        </a:spcAft>
        <a:buClr>
          <a:schemeClr val="bg2"/>
        </a:buClr>
        <a:buChar char="•"/>
        <a:defRPr sz="1400">
          <a:solidFill>
            <a:srgbClr val="993300"/>
          </a:solidFill>
          <a:effectLst>
            <a:outerShdw blurRad="38100" dist="38100" dir="2700000" algn="tl">
              <a:srgbClr val="C0C0C0"/>
            </a:outerShdw>
          </a:effectLst>
          <a:latin typeface="+mn-lt"/>
          <a:cs typeface="+mn-cs"/>
        </a:defRPr>
      </a:lvl7pPr>
      <a:lvl8pPr marL="3028950" indent="-173038" algn="l" rtl="0" fontAlgn="base">
        <a:spcBef>
          <a:spcPct val="20000"/>
        </a:spcBef>
        <a:spcAft>
          <a:spcPct val="0"/>
        </a:spcAft>
        <a:buClr>
          <a:schemeClr val="bg2"/>
        </a:buClr>
        <a:buChar char="•"/>
        <a:defRPr sz="1400">
          <a:solidFill>
            <a:srgbClr val="993300"/>
          </a:solidFill>
          <a:effectLst>
            <a:outerShdw blurRad="38100" dist="38100" dir="2700000" algn="tl">
              <a:srgbClr val="C0C0C0"/>
            </a:outerShdw>
          </a:effectLst>
          <a:latin typeface="+mn-lt"/>
          <a:cs typeface="+mn-cs"/>
        </a:defRPr>
      </a:lvl8pPr>
      <a:lvl9pPr marL="3486150" indent="-173038" algn="l" rtl="0" fontAlgn="base">
        <a:spcBef>
          <a:spcPct val="20000"/>
        </a:spcBef>
        <a:spcAft>
          <a:spcPct val="0"/>
        </a:spcAft>
        <a:buClr>
          <a:schemeClr val="bg2"/>
        </a:buClr>
        <a:buChar char="•"/>
        <a:defRPr sz="1400">
          <a:solidFill>
            <a:srgbClr val="993300"/>
          </a:solidFill>
          <a:effectLst>
            <a:outerShdw blurRad="38100" dist="38100" dir="2700000" algn="tl">
              <a:srgbClr val="C0C0C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9.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6264275"/>
            <a:ext cx="9144000" cy="593725"/>
          </a:xfrm>
          <a:prstGeom prst="rect">
            <a:avLst/>
          </a:prstGeom>
          <a:solidFill>
            <a:srgbClr val="008000"/>
          </a:solidFill>
          <a:ln w="9525">
            <a:noFill/>
            <a:miter lim="800000"/>
            <a:headEnd/>
            <a:tailEnd/>
          </a:ln>
          <a:effectLst/>
        </p:spPr>
        <p:txBody>
          <a:bodyPr wrap="none" anchor="ctr"/>
          <a:lstStyle/>
          <a:p>
            <a:endParaRPr lang="ar-SA"/>
          </a:p>
        </p:txBody>
      </p:sp>
      <p:sp>
        <p:nvSpPr>
          <p:cNvPr id="3075" name="Footer Placeholder 1"/>
          <p:cNvSpPr txBox="1">
            <a:spLocks noGrp="1"/>
          </p:cNvSpPr>
          <p:nvPr/>
        </p:nvSpPr>
        <p:spPr bwMode="auto">
          <a:xfrm>
            <a:off x="3749675" y="6354763"/>
            <a:ext cx="1279525" cy="366712"/>
          </a:xfrm>
          <a:prstGeom prst="rect">
            <a:avLst/>
          </a:prstGeom>
          <a:noFill/>
          <a:ln w="9525">
            <a:noFill/>
            <a:miter lim="800000"/>
            <a:headEnd/>
            <a:tailEnd/>
          </a:ln>
        </p:spPr>
        <p:txBody>
          <a:bodyPr lIns="0" rIns="0" anchor="b"/>
          <a:lstStyle/>
          <a:p>
            <a:r>
              <a:rPr lang="en-US" sz="1200" b="1">
                <a:solidFill>
                  <a:schemeClr val="bg1"/>
                </a:solidFill>
              </a:rPr>
              <a:t>GARY DESSLER</a:t>
            </a:r>
          </a:p>
        </p:txBody>
      </p:sp>
      <p:sp>
        <p:nvSpPr>
          <p:cNvPr id="3076" name="Text Box 5"/>
          <p:cNvSpPr txBox="1">
            <a:spLocks noChangeArrowheads="1"/>
          </p:cNvSpPr>
          <p:nvPr/>
        </p:nvSpPr>
        <p:spPr bwMode="auto">
          <a:xfrm>
            <a:off x="0" y="0"/>
            <a:ext cx="9144000" cy="985838"/>
          </a:xfrm>
          <a:prstGeom prst="rect">
            <a:avLst/>
          </a:prstGeom>
          <a:solidFill>
            <a:schemeClr val="accent1"/>
          </a:solidFill>
          <a:ln w="9525">
            <a:solidFill>
              <a:srgbClr val="339966"/>
            </a:solidFill>
            <a:miter lim="800000"/>
            <a:headEnd/>
            <a:tailEnd/>
          </a:ln>
          <a:effectLst/>
        </p:spPr>
        <p:txBody>
          <a:bodyPr>
            <a:spAutoFit/>
          </a:bodyPr>
          <a:lstStyle/>
          <a:p>
            <a:pPr algn="ctr">
              <a:spcBef>
                <a:spcPct val="50000"/>
              </a:spcBef>
            </a:pPr>
            <a:r>
              <a:rPr lang="en-GB" sz="2800" b="1">
                <a:solidFill>
                  <a:schemeClr val="bg1"/>
                </a:solidFill>
                <a:latin typeface="Calibri" pitchFamily="34" charset="0"/>
              </a:rPr>
              <a:t>HUMAN RESOURCE MANAGEMENT </a:t>
            </a:r>
          </a:p>
          <a:p>
            <a:pPr algn="ctr">
              <a:spcBef>
                <a:spcPct val="50000"/>
              </a:spcBef>
            </a:pPr>
            <a:r>
              <a:rPr lang="en-GB" sz="2000" b="1">
                <a:solidFill>
                  <a:schemeClr val="bg1"/>
                </a:solidFill>
                <a:latin typeface="Calibri" pitchFamily="34" charset="0"/>
              </a:rPr>
              <a:t>Global Edition 12e</a:t>
            </a:r>
          </a:p>
        </p:txBody>
      </p:sp>
      <p:sp>
        <p:nvSpPr>
          <p:cNvPr id="3077" name="Text Box 6"/>
          <p:cNvSpPr txBox="1">
            <a:spLocks noChangeArrowheads="1"/>
          </p:cNvSpPr>
          <p:nvPr/>
        </p:nvSpPr>
        <p:spPr bwMode="auto">
          <a:xfrm>
            <a:off x="4754563" y="1965325"/>
            <a:ext cx="3657600" cy="1860550"/>
          </a:xfrm>
          <a:prstGeom prst="rect">
            <a:avLst/>
          </a:prstGeom>
          <a:noFill/>
          <a:ln w="9525">
            <a:noFill/>
            <a:miter lim="800000"/>
            <a:headEnd/>
            <a:tailEnd/>
          </a:ln>
          <a:effectLst/>
        </p:spPr>
        <p:txBody>
          <a:bodyPr>
            <a:spAutoFit/>
          </a:bodyPr>
          <a:lstStyle/>
          <a:p>
            <a:pPr>
              <a:spcBef>
                <a:spcPct val="50000"/>
              </a:spcBef>
            </a:pPr>
            <a:r>
              <a:rPr lang="en-GB" sz="3600" b="1">
                <a:latin typeface="Calibri" pitchFamily="34" charset="0"/>
              </a:rPr>
              <a:t>Chapter 6</a:t>
            </a:r>
          </a:p>
          <a:p>
            <a:pPr>
              <a:spcBef>
                <a:spcPct val="50000"/>
              </a:spcBef>
            </a:pPr>
            <a:r>
              <a:rPr lang="en-GB" sz="3200" b="1">
                <a:latin typeface="Calibri" pitchFamily="34" charset="0"/>
              </a:rPr>
              <a:t>Managing Global Human Resources</a:t>
            </a:r>
          </a:p>
        </p:txBody>
      </p:sp>
      <p:sp>
        <p:nvSpPr>
          <p:cNvPr id="3078" name="Text Box 7"/>
          <p:cNvSpPr txBox="1">
            <a:spLocks noChangeArrowheads="1"/>
          </p:cNvSpPr>
          <p:nvPr/>
        </p:nvSpPr>
        <p:spPr bwMode="auto">
          <a:xfrm>
            <a:off x="5943600" y="6354763"/>
            <a:ext cx="3017838" cy="396875"/>
          </a:xfrm>
          <a:prstGeom prst="rect">
            <a:avLst/>
          </a:prstGeom>
          <a:noFill/>
          <a:ln w="9525">
            <a:noFill/>
            <a:miter lim="800000"/>
            <a:headEnd/>
            <a:tailEnd/>
          </a:ln>
          <a:effectLst/>
        </p:spPr>
        <p:txBody>
          <a:bodyPr>
            <a:spAutoFit/>
          </a:bodyPr>
          <a:lstStyle/>
          <a:p>
            <a:pPr algn="r">
              <a:spcBef>
                <a:spcPct val="50000"/>
              </a:spcBef>
            </a:pPr>
            <a:r>
              <a:rPr lang="en-US">
                <a:solidFill>
                  <a:schemeClr val="bg1"/>
                </a:solidFill>
              </a:rPr>
              <a:t>PowerPoint Presentation by Charlie Cook</a:t>
            </a:r>
            <a:br>
              <a:rPr lang="en-US">
                <a:solidFill>
                  <a:schemeClr val="bg1"/>
                </a:solidFill>
              </a:rPr>
            </a:br>
            <a:r>
              <a:rPr lang="en-US">
                <a:solidFill>
                  <a:schemeClr val="bg1"/>
                </a:solidFill>
              </a:rPr>
              <a:t>The University of West Alabama</a:t>
            </a:r>
            <a:endParaRPr lang="en-GB" sz="1600">
              <a:solidFill>
                <a:schemeClr val="bg1"/>
              </a:solidFill>
            </a:endParaRPr>
          </a:p>
        </p:txBody>
      </p:sp>
      <p:sp>
        <p:nvSpPr>
          <p:cNvPr id="3079" name="Footer Placeholder 1"/>
          <p:cNvSpPr txBox="1">
            <a:spLocks noGrp="1"/>
          </p:cNvSpPr>
          <p:nvPr/>
        </p:nvSpPr>
        <p:spPr bwMode="auto">
          <a:xfrm>
            <a:off x="274638" y="6354763"/>
            <a:ext cx="4038600" cy="366712"/>
          </a:xfrm>
          <a:prstGeom prst="rect">
            <a:avLst/>
          </a:prstGeom>
          <a:noFill/>
          <a:ln w="9525">
            <a:noFill/>
            <a:miter lim="800000"/>
            <a:headEnd/>
            <a:tailEnd/>
          </a:ln>
        </p:spPr>
        <p:txBody>
          <a:bodyPr lIns="0" rIns="0" anchor="b"/>
          <a:lstStyle/>
          <a:p>
            <a:r>
              <a:rPr lang="en-US" sz="900" b="1">
                <a:solidFill>
                  <a:schemeClr val="bg1"/>
                </a:solidFill>
              </a:rPr>
              <a:t>Copyright © 2011 Pearson Education</a:t>
            </a:r>
          </a:p>
        </p:txBody>
      </p:sp>
      <p:sp>
        <p:nvSpPr>
          <p:cNvPr id="3080" name="Rectangle 9"/>
          <p:cNvSpPr>
            <a:spLocks noChangeArrowheads="1"/>
          </p:cNvSpPr>
          <p:nvPr/>
        </p:nvSpPr>
        <p:spPr bwMode="auto">
          <a:xfrm>
            <a:off x="6950075" y="5807075"/>
            <a:ext cx="1566863" cy="244475"/>
          </a:xfrm>
          <a:prstGeom prst="rect">
            <a:avLst/>
          </a:prstGeom>
          <a:noFill/>
          <a:ln w="9525">
            <a:noFill/>
            <a:miter lim="800000"/>
            <a:headEnd/>
            <a:tailEnd/>
          </a:ln>
          <a:effectLst/>
        </p:spPr>
        <p:txBody>
          <a:bodyPr wrap="none">
            <a:spAutoFit/>
          </a:bodyPr>
          <a:lstStyle/>
          <a:p>
            <a:pPr>
              <a:spcBef>
                <a:spcPct val="50000"/>
              </a:spcBef>
            </a:pPr>
            <a:r>
              <a:rPr lang="en-GB" b="1">
                <a:latin typeface="Calibri" pitchFamily="34" charset="0"/>
              </a:rPr>
              <a:t>Part 5 Employee Relations</a:t>
            </a:r>
          </a:p>
        </p:txBody>
      </p:sp>
      <p:pic>
        <p:nvPicPr>
          <p:cNvPr id="3081" name="Picture 10"/>
          <p:cNvPicPr>
            <a:picLocks noChangeAspect="1" noChangeArrowheads="1"/>
          </p:cNvPicPr>
          <p:nvPr/>
        </p:nvPicPr>
        <p:blipFill>
          <a:blip r:embed="rId3" cstate="print"/>
          <a:srcRect/>
          <a:stretch>
            <a:fillRect/>
          </a:stretch>
        </p:blipFill>
        <p:spPr bwMode="auto">
          <a:xfrm>
            <a:off x="457200" y="1143000"/>
            <a:ext cx="3517900" cy="4805363"/>
          </a:xfrm>
          <a:prstGeom prst="rect">
            <a:avLst/>
          </a:prstGeom>
          <a:noFill/>
          <a:ln w="9525">
            <a:solidFill>
              <a:schemeClr val="tx1"/>
            </a:solidFill>
            <a:miter lim="800000"/>
            <a:headEnd/>
            <a:tailEnd/>
          </a:ln>
          <a:effectLst/>
        </p:spPr>
      </p:pic>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12291" name="Slide Number Placeholder 4"/>
          <p:cNvSpPr>
            <a:spLocks noGrp="1"/>
          </p:cNvSpPr>
          <p:nvPr>
            <p:ph type="sldNum" sz="quarter" idx="11"/>
          </p:nvPr>
        </p:nvSpPr>
        <p:spPr>
          <a:noFill/>
        </p:spPr>
        <p:txBody>
          <a:bodyPr/>
          <a:lstStyle/>
          <a:p>
            <a:r>
              <a:rPr lang="en-US" smtClean="0">
                <a:latin typeface="Arial" pitchFamily="34" charset="0"/>
              </a:rPr>
              <a:t>17–</a:t>
            </a:r>
            <a:fld id="{DB001B83-ED63-49E4-B302-F3A2FA932EF4}" type="slidenum">
              <a:rPr lang="en-US" smtClean="0">
                <a:latin typeface="Arial" pitchFamily="34" charset="0"/>
              </a:rPr>
              <a:pPr/>
              <a:t>10</a:t>
            </a:fld>
            <a:endParaRPr lang="en-US" smtClean="0">
              <a:latin typeface="Arial" pitchFamily="34" charset="0"/>
            </a:endParaRPr>
          </a:p>
        </p:txBody>
      </p:sp>
      <p:sp>
        <p:nvSpPr>
          <p:cNvPr id="2741250" name="Rectangle 2"/>
          <p:cNvSpPr>
            <a:spLocks noGrp="1" noChangeArrowheads="1"/>
          </p:cNvSpPr>
          <p:nvPr>
            <p:ph type="title"/>
          </p:nvPr>
        </p:nvSpPr>
        <p:spPr/>
        <p:txBody>
          <a:bodyPr/>
          <a:lstStyle/>
          <a:p>
            <a:pPr eaLnBrk="1" hangingPunct="1">
              <a:defRPr/>
            </a:pPr>
            <a:r>
              <a:rPr lang="en-US" dirty="0" smtClean="0"/>
              <a:t>Selecting Expatriate Managers</a:t>
            </a:r>
          </a:p>
        </p:txBody>
      </p:sp>
      <p:sp>
        <p:nvSpPr>
          <p:cNvPr id="2741251" name="Rectangle 3"/>
          <p:cNvSpPr>
            <a:spLocks noGrp="1" noChangeArrowheads="1"/>
          </p:cNvSpPr>
          <p:nvPr>
            <p:ph type="body" idx="1"/>
          </p:nvPr>
        </p:nvSpPr>
        <p:spPr>
          <a:xfrm>
            <a:off x="525463" y="1050925"/>
            <a:ext cx="8069262" cy="5211763"/>
          </a:xfrm>
        </p:spPr>
        <p:txBody>
          <a:bodyPr/>
          <a:lstStyle/>
          <a:p>
            <a:pPr eaLnBrk="1" hangingPunct="1">
              <a:spcBef>
                <a:spcPct val="25000"/>
              </a:spcBef>
              <a:defRPr/>
            </a:pPr>
            <a:r>
              <a:rPr lang="en-US" sz="2800" dirty="0" smtClean="0"/>
              <a:t>Adaptability Screening</a:t>
            </a:r>
          </a:p>
          <a:p>
            <a:pPr lvl="1" eaLnBrk="1" hangingPunct="1">
              <a:spcBef>
                <a:spcPct val="25000"/>
              </a:spcBef>
              <a:defRPr/>
            </a:pPr>
            <a:r>
              <a:rPr lang="en-US" sz="2400" dirty="0" smtClean="0"/>
              <a:t>Assessing the assignee’s (and spouse’s) </a:t>
            </a:r>
            <a:br>
              <a:rPr lang="en-US" sz="2400" dirty="0" smtClean="0"/>
            </a:br>
            <a:r>
              <a:rPr lang="en-US" sz="2400" dirty="0" smtClean="0"/>
              <a:t>probable success in handling the foreign transfer.</a:t>
            </a:r>
          </a:p>
          <a:p>
            <a:pPr lvl="1" eaLnBrk="1" hangingPunct="1">
              <a:spcBef>
                <a:spcPct val="25000"/>
              </a:spcBef>
              <a:defRPr/>
            </a:pPr>
            <a:r>
              <a:rPr lang="en-US" sz="2400" i="1" dirty="0" smtClean="0"/>
              <a:t>Overseas Assignment Inventory</a:t>
            </a:r>
          </a:p>
          <a:p>
            <a:pPr lvl="2" eaLnBrk="1" hangingPunct="1">
              <a:spcBef>
                <a:spcPct val="25000"/>
              </a:spcBef>
              <a:defRPr/>
            </a:pPr>
            <a:r>
              <a:rPr lang="en-US" sz="2400" dirty="0" smtClean="0"/>
              <a:t>A test that identifies the characteristics and attitudes international assignment candidates should have.</a:t>
            </a:r>
          </a:p>
          <a:p>
            <a:pPr eaLnBrk="1" hangingPunct="1">
              <a:spcBef>
                <a:spcPct val="25000"/>
              </a:spcBef>
              <a:defRPr/>
            </a:pPr>
            <a:r>
              <a:rPr lang="en-US" sz="2800" dirty="0" smtClean="0"/>
              <a:t>Realistic Previews </a:t>
            </a:r>
          </a:p>
          <a:p>
            <a:pPr lvl="1" eaLnBrk="1" hangingPunct="1">
              <a:spcBef>
                <a:spcPct val="25000"/>
              </a:spcBef>
              <a:defRPr/>
            </a:pPr>
            <a:r>
              <a:rPr lang="en-US" sz="2400" dirty="0" smtClean="0"/>
              <a:t>Cover problems to expect in the new job, as well as the cultural benefits, problems, and idiosyncrasies </a:t>
            </a:r>
            <a:br>
              <a:rPr lang="en-US" sz="2400" dirty="0" smtClean="0"/>
            </a:br>
            <a:r>
              <a:rPr lang="en-US" sz="2400" dirty="0" smtClean="0"/>
              <a:t>of the country.</a:t>
            </a: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13315" name="Slide Number Placeholder 2"/>
          <p:cNvSpPr>
            <a:spLocks noGrp="1"/>
          </p:cNvSpPr>
          <p:nvPr>
            <p:ph type="sldNum" sz="quarter" idx="11"/>
          </p:nvPr>
        </p:nvSpPr>
        <p:spPr>
          <a:noFill/>
        </p:spPr>
        <p:txBody>
          <a:bodyPr/>
          <a:lstStyle/>
          <a:p>
            <a:r>
              <a:rPr lang="en-US" smtClean="0">
                <a:latin typeface="Arial" pitchFamily="34" charset="0"/>
              </a:rPr>
              <a:t>17–</a:t>
            </a:r>
            <a:fld id="{0AA65335-9BAD-4420-B987-F37EED9546E9}" type="slidenum">
              <a:rPr lang="en-US" smtClean="0">
                <a:latin typeface="Arial" pitchFamily="34" charset="0"/>
              </a:rPr>
              <a:pPr/>
              <a:t>11</a:t>
            </a:fld>
            <a:endParaRPr lang="en-US" smtClean="0">
              <a:latin typeface="Arial" pitchFamily="34" charset="0"/>
            </a:endParaRPr>
          </a:p>
        </p:txBody>
      </p:sp>
      <p:sp>
        <p:nvSpPr>
          <p:cNvPr id="13316" name="Line 2"/>
          <p:cNvSpPr>
            <a:spLocks noChangeShapeType="1"/>
          </p:cNvSpPr>
          <p:nvPr/>
        </p:nvSpPr>
        <p:spPr bwMode="auto">
          <a:xfrm>
            <a:off x="582613" y="901700"/>
            <a:ext cx="7954962" cy="0"/>
          </a:xfrm>
          <a:prstGeom prst="line">
            <a:avLst/>
          </a:prstGeom>
          <a:noFill/>
          <a:ln w="28575">
            <a:solidFill>
              <a:srgbClr val="3366CC"/>
            </a:solidFill>
            <a:round/>
            <a:headEnd/>
            <a:tailEnd/>
          </a:ln>
        </p:spPr>
        <p:txBody>
          <a:bodyPr wrap="none"/>
          <a:lstStyle/>
          <a:p>
            <a:endParaRPr lang="ar-SA"/>
          </a:p>
        </p:txBody>
      </p:sp>
      <p:sp>
        <p:nvSpPr>
          <p:cNvPr id="13317" name="Text Box 3"/>
          <p:cNvSpPr txBox="1">
            <a:spLocks noChangeArrowheads="1"/>
          </p:cNvSpPr>
          <p:nvPr/>
        </p:nvSpPr>
        <p:spPr bwMode="auto">
          <a:xfrm>
            <a:off x="490538" y="315913"/>
            <a:ext cx="6824662" cy="581025"/>
          </a:xfrm>
          <a:prstGeom prst="rect">
            <a:avLst/>
          </a:prstGeom>
          <a:noFill/>
          <a:ln w="9525">
            <a:noFill/>
            <a:miter lim="800000"/>
            <a:headEnd/>
            <a:tailEnd/>
          </a:ln>
        </p:spPr>
        <p:txBody>
          <a:bodyPr>
            <a:spAutoFit/>
          </a:bodyPr>
          <a:lstStyle/>
          <a:p>
            <a:pPr marL="1482725" indent="-1482725">
              <a:spcBef>
                <a:spcPct val="50000"/>
              </a:spcBef>
            </a:pPr>
            <a:r>
              <a:rPr lang="en-US" sz="1600" b="1">
                <a:solidFill>
                  <a:srgbClr val="3366CC"/>
                </a:solidFill>
              </a:rPr>
              <a:t>FIGURE 17</a:t>
            </a:r>
            <a:r>
              <a:rPr lang="en-US" sz="1600" b="1">
                <a:solidFill>
                  <a:srgbClr val="3366CC"/>
                </a:solidFill>
                <a:cs typeface="Arial" pitchFamily="34" charset="0"/>
              </a:rPr>
              <a:t>–2</a:t>
            </a:r>
            <a:r>
              <a:rPr lang="en-US" sz="1600">
                <a:cs typeface="Arial" pitchFamily="34" charset="0"/>
              </a:rPr>
              <a:t>	Five Factors Important in International Assignee Success and Their Components</a:t>
            </a:r>
          </a:p>
        </p:txBody>
      </p:sp>
      <p:sp>
        <p:nvSpPr>
          <p:cNvPr id="13318" name="Rectangle 4"/>
          <p:cNvSpPr>
            <a:spLocks noChangeArrowheads="1"/>
          </p:cNvSpPr>
          <p:nvPr/>
        </p:nvSpPr>
        <p:spPr bwMode="auto">
          <a:xfrm>
            <a:off x="731838" y="1050925"/>
            <a:ext cx="3108325" cy="5160963"/>
          </a:xfrm>
          <a:prstGeom prst="rect">
            <a:avLst/>
          </a:prstGeom>
          <a:noFill/>
          <a:ln w="9525">
            <a:noFill/>
            <a:miter lim="800000"/>
            <a:headEnd/>
            <a:tailEnd/>
          </a:ln>
        </p:spPr>
        <p:txBody>
          <a:bodyPr>
            <a:spAutoFit/>
          </a:bodyPr>
          <a:lstStyle/>
          <a:p>
            <a:pPr marL="231775" indent="-231775">
              <a:spcBef>
                <a:spcPct val="20000"/>
              </a:spcBef>
            </a:pPr>
            <a:r>
              <a:rPr lang="en-US" sz="1400" b="1"/>
              <a:t>I. Job Knowledge and Motivation</a:t>
            </a:r>
          </a:p>
          <a:p>
            <a:pPr marL="231775" indent="-231775">
              <a:spcBef>
                <a:spcPct val="20000"/>
              </a:spcBef>
            </a:pPr>
            <a:r>
              <a:rPr lang="en-US" sz="1200"/>
              <a:t>	Managerial ability</a:t>
            </a:r>
          </a:p>
          <a:p>
            <a:pPr marL="231775" indent="-231775">
              <a:spcBef>
                <a:spcPct val="20000"/>
              </a:spcBef>
            </a:pPr>
            <a:r>
              <a:rPr lang="en-US" sz="1200"/>
              <a:t>	Organizational ability</a:t>
            </a:r>
          </a:p>
          <a:p>
            <a:pPr marL="231775" indent="-231775">
              <a:spcBef>
                <a:spcPct val="20000"/>
              </a:spcBef>
            </a:pPr>
            <a:r>
              <a:rPr lang="en-US" sz="1200"/>
              <a:t>	Imagination</a:t>
            </a:r>
          </a:p>
          <a:p>
            <a:pPr marL="231775" indent="-231775">
              <a:spcBef>
                <a:spcPct val="20000"/>
              </a:spcBef>
            </a:pPr>
            <a:r>
              <a:rPr lang="en-US" sz="1200"/>
              <a:t>	Creativity</a:t>
            </a:r>
          </a:p>
          <a:p>
            <a:pPr marL="231775" indent="-231775">
              <a:spcBef>
                <a:spcPct val="20000"/>
              </a:spcBef>
            </a:pPr>
            <a:r>
              <a:rPr lang="en-US" sz="1200"/>
              <a:t>	Administrative skills</a:t>
            </a:r>
          </a:p>
          <a:p>
            <a:pPr marL="231775" indent="-231775">
              <a:spcBef>
                <a:spcPct val="20000"/>
              </a:spcBef>
            </a:pPr>
            <a:r>
              <a:rPr lang="en-US" sz="1200"/>
              <a:t>	Alertness</a:t>
            </a:r>
          </a:p>
          <a:p>
            <a:pPr marL="231775" indent="-231775">
              <a:spcBef>
                <a:spcPct val="20000"/>
              </a:spcBef>
            </a:pPr>
            <a:r>
              <a:rPr lang="en-US" sz="1200"/>
              <a:t>	Responsibility</a:t>
            </a:r>
          </a:p>
          <a:p>
            <a:pPr marL="231775" indent="-231775">
              <a:spcBef>
                <a:spcPct val="20000"/>
              </a:spcBef>
            </a:pPr>
            <a:r>
              <a:rPr lang="en-US" sz="1200"/>
              <a:t>	Industriousness</a:t>
            </a:r>
          </a:p>
          <a:p>
            <a:pPr marL="231775" indent="-231775">
              <a:spcBef>
                <a:spcPct val="20000"/>
              </a:spcBef>
            </a:pPr>
            <a:r>
              <a:rPr lang="en-US" sz="1200"/>
              <a:t>	Initiative and energy</a:t>
            </a:r>
          </a:p>
          <a:p>
            <a:pPr marL="231775" indent="-231775">
              <a:spcBef>
                <a:spcPct val="20000"/>
              </a:spcBef>
            </a:pPr>
            <a:r>
              <a:rPr lang="en-US" sz="1200"/>
              <a:t>	High motivation</a:t>
            </a:r>
          </a:p>
          <a:p>
            <a:pPr marL="231775" indent="-231775">
              <a:spcBef>
                <a:spcPct val="20000"/>
              </a:spcBef>
            </a:pPr>
            <a:r>
              <a:rPr lang="en-US" sz="1200"/>
              <a:t>	Frankness</a:t>
            </a:r>
          </a:p>
          <a:p>
            <a:pPr marL="231775" indent="-231775">
              <a:spcBef>
                <a:spcPct val="20000"/>
              </a:spcBef>
            </a:pPr>
            <a:r>
              <a:rPr lang="en-US" sz="1200"/>
              <a:t>	Belief in mission and job</a:t>
            </a:r>
          </a:p>
          <a:p>
            <a:pPr marL="231775" indent="-231775">
              <a:spcBef>
                <a:spcPct val="20000"/>
              </a:spcBef>
            </a:pPr>
            <a:r>
              <a:rPr lang="en-US" sz="1200"/>
              <a:t>	Perseverance</a:t>
            </a:r>
          </a:p>
          <a:p>
            <a:pPr marL="231775" indent="-231775">
              <a:spcBef>
                <a:spcPct val="20000"/>
              </a:spcBef>
            </a:pPr>
            <a:r>
              <a:rPr lang="en-US" sz="1400" b="1"/>
              <a:t>II. Relational Skills</a:t>
            </a:r>
          </a:p>
          <a:p>
            <a:pPr marL="231775" indent="-231775">
              <a:spcBef>
                <a:spcPct val="20000"/>
              </a:spcBef>
            </a:pPr>
            <a:r>
              <a:rPr lang="en-US" sz="1200"/>
              <a:t>	Respect</a:t>
            </a:r>
          </a:p>
          <a:p>
            <a:pPr marL="231775" indent="-231775">
              <a:spcBef>
                <a:spcPct val="20000"/>
              </a:spcBef>
            </a:pPr>
            <a:r>
              <a:rPr lang="en-US" sz="1200"/>
              <a:t>	Courtesy</a:t>
            </a:r>
          </a:p>
          <a:p>
            <a:pPr marL="231775" indent="-231775">
              <a:spcBef>
                <a:spcPct val="20000"/>
              </a:spcBef>
            </a:pPr>
            <a:r>
              <a:rPr lang="en-US" sz="1200"/>
              <a:t>	Display of respect</a:t>
            </a:r>
          </a:p>
          <a:p>
            <a:pPr marL="231775" indent="-231775">
              <a:spcBef>
                <a:spcPct val="20000"/>
              </a:spcBef>
            </a:pPr>
            <a:r>
              <a:rPr lang="en-US" sz="1200"/>
              <a:t>	Kindness</a:t>
            </a:r>
          </a:p>
          <a:p>
            <a:pPr marL="231775" indent="-231775">
              <a:spcBef>
                <a:spcPct val="20000"/>
              </a:spcBef>
            </a:pPr>
            <a:r>
              <a:rPr lang="en-US" sz="1200"/>
              <a:t>	Empathy</a:t>
            </a:r>
          </a:p>
          <a:p>
            <a:pPr marL="231775" indent="-231775">
              <a:spcBef>
                <a:spcPct val="20000"/>
              </a:spcBef>
            </a:pPr>
            <a:r>
              <a:rPr lang="en-US" sz="1200"/>
              <a:t>	Nonjudgmental</a:t>
            </a:r>
          </a:p>
          <a:p>
            <a:pPr marL="231775" indent="-231775">
              <a:spcBef>
                <a:spcPct val="20000"/>
              </a:spcBef>
            </a:pPr>
            <a:r>
              <a:rPr lang="en-US" sz="1200"/>
              <a:t>	Integrity</a:t>
            </a:r>
          </a:p>
          <a:p>
            <a:pPr marL="231775" indent="-231775">
              <a:spcBef>
                <a:spcPct val="20000"/>
              </a:spcBef>
            </a:pPr>
            <a:r>
              <a:rPr lang="en-US" sz="1200"/>
              <a:t>	Confidence</a:t>
            </a:r>
          </a:p>
        </p:txBody>
      </p:sp>
      <p:sp>
        <p:nvSpPr>
          <p:cNvPr id="13319" name="Rectangle 5"/>
          <p:cNvSpPr>
            <a:spLocks noChangeArrowheads="1"/>
          </p:cNvSpPr>
          <p:nvPr/>
        </p:nvSpPr>
        <p:spPr bwMode="auto">
          <a:xfrm>
            <a:off x="4846638" y="1058863"/>
            <a:ext cx="3108325" cy="5478462"/>
          </a:xfrm>
          <a:prstGeom prst="rect">
            <a:avLst/>
          </a:prstGeom>
          <a:noFill/>
          <a:ln w="9525">
            <a:noFill/>
            <a:miter lim="800000"/>
            <a:headEnd/>
            <a:tailEnd/>
          </a:ln>
        </p:spPr>
        <p:txBody>
          <a:bodyPr>
            <a:spAutoFit/>
          </a:bodyPr>
          <a:lstStyle/>
          <a:p>
            <a:pPr marL="231775" indent="-231775">
              <a:spcBef>
                <a:spcPct val="20000"/>
              </a:spcBef>
            </a:pPr>
            <a:r>
              <a:rPr lang="en-US" sz="1400" b="1"/>
              <a:t>III. Flexibility/Adaptability</a:t>
            </a:r>
          </a:p>
          <a:p>
            <a:pPr marL="231775" indent="-231775">
              <a:spcBef>
                <a:spcPct val="20000"/>
              </a:spcBef>
            </a:pPr>
            <a:r>
              <a:rPr lang="en-US" sz="1200"/>
              <a:t>	Resourcefulness</a:t>
            </a:r>
          </a:p>
          <a:p>
            <a:pPr marL="231775" indent="-231775">
              <a:spcBef>
                <a:spcPct val="20000"/>
              </a:spcBef>
            </a:pPr>
            <a:r>
              <a:rPr lang="en-US" sz="1200"/>
              <a:t>	Ability to deal with stress</a:t>
            </a:r>
          </a:p>
          <a:p>
            <a:pPr marL="231775" indent="-231775">
              <a:spcBef>
                <a:spcPct val="20000"/>
              </a:spcBef>
            </a:pPr>
            <a:r>
              <a:rPr lang="en-US" sz="1200"/>
              <a:t>	Flexibility</a:t>
            </a:r>
          </a:p>
          <a:p>
            <a:pPr marL="231775" indent="-231775">
              <a:spcBef>
                <a:spcPct val="20000"/>
              </a:spcBef>
            </a:pPr>
            <a:r>
              <a:rPr lang="en-US" sz="1200"/>
              <a:t>	Emotional stability</a:t>
            </a:r>
          </a:p>
          <a:p>
            <a:pPr marL="231775" indent="-231775">
              <a:spcBef>
                <a:spcPct val="20000"/>
              </a:spcBef>
            </a:pPr>
            <a:r>
              <a:rPr lang="en-US" sz="1200"/>
              <a:t>	Willingness to change</a:t>
            </a:r>
          </a:p>
          <a:p>
            <a:pPr marL="231775" indent="-231775">
              <a:spcBef>
                <a:spcPct val="20000"/>
              </a:spcBef>
            </a:pPr>
            <a:r>
              <a:rPr lang="en-US" sz="1200"/>
              <a:t>	Tolerance for ambiguity</a:t>
            </a:r>
          </a:p>
          <a:p>
            <a:pPr marL="231775" indent="-231775">
              <a:spcBef>
                <a:spcPct val="20000"/>
              </a:spcBef>
            </a:pPr>
            <a:r>
              <a:rPr lang="en-US" sz="1200"/>
              <a:t>	Adaptability</a:t>
            </a:r>
          </a:p>
          <a:p>
            <a:pPr marL="231775" indent="-231775">
              <a:spcBef>
                <a:spcPct val="20000"/>
              </a:spcBef>
            </a:pPr>
            <a:r>
              <a:rPr lang="en-US" sz="1200"/>
              <a:t>	Independence</a:t>
            </a:r>
          </a:p>
          <a:p>
            <a:pPr marL="231775" indent="-231775">
              <a:spcBef>
                <a:spcPct val="20000"/>
              </a:spcBef>
            </a:pPr>
            <a:r>
              <a:rPr lang="en-US" sz="1200"/>
              <a:t>	Dependability</a:t>
            </a:r>
          </a:p>
          <a:p>
            <a:pPr marL="231775" indent="-231775">
              <a:spcBef>
                <a:spcPct val="20000"/>
              </a:spcBef>
            </a:pPr>
            <a:r>
              <a:rPr lang="en-US" sz="1200"/>
              <a:t>	Political sensitivity</a:t>
            </a:r>
          </a:p>
          <a:p>
            <a:pPr marL="231775" indent="-231775">
              <a:spcBef>
                <a:spcPct val="20000"/>
              </a:spcBef>
            </a:pPr>
            <a:r>
              <a:rPr lang="en-US" sz="1200"/>
              <a:t>	Positive self-image</a:t>
            </a:r>
          </a:p>
          <a:p>
            <a:pPr marL="231775" indent="-231775">
              <a:spcBef>
                <a:spcPct val="20000"/>
              </a:spcBef>
            </a:pPr>
            <a:r>
              <a:rPr lang="en-US" sz="1400" b="1"/>
              <a:t>IV. Extracultural Openness</a:t>
            </a:r>
          </a:p>
          <a:p>
            <a:pPr marL="231775" indent="-231775">
              <a:spcBef>
                <a:spcPct val="20000"/>
              </a:spcBef>
            </a:pPr>
            <a:r>
              <a:rPr lang="en-US" sz="1200"/>
              <a:t>	Variety of outside interests</a:t>
            </a:r>
          </a:p>
          <a:p>
            <a:pPr marL="231775" indent="-231775">
              <a:spcBef>
                <a:spcPct val="20000"/>
              </a:spcBef>
            </a:pPr>
            <a:r>
              <a:rPr lang="en-US" sz="1200"/>
              <a:t>	Interest in foreign cultures</a:t>
            </a:r>
          </a:p>
          <a:p>
            <a:pPr marL="231775" indent="-231775">
              <a:spcBef>
                <a:spcPct val="20000"/>
              </a:spcBef>
            </a:pPr>
            <a:r>
              <a:rPr lang="en-US" sz="1200"/>
              <a:t>	Openness</a:t>
            </a:r>
          </a:p>
          <a:p>
            <a:pPr marL="231775" indent="-231775">
              <a:spcBef>
                <a:spcPct val="20000"/>
              </a:spcBef>
            </a:pPr>
            <a:r>
              <a:rPr lang="en-US" sz="1200"/>
              <a:t>	Knowledge of local language(s)</a:t>
            </a:r>
          </a:p>
          <a:p>
            <a:pPr marL="231775" indent="-231775">
              <a:spcBef>
                <a:spcPct val="20000"/>
              </a:spcBef>
            </a:pPr>
            <a:r>
              <a:rPr lang="en-US" sz="1200"/>
              <a:t>	Outgoingness and extraversion</a:t>
            </a:r>
          </a:p>
          <a:p>
            <a:pPr marL="231775" indent="-231775">
              <a:spcBef>
                <a:spcPct val="20000"/>
              </a:spcBef>
            </a:pPr>
            <a:r>
              <a:rPr lang="en-US" sz="1200"/>
              <a:t>	Overseas experience</a:t>
            </a:r>
          </a:p>
          <a:p>
            <a:pPr marL="231775" indent="-231775">
              <a:spcBef>
                <a:spcPct val="20000"/>
              </a:spcBef>
            </a:pPr>
            <a:r>
              <a:rPr lang="en-US" sz="1400" b="1"/>
              <a:t>V. Family Situation</a:t>
            </a:r>
          </a:p>
          <a:p>
            <a:pPr marL="231775" indent="-231775">
              <a:spcBef>
                <a:spcPct val="20000"/>
              </a:spcBef>
            </a:pPr>
            <a:r>
              <a:rPr lang="en-US" sz="1200"/>
              <a:t>	Adaptability of spouse and family</a:t>
            </a:r>
          </a:p>
          <a:p>
            <a:pPr marL="231775" indent="-231775">
              <a:spcBef>
                <a:spcPct val="20000"/>
              </a:spcBef>
            </a:pPr>
            <a:r>
              <a:rPr lang="en-US" sz="1200"/>
              <a:t>	Spouse’s positive opinion</a:t>
            </a:r>
          </a:p>
          <a:p>
            <a:pPr marL="231775" indent="-231775">
              <a:spcBef>
                <a:spcPct val="20000"/>
              </a:spcBef>
            </a:pPr>
            <a:r>
              <a:rPr lang="en-US" sz="1200"/>
              <a:t>	Willingness of spouse to live abroad</a:t>
            </a:r>
          </a:p>
          <a:p>
            <a:pPr marL="231775" indent="-231775">
              <a:spcBef>
                <a:spcPct val="20000"/>
              </a:spcBef>
            </a:pPr>
            <a:r>
              <a:rPr lang="en-US" sz="1200"/>
              <a:t>	Stable marriage</a:t>
            </a: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14339" name="Slide Number Placeholder 2"/>
          <p:cNvSpPr>
            <a:spLocks noGrp="1"/>
          </p:cNvSpPr>
          <p:nvPr>
            <p:ph type="sldNum" sz="quarter" idx="11"/>
          </p:nvPr>
        </p:nvSpPr>
        <p:spPr>
          <a:noFill/>
        </p:spPr>
        <p:txBody>
          <a:bodyPr/>
          <a:lstStyle/>
          <a:p>
            <a:r>
              <a:rPr lang="en-US" smtClean="0">
                <a:latin typeface="Arial" pitchFamily="34" charset="0"/>
              </a:rPr>
              <a:t>17–</a:t>
            </a:r>
            <a:fld id="{A4A04B30-6AA5-49B1-B25F-07CED92250D2}" type="slidenum">
              <a:rPr lang="en-US" smtClean="0">
                <a:latin typeface="Arial" pitchFamily="34" charset="0"/>
              </a:rPr>
              <a:pPr/>
              <a:t>12</a:t>
            </a:fld>
            <a:endParaRPr lang="en-US" smtClean="0">
              <a:latin typeface="Arial" pitchFamily="34" charset="0"/>
            </a:endParaRPr>
          </a:p>
        </p:txBody>
      </p:sp>
      <p:sp>
        <p:nvSpPr>
          <p:cNvPr id="14340" name="Line 2"/>
          <p:cNvSpPr>
            <a:spLocks noChangeShapeType="1"/>
          </p:cNvSpPr>
          <p:nvPr/>
        </p:nvSpPr>
        <p:spPr bwMode="auto">
          <a:xfrm>
            <a:off x="582613" y="1143000"/>
            <a:ext cx="1978025" cy="0"/>
          </a:xfrm>
          <a:prstGeom prst="line">
            <a:avLst/>
          </a:prstGeom>
          <a:noFill/>
          <a:ln w="28575">
            <a:solidFill>
              <a:srgbClr val="3366CC"/>
            </a:solidFill>
            <a:round/>
            <a:headEnd/>
            <a:tailEnd/>
          </a:ln>
        </p:spPr>
        <p:txBody>
          <a:bodyPr wrap="none"/>
          <a:lstStyle/>
          <a:p>
            <a:endParaRPr lang="ar-SA"/>
          </a:p>
        </p:txBody>
      </p:sp>
      <p:sp>
        <p:nvSpPr>
          <p:cNvPr id="14341" name="Text Box 3"/>
          <p:cNvSpPr txBox="1">
            <a:spLocks noChangeArrowheads="1"/>
          </p:cNvSpPr>
          <p:nvPr/>
        </p:nvSpPr>
        <p:spPr bwMode="auto">
          <a:xfrm>
            <a:off x="490538" y="315913"/>
            <a:ext cx="2252662" cy="825500"/>
          </a:xfrm>
          <a:prstGeom prst="rect">
            <a:avLst/>
          </a:prstGeom>
          <a:noFill/>
          <a:ln w="9525">
            <a:noFill/>
            <a:miter lim="800000"/>
            <a:headEnd/>
            <a:tailEnd/>
          </a:ln>
        </p:spPr>
        <p:txBody>
          <a:bodyPr>
            <a:spAutoFit/>
          </a:bodyPr>
          <a:lstStyle/>
          <a:p>
            <a:pPr>
              <a:spcBef>
                <a:spcPct val="50000"/>
              </a:spcBef>
            </a:pPr>
            <a:r>
              <a:rPr lang="en-US" sz="1600" b="1">
                <a:solidFill>
                  <a:srgbClr val="3366CC"/>
                </a:solidFill>
              </a:rPr>
              <a:t>FIGURE 17</a:t>
            </a:r>
            <a:r>
              <a:rPr lang="en-US" sz="1600" b="1">
                <a:solidFill>
                  <a:srgbClr val="3366CC"/>
                </a:solidFill>
                <a:cs typeface="Arial" pitchFamily="34" charset="0"/>
              </a:rPr>
              <a:t>–3</a:t>
            </a:r>
            <a:br>
              <a:rPr lang="en-US" sz="1600" b="1">
                <a:solidFill>
                  <a:srgbClr val="3366CC"/>
                </a:solidFill>
                <a:cs typeface="Arial" pitchFamily="34" charset="0"/>
              </a:rPr>
            </a:br>
            <a:r>
              <a:rPr lang="en-US" sz="1600">
                <a:cs typeface="Arial" pitchFamily="34" charset="0"/>
              </a:rPr>
              <a:t>Overseas Assignment</a:t>
            </a:r>
            <a:br>
              <a:rPr lang="en-US" sz="1600">
                <a:cs typeface="Arial" pitchFamily="34" charset="0"/>
              </a:rPr>
            </a:br>
            <a:r>
              <a:rPr lang="en-US" sz="1600">
                <a:cs typeface="Arial" pitchFamily="34" charset="0"/>
              </a:rPr>
              <a:t>Inventory</a:t>
            </a:r>
          </a:p>
        </p:txBody>
      </p:sp>
      <p:pic>
        <p:nvPicPr>
          <p:cNvPr id="14342" name="Picture 4" descr="1703"/>
          <p:cNvPicPr>
            <a:picLocks noChangeAspect="1" noChangeArrowheads="1"/>
          </p:cNvPicPr>
          <p:nvPr/>
        </p:nvPicPr>
        <p:blipFill>
          <a:blip r:embed="rId3" cstate="print"/>
          <a:srcRect/>
          <a:stretch>
            <a:fillRect/>
          </a:stretch>
        </p:blipFill>
        <p:spPr bwMode="auto">
          <a:xfrm>
            <a:off x="2835275" y="228600"/>
            <a:ext cx="4641850" cy="624840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15363" name="Slide Number Placeholder 2"/>
          <p:cNvSpPr>
            <a:spLocks noGrp="1"/>
          </p:cNvSpPr>
          <p:nvPr>
            <p:ph type="sldNum" sz="quarter" idx="11"/>
          </p:nvPr>
        </p:nvSpPr>
        <p:spPr>
          <a:noFill/>
        </p:spPr>
        <p:txBody>
          <a:bodyPr/>
          <a:lstStyle/>
          <a:p>
            <a:r>
              <a:rPr lang="en-US" smtClean="0">
                <a:latin typeface="Arial" pitchFamily="34" charset="0"/>
              </a:rPr>
              <a:t>17–</a:t>
            </a:r>
            <a:fld id="{17CC3506-DE99-4DFA-833F-D51E2131B047}" type="slidenum">
              <a:rPr lang="en-US" smtClean="0">
                <a:latin typeface="Arial" pitchFamily="34" charset="0"/>
              </a:rPr>
              <a:pPr/>
              <a:t>13</a:t>
            </a:fld>
            <a:endParaRPr lang="en-US" smtClean="0">
              <a:latin typeface="Arial" pitchFamily="34" charset="0"/>
            </a:endParaRPr>
          </a:p>
        </p:txBody>
      </p:sp>
      <p:grpSp>
        <p:nvGrpSpPr>
          <p:cNvPr id="2" name="Group 17"/>
          <p:cNvGrpSpPr>
            <a:grpSpLocks/>
          </p:cNvGrpSpPr>
          <p:nvPr/>
        </p:nvGrpSpPr>
        <p:grpSpPr bwMode="auto">
          <a:xfrm>
            <a:off x="731838" y="1417638"/>
            <a:ext cx="7680325" cy="3473450"/>
            <a:chOff x="576" y="1066"/>
            <a:chExt cx="4608" cy="2188"/>
          </a:xfrm>
        </p:grpSpPr>
        <p:sp>
          <p:nvSpPr>
            <p:cNvPr id="15365" name="AutoShape 18" descr="grayfill01"/>
            <p:cNvSpPr>
              <a:spLocks noChangeArrowheads="1"/>
            </p:cNvSpPr>
            <p:nvPr/>
          </p:nvSpPr>
          <p:spPr bwMode="auto">
            <a:xfrm>
              <a:off x="3918" y="1066"/>
              <a:ext cx="1266" cy="578"/>
            </a:xfrm>
            <a:prstGeom prst="roundRect">
              <a:avLst>
                <a:gd name="adj" fmla="val 16667"/>
              </a:avLst>
            </a:prstGeom>
            <a:blipFill dpi="0" rotWithShape="1">
              <a:blip r:embed="rId3" cstate="print"/>
              <a:srcRect/>
              <a:stretch>
                <a:fillRect/>
              </a:stretch>
            </a:blipFill>
            <a:ln w="57150" algn="ctr">
              <a:solidFill>
                <a:srgbClr val="C0C0C0"/>
              </a:solidFill>
              <a:round/>
              <a:headEnd/>
              <a:tailEnd/>
            </a:ln>
          </p:spPr>
          <p:txBody>
            <a:bodyPr lIns="0" tIns="0" rIns="0" bIns="0" anchor="ctr" anchorCtr="1"/>
            <a:lstStyle/>
            <a:p>
              <a:pPr algn="ctr"/>
              <a:r>
                <a:rPr lang="en-US" sz="1800">
                  <a:latin typeface="Franklin Gothic Medium" pitchFamily="34" charset="0"/>
                </a:rPr>
                <a:t>Inability of spouse</a:t>
              </a:r>
              <a:br>
                <a:rPr lang="en-US" sz="1800">
                  <a:latin typeface="Franklin Gothic Medium" pitchFamily="34" charset="0"/>
                </a:rPr>
              </a:br>
              <a:r>
                <a:rPr lang="en-US" sz="1800">
                  <a:latin typeface="Franklin Gothic Medium" pitchFamily="34" charset="0"/>
                </a:rPr>
                <a:t>to adjust</a:t>
              </a:r>
            </a:p>
          </p:txBody>
        </p:sp>
        <p:sp>
          <p:nvSpPr>
            <p:cNvPr id="15366" name="AutoShape 19" descr="greenfill01"/>
            <p:cNvSpPr>
              <a:spLocks noChangeArrowheads="1"/>
            </p:cNvSpPr>
            <p:nvPr/>
          </p:nvSpPr>
          <p:spPr bwMode="auto">
            <a:xfrm>
              <a:off x="3918" y="1859"/>
              <a:ext cx="1266" cy="576"/>
            </a:xfrm>
            <a:prstGeom prst="roundRect">
              <a:avLst>
                <a:gd name="adj" fmla="val 16667"/>
              </a:avLst>
            </a:prstGeom>
            <a:blipFill dpi="0" rotWithShape="1">
              <a:blip r:embed="rId4" cstate="print"/>
              <a:srcRect/>
              <a:stretch>
                <a:fillRect/>
              </a:stretch>
            </a:blipFill>
            <a:ln w="57150" algn="ctr">
              <a:solidFill>
                <a:srgbClr val="74D274"/>
              </a:solidFill>
              <a:round/>
              <a:headEnd/>
              <a:tailEnd/>
            </a:ln>
          </p:spPr>
          <p:txBody>
            <a:bodyPr lIns="0" tIns="0" rIns="0" bIns="0" anchor="ctr" anchorCtr="1"/>
            <a:lstStyle/>
            <a:p>
              <a:pPr algn="ctr"/>
              <a:r>
                <a:rPr lang="en-US" sz="1800">
                  <a:latin typeface="Franklin Gothic Medium" pitchFamily="34" charset="0"/>
                </a:rPr>
                <a:t>Inability to cope </a:t>
              </a:r>
              <a:br>
                <a:rPr lang="en-US" sz="1800">
                  <a:latin typeface="Franklin Gothic Medium" pitchFamily="34" charset="0"/>
                </a:rPr>
              </a:br>
              <a:r>
                <a:rPr lang="en-US" sz="1800">
                  <a:latin typeface="Franklin Gothic Medium" pitchFamily="34" charset="0"/>
                </a:rPr>
                <a:t>with overseas responsibilities</a:t>
              </a:r>
            </a:p>
          </p:txBody>
        </p:sp>
        <p:sp>
          <p:nvSpPr>
            <p:cNvPr id="15367" name="AutoShape 20" descr="bluefill01"/>
            <p:cNvSpPr>
              <a:spLocks noChangeArrowheads="1"/>
            </p:cNvSpPr>
            <p:nvPr/>
          </p:nvSpPr>
          <p:spPr bwMode="auto">
            <a:xfrm>
              <a:off x="3918" y="2667"/>
              <a:ext cx="1266" cy="578"/>
            </a:xfrm>
            <a:prstGeom prst="roundRect">
              <a:avLst>
                <a:gd name="adj" fmla="val 16667"/>
              </a:avLst>
            </a:prstGeom>
            <a:blipFill dpi="0" rotWithShape="1">
              <a:blip r:embed="rId5" cstate="print"/>
              <a:srcRect/>
              <a:stretch>
                <a:fillRect/>
              </a:stretch>
            </a:blipFill>
            <a:ln w="57150" algn="ctr">
              <a:solidFill>
                <a:srgbClr val="7DC1FF"/>
              </a:solidFill>
              <a:round/>
              <a:headEnd/>
              <a:tailEnd/>
            </a:ln>
          </p:spPr>
          <p:txBody>
            <a:bodyPr lIns="0" tIns="0" rIns="0" bIns="0" anchor="ctr" anchorCtr="1"/>
            <a:lstStyle/>
            <a:p>
              <a:pPr algn="ctr"/>
              <a:r>
                <a:rPr lang="en-US" sz="1800">
                  <a:latin typeface="Franklin Gothic Medium" pitchFamily="34" charset="0"/>
                </a:rPr>
                <a:t>Lack of cultural </a:t>
              </a:r>
              <a:br>
                <a:rPr lang="en-US" sz="1800">
                  <a:latin typeface="Franklin Gothic Medium" pitchFamily="34" charset="0"/>
                </a:rPr>
              </a:br>
              <a:r>
                <a:rPr lang="en-US" sz="1800">
                  <a:latin typeface="Franklin Gothic Medium" pitchFamily="34" charset="0"/>
                </a:rPr>
                <a:t>skills</a:t>
              </a:r>
            </a:p>
          </p:txBody>
        </p:sp>
        <p:cxnSp>
          <p:nvCxnSpPr>
            <p:cNvPr id="15368" name="AutoShape 21"/>
            <p:cNvCxnSpPr>
              <a:cxnSpLocks noChangeShapeType="1"/>
              <a:stCxn id="15371" idx="7"/>
              <a:endCxn id="15365" idx="1"/>
            </p:cNvCxnSpPr>
            <p:nvPr/>
          </p:nvCxnSpPr>
          <p:spPr bwMode="auto">
            <a:xfrm rot="-5400000">
              <a:off x="3424" y="1379"/>
              <a:ext cx="518" cy="470"/>
            </a:xfrm>
            <a:prstGeom prst="bentConnector2">
              <a:avLst/>
            </a:prstGeom>
            <a:noFill/>
            <a:ln w="38100">
              <a:solidFill>
                <a:schemeClr val="tx1"/>
              </a:solidFill>
              <a:miter lim="800000"/>
              <a:headEnd/>
              <a:tailEnd type="stealth" w="lg" len="lg"/>
            </a:ln>
          </p:spPr>
        </p:cxnSp>
        <p:cxnSp>
          <p:nvCxnSpPr>
            <p:cNvPr id="15369" name="AutoShape 22"/>
            <p:cNvCxnSpPr>
              <a:cxnSpLocks noChangeShapeType="1"/>
              <a:stCxn id="15371" idx="6"/>
              <a:endCxn id="15366" idx="1"/>
            </p:cNvCxnSpPr>
            <p:nvPr/>
          </p:nvCxnSpPr>
          <p:spPr bwMode="auto">
            <a:xfrm flipV="1">
              <a:off x="3686" y="2147"/>
              <a:ext cx="232" cy="1"/>
            </a:xfrm>
            <a:prstGeom prst="straightConnector1">
              <a:avLst/>
            </a:prstGeom>
            <a:noFill/>
            <a:ln w="38100">
              <a:solidFill>
                <a:schemeClr val="tx1"/>
              </a:solidFill>
              <a:round/>
              <a:headEnd/>
              <a:tailEnd type="stealth" w="lg" len="lg"/>
            </a:ln>
          </p:spPr>
        </p:cxnSp>
        <p:cxnSp>
          <p:nvCxnSpPr>
            <p:cNvPr id="15370" name="AutoShape 23"/>
            <p:cNvCxnSpPr>
              <a:cxnSpLocks noChangeShapeType="1"/>
              <a:stCxn id="15371" idx="5"/>
              <a:endCxn id="15367" idx="1"/>
            </p:cNvCxnSpPr>
            <p:nvPr/>
          </p:nvCxnSpPr>
          <p:spPr bwMode="auto">
            <a:xfrm rot="16200000" flipH="1">
              <a:off x="3416" y="2454"/>
              <a:ext cx="534" cy="470"/>
            </a:xfrm>
            <a:prstGeom prst="bentConnector2">
              <a:avLst/>
            </a:prstGeom>
            <a:noFill/>
            <a:ln w="38100">
              <a:solidFill>
                <a:schemeClr val="tx1"/>
              </a:solidFill>
              <a:miter lim="800000"/>
              <a:headEnd/>
              <a:tailEnd type="stealth" w="lg" len="lg"/>
            </a:ln>
          </p:spPr>
        </p:cxnSp>
        <p:sp>
          <p:nvSpPr>
            <p:cNvPr id="15371" name="Oval 24"/>
            <p:cNvSpPr>
              <a:spLocks noChangeArrowheads="1"/>
            </p:cNvSpPr>
            <p:nvPr/>
          </p:nvSpPr>
          <p:spPr bwMode="auto">
            <a:xfrm>
              <a:off x="2059" y="1760"/>
              <a:ext cx="1627" cy="775"/>
            </a:xfrm>
            <a:prstGeom prst="ellipse">
              <a:avLst/>
            </a:prstGeom>
            <a:gradFill rotWithShape="1">
              <a:gsLst>
                <a:gs pos="0">
                  <a:srgbClr val="0099CC"/>
                </a:gs>
                <a:gs pos="100000">
                  <a:srgbClr val="006B8E"/>
                </a:gs>
              </a:gsLst>
              <a:lin ang="5400000" scaled="1"/>
            </a:gradFill>
            <a:ln w="38100" algn="ctr">
              <a:solidFill>
                <a:srgbClr val="336699"/>
              </a:solidFill>
              <a:round/>
              <a:headEnd/>
              <a:tailEnd/>
            </a:ln>
          </p:spPr>
          <p:txBody>
            <a:bodyPr lIns="0" tIns="137160" rIns="0" anchor="ctr" anchorCtr="1"/>
            <a:lstStyle/>
            <a:p>
              <a:pPr algn="ctr">
                <a:spcBef>
                  <a:spcPct val="50000"/>
                </a:spcBef>
              </a:pPr>
              <a:r>
                <a:rPr lang="en-US" sz="2000" b="1">
                  <a:solidFill>
                    <a:schemeClr val="bg1"/>
                  </a:solidFill>
                </a:rPr>
                <a:t>Why Expatriate </a:t>
              </a:r>
              <a:br>
                <a:rPr lang="en-US" sz="2000" b="1">
                  <a:solidFill>
                    <a:schemeClr val="bg1"/>
                  </a:solidFill>
                </a:rPr>
              </a:br>
              <a:r>
                <a:rPr lang="en-US" sz="2000" b="1">
                  <a:solidFill>
                    <a:schemeClr val="bg1"/>
                  </a:solidFill>
                </a:rPr>
                <a:t>Assignments Fail</a:t>
              </a:r>
            </a:p>
          </p:txBody>
        </p:sp>
        <p:sp>
          <p:nvSpPr>
            <p:cNvPr id="15372" name="AutoShape 25" descr="redfill01"/>
            <p:cNvSpPr>
              <a:spLocks noChangeArrowheads="1"/>
            </p:cNvSpPr>
            <p:nvPr/>
          </p:nvSpPr>
          <p:spPr bwMode="auto">
            <a:xfrm>
              <a:off x="576" y="1075"/>
              <a:ext cx="1267" cy="578"/>
            </a:xfrm>
            <a:prstGeom prst="roundRect">
              <a:avLst>
                <a:gd name="adj" fmla="val 16667"/>
              </a:avLst>
            </a:prstGeom>
            <a:blipFill dpi="0" rotWithShape="1">
              <a:blip r:embed="rId6" cstate="print"/>
              <a:srcRect/>
              <a:stretch>
                <a:fillRect/>
              </a:stretch>
            </a:blipFill>
            <a:ln w="57150" algn="ctr">
              <a:solidFill>
                <a:srgbClr val="F27900"/>
              </a:solidFill>
              <a:round/>
              <a:headEnd/>
              <a:tailEnd/>
            </a:ln>
          </p:spPr>
          <p:txBody>
            <a:bodyPr lIns="0" tIns="0" rIns="0" bIns="0" anchor="ctr" anchorCtr="1"/>
            <a:lstStyle/>
            <a:p>
              <a:pPr algn="ctr"/>
              <a:r>
                <a:rPr lang="en-US" sz="1800">
                  <a:latin typeface="Franklin Gothic Medium" pitchFamily="34" charset="0"/>
                </a:rPr>
                <a:t>Personality of expatriate</a:t>
              </a:r>
            </a:p>
          </p:txBody>
        </p:sp>
        <p:sp>
          <p:nvSpPr>
            <p:cNvPr id="15373" name="AutoShape 26" descr="brownfill01"/>
            <p:cNvSpPr>
              <a:spLocks noChangeArrowheads="1"/>
            </p:cNvSpPr>
            <p:nvPr/>
          </p:nvSpPr>
          <p:spPr bwMode="auto">
            <a:xfrm>
              <a:off x="576" y="1859"/>
              <a:ext cx="1267" cy="576"/>
            </a:xfrm>
            <a:prstGeom prst="roundRect">
              <a:avLst>
                <a:gd name="adj" fmla="val 16667"/>
              </a:avLst>
            </a:prstGeom>
            <a:blipFill dpi="0" rotWithShape="1">
              <a:blip r:embed="rId7" cstate="print"/>
              <a:srcRect/>
              <a:stretch>
                <a:fillRect/>
              </a:stretch>
            </a:blipFill>
            <a:ln w="57150" algn="ctr">
              <a:solidFill>
                <a:srgbClr val="EB9F39"/>
              </a:solidFill>
              <a:round/>
              <a:headEnd/>
              <a:tailEnd/>
            </a:ln>
          </p:spPr>
          <p:txBody>
            <a:bodyPr lIns="0" tIns="0" rIns="0" bIns="0" anchor="ctr" anchorCtr="1"/>
            <a:lstStyle/>
            <a:p>
              <a:pPr algn="ctr"/>
              <a:r>
                <a:rPr lang="en-US" sz="1800">
                  <a:latin typeface="Franklin Gothic Medium" pitchFamily="34" charset="0"/>
                </a:rPr>
                <a:t>Personal</a:t>
              </a:r>
              <a:br>
                <a:rPr lang="en-US" sz="1800">
                  <a:latin typeface="Franklin Gothic Medium" pitchFamily="34" charset="0"/>
                </a:rPr>
              </a:br>
              <a:r>
                <a:rPr lang="en-US" sz="1800">
                  <a:latin typeface="Franklin Gothic Medium" pitchFamily="34" charset="0"/>
                </a:rPr>
                <a:t>intentions</a:t>
              </a:r>
            </a:p>
          </p:txBody>
        </p:sp>
        <p:sp>
          <p:nvSpPr>
            <p:cNvPr id="15374" name="AutoShape 27" descr="purplefill01"/>
            <p:cNvSpPr>
              <a:spLocks noChangeArrowheads="1"/>
            </p:cNvSpPr>
            <p:nvPr/>
          </p:nvSpPr>
          <p:spPr bwMode="auto">
            <a:xfrm>
              <a:off x="576" y="2676"/>
              <a:ext cx="1267" cy="578"/>
            </a:xfrm>
            <a:prstGeom prst="roundRect">
              <a:avLst>
                <a:gd name="adj" fmla="val 16667"/>
              </a:avLst>
            </a:prstGeom>
            <a:blipFill dpi="0" rotWithShape="1">
              <a:blip r:embed="rId8" cstate="print"/>
              <a:srcRect/>
              <a:stretch>
                <a:fillRect/>
              </a:stretch>
            </a:blipFill>
            <a:ln w="57150" algn="ctr">
              <a:solidFill>
                <a:srgbClr val="C46AB7"/>
              </a:solidFill>
              <a:round/>
              <a:headEnd/>
              <a:tailEnd/>
            </a:ln>
          </p:spPr>
          <p:txBody>
            <a:bodyPr lIns="0" tIns="0" rIns="0" bIns="0" anchor="ctr" anchorCtr="1"/>
            <a:lstStyle/>
            <a:p>
              <a:pPr algn="ctr"/>
              <a:r>
                <a:rPr lang="en-US" sz="1800">
                  <a:latin typeface="Franklin Gothic Medium" pitchFamily="34" charset="0"/>
                </a:rPr>
                <a:t>Family </a:t>
              </a:r>
              <a:br>
                <a:rPr lang="en-US" sz="1800">
                  <a:latin typeface="Franklin Gothic Medium" pitchFamily="34" charset="0"/>
                </a:rPr>
              </a:br>
              <a:r>
                <a:rPr lang="en-US" sz="1800">
                  <a:latin typeface="Franklin Gothic Medium" pitchFamily="34" charset="0"/>
                </a:rPr>
                <a:t>pressures</a:t>
              </a:r>
            </a:p>
          </p:txBody>
        </p:sp>
        <p:cxnSp>
          <p:nvCxnSpPr>
            <p:cNvPr id="15375" name="AutoShape 28"/>
            <p:cNvCxnSpPr>
              <a:cxnSpLocks noChangeShapeType="1"/>
              <a:stCxn id="15371" idx="1"/>
              <a:endCxn id="15372" idx="3"/>
            </p:cNvCxnSpPr>
            <p:nvPr/>
          </p:nvCxnSpPr>
          <p:spPr bwMode="auto">
            <a:xfrm rot="5400000" flipH="1">
              <a:off x="1815" y="1392"/>
              <a:ext cx="509" cy="454"/>
            </a:xfrm>
            <a:prstGeom prst="bentConnector2">
              <a:avLst/>
            </a:prstGeom>
            <a:noFill/>
            <a:ln w="38100">
              <a:solidFill>
                <a:schemeClr val="tx1"/>
              </a:solidFill>
              <a:miter lim="800000"/>
              <a:headEnd/>
              <a:tailEnd type="stealth" w="lg" len="lg"/>
            </a:ln>
          </p:spPr>
        </p:cxnSp>
        <p:cxnSp>
          <p:nvCxnSpPr>
            <p:cNvPr id="15376" name="AutoShape 29"/>
            <p:cNvCxnSpPr>
              <a:cxnSpLocks noChangeShapeType="1"/>
              <a:stCxn id="15371" idx="2"/>
              <a:endCxn id="15373" idx="3"/>
            </p:cNvCxnSpPr>
            <p:nvPr/>
          </p:nvCxnSpPr>
          <p:spPr bwMode="auto">
            <a:xfrm flipH="1" flipV="1">
              <a:off x="1843" y="2147"/>
              <a:ext cx="216" cy="1"/>
            </a:xfrm>
            <a:prstGeom prst="straightConnector1">
              <a:avLst/>
            </a:prstGeom>
            <a:noFill/>
            <a:ln w="38100">
              <a:solidFill>
                <a:schemeClr val="tx1"/>
              </a:solidFill>
              <a:round/>
              <a:headEnd/>
              <a:tailEnd type="stealth" w="lg" len="lg"/>
            </a:ln>
          </p:spPr>
        </p:cxnSp>
        <p:cxnSp>
          <p:nvCxnSpPr>
            <p:cNvPr id="15377" name="AutoShape 30"/>
            <p:cNvCxnSpPr>
              <a:cxnSpLocks noChangeShapeType="1"/>
              <a:stCxn id="15371" idx="3"/>
              <a:endCxn id="15374" idx="3"/>
            </p:cNvCxnSpPr>
            <p:nvPr/>
          </p:nvCxnSpPr>
          <p:spPr bwMode="auto">
            <a:xfrm rot="5400000">
              <a:off x="1798" y="2467"/>
              <a:ext cx="543" cy="454"/>
            </a:xfrm>
            <a:prstGeom prst="bentConnector2">
              <a:avLst/>
            </a:prstGeom>
            <a:noFill/>
            <a:ln w="38100">
              <a:solidFill>
                <a:schemeClr val="tx1"/>
              </a:solidFill>
              <a:miter lim="800000"/>
              <a:headEnd/>
              <a:tailEnd type="stealth" w="lg" len="lg"/>
            </a:ln>
          </p:spPr>
        </p:cxn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0"/>
          </p:nvPr>
        </p:nvSpPr>
        <p:spPr>
          <a:noFill/>
        </p:spPr>
        <p:txBody>
          <a:bodyPr/>
          <a:lstStyle/>
          <a:p>
            <a:r>
              <a:rPr lang="en-US">
                <a:latin typeface="Arial" pitchFamily="34" charset="0"/>
              </a:rPr>
              <a:t>Copyright © 2011 Pearson Education</a:t>
            </a:r>
          </a:p>
        </p:txBody>
      </p:sp>
      <p:sp>
        <p:nvSpPr>
          <p:cNvPr id="16387" name="Slide Number Placeholder 3"/>
          <p:cNvSpPr>
            <a:spLocks noGrp="1"/>
          </p:cNvSpPr>
          <p:nvPr>
            <p:ph type="sldNum" sz="quarter" idx="11"/>
          </p:nvPr>
        </p:nvSpPr>
        <p:spPr>
          <a:noFill/>
        </p:spPr>
        <p:txBody>
          <a:bodyPr/>
          <a:lstStyle/>
          <a:p>
            <a:r>
              <a:rPr lang="en-US" smtClean="0">
                <a:latin typeface="Arial" pitchFamily="34" charset="0"/>
              </a:rPr>
              <a:t>17–</a:t>
            </a:r>
            <a:fld id="{5A1D514C-F8F3-446C-A2A6-08F3FA5C0FD7}" type="slidenum">
              <a:rPr lang="en-US" smtClean="0">
                <a:latin typeface="Arial" pitchFamily="34" charset="0"/>
              </a:rPr>
              <a:pPr/>
              <a:t>14</a:t>
            </a:fld>
            <a:endParaRPr lang="en-US" smtClean="0">
              <a:latin typeface="Arial" pitchFamily="34" charset="0"/>
            </a:endParaRPr>
          </a:p>
        </p:txBody>
      </p:sp>
      <p:sp>
        <p:nvSpPr>
          <p:cNvPr id="2737154" name="Rectangle 2"/>
          <p:cNvSpPr>
            <a:spLocks noGrp="1" noChangeArrowheads="1"/>
          </p:cNvSpPr>
          <p:nvPr>
            <p:ph type="title"/>
          </p:nvPr>
        </p:nvSpPr>
        <p:spPr>
          <a:xfrm>
            <a:off x="365125" y="366713"/>
            <a:ext cx="8229600" cy="625475"/>
          </a:xfrm>
        </p:spPr>
        <p:txBody>
          <a:bodyPr/>
          <a:lstStyle/>
          <a:p>
            <a:pPr eaLnBrk="1" hangingPunct="1">
              <a:defRPr/>
            </a:pPr>
            <a:r>
              <a:rPr lang="en-US" dirty="0" smtClean="0"/>
              <a:t>Making Expatriate Assignments Successful</a:t>
            </a:r>
          </a:p>
        </p:txBody>
      </p:sp>
      <p:grpSp>
        <p:nvGrpSpPr>
          <p:cNvPr id="2" name="Group 27"/>
          <p:cNvGrpSpPr>
            <a:grpSpLocks/>
          </p:cNvGrpSpPr>
          <p:nvPr/>
        </p:nvGrpSpPr>
        <p:grpSpPr bwMode="auto">
          <a:xfrm>
            <a:off x="981075" y="1692275"/>
            <a:ext cx="7156450" cy="4298950"/>
            <a:chOff x="503" y="1066"/>
            <a:chExt cx="4508" cy="2708"/>
          </a:xfrm>
        </p:grpSpPr>
        <p:sp>
          <p:nvSpPr>
            <p:cNvPr id="16390" name="AutoShape 16" descr="brownfill01"/>
            <p:cNvSpPr>
              <a:spLocks noChangeArrowheads="1"/>
            </p:cNvSpPr>
            <p:nvPr/>
          </p:nvSpPr>
          <p:spPr bwMode="auto">
            <a:xfrm>
              <a:off x="3283" y="1066"/>
              <a:ext cx="1728" cy="464"/>
            </a:xfrm>
            <a:prstGeom prst="roundRect">
              <a:avLst>
                <a:gd name="adj" fmla="val 16667"/>
              </a:avLst>
            </a:prstGeom>
            <a:blipFill dpi="0" rotWithShape="1">
              <a:blip r:embed="rId3" cstate="print"/>
              <a:srcRect/>
              <a:stretch>
                <a:fillRect/>
              </a:stretch>
            </a:blipFill>
            <a:ln w="57150" algn="ctr">
              <a:solidFill>
                <a:srgbClr val="EB9F39"/>
              </a:solidFill>
              <a:round/>
              <a:headEnd/>
              <a:tailEnd/>
            </a:ln>
          </p:spPr>
          <p:txBody>
            <a:bodyPr lIns="0" tIns="0" rIns="0" bIns="0" anchor="ctr" anchorCtr="1"/>
            <a:lstStyle/>
            <a:p>
              <a:pPr algn="ctr"/>
              <a:r>
                <a:rPr lang="en-US" sz="1800">
                  <a:latin typeface="Franklin Gothic Medium" pitchFamily="34" charset="0"/>
                </a:rPr>
                <a:t>Realistic previews</a:t>
              </a:r>
            </a:p>
          </p:txBody>
        </p:sp>
        <p:sp>
          <p:nvSpPr>
            <p:cNvPr id="16391" name="AutoShape 17" descr="greenfill01"/>
            <p:cNvSpPr>
              <a:spLocks noChangeArrowheads="1"/>
            </p:cNvSpPr>
            <p:nvPr/>
          </p:nvSpPr>
          <p:spPr bwMode="auto">
            <a:xfrm>
              <a:off x="3283" y="1627"/>
              <a:ext cx="1728" cy="464"/>
            </a:xfrm>
            <a:prstGeom prst="roundRect">
              <a:avLst>
                <a:gd name="adj" fmla="val 16667"/>
              </a:avLst>
            </a:prstGeom>
            <a:blipFill dpi="0" rotWithShape="1">
              <a:blip r:embed="rId4" cstate="print"/>
              <a:srcRect/>
              <a:stretch>
                <a:fillRect/>
              </a:stretch>
            </a:blipFill>
            <a:ln w="57150" algn="ctr">
              <a:solidFill>
                <a:srgbClr val="65CD65"/>
              </a:solidFill>
              <a:round/>
              <a:headEnd/>
              <a:tailEnd/>
            </a:ln>
          </p:spPr>
          <p:txBody>
            <a:bodyPr lIns="0" tIns="0" rIns="0" bIns="0" anchor="ctr" anchorCtr="1"/>
            <a:lstStyle/>
            <a:p>
              <a:pPr algn="ctr"/>
              <a:r>
                <a:rPr lang="en-US" sz="1800">
                  <a:latin typeface="Franklin Gothic Medium" pitchFamily="34" charset="0"/>
                </a:rPr>
                <a:t>Careful screening</a:t>
              </a:r>
            </a:p>
          </p:txBody>
        </p:sp>
        <p:sp>
          <p:nvSpPr>
            <p:cNvPr id="16392" name="AutoShape 18" descr="purplefill01"/>
            <p:cNvSpPr>
              <a:spLocks noChangeArrowheads="1"/>
            </p:cNvSpPr>
            <p:nvPr/>
          </p:nvSpPr>
          <p:spPr bwMode="auto">
            <a:xfrm>
              <a:off x="3283" y="2749"/>
              <a:ext cx="1728" cy="463"/>
            </a:xfrm>
            <a:prstGeom prst="roundRect">
              <a:avLst>
                <a:gd name="adj" fmla="val 16667"/>
              </a:avLst>
            </a:prstGeom>
            <a:blipFill dpi="0" rotWithShape="1">
              <a:blip r:embed="rId5" cstate="print"/>
              <a:srcRect/>
              <a:stretch>
                <a:fillRect/>
              </a:stretch>
            </a:blipFill>
            <a:ln w="57150" algn="ctr">
              <a:solidFill>
                <a:srgbClr val="AB439C"/>
              </a:solidFill>
              <a:round/>
              <a:headEnd/>
              <a:tailEnd/>
            </a:ln>
          </p:spPr>
          <p:txBody>
            <a:bodyPr lIns="0" tIns="0" rIns="0" bIns="0" anchor="ctr" anchorCtr="1"/>
            <a:lstStyle/>
            <a:p>
              <a:pPr algn="ctr"/>
              <a:r>
                <a:rPr lang="en-US" sz="1800">
                  <a:latin typeface="Franklin Gothic Medium" pitchFamily="34" charset="0"/>
                </a:rPr>
                <a:t>Cultural and language training</a:t>
              </a:r>
            </a:p>
          </p:txBody>
        </p:sp>
        <p:sp>
          <p:nvSpPr>
            <p:cNvPr id="16393" name="AutoShape 19" descr="redfill01"/>
            <p:cNvSpPr>
              <a:spLocks noChangeArrowheads="1"/>
            </p:cNvSpPr>
            <p:nvPr/>
          </p:nvSpPr>
          <p:spPr bwMode="auto">
            <a:xfrm>
              <a:off x="3283" y="3310"/>
              <a:ext cx="1728" cy="464"/>
            </a:xfrm>
            <a:prstGeom prst="roundRect">
              <a:avLst>
                <a:gd name="adj" fmla="val 16667"/>
              </a:avLst>
            </a:prstGeom>
            <a:blipFill dpi="0" rotWithShape="1">
              <a:blip r:embed="rId6" cstate="print"/>
              <a:srcRect/>
              <a:stretch>
                <a:fillRect/>
              </a:stretch>
            </a:blipFill>
            <a:ln w="57150" algn="ctr">
              <a:solidFill>
                <a:srgbClr val="CC6600"/>
              </a:solidFill>
              <a:round/>
              <a:headEnd/>
              <a:tailEnd/>
            </a:ln>
          </p:spPr>
          <p:txBody>
            <a:bodyPr lIns="0" tIns="0" rIns="0" bIns="0" anchor="ctr" anchorCtr="1"/>
            <a:lstStyle/>
            <a:p>
              <a:pPr algn="ctr"/>
              <a:r>
                <a:rPr lang="en-US" sz="1800">
                  <a:latin typeface="Franklin Gothic Medium" pitchFamily="34" charset="0"/>
                </a:rPr>
                <a:t>Improved benefits package</a:t>
              </a:r>
            </a:p>
          </p:txBody>
        </p:sp>
        <p:cxnSp>
          <p:nvCxnSpPr>
            <p:cNvPr id="16394" name="AutoShape 20"/>
            <p:cNvCxnSpPr>
              <a:cxnSpLocks noChangeShapeType="1"/>
              <a:stCxn id="16400" idx="7"/>
              <a:endCxn id="16391" idx="1"/>
            </p:cNvCxnSpPr>
            <p:nvPr/>
          </p:nvCxnSpPr>
          <p:spPr bwMode="auto">
            <a:xfrm rot="5400000" flipH="1" flipV="1">
              <a:off x="2752" y="1626"/>
              <a:ext cx="298" cy="764"/>
            </a:xfrm>
            <a:prstGeom prst="straightConnector1">
              <a:avLst/>
            </a:prstGeom>
            <a:noFill/>
            <a:ln w="38100">
              <a:solidFill>
                <a:schemeClr val="tx1"/>
              </a:solidFill>
              <a:round/>
              <a:headEnd/>
              <a:tailEnd type="stealth" w="lg" len="lg"/>
            </a:ln>
          </p:spPr>
        </p:cxnSp>
        <p:cxnSp>
          <p:nvCxnSpPr>
            <p:cNvPr id="16395" name="AutoShape 21"/>
            <p:cNvCxnSpPr>
              <a:cxnSpLocks noChangeShapeType="1"/>
              <a:stCxn id="16400" idx="5"/>
              <a:endCxn id="16392" idx="1"/>
            </p:cNvCxnSpPr>
            <p:nvPr/>
          </p:nvCxnSpPr>
          <p:spPr bwMode="auto">
            <a:xfrm rot="16200000" flipH="1">
              <a:off x="2764" y="2461"/>
              <a:ext cx="275" cy="764"/>
            </a:xfrm>
            <a:prstGeom prst="straightConnector1">
              <a:avLst/>
            </a:prstGeom>
            <a:noFill/>
            <a:ln w="38100">
              <a:solidFill>
                <a:schemeClr val="tx1"/>
              </a:solidFill>
              <a:round/>
              <a:headEnd/>
              <a:tailEnd type="stealth" w="lg" len="lg"/>
            </a:ln>
          </p:spPr>
        </p:cxnSp>
        <p:sp>
          <p:nvSpPr>
            <p:cNvPr id="16396" name="AutoShape 22" descr="bluefill01"/>
            <p:cNvSpPr>
              <a:spLocks noChangeArrowheads="1"/>
            </p:cNvSpPr>
            <p:nvPr/>
          </p:nvSpPr>
          <p:spPr bwMode="auto">
            <a:xfrm>
              <a:off x="3283" y="2192"/>
              <a:ext cx="1728" cy="464"/>
            </a:xfrm>
            <a:prstGeom prst="roundRect">
              <a:avLst>
                <a:gd name="adj" fmla="val 16667"/>
              </a:avLst>
            </a:prstGeom>
            <a:blipFill dpi="0" rotWithShape="1">
              <a:blip r:embed="rId7" cstate="print"/>
              <a:srcRect/>
              <a:stretch>
                <a:fillRect/>
              </a:stretch>
            </a:blipFill>
            <a:ln w="57150" algn="ctr">
              <a:solidFill>
                <a:srgbClr val="7DC1FF"/>
              </a:solidFill>
              <a:round/>
              <a:headEnd/>
              <a:tailEnd/>
            </a:ln>
          </p:spPr>
          <p:txBody>
            <a:bodyPr lIns="0" tIns="0" rIns="0" bIns="0" anchor="ctr" anchorCtr="1"/>
            <a:lstStyle/>
            <a:p>
              <a:pPr algn="ctr"/>
              <a:r>
                <a:rPr lang="en-US" sz="1800">
                  <a:latin typeface="Franklin Gothic Medium" pitchFamily="34" charset="0"/>
                </a:rPr>
                <a:t>Improved orientation</a:t>
              </a:r>
            </a:p>
          </p:txBody>
        </p:sp>
        <p:cxnSp>
          <p:nvCxnSpPr>
            <p:cNvPr id="16397" name="AutoShape 23"/>
            <p:cNvCxnSpPr>
              <a:cxnSpLocks noChangeShapeType="1"/>
              <a:stCxn id="16400" idx="6"/>
              <a:endCxn id="16396" idx="1"/>
            </p:cNvCxnSpPr>
            <p:nvPr/>
          </p:nvCxnSpPr>
          <p:spPr bwMode="auto">
            <a:xfrm flipV="1">
              <a:off x="2865" y="2424"/>
              <a:ext cx="418" cy="8"/>
            </a:xfrm>
            <a:prstGeom prst="straightConnector1">
              <a:avLst/>
            </a:prstGeom>
            <a:noFill/>
            <a:ln w="38100">
              <a:solidFill>
                <a:schemeClr val="tx1"/>
              </a:solidFill>
              <a:round/>
              <a:headEnd/>
              <a:tailEnd type="stealth" w="lg" len="lg"/>
            </a:ln>
          </p:spPr>
        </p:cxnSp>
        <p:cxnSp>
          <p:nvCxnSpPr>
            <p:cNvPr id="16398" name="AutoShape 24"/>
            <p:cNvCxnSpPr>
              <a:cxnSpLocks noChangeShapeType="1"/>
              <a:stCxn id="16400" idx="3"/>
              <a:endCxn id="16390" idx="1"/>
            </p:cNvCxnSpPr>
            <p:nvPr/>
          </p:nvCxnSpPr>
          <p:spPr bwMode="auto">
            <a:xfrm rot="5400000" flipH="1" flipV="1">
              <a:off x="1362" y="785"/>
              <a:ext cx="1408" cy="2434"/>
            </a:xfrm>
            <a:prstGeom prst="straightConnector1">
              <a:avLst/>
            </a:prstGeom>
            <a:noFill/>
            <a:ln w="38100">
              <a:solidFill>
                <a:schemeClr val="tx1"/>
              </a:solidFill>
              <a:round/>
              <a:headEnd/>
              <a:tailEnd type="stealth" w="lg" len="lg"/>
            </a:ln>
          </p:spPr>
        </p:cxnSp>
        <p:cxnSp>
          <p:nvCxnSpPr>
            <p:cNvPr id="16399" name="AutoShape 25"/>
            <p:cNvCxnSpPr>
              <a:cxnSpLocks noChangeShapeType="1"/>
              <a:stCxn id="16400" idx="1"/>
              <a:endCxn id="16393" idx="1"/>
            </p:cNvCxnSpPr>
            <p:nvPr/>
          </p:nvCxnSpPr>
          <p:spPr bwMode="auto">
            <a:xfrm rot="16200000" flipH="1">
              <a:off x="1374" y="1633"/>
              <a:ext cx="1385" cy="2434"/>
            </a:xfrm>
            <a:prstGeom prst="straightConnector1">
              <a:avLst/>
            </a:prstGeom>
            <a:noFill/>
            <a:ln w="38100">
              <a:solidFill>
                <a:schemeClr val="tx1"/>
              </a:solidFill>
              <a:round/>
              <a:headEnd/>
              <a:tailEnd type="stealth" w="lg" len="lg"/>
            </a:ln>
          </p:spPr>
        </p:cxnSp>
        <p:sp>
          <p:nvSpPr>
            <p:cNvPr id="16400" name="Oval 26"/>
            <p:cNvSpPr>
              <a:spLocks noChangeArrowheads="1"/>
            </p:cNvSpPr>
            <p:nvPr/>
          </p:nvSpPr>
          <p:spPr bwMode="auto">
            <a:xfrm>
              <a:off x="503" y="2044"/>
              <a:ext cx="2362" cy="775"/>
            </a:xfrm>
            <a:prstGeom prst="ellipse">
              <a:avLst/>
            </a:prstGeom>
            <a:gradFill rotWithShape="1">
              <a:gsLst>
                <a:gs pos="0">
                  <a:srgbClr val="EAD596"/>
                </a:gs>
                <a:gs pos="100000">
                  <a:srgbClr val="CC9900"/>
                </a:gs>
              </a:gsLst>
              <a:lin ang="5400000" scaled="1"/>
            </a:gradFill>
            <a:ln w="57150" algn="ctr">
              <a:solidFill>
                <a:srgbClr val="CC9900"/>
              </a:solidFill>
              <a:round/>
              <a:headEnd/>
              <a:tailEnd/>
            </a:ln>
          </p:spPr>
          <p:txBody>
            <a:bodyPr lIns="0" tIns="0" rIns="0" bIns="0" anchor="ctr" anchorCtr="1"/>
            <a:lstStyle/>
            <a:p>
              <a:pPr algn="ctr"/>
              <a:r>
                <a:rPr lang="en-US" sz="2000">
                  <a:latin typeface="Franklin Gothic Medium" pitchFamily="34" charset="0"/>
                </a:rPr>
                <a:t>Helping </a:t>
              </a:r>
              <a:br>
                <a:rPr lang="en-US" sz="2000">
                  <a:latin typeface="Franklin Gothic Medium" pitchFamily="34" charset="0"/>
                </a:rPr>
              </a:br>
              <a:r>
                <a:rPr lang="en-US" sz="2000">
                  <a:latin typeface="Franklin Gothic Medium" pitchFamily="34" charset="0"/>
                </a:rPr>
                <a:t>Expatriate Assignments Succeed</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17411" name="Slide Number Placeholder 4"/>
          <p:cNvSpPr>
            <a:spLocks noGrp="1"/>
          </p:cNvSpPr>
          <p:nvPr>
            <p:ph type="sldNum" sz="quarter" idx="11"/>
          </p:nvPr>
        </p:nvSpPr>
        <p:spPr>
          <a:noFill/>
        </p:spPr>
        <p:txBody>
          <a:bodyPr/>
          <a:lstStyle/>
          <a:p>
            <a:r>
              <a:rPr lang="en-US" smtClean="0">
                <a:latin typeface="Arial" pitchFamily="34" charset="0"/>
              </a:rPr>
              <a:t>17–</a:t>
            </a:r>
            <a:fld id="{4BED9D7A-55DC-4285-B758-698EBB2D1626}" type="slidenum">
              <a:rPr lang="en-US" smtClean="0">
                <a:latin typeface="Arial" pitchFamily="34" charset="0"/>
              </a:rPr>
              <a:pPr/>
              <a:t>15</a:t>
            </a:fld>
            <a:endParaRPr lang="en-US" smtClean="0">
              <a:latin typeface="Arial" pitchFamily="34" charset="0"/>
            </a:endParaRPr>
          </a:p>
        </p:txBody>
      </p:sp>
      <p:sp>
        <p:nvSpPr>
          <p:cNvPr id="2743298" name="Rectangle 2"/>
          <p:cNvSpPr>
            <a:spLocks noGrp="1" noChangeArrowheads="1"/>
          </p:cNvSpPr>
          <p:nvPr>
            <p:ph type="title"/>
          </p:nvPr>
        </p:nvSpPr>
        <p:spPr>
          <a:xfrm>
            <a:off x="365125" y="366713"/>
            <a:ext cx="8413750" cy="1112837"/>
          </a:xfrm>
        </p:spPr>
        <p:txBody>
          <a:bodyPr/>
          <a:lstStyle/>
          <a:p>
            <a:pPr eaLnBrk="1" hangingPunct="1">
              <a:defRPr/>
            </a:pPr>
            <a:r>
              <a:rPr lang="en-US" dirty="0" smtClean="0"/>
              <a:t>Orienting and Training Employees on International Assignment</a:t>
            </a:r>
          </a:p>
        </p:txBody>
      </p:sp>
      <p:sp>
        <p:nvSpPr>
          <p:cNvPr id="2743299" name="Rectangle 3"/>
          <p:cNvSpPr>
            <a:spLocks noGrp="1" noChangeArrowheads="1"/>
          </p:cNvSpPr>
          <p:nvPr>
            <p:ph type="body" idx="1"/>
          </p:nvPr>
        </p:nvSpPr>
        <p:spPr>
          <a:xfrm>
            <a:off x="525463" y="1573213"/>
            <a:ext cx="8161337" cy="4689475"/>
          </a:xfrm>
        </p:spPr>
        <p:txBody>
          <a:bodyPr/>
          <a:lstStyle/>
          <a:p>
            <a:pPr eaLnBrk="1" hangingPunct="1">
              <a:spcBef>
                <a:spcPct val="40000"/>
              </a:spcBef>
              <a:defRPr/>
            </a:pPr>
            <a:r>
              <a:rPr lang="en-US" sz="2800" dirty="0" smtClean="0"/>
              <a:t>Predeparture training is needed on:</a:t>
            </a:r>
          </a:p>
          <a:p>
            <a:pPr lvl="1" eaLnBrk="1" hangingPunct="1">
              <a:spcBef>
                <a:spcPct val="40000"/>
              </a:spcBef>
              <a:defRPr/>
            </a:pPr>
            <a:r>
              <a:rPr lang="en-US" sz="2400" dirty="0" smtClean="0"/>
              <a:t>The impact of cultural differences on </a:t>
            </a:r>
            <a:br>
              <a:rPr lang="en-US" sz="2400" dirty="0" smtClean="0"/>
            </a:br>
            <a:r>
              <a:rPr lang="en-US" sz="2400" dirty="0" smtClean="0"/>
              <a:t>business outcomes</a:t>
            </a:r>
          </a:p>
          <a:p>
            <a:pPr lvl="1" eaLnBrk="1" hangingPunct="1">
              <a:spcBef>
                <a:spcPct val="40000"/>
              </a:spcBef>
              <a:defRPr/>
            </a:pPr>
            <a:r>
              <a:rPr lang="en-US" sz="2400" dirty="0" smtClean="0"/>
              <a:t>How attitudes (both negative and positive) </a:t>
            </a:r>
            <a:br>
              <a:rPr lang="en-US" sz="2400" dirty="0" smtClean="0"/>
            </a:br>
            <a:r>
              <a:rPr lang="en-US" sz="2400" dirty="0" smtClean="0"/>
              <a:t>are formed and how they influence behavior</a:t>
            </a:r>
          </a:p>
          <a:p>
            <a:pPr lvl="1" eaLnBrk="1" hangingPunct="1">
              <a:spcBef>
                <a:spcPct val="40000"/>
              </a:spcBef>
              <a:defRPr/>
            </a:pPr>
            <a:r>
              <a:rPr lang="en-US" sz="2400" dirty="0" smtClean="0"/>
              <a:t>Factual knowledge about the target country</a:t>
            </a:r>
          </a:p>
          <a:p>
            <a:pPr lvl="1" eaLnBrk="1" hangingPunct="1">
              <a:spcBef>
                <a:spcPct val="40000"/>
              </a:spcBef>
              <a:defRPr/>
            </a:pPr>
            <a:r>
              <a:rPr lang="en-US" sz="2400" dirty="0" smtClean="0"/>
              <a:t>Language and adjustment and adaptation skills</a:t>
            </a: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18435" name="Slide Number Placeholder 4"/>
          <p:cNvSpPr>
            <a:spLocks noGrp="1"/>
          </p:cNvSpPr>
          <p:nvPr>
            <p:ph type="sldNum" sz="quarter" idx="11"/>
          </p:nvPr>
        </p:nvSpPr>
        <p:spPr>
          <a:noFill/>
        </p:spPr>
        <p:txBody>
          <a:bodyPr/>
          <a:lstStyle/>
          <a:p>
            <a:r>
              <a:rPr lang="en-US" smtClean="0">
                <a:latin typeface="Arial" pitchFamily="34" charset="0"/>
              </a:rPr>
              <a:t>17–</a:t>
            </a:r>
            <a:fld id="{24E525C7-2B33-4091-9EB2-75D38863FD77}" type="slidenum">
              <a:rPr lang="en-US" smtClean="0">
                <a:latin typeface="Arial" pitchFamily="34" charset="0"/>
              </a:rPr>
              <a:pPr/>
              <a:t>16</a:t>
            </a:fld>
            <a:endParaRPr lang="en-US" smtClean="0">
              <a:latin typeface="Arial" pitchFamily="34" charset="0"/>
            </a:endParaRPr>
          </a:p>
        </p:txBody>
      </p:sp>
      <p:sp>
        <p:nvSpPr>
          <p:cNvPr id="2745348" name="Rectangle 4"/>
          <p:cNvSpPr>
            <a:spLocks noGrp="1" noChangeArrowheads="1"/>
          </p:cNvSpPr>
          <p:nvPr>
            <p:ph type="title"/>
          </p:nvPr>
        </p:nvSpPr>
        <p:spPr/>
        <p:txBody>
          <a:bodyPr/>
          <a:lstStyle/>
          <a:p>
            <a:pPr eaLnBrk="1" hangingPunct="1">
              <a:defRPr/>
            </a:pPr>
            <a:r>
              <a:rPr lang="en-US" dirty="0" smtClean="0"/>
              <a:t>Trends in Expatriate Training</a:t>
            </a:r>
          </a:p>
        </p:txBody>
      </p:sp>
      <p:sp>
        <p:nvSpPr>
          <p:cNvPr id="2745349" name="Rectangle 5"/>
          <p:cNvSpPr>
            <a:spLocks noGrp="1" noChangeArrowheads="1"/>
          </p:cNvSpPr>
          <p:nvPr>
            <p:ph type="body" idx="1"/>
          </p:nvPr>
        </p:nvSpPr>
        <p:spPr/>
        <p:txBody>
          <a:bodyPr/>
          <a:lstStyle/>
          <a:p>
            <a:pPr eaLnBrk="1" hangingPunct="1">
              <a:spcBef>
                <a:spcPct val="35000"/>
              </a:spcBef>
              <a:defRPr/>
            </a:pPr>
            <a:r>
              <a:rPr lang="en-US" dirty="0" smtClean="0"/>
              <a:t>Use of returning managers as resources to cultivate </a:t>
            </a:r>
            <a:br>
              <a:rPr lang="en-US" dirty="0" smtClean="0"/>
            </a:br>
            <a:r>
              <a:rPr lang="en-US" dirty="0" smtClean="0"/>
              <a:t>the “global mind-sets” of their home-office staff.</a:t>
            </a:r>
          </a:p>
          <a:p>
            <a:pPr eaLnBrk="1" hangingPunct="1">
              <a:spcBef>
                <a:spcPct val="35000"/>
              </a:spcBef>
              <a:defRPr/>
            </a:pPr>
            <a:r>
              <a:rPr lang="en-US" dirty="0" smtClean="0"/>
              <a:t>Use of software and the Internet for cross-cultural training.</a:t>
            </a:r>
          </a:p>
          <a:p>
            <a:pPr eaLnBrk="1" hangingPunct="1">
              <a:spcBef>
                <a:spcPct val="35000"/>
              </a:spcBef>
              <a:defRPr/>
            </a:pPr>
            <a:r>
              <a:rPr lang="en-US" dirty="0" smtClean="0"/>
              <a:t>Rotating assignments that permit professional growth.</a:t>
            </a:r>
          </a:p>
          <a:p>
            <a:pPr eaLnBrk="1" hangingPunct="1">
              <a:spcBef>
                <a:spcPct val="35000"/>
              </a:spcBef>
              <a:defRPr/>
            </a:pPr>
            <a:r>
              <a:rPr lang="en-US" dirty="0" smtClean="0"/>
              <a:t>Management development centers where executives hone their overseas skills.</a:t>
            </a:r>
          </a:p>
          <a:p>
            <a:pPr eaLnBrk="1" hangingPunct="1">
              <a:spcBef>
                <a:spcPct val="35000"/>
              </a:spcBef>
              <a:defRPr/>
            </a:pPr>
            <a:r>
              <a:rPr lang="en-US" dirty="0" smtClean="0"/>
              <a:t>Classroom programs provide overseas executives with educational opportunities similar to stateside programs.</a:t>
            </a:r>
          </a:p>
          <a:p>
            <a:pPr eaLnBrk="1" hangingPunct="1">
              <a:spcBef>
                <a:spcPct val="35000"/>
              </a:spcBef>
              <a:defRPr/>
            </a:pPr>
            <a:r>
              <a:rPr lang="en-US" dirty="0" smtClean="0"/>
              <a:t>Continuing, in-country cross-cultural training.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45349">
                                            <p:txEl>
                                              <p:pRg st="0" end="0"/>
                                            </p:txEl>
                                          </p:spTgt>
                                        </p:tgtEl>
                                        <p:attrNameLst>
                                          <p:attrName>style.visibility</p:attrName>
                                        </p:attrNameLst>
                                      </p:cBhvr>
                                      <p:to>
                                        <p:strVal val="visible"/>
                                      </p:to>
                                    </p:set>
                                    <p:animEffect transition="in" filter="wipe(left)">
                                      <p:cBhvr>
                                        <p:cTn id="7" dur="500"/>
                                        <p:tgtEl>
                                          <p:spTgt spid="274534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45349">
                                            <p:txEl>
                                              <p:pRg st="1" end="1"/>
                                            </p:txEl>
                                          </p:spTgt>
                                        </p:tgtEl>
                                        <p:attrNameLst>
                                          <p:attrName>style.visibility</p:attrName>
                                        </p:attrNameLst>
                                      </p:cBhvr>
                                      <p:to>
                                        <p:strVal val="visible"/>
                                      </p:to>
                                    </p:set>
                                    <p:animEffect transition="in" filter="wipe(left)">
                                      <p:cBhvr>
                                        <p:cTn id="11" dur="500"/>
                                        <p:tgtEl>
                                          <p:spTgt spid="2745349">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745349">
                                            <p:txEl>
                                              <p:pRg st="2" end="2"/>
                                            </p:txEl>
                                          </p:spTgt>
                                        </p:tgtEl>
                                        <p:attrNameLst>
                                          <p:attrName>style.visibility</p:attrName>
                                        </p:attrNameLst>
                                      </p:cBhvr>
                                      <p:to>
                                        <p:strVal val="visible"/>
                                      </p:to>
                                    </p:set>
                                    <p:animEffect transition="in" filter="wipe(left)">
                                      <p:cBhvr>
                                        <p:cTn id="15" dur="500"/>
                                        <p:tgtEl>
                                          <p:spTgt spid="2745349">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745349">
                                            <p:txEl>
                                              <p:pRg st="3" end="3"/>
                                            </p:txEl>
                                          </p:spTgt>
                                        </p:tgtEl>
                                        <p:attrNameLst>
                                          <p:attrName>style.visibility</p:attrName>
                                        </p:attrNameLst>
                                      </p:cBhvr>
                                      <p:to>
                                        <p:strVal val="visible"/>
                                      </p:to>
                                    </p:set>
                                    <p:animEffect transition="in" filter="wipe(left)">
                                      <p:cBhvr>
                                        <p:cTn id="19" dur="500"/>
                                        <p:tgtEl>
                                          <p:spTgt spid="2745349">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745349">
                                            <p:txEl>
                                              <p:pRg st="4" end="4"/>
                                            </p:txEl>
                                          </p:spTgt>
                                        </p:tgtEl>
                                        <p:attrNameLst>
                                          <p:attrName>style.visibility</p:attrName>
                                        </p:attrNameLst>
                                      </p:cBhvr>
                                      <p:to>
                                        <p:strVal val="visible"/>
                                      </p:to>
                                    </p:set>
                                    <p:animEffect transition="in" filter="wipe(left)">
                                      <p:cBhvr>
                                        <p:cTn id="23" dur="500"/>
                                        <p:tgtEl>
                                          <p:spTgt spid="2745349">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745349">
                                            <p:txEl>
                                              <p:pRg st="5" end="5"/>
                                            </p:txEl>
                                          </p:spTgt>
                                        </p:tgtEl>
                                        <p:attrNameLst>
                                          <p:attrName>style.visibility</p:attrName>
                                        </p:attrNameLst>
                                      </p:cBhvr>
                                      <p:to>
                                        <p:strVal val="visible"/>
                                      </p:to>
                                    </p:set>
                                    <p:animEffect transition="in" filter="wipe(left)">
                                      <p:cBhvr>
                                        <p:cTn id="27" dur="500"/>
                                        <p:tgtEl>
                                          <p:spTgt spid="27453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5349" grpId="0"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19459" name="Slide Number Placeholder 4"/>
          <p:cNvSpPr>
            <a:spLocks noGrp="1"/>
          </p:cNvSpPr>
          <p:nvPr>
            <p:ph type="sldNum" sz="quarter" idx="11"/>
          </p:nvPr>
        </p:nvSpPr>
        <p:spPr>
          <a:noFill/>
        </p:spPr>
        <p:txBody>
          <a:bodyPr/>
          <a:lstStyle/>
          <a:p>
            <a:r>
              <a:rPr lang="en-US" smtClean="0">
                <a:latin typeface="Arial" pitchFamily="34" charset="0"/>
              </a:rPr>
              <a:t>17–</a:t>
            </a:r>
            <a:fld id="{0EFD3B61-DD2F-4217-982F-EB52182A2AD2}" type="slidenum">
              <a:rPr lang="en-US" smtClean="0">
                <a:latin typeface="Arial" pitchFamily="34" charset="0"/>
              </a:rPr>
              <a:pPr/>
              <a:t>17</a:t>
            </a:fld>
            <a:endParaRPr lang="en-US" smtClean="0">
              <a:latin typeface="Arial" pitchFamily="34" charset="0"/>
            </a:endParaRPr>
          </a:p>
        </p:txBody>
      </p:sp>
      <p:sp>
        <p:nvSpPr>
          <p:cNvPr id="2747394" name="Rectangle 2"/>
          <p:cNvSpPr>
            <a:spLocks noGrp="1" noChangeArrowheads="1"/>
          </p:cNvSpPr>
          <p:nvPr>
            <p:ph type="title"/>
          </p:nvPr>
        </p:nvSpPr>
        <p:spPr/>
        <p:txBody>
          <a:bodyPr/>
          <a:lstStyle/>
          <a:p>
            <a:pPr eaLnBrk="1" hangingPunct="1">
              <a:defRPr/>
            </a:pPr>
            <a:r>
              <a:rPr lang="en-US" dirty="0" smtClean="0"/>
              <a:t>Compensating Expatriates</a:t>
            </a:r>
          </a:p>
        </p:txBody>
      </p:sp>
      <p:sp>
        <p:nvSpPr>
          <p:cNvPr id="2747395" name="Rectangle 3"/>
          <p:cNvSpPr>
            <a:spLocks noGrp="1" noChangeArrowheads="1"/>
          </p:cNvSpPr>
          <p:nvPr>
            <p:ph type="body" idx="1"/>
          </p:nvPr>
        </p:nvSpPr>
        <p:spPr>
          <a:xfrm>
            <a:off x="525463" y="1050925"/>
            <a:ext cx="7886700" cy="5211763"/>
          </a:xfrm>
        </p:spPr>
        <p:txBody>
          <a:bodyPr/>
          <a:lstStyle/>
          <a:p>
            <a:pPr eaLnBrk="1" hangingPunct="1">
              <a:spcBef>
                <a:spcPct val="50000"/>
              </a:spcBef>
              <a:defRPr/>
            </a:pPr>
            <a:r>
              <a:rPr lang="en-US" sz="2800" dirty="0" smtClean="0"/>
              <a:t>The “Balance Sheet Approach”</a:t>
            </a:r>
          </a:p>
          <a:p>
            <a:pPr lvl="1" eaLnBrk="1" hangingPunct="1">
              <a:spcBef>
                <a:spcPct val="50000"/>
              </a:spcBef>
              <a:defRPr/>
            </a:pPr>
            <a:r>
              <a:rPr lang="en-US" sz="2400" dirty="0" smtClean="0"/>
              <a:t>Home-country groups of expenses—income taxes, housing, goods and services, and discretionary expenses—are the focus of attention.</a:t>
            </a:r>
          </a:p>
          <a:p>
            <a:pPr lvl="1" eaLnBrk="1" hangingPunct="1">
              <a:spcBef>
                <a:spcPct val="50000"/>
              </a:spcBef>
              <a:defRPr/>
            </a:pPr>
            <a:r>
              <a:rPr lang="en-US" sz="2400" dirty="0" smtClean="0"/>
              <a:t>The employer estimates what each of these four expenses is in the expatriate’s home country, </a:t>
            </a:r>
            <a:br>
              <a:rPr lang="en-US" sz="2400" dirty="0" smtClean="0"/>
            </a:br>
            <a:r>
              <a:rPr lang="en-US" sz="2400" dirty="0" smtClean="0"/>
              <a:t>and what each will be in the host country.</a:t>
            </a:r>
          </a:p>
          <a:p>
            <a:pPr lvl="1" eaLnBrk="1" hangingPunct="1">
              <a:spcBef>
                <a:spcPct val="50000"/>
              </a:spcBef>
              <a:defRPr/>
            </a:pPr>
            <a:r>
              <a:rPr lang="en-US" sz="2400" dirty="0" smtClean="0"/>
              <a:t>The employer then pays any differences such </a:t>
            </a:r>
            <a:br>
              <a:rPr lang="en-US" sz="2400" dirty="0" smtClean="0"/>
            </a:br>
            <a:r>
              <a:rPr lang="en-US" sz="2400" dirty="0" smtClean="0"/>
              <a:t>as additional income taxes or housing expenses.</a:t>
            </a: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20483" name="Slide Number Placeholder 2"/>
          <p:cNvSpPr>
            <a:spLocks noGrp="1"/>
          </p:cNvSpPr>
          <p:nvPr>
            <p:ph type="sldNum" sz="quarter" idx="11"/>
          </p:nvPr>
        </p:nvSpPr>
        <p:spPr>
          <a:noFill/>
        </p:spPr>
        <p:txBody>
          <a:bodyPr/>
          <a:lstStyle/>
          <a:p>
            <a:r>
              <a:rPr lang="en-US" smtClean="0">
                <a:latin typeface="Arial" pitchFamily="34" charset="0"/>
              </a:rPr>
              <a:t>17–</a:t>
            </a:r>
            <a:fld id="{67E4D15D-6B8E-45E4-8CE3-E91E1D328F13}" type="slidenum">
              <a:rPr lang="en-US" smtClean="0">
                <a:latin typeface="Arial" pitchFamily="34" charset="0"/>
              </a:rPr>
              <a:pPr/>
              <a:t>18</a:t>
            </a:fld>
            <a:endParaRPr lang="en-US" smtClean="0">
              <a:latin typeface="Arial" pitchFamily="34" charset="0"/>
            </a:endParaRPr>
          </a:p>
        </p:txBody>
      </p:sp>
      <p:sp>
        <p:nvSpPr>
          <p:cNvPr id="20484" name="Text Box 2" descr="Tabletopbar01"/>
          <p:cNvSpPr txBox="1">
            <a:spLocks noChangeArrowheads="1"/>
          </p:cNvSpPr>
          <p:nvPr/>
        </p:nvSpPr>
        <p:spPr bwMode="auto">
          <a:xfrm>
            <a:off x="490538" y="315913"/>
            <a:ext cx="8137525" cy="339725"/>
          </a:xfrm>
          <a:prstGeom prst="rect">
            <a:avLst/>
          </a:prstGeom>
          <a:blipFill dpi="0" rotWithShape="1">
            <a:blip r:embed="rId3" cstate="print"/>
            <a:srcRect/>
            <a:stretch>
              <a:fillRect/>
            </a:stretch>
          </a:blipFill>
          <a:ln w="3175">
            <a:solidFill>
              <a:srgbClr val="85D785"/>
            </a:solidFill>
            <a:miter lim="800000"/>
            <a:headEnd/>
            <a:tailEnd/>
          </a:ln>
        </p:spPr>
        <p:txBody>
          <a:bodyPr>
            <a:spAutoFit/>
          </a:bodyPr>
          <a:lstStyle/>
          <a:p>
            <a:pPr marL="1376363" indent="-1376363">
              <a:spcBef>
                <a:spcPct val="50000"/>
              </a:spcBef>
            </a:pPr>
            <a:r>
              <a:rPr lang="en-US" sz="1600" b="1">
                <a:solidFill>
                  <a:srgbClr val="3366CC"/>
                </a:solidFill>
              </a:rPr>
              <a:t>TABLE 17</a:t>
            </a:r>
            <a:r>
              <a:rPr lang="en-US" sz="1600" b="1">
                <a:solidFill>
                  <a:srgbClr val="3366CC"/>
                </a:solidFill>
                <a:cs typeface="Arial" pitchFamily="34" charset="0"/>
              </a:rPr>
              <a:t>–1</a:t>
            </a:r>
            <a:r>
              <a:rPr lang="en-US" sz="1600">
                <a:cs typeface="Arial" pitchFamily="34" charset="0"/>
              </a:rPr>
              <a:t>	The Balance Sheet Approach (Assumes U.S. Base Salary of $80,000)</a:t>
            </a:r>
          </a:p>
        </p:txBody>
      </p:sp>
      <p:graphicFrame>
        <p:nvGraphicFramePr>
          <p:cNvPr id="2766851" name="Group 3"/>
          <p:cNvGraphicFramePr>
            <a:graphicFrameLocks noGrp="1"/>
          </p:cNvGraphicFramePr>
          <p:nvPr/>
        </p:nvGraphicFramePr>
        <p:xfrm>
          <a:off x="639763" y="1325563"/>
          <a:ext cx="7864475" cy="2347912"/>
        </p:xfrm>
        <a:graphic>
          <a:graphicData uri="http://schemas.openxmlformats.org/drawingml/2006/table">
            <a:tbl>
              <a:tblPr/>
              <a:tblGrid>
                <a:gridCol w="2416175"/>
                <a:gridCol w="1720850"/>
                <a:gridCol w="2146300"/>
                <a:gridCol w="1581150"/>
              </a:tblGrid>
              <a:tr h="62555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6699"/>
                          </a:solidFill>
                          <a:effectLst/>
                          <a:latin typeface="Arial" charset="0"/>
                          <a:cs typeface="Arial" charset="0"/>
                        </a:rPr>
                        <a:t>Annual Expense </a:t>
                      </a:r>
                      <a:endParaRPr kumimoji="0" lang="en-US" sz="1600" b="1" i="0" u="none" strike="noStrike" cap="none" normalizeH="0" baseline="0" dirty="0" smtClean="0">
                        <a:ln>
                          <a:noFill/>
                        </a:ln>
                        <a:solidFill>
                          <a:srgbClr val="336699"/>
                        </a:solidFill>
                        <a:effectLst/>
                        <a:latin typeface="Arial" charset="0"/>
                        <a:cs typeface="Tahoma" pitchFamily="34" charset="0"/>
                      </a:endParaRPr>
                    </a:p>
                  </a:txBody>
                  <a:tcPr marT="45726" marB="91452" anchor="b"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6699"/>
                          </a:solidFill>
                          <a:effectLst/>
                          <a:latin typeface="Arial" charset="0"/>
                          <a:cs typeface="Arial" charset="0"/>
                        </a:rPr>
                        <a:t>Chicago, U.S. </a:t>
                      </a:r>
                      <a:endParaRPr kumimoji="0" lang="en-US" sz="1600" b="1" i="0" u="none" strike="noStrike" cap="none" normalizeH="0" baseline="0" dirty="0" smtClean="0">
                        <a:ln>
                          <a:noFill/>
                        </a:ln>
                        <a:solidFill>
                          <a:srgbClr val="336699"/>
                        </a:solidFill>
                        <a:effectLst/>
                        <a:latin typeface="Arial" charset="0"/>
                        <a:cs typeface="Tahoma" pitchFamily="34" charset="0"/>
                      </a:endParaRPr>
                    </a:p>
                  </a:txBody>
                  <a:tcPr marT="45726" marB="91452" anchor="b"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6699"/>
                          </a:solidFill>
                          <a:effectLst/>
                          <a:latin typeface="Arial" charset="0"/>
                          <a:cs typeface="Tahoma" pitchFamily="34" charset="0"/>
                        </a:rPr>
                        <a:t>Brussels, Belgium</a:t>
                      </a:r>
                      <a:br>
                        <a:rPr kumimoji="0" lang="en-US" sz="1600" b="1" i="0" u="none" strike="noStrike" cap="none" normalizeH="0" baseline="0" dirty="0" smtClean="0">
                          <a:ln>
                            <a:noFill/>
                          </a:ln>
                          <a:solidFill>
                            <a:srgbClr val="336699"/>
                          </a:solidFill>
                          <a:effectLst/>
                          <a:latin typeface="Arial" charset="0"/>
                          <a:cs typeface="Tahoma" pitchFamily="34" charset="0"/>
                        </a:rPr>
                      </a:br>
                      <a:r>
                        <a:rPr kumimoji="0" lang="en-US" sz="1600" b="1" i="0" u="none" strike="noStrike" cap="none" normalizeH="0" baseline="0" dirty="0" smtClean="0">
                          <a:ln>
                            <a:noFill/>
                          </a:ln>
                          <a:solidFill>
                            <a:srgbClr val="336699"/>
                          </a:solidFill>
                          <a:effectLst/>
                          <a:latin typeface="Arial" charset="0"/>
                          <a:cs typeface="Arial" charset="0"/>
                        </a:rPr>
                        <a:t>(US$ Equivalent) </a:t>
                      </a:r>
                    </a:p>
                  </a:txBody>
                  <a:tcPr marT="45726" marB="91452" anchor="b"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6699"/>
                          </a:solidFill>
                          <a:effectLst/>
                          <a:latin typeface="Arial" charset="0"/>
                          <a:cs typeface="Arial" charset="0"/>
                        </a:rPr>
                        <a:t>Allowance </a:t>
                      </a:r>
                      <a:endParaRPr kumimoji="0" lang="en-US" sz="1600" b="1" i="0" u="none" strike="noStrike" cap="none" normalizeH="0" baseline="0" dirty="0" smtClean="0">
                        <a:ln>
                          <a:noFill/>
                        </a:ln>
                        <a:solidFill>
                          <a:srgbClr val="336699"/>
                        </a:solidFill>
                        <a:effectLst/>
                        <a:latin typeface="Arial" charset="0"/>
                        <a:cs typeface="Tahoma" pitchFamily="34" charset="0"/>
                      </a:endParaRPr>
                    </a:p>
                  </a:txBody>
                  <a:tcPr marT="45726" marB="91452" anchor="b"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3810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Housing &amp; utilities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T="91452" marB="45726" anchor="b"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$35,000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$67,600</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548640" marT="45726" marB="45726"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$32,600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35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Goods &amp; services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T="45726" marB="45726"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6,000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9,500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548640" marT="45726" marB="45726"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3,500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cap="flat">
                      <a:noFill/>
                    </a:lnR>
                    <a:lnT>
                      <a:noFill/>
                    </a:lnT>
                    <a:lnB>
                      <a:noFill/>
                    </a:lnB>
                    <a:lnTlToBr>
                      <a:noFill/>
                    </a:lnTlToBr>
                    <a:lnBlToTr>
                      <a:noFill/>
                    </a:lnBlToTr>
                    <a:noFill/>
                  </a:tcPr>
                </a:tc>
              </a:tr>
              <a:tr h="335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Taxes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T="45726" marB="45726"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22,400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56,000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548640" marT="45726" marB="45726"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33,600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cap="flat">
                      <a:noFill/>
                    </a:lnR>
                    <a:lnT>
                      <a:noFill/>
                    </a:lnT>
                    <a:lnB>
                      <a:noFill/>
                    </a:lnB>
                    <a:lnTlToBr>
                      <a:noFill/>
                    </a:lnTlToBr>
                    <a:lnBlToTr>
                      <a:noFill/>
                    </a:lnBlToTr>
                    <a:noFill/>
                  </a:tcPr>
                </a:tc>
              </a:tr>
              <a:tr h="335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Discretionary income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T="45726" marB="45726"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10,000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10,000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548640" marT="45726" marB="45726"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cap="flat">
                      <a:noFill/>
                    </a:lnR>
                    <a:lnT>
                      <a:noFill/>
                    </a:lnT>
                    <a:lnB>
                      <a:noFill/>
                    </a:lnB>
                    <a:lnTlToBr>
                      <a:noFill/>
                    </a:lnTlToBr>
                    <a:lnBlToTr>
                      <a:noFill/>
                    </a:lnBlToTr>
                    <a:noFill/>
                  </a:tcPr>
                </a:tc>
              </a:tr>
              <a:tr h="335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Total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T="45726" marB="45726" anchor="b"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$73,400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$143,100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548640" marT="45726" marB="45726" anchor="b"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$69,700 </a:t>
                      </a:r>
                      <a:endParaRPr kumimoji="0" lang="en-US" sz="1600" b="1" i="0" u="none" strike="noStrike" cap="none" normalizeH="0" baseline="0" dirty="0" smtClean="0">
                        <a:ln>
                          <a:noFill/>
                        </a:ln>
                        <a:solidFill>
                          <a:schemeClr val="tx1"/>
                        </a:solidFill>
                        <a:effectLst/>
                        <a:latin typeface="Arial" charset="0"/>
                        <a:cs typeface="Tahoma" pitchFamily="34" charset="0"/>
                      </a:endParaRPr>
                    </a:p>
                  </a:txBody>
                  <a:tcPr marR="365760" marT="45726" marB="45726"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766851"/>
                                        </p:tgtEl>
                                        <p:attrNameLst>
                                          <p:attrName>style.visibility</p:attrName>
                                        </p:attrNameLst>
                                      </p:cBhvr>
                                      <p:to>
                                        <p:strVal val="visible"/>
                                      </p:to>
                                    </p:set>
                                    <p:animEffect transition="in" filter="wipe(up)">
                                      <p:cBhvr>
                                        <p:cTn id="7" dur="1000"/>
                                        <p:tgtEl>
                                          <p:spTgt spid="2766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21507" name="Slide Number Placeholder 4"/>
          <p:cNvSpPr>
            <a:spLocks noGrp="1"/>
          </p:cNvSpPr>
          <p:nvPr>
            <p:ph type="sldNum" sz="quarter" idx="11"/>
          </p:nvPr>
        </p:nvSpPr>
        <p:spPr>
          <a:noFill/>
        </p:spPr>
        <p:txBody>
          <a:bodyPr/>
          <a:lstStyle/>
          <a:p>
            <a:r>
              <a:rPr lang="en-US" smtClean="0">
                <a:latin typeface="Arial" pitchFamily="34" charset="0"/>
              </a:rPr>
              <a:t>17–</a:t>
            </a:r>
            <a:fld id="{3FF18DF7-0050-4126-9FA1-D36C51DC2FD5}" type="slidenum">
              <a:rPr lang="en-US" smtClean="0">
                <a:latin typeface="Arial" pitchFamily="34" charset="0"/>
              </a:rPr>
              <a:pPr/>
              <a:t>19</a:t>
            </a:fld>
            <a:endParaRPr lang="en-US" smtClean="0">
              <a:latin typeface="Arial" pitchFamily="34" charset="0"/>
            </a:endParaRPr>
          </a:p>
        </p:txBody>
      </p:sp>
      <p:sp>
        <p:nvSpPr>
          <p:cNvPr id="2751490" name="Rectangle 2"/>
          <p:cNvSpPr>
            <a:spLocks noGrp="1" noChangeArrowheads="1"/>
          </p:cNvSpPr>
          <p:nvPr>
            <p:ph type="title"/>
          </p:nvPr>
        </p:nvSpPr>
        <p:spPr/>
        <p:txBody>
          <a:bodyPr/>
          <a:lstStyle/>
          <a:p>
            <a:pPr eaLnBrk="1" hangingPunct="1">
              <a:defRPr/>
            </a:pPr>
            <a:r>
              <a:rPr lang="en-US" dirty="0" smtClean="0"/>
              <a:t>Incentives for International Assignments</a:t>
            </a:r>
          </a:p>
        </p:txBody>
      </p:sp>
      <p:sp>
        <p:nvSpPr>
          <p:cNvPr id="2751491" name="Rectangle 3"/>
          <p:cNvSpPr>
            <a:spLocks noGrp="1" noChangeArrowheads="1"/>
          </p:cNvSpPr>
          <p:nvPr>
            <p:ph type="body" idx="1"/>
          </p:nvPr>
        </p:nvSpPr>
        <p:spPr>
          <a:xfrm>
            <a:off x="525463" y="1050925"/>
            <a:ext cx="6789737" cy="5211763"/>
          </a:xfrm>
        </p:spPr>
        <p:txBody>
          <a:bodyPr/>
          <a:lstStyle/>
          <a:p>
            <a:pPr eaLnBrk="1" hangingPunct="1">
              <a:defRPr/>
            </a:pPr>
            <a:r>
              <a:rPr lang="en-US" sz="2800" dirty="0" smtClean="0"/>
              <a:t>Foreign Service Premiums</a:t>
            </a:r>
          </a:p>
          <a:p>
            <a:pPr lvl="1" eaLnBrk="1" hangingPunct="1">
              <a:defRPr/>
            </a:pPr>
            <a:r>
              <a:rPr lang="en-US" sz="2400" dirty="0" smtClean="0"/>
              <a:t>Financial payments over and above regular base pay, and typically range between 10% and 30% of base pay</a:t>
            </a:r>
          </a:p>
          <a:p>
            <a:pPr eaLnBrk="1" hangingPunct="1">
              <a:defRPr/>
            </a:pPr>
            <a:r>
              <a:rPr lang="en-US" sz="2800" dirty="0" smtClean="0"/>
              <a:t>Hardship Allowances</a:t>
            </a:r>
          </a:p>
          <a:p>
            <a:pPr lvl="1" eaLnBrk="1" hangingPunct="1">
              <a:defRPr/>
            </a:pPr>
            <a:r>
              <a:rPr lang="en-US" sz="2400" dirty="0" smtClean="0"/>
              <a:t>Payments to compensate expatriates </a:t>
            </a:r>
            <a:br>
              <a:rPr lang="en-US" sz="2400" dirty="0" smtClean="0"/>
            </a:br>
            <a:r>
              <a:rPr lang="en-US" sz="2400" dirty="0" smtClean="0"/>
              <a:t>for exceptionally hard living and working conditions at certain foreign locations</a:t>
            </a:r>
          </a:p>
          <a:p>
            <a:pPr eaLnBrk="1" hangingPunct="1">
              <a:defRPr/>
            </a:pPr>
            <a:r>
              <a:rPr lang="en-US" sz="2800" dirty="0" smtClean="0"/>
              <a:t>Mobility Premiums</a:t>
            </a:r>
          </a:p>
          <a:p>
            <a:pPr lvl="1" eaLnBrk="1" hangingPunct="1">
              <a:defRPr/>
            </a:pPr>
            <a:r>
              <a:rPr lang="en-US" sz="2400" dirty="0" smtClean="0"/>
              <a:t>Lump-sum payments to reward employees for moving from one assignment to another</a:t>
            </a: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098"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4099" name="Slide Number Placeholder 2"/>
          <p:cNvSpPr>
            <a:spLocks noGrp="1"/>
          </p:cNvSpPr>
          <p:nvPr>
            <p:ph type="sldNum" sz="quarter" idx="11"/>
          </p:nvPr>
        </p:nvSpPr>
        <p:spPr>
          <a:noFill/>
        </p:spPr>
        <p:txBody>
          <a:bodyPr/>
          <a:lstStyle/>
          <a:p>
            <a:r>
              <a:rPr lang="en-US" smtClean="0">
                <a:latin typeface="Arial" pitchFamily="34" charset="0"/>
              </a:rPr>
              <a:t>17–</a:t>
            </a:r>
            <a:fld id="{92B9BBA5-46C4-4349-8C25-C97CB9E86C92}" type="slidenum">
              <a:rPr lang="en-US" smtClean="0">
                <a:latin typeface="Arial" pitchFamily="34" charset="0"/>
              </a:rPr>
              <a:pPr/>
              <a:t>2</a:t>
            </a:fld>
            <a:endParaRPr lang="en-US" smtClean="0">
              <a:latin typeface="Arial" pitchFamily="34" charset="0"/>
            </a:endParaRPr>
          </a:p>
        </p:txBody>
      </p:sp>
      <p:sp>
        <p:nvSpPr>
          <p:cNvPr id="2682882" name="Text Box 2"/>
          <p:cNvSpPr txBox="1">
            <a:spLocks noChangeArrowheads="1"/>
          </p:cNvSpPr>
          <p:nvPr/>
        </p:nvSpPr>
        <p:spPr bwMode="auto">
          <a:xfrm>
            <a:off x="457200" y="206375"/>
            <a:ext cx="4114800" cy="457200"/>
          </a:xfrm>
          <a:prstGeom prst="rect">
            <a:avLst/>
          </a:prstGeom>
          <a:noFill/>
          <a:ln w="9525">
            <a:noFill/>
            <a:miter lim="800000"/>
            <a:headEnd/>
            <a:tailEnd/>
          </a:ln>
          <a:effectLst>
            <a:outerShdw dist="35921" dir="2700000" algn="ctr" rotWithShape="0">
              <a:srgbClr val="333333"/>
            </a:outerShdw>
          </a:effectLst>
        </p:spPr>
        <p:txBody>
          <a:bodyPr>
            <a:spAutoFit/>
          </a:bodyPr>
          <a:lstStyle/>
          <a:p>
            <a:pPr>
              <a:spcBef>
                <a:spcPct val="50000"/>
              </a:spcBef>
              <a:defRPr/>
            </a:pPr>
            <a:r>
              <a:rPr lang="en-US" sz="2400" dirty="0">
                <a:solidFill>
                  <a:schemeClr val="bg1"/>
                </a:solidFill>
                <a:latin typeface="Arial" charset="0"/>
                <a:cs typeface="+mn-cs"/>
              </a:rPr>
              <a:t>WHERE WE ARE NOW…</a:t>
            </a:r>
          </a:p>
        </p:txBody>
      </p:sp>
      <p:pic>
        <p:nvPicPr>
          <p:cNvPr id="2682888" name="Picture 8" descr="Dessler_CO17_chart"/>
          <p:cNvPicPr>
            <a:picLocks noChangeAspect="1" noChangeArrowheads="1"/>
          </p:cNvPicPr>
          <p:nvPr/>
        </p:nvPicPr>
        <p:blipFill>
          <a:blip r:embed="rId4" cstate="print"/>
          <a:srcRect/>
          <a:stretch>
            <a:fillRect/>
          </a:stretch>
        </p:blipFill>
        <p:spPr bwMode="auto">
          <a:xfrm>
            <a:off x="434975" y="968375"/>
            <a:ext cx="7612063" cy="5203825"/>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4" fill="hold" nodeType="afterEffect">
                                  <p:stCondLst>
                                    <p:cond delay="0"/>
                                  </p:stCondLst>
                                  <p:childTnLst>
                                    <p:set>
                                      <p:cBhvr>
                                        <p:cTn id="6" dur="1" fill="hold">
                                          <p:stCondLst>
                                            <p:cond delay="0"/>
                                          </p:stCondLst>
                                        </p:cTn>
                                        <p:tgtEl>
                                          <p:spTgt spid="2682888"/>
                                        </p:tgtEl>
                                        <p:attrNameLst>
                                          <p:attrName>style.visibility</p:attrName>
                                        </p:attrNameLst>
                                      </p:cBhvr>
                                      <p:to>
                                        <p:strVal val="visible"/>
                                      </p:to>
                                    </p:set>
                                    <p:anim calcmode="lin" valueType="num">
                                      <p:cBhvr>
                                        <p:cTn id="7" dur="1000" fill="hold"/>
                                        <p:tgtEl>
                                          <p:spTgt spid="2682888"/>
                                        </p:tgtEl>
                                        <p:attrNameLst>
                                          <p:attrName>ppt_x</p:attrName>
                                        </p:attrNameLst>
                                      </p:cBhvr>
                                      <p:tavLst>
                                        <p:tav tm="0">
                                          <p:val>
                                            <p:strVal val="#ppt_x"/>
                                          </p:val>
                                        </p:tav>
                                        <p:tav tm="100000">
                                          <p:val>
                                            <p:strVal val="#ppt_x"/>
                                          </p:val>
                                        </p:tav>
                                      </p:tavLst>
                                    </p:anim>
                                    <p:anim calcmode="lin" valueType="num">
                                      <p:cBhvr>
                                        <p:cTn id="8" dur="1000" fill="hold"/>
                                        <p:tgtEl>
                                          <p:spTgt spid="2682888"/>
                                        </p:tgtEl>
                                        <p:attrNameLst>
                                          <p:attrName>ppt_y</p:attrName>
                                        </p:attrNameLst>
                                      </p:cBhvr>
                                      <p:tavLst>
                                        <p:tav tm="0">
                                          <p:val>
                                            <p:strVal val="#ppt_y+#ppt_h/2"/>
                                          </p:val>
                                        </p:tav>
                                        <p:tav tm="100000">
                                          <p:val>
                                            <p:strVal val="#ppt_y"/>
                                          </p:val>
                                        </p:tav>
                                      </p:tavLst>
                                    </p:anim>
                                    <p:anim calcmode="lin" valueType="num">
                                      <p:cBhvr>
                                        <p:cTn id="9" dur="1000" fill="hold"/>
                                        <p:tgtEl>
                                          <p:spTgt spid="2682888"/>
                                        </p:tgtEl>
                                        <p:attrNameLst>
                                          <p:attrName>ppt_w</p:attrName>
                                        </p:attrNameLst>
                                      </p:cBhvr>
                                      <p:tavLst>
                                        <p:tav tm="0">
                                          <p:val>
                                            <p:strVal val="#ppt_w"/>
                                          </p:val>
                                        </p:tav>
                                        <p:tav tm="100000">
                                          <p:val>
                                            <p:strVal val="#ppt_w"/>
                                          </p:val>
                                        </p:tav>
                                      </p:tavLst>
                                    </p:anim>
                                    <p:anim calcmode="lin" valueType="num">
                                      <p:cBhvr>
                                        <p:cTn id="10" dur="1000" fill="hold"/>
                                        <p:tgtEl>
                                          <p:spTgt spid="268288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22531" name="Slide Number Placeholder 2"/>
          <p:cNvSpPr>
            <a:spLocks noGrp="1"/>
          </p:cNvSpPr>
          <p:nvPr>
            <p:ph type="sldNum" sz="quarter" idx="11"/>
          </p:nvPr>
        </p:nvSpPr>
        <p:spPr>
          <a:noFill/>
        </p:spPr>
        <p:txBody>
          <a:bodyPr/>
          <a:lstStyle/>
          <a:p>
            <a:r>
              <a:rPr lang="en-US" smtClean="0">
                <a:latin typeface="Arial" pitchFamily="34" charset="0"/>
              </a:rPr>
              <a:t>17–</a:t>
            </a:r>
            <a:fld id="{E6B4D67F-88E0-49C0-A4DD-5C6800271C1A}" type="slidenum">
              <a:rPr lang="en-US" smtClean="0">
                <a:latin typeface="Arial" pitchFamily="34" charset="0"/>
              </a:rPr>
              <a:pPr/>
              <a:t>20</a:t>
            </a:fld>
            <a:endParaRPr lang="en-US" smtClean="0">
              <a:latin typeface="Arial" pitchFamily="34" charset="0"/>
            </a:endParaRPr>
          </a:p>
        </p:txBody>
      </p:sp>
      <p:grpSp>
        <p:nvGrpSpPr>
          <p:cNvPr id="2" name="Group 4"/>
          <p:cNvGrpSpPr>
            <a:grpSpLocks/>
          </p:cNvGrpSpPr>
          <p:nvPr/>
        </p:nvGrpSpPr>
        <p:grpSpPr bwMode="auto">
          <a:xfrm>
            <a:off x="1036638" y="1546225"/>
            <a:ext cx="966787" cy="1044575"/>
            <a:chOff x="576" y="1008"/>
            <a:chExt cx="403" cy="658"/>
          </a:xfrm>
        </p:grpSpPr>
        <p:sp>
          <p:nvSpPr>
            <p:cNvPr id="22551" name="Freeform 5"/>
            <p:cNvSpPr>
              <a:spLocks/>
            </p:cNvSpPr>
            <p:nvPr/>
          </p:nvSpPr>
          <p:spPr bwMode="blackWhite">
            <a:xfrm>
              <a:off x="576" y="1008"/>
              <a:ext cx="403" cy="573"/>
            </a:xfrm>
            <a:custGeom>
              <a:avLst/>
              <a:gdLst>
                <a:gd name="T0" fmla="*/ 0 w 480"/>
                <a:gd name="T1" fmla="*/ 0 h 528"/>
                <a:gd name="T2" fmla="*/ 0 w 480"/>
                <a:gd name="T3" fmla="*/ 573 h 528"/>
                <a:gd name="T4" fmla="*/ 403 w 480"/>
                <a:gd name="T5" fmla="*/ 573 h 528"/>
                <a:gd name="T6" fmla="*/ 0 60000 65536"/>
                <a:gd name="T7" fmla="*/ 0 60000 65536"/>
                <a:gd name="T8" fmla="*/ 0 60000 65536"/>
                <a:gd name="T9" fmla="*/ 0 w 480"/>
                <a:gd name="T10" fmla="*/ 0 h 528"/>
                <a:gd name="T11" fmla="*/ 480 w 480"/>
                <a:gd name="T12" fmla="*/ 528 h 528"/>
              </a:gdLst>
              <a:ahLst/>
              <a:cxnLst>
                <a:cxn ang="T6">
                  <a:pos x="T0" y="T1"/>
                </a:cxn>
                <a:cxn ang="T7">
                  <a:pos x="T2" y="T3"/>
                </a:cxn>
                <a:cxn ang="T8">
                  <a:pos x="T4" y="T5"/>
                </a:cxn>
              </a:cxnLst>
              <a:rect l="T9" t="T10" r="T11" b="T12"/>
              <a:pathLst>
                <a:path w="480" h="528">
                  <a:moveTo>
                    <a:pt x="0" y="0"/>
                  </a:moveTo>
                  <a:lnTo>
                    <a:pt x="0" y="528"/>
                  </a:lnTo>
                  <a:lnTo>
                    <a:pt x="480" y="528"/>
                  </a:lnTo>
                </a:path>
              </a:pathLst>
            </a:custGeom>
            <a:noFill/>
            <a:ln w="57150" cap="flat" cmpd="sng">
              <a:solidFill>
                <a:srgbClr val="006699"/>
              </a:solidFill>
              <a:prstDash val="solid"/>
              <a:round/>
              <a:headEnd type="none" w="med" len="med"/>
              <a:tailEnd type="stealth" w="med" len="med"/>
            </a:ln>
          </p:spPr>
          <p:txBody>
            <a:bodyPr wrap="none" anchor="ctr"/>
            <a:lstStyle/>
            <a:p>
              <a:endParaRPr lang="ar-SA"/>
            </a:p>
          </p:txBody>
        </p:sp>
        <p:sp>
          <p:nvSpPr>
            <p:cNvPr id="22552" name="Oval 6" descr="bluefill01"/>
            <p:cNvSpPr>
              <a:spLocks noChangeArrowheads="1"/>
            </p:cNvSpPr>
            <p:nvPr/>
          </p:nvSpPr>
          <p:spPr bwMode="auto">
            <a:xfrm>
              <a:off x="634" y="1494"/>
              <a:ext cx="172" cy="172"/>
            </a:xfrm>
            <a:prstGeom prst="ellipse">
              <a:avLst/>
            </a:prstGeom>
            <a:blipFill dpi="0" rotWithShape="1">
              <a:blip r:embed="rId3" cstate="print"/>
              <a:srcRect/>
              <a:stretch>
                <a:fillRect/>
              </a:stretch>
            </a:blipFill>
            <a:ln w="28575">
              <a:solidFill>
                <a:srgbClr val="006699"/>
              </a:solidFill>
              <a:round/>
              <a:headEnd/>
              <a:tailEnd/>
            </a:ln>
          </p:spPr>
          <p:txBody>
            <a:bodyPr wrap="none" anchor="ctr"/>
            <a:lstStyle/>
            <a:p>
              <a:pPr algn="ctr"/>
              <a:r>
                <a:rPr lang="en-US" sz="1600" b="1"/>
                <a:t>1</a:t>
              </a:r>
            </a:p>
          </p:txBody>
        </p:sp>
      </p:grpSp>
      <p:grpSp>
        <p:nvGrpSpPr>
          <p:cNvPr id="3" name="Group 7"/>
          <p:cNvGrpSpPr>
            <a:grpSpLocks/>
          </p:cNvGrpSpPr>
          <p:nvPr/>
        </p:nvGrpSpPr>
        <p:grpSpPr bwMode="auto">
          <a:xfrm>
            <a:off x="1036638" y="2149475"/>
            <a:ext cx="966787" cy="1044575"/>
            <a:chOff x="581" y="1757"/>
            <a:chExt cx="403" cy="658"/>
          </a:xfrm>
        </p:grpSpPr>
        <p:sp>
          <p:nvSpPr>
            <p:cNvPr id="22549" name="Freeform 8"/>
            <p:cNvSpPr>
              <a:spLocks/>
            </p:cNvSpPr>
            <p:nvPr/>
          </p:nvSpPr>
          <p:spPr bwMode="blackWhite">
            <a:xfrm>
              <a:off x="581" y="1757"/>
              <a:ext cx="403" cy="573"/>
            </a:xfrm>
            <a:custGeom>
              <a:avLst/>
              <a:gdLst>
                <a:gd name="T0" fmla="*/ 0 w 480"/>
                <a:gd name="T1" fmla="*/ 0 h 528"/>
                <a:gd name="T2" fmla="*/ 0 w 480"/>
                <a:gd name="T3" fmla="*/ 573 h 528"/>
                <a:gd name="T4" fmla="*/ 403 w 480"/>
                <a:gd name="T5" fmla="*/ 573 h 528"/>
                <a:gd name="T6" fmla="*/ 0 60000 65536"/>
                <a:gd name="T7" fmla="*/ 0 60000 65536"/>
                <a:gd name="T8" fmla="*/ 0 60000 65536"/>
                <a:gd name="T9" fmla="*/ 0 w 480"/>
                <a:gd name="T10" fmla="*/ 0 h 528"/>
                <a:gd name="T11" fmla="*/ 480 w 480"/>
                <a:gd name="T12" fmla="*/ 528 h 528"/>
              </a:gdLst>
              <a:ahLst/>
              <a:cxnLst>
                <a:cxn ang="T6">
                  <a:pos x="T0" y="T1"/>
                </a:cxn>
                <a:cxn ang="T7">
                  <a:pos x="T2" y="T3"/>
                </a:cxn>
                <a:cxn ang="T8">
                  <a:pos x="T4" y="T5"/>
                </a:cxn>
              </a:cxnLst>
              <a:rect l="T9" t="T10" r="T11" b="T12"/>
              <a:pathLst>
                <a:path w="480" h="528">
                  <a:moveTo>
                    <a:pt x="0" y="0"/>
                  </a:moveTo>
                  <a:lnTo>
                    <a:pt x="0" y="528"/>
                  </a:lnTo>
                  <a:lnTo>
                    <a:pt x="480" y="528"/>
                  </a:lnTo>
                </a:path>
              </a:pathLst>
            </a:custGeom>
            <a:noFill/>
            <a:ln w="57150" cap="flat" cmpd="sng">
              <a:solidFill>
                <a:srgbClr val="006699"/>
              </a:solidFill>
              <a:prstDash val="solid"/>
              <a:round/>
              <a:headEnd type="none" w="med" len="med"/>
              <a:tailEnd type="stealth" w="med" len="med"/>
            </a:ln>
          </p:spPr>
          <p:txBody>
            <a:bodyPr wrap="none" anchor="ctr"/>
            <a:lstStyle/>
            <a:p>
              <a:endParaRPr lang="ar-SA"/>
            </a:p>
          </p:txBody>
        </p:sp>
        <p:sp>
          <p:nvSpPr>
            <p:cNvPr id="22550" name="Oval 9" descr="bluefill01"/>
            <p:cNvSpPr>
              <a:spLocks noChangeArrowheads="1"/>
            </p:cNvSpPr>
            <p:nvPr/>
          </p:nvSpPr>
          <p:spPr bwMode="auto">
            <a:xfrm>
              <a:off x="639" y="2243"/>
              <a:ext cx="172" cy="172"/>
            </a:xfrm>
            <a:prstGeom prst="ellipse">
              <a:avLst/>
            </a:prstGeom>
            <a:blipFill dpi="0" rotWithShape="1">
              <a:blip r:embed="rId3" cstate="print"/>
              <a:srcRect/>
              <a:stretch>
                <a:fillRect/>
              </a:stretch>
            </a:blipFill>
            <a:ln w="28575">
              <a:solidFill>
                <a:srgbClr val="006699"/>
              </a:solidFill>
              <a:round/>
              <a:headEnd/>
              <a:tailEnd/>
            </a:ln>
          </p:spPr>
          <p:txBody>
            <a:bodyPr wrap="none" anchor="ctr"/>
            <a:lstStyle/>
            <a:p>
              <a:pPr algn="ctr"/>
              <a:r>
                <a:rPr lang="en-US" sz="1600" b="1"/>
                <a:t>2</a:t>
              </a:r>
            </a:p>
          </p:txBody>
        </p:sp>
      </p:grpSp>
      <p:grpSp>
        <p:nvGrpSpPr>
          <p:cNvPr id="4" name="Group 10"/>
          <p:cNvGrpSpPr>
            <a:grpSpLocks/>
          </p:cNvGrpSpPr>
          <p:nvPr/>
        </p:nvGrpSpPr>
        <p:grpSpPr bwMode="auto">
          <a:xfrm>
            <a:off x="1036638" y="2060575"/>
            <a:ext cx="966787" cy="1725613"/>
            <a:chOff x="581" y="2045"/>
            <a:chExt cx="403" cy="1037"/>
          </a:xfrm>
        </p:grpSpPr>
        <p:sp>
          <p:nvSpPr>
            <p:cNvPr id="22547" name="Freeform 11"/>
            <p:cNvSpPr>
              <a:spLocks/>
            </p:cNvSpPr>
            <p:nvPr/>
          </p:nvSpPr>
          <p:spPr bwMode="blackWhite">
            <a:xfrm>
              <a:off x="581" y="2045"/>
              <a:ext cx="403" cy="952"/>
            </a:xfrm>
            <a:custGeom>
              <a:avLst/>
              <a:gdLst>
                <a:gd name="T0" fmla="*/ 0 w 480"/>
                <a:gd name="T1" fmla="*/ 0 h 528"/>
                <a:gd name="T2" fmla="*/ 0 w 480"/>
                <a:gd name="T3" fmla="*/ 952 h 528"/>
                <a:gd name="T4" fmla="*/ 403 w 480"/>
                <a:gd name="T5" fmla="*/ 952 h 528"/>
                <a:gd name="T6" fmla="*/ 0 60000 65536"/>
                <a:gd name="T7" fmla="*/ 0 60000 65536"/>
                <a:gd name="T8" fmla="*/ 0 60000 65536"/>
                <a:gd name="T9" fmla="*/ 0 w 480"/>
                <a:gd name="T10" fmla="*/ 0 h 528"/>
                <a:gd name="T11" fmla="*/ 480 w 480"/>
                <a:gd name="T12" fmla="*/ 528 h 528"/>
              </a:gdLst>
              <a:ahLst/>
              <a:cxnLst>
                <a:cxn ang="T6">
                  <a:pos x="T0" y="T1"/>
                </a:cxn>
                <a:cxn ang="T7">
                  <a:pos x="T2" y="T3"/>
                </a:cxn>
                <a:cxn ang="T8">
                  <a:pos x="T4" y="T5"/>
                </a:cxn>
              </a:cxnLst>
              <a:rect l="T9" t="T10" r="T11" b="T12"/>
              <a:pathLst>
                <a:path w="480" h="528">
                  <a:moveTo>
                    <a:pt x="0" y="0"/>
                  </a:moveTo>
                  <a:lnTo>
                    <a:pt x="0" y="528"/>
                  </a:lnTo>
                  <a:lnTo>
                    <a:pt x="480" y="528"/>
                  </a:lnTo>
                </a:path>
              </a:pathLst>
            </a:custGeom>
            <a:noFill/>
            <a:ln w="57150" cap="flat" cmpd="sng">
              <a:solidFill>
                <a:srgbClr val="006699"/>
              </a:solidFill>
              <a:prstDash val="solid"/>
              <a:round/>
              <a:headEnd type="none" w="med" len="med"/>
              <a:tailEnd type="stealth" w="med" len="med"/>
            </a:ln>
          </p:spPr>
          <p:txBody>
            <a:bodyPr wrap="none" anchor="ctr"/>
            <a:lstStyle/>
            <a:p>
              <a:endParaRPr lang="ar-SA"/>
            </a:p>
          </p:txBody>
        </p:sp>
        <p:sp>
          <p:nvSpPr>
            <p:cNvPr id="22548" name="Oval 12" descr="bluefill01"/>
            <p:cNvSpPr>
              <a:spLocks noChangeArrowheads="1"/>
            </p:cNvSpPr>
            <p:nvPr/>
          </p:nvSpPr>
          <p:spPr bwMode="auto">
            <a:xfrm>
              <a:off x="639" y="2910"/>
              <a:ext cx="172" cy="172"/>
            </a:xfrm>
            <a:prstGeom prst="ellipse">
              <a:avLst/>
            </a:prstGeom>
            <a:blipFill dpi="0" rotWithShape="1">
              <a:blip r:embed="rId3" cstate="print"/>
              <a:srcRect/>
              <a:stretch>
                <a:fillRect/>
              </a:stretch>
            </a:blipFill>
            <a:ln w="28575">
              <a:solidFill>
                <a:srgbClr val="006699"/>
              </a:solidFill>
              <a:round/>
              <a:headEnd/>
              <a:tailEnd/>
            </a:ln>
          </p:spPr>
          <p:txBody>
            <a:bodyPr wrap="none" anchor="ctr"/>
            <a:lstStyle/>
            <a:p>
              <a:pPr algn="ctr"/>
              <a:r>
                <a:rPr lang="en-US" sz="1600" b="1"/>
                <a:t>3</a:t>
              </a:r>
            </a:p>
          </p:txBody>
        </p:sp>
      </p:grpSp>
      <p:grpSp>
        <p:nvGrpSpPr>
          <p:cNvPr id="5" name="Group 13"/>
          <p:cNvGrpSpPr>
            <a:grpSpLocks/>
          </p:cNvGrpSpPr>
          <p:nvPr/>
        </p:nvGrpSpPr>
        <p:grpSpPr bwMode="auto">
          <a:xfrm>
            <a:off x="1036638" y="2652713"/>
            <a:ext cx="966787" cy="1725612"/>
            <a:chOff x="581" y="2045"/>
            <a:chExt cx="403" cy="1037"/>
          </a:xfrm>
        </p:grpSpPr>
        <p:sp>
          <p:nvSpPr>
            <p:cNvPr id="22545" name="Freeform 14"/>
            <p:cNvSpPr>
              <a:spLocks/>
            </p:cNvSpPr>
            <p:nvPr/>
          </p:nvSpPr>
          <p:spPr bwMode="blackWhite">
            <a:xfrm>
              <a:off x="581" y="2045"/>
              <a:ext cx="403" cy="952"/>
            </a:xfrm>
            <a:custGeom>
              <a:avLst/>
              <a:gdLst>
                <a:gd name="T0" fmla="*/ 0 w 480"/>
                <a:gd name="T1" fmla="*/ 0 h 528"/>
                <a:gd name="T2" fmla="*/ 0 w 480"/>
                <a:gd name="T3" fmla="*/ 952 h 528"/>
                <a:gd name="T4" fmla="*/ 403 w 480"/>
                <a:gd name="T5" fmla="*/ 952 h 528"/>
                <a:gd name="T6" fmla="*/ 0 60000 65536"/>
                <a:gd name="T7" fmla="*/ 0 60000 65536"/>
                <a:gd name="T8" fmla="*/ 0 60000 65536"/>
                <a:gd name="T9" fmla="*/ 0 w 480"/>
                <a:gd name="T10" fmla="*/ 0 h 528"/>
                <a:gd name="T11" fmla="*/ 480 w 480"/>
                <a:gd name="T12" fmla="*/ 528 h 528"/>
              </a:gdLst>
              <a:ahLst/>
              <a:cxnLst>
                <a:cxn ang="T6">
                  <a:pos x="T0" y="T1"/>
                </a:cxn>
                <a:cxn ang="T7">
                  <a:pos x="T2" y="T3"/>
                </a:cxn>
                <a:cxn ang="T8">
                  <a:pos x="T4" y="T5"/>
                </a:cxn>
              </a:cxnLst>
              <a:rect l="T9" t="T10" r="T11" b="T12"/>
              <a:pathLst>
                <a:path w="480" h="528">
                  <a:moveTo>
                    <a:pt x="0" y="0"/>
                  </a:moveTo>
                  <a:lnTo>
                    <a:pt x="0" y="528"/>
                  </a:lnTo>
                  <a:lnTo>
                    <a:pt x="480" y="528"/>
                  </a:lnTo>
                </a:path>
              </a:pathLst>
            </a:custGeom>
            <a:noFill/>
            <a:ln w="57150" cap="flat" cmpd="sng">
              <a:solidFill>
                <a:srgbClr val="006699"/>
              </a:solidFill>
              <a:prstDash val="solid"/>
              <a:round/>
              <a:headEnd type="none" w="med" len="med"/>
              <a:tailEnd type="stealth" w="med" len="med"/>
            </a:ln>
          </p:spPr>
          <p:txBody>
            <a:bodyPr wrap="none" anchor="ctr"/>
            <a:lstStyle/>
            <a:p>
              <a:endParaRPr lang="ar-SA"/>
            </a:p>
          </p:txBody>
        </p:sp>
        <p:sp>
          <p:nvSpPr>
            <p:cNvPr id="22546" name="Oval 15" descr="bluefill01"/>
            <p:cNvSpPr>
              <a:spLocks noChangeArrowheads="1"/>
            </p:cNvSpPr>
            <p:nvPr/>
          </p:nvSpPr>
          <p:spPr bwMode="auto">
            <a:xfrm>
              <a:off x="639" y="2910"/>
              <a:ext cx="172" cy="172"/>
            </a:xfrm>
            <a:prstGeom prst="ellipse">
              <a:avLst/>
            </a:prstGeom>
            <a:blipFill dpi="0" rotWithShape="1">
              <a:blip r:embed="rId3" cstate="print"/>
              <a:srcRect/>
              <a:stretch>
                <a:fillRect/>
              </a:stretch>
            </a:blipFill>
            <a:ln w="28575">
              <a:solidFill>
                <a:srgbClr val="006699"/>
              </a:solidFill>
              <a:round/>
              <a:headEnd/>
              <a:tailEnd/>
            </a:ln>
          </p:spPr>
          <p:txBody>
            <a:bodyPr wrap="none" anchor="ctr"/>
            <a:lstStyle/>
            <a:p>
              <a:pPr algn="ctr"/>
              <a:r>
                <a:rPr lang="en-US" sz="1600" b="1"/>
                <a:t>4</a:t>
              </a:r>
            </a:p>
          </p:txBody>
        </p:sp>
      </p:grpSp>
      <p:grpSp>
        <p:nvGrpSpPr>
          <p:cNvPr id="6" name="Group 16"/>
          <p:cNvGrpSpPr>
            <a:grpSpLocks/>
          </p:cNvGrpSpPr>
          <p:nvPr/>
        </p:nvGrpSpPr>
        <p:grpSpPr bwMode="auto">
          <a:xfrm>
            <a:off x="1036638" y="3244850"/>
            <a:ext cx="966787" cy="1725613"/>
            <a:chOff x="581" y="2045"/>
            <a:chExt cx="403" cy="1037"/>
          </a:xfrm>
        </p:grpSpPr>
        <p:sp>
          <p:nvSpPr>
            <p:cNvPr id="22543" name="Freeform 17"/>
            <p:cNvSpPr>
              <a:spLocks/>
            </p:cNvSpPr>
            <p:nvPr/>
          </p:nvSpPr>
          <p:spPr bwMode="blackWhite">
            <a:xfrm>
              <a:off x="581" y="2045"/>
              <a:ext cx="403" cy="952"/>
            </a:xfrm>
            <a:custGeom>
              <a:avLst/>
              <a:gdLst>
                <a:gd name="T0" fmla="*/ 0 w 480"/>
                <a:gd name="T1" fmla="*/ 0 h 528"/>
                <a:gd name="T2" fmla="*/ 0 w 480"/>
                <a:gd name="T3" fmla="*/ 952 h 528"/>
                <a:gd name="T4" fmla="*/ 403 w 480"/>
                <a:gd name="T5" fmla="*/ 952 h 528"/>
                <a:gd name="T6" fmla="*/ 0 60000 65536"/>
                <a:gd name="T7" fmla="*/ 0 60000 65536"/>
                <a:gd name="T8" fmla="*/ 0 60000 65536"/>
                <a:gd name="T9" fmla="*/ 0 w 480"/>
                <a:gd name="T10" fmla="*/ 0 h 528"/>
                <a:gd name="T11" fmla="*/ 480 w 480"/>
                <a:gd name="T12" fmla="*/ 528 h 528"/>
              </a:gdLst>
              <a:ahLst/>
              <a:cxnLst>
                <a:cxn ang="T6">
                  <a:pos x="T0" y="T1"/>
                </a:cxn>
                <a:cxn ang="T7">
                  <a:pos x="T2" y="T3"/>
                </a:cxn>
                <a:cxn ang="T8">
                  <a:pos x="T4" y="T5"/>
                </a:cxn>
              </a:cxnLst>
              <a:rect l="T9" t="T10" r="T11" b="T12"/>
              <a:pathLst>
                <a:path w="480" h="528">
                  <a:moveTo>
                    <a:pt x="0" y="0"/>
                  </a:moveTo>
                  <a:lnTo>
                    <a:pt x="0" y="528"/>
                  </a:lnTo>
                  <a:lnTo>
                    <a:pt x="480" y="528"/>
                  </a:lnTo>
                </a:path>
              </a:pathLst>
            </a:custGeom>
            <a:noFill/>
            <a:ln w="57150" cap="flat" cmpd="sng">
              <a:solidFill>
                <a:srgbClr val="006699"/>
              </a:solidFill>
              <a:prstDash val="solid"/>
              <a:round/>
              <a:headEnd type="none" w="med" len="med"/>
              <a:tailEnd type="stealth" w="med" len="med"/>
            </a:ln>
          </p:spPr>
          <p:txBody>
            <a:bodyPr wrap="none" anchor="ctr"/>
            <a:lstStyle/>
            <a:p>
              <a:endParaRPr lang="ar-SA"/>
            </a:p>
          </p:txBody>
        </p:sp>
        <p:sp>
          <p:nvSpPr>
            <p:cNvPr id="22544" name="Oval 18" descr="bluefill01"/>
            <p:cNvSpPr>
              <a:spLocks noChangeArrowheads="1"/>
            </p:cNvSpPr>
            <p:nvPr/>
          </p:nvSpPr>
          <p:spPr bwMode="auto">
            <a:xfrm>
              <a:off x="639" y="2910"/>
              <a:ext cx="172" cy="172"/>
            </a:xfrm>
            <a:prstGeom prst="ellipse">
              <a:avLst/>
            </a:prstGeom>
            <a:blipFill dpi="0" rotWithShape="1">
              <a:blip r:embed="rId3" cstate="print"/>
              <a:srcRect/>
              <a:stretch>
                <a:fillRect/>
              </a:stretch>
            </a:blipFill>
            <a:ln w="28575">
              <a:solidFill>
                <a:srgbClr val="006699"/>
              </a:solidFill>
              <a:round/>
              <a:headEnd/>
              <a:tailEnd/>
            </a:ln>
          </p:spPr>
          <p:txBody>
            <a:bodyPr wrap="none" anchor="ctr"/>
            <a:lstStyle/>
            <a:p>
              <a:pPr algn="ctr"/>
              <a:r>
                <a:rPr lang="en-US" sz="1600" b="1"/>
                <a:t>5</a:t>
              </a:r>
            </a:p>
          </p:txBody>
        </p:sp>
      </p:grpSp>
      <p:sp>
        <p:nvSpPr>
          <p:cNvPr id="2763795" name="AutoShape 19" descr="bluefill01"/>
          <p:cNvSpPr>
            <a:spLocks noChangeArrowheads="1"/>
          </p:cNvSpPr>
          <p:nvPr/>
        </p:nvSpPr>
        <p:spPr bwMode="auto">
          <a:xfrm>
            <a:off x="731838" y="1325563"/>
            <a:ext cx="5853112" cy="498475"/>
          </a:xfrm>
          <a:prstGeom prst="roundRect">
            <a:avLst>
              <a:gd name="adj" fmla="val 16667"/>
            </a:avLst>
          </a:prstGeom>
          <a:blipFill dpi="0" rotWithShape="1">
            <a:blip r:embed="rId3" cstate="print"/>
            <a:srcRect/>
            <a:stretch>
              <a:fillRect/>
            </a:stretch>
          </a:blipFill>
          <a:ln w="57150" algn="ctr">
            <a:solidFill>
              <a:srgbClr val="7DC1FF"/>
            </a:solidFill>
            <a:round/>
            <a:headEnd/>
            <a:tailEnd/>
          </a:ln>
        </p:spPr>
        <p:txBody>
          <a:bodyPr lIns="0" tIns="0" rIns="0" bIns="0" anchor="ctr" anchorCtr="1"/>
          <a:lstStyle/>
          <a:p>
            <a:pPr algn="ctr"/>
            <a:r>
              <a:rPr lang="en-US" sz="2400">
                <a:latin typeface="Franklin Gothic Medium" pitchFamily="34" charset="0"/>
              </a:rPr>
              <a:t>Steps in Establishing a Global Pay System</a:t>
            </a:r>
          </a:p>
        </p:txBody>
      </p:sp>
      <p:sp>
        <p:nvSpPr>
          <p:cNvPr id="2763796" name="Rectangle 20"/>
          <p:cNvSpPr>
            <a:spLocks noChangeArrowheads="1"/>
          </p:cNvSpPr>
          <p:nvPr/>
        </p:nvSpPr>
        <p:spPr bwMode="blackWhite">
          <a:xfrm>
            <a:off x="2020888" y="2828925"/>
            <a:ext cx="5661025" cy="428625"/>
          </a:xfrm>
          <a:prstGeom prst="rect">
            <a:avLst/>
          </a:prstGeom>
          <a:noFill/>
          <a:ln w="3175" algn="ctr">
            <a:noFill/>
            <a:miter lim="800000"/>
            <a:headEnd/>
            <a:tailEnd/>
          </a:ln>
        </p:spPr>
        <p:txBody>
          <a:bodyPr anchor="ctr"/>
          <a:lstStyle/>
          <a:p>
            <a:pPr>
              <a:spcBef>
                <a:spcPct val="50000"/>
              </a:spcBef>
            </a:pPr>
            <a:r>
              <a:rPr lang="en-US" sz="2000"/>
              <a:t>Identify any gaps in existing rewards systems.</a:t>
            </a:r>
          </a:p>
        </p:txBody>
      </p:sp>
      <p:sp>
        <p:nvSpPr>
          <p:cNvPr id="2763797" name="Rectangle 21"/>
          <p:cNvSpPr>
            <a:spLocks noChangeArrowheads="1"/>
          </p:cNvSpPr>
          <p:nvPr/>
        </p:nvSpPr>
        <p:spPr bwMode="blackWhite">
          <a:xfrm>
            <a:off x="2020888" y="2257425"/>
            <a:ext cx="6392862" cy="385763"/>
          </a:xfrm>
          <a:prstGeom prst="rect">
            <a:avLst/>
          </a:prstGeom>
          <a:noFill/>
          <a:ln w="3175" algn="ctr">
            <a:noFill/>
            <a:miter lim="800000"/>
            <a:headEnd/>
            <a:tailEnd/>
          </a:ln>
        </p:spPr>
        <p:txBody>
          <a:bodyPr anchor="ctr"/>
          <a:lstStyle/>
          <a:p>
            <a:pPr>
              <a:spcBef>
                <a:spcPct val="50000"/>
              </a:spcBef>
            </a:pPr>
            <a:r>
              <a:rPr lang="en-US" sz="2000"/>
              <a:t>Develop a global compensation philosophy framework.</a:t>
            </a:r>
          </a:p>
        </p:txBody>
      </p:sp>
      <p:sp>
        <p:nvSpPr>
          <p:cNvPr id="2763798" name="Rectangle 22"/>
          <p:cNvSpPr>
            <a:spLocks noChangeArrowheads="1"/>
          </p:cNvSpPr>
          <p:nvPr/>
        </p:nvSpPr>
        <p:spPr bwMode="blackWhite">
          <a:xfrm>
            <a:off x="2020888" y="3432175"/>
            <a:ext cx="4379912" cy="427038"/>
          </a:xfrm>
          <a:prstGeom prst="rect">
            <a:avLst/>
          </a:prstGeom>
          <a:noFill/>
          <a:ln w="3175" algn="ctr">
            <a:noFill/>
            <a:miter lim="800000"/>
            <a:headEnd/>
            <a:tailEnd/>
          </a:ln>
        </p:spPr>
        <p:txBody>
          <a:bodyPr anchor="ctr"/>
          <a:lstStyle/>
          <a:p>
            <a:pPr>
              <a:spcBef>
                <a:spcPct val="50000"/>
              </a:spcBef>
            </a:pPr>
            <a:r>
              <a:rPr lang="en-US" sz="2000"/>
              <a:t>Systematize pay systems worldwide.</a:t>
            </a:r>
          </a:p>
        </p:txBody>
      </p:sp>
      <p:sp>
        <p:nvSpPr>
          <p:cNvPr id="2763799" name="Rectangle 23"/>
          <p:cNvSpPr>
            <a:spLocks noChangeArrowheads="1"/>
          </p:cNvSpPr>
          <p:nvPr/>
        </p:nvSpPr>
        <p:spPr bwMode="blackWhite">
          <a:xfrm>
            <a:off x="2016125" y="4021138"/>
            <a:ext cx="5299075" cy="427037"/>
          </a:xfrm>
          <a:prstGeom prst="rect">
            <a:avLst/>
          </a:prstGeom>
          <a:noFill/>
          <a:ln w="3175" algn="ctr">
            <a:noFill/>
            <a:miter lim="800000"/>
            <a:headEnd/>
            <a:tailEnd/>
          </a:ln>
        </p:spPr>
        <p:txBody>
          <a:bodyPr anchor="ctr"/>
          <a:lstStyle/>
          <a:p>
            <a:pPr>
              <a:spcBef>
                <a:spcPct val="50000"/>
              </a:spcBef>
            </a:pPr>
            <a:r>
              <a:rPr lang="en-US" sz="2000"/>
              <a:t>Adapt global pay policies to local conditions.</a:t>
            </a:r>
          </a:p>
        </p:txBody>
      </p:sp>
      <p:sp>
        <p:nvSpPr>
          <p:cNvPr id="2763800" name="Rectangle 24"/>
          <p:cNvSpPr>
            <a:spLocks noChangeArrowheads="1"/>
          </p:cNvSpPr>
          <p:nvPr/>
        </p:nvSpPr>
        <p:spPr bwMode="blackWhite">
          <a:xfrm>
            <a:off x="2012950" y="4597400"/>
            <a:ext cx="6675438" cy="427038"/>
          </a:xfrm>
          <a:prstGeom prst="rect">
            <a:avLst/>
          </a:prstGeom>
          <a:noFill/>
          <a:ln w="3175" algn="ctr">
            <a:noFill/>
            <a:miter lim="800000"/>
            <a:headEnd/>
            <a:tailEnd/>
          </a:ln>
        </p:spPr>
        <p:txBody>
          <a:bodyPr anchor="ctr"/>
          <a:lstStyle/>
          <a:p>
            <a:pPr>
              <a:spcBef>
                <a:spcPct val="50000"/>
              </a:spcBef>
            </a:pPr>
            <a:r>
              <a:rPr lang="en-US" sz="2000"/>
              <a:t>Conduct an ongoing pay policies program assessment.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3795"/>
                                        </p:tgtEl>
                                        <p:attrNameLst>
                                          <p:attrName>style.visibility</p:attrName>
                                        </p:attrNameLst>
                                      </p:cBhvr>
                                      <p:to>
                                        <p:strVal val="visible"/>
                                      </p:to>
                                    </p:set>
                                    <p:animEffect transition="in" filter="wipe(left)">
                                      <p:cBhvr>
                                        <p:cTn id="7" dur="500"/>
                                        <p:tgtEl>
                                          <p:spTgt spid="27637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1000"/>
                                        <p:tgtEl>
                                          <p:spTgt spid="2"/>
                                        </p:tgtEl>
                                      </p:cBhvr>
                                    </p:animEffect>
                                  </p:childTnLst>
                                </p:cTn>
                              </p:par>
                            </p:childTnLst>
                          </p:cTn>
                        </p:par>
                        <p:par>
                          <p:cTn id="13" fill="hold" nodeType="afterGroup">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763797"/>
                                        </p:tgtEl>
                                        <p:attrNameLst>
                                          <p:attrName>style.visibility</p:attrName>
                                        </p:attrNameLst>
                                      </p:cBhvr>
                                      <p:to>
                                        <p:strVal val="visible"/>
                                      </p:to>
                                    </p:set>
                                    <p:animEffect transition="in" filter="wipe(left)">
                                      <p:cBhvr>
                                        <p:cTn id="16" dur="500"/>
                                        <p:tgtEl>
                                          <p:spTgt spid="276379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strips(downRight)">
                                      <p:cBhvr>
                                        <p:cTn id="21" dur="1000"/>
                                        <p:tgtEl>
                                          <p:spTgt spid="3"/>
                                        </p:tgtEl>
                                      </p:cBhvr>
                                    </p:animEffect>
                                  </p:childTnLst>
                                </p:cTn>
                              </p:par>
                            </p:childTnLst>
                          </p:cTn>
                        </p:par>
                        <p:par>
                          <p:cTn id="22" fill="hold" nodeType="afterGroup">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2763796"/>
                                        </p:tgtEl>
                                        <p:attrNameLst>
                                          <p:attrName>style.visibility</p:attrName>
                                        </p:attrNameLst>
                                      </p:cBhvr>
                                      <p:to>
                                        <p:strVal val="visible"/>
                                      </p:to>
                                    </p:set>
                                    <p:animEffect transition="in" filter="wipe(left)">
                                      <p:cBhvr>
                                        <p:cTn id="25" dur="1000"/>
                                        <p:tgtEl>
                                          <p:spTgt spid="276379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6"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strips(downRight)">
                                      <p:cBhvr>
                                        <p:cTn id="30" dur="1000"/>
                                        <p:tgtEl>
                                          <p:spTgt spid="4"/>
                                        </p:tgtEl>
                                      </p:cBhvr>
                                    </p:animEffect>
                                  </p:childTnLst>
                                </p:cTn>
                              </p:par>
                            </p:childTnLst>
                          </p:cTn>
                        </p:par>
                        <p:par>
                          <p:cTn id="31" fill="hold" nodeType="afterGroup">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2763798"/>
                                        </p:tgtEl>
                                        <p:attrNameLst>
                                          <p:attrName>style.visibility</p:attrName>
                                        </p:attrNameLst>
                                      </p:cBhvr>
                                      <p:to>
                                        <p:strVal val="visible"/>
                                      </p:to>
                                    </p:set>
                                    <p:animEffect transition="in" filter="wipe(left)">
                                      <p:cBhvr>
                                        <p:cTn id="34" dur="1000"/>
                                        <p:tgtEl>
                                          <p:spTgt spid="276379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8" presetClass="entr" presetSubtype="6"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strips(downRight)">
                                      <p:cBhvr>
                                        <p:cTn id="39" dur="1000"/>
                                        <p:tgtEl>
                                          <p:spTgt spid="5"/>
                                        </p:tgtEl>
                                      </p:cBhvr>
                                    </p:animEffect>
                                  </p:childTnLst>
                                </p:cTn>
                              </p:par>
                            </p:childTnLst>
                          </p:cTn>
                        </p:par>
                        <p:par>
                          <p:cTn id="40" fill="hold" nodeType="afterGroup">
                            <p:stCondLst>
                              <p:cond delay="1000"/>
                            </p:stCondLst>
                            <p:childTnLst>
                              <p:par>
                                <p:cTn id="41" presetID="22" presetClass="entr" presetSubtype="8" fill="hold" grpId="0" nodeType="afterEffect">
                                  <p:stCondLst>
                                    <p:cond delay="0"/>
                                  </p:stCondLst>
                                  <p:childTnLst>
                                    <p:set>
                                      <p:cBhvr>
                                        <p:cTn id="42" dur="1" fill="hold">
                                          <p:stCondLst>
                                            <p:cond delay="0"/>
                                          </p:stCondLst>
                                        </p:cTn>
                                        <p:tgtEl>
                                          <p:spTgt spid="2763799"/>
                                        </p:tgtEl>
                                        <p:attrNameLst>
                                          <p:attrName>style.visibility</p:attrName>
                                        </p:attrNameLst>
                                      </p:cBhvr>
                                      <p:to>
                                        <p:strVal val="visible"/>
                                      </p:to>
                                    </p:set>
                                    <p:animEffect transition="in" filter="wipe(left)">
                                      <p:cBhvr>
                                        <p:cTn id="43" dur="1000"/>
                                        <p:tgtEl>
                                          <p:spTgt spid="276379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8" presetClass="entr" presetSubtype="6"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strips(downRight)">
                                      <p:cBhvr>
                                        <p:cTn id="48" dur="1000"/>
                                        <p:tgtEl>
                                          <p:spTgt spid="6"/>
                                        </p:tgtEl>
                                      </p:cBhvr>
                                    </p:animEffect>
                                  </p:childTnLst>
                                </p:cTn>
                              </p:par>
                            </p:childTnLst>
                          </p:cTn>
                        </p:par>
                        <p:par>
                          <p:cTn id="49" fill="hold" nodeType="afterGroup">
                            <p:stCondLst>
                              <p:cond delay="1000"/>
                            </p:stCondLst>
                            <p:childTnLst>
                              <p:par>
                                <p:cTn id="50" presetID="22" presetClass="entr" presetSubtype="8" fill="hold" grpId="0" nodeType="afterEffect">
                                  <p:stCondLst>
                                    <p:cond delay="0"/>
                                  </p:stCondLst>
                                  <p:childTnLst>
                                    <p:set>
                                      <p:cBhvr>
                                        <p:cTn id="51" dur="1" fill="hold">
                                          <p:stCondLst>
                                            <p:cond delay="0"/>
                                          </p:stCondLst>
                                        </p:cTn>
                                        <p:tgtEl>
                                          <p:spTgt spid="2763800"/>
                                        </p:tgtEl>
                                        <p:attrNameLst>
                                          <p:attrName>style.visibility</p:attrName>
                                        </p:attrNameLst>
                                      </p:cBhvr>
                                      <p:to>
                                        <p:strVal val="visible"/>
                                      </p:to>
                                    </p:set>
                                    <p:animEffect transition="in" filter="wipe(left)">
                                      <p:cBhvr>
                                        <p:cTn id="52" dur="1000"/>
                                        <p:tgtEl>
                                          <p:spTgt spid="27638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3795" grpId="0" animBg="1" autoUpdateAnimBg="0"/>
      <p:bldP spid="2763796" grpId="0"/>
      <p:bldP spid="2763797" grpId="0"/>
      <p:bldP spid="2763798" grpId="0"/>
      <p:bldP spid="2763799" grpId="0"/>
      <p:bldP spid="276380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23555" name="Slide Number Placeholder 4"/>
          <p:cNvSpPr>
            <a:spLocks noGrp="1"/>
          </p:cNvSpPr>
          <p:nvPr>
            <p:ph type="sldNum" sz="quarter" idx="11"/>
          </p:nvPr>
        </p:nvSpPr>
        <p:spPr>
          <a:noFill/>
        </p:spPr>
        <p:txBody>
          <a:bodyPr/>
          <a:lstStyle/>
          <a:p>
            <a:r>
              <a:rPr lang="en-US" smtClean="0">
                <a:latin typeface="Arial" pitchFamily="34" charset="0"/>
              </a:rPr>
              <a:t>17–</a:t>
            </a:r>
            <a:fld id="{5EF8B660-2ED3-45B4-A24E-1A39D3CF1087}" type="slidenum">
              <a:rPr lang="en-US" smtClean="0">
                <a:latin typeface="Arial" pitchFamily="34" charset="0"/>
              </a:rPr>
              <a:pPr/>
              <a:t>21</a:t>
            </a:fld>
            <a:endParaRPr lang="en-US" smtClean="0">
              <a:latin typeface="Arial" pitchFamily="34" charset="0"/>
            </a:endParaRPr>
          </a:p>
        </p:txBody>
      </p:sp>
      <p:sp>
        <p:nvSpPr>
          <p:cNvPr id="2753538" name="Rectangle 2"/>
          <p:cNvSpPr>
            <a:spLocks noGrp="1" noChangeArrowheads="1"/>
          </p:cNvSpPr>
          <p:nvPr>
            <p:ph type="title"/>
          </p:nvPr>
        </p:nvSpPr>
        <p:spPr/>
        <p:txBody>
          <a:bodyPr/>
          <a:lstStyle/>
          <a:p>
            <a:pPr eaLnBrk="1" hangingPunct="1">
              <a:defRPr/>
            </a:pPr>
            <a:r>
              <a:rPr lang="en-US" dirty="0" smtClean="0"/>
              <a:t>Appraising Expatriate Managers</a:t>
            </a:r>
          </a:p>
        </p:txBody>
      </p:sp>
      <p:sp>
        <p:nvSpPr>
          <p:cNvPr id="2753539" name="Rectangle 3"/>
          <p:cNvSpPr>
            <a:spLocks noGrp="1" noChangeArrowheads="1"/>
          </p:cNvSpPr>
          <p:nvPr>
            <p:ph type="body" idx="1"/>
          </p:nvPr>
        </p:nvSpPr>
        <p:spPr>
          <a:xfrm>
            <a:off x="525463" y="1050925"/>
            <a:ext cx="7978775" cy="5211763"/>
          </a:xfrm>
        </p:spPr>
        <p:txBody>
          <a:bodyPr/>
          <a:lstStyle/>
          <a:p>
            <a:pPr marL="228600" indent="-228600" eaLnBrk="1" hangingPunct="1">
              <a:spcBef>
                <a:spcPct val="40000"/>
              </a:spcBef>
              <a:defRPr/>
            </a:pPr>
            <a:r>
              <a:rPr lang="en-US" sz="2800" dirty="0" smtClean="0"/>
              <a:t>Challenges</a:t>
            </a:r>
          </a:p>
          <a:p>
            <a:pPr marL="685800" lvl="1" indent="-342900" eaLnBrk="1" hangingPunct="1">
              <a:spcBef>
                <a:spcPct val="40000"/>
              </a:spcBef>
              <a:defRPr/>
            </a:pPr>
            <a:r>
              <a:rPr lang="en-US" sz="2400" dirty="0" smtClean="0"/>
              <a:t>Determining who should appraise the manager.</a:t>
            </a:r>
          </a:p>
          <a:p>
            <a:pPr marL="685800" lvl="1" indent="-342900" eaLnBrk="1" hangingPunct="1">
              <a:spcBef>
                <a:spcPct val="40000"/>
              </a:spcBef>
              <a:defRPr/>
            </a:pPr>
            <a:r>
              <a:rPr lang="en-US" sz="2400" dirty="0" smtClean="0"/>
              <a:t>Deciding on which factors to base the appraisal.</a:t>
            </a:r>
          </a:p>
          <a:p>
            <a:pPr marL="228600" indent="-228600" eaLnBrk="1" hangingPunct="1">
              <a:spcBef>
                <a:spcPct val="40000"/>
              </a:spcBef>
              <a:defRPr/>
            </a:pPr>
            <a:r>
              <a:rPr lang="en-US" sz="2800" dirty="0" smtClean="0"/>
              <a:t>Improving the Expatriate Appraisal Process</a:t>
            </a:r>
          </a:p>
          <a:p>
            <a:pPr marL="685800" lvl="1" indent="-342900" eaLnBrk="1" hangingPunct="1">
              <a:spcBef>
                <a:spcPct val="40000"/>
              </a:spcBef>
              <a:buFont typeface="Wingdings" pitchFamily="2" charset="2"/>
              <a:buAutoNum type="arabicPeriod"/>
              <a:defRPr/>
            </a:pPr>
            <a:r>
              <a:rPr lang="en-US" sz="2400" dirty="0" smtClean="0"/>
              <a:t>Stipulate the assignment’s difficulty level, and </a:t>
            </a:r>
            <a:br>
              <a:rPr lang="en-US" sz="2400" dirty="0" smtClean="0"/>
            </a:br>
            <a:r>
              <a:rPr lang="en-US" sz="2400" dirty="0" smtClean="0"/>
              <a:t>adapt the performance criteria to the situation.</a:t>
            </a:r>
          </a:p>
          <a:p>
            <a:pPr marL="685800" lvl="1" indent="-342900" eaLnBrk="1" hangingPunct="1">
              <a:spcBef>
                <a:spcPct val="40000"/>
              </a:spcBef>
              <a:buFont typeface="Wingdings" pitchFamily="2" charset="2"/>
              <a:buAutoNum type="arabicPeriod"/>
              <a:defRPr/>
            </a:pPr>
            <a:r>
              <a:rPr lang="en-US" sz="2400" dirty="0" smtClean="0"/>
              <a:t>Weigh evaluation more toward on-site manager’s appraisal than toward that of the home-site manager.</a:t>
            </a:r>
          </a:p>
          <a:p>
            <a:pPr marL="685800" lvl="1" indent="-342900" eaLnBrk="1" hangingPunct="1">
              <a:spcBef>
                <a:spcPct val="40000"/>
              </a:spcBef>
              <a:buFont typeface="Wingdings" pitchFamily="2" charset="2"/>
              <a:buAutoNum type="arabicPeriod"/>
              <a:defRPr/>
            </a:pPr>
            <a:r>
              <a:rPr lang="en-US" sz="2400" dirty="0" smtClean="0"/>
              <a:t>If home-office manager does appraisal, use a former expatriate from same overseas location for advice.</a:t>
            </a:r>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2"/>
          <p:cNvSpPr>
            <a:spLocks noGrp="1"/>
          </p:cNvSpPr>
          <p:nvPr>
            <p:ph type="ftr" sz="quarter" idx="10"/>
          </p:nvPr>
        </p:nvSpPr>
        <p:spPr>
          <a:noFill/>
        </p:spPr>
        <p:txBody>
          <a:bodyPr/>
          <a:lstStyle/>
          <a:p>
            <a:r>
              <a:rPr lang="en-US">
                <a:latin typeface="Arial" pitchFamily="34" charset="0"/>
              </a:rPr>
              <a:t>Copyright © 2011 Pearson Education</a:t>
            </a:r>
          </a:p>
        </p:txBody>
      </p:sp>
      <p:sp>
        <p:nvSpPr>
          <p:cNvPr id="24579" name="Slide Number Placeholder 3"/>
          <p:cNvSpPr>
            <a:spLocks noGrp="1"/>
          </p:cNvSpPr>
          <p:nvPr>
            <p:ph type="sldNum" sz="quarter" idx="11"/>
          </p:nvPr>
        </p:nvSpPr>
        <p:spPr>
          <a:noFill/>
        </p:spPr>
        <p:txBody>
          <a:bodyPr/>
          <a:lstStyle/>
          <a:p>
            <a:r>
              <a:rPr lang="en-US" smtClean="0">
                <a:latin typeface="Arial" pitchFamily="34" charset="0"/>
              </a:rPr>
              <a:t>17–</a:t>
            </a:r>
            <a:fld id="{38519A77-269F-4C4B-B001-7937D795D90D}" type="slidenum">
              <a:rPr lang="en-US" smtClean="0">
                <a:latin typeface="Arial" pitchFamily="34" charset="0"/>
              </a:rPr>
              <a:pPr/>
              <a:t>22</a:t>
            </a:fld>
            <a:endParaRPr lang="en-US" smtClean="0">
              <a:latin typeface="Arial" pitchFamily="34" charset="0"/>
            </a:endParaRPr>
          </a:p>
        </p:txBody>
      </p:sp>
      <p:sp>
        <p:nvSpPr>
          <p:cNvPr id="2755586" name="Rectangle 2"/>
          <p:cNvSpPr>
            <a:spLocks noGrp="1" noChangeArrowheads="1"/>
          </p:cNvSpPr>
          <p:nvPr>
            <p:ph type="title"/>
          </p:nvPr>
        </p:nvSpPr>
        <p:spPr>
          <a:xfrm>
            <a:off x="928688" y="366713"/>
            <a:ext cx="7286625" cy="625475"/>
          </a:xfrm>
        </p:spPr>
        <p:txBody>
          <a:bodyPr/>
          <a:lstStyle/>
          <a:p>
            <a:pPr algn="ctr" eaLnBrk="1" hangingPunct="1">
              <a:defRPr/>
            </a:pPr>
            <a:r>
              <a:rPr lang="en-US" dirty="0" smtClean="0"/>
              <a:t>International Labor Relations</a:t>
            </a:r>
          </a:p>
        </p:txBody>
      </p:sp>
      <p:grpSp>
        <p:nvGrpSpPr>
          <p:cNvPr id="2" name="Group 13"/>
          <p:cNvGrpSpPr>
            <a:grpSpLocks/>
          </p:cNvGrpSpPr>
          <p:nvPr/>
        </p:nvGrpSpPr>
        <p:grpSpPr bwMode="auto">
          <a:xfrm>
            <a:off x="731838" y="1692275"/>
            <a:ext cx="7680325" cy="3411538"/>
            <a:chOff x="461" y="990"/>
            <a:chExt cx="4838" cy="2149"/>
          </a:xfrm>
        </p:grpSpPr>
        <p:sp>
          <p:nvSpPr>
            <p:cNvPr id="24582" name="AutoShape 14" descr="grayfill01"/>
            <p:cNvSpPr>
              <a:spLocks noChangeArrowheads="1"/>
            </p:cNvSpPr>
            <p:nvPr/>
          </p:nvSpPr>
          <p:spPr bwMode="auto">
            <a:xfrm>
              <a:off x="461" y="2467"/>
              <a:ext cx="1040" cy="672"/>
            </a:xfrm>
            <a:prstGeom prst="roundRect">
              <a:avLst>
                <a:gd name="adj" fmla="val 16667"/>
              </a:avLst>
            </a:prstGeom>
            <a:blipFill dpi="0" rotWithShape="1">
              <a:blip r:embed="rId3" cstate="print"/>
              <a:srcRect/>
              <a:stretch>
                <a:fillRect/>
              </a:stretch>
            </a:blipFill>
            <a:ln w="57150" algn="ctr">
              <a:solidFill>
                <a:srgbClr val="C0C0C0"/>
              </a:solidFill>
              <a:round/>
              <a:headEnd/>
              <a:tailEnd/>
            </a:ln>
          </p:spPr>
          <p:txBody>
            <a:bodyPr lIns="0" tIns="0" rIns="0" bIns="0" anchor="ctr" anchorCtr="1"/>
            <a:lstStyle/>
            <a:p>
              <a:pPr algn="ctr"/>
              <a:r>
                <a:rPr lang="en-US" sz="1800">
                  <a:latin typeface="Franklin Gothic Medium" pitchFamily="34" charset="0"/>
                </a:rPr>
                <a:t>Industry-wide centralization</a:t>
              </a:r>
            </a:p>
          </p:txBody>
        </p:sp>
        <p:sp>
          <p:nvSpPr>
            <p:cNvPr id="24583" name="AutoShape 15" descr="bluefill01"/>
            <p:cNvSpPr>
              <a:spLocks noChangeArrowheads="1"/>
            </p:cNvSpPr>
            <p:nvPr/>
          </p:nvSpPr>
          <p:spPr bwMode="auto">
            <a:xfrm>
              <a:off x="4259" y="2467"/>
              <a:ext cx="1040" cy="672"/>
            </a:xfrm>
            <a:prstGeom prst="roundRect">
              <a:avLst>
                <a:gd name="adj" fmla="val 16667"/>
              </a:avLst>
            </a:prstGeom>
            <a:blipFill dpi="0" rotWithShape="1">
              <a:blip r:embed="rId4" cstate="print"/>
              <a:srcRect/>
              <a:stretch>
                <a:fillRect/>
              </a:stretch>
            </a:blipFill>
            <a:ln w="57150" algn="ctr">
              <a:solidFill>
                <a:srgbClr val="7DC1FF"/>
              </a:solidFill>
              <a:round/>
              <a:headEnd/>
              <a:tailEnd/>
            </a:ln>
          </p:spPr>
          <p:txBody>
            <a:bodyPr lIns="0" tIns="0" rIns="0" bIns="0" anchor="ctr" anchorCtr="1"/>
            <a:lstStyle/>
            <a:p>
              <a:pPr algn="ctr"/>
              <a:r>
                <a:rPr lang="en-US" sz="1800">
                  <a:latin typeface="Franklin Gothic Medium" pitchFamily="34" charset="0"/>
                </a:rPr>
                <a:t>Content and scope of bargaining</a:t>
              </a:r>
            </a:p>
          </p:txBody>
        </p:sp>
        <p:cxnSp>
          <p:nvCxnSpPr>
            <p:cNvPr id="24584" name="AutoShape 16"/>
            <p:cNvCxnSpPr>
              <a:cxnSpLocks noChangeShapeType="1"/>
              <a:stCxn id="24590" idx="3"/>
              <a:endCxn id="24582" idx="0"/>
            </p:cNvCxnSpPr>
            <p:nvPr/>
          </p:nvCxnSpPr>
          <p:spPr bwMode="auto">
            <a:xfrm flipH="1">
              <a:off x="981" y="1690"/>
              <a:ext cx="674" cy="759"/>
            </a:xfrm>
            <a:prstGeom prst="straightConnector1">
              <a:avLst/>
            </a:prstGeom>
            <a:noFill/>
            <a:ln w="38100">
              <a:solidFill>
                <a:schemeClr val="tx1"/>
              </a:solidFill>
              <a:round/>
              <a:headEnd/>
              <a:tailEnd type="stealth" w="lg" len="lg"/>
            </a:ln>
          </p:spPr>
        </p:cxnSp>
        <p:cxnSp>
          <p:nvCxnSpPr>
            <p:cNvPr id="24585" name="AutoShape 17"/>
            <p:cNvCxnSpPr>
              <a:cxnSpLocks noChangeShapeType="1"/>
              <a:stCxn id="24590" idx="5"/>
              <a:endCxn id="24583" idx="0"/>
            </p:cNvCxnSpPr>
            <p:nvPr/>
          </p:nvCxnSpPr>
          <p:spPr bwMode="auto">
            <a:xfrm>
              <a:off x="4083" y="1690"/>
              <a:ext cx="696" cy="759"/>
            </a:xfrm>
            <a:prstGeom prst="straightConnector1">
              <a:avLst/>
            </a:prstGeom>
            <a:noFill/>
            <a:ln w="38100">
              <a:solidFill>
                <a:schemeClr val="tx1"/>
              </a:solidFill>
              <a:round/>
              <a:headEnd/>
              <a:tailEnd type="stealth" w="lg" len="lg"/>
            </a:ln>
          </p:spPr>
        </p:cxnSp>
        <p:cxnSp>
          <p:nvCxnSpPr>
            <p:cNvPr id="24586" name="AutoShape 18"/>
            <p:cNvCxnSpPr>
              <a:cxnSpLocks noChangeShapeType="1"/>
              <a:stCxn id="24590" idx="0"/>
              <a:endCxn id="24587" idx="0"/>
            </p:cNvCxnSpPr>
            <p:nvPr/>
          </p:nvCxnSpPr>
          <p:spPr bwMode="auto">
            <a:xfrm flipH="1">
              <a:off x="2247" y="990"/>
              <a:ext cx="622" cy="1459"/>
            </a:xfrm>
            <a:prstGeom prst="straightConnector1">
              <a:avLst/>
            </a:prstGeom>
            <a:noFill/>
            <a:ln w="38100">
              <a:solidFill>
                <a:schemeClr val="tx1"/>
              </a:solidFill>
              <a:round/>
              <a:headEnd/>
              <a:tailEnd type="stealth" w="lg" len="lg"/>
            </a:ln>
          </p:spPr>
        </p:cxnSp>
        <p:sp>
          <p:nvSpPr>
            <p:cNvPr id="24587" name="AutoShape 19" descr="purplefill01"/>
            <p:cNvSpPr>
              <a:spLocks noChangeArrowheads="1"/>
            </p:cNvSpPr>
            <p:nvPr/>
          </p:nvSpPr>
          <p:spPr bwMode="auto">
            <a:xfrm>
              <a:off x="1727" y="2467"/>
              <a:ext cx="1040" cy="672"/>
            </a:xfrm>
            <a:prstGeom prst="roundRect">
              <a:avLst>
                <a:gd name="adj" fmla="val 16667"/>
              </a:avLst>
            </a:prstGeom>
            <a:blipFill dpi="0" rotWithShape="1">
              <a:blip r:embed="rId5" cstate="print"/>
              <a:srcRect/>
              <a:stretch>
                <a:fillRect/>
              </a:stretch>
            </a:blipFill>
            <a:ln w="57150" algn="ctr">
              <a:solidFill>
                <a:srgbClr val="AB439C"/>
              </a:solidFill>
              <a:round/>
              <a:headEnd/>
              <a:tailEnd/>
            </a:ln>
          </p:spPr>
          <p:txBody>
            <a:bodyPr lIns="0" tIns="0" rIns="0" bIns="0" anchor="ctr" anchorCtr="1"/>
            <a:lstStyle/>
            <a:p>
              <a:pPr algn="ctr"/>
              <a:r>
                <a:rPr lang="en-US" sz="1800">
                  <a:latin typeface="Franklin Gothic Medium" pitchFamily="34" charset="0"/>
                </a:rPr>
                <a:t>Employer organization</a:t>
              </a:r>
            </a:p>
          </p:txBody>
        </p:sp>
        <p:cxnSp>
          <p:nvCxnSpPr>
            <p:cNvPr id="24588" name="AutoShape 20"/>
            <p:cNvCxnSpPr>
              <a:cxnSpLocks noChangeShapeType="1"/>
              <a:stCxn id="24590" idx="0"/>
              <a:endCxn id="24589" idx="0"/>
            </p:cNvCxnSpPr>
            <p:nvPr/>
          </p:nvCxnSpPr>
          <p:spPr bwMode="auto">
            <a:xfrm>
              <a:off x="2869" y="990"/>
              <a:ext cx="644" cy="1459"/>
            </a:xfrm>
            <a:prstGeom prst="straightConnector1">
              <a:avLst/>
            </a:prstGeom>
            <a:noFill/>
            <a:ln w="38100">
              <a:solidFill>
                <a:schemeClr val="tx1"/>
              </a:solidFill>
              <a:round/>
              <a:headEnd/>
              <a:tailEnd type="stealth" w="lg" len="lg"/>
            </a:ln>
          </p:spPr>
        </p:cxnSp>
        <p:sp>
          <p:nvSpPr>
            <p:cNvPr id="24589" name="AutoShape 21" descr="redfill01"/>
            <p:cNvSpPr>
              <a:spLocks noChangeArrowheads="1"/>
            </p:cNvSpPr>
            <p:nvPr/>
          </p:nvSpPr>
          <p:spPr bwMode="auto">
            <a:xfrm>
              <a:off x="2993" y="2467"/>
              <a:ext cx="1040" cy="672"/>
            </a:xfrm>
            <a:prstGeom prst="roundRect">
              <a:avLst>
                <a:gd name="adj" fmla="val 16667"/>
              </a:avLst>
            </a:prstGeom>
            <a:blipFill dpi="0" rotWithShape="1">
              <a:blip r:embed="rId6" cstate="print"/>
              <a:srcRect/>
              <a:stretch>
                <a:fillRect/>
              </a:stretch>
            </a:blipFill>
            <a:ln w="57150" algn="ctr">
              <a:solidFill>
                <a:srgbClr val="CC6600"/>
              </a:solidFill>
              <a:round/>
              <a:headEnd/>
              <a:tailEnd/>
            </a:ln>
          </p:spPr>
          <p:txBody>
            <a:bodyPr lIns="0" tIns="0" rIns="0" bIns="0" anchor="ctr" anchorCtr="1"/>
            <a:lstStyle/>
            <a:p>
              <a:pPr algn="ctr"/>
              <a:r>
                <a:rPr lang="en-US" sz="1800">
                  <a:latin typeface="Franklin Gothic Medium" pitchFamily="34" charset="0"/>
                </a:rPr>
                <a:t>Multiple union recognition</a:t>
              </a:r>
            </a:p>
          </p:txBody>
        </p:sp>
        <p:sp>
          <p:nvSpPr>
            <p:cNvPr id="24590" name="Oval 22"/>
            <p:cNvSpPr>
              <a:spLocks noChangeArrowheads="1"/>
            </p:cNvSpPr>
            <p:nvPr/>
          </p:nvSpPr>
          <p:spPr bwMode="auto">
            <a:xfrm>
              <a:off x="1152" y="1008"/>
              <a:ext cx="3434" cy="778"/>
            </a:xfrm>
            <a:prstGeom prst="ellipse">
              <a:avLst/>
            </a:prstGeom>
            <a:gradFill rotWithShape="1">
              <a:gsLst>
                <a:gs pos="0">
                  <a:srgbClr val="EAD596"/>
                </a:gs>
                <a:gs pos="100000">
                  <a:srgbClr val="CC9900"/>
                </a:gs>
              </a:gsLst>
              <a:lin ang="5400000" scaled="1"/>
            </a:gradFill>
            <a:ln w="57150" algn="ctr">
              <a:solidFill>
                <a:srgbClr val="CC9900"/>
              </a:solidFill>
              <a:round/>
              <a:headEnd/>
              <a:tailEnd/>
            </a:ln>
          </p:spPr>
          <p:txBody>
            <a:bodyPr lIns="0" tIns="0" rIns="0" bIns="0" anchor="ctr" anchorCtr="1"/>
            <a:lstStyle/>
            <a:p>
              <a:pPr algn="ctr"/>
              <a:r>
                <a:rPr lang="en-US" sz="2400">
                  <a:latin typeface="Franklin Gothic Medium" pitchFamily="34" charset="0"/>
                </a:rPr>
                <a:t>Characteristics of European Labor Relations</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25603" name="Slide Number Placeholder 4"/>
          <p:cNvSpPr>
            <a:spLocks noGrp="1"/>
          </p:cNvSpPr>
          <p:nvPr>
            <p:ph type="sldNum" sz="quarter" idx="11"/>
          </p:nvPr>
        </p:nvSpPr>
        <p:spPr>
          <a:noFill/>
        </p:spPr>
        <p:txBody>
          <a:bodyPr/>
          <a:lstStyle/>
          <a:p>
            <a:r>
              <a:rPr lang="en-US" smtClean="0">
                <a:latin typeface="Arial" pitchFamily="34" charset="0"/>
              </a:rPr>
              <a:t>17–</a:t>
            </a:r>
            <a:fld id="{A8DB941B-589D-4E27-A7F3-2C9ADCE7C8FC}" type="slidenum">
              <a:rPr lang="en-US" smtClean="0">
                <a:latin typeface="Arial" pitchFamily="34" charset="0"/>
              </a:rPr>
              <a:pPr/>
              <a:t>23</a:t>
            </a:fld>
            <a:endParaRPr lang="en-US" smtClean="0">
              <a:latin typeface="Arial" pitchFamily="34" charset="0"/>
            </a:endParaRPr>
          </a:p>
        </p:txBody>
      </p:sp>
      <p:sp>
        <p:nvSpPr>
          <p:cNvPr id="2757634" name="Rectangle 2"/>
          <p:cNvSpPr>
            <a:spLocks noGrp="1" noChangeArrowheads="1"/>
          </p:cNvSpPr>
          <p:nvPr>
            <p:ph type="title"/>
          </p:nvPr>
        </p:nvSpPr>
        <p:spPr/>
        <p:txBody>
          <a:bodyPr/>
          <a:lstStyle/>
          <a:p>
            <a:pPr eaLnBrk="1" hangingPunct="1">
              <a:defRPr/>
            </a:pPr>
            <a:r>
              <a:rPr lang="en-US" dirty="0" smtClean="0"/>
              <a:t>Terrorism, Safety, and Global HR</a:t>
            </a:r>
          </a:p>
        </p:txBody>
      </p:sp>
      <p:sp>
        <p:nvSpPr>
          <p:cNvPr id="2757635" name="Rectangle 3"/>
          <p:cNvSpPr>
            <a:spLocks noGrp="1" noChangeArrowheads="1"/>
          </p:cNvSpPr>
          <p:nvPr>
            <p:ph type="body" idx="1"/>
          </p:nvPr>
        </p:nvSpPr>
        <p:spPr>
          <a:xfrm>
            <a:off x="525463" y="1050925"/>
            <a:ext cx="7886700" cy="5211763"/>
          </a:xfrm>
        </p:spPr>
        <p:txBody>
          <a:bodyPr/>
          <a:lstStyle/>
          <a:p>
            <a:pPr eaLnBrk="1" hangingPunct="1">
              <a:defRPr/>
            </a:pPr>
            <a:r>
              <a:rPr lang="en-US" sz="2800" dirty="0" smtClean="0"/>
              <a:t>Taking Protective Measures</a:t>
            </a:r>
          </a:p>
          <a:p>
            <a:pPr lvl="1" eaLnBrk="1" hangingPunct="1">
              <a:defRPr/>
            </a:pPr>
            <a:r>
              <a:rPr lang="en-US" sz="2400" dirty="0" smtClean="0"/>
              <a:t>Crisis management teams</a:t>
            </a:r>
          </a:p>
          <a:p>
            <a:pPr lvl="1" eaLnBrk="1" hangingPunct="1">
              <a:defRPr/>
            </a:pPr>
            <a:r>
              <a:rPr lang="en-US" sz="2400" dirty="0" smtClean="0"/>
              <a:t>Intelligence services</a:t>
            </a:r>
          </a:p>
          <a:p>
            <a:pPr eaLnBrk="1" hangingPunct="1">
              <a:defRPr/>
            </a:pPr>
            <a:r>
              <a:rPr lang="en-US" sz="2800" dirty="0" smtClean="0"/>
              <a:t>Kidnapping and Ransom (K&amp;R) Insurance </a:t>
            </a:r>
          </a:p>
          <a:p>
            <a:pPr lvl="1" eaLnBrk="1" hangingPunct="1">
              <a:defRPr/>
            </a:pPr>
            <a:r>
              <a:rPr lang="en-US" sz="2400" dirty="0" smtClean="0"/>
              <a:t>Crisis situations</a:t>
            </a:r>
          </a:p>
          <a:p>
            <a:pPr lvl="2" eaLnBrk="1" hangingPunct="1">
              <a:defRPr/>
            </a:pPr>
            <a:r>
              <a:rPr lang="en-US" sz="2400" dirty="0" smtClean="0"/>
              <a:t>Kidnapping: employee is a hostage </a:t>
            </a:r>
            <a:br>
              <a:rPr lang="en-US" sz="2400" dirty="0" smtClean="0"/>
            </a:br>
            <a:r>
              <a:rPr lang="en-US" sz="2400" dirty="0" smtClean="0"/>
              <a:t>until employer pays a ransom</a:t>
            </a:r>
          </a:p>
          <a:p>
            <a:pPr lvl="2" eaLnBrk="1" hangingPunct="1">
              <a:defRPr/>
            </a:pPr>
            <a:r>
              <a:rPr lang="en-US" sz="2400" dirty="0" smtClean="0"/>
              <a:t>Extortion: threatening bodily harm</a:t>
            </a:r>
          </a:p>
          <a:p>
            <a:pPr lvl="2" eaLnBrk="1" hangingPunct="1">
              <a:defRPr/>
            </a:pPr>
            <a:r>
              <a:rPr lang="en-US" sz="2400" dirty="0" smtClean="0"/>
              <a:t>Detention: holding employee without </a:t>
            </a:r>
            <a:br>
              <a:rPr lang="en-US" sz="2400" dirty="0" smtClean="0"/>
            </a:br>
            <a:r>
              <a:rPr lang="en-US" sz="2400" dirty="0" smtClean="0"/>
              <a:t>any ransom demand</a:t>
            </a:r>
          </a:p>
          <a:p>
            <a:pPr lvl="2" eaLnBrk="1" hangingPunct="1">
              <a:defRPr/>
            </a:pPr>
            <a:r>
              <a:rPr lang="en-US" sz="2400" dirty="0" smtClean="0"/>
              <a:t>Threats to property or products unless </a:t>
            </a:r>
            <a:br>
              <a:rPr lang="en-US" sz="2400" dirty="0" smtClean="0"/>
            </a:br>
            <a:r>
              <a:rPr lang="en-US" sz="2400" dirty="0" smtClean="0"/>
              <a:t>employer makes a payment</a:t>
            </a: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26627" name="Slide Number Placeholder 4"/>
          <p:cNvSpPr>
            <a:spLocks noGrp="1"/>
          </p:cNvSpPr>
          <p:nvPr>
            <p:ph type="sldNum" sz="quarter" idx="11"/>
          </p:nvPr>
        </p:nvSpPr>
        <p:spPr>
          <a:noFill/>
        </p:spPr>
        <p:txBody>
          <a:bodyPr/>
          <a:lstStyle/>
          <a:p>
            <a:r>
              <a:rPr lang="en-US" smtClean="0">
                <a:latin typeface="Arial" pitchFamily="34" charset="0"/>
              </a:rPr>
              <a:t>17–</a:t>
            </a:r>
            <a:fld id="{20CA7356-404F-435A-A68D-20A75F20FDC1}" type="slidenum">
              <a:rPr lang="en-US" smtClean="0">
                <a:latin typeface="Arial" pitchFamily="34" charset="0"/>
              </a:rPr>
              <a:pPr/>
              <a:t>24</a:t>
            </a:fld>
            <a:endParaRPr lang="en-US" smtClean="0">
              <a:latin typeface="Arial" pitchFamily="34" charset="0"/>
            </a:endParaRPr>
          </a:p>
        </p:txBody>
      </p:sp>
      <p:sp>
        <p:nvSpPr>
          <p:cNvPr id="2759682" name="Rectangle 2"/>
          <p:cNvSpPr>
            <a:spLocks noGrp="1" noChangeArrowheads="1"/>
          </p:cNvSpPr>
          <p:nvPr>
            <p:ph type="title"/>
          </p:nvPr>
        </p:nvSpPr>
        <p:spPr/>
        <p:txBody>
          <a:bodyPr/>
          <a:lstStyle/>
          <a:p>
            <a:pPr eaLnBrk="1" hangingPunct="1">
              <a:defRPr/>
            </a:pPr>
            <a:r>
              <a:rPr lang="en-US" dirty="0" smtClean="0"/>
              <a:t>Repatriation: Problems and Solutions</a:t>
            </a:r>
          </a:p>
        </p:txBody>
      </p:sp>
      <p:sp>
        <p:nvSpPr>
          <p:cNvPr id="2759683" name="Rectangle 3"/>
          <p:cNvSpPr>
            <a:spLocks noGrp="1" noChangeArrowheads="1"/>
          </p:cNvSpPr>
          <p:nvPr>
            <p:ph type="body" idx="1"/>
          </p:nvPr>
        </p:nvSpPr>
        <p:spPr>
          <a:xfrm>
            <a:off x="525463" y="1050925"/>
            <a:ext cx="7978775" cy="5211763"/>
          </a:xfrm>
        </p:spPr>
        <p:txBody>
          <a:bodyPr/>
          <a:lstStyle/>
          <a:p>
            <a:pPr eaLnBrk="1" hangingPunct="1">
              <a:spcBef>
                <a:spcPct val="40000"/>
              </a:spcBef>
              <a:defRPr/>
            </a:pPr>
            <a:r>
              <a:rPr lang="en-US" sz="2800" dirty="0" smtClean="0"/>
              <a:t>Problem</a:t>
            </a:r>
          </a:p>
          <a:p>
            <a:pPr lvl="1" eaLnBrk="1" hangingPunct="1">
              <a:spcBef>
                <a:spcPct val="40000"/>
              </a:spcBef>
              <a:defRPr/>
            </a:pPr>
            <a:r>
              <a:rPr lang="en-US" sz="2400" dirty="0" smtClean="0"/>
              <a:t>Making sure that the expatriate and his or her family don’t feel that the company has left them adrift.</a:t>
            </a:r>
          </a:p>
          <a:p>
            <a:pPr eaLnBrk="1" hangingPunct="1">
              <a:spcBef>
                <a:spcPct val="40000"/>
              </a:spcBef>
              <a:defRPr/>
            </a:pPr>
            <a:r>
              <a:rPr lang="en-US" sz="2800" dirty="0" smtClean="0"/>
              <a:t>Solutions</a:t>
            </a:r>
          </a:p>
          <a:p>
            <a:pPr lvl="1" eaLnBrk="1" hangingPunct="1">
              <a:spcBef>
                <a:spcPct val="40000"/>
              </a:spcBef>
              <a:defRPr/>
            </a:pPr>
            <a:r>
              <a:rPr lang="en-US" sz="2400" dirty="0" smtClean="0"/>
              <a:t>Match the expat and his or her family with </a:t>
            </a:r>
            <a:br>
              <a:rPr lang="en-US" sz="2400" dirty="0" smtClean="0"/>
            </a:br>
            <a:r>
              <a:rPr lang="en-US" sz="2400" dirty="0" smtClean="0"/>
              <a:t>a psychologist trained in repatriation issues.</a:t>
            </a:r>
          </a:p>
          <a:p>
            <a:pPr lvl="1" eaLnBrk="1" hangingPunct="1">
              <a:spcBef>
                <a:spcPct val="40000"/>
              </a:spcBef>
              <a:defRPr/>
            </a:pPr>
            <a:r>
              <a:rPr lang="en-US" sz="2400" dirty="0" smtClean="0"/>
              <a:t>Make sure the expat always feels “in the loop” </a:t>
            </a:r>
            <a:br>
              <a:rPr lang="en-US" sz="2400" dirty="0" smtClean="0"/>
            </a:br>
            <a:r>
              <a:rPr lang="en-US" sz="2400" dirty="0" smtClean="0"/>
              <a:t>with what’s happening back at the home office.</a:t>
            </a:r>
          </a:p>
          <a:p>
            <a:pPr lvl="1" eaLnBrk="1" hangingPunct="1">
              <a:spcBef>
                <a:spcPct val="40000"/>
              </a:spcBef>
              <a:defRPr/>
            </a:pPr>
            <a:r>
              <a:rPr lang="en-US" sz="2400" dirty="0" smtClean="0"/>
              <a:t>Provide formal repatriation services when </a:t>
            </a:r>
            <a:br>
              <a:rPr lang="en-US" sz="2400" dirty="0" smtClean="0"/>
            </a:br>
            <a:r>
              <a:rPr lang="en-US" sz="2400" dirty="0" smtClean="0"/>
              <a:t>the expat returns home.</a:t>
            </a:r>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27651" name="Slide Number Placeholder 4"/>
          <p:cNvSpPr>
            <a:spLocks noGrp="1"/>
          </p:cNvSpPr>
          <p:nvPr>
            <p:ph type="sldNum" sz="quarter" idx="11"/>
          </p:nvPr>
        </p:nvSpPr>
        <p:spPr>
          <a:noFill/>
        </p:spPr>
        <p:txBody>
          <a:bodyPr/>
          <a:lstStyle/>
          <a:p>
            <a:r>
              <a:rPr lang="en-US" smtClean="0">
                <a:latin typeface="Arial" pitchFamily="34" charset="0"/>
              </a:rPr>
              <a:t>17–</a:t>
            </a:r>
            <a:fld id="{700E504C-A2DD-4F0F-9017-7E55C0E0D759}" type="slidenum">
              <a:rPr lang="en-US" smtClean="0">
                <a:latin typeface="Arial" pitchFamily="34" charset="0"/>
              </a:rPr>
              <a:pPr/>
              <a:t>25</a:t>
            </a:fld>
            <a:endParaRPr lang="en-US" smtClean="0">
              <a:latin typeface="Arial" pitchFamily="34" charset="0"/>
            </a:endParaRPr>
          </a:p>
        </p:txBody>
      </p:sp>
      <p:sp>
        <p:nvSpPr>
          <p:cNvPr id="2726916" name="Rectangle 4"/>
          <p:cNvSpPr>
            <a:spLocks noGrp="1" noChangeArrowheads="1"/>
          </p:cNvSpPr>
          <p:nvPr>
            <p:ph type="title"/>
          </p:nvPr>
        </p:nvSpPr>
        <p:spPr/>
        <p:txBody>
          <a:bodyPr/>
          <a:lstStyle/>
          <a:p>
            <a:pPr eaLnBrk="1" hangingPunct="1">
              <a:defRPr/>
            </a:pPr>
            <a:r>
              <a:rPr lang="en-US" dirty="0" smtClean="0"/>
              <a:t>How to Implement a Global HR System</a:t>
            </a:r>
          </a:p>
        </p:txBody>
      </p:sp>
      <p:sp>
        <p:nvSpPr>
          <p:cNvPr id="2726917" name="Rectangle 5"/>
          <p:cNvSpPr>
            <a:spLocks noGrp="1" noChangeArrowheads="1"/>
          </p:cNvSpPr>
          <p:nvPr>
            <p:ph type="body" idx="1"/>
          </p:nvPr>
        </p:nvSpPr>
        <p:spPr>
          <a:xfrm>
            <a:off x="525463" y="1050925"/>
            <a:ext cx="6332537" cy="5211763"/>
          </a:xfrm>
        </p:spPr>
        <p:txBody>
          <a:bodyPr/>
          <a:lstStyle/>
          <a:p>
            <a:pPr eaLnBrk="1" hangingPunct="1">
              <a:spcBef>
                <a:spcPct val="50000"/>
              </a:spcBef>
              <a:defRPr/>
            </a:pPr>
            <a:r>
              <a:rPr lang="en-US" dirty="0" smtClean="0"/>
              <a:t>Best practices in developing worldwide human resource policies and practices:</a:t>
            </a:r>
          </a:p>
          <a:p>
            <a:pPr lvl="1" eaLnBrk="1" hangingPunct="1">
              <a:spcBef>
                <a:spcPct val="50000"/>
              </a:spcBef>
              <a:defRPr/>
            </a:pPr>
            <a:r>
              <a:rPr lang="en-US" dirty="0" smtClean="0"/>
              <a:t>Form global HR networks that make local HR managers a part of global teams.</a:t>
            </a:r>
          </a:p>
          <a:p>
            <a:pPr lvl="1" eaLnBrk="1" hangingPunct="1">
              <a:spcBef>
                <a:spcPct val="50000"/>
              </a:spcBef>
              <a:defRPr/>
            </a:pPr>
            <a:r>
              <a:rPr lang="en-US" dirty="0" smtClean="0"/>
              <a:t>Remember that it’s more important to standardize ends and competencies than specific methods.</a:t>
            </a:r>
          </a:p>
        </p:txBody>
      </p:sp>
      <p:pic>
        <p:nvPicPr>
          <p:cNvPr id="27654" name="Picture 8" descr="j0195260"/>
          <p:cNvPicPr>
            <a:picLocks noChangeAspect="1" noChangeArrowheads="1"/>
          </p:cNvPicPr>
          <p:nvPr/>
        </p:nvPicPr>
        <p:blipFill>
          <a:blip r:embed="rId3" cstate="print"/>
          <a:srcRect/>
          <a:stretch>
            <a:fillRect/>
          </a:stretch>
        </p:blipFill>
        <p:spPr bwMode="auto">
          <a:xfrm>
            <a:off x="6400800" y="2332038"/>
            <a:ext cx="2092325" cy="3925887"/>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28675" name="Slide Number Placeholder 4"/>
          <p:cNvSpPr>
            <a:spLocks noGrp="1"/>
          </p:cNvSpPr>
          <p:nvPr>
            <p:ph type="sldNum" sz="quarter" idx="11"/>
          </p:nvPr>
        </p:nvSpPr>
        <p:spPr>
          <a:noFill/>
        </p:spPr>
        <p:txBody>
          <a:bodyPr/>
          <a:lstStyle/>
          <a:p>
            <a:r>
              <a:rPr lang="en-US" smtClean="0">
                <a:latin typeface="Arial" pitchFamily="34" charset="0"/>
              </a:rPr>
              <a:t>17–</a:t>
            </a:r>
            <a:fld id="{141B16FE-373B-4407-8E67-B5FB579E68C1}" type="slidenum">
              <a:rPr lang="en-US" smtClean="0">
                <a:latin typeface="Arial" pitchFamily="34" charset="0"/>
              </a:rPr>
              <a:pPr/>
              <a:t>26</a:t>
            </a:fld>
            <a:endParaRPr lang="en-US" smtClean="0">
              <a:latin typeface="Arial" pitchFamily="34" charset="0"/>
            </a:endParaRPr>
          </a:p>
        </p:txBody>
      </p:sp>
      <p:sp>
        <p:nvSpPr>
          <p:cNvPr id="2724868" name="Rectangle 4"/>
          <p:cNvSpPr>
            <a:spLocks noGrp="1" noChangeArrowheads="1"/>
          </p:cNvSpPr>
          <p:nvPr>
            <p:ph type="title"/>
          </p:nvPr>
        </p:nvSpPr>
        <p:spPr>
          <a:xfrm>
            <a:off x="365125" y="366713"/>
            <a:ext cx="8413750" cy="1112837"/>
          </a:xfrm>
        </p:spPr>
        <p:txBody>
          <a:bodyPr/>
          <a:lstStyle/>
          <a:p>
            <a:pPr eaLnBrk="1" hangingPunct="1">
              <a:defRPr/>
            </a:pPr>
            <a:r>
              <a:rPr lang="en-US" dirty="0" smtClean="0"/>
              <a:t>Making the Global HR System </a:t>
            </a:r>
            <a:br>
              <a:rPr lang="en-US" dirty="0" smtClean="0"/>
            </a:br>
            <a:r>
              <a:rPr lang="en-US" dirty="0" smtClean="0"/>
              <a:t>More Acceptable</a:t>
            </a:r>
          </a:p>
        </p:txBody>
      </p:sp>
      <p:sp>
        <p:nvSpPr>
          <p:cNvPr id="2724869" name="Rectangle 5"/>
          <p:cNvSpPr>
            <a:spLocks noGrp="1" noChangeArrowheads="1"/>
          </p:cNvSpPr>
          <p:nvPr>
            <p:ph type="body" idx="1"/>
          </p:nvPr>
        </p:nvSpPr>
        <p:spPr>
          <a:xfrm>
            <a:off x="525463" y="1600200"/>
            <a:ext cx="7796212" cy="4662488"/>
          </a:xfrm>
        </p:spPr>
        <p:txBody>
          <a:bodyPr/>
          <a:lstStyle/>
          <a:p>
            <a:pPr eaLnBrk="1" hangingPunct="1">
              <a:spcBef>
                <a:spcPct val="35000"/>
              </a:spcBef>
              <a:defRPr/>
            </a:pPr>
            <a:r>
              <a:rPr lang="en-US" dirty="0" smtClean="0"/>
              <a:t>Best practices for making a global HR system </a:t>
            </a:r>
            <a:br>
              <a:rPr lang="en-US" dirty="0" smtClean="0"/>
            </a:br>
            <a:r>
              <a:rPr lang="en-US" dirty="0" smtClean="0"/>
              <a:t>more acceptable to local managers:</a:t>
            </a:r>
          </a:p>
          <a:p>
            <a:pPr lvl="1" eaLnBrk="1" hangingPunct="1">
              <a:spcBef>
                <a:spcPct val="35000"/>
              </a:spcBef>
              <a:defRPr/>
            </a:pPr>
            <a:r>
              <a:rPr lang="en-US" dirty="0" smtClean="0"/>
              <a:t>Remember that global systems are more accepted in </a:t>
            </a:r>
            <a:br>
              <a:rPr lang="en-US" dirty="0" smtClean="0"/>
            </a:br>
            <a:r>
              <a:rPr lang="en-US" dirty="0" smtClean="0"/>
              <a:t>truly global organizations.</a:t>
            </a:r>
          </a:p>
          <a:p>
            <a:pPr lvl="1" eaLnBrk="1" hangingPunct="1">
              <a:spcBef>
                <a:spcPct val="35000"/>
              </a:spcBef>
              <a:defRPr/>
            </a:pPr>
            <a:r>
              <a:rPr lang="en-US" dirty="0" smtClean="0"/>
              <a:t>Investigate pressures to differentiate and determine </a:t>
            </a:r>
            <a:br>
              <a:rPr lang="en-US" dirty="0" smtClean="0"/>
            </a:br>
            <a:r>
              <a:rPr lang="en-US" dirty="0" smtClean="0"/>
              <a:t>their legitimacy.</a:t>
            </a:r>
          </a:p>
          <a:p>
            <a:pPr lvl="1" eaLnBrk="1" hangingPunct="1">
              <a:spcBef>
                <a:spcPct val="35000"/>
              </a:spcBef>
              <a:defRPr/>
            </a:pPr>
            <a:r>
              <a:rPr lang="en-US" dirty="0" smtClean="0"/>
              <a:t>Try to work within the context of a strong corporate culture.</a:t>
            </a:r>
          </a:p>
          <a:p>
            <a:pPr eaLnBrk="1" hangingPunct="1">
              <a:spcBef>
                <a:spcPct val="35000"/>
              </a:spcBef>
              <a:defRPr/>
            </a:pPr>
            <a:r>
              <a:rPr lang="en-US" dirty="0" smtClean="0"/>
              <a:t>Implementing the global HR system:</a:t>
            </a:r>
          </a:p>
          <a:p>
            <a:pPr lvl="1" eaLnBrk="1" hangingPunct="1">
              <a:spcBef>
                <a:spcPct val="35000"/>
              </a:spcBef>
              <a:defRPr/>
            </a:pPr>
            <a:r>
              <a:rPr lang="en-US" dirty="0" smtClean="0"/>
              <a:t>Constant contact: “You can’t communicate enough.”</a:t>
            </a:r>
          </a:p>
          <a:p>
            <a:pPr lvl="1" eaLnBrk="1" hangingPunct="1">
              <a:spcBef>
                <a:spcPct val="35000"/>
              </a:spcBef>
              <a:defRPr/>
            </a:pPr>
            <a:r>
              <a:rPr lang="en-US" dirty="0" smtClean="0"/>
              <a:t>Dedicate adequate resources for a global HR effort.</a:t>
            </a:r>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29699" name="Slide Number Placeholder 2"/>
          <p:cNvSpPr>
            <a:spLocks noGrp="1"/>
          </p:cNvSpPr>
          <p:nvPr>
            <p:ph type="sldNum" sz="quarter" idx="11"/>
          </p:nvPr>
        </p:nvSpPr>
        <p:spPr>
          <a:noFill/>
        </p:spPr>
        <p:txBody>
          <a:bodyPr/>
          <a:lstStyle/>
          <a:p>
            <a:r>
              <a:rPr lang="en-US" smtClean="0">
                <a:latin typeface="Arial" pitchFamily="34" charset="0"/>
              </a:rPr>
              <a:t>17–</a:t>
            </a:r>
            <a:fld id="{D2D11679-8D03-4D33-A8BC-9FC4FEF0DE2B}" type="slidenum">
              <a:rPr lang="en-US" smtClean="0">
                <a:latin typeface="Arial" pitchFamily="34" charset="0"/>
              </a:rPr>
              <a:pPr/>
              <a:t>27</a:t>
            </a:fld>
            <a:endParaRPr lang="en-US" smtClean="0">
              <a:latin typeface="Arial" pitchFamily="34" charset="0"/>
            </a:endParaRPr>
          </a:p>
        </p:txBody>
      </p:sp>
      <p:sp>
        <p:nvSpPr>
          <p:cNvPr id="29700" name="Text Box 2" descr="Tabletopbar01"/>
          <p:cNvSpPr txBox="1">
            <a:spLocks noChangeArrowheads="1"/>
          </p:cNvSpPr>
          <p:nvPr/>
        </p:nvSpPr>
        <p:spPr bwMode="auto">
          <a:xfrm>
            <a:off x="490538" y="315913"/>
            <a:ext cx="8137525" cy="339725"/>
          </a:xfrm>
          <a:prstGeom prst="rect">
            <a:avLst/>
          </a:prstGeom>
          <a:blipFill dpi="0" rotWithShape="1">
            <a:blip r:embed="rId3" cstate="print"/>
            <a:srcRect/>
            <a:stretch>
              <a:fillRect/>
            </a:stretch>
          </a:blipFill>
          <a:ln w="3175">
            <a:solidFill>
              <a:srgbClr val="85D785"/>
            </a:solidFill>
            <a:miter lim="800000"/>
            <a:headEnd/>
            <a:tailEnd/>
          </a:ln>
        </p:spPr>
        <p:txBody>
          <a:bodyPr>
            <a:spAutoFit/>
          </a:bodyPr>
          <a:lstStyle/>
          <a:p>
            <a:pPr marL="1376363" indent="-1376363">
              <a:spcBef>
                <a:spcPct val="50000"/>
              </a:spcBef>
            </a:pPr>
            <a:r>
              <a:rPr lang="en-US" sz="1600" b="1">
                <a:solidFill>
                  <a:srgbClr val="3366CC"/>
                </a:solidFill>
              </a:rPr>
              <a:t>TABLE 17</a:t>
            </a:r>
            <a:r>
              <a:rPr lang="en-US" sz="1600" b="1">
                <a:solidFill>
                  <a:srgbClr val="3366CC"/>
                </a:solidFill>
                <a:cs typeface="Arial" pitchFamily="34" charset="0"/>
              </a:rPr>
              <a:t>–2</a:t>
            </a:r>
            <a:r>
              <a:rPr lang="en-US" sz="1600">
                <a:cs typeface="Arial" pitchFamily="34" charset="0"/>
              </a:rPr>
              <a:t>	Summary of Best Global HR Practices</a:t>
            </a:r>
          </a:p>
        </p:txBody>
      </p:sp>
      <p:sp>
        <p:nvSpPr>
          <p:cNvPr id="29701" name="Rectangle 5"/>
          <p:cNvSpPr>
            <a:spLocks noChangeArrowheads="1"/>
          </p:cNvSpPr>
          <p:nvPr/>
        </p:nvSpPr>
        <p:spPr bwMode="auto">
          <a:xfrm>
            <a:off x="546100" y="1208088"/>
            <a:ext cx="4025900" cy="4940300"/>
          </a:xfrm>
          <a:prstGeom prst="rect">
            <a:avLst/>
          </a:prstGeom>
          <a:noFill/>
          <a:ln w="9525">
            <a:noFill/>
            <a:miter lim="800000"/>
            <a:headEnd/>
            <a:tailEnd/>
          </a:ln>
        </p:spPr>
        <p:txBody>
          <a:bodyPr>
            <a:spAutoFit/>
          </a:bodyPr>
          <a:lstStyle/>
          <a:p>
            <a:pPr marL="231775" indent="-231775">
              <a:spcBef>
                <a:spcPct val="25000"/>
              </a:spcBef>
              <a:buFontTx/>
              <a:buChar char="•"/>
            </a:pPr>
            <a:r>
              <a:rPr lang="en-US" sz="1400"/>
              <a:t>Work within existing local systems—integrate global tools into local systems</a:t>
            </a:r>
          </a:p>
          <a:p>
            <a:pPr marL="231775" indent="-231775">
              <a:spcBef>
                <a:spcPct val="25000"/>
              </a:spcBef>
              <a:buFontTx/>
              <a:buChar char="•"/>
            </a:pPr>
            <a:r>
              <a:rPr lang="en-US" sz="1400"/>
              <a:t>Create a strong corporate culture</a:t>
            </a:r>
          </a:p>
          <a:p>
            <a:pPr marL="231775" indent="-231775">
              <a:spcBef>
                <a:spcPct val="25000"/>
              </a:spcBef>
              <a:buFontTx/>
              <a:buChar char="•"/>
            </a:pPr>
            <a:r>
              <a:rPr lang="en-US" sz="1400"/>
              <a:t>Create a global network for system development— global input is critical</a:t>
            </a:r>
          </a:p>
          <a:p>
            <a:pPr marL="231775" indent="-231775">
              <a:spcBef>
                <a:spcPct val="25000"/>
              </a:spcBef>
              <a:buFontTx/>
              <a:buChar char="•"/>
            </a:pPr>
            <a:r>
              <a:rPr lang="en-US" sz="1400"/>
              <a:t>Treat local people as equal partners in system development</a:t>
            </a:r>
          </a:p>
          <a:p>
            <a:pPr marL="231775" indent="-231775">
              <a:spcBef>
                <a:spcPct val="25000"/>
              </a:spcBef>
              <a:buFontTx/>
              <a:buChar char="•"/>
            </a:pPr>
            <a:r>
              <a:rPr lang="en-US" sz="1400"/>
              <a:t>Assess common elements across geographies</a:t>
            </a:r>
          </a:p>
          <a:p>
            <a:pPr marL="231775" indent="-231775">
              <a:spcBef>
                <a:spcPct val="25000"/>
              </a:spcBef>
              <a:buFontTx/>
              <a:buChar char="•"/>
            </a:pPr>
            <a:r>
              <a:rPr lang="en-US" sz="1400"/>
              <a:t>Focus on what to measure and allow flexibility in how to measure</a:t>
            </a:r>
          </a:p>
          <a:p>
            <a:pPr marL="231775" indent="-231775">
              <a:spcBef>
                <a:spcPct val="25000"/>
              </a:spcBef>
              <a:buFontTx/>
              <a:buChar char="•"/>
            </a:pPr>
            <a:r>
              <a:rPr lang="en-US" sz="1400"/>
              <a:t>Allow for local additions beyond core elements</a:t>
            </a:r>
          </a:p>
          <a:p>
            <a:pPr marL="231775" indent="-231775">
              <a:spcBef>
                <a:spcPct val="25000"/>
              </a:spcBef>
              <a:buFontTx/>
              <a:buChar char="•"/>
            </a:pPr>
            <a:r>
              <a:rPr lang="en-US" sz="1400"/>
              <a:t>Differentiate when necessary</a:t>
            </a:r>
          </a:p>
          <a:p>
            <a:pPr marL="231775" indent="-231775">
              <a:spcBef>
                <a:spcPct val="25000"/>
              </a:spcBef>
              <a:buFontTx/>
              <a:buChar char="•"/>
            </a:pPr>
            <a:r>
              <a:rPr lang="en-US" sz="1400"/>
              <a:t>Train local people to make good decisions about which tools to use and how to do so</a:t>
            </a:r>
          </a:p>
          <a:p>
            <a:pPr marL="231775" indent="-231775">
              <a:spcBef>
                <a:spcPct val="25000"/>
              </a:spcBef>
              <a:buFontTx/>
              <a:buChar char="•"/>
            </a:pPr>
            <a:r>
              <a:rPr lang="en-US" sz="1400"/>
              <a:t>Communicate, communicate, communicate!</a:t>
            </a:r>
          </a:p>
          <a:p>
            <a:pPr marL="231775" indent="-231775">
              <a:spcBef>
                <a:spcPct val="25000"/>
              </a:spcBef>
              <a:buFontTx/>
              <a:buChar char="•"/>
            </a:pPr>
            <a:r>
              <a:rPr lang="en-US" sz="1400"/>
              <a:t>Dedicate resources for global HR efforts</a:t>
            </a:r>
          </a:p>
          <a:p>
            <a:pPr marL="231775" indent="-231775">
              <a:spcBef>
                <a:spcPct val="25000"/>
              </a:spcBef>
              <a:buFontTx/>
              <a:buChar char="•"/>
            </a:pPr>
            <a:r>
              <a:rPr lang="en-US" sz="1400"/>
              <a:t>Know, or have access to someone who knows, the legal requirements in each country</a:t>
            </a:r>
          </a:p>
        </p:txBody>
      </p:sp>
      <p:sp>
        <p:nvSpPr>
          <p:cNvPr id="29702" name="Rectangle 6"/>
          <p:cNvSpPr>
            <a:spLocks noChangeArrowheads="1"/>
          </p:cNvSpPr>
          <p:nvPr/>
        </p:nvSpPr>
        <p:spPr bwMode="auto">
          <a:xfrm>
            <a:off x="473075" y="835025"/>
            <a:ext cx="715963" cy="304800"/>
          </a:xfrm>
          <a:prstGeom prst="rect">
            <a:avLst/>
          </a:prstGeom>
          <a:noFill/>
          <a:ln w="9525">
            <a:noFill/>
            <a:miter lim="800000"/>
            <a:headEnd/>
            <a:tailEnd/>
          </a:ln>
        </p:spPr>
        <p:txBody>
          <a:bodyPr wrap="none">
            <a:spAutoFit/>
          </a:bodyPr>
          <a:lstStyle/>
          <a:p>
            <a:r>
              <a:rPr lang="en-US" sz="1400" b="1"/>
              <a:t>Do . . .</a:t>
            </a:r>
          </a:p>
        </p:txBody>
      </p:sp>
      <p:sp>
        <p:nvSpPr>
          <p:cNvPr id="29703" name="Rectangle 7"/>
          <p:cNvSpPr>
            <a:spLocks noChangeArrowheads="1"/>
          </p:cNvSpPr>
          <p:nvPr/>
        </p:nvSpPr>
        <p:spPr bwMode="auto">
          <a:xfrm>
            <a:off x="4938713" y="1208088"/>
            <a:ext cx="3748087" cy="4298950"/>
          </a:xfrm>
          <a:prstGeom prst="rect">
            <a:avLst/>
          </a:prstGeom>
          <a:noFill/>
          <a:ln w="9525" algn="ctr">
            <a:noFill/>
            <a:miter lim="800000"/>
            <a:headEnd/>
            <a:tailEnd/>
          </a:ln>
        </p:spPr>
        <p:txBody>
          <a:bodyPr>
            <a:spAutoFit/>
          </a:bodyPr>
          <a:lstStyle/>
          <a:p>
            <a:pPr marL="231775" indent="-231775">
              <a:spcBef>
                <a:spcPct val="25000"/>
              </a:spcBef>
              <a:buFontTx/>
              <a:buChar char="•"/>
            </a:pPr>
            <a:r>
              <a:rPr lang="en-US" sz="1400"/>
              <a:t>Try to do everything the same way everywhere</a:t>
            </a:r>
          </a:p>
          <a:p>
            <a:pPr marL="231775" indent="-231775">
              <a:spcBef>
                <a:spcPct val="25000"/>
              </a:spcBef>
              <a:buFontTx/>
              <a:buChar char="•"/>
            </a:pPr>
            <a:r>
              <a:rPr lang="en-US" sz="1400"/>
              <a:t>Yield to every claim that “we’re different”—make them prove it</a:t>
            </a:r>
          </a:p>
          <a:p>
            <a:pPr marL="231775" indent="-231775">
              <a:spcBef>
                <a:spcPct val="25000"/>
              </a:spcBef>
              <a:buFontTx/>
              <a:buChar char="•"/>
            </a:pPr>
            <a:r>
              <a:rPr lang="en-US" sz="1400"/>
              <a:t>Force a global system on local people</a:t>
            </a:r>
          </a:p>
          <a:p>
            <a:pPr marL="231775" indent="-231775">
              <a:spcBef>
                <a:spcPct val="25000"/>
              </a:spcBef>
              <a:buFontTx/>
              <a:buChar char="•"/>
            </a:pPr>
            <a:r>
              <a:rPr lang="en-US" sz="1400"/>
              <a:t>Use local people just for implementation</a:t>
            </a:r>
          </a:p>
          <a:p>
            <a:pPr marL="231775" indent="-231775">
              <a:spcBef>
                <a:spcPct val="25000"/>
              </a:spcBef>
              <a:buFontTx/>
              <a:buChar char="•"/>
            </a:pPr>
            <a:r>
              <a:rPr lang="en-US" sz="1400"/>
              <a:t>Use the same tools globally, unless you can show that they really work and are culturally appropriate</a:t>
            </a:r>
          </a:p>
          <a:p>
            <a:pPr marL="231775" indent="-231775">
              <a:spcBef>
                <a:spcPct val="25000"/>
              </a:spcBef>
              <a:buFontTx/>
              <a:buChar char="•"/>
            </a:pPr>
            <a:r>
              <a:rPr lang="en-US" sz="1400"/>
              <a:t>Ignore cultural differences</a:t>
            </a:r>
          </a:p>
          <a:p>
            <a:pPr marL="231775" indent="-231775">
              <a:spcBef>
                <a:spcPct val="25000"/>
              </a:spcBef>
              <a:buFontTx/>
              <a:buChar char="•"/>
            </a:pPr>
            <a:r>
              <a:rPr lang="en-US" sz="1400"/>
              <a:t>Let technology drive your system design—you can’t assume every location has the same level of technology investment and access</a:t>
            </a:r>
          </a:p>
          <a:p>
            <a:pPr marL="231775" indent="-231775">
              <a:spcBef>
                <a:spcPct val="25000"/>
              </a:spcBef>
              <a:buFontTx/>
              <a:buChar char="•"/>
            </a:pPr>
            <a:r>
              <a:rPr lang="en-US" sz="1400"/>
              <a:t>Assume that “if we build it they will come”—you need to market your tools </a:t>
            </a:r>
            <a:br>
              <a:rPr lang="en-US" sz="1400"/>
            </a:br>
            <a:r>
              <a:rPr lang="en-US" sz="1400"/>
              <a:t>or system and put change management strategies in place</a:t>
            </a:r>
          </a:p>
        </p:txBody>
      </p:sp>
      <p:sp>
        <p:nvSpPr>
          <p:cNvPr id="29704" name="Rectangle 8"/>
          <p:cNvSpPr>
            <a:spLocks noChangeArrowheads="1"/>
          </p:cNvSpPr>
          <p:nvPr/>
        </p:nvSpPr>
        <p:spPr bwMode="auto">
          <a:xfrm>
            <a:off x="4879975" y="838200"/>
            <a:ext cx="931863" cy="304800"/>
          </a:xfrm>
          <a:prstGeom prst="rect">
            <a:avLst/>
          </a:prstGeom>
          <a:noFill/>
          <a:ln w="9525">
            <a:noFill/>
            <a:miter lim="800000"/>
            <a:headEnd/>
            <a:tailEnd/>
          </a:ln>
        </p:spPr>
        <p:txBody>
          <a:bodyPr wrap="none">
            <a:spAutoFit/>
          </a:bodyPr>
          <a:lstStyle/>
          <a:p>
            <a:r>
              <a:rPr lang="en-US" sz="1400" b="1"/>
              <a:t>Don’t . . .</a:t>
            </a:r>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30723" name="Slide Number Placeholder 2"/>
          <p:cNvSpPr>
            <a:spLocks noGrp="1"/>
          </p:cNvSpPr>
          <p:nvPr>
            <p:ph type="sldNum" sz="quarter" idx="11"/>
          </p:nvPr>
        </p:nvSpPr>
        <p:spPr>
          <a:noFill/>
        </p:spPr>
        <p:txBody>
          <a:bodyPr/>
          <a:lstStyle/>
          <a:p>
            <a:r>
              <a:rPr lang="en-US" smtClean="0">
                <a:latin typeface="Arial" pitchFamily="34" charset="0"/>
              </a:rPr>
              <a:t>17–</a:t>
            </a:r>
            <a:fld id="{6C4211E4-3988-4950-A011-849F4A735366}" type="slidenum">
              <a:rPr lang="en-US" smtClean="0">
                <a:latin typeface="Arial" pitchFamily="34" charset="0"/>
              </a:rPr>
              <a:pPr/>
              <a:t>28</a:t>
            </a:fld>
            <a:endParaRPr lang="en-US" smtClean="0">
              <a:latin typeface="Arial" pitchFamily="34" charset="0"/>
            </a:endParaRPr>
          </a:p>
        </p:txBody>
      </p:sp>
      <p:sp>
        <p:nvSpPr>
          <p:cNvPr id="30724" name="Text Box 4"/>
          <p:cNvSpPr txBox="1">
            <a:spLocks noChangeArrowheads="1"/>
          </p:cNvSpPr>
          <p:nvPr/>
        </p:nvSpPr>
        <p:spPr bwMode="auto">
          <a:xfrm>
            <a:off x="365125" y="411163"/>
            <a:ext cx="8321675" cy="519112"/>
          </a:xfrm>
          <a:prstGeom prst="rect">
            <a:avLst/>
          </a:prstGeom>
          <a:noFill/>
          <a:ln w="9525">
            <a:noFill/>
            <a:miter lim="800000"/>
            <a:headEnd/>
            <a:tailEnd/>
          </a:ln>
        </p:spPr>
        <p:txBody>
          <a:bodyPr>
            <a:spAutoFit/>
          </a:bodyPr>
          <a:lstStyle/>
          <a:p>
            <a:pPr>
              <a:spcBef>
                <a:spcPct val="50000"/>
              </a:spcBef>
            </a:pPr>
            <a:r>
              <a:rPr lang="en-US" sz="2800">
                <a:solidFill>
                  <a:schemeClr val="accent1"/>
                </a:solidFill>
                <a:latin typeface="Book Antiqua" pitchFamily="18" charset="0"/>
                <a:ea typeface="Arial Unicode MS" pitchFamily="34" charset="-128"/>
                <a:cs typeface="Arial Unicode MS" pitchFamily="34" charset="-128"/>
              </a:rPr>
              <a:t>K E Y  T E R M S</a:t>
            </a:r>
          </a:p>
        </p:txBody>
      </p:sp>
      <p:sp>
        <p:nvSpPr>
          <p:cNvPr id="30725" name="Line 5"/>
          <p:cNvSpPr>
            <a:spLocks noChangeShapeType="1"/>
          </p:cNvSpPr>
          <p:nvPr/>
        </p:nvSpPr>
        <p:spPr bwMode="auto">
          <a:xfrm>
            <a:off x="479425" y="868363"/>
            <a:ext cx="7956550" cy="0"/>
          </a:xfrm>
          <a:prstGeom prst="line">
            <a:avLst/>
          </a:prstGeom>
          <a:noFill/>
          <a:ln w="28575">
            <a:solidFill>
              <a:srgbClr val="39AD39"/>
            </a:solidFill>
            <a:round/>
            <a:headEnd/>
            <a:tailEnd/>
          </a:ln>
        </p:spPr>
        <p:txBody>
          <a:bodyPr wrap="none"/>
          <a:lstStyle/>
          <a:p>
            <a:endParaRPr lang="ar-SA"/>
          </a:p>
        </p:txBody>
      </p:sp>
      <p:sp>
        <p:nvSpPr>
          <p:cNvPr id="2493446" name="Text Box 6"/>
          <p:cNvSpPr txBox="1">
            <a:spLocks noChangeArrowheads="1"/>
          </p:cNvSpPr>
          <p:nvPr/>
        </p:nvSpPr>
        <p:spPr bwMode="auto">
          <a:xfrm>
            <a:off x="2011363" y="1235075"/>
            <a:ext cx="5099050" cy="4906963"/>
          </a:xfrm>
          <a:prstGeom prst="rect">
            <a:avLst/>
          </a:prstGeom>
          <a:noFill/>
          <a:ln w="9525">
            <a:noFill/>
            <a:miter lim="800000"/>
            <a:headEnd/>
            <a:tailEnd/>
          </a:ln>
        </p:spPr>
        <p:txBody>
          <a:bodyPr anchorCtr="1">
            <a:spAutoFit/>
          </a:bodyPr>
          <a:lstStyle/>
          <a:p>
            <a:pPr>
              <a:spcBef>
                <a:spcPct val="50000"/>
              </a:spcBef>
            </a:pPr>
            <a:r>
              <a:rPr lang="en-US" sz="1800"/>
              <a:t>codetermination</a:t>
            </a:r>
          </a:p>
          <a:p>
            <a:pPr>
              <a:spcBef>
                <a:spcPct val="50000"/>
              </a:spcBef>
            </a:pPr>
            <a:r>
              <a:rPr lang="en-US" sz="1800"/>
              <a:t>expatriates (expats)</a:t>
            </a:r>
          </a:p>
          <a:p>
            <a:pPr>
              <a:spcBef>
                <a:spcPct val="50000"/>
              </a:spcBef>
            </a:pPr>
            <a:r>
              <a:rPr lang="en-US" sz="1800"/>
              <a:t>home-country nationals</a:t>
            </a:r>
          </a:p>
          <a:p>
            <a:pPr>
              <a:spcBef>
                <a:spcPct val="50000"/>
              </a:spcBef>
            </a:pPr>
            <a:r>
              <a:rPr lang="en-US" sz="1800"/>
              <a:t>third-country nationals</a:t>
            </a:r>
          </a:p>
          <a:p>
            <a:pPr>
              <a:spcBef>
                <a:spcPct val="50000"/>
              </a:spcBef>
            </a:pPr>
            <a:r>
              <a:rPr lang="en-US" sz="1800"/>
              <a:t>ethnocentric</a:t>
            </a:r>
          </a:p>
          <a:p>
            <a:pPr>
              <a:spcBef>
                <a:spcPct val="50000"/>
              </a:spcBef>
            </a:pPr>
            <a:r>
              <a:rPr lang="en-US" sz="1800"/>
              <a:t>polycentric</a:t>
            </a:r>
          </a:p>
          <a:p>
            <a:pPr>
              <a:spcBef>
                <a:spcPct val="50000"/>
              </a:spcBef>
            </a:pPr>
            <a:r>
              <a:rPr lang="en-US" sz="1800"/>
              <a:t>geocentric</a:t>
            </a:r>
          </a:p>
          <a:p>
            <a:pPr>
              <a:spcBef>
                <a:spcPct val="50000"/>
              </a:spcBef>
            </a:pPr>
            <a:r>
              <a:rPr lang="en-US" sz="1800"/>
              <a:t>adaptability screening</a:t>
            </a:r>
          </a:p>
          <a:p>
            <a:pPr>
              <a:spcBef>
                <a:spcPct val="50000"/>
              </a:spcBef>
            </a:pPr>
            <a:r>
              <a:rPr lang="en-US" sz="1800"/>
              <a:t>foreign service</a:t>
            </a:r>
          </a:p>
          <a:p>
            <a:pPr>
              <a:spcBef>
                <a:spcPct val="50000"/>
              </a:spcBef>
            </a:pPr>
            <a:r>
              <a:rPr lang="en-US" sz="1800"/>
              <a:t>premiums</a:t>
            </a:r>
          </a:p>
          <a:p>
            <a:pPr>
              <a:spcBef>
                <a:spcPct val="50000"/>
              </a:spcBef>
            </a:pPr>
            <a:r>
              <a:rPr lang="en-US" sz="1800"/>
              <a:t>hardship allowances</a:t>
            </a:r>
          </a:p>
          <a:p>
            <a:pPr>
              <a:spcBef>
                <a:spcPct val="50000"/>
              </a:spcBef>
            </a:pPr>
            <a:r>
              <a:rPr lang="en-US" sz="1800"/>
              <a:t>mobility premiums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493446"/>
                                        </p:tgtEl>
                                        <p:attrNameLst>
                                          <p:attrName>style.visibility</p:attrName>
                                        </p:attrNameLst>
                                      </p:cBhvr>
                                      <p:to>
                                        <p:strVal val="visible"/>
                                      </p:to>
                                    </p:set>
                                    <p:animEffect transition="in" filter="wipe(up)">
                                      <p:cBhvr>
                                        <p:cTn id="7" dur="1000"/>
                                        <p:tgtEl>
                                          <p:spTgt spid="2493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344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31747" name="Slide Number Placeholder 2"/>
          <p:cNvSpPr>
            <a:spLocks noGrp="1"/>
          </p:cNvSpPr>
          <p:nvPr>
            <p:ph type="sldNum" sz="quarter" idx="11"/>
          </p:nvPr>
        </p:nvSpPr>
        <p:spPr>
          <a:noFill/>
        </p:spPr>
        <p:txBody>
          <a:bodyPr/>
          <a:lstStyle/>
          <a:p>
            <a:r>
              <a:rPr lang="en-US" smtClean="0">
                <a:latin typeface="Arial" pitchFamily="34" charset="0"/>
              </a:rPr>
              <a:t>17–</a:t>
            </a:r>
            <a:fld id="{807E4986-D73B-4FDB-8DD9-7863C3DBF183}" type="slidenum">
              <a:rPr lang="en-US" smtClean="0">
                <a:latin typeface="Arial" pitchFamily="34" charset="0"/>
              </a:rPr>
              <a:pPr/>
              <a:t>29</a:t>
            </a:fld>
            <a:endParaRPr lang="en-US" smtClean="0">
              <a:latin typeface="Arial" pitchFamily="34" charset="0"/>
            </a:endParaRPr>
          </a:p>
        </p:txBody>
      </p:sp>
      <p:pic>
        <p:nvPicPr>
          <p:cNvPr id="31748" name="Picture 2" descr="3293795473_47524415"/>
          <p:cNvPicPr>
            <a:picLocks noChangeAspect="1" noChangeArrowheads="1"/>
          </p:cNvPicPr>
          <p:nvPr/>
        </p:nvPicPr>
        <p:blipFill>
          <a:blip r:embed="rId3" cstate="print"/>
          <a:srcRect/>
          <a:stretch>
            <a:fillRect/>
          </a:stretch>
        </p:blipFill>
        <p:spPr bwMode="auto">
          <a:xfrm>
            <a:off x="2011363" y="1439863"/>
            <a:ext cx="4756150" cy="1485900"/>
          </a:xfrm>
          <a:prstGeom prst="rect">
            <a:avLst/>
          </a:prstGeom>
          <a:noFill/>
          <a:ln w="9525">
            <a:noFill/>
            <a:miter lim="800000"/>
            <a:headEnd/>
            <a:tailEnd/>
          </a:ln>
        </p:spPr>
      </p:pic>
      <p:sp>
        <p:nvSpPr>
          <p:cNvPr id="31749" name="Text Box 3"/>
          <p:cNvSpPr txBox="1">
            <a:spLocks noChangeArrowheads="1"/>
          </p:cNvSpPr>
          <p:nvPr/>
        </p:nvSpPr>
        <p:spPr bwMode="auto">
          <a:xfrm>
            <a:off x="2416175" y="3429000"/>
            <a:ext cx="4297363" cy="854075"/>
          </a:xfrm>
          <a:prstGeom prst="rect">
            <a:avLst/>
          </a:prstGeom>
          <a:noFill/>
          <a:ln w="9525">
            <a:noFill/>
            <a:miter lim="800000"/>
            <a:headEnd/>
            <a:tailEnd/>
          </a:ln>
        </p:spPr>
        <p:txBody>
          <a:bodyPr>
            <a:spAutoFit/>
          </a:bodyPr>
          <a:lstStyle/>
          <a:p>
            <a:pPr algn="ctr">
              <a:spcBef>
                <a:spcPct val="50000"/>
              </a:spcBef>
            </a:pPr>
            <a:r>
              <a:rPr lang="en-US" b="1"/>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Footer Placeholder 1"/>
          <p:cNvSpPr>
            <a:spLocks noGrp="1"/>
          </p:cNvSpPr>
          <p:nvPr>
            <p:ph type="ftr" sz="quarter" idx="10"/>
          </p:nvPr>
        </p:nvSpPr>
        <p:spPr>
          <a:noFill/>
        </p:spPr>
        <p:txBody>
          <a:bodyPr/>
          <a:lstStyle/>
          <a:p>
            <a:r>
              <a:rPr lang="en-US">
                <a:latin typeface="Arial" pitchFamily="34" charset="0"/>
              </a:rPr>
              <a:t>Copyright © 2011 Pearson Education</a:t>
            </a:r>
          </a:p>
        </p:txBody>
      </p:sp>
      <p:sp>
        <p:nvSpPr>
          <p:cNvPr id="5123" name="Slide Number Placeholder 2"/>
          <p:cNvSpPr>
            <a:spLocks noGrp="1"/>
          </p:cNvSpPr>
          <p:nvPr>
            <p:ph type="sldNum" sz="quarter" idx="11"/>
          </p:nvPr>
        </p:nvSpPr>
        <p:spPr>
          <a:noFill/>
        </p:spPr>
        <p:txBody>
          <a:bodyPr/>
          <a:lstStyle/>
          <a:p>
            <a:r>
              <a:rPr lang="en-US" smtClean="0">
                <a:latin typeface="Arial" pitchFamily="34" charset="0"/>
              </a:rPr>
              <a:t>17–</a:t>
            </a:r>
            <a:fld id="{B5AA63F3-1A8F-4B0B-9BFD-E7B2E2D433AB}" type="slidenum">
              <a:rPr lang="en-US" smtClean="0">
                <a:latin typeface="Arial" pitchFamily="34" charset="0"/>
              </a:rPr>
              <a:pPr/>
              <a:t>3</a:t>
            </a:fld>
            <a:endParaRPr lang="en-US" smtClean="0">
              <a:latin typeface="Arial" pitchFamily="34" charset="0"/>
            </a:endParaRPr>
          </a:p>
        </p:txBody>
      </p:sp>
      <p:sp>
        <p:nvSpPr>
          <p:cNvPr id="973829" name="Text Box 5"/>
          <p:cNvSpPr txBox="1">
            <a:spLocks noChangeArrowheads="1"/>
          </p:cNvSpPr>
          <p:nvPr/>
        </p:nvSpPr>
        <p:spPr bwMode="auto">
          <a:xfrm>
            <a:off x="457200" y="1020763"/>
            <a:ext cx="8229600" cy="4229100"/>
          </a:xfrm>
          <a:prstGeom prst="rect">
            <a:avLst/>
          </a:prstGeom>
          <a:noFill/>
          <a:ln w="9525">
            <a:noFill/>
            <a:miter lim="800000"/>
            <a:headEnd/>
            <a:tailEnd/>
          </a:ln>
          <a:effectLst/>
        </p:spPr>
        <p:txBody>
          <a:bodyPr>
            <a:spAutoFit/>
          </a:bodyPr>
          <a:lstStyle/>
          <a:p>
            <a:pPr marL="457200" indent="-457200">
              <a:spcBef>
                <a:spcPct val="30000"/>
              </a:spcBef>
              <a:buClr>
                <a:srgbClr val="3366CC"/>
              </a:buClr>
              <a:buFont typeface="Wingdings" pitchFamily="2" charset="2"/>
              <a:buAutoNum type="arabicPeriod"/>
              <a:defRPr/>
            </a:pPr>
            <a:r>
              <a:rPr lang="en-US" sz="2400" dirty="0">
                <a:effectLst>
                  <a:outerShdw blurRad="38100" dist="38100" dir="2700000" algn="tl">
                    <a:srgbClr val="C0C0C0"/>
                  </a:outerShdw>
                </a:effectLst>
                <a:latin typeface="Arial" charset="0"/>
                <a:cs typeface="+mn-cs"/>
              </a:rPr>
              <a:t>List the HR challenges of international business.</a:t>
            </a:r>
          </a:p>
          <a:p>
            <a:pPr marL="457200" indent="-457200">
              <a:spcBef>
                <a:spcPct val="30000"/>
              </a:spcBef>
              <a:buClr>
                <a:srgbClr val="3366CC"/>
              </a:buClr>
              <a:buFont typeface="Wingdings" pitchFamily="2" charset="2"/>
              <a:buAutoNum type="arabicPeriod"/>
              <a:defRPr/>
            </a:pPr>
            <a:r>
              <a:rPr lang="en-US" sz="2400" dirty="0">
                <a:effectLst>
                  <a:outerShdw blurRad="38100" dist="38100" dir="2700000" algn="tl">
                    <a:srgbClr val="C0C0C0"/>
                  </a:outerShdw>
                </a:effectLst>
                <a:latin typeface="Arial" charset="0"/>
                <a:cs typeface="+mn-cs"/>
              </a:rPr>
              <a:t>Illustrate with examples how intercountry differences affect HRM.</a:t>
            </a:r>
          </a:p>
          <a:p>
            <a:pPr marL="457200" indent="-457200">
              <a:spcBef>
                <a:spcPct val="30000"/>
              </a:spcBef>
              <a:buClr>
                <a:srgbClr val="3366CC"/>
              </a:buClr>
              <a:buFont typeface="Wingdings" pitchFamily="2" charset="2"/>
              <a:buAutoNum type="arabicPeriod"/>
              <a:defRPr/>
            </a:pPr>
            <a:r>
              <a:rPr lang="en-US" sz="2400" dirty="0">
                <a:effectLst>
                  <a:outerShdw blurRad="38100" dist="38100" dir="2700000" algn="tl">
                    <a:srgbClr val="C0C0C0"/>
                  </a:outerShdw>
                </a:effectLst>
                <a:latin typeface="Arial" charset="0"/>
                <a:cs typeface="+mn-cs"/>
              </a:rPr>
              <a:t>List and briefly describe the main methods for staffing global organizations.</a:t>
            </a:r>
          </a:p>
          <a:p>
            <a:pPr marL="457200" indent="-457200">
              <a:spcBef>
                <a:spcPct val="30000"/>
              </a:spcBef>
              <a:buClr>
                <a:srgbClr val="3366CC"/>
              </a:buClr>
              <a:buFont typeface="Wingdings" pitchFamily="2" charset="2"/>
              <a:buAutoNum type="arabicPeriod"/>
              <a:defRPr/>
            </a:pPr>
            <a:r>
              <a:rPr lang="en-US" sz="2400" dirty="0">
                <a:effectLst>
                  <a:outerShdw blurRad="38100" dist="38100" dir="2700000" algn="tl">
                    <a:srgbClr val="C0C0C0"/>
                  </a:outerShdw>
                </a:effectLst>
                <a:latin typeface="Arial" charset="0"/>
                <a:cs typeface="+mn-cs"/>
              </a:rPr>
              <a:t>Discuss some important issues to keep in mind in training, appraising, and compensating international employees.</a:t>
            </a:r>
          </a:p>
          <a:p>
            <a:pPr marL="457200" indent="-457200">
              <a:spcBef>
                <a:spcPct val="30000"/>
              </a:spcBef>
              <a:buClr>
                <a:srgbClr val="3366CC"/>
              </a:buClr>
              <a:buFont typeface="Wingdings" pitchFamily="2" charset="2"/>
              <a:buAutoNum type="arabicPeriod"/>
              <a:defRPr/>
            </a:pPr>
            <a:r>
              <a:rPr lang="en-US" sz="2400" dirty="0">
                <a:effectLst>
                  <a:outerShdw blurRad="38100" dist="38100" dir="2700000" algn="tl">
                    <a:srgbClr val="C0C0C0"/>
                  </a:outerShdw>
                </a:effectLst>
                <a:latin typeface="Arial" charset="0"/>
                <a:cs typeface="+mn-cs"/>
              </a:rPr>
              <a:t>Explain with examples how to implement a global human resource management program.</a:t>
            </a:r>
          </a:p>
        </p:txBody>
      </p:sp>
      <p:sp>
        <p:nvSpPr>
          <p:cNvPr id="973862" name="Text Box 38"/>
          <p:cNvSpPr txBox="1">
            <a:spLocks noChangeArrowheads="1"/>
          </p:cNvSpPr>
          <p:nvPr/>
        </p:nvSpPr>
        <p:spPr bwMode="auto">
          <a:xfrm>
            <a:off x="366713" y="320675"/>
            <a:ext cx="7862887" cy="579438"/>
          </a:xfrm>
          <a:prstGeom prst="rect">
            <a:avLst/>
          </a:prstGeom>
          <a:noFill/>
          <a:ln w="9525">
            <a:noFill/>
            <a:miter lim="800000"/>
            <a:headEnd/>
            <a:tailEnd/>
          </a:ln>
          <a:effectLst/>
        </p:spPr>
        <p:txBody>
          <a:bodyPr>
            <a:spAutoFit/>
          </a:bodyPr>
          <a:lstStyle/>
          <a:p>
            <a:pPr>
              <a:spcBef>
                <a:spcPct val="50000"/>
              </a:spcBef>
              <a:defRPr/>
            </a:pPr>
            <a:r>
              <a:rPr lang="en-US" sz="3200" dirty="0">
                <a:solidFill>
                  <a:srgbClr val="3366CC"/>
                </a:solidFill>
                <a:effectLst>
                  <a:outerShdw blurRad="38100" dist="38100" dir="2700000" algn="tl">
                    <a:srgbClr val="C0C0C0"/>
                  </a:outerShdw>
                </a:effectLst>
                <a:latin typeface="Verdana" pitchFamily="34" charset="0"/>
              </a:rPr>
              <a:t>LEARNING OUTCOMES</a:t>
            </a:r>
            <a:endParaRPr lang="en-US" sz="2200" i="1" dirty="0">
              <a:solidFill>
                <a:srgbClr val="3366CC"/>
              </a:solidFill>
              <a:effectLst>
                <a:outerShdw blurRad="38100" dist="38100" dir="2700000" algn="tl">
                  <a:srgbClr val="C0C0C0"/>
                </a:outerShdw>
              </a:effectLst>
              <a:latin typeface="Verdana" pitchFamily="34" charset="0"/>
            </a:endParaRPr>
          </a:p>
        </p:txBody>
      </p:sp>
    </p:spTree>
  </p:cSld>
  <p:clrMapOvr>
    <a:masterClrMapping/>
  </p:clrMapOvr>
  <p:transition advTm="1984">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73829">
                                            <p:txEl>
                                              <p:pRg st="0" end="0"/>
                                            </p:txEl>
                                          </p:spTgt>
                                        </p:tgtEl>
                                        <p:attrNameLst>
                                          <p:attrName>style.visibility</p:attrName>
                                        </p:attrNameLst>
                                      </p:cBhvr>
                                      <p:to>
                                        <p:strVal val="visible"/>
                                      </p:to>
                                    </p:set>
                                    <p:animEffect transition="in" filter="wipe(left)">
                                      <p:cBhvr>
                                        <p:cTn id="7" dur="500"/>
                                        <p:tgtEl>
                                          <p:spTgt spid="973829">
                                            <p:txEl>
                                              <p:pRg st="0" end="0"/>
                                            </p:txEl>
                                          </p:spTgt>
                                        </p:tgtEl>
                                      </p:cBhvr>
                                    </p:animEffect>
                                  </p:childTnLst>
                                  <p:subTnLst>
                                    <p:animClr clrSpc="rgb" dir="cw">
                                      <p:cBhvr override="childStyle">
                                        <p:cTn dur="1" fill="hold" display="0" masterRel="nextClick" afterEffect="1"/>
                                        <p:tgtEl>
                                          <p:spTgt spid="973829">
                                            <p:txEl>
                                              <p:pRg st="0" end="0"/>
                                            </p:txEl>
                                          </p:spTgt>
                                        </p:tgtEl>
                                        <p:attrNameLst>
                                          <p:attrName>ppt_c</p:attrName>
                                        </p:attrNameLst>
                                      </p:cBhvr>
                                      <p:to>
                                        <a:schemeClr val="bg2"/>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73829">
                                            <p:txEl>
                                              <p:pRg st="1" end="1"/>
                                            </p:txEl>
                                          </p:spTgt>
                                        </p:tgtEl>
                                        <p:attrNameLst>
                                          <p:attrName>style.visibility</p:attrName>
                                        </p:attrNameLst>
                                      </p:cBhvr>
                                      <p:to>
                                        <p:strVal val="visible"/>
                                      </p:to>
                                    </p:set>
                                    <p:animEffect transition="in" filter="wipe(left)">
                                      <p:cBhvr>
                                        <p:cTn id="12" dur="500"/>
                                        <p:tgtEl>
                                          <p:spTgt spid="973829">
                                            <p:txEl>
                                              <p:pRg st="1" end="1"/>
                                            </p:txEl>
                                          </p:spTgt>
                                        </p:tgtEl>
                                      </p:cBhvr>
                                    </p:animEffect>
                                  </p:childTnLst>
                                  <p:subTnLst>
                                    <p:animClr clrSpc="rgb" dir="cw">
                                      <p:cBhvr override="childStyle">
                                        <p:cTn dur="1" fill="hold" display="0" masterRel="nextClick" afterEffect="1"/>
                                        <p:tgtEl>
                                          <p:spTgt spid="973829">
                                            <p:txEl>
                                              <p:pRg st="1" end="1"/>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73829">
                                            <p:txEl>
                                              <p:pRg st="2" end="2"/>
                                            </p:txEl>
                                          </p:spTgt>
                                        </p:tgtEl>
                                        <p:attrNameLst>
                                          <p:attrName>style.visibility</p:attrName>
                                        </p:attrNameLst>
                                      </p:cBhvr>
                                      <p:to>
                                        <p:strVal val="visible"/>
                                      </p:to>
                                    </p:set>
                                    <p:animEffect transition="in" filter="wipe(left)">
                                      <p:cBhvr>
                                        <p:cTn id="17" dur="500"/>
                                        <p:tgtEl>
                                          <p:spTgt spid="973829">
                                            <p:txEl>
                                              <p:pRg st="2" end="2"/>
                                            </p:txEl>
                                          </p:spTgt>
                                        </p:tgtEl>
                                      </p:cBhvr>
                                    </p:animEffect>
                                  </p:childTnLst>
                                  <p:subTnLst>
                                    <p:animClr clrSpc="rgb" dir="cw">
                                      <p:cBhvr override="childStyle">
                                        <p:cTn dur="1" fill="hold" display="0" masterRel="nextClick" afterEffect="1"/>
                                        <p:tgtEl>
                                          <p:spTgt spid="973829">
                                            <p:txEl>
                                              <p:pRg st="2" end="2"/>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73829">
                                            <p:txEl>
                                              <p:pRg st="3" end="3"/>
                                            </p:txEl>
                                          </p:spTgt>
                                        </p:tgtEl>
                                        <p:attrNameLst>
                                          <p:attrName>style.visibility</p:attrName>
                                        </p:attrNameLst>
                                      </p:cBhvr>
                                      <p:to>
                                        <p:strVal val="visible"/>
                                      </p:to>
                                    </p:set>
                                    <p:animEffect transition="in" filter="wipe(left)">
                                      <p:cBhvr>
                                        <p:cTn id="22" dur="500"/>
                                        <p:tgtEl>
                                          <p:spTgt spid="973829">
                                            <p:txEl>
                                              <p:pRg st="3" end="3"/>
                                            </p:txEl>
                                          </p:spTgt>
                                        </p:tgtEl>
                                      </p:cBhvr>
                                    </p:animEffect>
                                  </p:childTnLst>
                                  <p:subTnLst>
                                    <p:animClr clrSpc="rgb" dir="cw">
                                      <p:cBhvr override="childStyle">
                                        <p:cTn dur="1" fill="hold" display="0" masterRel="nextClick" afterEffect="1"/>
                                        <p:tgtEl>
                                          <p:spTgt spid="973829">
                                            <p:txEl>
                                              <p:pRg st="3" end="3"/>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73829">
                                            <p:txEl>
                                              <p:pRg st="4" end="4"/>
                                            </p:txEl>
                                          </p:spTgt>
                                        </p:tgtEl>
                                        <p:attrNameLst>
                                          <p:attrName>style.visibility</p:attrName>
                                        </p:attrNameLst>
                                      </p:cBhvr>
                                      <p:to>
                                        <p:strVal val="visible"/>
                                      </p:to>
                                    </p:set>
                                    <p:animEffect transition="in" filter="wipe(left)">
                                      <p:cBhvr>
                                        <p:cTn id="27" dur="500"/>
                                        <p:tgtEl>
                                          <p:spTgt spid="9738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82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6147" name="Slide Number Placeholder 4"/>
          <p:cNvSpPr>
            <a:spLocks noGrp="1"/>
          </p:cNvSpPr>
          <p:nvPr>
            <p:ph type="sldNum" sz="quarter" idx="11"/>
          </p:nvPr>
        </p:nvSpPr>
        <p:spPr>
          <a:noFill/>
        </p:spPr>
        <p:txBody>
          <a:bodyPr/>
          <a:lstStyle/>
          <a:p>
            <a:r>
              <a:rPr lang="en-US" smtClean="0">
                <a:latin typeface="Arial" pitchFamily="34" charset="0"/>
              </a:rPr>
              <a:t>17–</a:t>
            </a:r>
            <a:fld id="{3B4003C8-0EE3-428D-8018-D545166E6A67}" type="slidenum">
              <a:rPr lang="en-US" smtClean="0">
                <a:latin typeface="Arial" pitchFamily="34" charset="0"/>
              </a:rPr>
              <a:pPr/>
              <a:t>4</a:t>
            </a:fld>
            <a:endParaRPr lang="en-US" smtClean="0">
              <a:latin typeface="Arial" pitchFamily="34" charset="0"/>
            </a:endParaRPr>
          </a:p>
        </p:txBody>
      </p:sp>
      <p:sp>
        <p:nvSpPr>
          <p:cNvPr id="2716674" name="Rectangle 2"/>
          <p:cNvSpPr>
            <a:spLocks noGrp="1" noChangeArrowheads="1"/>
          </p:cNvSpPr>
          <p:nvPr>
            <p:ph type="title"/>
          </p:nvPr>
        </p:nvSpPr>
        <p:spPr/>
        <p:txBody>
          <a:bodyPr/>
          <a:lstStyle/>
          <a:p>
            <a:pPr eaLnBrk="1" hangingPunct="1">
              <a:defRPr/>
            </a:pPr>
            <a:r>
              <a:rPr lang="en-US" dirty="0" smtClean="0"/>
              <a:t>HR and the Internationalization of Business</a:t>
            </a:r>
          </a:p>
        </p:txBody>
      </p:sp>
      <p:sp>
        <p:nvSpPr>
          <p:cNvPr id="2716675" name="Rectangle 3"/>
          <p:cNvSpPr>
            <a:spLocks noGrp="1" noChangeArrowheads="1"/>
          </p:cNvSpPr>
          <p:nvPr>
            <p:ph type="body" idx="1"/>
          </p:nvPr>
        </p:nvSpPr>
        <p:spPr>
          <a:xfrm>
            <a:off x="525463" y="1050925"/>
            <a:ext cx="6515100" cy="5211763"/>
          </a:xfrm>
        </p:spPr>
        <p:txBody>
          <a:bodyPr/>
          <a:lstStyle/>
          <a:p>
            <a:pPr eaLnBrk="1" hangingPunct="1">
              <a:spcBef>
                <a:spcPct val="50000"/>
              </a:spcBef>
              <a:defRPr/>
            </a:pPr>
            <a:r>
              <a:rPr lang="en-US" sz="2800" dirty="0" smtClean="0"/>
              <a:t>The Global Challenges</a:t>
            </a:r>
          </a:p>
          <a:p>
            <a:pPr lvl="1" eaLnBrk="1" hangingPunct="1">
              <a:spcBef>
                <a:spcPct val="50000"/>
              </a:spcBef>
              <a:defRPr/>
            </a:pPr>
            <a:r>
              <a:rPr lang="en-US" sz="2400" dirty="0" smtClean="0"/>
              <a:t>Coordinating market, product, and production plans on a worldwide basis</a:t>
            </a:r>
          </a:p>
          <a:p>
            <a:pPr lvl="1" eaLnBrk="1" hangingPunct="1">
              <a:spcBef>
                <a:spcPct val="50000"/>
              </a:spcBef>
              <a:defRPr/>
            </a:pPr>
            <a:r>
              <a:rPr lang="en-US" sz="2400" dirty="0" smtClean="0"/>
              <a:t>Creating organization structures capable of balancing centralized home-office control with adequate local autonomy</a:t>
            </a:r>
          </a:p>
          <a:p>
            <a:pPr lvl="1" eaLnBrk="1" hangingPunct="1">
              <a:spcBef>
                <a:spcPct val="50000"/>
              </a:spcBef>
              <a:defRPr/>
            </a:pPr>
            <a:r>
              <a:rPr lang="en-US" sz="2400" dirty="0" smtClean="0"/>
              <a:t>Extending HR policies and systems </a:t>
            </a:r>
            <a:br>
              <a:rPr lang="en-US" sz="2400" dirty="0" smtClean="0"/>
            </a:br>
            <a:r>
              <a:rPr lang="en-US" sz="2400" dirty="0" smtClean="0"/>
              <a:t>to service staffing needs abroad</a:t>
            </a:r>
          </a:p>
        </p:txBody>
      </p:sp>
      <p:pic>
        <p:nvPicPr>
          <p:cNvPr id="6150" name="Picture 6" descr="j0228819"/>
          <p:cNvPicPr>
            <a:picLocks noChangeAspect="1" noChangeArrowheads="1"/>
          </p:cNvPicPr>
          <p:nvPr/>
        </p:nvPicPr>
        <p:blipFill>
          <a:blip r:embed="rId3" cstate="print"/>
          <a:srcRect/>
          <a:stretch>
            <a:fillRect/>
          </a:stretch>
        </p:blipFill>
        <p:spPr bwMode="auto">
          <a:xfrm>
            <a:off x="6218238" y="4708525"/>
            <a:ext cx="2270125" cy="1368425"/>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7171" name="Slide Number Placeholder 4"/>
          <p:cNvSpPr>
            <a:spLocks noGrp="1"/>
          </p:cNvSpPr>
          <p:nvPr>
            <p:ph type="sldNum" sz="quarter" idx="11"/>
          </p:nvPr>
        </p:nvSpPr>
        <p:spPr>
          <a:noFill/>
        </p:spPr>
        <p:txBody>
          <a:bodyPr/>
          <a:lstStyle/>
          <a:p>
            <a:r>
              <a:rPr lang="en-US" smtClean="0">
                <a:latin typeface="Arial" pitchFamily="34" charset="0"/>
              </a:rPr>
              <a:t>17–</a:t>
            </a:r>
            <a:fld id="{8DE8E05F-4D91-4DB8-8334-C17DA7B10AEA}" type="slidenum">
              <a:rPr lang="en-US" smtClean="0">
                <a:latin typeface="Arial" pitchFamily="34" charset="0"/>
              </a:rPr>
              <a:pPr/>
              <a:t>5</a:t>
            </a:fld>
            <a:endParaRPr lang="en-US" smtClean="0">
              <a:latin typeface="Arial" pitchFamily="34" charset="0"/>
            </a:endParaRPr>
          </a:p>
        </p:txBody>
      </p:sp>
      <p:sp>
        <p:nvSpPr>
          <p:cNvPr id="2718722" name="Rectangle 2"/>
          <p:cNvSpPr>
            <a:spLocks noGrp="1" noChangeArrowheads="1"/>
          </p:cNvSpPr>
          <p:nvPr>
            <p:ph type="title"/>
          </p:nvPr>
        </p:nvSpPr>
        <p:spPr/>
        <p:txBody>
          <a:bodyPr/>
          <a:lstStyle/>
          <a:p>
            <a:pPr eaLnBrk="1" hangingPunct="1">
              <a:defRPr/>
            </a:pPr>
            <a:r>
              <a:rPr lang="en-US" dirty="0" smtClean="0"/>
              <a:t>Challenges of International HRM</a:t>
            </a:r>
          </a:p>
        </p:txBody>
      </p:sp>
      <p:sp>
        <p:nvSpPr>
          <p:cNvPr id="2718723" name="Rectangle 3"/>
          <p:cNvSpPr>
            <a:spLocks noGrp="1" noChangeArrowheads="1"/>
          </p:cNvSpPr>
          <p:nvPr>
            <p:ph type="body" idx="1"/>
          </p:nvPr>
        </p:nvSpPr>
        <p:spPr>
          <a:xfrm>
            <a:off x="525463" y="1050925"/>
            <a:ext cx="7796212" cy="5211763"/>
          </a:xfrm>
        </p:spPr>
        <p:txBody>
          <a:bodyPr/>
          <a:lstStyle/>
          <a:p>
            <a:pPr eaLnBrk="1" hangingPunct="1">
              <a:defRPr/>
            </a:pPr>
            <a:r>
              <a:rPr lang="en-US" sz="2800" dirty="0" smtClean="0"/>
              <a:t>Deployment</a:t>
            </a:r>
          </a:p>
          <a:p>
            <a:pPr lvl="1" eaLnBrk="1" hangingPunct="1">
              <a:defRPr/>
            </a:pPr>
            <a:r>
              <a:rPr lang="en-US" sz="2400" dirty="0" smtClean="0"/>
              <a:t>Getting the right skills to where they are needed, regardless of geographic location</a:t>
            </a:r>
          </a:p>
          <a:p>
            <a:pPr eaLnBrk="1" hangingPunct="1">
              <a:defRPr/>
            </a:pPr>
            <a:r>
              <a:rPr lang="en-US" sz="2800" dirty="0" smtClean="0"/>
              <a:t>Knowledge and Innovation Dissemination</a:t>
            </a:r>
          </a:p>
          <a:p>
            <a:pPr lvl="1" eaLnBrk="1" hangingPunct="1">
              <a:defRPr/>
            </a:pPr>
            <a:r>
              <a:rPr lang="en-US" sz="2400" dirty="0" smtClean="0"/>
              <a:t>Spreading state-of-the-art knowledge and </a:t>
            </a:r>
            <a:br>
              <a:rPr lang="en-US" sz="2400" dirty="0" smtClean="0"/>
            </a:br>
            <a:r>
              <a:rPr lang="en-US" sz="2400" dirty="0" smtClean="0"/>
              <a:t>practices throughout the organization regardless </a:t>
            </a:r>
            <a:br>
              <a:rPr lang="en-US" sz="2400" dirty="0" smtClean="0"/>
            </a:br>
            <a:r>
              <a:rPr lang="en-US" sz="2400" dirty="0" smtClean="0"/>
              <a:t>of their origin</a:t>
            </a:r>
          </a:p>
          <a:p>
            <a:pPr eaLnBrk="1" hangingPunct="1">
              <a:defRPr/>
            </a:pPr>
            <a:r>
              <a:rPr lang="en-US" sz="2800" dirty="0" smtClean="0"/>
              <a:t>Identifying and Developing Talent </a:t>
            </a:r>
            <a:br>
              <a:rPr lang="en-US" sz="2800" dirty="0" smtClean="0"/>
            </a:br>
            <a:r>
              <a:rPr lang="en-US" sz="2800" dirty="0" smtClean="0"/>
              <a:t>on a Global Basis </a:t>
            </a:r>
          </a:p>
          <a:p>
            <a:pPr lvl="1" eaLnBrk="1" hangingPunct="1">
              <a:defRPr/>
            </a:pPr>
            <a:r>
              <a:rPr lang="en-US" sz="2400" dirty="0" smtClean="0"/>
              <a:t>Identifying those who can function effectively in a global organization and developing their abilities</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2"/>
          <p:cNvSpPr>
            <a:spLocks noGrp="1"/>
          </p:cNvSpPr>
          <p:nvPr>
            <p:ph type="ftr" sz="quarter" idx="10"/>
          </p:nvPr>
        </p:nvSpPr>
        <p:spPr>
          <a:noFill/>
        </p:spPr>
        <p:txBody>
          <a:bodyPr/>
          <a:lstStyle/>
          <a:p>
            <a:r>
              <a:rPr lang="en-US">
                <a:latin typeface="Arial" pitchFamily="34" charset="0"/>
              </a:rPr>
              <a:t>Copyright © 2011 Pearson Education</a:t>
            </a:r>
          </a:p>
        </p:txBody>
      </p:sp>
      <p:sp>
        <p:nvSpPr>
          <p:cNvPr id="8195" name="Slide Number Placeholder 3"/>
          <p:cNvSpPr>
            <a:spLocks noGrp="1"/>
          </p:cNvSpPr>
          <p:nvPr>
            <p:ph type="sldNum" sz="quarter" idx="11"/>
          </p:nvPr>
        </p:nvSpPr>
        <p:spPr>
          <a:noFill/>
        </p:spPr>
        <p:txBody>
          <a:bodyPr/>
          <a:lstStyle/>
          <a:p>
            <a:r>
              <a:rPr lang="en-US" smtClean="0">
                <a:latin typeface="Arial" pitchFamily="34" charset="0"/>
              </a:rPr>
              <a:t>17–</a:t>
            </a:r>
            <a:fld id="{074A9AE1-FA35-4F82-AC70-CD27FC2C1DC0}" type="slidenum">
              <a:rPr lang="en-US" smtClean="0">
                <a:latin typeface="Arial" pitchFamily="34" charset="0"/>
              </a:rPr>
              <a:pPr/>
              <a:t>6</a:t>
            </a:fld>
            <a:endParaRPr lang="en-US" smtClean="0">
              <a:latin typeface="Arial" pitchFamily="34" charset="0"/>
            </a:endParaRPr>
          </a:p>
        </p:txBody>
      </p:sp>
      <p:sp>
        <p:nvSpPr>
          <p:cNvPr id="2720770" name="Rectangle 2"/>
          <p:cNvSpPr>
            <a:spLocks noGrp="1" noChangeArrowheads="1"/>
          </p:cNvSpPr>
          <p:nvPr>
            <p:ph type="title"/>
          </p:nvPr>
        </p:nvSpPr>
        <p:spPr/>
        <p:txBody>
          <a:bodyPr/>
          <a:lstStyle/>
          <a:p>
            <a:pPr algn="ctr" eaLnBrk="1" hangingPunct="1">
              <a:defRPr/>
            </a:pPr>
            <a:r>
              <a:rPr lang="en-US" dirty="0" smtClean="0"/>
              <a:t>Intercountry Differences Affecting HRM</a:t>
            </a:r>
          </a:p>
        </p:txBody>
      </p:sp>
      <p:grpSp>
        <p:nvGrpSpPr>
          <p:cNvPr id="2" name="Group 11"/>
          <p:cNvGrpSpPr>
            <a:grpSpLocks/>
          </p:cNvGrpSpPr>
          <p:nvPr/>
        </p:nvGrpSpPr>
        <p:grpSpPr bwMode="auto">
          <a:xfrm>
            <a:off x="914400" y="1303338"/>
            <a:ext cx="7315200" cy="4249737"/>
            <a:chOff x="576" y="1167"/>
            <a:chExt cx="4608" cy="2677"/>
          </a:xfrm>
        </p:grpSpPr>
        <p:sp>
          <p:nvSpPr>
            <p:cNvPr id="8198" name="AutoShape 12"/>
            <p:cNvSpPr>
              <a:spLocks noChangeArrowheads="1"/>
            </p:cNvSpPr>
            <p:nvPr/>
          </p:nvSpPr>
          <p:spPr bwMode="auto">
            <a:xfrm>
              <a:off x="2074" y="2102"/>
              <a:ext cx="1592" cy="828"/>
            </a:xfrm>
            <a:prstGeom prst="roundRect">
              <a:avLst>
                <a:gd name="adj" fmla="val 6884"/>
              </a:avLst>
            </a:prstGeom>
            <a:gradFill rotWithShape="1">
              <a:gsLst>
                <a:gs pos="0">
                  <a:srgbClr val="EAD596"/>
                </a:gs>
                <a:gs pos="100000">
                  <a:srgbClr val="CC9900"/>
                </a:gs>
              </a:gsLst>
              <a:lin ang="5400000" scaled="1"/>
            </a:gradFill>
            <a:ln w="57150" algn="ctr">
              <a:solidFill>
                <a:srgbClr val="CC9900"/>
              </a:solidFill>
              <a:round/>
              <a:headEnd/>
              <a:tailEnd/>
            </a:ln>
          </p:spPr>
          <p:txBody>
            <a:bodyPr lIns="0" tIns="0" rIns="0" bIns="0" anchor="ctr" anchorCtr="1"/>
            <a:lstStyle/>
            <a:p>
              <a:pPr algn="ctr"/>
              <a:r>
                <a:rPr lang="en-US" sz="2000">
                  <a:latin typeface="Franklin Gothic Medium" pitchFamily="34" charset="0"/>
                </a:rPr>
                <a:t>International </a:t>
              </a:r>
              <a:br>
                <a:rPr lang="en-US" sz="2000">
                  <a:latin typeface="Franklin Gothic Medium" pitchFamily="34" charset="0"/>
                </a:rPr>
              </a:br>
              <a:r>
                <a:rPr lang="en-US" sz="2000">
                  <a:latin typeface="Franklin Gothic Medium" pitchFamily="34" charset="0"/>
                </a:rPr>
                <a:t>Human Resource Management</a:t>
              </a:r>
            </a:p>
          </p:txBody>
        </p:sp>
        <p:sp>
          <p:nvSpPr>
            <p:cNvPr id="8199" name="AutoShape 13" descr="greenfill01"/>
            <p:cNvSpPr>
              <a:spLocks noChangeArrowheads="1"/>
            </p:cNvSpPr>
            <p:nvPr/>
          </p:nvSpPr>
          <p:spPr bwMode="auto">
            <a:xfrm>
              <a:off x="2286" y="3254"/>
              <a:ext cx="1170" cy="590"/>
            </a:xfrm>
            <a:prstGeom prst="roundRect">
              <a:avLst>
                <a:gd name="adj" fmla="val 7458"/>
              </a:avLst>
            </a:prstGeom>
            <a:blipFill dpi="0" rotWithShape="1">
              <a:blip r:embed="rId3" cstate="print"/>
              <a:srcRect/>
              <a:stretch>
                <a:fillRect/>
              </a:stretch>
            </a:blipFill>
            <a:ln w="57150" algn="ctr">
              <a:solidFill>
                <a:srgbClr val="65CD65"/>
              </a:solidFill>
              <a:round/>
              <a:headEnd/>
              <a:tailEnd/>
            </a:ln>
          </p:spPr>
          <p:txBody>
            <a:bodyPr lIns="0" tIns="0" rIns="0" bIns="0" anchor="ctr" anchorCtr="1"/>
            <a:lstStyle/>
            <a:p>
              <a:pPr algn="ctr"/>
              <a:r>
                <a:rPr lang="en-US" sz="1800">
                  <a:latin typeface="Franklin Gothic Medium" pitchFamily="34" charset="0"/>
                </a:rPr>
                <a:t>Labor </a:t>
              </a:r>
              <a:br>
                <a:rPr lang="en-US" sz="1800">
                  <a:latin typeface="Franklin Gothic Medium" pitchFamily="34" charset="0"/>
                </a:rPr>
              </a:br>
              <a:r>
                <a:rPr lang="en-US" sz="1800">
                  <a:latin typeface="Franklin Gothic Medium" pitchFamily="34" charset="0"/>
                </a:rPr>
                <a:t>relations</a:t>
              </a:r>
            </a:p>
          </p:txBody>
        </p:sp>
        <p:sp>
          <p:nvSpPr>
            <p:cNvPr id="8200" name="AutoShape 14" descr="purplefill01"/>
            <p:cNvSpPr>
              <a:spLocks noChangeArrowheads="1"/>
            </p:cNvSpPr>
            <p:nvPr/>
          </p:nvSpPr>
          <p:spPr bwMode="auto">
            <a:xfrm>
              <a:off x="576" y="2219"/>
              <a:ext cx="1170" cy="590"/>
            </a:xfrm>
            <a:prstGeom prst="roundRect">
              <a:avLst>
                <a:gd name="adj" fmla="val 6440"/>
              </a:avLst>
            </a:prstGeom>
            <a:blipFill dpi="0" rotWithShape="1">
              <a:blip r:embed="rId4" cstate="print"/>
              <a:srcRect/>
              <a:stretch>
                <a:fillRect/>
              </a:stretch>
            </a:blipFill>
            <a:ln w="57150" algn="ctr">
              <a:solidFill>
                <a:srgbClr val="AB439C"/>
              </a:solidFill>
              <a:round/>
              <a:headEnd/>
              <a:tailEnd/>
            </a:ln>
          </p:spPr>
          <p:txBody>
            <a:bodyPr lIns="0" tIns="0" rIns="0" bIns="0" anchor="ctr" anchorCtr="1"/>
            <a:lstStyle/>
            <a:p>
              <a:pPr algn="ctr"/>
              <a:r>
                <a:rPr lang="en-US" sz="1800">
                  <a:latin typeface="Franklin Gothic Medium" pitchFamily="34" charset="0"/>
                </a:rPr>
                <a:t>Political/Legal </a:t>
              </a:r>
              <a:br>
                <a:rPr lang="en-US" sz="1800">
                  <a:latin typeface="Franklin Gothic Medium" pitchFamily="34" charset="0"/>
                </a:rPr>
              </a:br>
              <a:r>
                <a:rPr lang="en-US" sz="1800">
                  <a:latin typeface="Franklin Gothic Medium" pitchFamily="34" charset="0"/>
                </a:rPr>
                <a:t>systems</a:t>
              </a:r>
            </a:p>
          </p:txBody>
        </p:sp>
        <p:sp>
          <p:nvSpPr>
            <p:cNvPr id="8201" name="AutoShape 15" descr="redfill01"/>
            <p:cNvSpPr>
              <a:spLocks noChangeArrowheads="1"/>
            </p:cNvSpPr>
            <p:nvPr/>
          </p:nvSpPr>
          <p:spPr bwMode="auto">
            <a:xfrm>
              <a:off x="4014" y="2219"/>
              <a:ext cx="1170" cy="590"/>
            </a:xfrm>
            <a:prstGeom prst="roundRect">
              <a:avLst>
                <a:gd name="adj" fmla="val 6440"/>
              </a:avLst>
            </a:prstGeom>
            <a:blipFill dpi="0" rotWithShape="1">
              <a:blip r:embed="rId5" cstate="print"/>
              <a:srcRect/>
              <a:stretch>
                <a:fillRect/>
              </a:stretch>
            </a:blipFill>
            <a:ln w="57150" algn="ctr">
              <a:solidFill>
                <a:srgbClr val="CC6600"/>
              </a:solidFill>
              <a:round/>
              <a:headEnd/>
              <a:tailEnd/>
            </a:ln>
          </p:spPr>
          <p:txBody>
            <a:bodyPr lIns="0" tIns="0" rIns="0" bIns="0" anchor="ctr" anchorCtr="1"/>
            <a:lstStyle/>
            <a:p>
              <a:pPr algn="ctr"/>
              <a:r>
                <a:rPr lang="en-US" sz="1800">
                  <a:latin typeface="Franklin Gothic Medium" pitchFamily="34" charset="0"/>
                </a:rPr>
                <a:t>Economic</a:t>
              </a:r>
              <a:br>
                <a:rPr lang="en-US" sz="1800">
                  <a:latin typeface="Franklin Gothic Medium" pitchFamily="34" charset="0"/>
                </a:rPr>
              </a:br>
              <a:r>
                <a:rPr lang="en-US" sz="1800">
                  <a:latin typeface="Franklin Gothic Medium" pitchFamily="34" charset="0"/>
                </a:rPr>
                <a:t>systems</a:t>
              </a:r>
            </a:p>
          </p:txBody>
        </p:sp>
        <p:sp>
          <p:nvSpPr>
            <p:cNvPr id="8202" name="AutoShape 16" descr="bluefill01"/>
            <p:cNvSpPr>
              <a:spLocks noChangeArrowheads="1"/>
            </p:cNvSpPr>
            <p:nvPr/>
          </p:nvSpPr>
          <p:spPr bwMode="auto">
            <a:xfrm>
              <a:off x="2285" y="1167"/>
              <a:ext cx="1170" cy="590"/>
            </a:xfrm>
            <a:prstGeom prst="roundRect">
              <a:avLst>
                <a:gd name="adj" fmla="val 7796"/>
              </a:avLst>
            </a:prstGeom>
            <a:blipFill dpi="0" rotWithShape="1">
              <a:blip r:embed="rId6" cstate="print"/>
              <a:srcRect/>
              <a:stretch>
                <a:fillRect/>
              </a:stretch>
            </a:blipFill>
            <a:ln w="57150" algn="ctr">
              <a:solidFill>
                <a:srgbClr val="7DC1FF"/>
              </a:solidFill>
              <a:round/>
              <a:headEnd/>
              <a:tailEnd/>
            </a:ln>
          </p:spPr>
          <p:txBody>
            <a:bodyPr lIns="0" tIns="0" rIns="0" bIns="0" anchor="ctr" anchorCtr="1"/>
            <a:lstStyle/>
            <a:p>
              <a:pPr algn="ctr"/>
              <a:r>
                <a:rPr lang="en-US" sz="1800">
                  <a:latin typeface="Franklin Gothic Medium" pitchFamily="34" charset="0"/>
                </a:rPr>
                <a:t>Cultural factors and ethics issues</a:t>
              </a:r>
            </a:p>
          </p:txBody>
        </p:sp>
        <p:cxnSp>
          <p:nvCxnSpPr>
            <p:cNvPr id="8203" name="AutoShape 17"/>
            <p:cNvCxnSpPr>
              <a:cxnSpLocks noChangeShapeType="1"/>
              <a:stCxn id="8200" idx="3"/>
              <a:endCxn id="8198" idx="1"/>
            </p:cNvCxnSpPr>
            <p:nvPr/>
          </p:nvCxnSpPr>
          <p:spPr bwMode="auto">
            <a:xfrm>
              <a:off x="1764" y="2514"/>
              <a:ext cx="292" cy="2"/>
            </a:xfrm>
            <a:prstGeom prst="straightConnector1">
              <a:avLst/>
            </a:prstGeom>
            <a:noFill/>
            <a:ln w="38100">
              <a:solidFill>
                <a:schemeClr val="tx1"/>
              </a:solidFill>
              <a:round/>
              <a:headEnd/>
              <a:tailEnd type="stealth" w="lg" len="lg"/>
            </a:ln>
          </p:spPr>
        </p:cxnSp>
        <p:cxnSp>
          <p:nvCxnSpPr>
            <p:cNvPr id="8204" name="AutoShape 18"/>
            <p:cNvCxnSpPr>
              <a:cxnSpLocks noChangeShapeType="1"/>
              <a:stCxn id="8201" idx="1"/>
              <a:endCxn id="8198" idx="3"/>
            </p:cNvCxnSpPr>
            <p:nvPr/>
          </p:nvCxnSpPr>
          <p:spPr bwMode="auto">
            <a:xfrm flipH="1">
              <a:off x="3684" y="2514"/>
              <a:ext cx="312" cy="2"/>
            </a:xfrm>
            <a:prstGeom prst="straightConnector1">
              <a:avLst/>
            </a:prstGeom>
            <a:noFill/>
            <a:ln w="38100">
              <a:solidFill>
                <a:schemeClr val="tx1"/>
              </a:solidFill>
              <a:round/>
              <a:headEnd/>
              <a:tailEnd type="stealth" w="lg" len="lg"/>
            </a:ln>
          </p:spPr>
        </p:cxnSp>
        <p:cxnSp>
          <p:nvCxnSpPr>
            <p:cNvPr id="8205" name="AutoShape 19"/>
            <p:cNvCxnSpPr>
              <a:cxnSpLocks noChangeShapeType="1"/>
              <a:stCxn id="8202" idx="2"/>
              <a:endCxn id="8198" idx="0"/>
            </p:cNvCxnSpPr>
            <p:nvPr/>
          </p:nvCxnSpPr>
          <p:spPr bwMode="auto">
            <a:xfrm>
              <a:off x="2870" y="1775"/>
              <a:ext cx="0" cy="309"/>
            </a:xfrm>
            <a:prstGeom prst="straightConnector1">
              <a:avLst/>
            </a:prstGeom>
            <a:noFill/>
            <a:ln w="38100">
              <a:solidFill>
                <a:schemeClr val="tx1"/>
              </a:solidFill>
              <a:round/>
              <a:headEnd/>
              <a:tailEnd type="stealth" w="lg" len="lg"/>
            </a:ln>
          </p:spPr>
        </p:cxnSp>
        <p:cxnSp>
          <p:nvCxnSpPr>
            <p:cNvPr id="8206" name="AutoShape 20"/>
            <p:cNvCxnSpPr>
              <a:cxnSpLocks noChangeShapeType="1"/>
              <a:stCxn id="8199" idx="0"/>
              <a:endCxn id="8198" idx="2"/>
            </p:cNvCxnSpPr>
            <p:nvPr/>
          </p:nvCxnSpPr>
          <p:spPr bwMode="auto">
            <a:xfrm flipH="1" flipV="1">
              <a:off x="2870" y="2948"/>
              <a:ext cx="1" cy="288"/>
            </a:xfrm>
            <a:prstGeom prst="straightConnector1">
              <a:avLst/>
            </a:prstGeom>
            <a:noFill/>
            <a:ln w="38100">
              <a:solidFill>
                <a:schemeClr val="tx1"/>
              </a:solidFill>
              <a:round/>
              <a:headEnd/>
              <a:tailEnd type="stealth" w="lg" len="lg"/>
            </a:ln>
          </p:spPr>
        </p:cxn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2"/>
          <p:cNvSpPr>
            <a:spLocks noGrp="1"/>
          </p:cNvSpPr>
          <p:nvPr>
            <p:ph type="ftr" sz="quarter" idx="10"/>
          </p:nvPr>
        </p:nvSpPr>
        <p:spPr>
          <a:noFill/>
        </p:spPr>
        <p:txBody>
          <a:bodyPr/>
          <a:lstStyle/>
          <a:p>
            <a:r>
              <a:rPr lang="en-US">
                <a:latin typeface="Arial" pitchFamily="34" charset="0"/>
              </a:rPr>
              <a:t>Copyright © 2011 Pearson Education</a:t>
            </a:r>
          </a:p>
        </p:txBody>
      </p:sp>
      <p:sp>
        <p:nvSpPr>
          <p:cNvPr id="9219" name="Slide Number Placeholder 3"/>
          <p:cNvSpPr>
            <a:spLocks noGrp="1"/>
          </p:cNvSpPr>
          <p:nvPr>
            <p:ph type="sldNum" sz="quarter" idx="11"/>
          </p:nvPr>
        </p:nvSpPr>
        <p:spPr>
          <a:noFill/>
        </p:spPr>
        <p:txBody>
          <a:bodyPr/>
          <a:lstStyle/>
          <a:p>
            <a:r>
              <a:rPr lang="en-US" smtClean="0">
                <a:latin typeface="Arial" pitchFamily="34" charset="0"/>
              </a:rPr>
              <a:t>17–</a:t>
            </a:r>
            <a:fld id="{9C896A9A-7251-4322-A3E6-7857FC3ADFC5}" type="slidenum">
              <a:rPr lang="en-US" smtClean="0">
                <a:latin typeface="Arial" pitchFamily="34" charset="0"/>
              </a:rPr>
              <a:pPr/>
              <a:t>7</a:t>
            </a:fld>
            <a:endParaRPr lang="en-US" smtClean="0">
              <a:latin typeface="Arial" pitchFamily="34" charset="0"/>
            </a:endParaRPr>
          </a:p>
        </p:txBody>
      </p:sp>
      <p:sp>
        <p:nvSpPr>
          <p:cNvPr id="2722818" name="Rectangle 2"/>
          <p:cNvSpPr>
            <a:spLocks noGrp="1" noChangeArrowheads="1"/>
          </p:cNvSpPr>
          <p:nvPr>
            <p:ph type="title"/>
          </p:nvPr>
        </p:nvSpPr>
        <p:spPr>
          <a:xfrm>
            <a:off x="457200" y="377825"/>
            <a:ext cx="8210550" cy="1066800"/>
          </a:xfrm>
        </p:spPr>
        <p:txBody>
          <a:bodyPr/>
          <a:lstStyle/>
          <a:p>
            <a:pPr algn="ctr" eaLnBrk="1" hangingPunct="1">
              <a:defRPr/>
            </a:pPr>
            <a:r>
              <a:rPr lang="en-US" dirty="0" smtClean="0"/>
              <a:t>Global Differences and Similarities</a:t>
            </a:r>
            <a:br>
              <a:rPr lang="en-US" dirty="0" smtClean="0"/>
            </a:br>
            <a:r>
              <a:rPr lang="en-US" dirty="0" smtClean="0"/>
              <a:t>in HR Practices</a:t>
            </a:r>
          </a:p>
        </p:txBody>
      </p:sp>
      <p:grpSp>
        <p:nvGrpSpPr>
          <p:cNvPr id="2" name="Group 13"/>
          <p:cNvGrpSpPr>
            <a:grpSpLocks/>
          </p:cNvGrpSpPr>
          <p:nvPr/>
        </p:nvGrpSpPr>
        <p:grpSpPr bwMode="auto">
          <a:xfrm>
            <a:off x="776288" y="1725613"/>
            <a:ext cx="7567612" cy="4264025"/>
            <a:chOff x="487" y="1202"/>
            <a:chExt cx="4767" cy="2398"/>
          </a:xfrm>
        </p:grpSpPr>
        <p:sp>
          <p:nvSpPr>
            <p:cNvPr id="9222" name="AutoShape 14"/>
            <p:cNvSpPr>
              <a:spLocks noChangeArrowheads="1"/>
            </p:cNvSpPr>
            <p:nvPr/>
          </p:nvSpPr>
          <p:spPr bwMode="blackWhite">
            <a:xfrm>
              <a:off x="2188" y="2106"/>
              <a:ext cx="1365" cy="591"/>
            </a:xfrm>
            <a:prstGeom prst="roundRect">
              <a:avLst>
                <a:gd name="adj" fmla="val 16667"/>
              </a:avLst>
            </a:prstGeom>
            <a:gradFill rotWithShape="1">
              <a:gsLst>
                <a:gs pos="0">
                  <a:srgbClr val="0099CC"/>
                </a:gs>
                <a:gs pos="100000">
                  <a:srgbClr val="006B8E"/>
                </a:gs>
              </a:gsLst>
              <a:lin ang="5400000" scaled="1"/>
            </a:gradFill>
            <a:ln w="50800" algn="ctr">
              <a:solidFill>
                <a:srgbClr val="336699"/>
              </a:solidFill>
              <a:round/>
              <a:headEnd/>
              <a:tailEnd/>
            </a:ln>
          </p:spPr>
          <p:txBody>
            <a:bodyPr anchor="ctr" anchorCtr="1"/>
            <a:lstStyle/>
            <a:p>
              <a:pPr algn="ctr">
                <a:spcBef>
                  <a:spcPct val="50000"/>
                </a:spcBef>
              </a:pPr>
              <a:r>
                <a:rPr lang="en-US" sz="2000" b="1">
                  <a:solidFill>
                    <a:schemeClr val="bg1"/>
                  </a:solidFill>
                </a:rPr>
                <a:t>International</a:t>
              </a:r>
              <a:br>
                <a:rPr lang="en-US" sz="2000" b="1">
                  <a:solidFill>
                    <a:schemeClr val="bg1"/>
                  </a:solidFill>
                </a:rPr>
              </a:br>
              <a:r>
                <a:rPr lang="en-US" sz="2000" b="1">
                  <a:solidFill>
                    <a:schemeClr val="bg1"/>
                  </a:solidFill>
                </a:rPr>
                <a:t>HRM</a:t>
              </a:r>
            </a:p>
          </p:txBody>
        </p:sp>
        <p:sp>
          <p:nvSpPr>
            <p:cNvPr id="9223" name="Line 15"/>
            <p:cNvSpPr>
              <a:spLocks noChangeShapeType="1"/>
            </p:cNvSpPr>
            <p:nvPr/>
          </p:nvSpPr>
          <p:spPr bwMode="auto">
            <a:xfrm>
              <a:off x="3553" y="2408"/>
              <a:ext cx="334" cy="0"/>
            </a:xfrm>
            <a:prstGeom prst="line">
              <a:avLst/>
            </a:prstGeom>
            <a:noFill/>
            <a:ln w="38100">
              <a:solidFill>
                <a:schemeClr val="tx1"/>
              </a:solidFill>
              <a:round/>
              <a:headEnd/>
              <a:tailEnd type="stealth" w="lg" len="lg"/>
            </a:ln>
          </p:spPr>
          <p:txBody>
            <a:bodyPr>
              <a:spAutoFit/>
            </a:bodyPr>
            <a:lstStyle/>
            <a:p>
              <a:endParaRPr lang="ar-SA"/>
            </a:p>
          </p:txBody>
        </p:sp>
        <p:sp>
          <p:nvSpPr>
            <p:cNvPr id="9224" name="Line 16"/>
            <p:cNvSpPr>
              <a:spLocks noChangeShapeType="1"/>
            </p:cNvSpPr>
            <p:nvPr/>
          </p:nvSpPr>
          <p:spPr bwMode="auto">
            <a:xfrm rot="5400000">
              <a:off x="2715" y="2853"/>
              <a:ext cx="313" cy="0"/>
            </a:xfrm>
            <a:prstGeom prst="line">
              <a:avLst/>
            </a:prstGeom>
            <a:noFill/>
            <a:ln w="38100">
              <a:solidFill>
                <a:schemeClr val="tx1"/>
              </a:solidFill>
              <a:round/>
              <a:headEnd/>
              <a:tailEnd type="stealth" w="lg" len="lg"/>
            </a:ln>
          </p:spPr>
          <p:txBody>
            <a:bodyPr>
              <a:spAutoFit/>
            </a:bodyPr>
            <a:lstStyle/>
            <a:p>
              <a:endParaRPr lang="ar-SA"/>
            </a:p>
          </p:txBody>
        </p:sp>
        <p:sp>
          <p:nvSpPr>
            <p:cNvPr id="9225" name="AutoShape 17" descr="greenfill01"/>
            <p:cNvSpPr>
              <a:spLocks noChangeArrowheads="1"/>
            </p:cNvSpPr>
            <p:nvPr/>
          </p:nvSpPr>
          <p:spPr bwMode="blackWhite">
            <a:xfrm>
              <a:off x="2190" y="3010"/>
              <a:ext cx="1364" cy="590"/>
            </a:xfrm>
            <a:prstGeom prst="roundRect">
              <a:avLst>
                <a:gd name="adj" fmla="val 16667"/>
              </a:avLst>
            </a:prstGeom>
            <a:blipFill dpi="0" rotWithShape="1">
              <a:blip r:embed="rId3" cstate="print"/>
              <a:srcRect/>
              <a:stretch>
                <a:fillRect/>
              </a:stretch>
            </a:blipFill>
            <a:ln w="50800" algn="ctr">
              <a:solidFill>
                <a:srgbClr val="74D274"/>
              </a:solidFill>
              <a:round/>
              <a:headEnd/>
              <a:tailEnd/>
            </a:ln>
          </p:spPr>
          <p:txBody>
            <a:bodyPr lIns="0" tIns="0" rIns="0" bIns="0" anchor="ctr" anchorCtr="1"/>
            <a:lstStyle/>
            <a:p>
              <a:pPr algn="ctr"/>
              <a:r>
                <a:rPr lang="en-US" sz="1800">
                  <a:latin typeface="Franklin Gothic Medium" pitchFamily="34" charset="0"/>
                </a:rPr>
                <a:t>Training and development practices</a:t>
              </a:r>
            </a:p>
          </p:txBody>
        </p:sp>
        <p:sp>
          <p:nvSpPr>
            <p:cNvPr id="9226" name="AutoShape 18" descr="bluefill01"/>
            <p:cNvSpPr>
              <a:spLocks noChangeArrowheads="1"/>
            </p:cNvSpPr>
            <p:nvPr/>
          </p:nvSpPr>
          <p:spPr bwMode="blackWhite">
            <a:xfrm>
              <a:off x="487" y="2104"/>
              <a:ext cx="1364" cy="590"/>
            </a:xfrm>
            <a:prstGeom prst="roundRect">
              <a:avLst>
                <a:gd name="adj" fmla="val 16667"/>
              </a:avLst>
            </a:prstGeom>
            <a:blipFill dpi="0" rotWithShape="1">
              <a:blip r:embed="rId4" cstate="print"/>
              <a:srcRect/>
              <a:stretch>
                <a:fillRect/>
              </a:stretch>
            </a:blipFill>
            <a:ln w="50800" algn="ctr">
              <a:solidFill>
                <a:srgbClr val="7DC1FF"/>
              </a:solidFill>
              <a:round/>
              <a:headEnd/>
              <a:tailEnd/>
            </a:ln>
          </p:spPr>
          <p:txBody>
            <a:bodyPr lIns="0" tIns="0" rIns="0" bIns="0" anchor="ctr" anchorCtr="1"/>
            <a:lstStyle/>
            <a:p>
              <a:pPr algn="ctr"/>
              <a:r>
                <a:rPr lang="en-US" sz="1800">
                  <a:latin typeface="Franklin Gothic Medium" pitchFamily="34" charset="0"/>
                </a:rPr>
                <a:t>Use of pay and </a:t>
              </a:r>
              <a:br>
                <a:rPr lang="en-US" sz="1800">
                  <a:latin typeface="Franklin Gothic Medium" pitchFamily="34" charset="0"/>
                </a:rPr>
              </a:br>
              <a:r>
                <a:rPr lang="en-US" sz="1800">
                  <a:latin typeface="Franklin Gothic Medium" pitchFamily="34" charset="0"/>
                </a:rPr>
                <a:t>other incentives</a:t>
              </a:r>
            </a:p>
          </p:txBody>
        </p:sp>
        <p:sp>
          <p:nvSpPr>
            <p:cNvPr id="9227" name="Line 19"/>
            <p:cNvSpPr>
              <a:spLocks noChangeShapeType="1"/>
            </p:cNvSpPr>
            <p:nvPr/>
          </p:nvSpPr>
          <p:spPr bwMode="auto">
            <a:xfrm flipH="1">
              <a:off x="1851" y="2409"/>
              <a:ext cx="335" cy="0"/>
            </a:xfrm>
            <a:prstGeom prst="line">
              <a:avLst/>
            </a:prstGeom>
            <a:noFill/>
            <a:ln w="38100">
              <a:solidFill>
                <a:schemeClr val="tx1"/>
              </a:solidFill>
              <a:round/>
              <a:headEnd/>
              <a:tailEnd type="stealth" w="lg" len="lg"/>
            </a:ln>
          </p:spPr>
          <p:txBody>
            <a:bodyPr>
              <a:spAutoFit/>
            </a:bodyPr>
            <a:lstStyle/>
            <a:p>
              <a:endParaRPr lang="ar-SA"/>
            </a:p>
          </p:txBody>
        </p:sp>
        <p:sp>
          <p:nvSpPr>
            <p:cNvPr id="9228" name="AutoShape 20" descr="purplefill01"/>
            <p:cNvSpPr>
              <a:spLocks noChangeArrowheads="1"/>
            </p:cNvSpPr>
            <p:nvPr/>
          </p:nvSpPr>
          <p:spPr bwMode="blackWhite">
            <a:xfrm>
              <a:off x="3890" y="2104"/>
              <a:ext cx="1364" cy="590"/>
            </a:xfrm>
            <a:prstGeom prst="roundRect">
              <a:avLst>
                <a:gd name="adj" fmla="val 16667"/>
              </a:avLst>
            </a:prstGeom>
            <a:blipFill dpi="0" rotWithShape="1">
              <a:blip r:embed="rId5" cstate="print"/>
              <a:srcRect/>
              <a:stretch>
                <a:fillRect/>
              </a:stretch>
            </a:blipFill>
            <a:ln w="50800" algn="ctr">
              <a:solidFill>
                <a:srgbClr val="C46AB7"/>
              </a:solidFill>
              <a:round/>
              <a:headEnd/>
              <a:tailEnd/>
            </a:ln>
          </p:spPr>
          <p:txBody>
            <a:bodyPr lIns="0" tIns="0" rIns="0" bIns="0" anchor="ctr" anchorCtr="1"/>
            <a:lstStyle/>
            <a:p>
              <a:pPr algn="ctr"/>
              <a:r>
                <a:rPr lang="en-US" sz="1800">
                  <a:latin typeface="Franklin Gothic Medium" pitchFamily="34" charset="0"/>
                </a:rPr>
                <a:t>Purpose of performance appraisal</a:t>
              </a:r>
            </a:p>
          </p:txBody>
        </p:sp>
        <p:sp>
          <p:nvSpPr>
            <p:cNvPr id="9229" name="AutoShape 21" descr="tanfill01"/>
            <p:cNvSpPr>
              <a:spLocks noChangeArrowheads="1"/>
            </p:cNvSpPr>
            <p:nvPr/>
          </p:nvSpPr>
          <p:spPr bwMode="blackWhite">
            <a:xfrm>
              <a:off x="2188" y="1202"/>
              <a:ext cx="1365" cy="590"/>
            </a:xfrm>
            <a:prstGeom prst="roundRect">
              <a:avLst>
                <a:gd name="adj" fmla="val 16667"/>
              </a:avLst>
            </a:prstGeom>
            <a:blipFill dpi="0" rotWithShape="1">
              <a:blip r:embed="rId6" cstate="print"/>
              <a:srcRect/>
              <a:stretch>
                <a:fillRect/>
              </a:stretch>
            </a:blipFill>
            <a:ln w="50800" algn="ctr">
              <a:solidFill>
                <a:srgbClr val="FFDB93"/>
              </a:solidFill>
              <a:round/>
              <a:headEnd/>
              <a:tailEnd/>
            </a:ln>
          </p:spPr>
          <p:txBody>
            <a:bodyPr lIns="0" tIns="0" rIns="0" bIns="0" anchor="ctr" anchorCtr="1"/>
            <a:lstStyle/>
            <a:p>
              <a:pPr algn="ctr"/>
              <a:r>
                <a:rPr lang="en-US" sz="1800">
                  <a:latin typeface="Franklin Gothic Medium" pitchFamily="34" charset="0"/>
                </a:rPr>
                <a:t>Personnel </a:t>
              </a:r>
              <a:br>
                <a:rPr lang="en-US" sz="1800">
                  <a:latin typeface="Franklin Gothic Medium" pitchFamily="34" charset="0"/>
                </a:rPr>
              </a:br>
              <a:r>
                <a:rPr lang="en-US" sz="1800">
                  <a:latin typeface="Franklin Gothic Medium" pitchFamily="34" charset="0"/>
                </a:rPr>
                <a:t>selection </a:t>
              </a:r>
              <a:br>
                <a:rPr lang="en-US" sz="1800">
                  <a:latin typeface="Franklin Gothic Medium" pitchFamily="34" charset="0"/>
                </a:rPr>
              </a:br>
              <a:r>
                <a:rPr lang="en-US" sz="1800">
                  <a:latin typeface="Franklin Gothic Medium" pitchFamily="34" charset="0"/>
                </a:rPr>
                <a:t>procedures</a:t>
              </a:r>
            </a:p>
          </p:txBody>
        </p:sp>
        <p:sp>
          <p:nvSpPr>
            <p:cNvPr id="9230" name="Line 22"/>
            <p:cNvSpPr>
              <a:spLocks noChangeShapeType="1"/>
            </p:cNvSpPr>
            <p:nvPr/>
          </p:nvSpPr>
          <p:spPr bwMode="auto">
            <a:xfrm rot="16200000" flipV="1">
              <a:off x="2715" y="1948"/>
              <a:ext cx="313" cy="0"/>
            </a:xfrm>
            <a:prstGeom prst="line">
              <a:avLst/>
            </a:prstGeom>
            <a:noFill/>
            <a:ln w="38100">
              <a:solidFill>
                <a:schemeClr val="tx1"/>
              </a:solidFill>
              <a:round/>
              <a:headEnd/>
              <a:tailEnd type="stealth" w="lg" len="lg"/>
            </a:ln>
          </p:spPr>
          <p:txBody>
            <a:bodyPr>
              <a:spAutoFit/>
            </a:bodyPr>
            <a:lstStyle/>
            <a:p>
              <a:endParaRPr lang="ar-SA"/>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0"/>
          </p:nvPr>
        </p:nvSpPr>
        <p:spPr>
          <a:noFill/>
        </p:spPr>
        <p:txBody>
          <a:bodyPr/>
          <a:lstStyle/>
          <a:p>
            <a:r>
              <a:rPr lang="en-US">
                <a:latin typeface="Arial" pitchFamily="34" charset="0"/>
              </a:rPr>
              <a:t>Copyright © 2011 Pearson Education</a:t>
            </a:r>
          </a:p>
        </p:txBody>
      </p:sp>
      <p:sp>
        <p:nvSpPr>
          <p:cNvPr id="10243" name="Slide Number Placeholder 4"/>
          <p:cNvSpPr>
            <a:spLocks noGrp="1"/>
          </p:cNvSpPr>
          <p:nvPr>
            <p:ph type="sldNum" sz="quarter" idx="11"/>
          </p:nvPr>
        </p:nvSpPr>
        <p:spPr>
          <a:noFill/>
        </p:spPr>
        <p:txBody>
          <a:bodyPr/>
          <a:lstStyle/>
          <a:p>
            <a:r>
              <a:rPr lang="en-US" smtClean="0">
                <a:latin typeface="Arial" pitchFamily="34" charset="0"/>
              </a:rPr>
              <a:t>17–</a:t>
            </a:r>
            <a:fld id="{615AC5DF-F2A6-4F52-B3B9-53C3A83830B1}" type="slidenum">
              <a:rPr lang="en-US" smtClean="0">
                <a:latin typeface="Arial" pitchFamily="34" charset="0"/>
              </a:rPr>
              <a:pPr/>
              <a:t>8</a:t>
            </a:fld>
            <a:endParaRPr lang="en-US" smtClean="0">
              <a:latin typeface="Arial" pitchFamily="34" charset="0"/>
            </a:endParaRPr>
          </a:p>
        </p:txBody>
      </p:sp>
      <p:sp>
        <p:nvSpPr>
          <p:cNvPr id="2731010" name="Rectangle 2"/>
          <p:cNvSpPr>
            <a:spLocks noGrp="1" noChangeArrowheads="1"/>
          </p:cNvSpPr>
          <p:nvPr>
            <p:ph type="title"/>
          </p:nvPr>
        </p:nvSpPr>
        <p:spPr/>
        <p:txBody>
          <a:bodyPr/>
          <a:lstStyle/>
          <a:p>
            <a:pPr eaLnBrk="1" hangingPunct="1">
              <a:defRPr/>
            </a:pPr>
            <a:r>
              <a:rPr lang="en-US" dirty="0" smtClean="0"/>
              <a:t>Staffing the Global Organization</a:t>
            </a:r>
          </a:p>
        </p:txBody>
      </p:sp>
      <p:sp>
        <p:nvSpPr>
          <p:cNvPr id="2731011" name="Rectangle 3"/>
          <p:cNvSpPr>
            <a:spLocks noGrp="1" noChangeArrowheads="1"/>
          </p:cNvSpPr>
          <p:nvPr>
            <p:ph type="body" idx="1"/>
          </p:nvPr>
        </p:nvSpPr>
        <p:spPr>
          <a:xfrm>
            <a:off x="525463" y="1050925"/>
            <a:ext cx="7978775" cy="5211763"/>
          </a:xfrm>
        </p:spPr>
        <p:txBody>
          <a:bodyPr/>
          <a:lstStyle/>
          <a:p>
            <a:pPr eaLnBrk="1" hangingPunct="1">
              <a:defRPr/>
            </a:pPr>
            <a:r>
              <a:rPr lang="en-US" sz="2800" dirty="0" smtClean="0"/>
              <a:t>International staffing: Home or local?</a:t>
            </a:r>
          </a:p>
          <a:p>
            <a:pPr lvl="1" eaLnBrk="1" hangingPunct="1">
              <a:defRPr/>
            </a:pPr>
            <a:r>
              <a:rPr lang="en-US" sz="2400" dirty="0" smtClean="0"/>
              <a:t>Expatriates (expats)</a:t>
            </a:r>
          </a:p>
          <a:p>
            <a:pPr lvl="1" eaLnBrk="1" hangingPunct="1">
              <a:defRPr/>
            </a:pPr>
            <a:r>
              <a:rPr lang="en-US" sz="2400" dirty="0" smtClean="0"/>
              <a:t>Home-country nationals</a:t>
            </a:r>
          </a:p>
          <a:p>
            <a:pPr lvl="1" eaLnBrk="1" hangingPunct="1">
              <a:defRPr/>
            </a:pPr>
            <a:r>
              <a:rPr lang="en-US" sz="2400" dirty="0" smtClean="0"/>
              <a:t>Third-country nationals</a:t>
            </a:r>
          </a:p>
          <a:p>
            <a:pPr eaLnBrk="1" hangingPunct="1">
              <a:defRPr/>
            </a:pPr>
            <a:r>
              <a:rPr lang="en-US" sz="2800" dirty="0" smtClean="0"/>
              <a:t>Offshoring</a:t>
            </a:r>
          </a:p>
          <a:p>
            <a:pPr lvl="1" eaLnBrk="1" hangingPunct="1">
              <a:defRPr/>
            </a:pPr>
            <a:r>
              <a:rPr lang="en-US" sz="2400" dirty="0" smtClean="0"/>
              <a:t>Having local employees abroad do jobs that the firm’s domestic employees previously did in-house</a:t>
            </a:r>
          </a:p>
          <a:p>
            <a:pPr eaLnBrk="1" hangingPunct="1">
              <a:defRPr/>
            </a:pPr>
            <a:r>
              <a:rPr lang="en-US" sz="2800" dirty="0" smtClean="0"/>
              <a:t>Offshoring Issues</a:t>
            </a:r>
          </a:p>
          <a:p>
            <a:pPr lvl="1" eaLnBrk="1" hangingPunct="1">
              <a:defRPr/>
            </a:pPr>
            <a:r>
              <a:rPr lang="en-US" sz="2400" dirty="0" smtClean="0"/>
              <a:t>Effective local supervisory/management structure</a:t>
            </a:r>
          </a:p>
          <a:p>
            <a:pPr lvl="1" eaLnBrk="1" hangingPunct="1">
              <a:defRPr/>
            </a:pPr>
            <a:r>
              <a:rPr lang="en-US" sz="2400" dirty="0" smtClean="0"/>
              <a:t>Screening and required training for locals</a:t>
            </a:r>
          </a:p>
          <a:p>
            <a:pPr lvl="1" eaLnBrk="1" hangingPunct="1">
              <a:defRPr/>
            </a:pPr>
            <a:r>
              <a:rPr lang="en-US" sz="2400" dirty="0" smtClean="0"/>
              <a:t>Local compensation policies and working conditions</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2"/>
          <p:cNvSpPr>
            <a:spLocks noGrp="1"/>
          </p:cNvSpPr>
          <p:nvPr>
            <p:ph type="ftr" sz="quarter" idx="10"/>
          </p:nvPr>
        </p:nvSpPr>
        <p:spPr>
          <a:noFill/>
        </p:spPr>
        <p:txBody>
          <a:bodyPr/>
          <a:lstStyle/>
          <a:p>
            <a:r>
              <a:rPr lang="en-US">
                <a:latin typeface="Arial" pitchFamily="34" charset="0"/>
              </a:rPr>
              <a:t>Copyright © 2011 Pearson Education</a:t>
            </a:r>
          </a:p>
        </p:txBody>
      </p:sp>
      <p:sp>
        <p:nvSpPr>
          <p:cNvPr id="11267" name="Slide Number Placeholder 3"/>
          <p:cNvSpPr>
            <a:spLocks noGrp="1"/>
          </p:cNvSpPr>
          <p:nvPr>
            <p:ph type="sldNum" sz="quarter" idx="11"/>
          </p:nvPr>
        </p:nvSpPr>
        <p:spPr>
          <a:noFill/>
        </p:spPr>
        <p:txBody>
          <a:bodyPr/>
          <a:lstStyle/>
          <a:p>
            <a:r>
              <a:rPr lang="en-US" smtClean="0">
                <a:latin typeface="Arial" pitchFamily="34" charset="0"/>
              </a:rPr>
              <a:t>17–</a:t>
            </a:r>
            <a:fld id="{5999EDDB-817C-4C0B-BEE9-2F656546F277}" type="slidenum">
              <a:rPr lang="en-US" smtClean="0">
                <a:latin typeface="Arial" pitchFamily="34" charset="0"/>
              </a:rPr>
              <a:pPr/>
              <a:t>9</a:t>
            </a:fld>
            <a:endParaRPr lang="en-US" smtClean="0">
              <a:latin typeface="Arial" pitchFamily="34" charset="0"/>
            </a:endParaRPr>
          </a:p>
        </p:txBody>
      </p:sp>
      <p:sp>
        <p:nvSpPr>
          <p:cNvPr id="2733058" name="Rectangle 2"/>
          <p:cNvSpPr>
            <a:spLocks noGrp="1" noChangeArrowheads="1"/>
          </p:cNvSpPr>
          <p:nvPr>
            <p:ph type="title"/>
          </p:nvPr>
        </p:nvSpPr>
        <p:spPr>
          <a:xfrm>
            <a:off x="365125" y="366713"/>
            <a:ext cx="8413750" cy="1112837"/>
          </a:xfrm>
        </p:spPr>
        <p:txBody>
          <a:bodyPr/>
          <a:lstStyle/>
          <a:p>
            <a:pPr algn="ctr" eaLnBrk="1" hangingPunct="1">
              <a:defRPr/>
            </a:pPr>
            <a:r>
              <a:rPr lang="en-US" dirty="0" smtClean="0"/>
              <a:t>Management Values and </a:t>
            </a:r>
            <a:br>
              <a:rPr lang="en-US" dirty="0" smtClean="0"/>
            </a:br>
            <a:r>
              <a:rPr lang="en-US" dirty="0" smtClean="0"/>
              <a:t>International Staffing Policy</a:t>
            </a:r>
          </a:p>
        </p:txBody>
      </p:sp>
      <p:grpSp>
        <p:nvGrpSpPr>
          <p:cNvPr id="2" name="Group 20"/>
          <p:cNvGrpSpPr>
            <a:grpSpLocks/>
          </p:cNvGrpSpPr>
          <p:nvPr/>
        </p:nvGrpSpPr>
        <p:grpSpPr bwMode="auto">
          <a:xfrm>
            <a:off x="639763" y="2047875"/>
            <a:ext cx="7864475" cy="2759075"/>
            <a:chOff x="403" y="1113"/>
            <a:chExt cx="4954" cy="1738"/>
          </a:xfrm>
        </p:grpSpPr>
        <p:sp>
          <p:nvSpPr>
            <p:cNvPr id="11270" name="AutoShape 13" descr="grayfill01"/>
            <p:cNvSpPr>
              <a:spLocks noChangeArrowheads="1"/>
            </p:cNvSpPr>
            <p:nvPr/>
          </p:nvSpPr>
          <p:spPr bwMode="auto">
            <a:xfrm>
              <a:off x="403" y="2341"/>
              <a:ext cx="1494" cy="510"/>
            </a:xfrm>
            <a:prstGeom prst="roundRect">
              <a:avLst>
                <a:gd name="adj" fmla="val 16667"/>
              </a:avLst>
            </a:prstGeom>
            <a:blipFill dpi="0" rotWithShape="1">
              <a:blip r:embed="rId3" cstate="print"/>
              <a:srcRect/>
              <a:stretch>
                <a:fillRect/>
              </a:stretch>
            </a:blipFill>
            <a:ln w="76200" algn="ctr">
              <a:solidFill>
                <a:srgbClr val="C0C0C0"/>
              </a:solidFill>
              <a:round/>
              <a:headEnd/>
              <a:tailEnd/>
            </a:ln>
          </p:spPr>
          <p:txBody>
            <a:bodyPr lIns="0" tIns="0" rIns="0" bIns="0" anchor="ctr" anchorCtr="1"/>
            <a:lstStyle/>
            <a:p>
              <a:pPr algn="ctr"/>
              <a:r>
                <a:rPr lang="en-US" sz="2400">
                  <a:latin typeface="Franklin Gothic Medium" pitchFamily="34" charset="0"/>
                </a:rPr>
                <a:t>Ethnocentric</a:t>
              </a:r>
            </a:p>
          </p:txBody>
        </p:sp>
        <p:sp>
          <p:nvSpPr>
            <p:cNvPr id="11271" name="AutoShape 14" descr="greenfill02"/>
            <p:cNvSpPr>
              <a:spLocks noChangeArrowheads="1"/>
            </p:cNvSpPr>
            <p:nvPr/>
          </p:nvSpPr>
          <p:spPr bwMode="auto">
            <a:xfrm>
              <a:off x="3863" y="2340"/>
              <a:ext cx="1494" cy="510"/>
            </a:xfrm>
            <a:prstGeom prst="roundRect">
              <a:avLst>
                <a:gd name="adj" fmla="val 16667"/>
              </a:avLst>
            </a:prstGeom>
            <a:blipFill dpi="0" rotWithShape="1">
              <a:blip r:embed="rId4" cstate="print"/>
              <a:srcRect/>
              <a:stretch>
                <a:fillRect/>
              </a:stretch>
            </a:blipFill>
            <a:ln w="76200" algn="ctr">
              <a:solidFill>
                <a:srgbClr val="009999"/>
              </a:solidFill>
              <a:round/>
              <a:headEnd/>
              <a:tailEnd/>
            </a:ln>
          </p:spPr>
          <p:txBody>
            <a:bodyPr lIns="0" tIns="0" rIns="0" bIns="0" anchor="ctr" anchorCtr="1"/>
            <a:lstStyle/>
            <a:p>
              <a:pPr algn="ctr"/>
              <a:r>
                <a:rPr lang="en-US" sz="2400">
                  <a:latin typeface="Franklin Gothic Medium" pitchFamily="34" charset="0"/>
                </a:rPr>
                <a:t>Geocentric</a:t>
              </a:r>
            </a:p>
          </p:txBody>
        </p:sp>
        <p:cxnSp>
          <p:nvCxnSpPr>
            <p:cNvPr id="11272" name="AutoShape 15"/>
            <p:cNvCxnSpPr>
              <a:cxnSpLocks noChangeShapeType="1"/>
              <a:stCxn id="11274" idx="0"/>
              <a:endCxn id="11270" idx="0"/>
            </p:cNvCxnSpPr>
            <p:nvPr/>
          </p:nvCxnSpPr>
          <p:spPr bwMode="auto">
            <a:xfrm rot="-5400000" flipH="1" flipV="1">
              <a:off x="1395" y="868"/>
              <a:ext cx="1228" cy="1717"/>
            </a:xfrm>
            <a:prstGeom prst="straightConnector1">
              <a:avLst/>
            </a:prstGeom>
            <a:noFill/>
            <a:ln w="38100">
              <a:solidFill>
                <a:schemeClr val="tx1"/>
              </a:solidFill>
              <a:round/>
              <a:headEnd/>
              <a:tailEnd type="stealth" w="lg" len="lg"/>
            </a:ln>
          </p:spPr>
        </p:cxnSp>
        <p:cxnSp>
          <p:nvCxnSpPr>
            <p:cNvPr id="11273" name="AutoShape 16"/>
            <p:cNvCxnSpPr>
              <a:cxnSpLocks noChangeShapeType="1"/>
              <a:stCxn id="11274" idx="0"/>
              <a:endCxn id="11271" idx="0"/>
            </p:cNvCxnSpPr>
            <p:nvPr/>
          </p:nvCxnSpPr>
          <p:spPr bwMode="auto">
            <a:xfrm rot="16200000" flipH="1">
              <a:off x="3125" y="855"/>
              <a:ext cx="1227" cy="1743"/>
            </a:xfrm>
            <a:prstGeom prst="straightConnector1">
              <a:avLst/>
            </a:prstGeom>
            <a:noFill/>
            <a:ln w="38100">
              <a:solidFill>
                <a:schemeClr val="tx1"/>
              </a:solidFill>
              <a:round/>
              <a:headEnd/>
              <a:tailEnd type="stealth" w="lg" len="lg"/>
            </a:ln>
          </p:spPr>
        </p:cxnSp>
        <p:sp>
          <p:nvSpPr>
            <p:cNvPr id="11274" name="Oval 17" descr="brownfill01"/>
            <p:cNvSpPr>
              <a:spLocks noChangeArrowheads="1"/>
            </p:cNvSpPr>
            <p:nvPr/>
          </p:nvSpPr>
          <p:spPr bwMode="auto">
            <a:xfrm>
              <a:off x="1082" y="1113"/>
              <a:ext cx="3570" cy="660"/>
            </a:xfrm>
            <a:prstGeom prst="ellipse">
              <a:avLst/>
            </a:prstGeom>
            <a:blipFill dpi="0" rotWithShape="1">
              <a:blip r:embed="rId5" cstate="print"/>
              <a:srcRect/>
              <a:stretch>
                <a:fillRect/>
              </a:stretch>
            </a:blipFill>
            <a:ln w="76200" algn="ctr">
              <a:solidFill>
                <a:srgbClr val="EB9F39"/>
              </a:solidFill>
              <a:round/>
              <a:headEnd/>
              <a:tailEnd/>
            </a:ln>
          </p:spPr>
          <p:txBody>
            <a:bodyPr lIns="0" tIns="0" rIns="0" bIns="0" anchor="ctr" anchorCtr="1"/>
            <a:lstStyle/>
            <a:p>
              <a:pPr algn="ctr"/>
              <a:r>
                <a:rPr lang="en-US" sz="2800">
                  <a:latin typeface="Franklin Gothic Medium" pitchFamily="34" charset="0"/>
                </a:rPr>
                <a:t>Top Management Values</a:t>
              </a:r>
            </a:p>
          </p:txBody>
        </p:sp>
        <p:cxnSp>
          <p:nvCxnSpPr>
            <p:cNvPr id="11275" name="AutoShape 18"/>
            <p:cNvCxnSpPr>
              <a:cxnSpLocks noChangeShapeType="1"/>
              <a:stCxn id="11274" idx="4"/>
              <a:endCxn id="11276" idx="0"/>
            </p:cNvCxnSpPr>
            <p:nvPr/>
          </p:nvCxnSpPr>
          <p:spPr bwMode="auto">
            <a:xfrm rot="16200000" flipH="1">
              <a:off x="2590" y="2050"/>
              <a:ext cx="567" cy="12"/>
            </a:xfrm>
            <a:prstGeom prst="straightConnector1">
              <a:avLst/>
            </a:prstGeom>
            <a:noFill/>
            <a:ln w="38100">
              <a:solidFill>
                <a:schemeClr val="tx1"/>
              </a:solidFill>
              <a:round/>
              <a:headEnd/>
              <a:tailEnd type="stealth" w="lg" len="lg"/>
            </a:ln>
          </p:spPr>
        </p:cxnSp>
        <p:sp>
          <p:nvSpPr>
            <p:cNvPr id="11276" name="AutoShape 19" descr="purplefill01"/>
            <p:cNvSpPr>
              <a:spLocks noChangeArrowheads="1"/>
            </p:cNvSpPr>
            <p:nvPr/>
          </p:nvSpPr>
          <p:spPr bwMode="auto">
            <a:xfrm>
              <a:off x="2132" y="2340"/>
              <a:ext cx="1494" cy="510"/>
            </a:xfrm>
            <a:prstGeom prst="roundRect">
              <a:avLst>
                <a:gd name="adj" fmla="val 16667"/>
              </a:avLst>
            </a:prstGeom>
            <a:blipFill dpi="0" rotWithShape="1">
              <a:blip r:embed="rId6" cstate="print"/>
              <a:srcRect/>
              <a:stretch>
                <a:fillRect/>
              </a:stretch>
            </a:blipFill>
            <a:ln w="76200" algn="ctr">
              <a:solidFill>
                <a:srgbClr val="AB439C"/>
              </a:solidFill>
              <a:round/>
              <a:headEnd/>
              <a:tailEnd/>
            </a:ln>
          </p:spPr>
          <p:txBody>
            <a:bodyPr lIns="0" tIns="0" rIns="0" bIns="0" anchor="ctr" anchorCtr="1"/>
            <a:lstStyle/>
            <a:p>
              <a:pPr algn="ctr"/>
              <a:r>
                <a:rPr lang="en-US" sz="2400">
                  <a:latin typeface="Franklin Gothic Medium" pitchFamily="34" charset="0"/>
                </a:rPr>
                <a:t>Polycentric</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10/28/2009 9:25:11 PM&quot;&gt;&lt;Slide id=&quot;655&quot; dur=&quot;1.984375&quot;/&gt;&lt;/Timings&gt;&lt;/WMTools&gt;"/>
</p:tagLst>
</file>

<file path=ppt/theme/theme1.xml><?xml version="1.0" encoding="utf-8"?>
<a:theme xmlns:a="http://schemas.openxmlformats.org/drawingml/2006/main" name="Human Resource Management 12e">
  <a:themeElements>
    <a:clrScheme name="Human Resource Management 12e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Human Resource Management 12e">
      <a:majorFont>
        <a:latin typeface="Book Antiqua"/>
        <a:ea typeface="Arial Unicode MS"/>
        <a:cs typeface="Tahoma"/>
      </a:majorFont>
      <a:minorFont>
        <a:latin typeface="Arial"/>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charset="0"/>
          </a:defRPr>
        </a:defPPr>
      </a:lstStyle>
    </a:lnDef>
  </a:objectDefaults>
  <a:extraClrSchemeLst>
    <a:extraClrScheme>
      <a:clrScheme name="Human Resource Management 12e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Human Resource Management 12e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Human Resource Management 12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Human Resource Management 12e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9601</TotalTime>
  <Words>2569</Words>
  <Application>Microsoft Office PowerPoint</Application>
  <PresentationFormat>عرض على الشاشة (3:4)‏</PresentationFormat>
  <Paragraphs>436</Paragraphs>
  <Slides>29</Slides>
  <Notes>29</Notes>
  <HiddenSlides>0</HiddenSlides>
  <MMClips>0</MMClips>
  <ScaleCrop>false</ScaleCrop>
  <HeadingPairs>
    <vt:vector size="6" baseType="variant">
      <vt:variant>
        <vt:lpstr>الخطوط المستخدمة</vt:lpstr>
      </vt:variant>
      <vt:variant>
        <vt:i4>9</vt:i4>
      </vt:variant>
      <vt:variant>
        <vt:lpstr>سمة</vt:lpstr>
      </vt:variant>
      <vt:variant>
        <vt:i4>1</vt:i4>
      </vt:variant>
      <vt:variant>
        <vt:lpstr>عناوين الشرائح</vt:lpstr>
      </vt:variant>
      <vt:variant>
        <vt:i4>29</vt:i4>
      </vt:variant>
    </vt:vector>
  </HeadingPairs>
  <TitlesOfParts>
    <vt:vector size="39" baseType="lpstr">
      <vt:lpstr>Arial</vt:lpstr>
      <vt:lpstr>Tahoma</vt:lpstr>
      <vt:lpstr>Book Antiqua</vt:lpstr>
      <vt:lpstr>Arial Unicode MS</vt:lpstr>
      <vt:lpstr>Wingdings</vt:lpstr>
      <vt:lpstr>Times New Roman</vt:lpstr>
      <vt:lpstr>Calibri</vt:lpstr>
      <vt:lpstr>Verdana</vt:lpstr>
      <vt:lpstr>Franklin Gothic Medium</vt:lpstr>
      <vt:lpstr>Human Resource Management 12e</vt:lpstr>
      <vt:lpstr>الشريحة 1</vt:lpstr>
      <vt:lpstr>الشريحة 2</vt:lpstr>
      <vt:lpstr>الشريحة 3</vt:lpstr>
      <vt:lpstr>HR and the Internationalization of Business</vt:lpstr>
      <vt:lpstr>Challenges of International HRM</vt:lpstr>
      <vt:lpstr>Intercountry Differences Affecting HRM</vt:lpstr>
      <vt:lpstr>Global Differences and Similarities in HR Practices</vt:lpstr>
      <vt:lpstr>Staffing the Global Organization</vt:lpstr>
      <vt:lpstr>Management Values and  International Staffing Policy</vt:lpstr>
      <vt:lpstr>Selecting Expatriate Managers</vt:lpstr>
      <vt:lpstr>الشريحة 11</vt:lpstr>
      <vt:lpstr>الشريحة 12</vt:lpstr>
      <vt:lpstr>الشريحة 13</vt:lpstr>
      <vt:lpstr>Making Expatriate Assignments Successful</vt:lpstr>
      <vt:lpstr>Orienting and Training Employees on International Assignment</vt:lpstr>
      <vt:lpstr>Trends in Expatriate Training</vt:lpstr>
      <vt:lpstr>Compensating Expatriates</vt:lpstr>
      <vt:lpstr>الشريحة 18</vt:lpstr>
      <vt:lpstr>Incentives for International Assignments</vt:lpstr>
      <vt:lpstr>الشريحة 20</vt:lpstr>
      <vt:lpstr>Appraising Expatriate Managers</vt:lpstr>
      <vt:lpstr>International Labor Relations</vt:lpstr>
      <vt:lpstr>Terrorism, Safety, and Global HR</vt:lpstr>
      <vt:lpstr>Repatriation: Problems and Solutions</vt:lpstr>
      <vt:lpstr>How to Implement a Global HR System</vt:lpstr>
      <vt:lpstr>Making the Global HR System  More Acceptable</vt:lpstr>
      <vt:lpstr>الشريحة 27</vt:lpstr>
      <vt:lpstr>الشريحة 28</vt:lpstr>
      <vt:lpstr>الشريحة 29</vt:lpstr>
    </vt:vector>
  </TitlesOfParts>
  <Manager>Melissa Gill</Manager>
  <Company>Pearson-Prentice Hall,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 12e</dc:title>
  <dc:subject>Chapter 17</dc:subject>
  <dc:creator>Charlie Cook, The University of West Alabama</dc:creator>
  <cp:lastModifiedBy>Owner</cp:lastModifiedBy>
  <cp:revision>560</cp:revision>
  <dcterms:created xsi:type="dcterms:W3CDTF">2003-02-17T02:06:55Z</dcterms:created>
  <dcterms:modified xsi:type="dcterms:W3CDTF">2015-08-24T15:36:57Z</dcterms:modified>
</cp:coreProperties>
</file>