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1479" r:id="rId2"/>
    <p:sldId id="1425" r:id="rId3"/>
    <p:sldId id="655" r:id="rId4"/>
    <p:sldId id="1441" r:id="rId5"/>
    <p:sldId id="1478" r:id="rId6"/>
    <p:sldId id="1397" r:id="rId7"/>
    <p:sldId id="1395" r:id="rId8"/>
    <p:sldId id="1444" r:id="rId9"/>
    <p:sldId id="1446" r:id="rId10"/>
    <p:sldId id="1447" r:id="rId11"/>
    <p:sldId id="1409" r:id="rId12"/>
    <p:sldId id="1449" r:id="rId13"/>
    <p:sldId id="1398" r:id="rId14"/>
    <p:sldId id="1399" r:id="rId15"/>
    <p:sldId id="1450" r:id="rId16"/>
    <p:sldId id="1451" r:id="rId17"/>
    <p:sldId id="1454" r:id="rId18"/>
    <p:sldId id="1455" r:id="rId19"/>
    <p:sldId id="1476" r:id="rId20"/>
    <p:sldId id="1457" r:id="rId21"/>
    <p:sldId id="1458" r:id="rId22"/>
    <p:sldId id="1461" r:id="rId23"/>
    <p:sldId id="1400" r:id="rId24"/>
    <p:sldId id="1459" r:id="rId25"/>
    <p:sldId id="1460" r:id="rId26"/>
    <p:sldId id="1463" r:id="rId27"/>
    <p:sldId id="1464" r:id="rId28"/>
    <p:sldId id="1466" r:id="rId29"/>
    <p:sldId id="1467" r:id="rId30"/>
    <p:sldId id="1468" r:id="rId31"/>
    <p:sldId id="1465" r:id="rId32"/>
    <p:sldId id="1469" r:id="rId33"/>
    <p:sldId id="1470" r:id="rId34"/>
    <p:sldId id="1471" r:id="rId35"/>
    <p:sldId id="1472" r:id="rId36"/>
    <p:sldId id="1473" r:id="rId37"/>
    <p:sldId id="1475" r:id="rId38"/>
    <p:sldId id="1401" r:id="rId39"/>
    <p:sldId id="1477" r:id="rId40"/>
    <p:sldId id="1336" r:id="rId41"/>
    <p:sldId id="1436" r:id="rId42"/>
  </p:sldIdLst>
  <p:sldSz cx="9144000" cy="6858000" type="screen4x3"/>
  <p:notesSz cx="6934200" cy="9283700"/>
  <p:custDataLst>
    <p:tags r:id="rId45"/>
  </p:custDataLst>
  <p:defaultTextStyle>
    <a:defPPr>
      <a:defRPr lang="en-US"/>
    </a:defPPr>
    <a:lvl1pPr algn="l" rtl="0" fontAlgn="base">
      <a:spcBef>
        <a:spcPct val="0"/>
      </a:spcBef>
      <a:spcAft>
        <a:spcPct val="0"/>
      </a:spcAft>
      <a:defRPr sz="1000" kern="1200">
        <a:solidFill>
          <a:schemeClr val="tx1"/>
        </a:solidFill>
        <a:latin typeface="Arial" pitchFamily="34" charset="0"/>
        <a:ea typeface="+mn-ea"/>
        <a:cs typeface="Tahoma" pitchFamily="34" charset="0"/>
      </a:defRPr>
    </a:lvl1pPr>
    <a:lvl2pPr marL="457200" algn="l" rtl="0" fontAlgn="base">
      <a:spcBef>
        <a:spcPct val="0"/>
      </a:spcBef>
      <a:spcAft>
        <a:spcPct val="0"/>
      </a:spcAft>
      <a:defRPr sz="1000" kern="1200">
        <a:solidFill>
          <a:schemeClr val="tx1"/>
        </a:solidFill>
        <a:latin typeface="Arial" pitchFamily="34" charset="0"/>
        <a:ea typeface="+mn-ea"/>
        <a:cs typeface="Tahoma" pitchFamily="34" charset="0"/>
      </a:defRPr>
    </a:lvl2pPr>
    <a:lvl3pPr marL="914400" algn="l" rtl="0" fontAlgn="base">
      <a:spcBef>
        <a:spcPct val="0"/>
      </a:spcBef>
      <a:spcAft>
        <a:spcPct val="0"/>
      </a:spcAft>
      <a:defRPr sz="1000" kern="1200">
        <a:solidFill>
          <a:schemeClr val="tx1"/>
        </a:solidFill>
        <a:latin typeface="Arial" pitchFamily="34" charset="0"/>
        <a:ea typeface="+mn-ea"/>
        <a:cs typeface="Tahoma" pitchFamily="34" charset="0"/>
      </a:defRPr>
    </a:lvl3pPr>
    <a:lvl4pPr marL="1371600" algn="l" rtl="0" fontAlgn="base">
      <a:spcBef>
        <a:spcPct val="0"/>
      </a:spcBef>
      <a:spcAft>
        <a:spcPct val="0"/>
      </a:spcAft>
      <a:defRPr sz="1000" kern="1200">
        <a:solidFill>
          <a:schemeClr val="tx1"/>
        </a:solidFill>
        <a:latin typeface="Arial" pitchFamily="34" charset="0"/>
        <a:ea typeface="+mn-ea"/>
        <a:cs typeface="Tahoma" pitchFamily="34" charset="0"/>
      </a:defRPr>
    </a:lvl4pPr>
    <a:lvl5pPr marL="1828800" algn="l" rtl="0" fontAlgn="base">
      <a:spcBef>
        <a:spcPct val="0"/>
      </a:spcBef>
      <a:spcAft>
        <a:spcPct val="0"/>
      </a:spcAft>
      <a:defRPr sz="1000" kern="1200">
        <a:solidFill>
          <a:schemeClr val="tx1"/>
        </a:solidFill>
        <a:latin typeface="Arial" pitchFamily="34" charset="0"/>
        <a:ea typeface="+mn-ea"/>
        <a:cs typeface="Tahoma" pitchFamily="34" charset="0"/>
      </a:defRPr>
    </a:lvl5pPr>
    <a:lvl6pPr marL="2286000" algn="r" defTabSz="914400" rtl="1" eaLnBrk="1" latinLnBrk="0" hangingPunct="1">
      <a:defRPr sz="1000" kern="1200">
        <a:solidFill>
          <a:schemeClr val="tx1"/>
        </a:solidFill>
        <a:latin typeface="Arial" pitchFamily="34" charset="0"/>
        <a:ea typeface="+mn-ea"/>
        <a:cs typeface="Tahoma" pitchFamily="34" charset="0"/>
      </a:defRPr>
    </a:lvl6pPr>
    <a:lvl7pPr marL="2743200" algn="r" defTabSz="914400" rtl="1" eaLnBrk="1" latinLnBrk="0" hangingPunct="1">
      <a:defRPr sz="1000" kern="1200">
        <a:solidFill>
          <a:schemeClr val="tx1"/>
        </a:solidFill>
        <a:latin typeface="Arial" pitchFamily="34" charset="0"/>
        <a:ea typeface="+mn-ea"/>
        <a:cs typeface="Tahoma" pitchFamily="34" charset="0"/>
      </a:defRPr>
    </a:lvl7pPr>
    <a:lvl8pPr marL="3200400" algn="r" defTabSz="914400" rtl="1" eaLnBrk="1" latinLnBrk="0" hangingPunct="1">
      <a:defRPr sz="1000" kern="1200">
        <a:solidFill>
          <a:schemeClr val="tx1"/>
        </a:solidFill>
        <a:latin typeface="Arial" pitchFamily="34" charset="0"/>
        <a:ea typeface="+mn-ea"/>
        <a:cs typeface="Tahoma" pitchFamily="34" charset="0"/>
      </a:defRPr>
    </a:lvl8pPr>
    <a:lvl9pPr marL="3657600" algn="r" defTabSz="914400" rtl="1" eaLnBrk="1" latinLnBrk="0" hangingPunct="1">
      <a:defRPr sz="1000" kern="1200">
        <a:solidFill>
          <a:schemeClr val="tx1"/>
        </a:solidFill>
        <a:latin typeface="Arial" pitchFamily="34" charset="0"/>
        <a:ea typeface="+mn-ea"/>
        <a:cs typeface="Tahom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46AB7"/>
    <a:srgbClr val="F27900"/>
    <a:srgbClr val="EFA881"/>
    <a:srgbClr val="FF9F3F"/>
    <a:srgbClr val="EE7700"/>
    <a:srgbClr val="339933"/>
    <a:srgbClr val="333333"/>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5" autoAdjust="0"/>
    <p:restoredTop sz="78684" autoAdjust="0"/>
  </p:normalViewPr>
  <p:slideViewPr>
    <p:cSldViewPr>
      <p:cViewPr varScale="1">
        <p:scale>
          <a:sx n="71" d="100"/>
          <a:sy n="71" d="100"/>
        </p:scale>
        <p:origin x="-192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2772" y="-102"/>
      </p:cViewPr>
      <p:guideLst>
        <p:guide orient="horz" pos="2924"/>
        <p:guide pos="2184"/>
      </p:guideLst>
    </p:cSldViewPr>
  </p:notesViewPr>
  <p:gridSpacing cx="93633925" cy="936339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05138" cy="4635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defTabSz="927100">
              <a:defRPr sz="1200">
                <a:latin typeface="Times New Roman" pitchFamily="18" charset="0"/>
                <a:cs typeface="+mn-cs"/>
              </a:defRPr>
            </a:lvl1pPr>
          </a:lstStyle>
          <a:p>
            <a:pPr>
              <a:defRPr/>
            </a:pPr>
            <a:endParaRPr lang="en-US"/>
          </a:p>
        </p:txBody>
      </p:sp>
      <p:sp>
        <p:nvSpPr>
          <p:cNvPr id="27651" name="Rectangle 3"/>
          <p:cNvSpPr>
            <a:spLocks noGrp="1" noChangeArrowheads="1"/>
          </p:cNvSpPr>
          <p:nvPr>
            <p:ph type="dt" sz="quarter" idx="1"/>
          </p:nvPr>
        </p:nvSpPr>
        <p:spPr bwMode="auto">
          <a:xfrm>
            <a:off x="3929063" y="0"/>
            <a:ext cx="3005137" cy="4635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algn="r" defTabSz="927100">
              <a:defRPr sz="1200">
                <a:latin typeface="Times New Roman" pitchFamily="18" charset="0"/>
                <a:cs typeface="+mn-cs"/>
              </a:defRPr>
            </a:lvl1pPr>
          </a:lstStyle>
          <a:p>
            <a:pPr>
              <a:defRPr/>
            </a:pPr>
            <a:endParaRPr lang="en-US"/>
          </a:p>
        </p:txBody>
      </p:sp>
      <p:sp>
        <p:nvSpPr>
          <p:cNvPr id="27652" name="Rectangle 4"/>
          <p:cNvSpPr>
            <a:spLocks noGrp="1" noChangeArrowheads="1"/>
          </p:cNvSpPr>
          <p:nvPr>
            <p:ph type="ftr" sz="quarter" idx="2"/>
          </p:nvPr>
        </p:nvSpPr>
        <p:spPr bwMode="auto">
          <a:xfrm>
            <a:off x="0" y="8820150"/>
            <a:ext cx="3005138"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defTabSz="927100">
              <a:defRPr sz="1200">
                <a:latin typeface="Times New Roman" pitchFamily="18" charset="0"/>
                <a:cs typeface="+mn-cs"/>
              </a:defRPr>
            </a:lvl1pPr>
          </a:lstStyle>
          <a:p>
            <a:pPr>
              <a:defRPr/>
            </a:pPr>
            <a:endParaRPr lang="en-US"/>
          </a:p>
        </p:txBody>
      </p:sp>
      <p:sp>
        <p:nvSpPr>
          <p:cNvPr id="27653" name="Rectangle 5"/>
          <p:cNvSpPr>
            <a:spLocks noGrp="1" noChangeArrowheads="1"/>
          </p:cNvSpPr>
          <p:nvPr>
            <p:ph type="sldNum" sz="quarter" idx="3"/>
          </p:nvPr>
        </p:nvSpPr>
        <p:spPr bwMode="auto">
          <a:xfrm>
            <a:off x="3929063" y="8820150"/>
            <a:ext cx="3005137"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lgn="r" defTabSz="927100">
              <a:defRPr sz="1200">
                <a:latin typeface="Times New Roman" pitchFamily="18" charset="0"/>
                <a:cs typeface="+mn-cs"/>
              </a:defRPr>
            </a:lvl1pPr>
          </a:lstStyle>
          <a:p>
            <a:pPr>
              <a:defRPr/>
            </a:pPr>
            <a:fld id="{FCA878CE-C6DD-49F7-B807-CE1791C19F3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2" name="Rectangle 8"/>
          <p:cNvSpPr>
            <a:spLocks noGrp="1" noChangeArrowheads="1"/>
          </p:cNvSpPr>
          <p:nvPr>
            <p:ph type="hdr" sz="quarter"/>
          </p:nvPr>
        </p:nvSpPr>
        <p:spPr bwMode="auto">
          <a:xfrm>
            <a:off x="174625" y="63500"/>
            <a:ext cx="6584950" cy="463550"/>
          </a:xfrm>
          <a:prstGeom prst="rect">
            <a:avLst/>
          </a:prstGeom>
          <a:noFill/>
          <a:ln w="9525">
            <a:noFill/>
            <a:miter lim="800000"/>
            <a:headEnd/>
            <a:tailEnd/>
          </a:ln>
          <a:effectLst/>
        </p:spPr>
        <p:txBody>
          <a:bodyPr vert="horz" wrap="square" lIns="92665" tIns="46333" rIns="92665" bIns="46333" numCol="1" anchor="ctr" anchorCtr="1" compatLnSpc="1">
            <a:prstTxWarp prst="textNoShape">
              <a:avLst/>
            </a:prstTxWarp>
          </a:bodyPr>
          <a:lstStyle>
            <a:lvl1pPr algn="ctr" defTabSz="927100">
              <a:defRPr b="1">
                <a:latin typeface="Arial" charset="0"/>
                <a:cs typeface="+mn-cs"/>
              </a:defRPr>
            </a:lvl1pPr>
          </a:lstStyle>
          <a:p>
            <a:pPr>
              <a:defRPr/>
            </a:pPr>
            <a:r>
              <a:rPr lang="en-US"/>
              <a:t>Human Resources Management 12e</a:t>
            </a:r>
            <a:br>
              <a:rPr lang="en-US"/>
            </a:br>
            <a:r>
              <a:rPr lang="en-US"/>
              <a:t>Gary Dessler</a:t>
            </a:r>
          </a:p>
        </p:txBody>
      </p:sp>
      <p:sp>
        <p:nvSpPr>
          <p:cNvPr id="45059" name="Rectangle 9"/>
          <p:cNvSpPr>
            <a:spLocks noChangeAspect="1" noChangeArrowheads="1" noTextEdit="1"/>
          </p:cNvSpPr>
          <p:nvPr>
            <p:ph type="sldImg" idx="2"/>
          </p:nvPr>
        </p:nvSpPr>
        <p:spPr bwMode="auto">
          <a:xfrm>
            <a:off x="1146175" y="696913"/>
            <a:ext cx="4641850" cy="3481387"/>
          </a:xfrm>
          <a:prstGeom prst="rect">
            <a:avLst/>
          </a:prstGeom>
          <a:noFill/>
          <a:ln w="9525">
            <a:solidFill>
              <a:srgbClr val="000000"/>
            </a:solidFill>
            <a:miter lim="800000"/>
            <a:headEnd/>
            <a:tailEnd/>
          </a:ln>
        </p:spPr>
      </p:sp>
      <p:sp>
        <p:nvSpPr>
          <p:cNvPr id="6154" name="Rectangle 10"/>
          <p:cNvSpPr>
            <a:spLocks noGrp="1" noChangeArrowheads="1"/>
          </p:cNvSpPr>
          <p:nvPr>
            <p:ph type="body" sz="quarter" idx="3"/>
          </p:nvPr>
        </p:nvSpPr>
        <p:spPr bwMode="auto">
          <a:xfrm>
            <a:off x="923925" y="4410075"/>
            <a:ext cx="5086350" cy="4176713"/>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p>
            <a:pPr lvl="0"/>
            <a:r>
              <a:rPr lang="en-US" noProof="0" smtClean="0"/>
              <a:t>Click to edit Master text styles</a:t>
            </a:r>
          </a:p>
        </p:txBody>
      </p:sp>
      <p:sp>
        <p:nvSpPr>
          <p:cNvPr id="6155" name="Rectangle 11"/>
          <p:cNvSpPr>
            <a:spLocks noGrp="1" noChangeArrowheads="1"/>
          </p:cNvSpPr>
          <p:nvPr>
            <p:ph type="ftr" sz="quarter" idx="4"/>
          </p:nvPr>
        </p:nvSpPr>
        <p:spPr bwMode="auto">
          <a:xfrm>
            <a:off x="0" y="8820150"/>
            <a:ext cx="3005138"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defTabSz="927100">
              <a:defRPr sz="900" b="1" smtClean="0">
                <a:latin typeface="Arial" charset="0"/>
              </a:defRPr>
            </a:lvl1pPr>
          </a:lstStyle>
          <a:p>
            <a:pPr>
              <a:defRPr/>
            </a:pPr>
            <a:r>
              <a:rPr lang="en-US"/>
              <a:t>Copyright © 2011 Pearson Education</a:t>
            </a:r>
            <a:endParaRPr lang="en-US" sz="1200">
              <a:latin typeface="Times New Roman" pitchFamily="18" charset="0"/>
            </a:endParaRPr>
          </a:p>
        </p:txBody>
      </p:sp>
      <p:sp>
        <p:nvSpPr>
          <p:cNvPr id="6156" name="Rectangle 12"/>
          <p:cNvSpPr>
            <a:spLocks noGrp="1" noChangeArrowheads="1"/>
          </p:cNvSpPr>
          <p:nvPr>
            <p:ph type="sldNum" sz="quarter" idx="5"/>
          </p:nvPr>
        </p:nvSpPr>
        <p:spPr bwMode="auto">
          <a:xfrm>
            <a:off x="3929063" y="8820150"/>
            <a:ext cx="3005137"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lgn="r" defTabSz="927100">
              <a:defRPr sz="900" b="1">
                <a:latin typeface="Arial" charset="0"/>
                <a:cs typeface="+mn-cs"/>
              </a:defRPr>
            </a:lvl1pPr>
          </a:lstStyle>
          <a:p>
            <a:pPr>
              <a:defRPr/>
            </a:pPr>
            <a:r>
              <a:rPr lang="en-US"/>
              <a:t>13</a:t>
            </a:r>
            <a:r>
              <a:rPr lang="en-US">
                <a:cs typeface="Arial" charset="0"/>
              </a:rPr>
              <a:t>–</a:t>
            </a:r>
            <a:fld id="{A992C45C-B4EE-4D37-AA0F-2C89E4329F0D}"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indent="225425" algn="l" rtl="0" eaLnBrk="0" fontAlgn="base" hangingPunct="0">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txBox="1">
            <a:spLocks noGrp="1" noChangeArrowheads="1"/>
          </p:cNvSpPr>
          <p:nvPr/>
        </p:nvSpPr>
        <p:spPr bwMode="auto">
          <a:xfrm>
            <a:off x="174625" y="63500"/>
            <a:ext cx="6584950" cy="463550"/>
          </a:xfrm>
          <a:prstGeom prst="rect">
            <a:avLst/>
          </a:prstGeom>
          <a:noFill/>
          <a:ln w="9525">
            <a:noFill/>
            <a:miter lim="800000"/>
            <a:headEnd/>
            <a:tailEnd/>
          </a:ln>
        </p:spPr>
        <p:txBody>
          <a:bodyPr lIns="92665" tIns="46333" rIns="92665" bIns="46333" anchor="ctr" anchorCtr="1"/>
          <a:lstStyle/>
          <a:p>
            <a:pPr algn="ctr" defTabSz="927100"/>
            <a:r>
              <a:rPr lang="en-US" b="1"/>
              <a:t>Human Resources Management 12e</a:t>
            </a:r>
            <a:br>
              <a:rPr lang="en-US" b="1"/>
            </a:br>
            <a:r>
              <a:rPr lang="en-US" b="1"/>
              <a:t>Gary Dessler</a:t>
            </a:r>
          </a:p>
        </p:txBody>
      </p:sp>
      <p:sp>
        <p:nvSpPr>
          <p:cNvPr id="46083" name="Rectangle 11"/>
          <p:cNvSpPr txBox="1">
            <a:spLocks noGrp="1" noChangeArrowheads="1"/>
          </p:cNvSpPr>
          <p:nvPr/>
        </p:nvSpPr>
        <p:spPr bwMode="auto">
          <a:xfrm>
            <a:off x="0" y="8820150"/>
            <a:ext cx="3005138" cy="463550"/>
          </a:xfrm>
          <a:prstGeom prst="rect">
            <a:avLst/>
          </a:prstGeom>
          <a:noFill/>
          <a:ln w="9525">
            <a:noFill/>
            <a:miter lim="800000"/>
            <a:headEnd/>
            <a:tailEnd/>
          </a:ln>
        </p:spPr>
        <p:txBody>
          <a:bodyPr lIns="92665" tIns="46333" rIns="92665" bIns="46333" anchor="b"/>
          <a:lstStyle/>
          <a:p>
            <a:pPr defTabSz="927100"/>
            <a:r>
              <a:rPr lang="en-US" sz="900" b="1"/>
              <a:t>Copyright © 2011 Pearson Education</a:t>
            </a:r>
            <a:endParaRPr lang="en-US" sz="1200">
              <a:latin typeface="Times New Roman" pitchFamily="18" charset="0"/>
            </a:endParaRPr>
          </a:p>
        </p:txBody>
      </p:sp>
      <p:sp>
        <p:nvSpPr>
          <p:cNvPr id="46084" name="Rectangle 12"/>
          <p:cNvSpPr txBox="1">
            <a:spLocks noGrp="1" noChangeArrowheads="1"/>
          </p:cNvSpPr>
          <p:nvPr/>
        </p:nvSpPr>
        <p:spPr bwMode="auto">
          <a:xfrm>
            <a:off x="3929063" y="8820150"/>
            <a:ext cx="3005137" cy="463550"/>
          </a:xfrm>
          <a:prstGeom prst="rect">
            <a:avLst/>
          </a:prstGeom>
          <a:noFill/>
          <a:ln w="9525">
            <a:noFill/>
            <a:miter lim="800000"/>
            <a:headEnd/>
            <a:tailEnd/>
          </a:ln>
        </p:spPr>
        <p:txBody>
          <a:bodyPr lIns="92665" tIns="46333" rIns="92665" bIns="46333" anchor="b"/>
          <a:lstStyle/>
          <a:p>
            <a:pPr algn="r" defTabSz="927100"/>
            <a:r>
              <a:rPr lang="en-US" sz="900" b="1"/>
              <a:t>1</a:t>
            </a:r>
            <a:r>
              <a:rPr lang="en-US" sz="900" b="1">
                <a:cs typeface="Arial" pitchFamily="34" charset="0"/>
              </a:rPr>
              <a:t>–</a:t>
            </a:r>
            <a:fld id="{C58D481F-0892-42EB-8599-EC57CC699317}" type="slidenum">
              <a:rPr lang="en-US" sz="900" b="1"/>
              <a:pPr algn="r" defTabSz="927100"/>
              <a:t>1</a:t>
            </a:fld>
            <a:endParaRPr lang="en-US" sz="900" b="1"/>
          </a:p>
        </p:txBody>
      </p:sp>
      <p:sp>
        <p:nvSpPr>
          <p:cNvPr id="46085" name="Rectangle 2"/>
          <p:cNvSpPr>
            <a:spLocks noChangeArrowheads="1" noTextEdit="1"/>
          </p:cNvSpPr>
          <p:nvPr>
            <p:ph type="sldImg"/>
          </p:nvPr>
        </p:nvSpPr>
        <p:spPr>
          <a:solidFill>
            <a:srgbClr val="FFFFFF"/>
          </a:solidFill>
          <a:ln/>
        </p:spPr>
      </p:sp>
      <p:sp>
        <p:nvSpPr>
          <p:cNvPr id="46086" name="Rectangle 3"/>
          <p:cNvSpPr>
            <a:spLocks noChangeArrowheads="1"/>
          </p:cNvSpPr>
          <p:nvPr>
            <p:ph type="body" idx="1"/>
          </p:nvPr>
        </p:nvSpPr>
        <p:spPr>
          <a:solidFill>
            <a:srgbClr val="FFFFFF"/>
          </a:solidFill>
          <a:ln>
            <a:solidFill>
              <a:srgbClr val="000000"/>
            </a:solidFill>
          </a:ln>
        </p:spPr>
        <p:txBody>
          <a:bodyPr/>
          <a:lstStyle/>
          <a:p>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5529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5530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C5DC3A9C-952B-4D60-8FA0-18560DB2089F}" type="slidenum">
              <a:rPr lang="en-US" smtClean="0">
                <a:latin typeface="Arial" pitchFamily="34" charset="0"/>
                <a:cs typeface="Tahoma" pitchFamily="34" charset="0"/>
              </a:rPr>
              <a:pPr/>
              <a:t>10</a:t>
            </a:fld>
            <a:endParaRPr lang="en-US" smtClean="0">
              <a:latin typeface="Arial" pitchFamily="34" charset="0"/>
              <a:cs typeface="Tahoma" pitchFamily="34" charset="0"/>
            </a:endParaRPr>
          </a:p>
        </p:txBody>
      </p:sp>
      <p:sp>
        <p:nvSpPr>
          <p:cNvPr id="55301" name="Rectangle 2"/>
          <p:cNvSpPr>
            <a:spLocks noChangeAspect="1"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pPr eaLnBrk="1" hangingPunct="1"/>
            <a:r>
              <a:rPr lang="en-US" smtClean="0">
                <a:latin typeface="Arial" pitchFamily="34" charset="0"/>
              </a:rPr>
              <a:t>All states have </a:t>
            </a:r>
            <a:r>
              <a:rPr lang="en-US" b="1" smtClean="0">
                <a:latin typeface="Arial" pitchFamily="34" charset="0"/>
              </a:rPr>
              <a:t>unemployment insurance </a:t>
            </a:r>
            <a:r>
              <a:rPr lang="en-US" smtClean="0">
                <a:latin typeface="Arial" pitchFamily="34" charset="0"/>
              </a:rPr>
              <a:t>or </a:t>
            </a:r>
            <a:r>
              <a:rPr lang="en-US" b="1" smtClean="0">
                <a:latin typeface="Arial" pitchFamily="34" charset="0"/>
              </a:rPr>
              <a:t>compensation </a:t>
            </a:r>
            <a:r>
              <a:rPr lang="en-US" smtClean="0">
                <a:latin typeface="Arial" pitchFamily="34" charset="0"/>
              </a:rPr>
              <a:t>laws. These provide benefits if a person is unable to work through no fault of his or her own. The benefits derive from a tax on employers that can range from 0.1% to 5% of taxable payroll in most states. An employer’s unemployment tax rate reflects its rate of employee terminations. States have their own unemployment laws, but they all follow federal guidelines.</a:t>
            </a:r>
          </a:p>
          <a:p>
            <a:pPr eaLnBrk="1" hangingPunct="1"/>
            <a:r>
              <a:rPr lang="en-US" smtClean="0">
                <a:latin typeface="Arial" pitchFamily="34" charset="0"/>
              </a:rPr>
              <a:t>Firms have to address several holiday- and vacation-related policy issues. They must decide, of course, how many days off employees will get, and which days (if any) will be the paid holidays, and how much employees will be paid for vacations and holidays.</a:t>
            </a:r>
          </a:p>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5632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5632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193FC31F-AE19-4473-AE28-7ECAFD455426}" type="slidenum">
              <a:rPr lang="en-US" smtClean="0">
                <a:latin typeface="Arial" pitchFamily="34" charset="0"/>
                <a:cs typeface="Tahoma" pitchFamily="34" charset="0"/>
              </a:rPr>
              <a:pPr/>
              <a:t>11</a:t>
            </a:fld>
            <a:endParaRPr lang="en-US" smtClean="0">
              <a:latin typeface="Arial" pitchFamily="34" charset="0"/>
              <a:cs typeface="Tahoma" pitchFamily="34" charset="0"/>
            </a:endParaRPr>
          </a:p>
        </p:txBody>
      </p:sp>
      <p:sp>
        <p:nvSpPr>
          <p:cNvPr id="56325" name="Rectangle 2"/>
          <p:cNvSpPr>
            <a:spLocks noChangeArrowheads="1" noTextEdit="1"/>
          </p:cNvSpPr>
          <p:nvPr>
            <p:ph type="sldImg"/>
          </p:nvPr>
        </p:nvSpPr>
        <p:spPr>
          <a:solidFill>
            <a:srgbClr val="FFFFFF"/>
          </a:solidFill>
          <a:ln/>
        </p:spPr>
      </p:sp>
      <p:sp>
        <p:nvSpPr>
          <p:cNvPr id="5632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Employers spend thousands of dollars on unemployment taxes that would not be necessary if they protected themselves. The main rule is to keep a list of written warnings. Beyond that, the checklist in Table 13-2 can help protect employers.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5734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5734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4577CFF0-5269-470C-9AAF-0A5AD31AAA71}" type="slidenum">
              <a:rPr lang="en-US" smtClean="0">
                <a:latin typeface="Arial" pitchFamily="34" charset="0"/>
                <a:cs typeface="Tahoma" pitchFamily="34" charset="0"/>
              </a:rPr>
              <a:pPr/>
              <a:t>12</a:t>
            </a:fld>
            <a:endParaRPr lang="en-US" smtClean="0">
              <a:latin typeface="Arial" pitchFamily="34" charset="0"/>
              <a:cs typeface="Tahoma" pitchFamily="34" charset="0"/>
            </a:endParaRPr>
          </a:p>
        </p:txBody>
      </p:sp>
      <p:sp>
        <p:nvSpPr>
          <p:cNvPr id="57349" name="Rectangle 2"/>
          <p:cNvSpPr>
            <a:spLocks noChangeAspect="1" noChangeArrowheads="1" noTextEdit="1"/>
          </p:cNvSpPr>
          <p:nvPr>
            <p:ph type="sldImg"/>
          </p:nvPr>
        </p:nvSpPr>
        <p:spPr>
          <a:ln/>
        </p:spPr>
      </p:sp>
      <p:sp>
        <p:nvSpPr>
          <p:cNvPr id="57350" name="Rectangle 3"/>
          <p:cNvSpPr>
            <a:spLocks noGrp="1" noChangeArrowheads="1"/>
          </p:cNvSpPr>
          <p:nvPr>
            <p:ph type="body" idx="1"/>
          </p:nvPr>
        </p:nvSpPr>
        <p:spPr>
          <a:noFill/>
          <a:ln/>
        </p:spPr>
        <p:txBody>
          <a:bodyPr/>
          <a:lstStyle/>
          <a:p>
            <a:pPr eaLnBrk="1" hangingPunct="1"/>
            <a:r>
              <a:rPr lang="en-US" b="1" smtClean="0">
                <a:latin typeface="Arial" pitchFamily="34" charset="0"/>
              </a:rPr>
              <a:t>Sick leave </a:t>
            </a:r>
            <a:r>
              <a:rPr lang="en-US" smtClean="0">
                <a:latin typeface="Arial" pitchFamily="34" charset="0"/>
              </a:rPr>
              <a:t>provides pay to employees when they’re out of work due to illness. Most sick leave policies grant full pay for a specified number of sick days—usually up to about 12 per year. The sick days usually accumulate at the rate of, say, 1 day per month of service. </a:t>
            </a:r>
          </a:p>
          <a:p>
            <a:pPr eaLnBrk="1" hangingPunct="1"/>
            <a:r>
              <a:rPr lang="en-US" smtClean="0">
                <a:latin typeface="Arial" pitchFamily="34" charset="0"/>
              </a:rPr>
              <a:t>The problem is that while many employees use their sick days only when they are sick, others use it for personal leave. To reduce the cost of absences and give employees more discretionary leave time, many employers now use </a:t>
            </a:r>
            <a:r>
              <a:rPr lang="en-US" i="1" smtClean="0">
                <a:latin typeface="Arial" pitchFamily="34" charset="0"/>
              </a:rPr>
              <a:t>pooled paid leave plans</a:t>
            </a:r>
            <a:r>
              <a:rPr lang="en-US" smtClean="0">
                <a:latin typeface="Arial" pitchFamily="34" charset="0"/>
              </a:rPr>
              <a:t> that lump together sick leave, vacation, and personal days into a single leave pool.</a:t>
            </a:r>
          </a:p>
          <a:p>
            <a:pPr eaLnBrk="1" hangingPunct="1"/>
            <a:r>
              <a:rPr lang="en-US" smtClean="0">
                <a:latin typeface="Arial" pitchFamily="34" charset="0"/>
              </a:rPr>
              <a:t>FMLA leaves are usually unpaid, but they’re not costless. The costs associated with hiring temporary replacements, training them, and compensating for their lower productivity can be considerable.</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5837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5837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212F873D-2CD7-419C-AAA6-A1D2EE9BD990}" type="slidenum">
              <a:rPr lang="en-US" smtClean="0">
                <a:latin typeface="Arial" pitchFamily="34" charset="0"/>
                <a:cs typeface="Tahoma" pitchFamily="34" charset="0"/>
              </a:rPr>
              <a:pPr/>
              <a:t>13</a:t>
            </a:fld>
            <a:endParaRPr lang="en-US" smtClean="0">
              <a:latin typeface="Arial" pitchFamily="34" charset="0"/>
              <a:cs typeface="Tahoma" pitchFamily="34" charset="0"/>
            </a:endParaRPr>
          </a:p>
        </p:txBody>
      </p:sp>
      <p:sp>
        <p:nvSpPr>
          <p:cNvPr id="58373" name="Rectangle 2"/>
          <p:cNvSpPr>
            <a:spLocks noChangeArrowheads="1" noTextEdit="1"/>
          </p:cNvSpPr>
          <p:nvPr>
            <p:ph type="sldImg"/>
          </p:nvPr>
        </p:nvSpPr>
        <p:spPr>
          <a:solidFill>
            <a:srgbClr val="FFFFFF"/>
          </a:solidFill>
          <a:ln/>
        </p:spPr>
      </p:sp>
      <p:sp>
        <p:nvSpPr>
          <p:cNvPr id="58374"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13-3</a:t>
            </a:r>
            <a:r>
              <a:rPr lang="en-US" smtClean="0">
                <a:latin typeface="Arial" pitchFamily="34" charset="0"/>
              </a:rPr>
              <a:t> shows the Family and Medical Leave Act of 1993 (FMLA) poster that informs employees of their rights under the FMLA.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5939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5939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EBD520A8-EDB4-461B-9AF9-D689F9C6EE0B}" type="slidenum">
              <a:rPr lang="en-US" smtClean="0">
                <a:latin typeface="Arial" pitchFamily="34" charset="0"/>
                <a:cs typeface="Tahoma" pitchFamily="34" charset="0"/>
              </a:rPr>
              <a:pPr/>
              <a:t>14</a:t>
            </a:fld>
            <a:endParaRPr lang="en-US" smtClean="0">
              <a:latin typeface="Arial" pitchFamily="34" charset="0"/>
              <a:cs typeface="Tahoma" pitchFamily="34" charset="0"/>
            </a:endParaRPr>
          </a:p>
        </p:txBody>
      </p:sp>
      <p:sp>
        <p:nvSpPr>
          <p:cNvPr id="59397" name="Rectangle 2"/>
          <p:cNvSpPr>
            <a:spLocks noChangeArrowheads="1" noTextEdit="1"/>
          </p:cNvSpPr>
          <p:nvPr>
            <p:ph type="sldImg"/>
          </p:nvPr>
        </p:nvSpPr>
        <p:spPr>
          <a:solidFill>
            <a:srgbClr val="FFFFFF"/>
          </a:solidFill>
          <a:ln/>
        </p:spPr>
      </p:sp>
      <p:sp>
        <p:nvSpPr>
          <p:cNvPr id="59398"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13-4</a:t>
            </a:r>
            <a:r>
              <a:rPr lang="en-US" smtClean="0">
                <a:latin typeface="Arial" pitchFamily="34" charset="0"/>
              </a:rPr>
              <a:t> shows a standard form that employers can use to place on record both the employee’s expected return date and the fact that, without an authorized extension, the firm may terminate his or her employment.</a:t>
            </a:r>
          </a:p>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041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042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31BB91FF-5825-4E29-96CD-6419AB9D4202}" type="slidenum">
              <a:rPr lang="en-US" smtClean="0">
                <a:latin typeface="Arial" pitchFamily="34" charset="0"/>
                <a:cs typeface="Tahoma" pitchFamily="34" charset="0"/>
              </a:rPr>
              <a:pPr/>
              <a:t>15</a:t>
            </a:fld>
            <a:endParaRPr lang="en-US" smtClean="0">
              <a:latin typeface="Arial" pitchFamily="34" charset="0"/>
              <a:cs typeface="Tahoma" pitchFamily="34" charset="0"/>
            </a:endParaRPr>
          </a:p>
        </p:txBody>
      </p:sp>
      <p:sp>
        <p:nvSpPr>
          <p:cNvPr id="60421" name="Rectangle 2"/>
          <p:cNvSpPr>
            <a:spLocks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pPr eaLnBrk="1" hangingPunct="1"/>
            <a:r>
              <a:rPr lang="en-US" smtClean="0">
                <a:latin typeface="Arial" pitchFamily="34" charset="0"/>
              </a:rPr>
              <a:t>Many employers provide </a:t>
            </a:r>
            <a:r>
              <a:rPr lang="en-US" b="1" smtClean="0">
                <a:latin typeface="Arial" pitchFamily="34" charset="0"/>
              </a:rPr>
              <a:t>severance pay</a:t>
            </a:r>
            <a:r>
              <a:rPr lang="en-US" smtClean="0">
                <a:latin typeface="Arial" pitchFamily="34" charset="0"/>
              </a:rPr>
              <a:t>, a one-time separation payment when terminating an employee.</a:t>
            </a:r>
          </a:p>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144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144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1C87C5B6-EBD8-4C25-BE23-3546FC9D0730}" type="slidenum">
              <a:rPr lang="en-US" smtClean="0">
                <a:latin typeface="Arial" pitchFamily="34" charset="0"/>
                <a:cs typeface="Tahoma" pitchFamily="34" charset="0"/>
              </a:rPr>
              <a:pPr/>
              <a:t>16</a:t>
            </a:fld>
            <a:endParaRPr lang="en-US" smtClean="0">
              <a:latin typeface="Arial" pitchFamily="34" charset="0"/>
              <a:cs typeface="Tahoma" pitchFamily="34" charset="0"/>
            </a:endParaRPr>
          </a:p>
        </p:txBody>
      </p:sp>
      <p:sp>
        <p:nvSpPr>
          <p:cNvPr id="61445" name="Rectangle 2"/>
          <p:cNvSpPr>
            <a:spLocks noChangeAspect="1" noChangeArrowheads="1" noTextEdit="1"/>
          </p:cNvSpPr>
          <p:nvPr>
            <p:ph type="sldImg"/>
          </p:nvPr>
        </p:nvSpPr>
        <p:spPr>
          <a:ln/>
        </p:spPr>
      </p:sp>
      <p:sp>
        <p:nvSpPr>
          <p:cNvPr id="61446" name="Rectangle 3"/>
          <p:cNvSpPr>
            <a:spLocks noGrp="1" noChangeArrowheads="1"/>
          </p:cNvSpPr>
          <p:nvPr>
            <p:ph type="body" idx="1"/>
          </p:nvPr>
        </p:nvSpPr>
        <p:spPr>
          <a:noFill/>
          <a:ln/>
        </p:spPr>
        <p:txBody>
          <a:bodyPr/>
          <a:lstStyle/>
          <a:p>
            <a:pPr eaLnBrk="1" hangingPunct="1"/>
            <a:r>
              <a:rPr lang="en-US" smtClean="0">
                <a:latin typeface="Arial" pitchFamily="34" charset="0"/>
              </a:rPr>
              <a:t>SUB benefits are cash payments that supplement the employee’s unemployment compensation to help the person maintain his or her standard of living while out of work. They generally cover three contingencies: layoffs, reduced workweeks, and facility relocations.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246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246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DF1CC516-32D3-40BB-B1FD-97A9D67324BD}" type="slidenum">
              <a:rPr lang="en-US" smtClean="0">
                <a:latin typeface="Arial" pitchFamily="34" charset="0"/>
                <a:cs typeface="Tahoma" pitchFamily="34" charset="0"/>
              </a:rPr>
              <a:pPr/>
              <a:t>17</a:t>
            </a:fld>
            <a:endParaRPr lang="en-US" smtClean="0">
              <a:latin typeface="Arial" pitchFamily="34" charset="0"/>
              <a:cs typeface="Tahoma" pitchFamily="34" charset="0"/>
            </a:endParaRPr>
          </a:p>
        </p:txBody>
      </p:sp>
      <p:sp>
        <p:nvSpPr>
          <p:cNvPr id="62469" name="Rectangle 2"/>
          <p:cNvSpPr>
            <a:spLocks noChangeAspect="1" noChangeArrowheads="1" noTextEdit="1"/>
          </p:cNvSpPr>
          <p:nvPr>
            <p:ph type="sldImg"/>
          </p:nvPr>
        </p:nvSpPr>
        <p:spPr>
          <a:ln/>
        </p:spPr>
      </p:sp>
      <p:sp>
        <p:nvSpPr>
          <p:cNvPr id="62470" name="Rectangle 3"/>
          <p:cNvSpPr>
            <a:spLocks noGrp="1" noChangeArrowheads="1"/>
          </p:cNvSpPr>
          <p:nvPr>
            <p:ph type="body" idx="1"/>
          </p:nvPr>
        </p:nvSpPr>
        <p:spPr>
          <a:noFill/>
          <a:ln/>
        </p:spPr>
        <p:txBody>
          <a:bodyPr/>
          <a:lstStyle/>
          <a:p>
            <a:pPr eaLnBrk="1" hangingPunct="1"/>
            <a:r>
              <a:rPr lang="en-US" b="1" smtClean="0">
                <a:latin typeface="Arial" pitchFamily="34" charset="0"/>
              </a:rPr>
              <a:t>Workers’ compensation </a:t>
            </a:r>
            <a:r>
              <a:rPr lang="en-US" smtClean="0">
                <a:latin typeface="Arial" pitchFamily="34" charset="0"/>
              </a:rPr>
              <a:t>laws aim to provide sure, prompt income and medical benefits to work-related accident victims or their dependents, regardless of fault. Every state has its own workers’ compensation law and commission, and some run their own insurance programs.</a:t>
            </a:r>
          </a:p>
          <a:p>
            <a:pPr eaLnBrk="1" hangingPunct="1"/>
            <a:r>
              <a:rPr lang="en-US" smtClean="0">
                <a:latin typeface="Arial" pitchFamily="34" charset="0"/>
              </a:rPr>
              <a:t>It is important to control workers’ compensation claims (and therefore costs). The employer’s insurance company usually pays the claim. However, the costs of the employer’s premiums reflect the amount of claims.  Workers’ comp claims also tend to correlate with injuries, so fewer claims is usually a good sign of fewer accidents.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349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349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B6081273-62A3-45C4-A3DC-06969C4D0A31}" type="slidenum">
              <a:rPr lang="en-US" smtClean="0">
                <a:latin typeface="Arial" pitchFamily="34" charset="0"/>
                <a:cs typeface="Tahoma" pitchFamily="34" charset="0"/>
              </a:rPr>
              <a:pPr/>
              <a:t>18</a:t>
            </a:fld>
            <a:endParaRPr lang="en-US" smtClean="0">
              <a:latin typeface="Arial" pitchFamily="34" charset="0"/>
              <a:cs typeface="Tahoma" pitchFamily="34" charset="0"/>
            </a:endParaRPr>
          </a:p>
        </p:txBody>
      </p:sp>
      <p:sp>
        <p:nvSpPr>
          <p:cNvPr id="63493" name="Rectangle 2"/>
          <p:cNvSpPr>
            <a:spLocks noChangeAspect="1" noChangeArrowheads="1" noTextEdit="1"/>
          </p:cNvSpPr>
          <p:nvPr>
            <p:ph type="sldImg"/>
          </p:nvPr>
        </p:nvSpPr>
        <p:spPr>
          <a:ln/>
        </p:spPr>
      </p:sp>
      <p:sp>
        <p:nvSpPr>
          <p:cNvPr id="63494" name="Rectangle 3"/>
          <p:cNvSpPr>
            <a:spLocks noGrp="1" noChangeArrowheads="1"/>
          </p:cNvSpPr>
          <p:nvPr>
            <p:ph type="body" idx="1"/>
          </p:nvPr>
        </p:nvSpPr>
        <p:spPr>
          <a:noFill/>
          <a:ln/>
        </p:spPr>
        <p:txBody>
          <a:bodyPr/>
          <a:lstStyle/>
          <a:p>
            <a:pPr eaLnBrk="1" hangingPunct="1"/>
            <a:r>
              <a:rPr lang="en-US" smtClean="0">
                <a:latin typeface="Arial" pitchFamily="34" charset="0"/>
              </a:rPr>
              <a:t>Hospitalization, health, and disability insurance helps protect employees against hospitalization costs and the loss of income arising from off-the-job accidents or illness. Many employers purchase insurance from life insurance companies, casualty insurance companies, or Blue Cross (for hospital expenses) and Blue Shield (for physician expenses) organizations. Others contract with health maintenance organizations or preferred provider organizations.</a:t>
            </a:r>
          </a:p>
          <a:p>
            <a:pPr eaLnBrk="1" hangingPunct="1"/>
            <a:r>
              <a:rPr lang="en-US" i="1" smtClean="0">
                <a:latin typeface="Arial" pitchFamily="34" charset="0"/>
              </a:rPr>
              <a:t>Disability insurance </a:t>
            </a:r>
            <a:r>
              <a:rPr lang="en-US" smtClean="0">
                <a:latin typeface="Arial" pitchFamily="34" charset="0"/>
              </a:rPr>
              <a:t>provides income protection for salary loss due to illness or accident.</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451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451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255C836D-D782-4C7E-A0D7-3093BF3FE910}" type="slidenum">
              <a:rPr lang="en-US" smtClean="0">
                <a:latin typeface="Arial" pitchFamily="34" charset="0"/>
                <a:cs typeface="Tahoma" pitchFamily="34" charset="0"/>
              </a:rPr>
              <a:pPr/>
              <a:t>19</a:t>
            </a:fld>
            <a:endParaRPr lang="en-US" smtClean="0">
              <a:latin typeface="Arial" pitchFamily="34" charset="0"/>
              <a:cs typeface="Tahoma" pitchFamily="34" charset="0"/>
            </a:endParaRPr>
          </a:p>
        </p:txBody>
      </p:sp>
      <p:sp>
        <p:nvSpPr>
          <p:cNvPr id="64517" name="Rectangle 2"/>
          <p:cNvSpPr>
            <a:spLocks noChangeArrowheads="1" noTextEdit="1"/>
          </p:cNvSpPr>
          <p:nvPr>
            <p:ph type="sldImg"/>
          </p:nvPr>
        </p:nvSpPr>
        <p:spPr>
          <a:solidFill>
            <a:srgbClr val="FFFFFF"/>
          </a:solidFill>
          <a:ln/>
        </p:spPr>
      </p:sp>
      <p:sp>
        <p:nvSpPr>
          <p:cNvPr id="64518"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Table 13-3</a:t>
            </a:r>
            <a:r>
              <a:rPr lang="en-US" smtClean="0">
                <a:latin typeface="Arial" pitchFamily="34" charset="0"/>
              </a:rPr>
              <a:t> illustrates the prevalence of health-related benefits. Most employer health plans provide at least basic hospitalization and surgical and medical insurance for all eligible employees at group rates. </a:t>
            </a:r>
          </a:p>
          <a:p>
            <a:pPr eaLnBrk="1" hangingPunct="1"/>
            <a:r>
              <a:rPr lang="en-US" smtClean="0">
                <a:latin typeface="Arial" pitchFamily="34" charset="0"/>
              </a:rPr>
              <a:t>Insurance is generally available to all employees—including new nonprobationary ones—regardless of health or physical condition. Most basic plans pay for hospital room and board, surgery charges, and medical expenses (such as doctors’ visits to the hospital). Some also provide “major medical” coverage to meet the medical expenses resulting from serious illnesses.</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4710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4710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0A3BB277-BAFC-4EEA-A85A-45501A1458F0}" type="slidenum">
              <a:rPr lang="en-US" smtClean="0">
                <a:latin typeface="Arial" pitchFamily="34" charset="0"/>
                <a:cs typeface="Tahoma" pitchFamily="34" charset="0"/>
              </a:rPr>
              <a:pPr/>
              <a:t>2</a:t>
            </a:fld>
            <a:endParaRPr lang="en-US" smtClean="0">
              <a:latin typeface="Arial" pitchFamily="34" charset="0"/>
              <a:cs typeface="Tahoma" pitchFamily="34" charset="0"/>
            </a:endParaRPr>
          </a:p>
        </p:txBody>
      </p:sp>
      <p:sp>
        <p:nvSpPr>
          <p:cNvPr id="47109" name="Rectangle 2"/>
          <p:cNvSpPr>
            <a:spLocks noChangeArrowheads="1" noTextEdit="1"/>
          </p:cNvSpPr>
          <p:nvPr>
            <p:ph type="sldImg"/>
          </p:nvPr>
        </p:nvSpPr>
        <p:spPr>
          <a:solidFill>
            <a:srgbClr val="FFFFFF"/>
          </a:solidFill>
          <a:ln/>
        </p:spPr>
      </p:sp>
      <p:sp>
        <p:nvSpPr>
          <p:cNvPr id="4711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main purpose of Chapter 13 is to discuss employee benefits. We discuss four main types of plans: supplemental pay benefits (such as sick leave and vacation pay); insurance benefits (such as workers’ compensation); retirement benefits (such as pensions); and employee services (such as child-care facilities). Because legal considerations loom large in any benefits decision, we cover applicable federal laws and their implications for managers. This chapter completes our discussion of employee compensation.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553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554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C6223081-FBB5-4FBB-B59C-BB0CDC8F6F32}" type="slidenum">
              <a:rPr lang="en-US" smtClean="0">
                <a:latin typeface="Arial" pitchFamily="34" charset="0"/>
                <a:cs typeface="Tahoma" pitchFamily="34" charset="0"/>
              </a:rPr>
              <a:pPr/>
              <a:t>20</a:t>
            </a:fld>
            <a:endParaRPr lang="en-US" smtClean="0">
              <a:latin typeface="Arial" pitchFamily="34" charset="0"/>
              <a:cs typeface="Tahoma" pitchFamily="34" charset="0"/>
            </a:endParaRPr>
          </a:p>
        </p:txBody>
      </p:sp>
      <p:sp>
        <p:nvSpPr>
          <p:cNvPr id="65541" name="Rectangle 2"/>
          <p:cNvSpPr>
            <a:spLocks noChangeAspec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pPr eaLnBrk="1" hangingPunct="1"/>
            <a:r>
              <a:rPr lang="en-US" smtClean="0">
                <a:latin typeface="Arial" pitchFamily="34" charset="0"/>
              </a:rPr>
              <a:t>Many employers offer membership in a </a:t>
            </a:r>
            <a:r>
              <a:rPr lang="en-US" b="1" smtClean="0">
                <a:latin typeface="Arial" pitchFamily="34" charset="0"/>
              </a:rPr>
              <a:t>health maintenance organization (HMO) </a:t>
            </a:r>
            <a:r>
              <a:rPr lang="en-US" smtClean="0">
                <a:latin typeface="Arial" pitchFamily="34" charset="0"/>
              </a:rPr>
              <a:t>as a hospital/medical insurance option. Employees often have general practitioner “gatekeeper” doctors who need to approve appointments with specialist doctors.</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656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656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1D6AE9DE-3BB5-41BF-92D1-D808AD34F087}" type="slidenum">
              <a:rPr lang="en-US" smtClean="0">
                <a:latin typeface="Arial" pitchFamily="34" charset="0"/>
                <a:cs typeface="Tahoma" pitchFamily="34" charset="0"/>
              </a:rPr>
              <a:pPr/>
              <a:t>21</a:t>
            </a:fld>
            <a:endParaRPr lang="en-US" smtClean="0">
              <a:latin typeface="Arial" pitchFamily="34" charset="0"/>
              <a:cs typeface="Tahoma" pitchFamily="34" charset="0"/>
            </a:endParaRPr>
          </a:p>
        </p:txBody>
      </p:sp>
      <p:sp>
        <p:nvSpPr>
          <p:cNvPr id="66565" name="Rectangle 2"/>
          <p:cNvSpPr>
            <a:spLocks noChangeAspect="1" noChangeArrowheads="1" noTextEdit="1"/>
          </p:cNvSpPr>
          <p:nvPr>
            <p:ph type="sldImg"/>
          </p:nvPr>
        </p:nvSpPr>
        <p:spPr>
          <a:ln/>
        </p:spPr>
      </p:sp>
      <p:sp>
        <p:nvSpPr>
          <p:cNvPr id="66566" name="Rectangle 3"/>
          <p:cNvSpPr>
            <a:spLocks noGrp="1" noChangeArrowheads="1"/>
          </p:cNvSpPr>
          <p:nvPr>
            <p:ph type="body" idx="1"/>
          </p:nvPr>
        </p:nvSpPr>
        <p:spPr>
          <a:noFill/>
          <a:ln/>
        </p:spPr>
        <p:txBody>
          <a:bodyPr/>
          <a:lstStyle/>
          <a:p>
            <a:pPr eaLnBrk="1" hangingPunct="1"/>
            <a:r>
              <a:rPr lang="en-US" b="1" smtClean="0">
                <a:latin typeface="Arial" pitchFamily="34" charset="0"/>
              </a:rPr>
              <a:t>Preferred provider organizations (PPOs) </a:t>
            </a:r>
            <a:r>
              <a:rPr lang="en-US" smtClean="0">
                <a:latin typeface="Arial" pitchFamily="34" charset="0"/>
              </a:rPr>
              <a:t>are a cross between HMOs and the traditional doctor-patient arrangement: They are “groups of health care providers that contract with employers, insurance companies, or third-party payers to provide medical care services at a reduced fee. PPOs let employees select providers (such as doctors) from a list, and see them in their offices, often without gatekeeper doctor approval.</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758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758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0D07DF18-E367-44BF-8062-12177C08947D}" type="slidenum">
              <a:rPr lang="en-US" smtClean="0">
                <a:latin typeface="Arial" pitchFamily="34" charset="0"/>
                <a:cs typeface="Tahoma" pitchFamily="34" charset="0"/>
              </a:rPr>
              <a:pPr/>
              <a:t>22</a:t>
            </a:fld>
            <a:endParaRPr lang="en-US" smtClean="0">
              <a:latin typeface="Arial" pitchFamily="34" charset="0"/>
              <a:cs typeface="Tahoma" pitchFamily="34" charset="0"/>
            </a:endParaRPr>
          </a:p>
        </p:txBody>
      </p:sp>
      <p:sp>
        <p:nvSpPr>
          <p:cNvPr id="67589" name="Rectangle 2"/>
          <p:cNvSpPr>
            <a:spLocks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pPr eaLnBrk="1" hangingPunct="1"/>
            <a:r>
              <a:rPr lang="en-US" smtClean="0">
                <a:latin typeface="Arial" pitchFamily="34" charset="0"/>
              </a:rPr>
              <a:t>With the U.S. introducing new laws governing health insurance plans, federal influence over health benefits will increase substantially in the next few years. But even before 2009, federal laws already had a big influence.</a:t>
            </a:r>
          </a:p>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861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861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FBB4BE69-578E-426D-9186-446398538F59}" type="slidenum">
              <a:rPr lang="en-US" smtClean="0">
                <a:latin typeface="Arial" pitchFamily="34" charset="0"/>
                <a:cs typeface="Tahoma" pitchFamily="34" charset="0"/>
              </a:rPr>
              <a:pPr/>
              <a:t>23</a:t>
            </a:fld>
            <a:endParaRPr lang="en-US" smtClean="0">
              <a:latin typeface="Arial" pitchFamily="34" charset="0"/>
              <a:cs typeface="Tahoma" pitchFamily="34" charset="0"/>
            </a:endParaRPr>
          </a:p>
        </p:txBody>
      </p:sp>
      <p:sp>
        <p:nvSpPr>
          <p:cNvPr id="68613" name="Rectangle 2"/>
          <p:cNvSpPr>
            <a:spLocks noChangeArrowheads="1" noTextEdit="1"/>
          </p:cNvSpPr>
          <p:nvPr>
            <p:ph type="sldImg"/>
          </p:nvPr>
        </p:nvSpPr>
        <p:spPr>
          <a:solidFill>
            <a:srgbClr val="FFFFFF"/>
          </a:solidFill>
          <a:ln/>
        </p:spPr>
      </p:sp>
      <p:sp>
        <p:nvSpPr>
          <p:cNvPr id="68614"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13-5</a:t>
            </a:r>
            <a:r>
              <a:rPr lang="en-US" smtClean="0">
                <a:latin typeface="Arial" pitchFamily="34" charset="0"/>
              </a:rPr>
              <a:t> provides a COBRA checklist. As the U.S. slid into recession, Congress changed COBRA to support unemployed persons’ insurance needs.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963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963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2079BF95-07CA-4E75-BAAD-EAD0C093CD64}" type="slidenum">
              <a:rPr lang="en-US" smtClean="0">
                <a:latin typeface="Arial" pitchFamily="34" charset="0"/>
                <a:cs typeface="Tahoma" pitchFamily="34" charset="0"/>
              </a:rPr>
              <a:pPr/>
              <a:t>24</a:t>
            </a:fld>
            <a:endParaRPr lang="en-US" smtClean="0">
              <a:latin typeface="Arial" pitchFamily="34" charset="0"/>
              <a:cs typeface="Tahoma" pitchFamily="34" charset="0"/>
            </a:endParaRPr>
          </a:p>
        </p:txBody>
      </p:sp>
      <p:sp>
        <p:nvSpPr>
          <p:cNvPr id="69637" name="Rectangle 2"/>
          <p:cNvSpPr>
            <a:spLocks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r>
              <a:rPr lang="en-US" smtClean="0">
                <a:latin typeface="Arial" pitchFamily="34" charset="0"/>
              </a:rPr>
              <a:t>Employers are trying hard to rein in spiraling health care costs. Many retain </a:t>
            </a:r>
            <a:r>
              <a:rPr lang="en-US" i="1" smtClean="0">
                <a:latin typeface="Arial" pitchFamily="34" charset="0"/>
              </a:rPr>
              <a:t>cost-containment specialists </a:t>
            </a:r>
            <a:r>
              <a:rPr lang="en-US" smtClean="0">
                <a:latin typeface="Arial" pitchFamily="34" charset="0"/>
              </a:rPr>
              <a:t>who help employers reduce their health care costs. And most now negotiate more aggressively with their health care insurance providers, and require employees to pay higher premiums or deductibles and co-payments.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065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066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29A97659-BE92-4879-9788-8DA95A0AC335}" type="slidenum">
              <a:rPr lang="en-US" smtClean="0">
                <a:latin typeface="Arial" pitchFamily="34" charset="0"/>
                <a:cs typeface="Tahoma" pitchFamily="34" charset="0"/>
              </a:rPr>
              <a:pPr/>
              <a:t>25</a:t>
            </a:fld>
            <a:endParaRPr lang="en-US" smtClean="0">
              <a:latin typeface="Arial" pitchFamily="34" charset="0"/>
              <a:cs typeface="Tahoma" pitchFamily="34" charset="0"/>
            </a:endParaRPr>
          </a:p>
        </p:txBody>
      </p:sp>
      <p:sp>
        <p:nvSpPr>
          <p:cNvPr id="70661" name="Rectangle 2"/>
          <p:cNvSpPr>
            <a:spLocks noChangeAspect="1" noChangeArrowheads="1" noTextEdit="1"/>
          </p:cNvSpPr>
          <p:nvPr>
            <p:ph type="sldImg"/>
          </p:nvPr>
        </p:nvSpPr>
        <p:spPr>
          <a:ln/>
        </p:spPr>
      </p:sp>
      <p:sp>
        <p:nvSpPr>
          <p:cNvPr id="70662"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168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168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9C52A182-E1B3-41FC-90B5-610B18BD839A}" type="slidenum">
              <a:rPr lang="en-US" smtClean="0">
                <a:latin typeface="Arial" pitchFamily="34" charset="0"/>
                <a:cs typeface="Tahoma" pitchFamily="34" charset="0"/>
              </a:rPr>
              <a:pPr/>
              <a:t>26</a:t>
            </a:fld>
            <a:endParaRPr lang="en-US" smtClean="0">
              <a:latin typeface="Arial" pitchFamily="34" charset="0"/>
              <a:cs typeface="Tahoma" pitchFamily="34" charset="0"/>
            </a:endParaRPr>
          </a:p>
        </p:txBody>
      </p:sp>
      <p:sp>
        <p:nvSpPr>
          <p:cNvPr id="71685" name="Rectangle 2"/>
          <p:cNvSpPr>
            <a:spLocks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eaLnBrk="1" hangingPunct="1"/>
            <a:r>
              <a:rPr lang="en-US" smtClean="0">
                <a:latin typeface="Arial" pitchFamily="34" charset="0"/>
              </a:rPr>
              <a:t>In addition to hospitalization and medical benefits, most employers provide </a:t>
            </a:r>
            <a:r>
              <a:rPr lang="en-US" b="1" smtClean="0">
                <a:latin typeface="Arial" pitchFamily="34" charset="0"/>
              </a:rPr>
              <a:t>group life insurance </a:t>
            </a:r>
            <a:r>
              <a:rPr lang="en-US" smtClean="0">
                <a:latin typeface="Arial" pitchFamily="34" charset="0"/>
              </a:rPr>
              <a:t>plans. Employees can usually obtain lower rates in a group plan. And group plans usually accept all employees—including new, non-probationary ones— regardless of health or physical condition.</a:t>
            </a:r>
          </a:p>
          <a:p>
            <a:pPr eaLnBrk="1" hangingPunct="1"/>
            <a:r>
              <a:rPr lang="en-US" smtClean="0">
                <a:latin typeface="Arial" pitchFamily="34" charset="0"/>
              </a:rPr>
              <a:t>Most firms now provide holiday, sick leave, and vacation benefits to part-timers, and more than 70% offer some form of health care benefits to them.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270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270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BBCCE232-FADD-4FD7-BFA7-808D3CB72153}" type="slidenum">
              <a:rPr lang="en-US" smtClean="0">
                <a:latin typeface="Arial" pitchFamily="34" charset="0"/>
                <a:cs typeface="Tahoma" pitchFamily="34" charset="0"/>
              </a:rPr>
              <a:pPr/>
              <a:t>27</a:t>
            </a:fld>
            <a:endParaRPr lang="en-US" smtClean="0">
              <a:latin typeface="Arial" pitchFamily="34" charset="0"/>
              <a:cs typeface="Tahoma" pitchFamily="34" charset="0"/>
            </a:endParaRPr>
          </a:p>
        </p:txBody>
      </p:sp>
      <p:sp>
        <p:nvSpPr>
          <p:cNvPr id="72709" name="Rectangle 2"/>
          <p:cNvSpPr>
            <a:spLocks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pPr eaLnBrk="1" hangingPunct="1"/>
            <a:r>
              <a:rPr lang="en-US" smtClean="0">
                <a:latin typeface="Arial" pitchFamily="34" charset="0"/>
              </a:rPr>
              <a:t>Most people assume that </a:t>
            </a:r>
            <a:r>
              <a:rPr lang="en-US" b="1" smtClean="0">
                <a:latin typeface="Arial" pitchFamily="34" charset="0"/>
              </a:rPr>
              <a:t>Social Security </a:t>
            </a:r>
            <a:r>
              <a:rPr lang="en-US" smtClean="0">
                <a:latin typeface="Arial" pitchFamily="34" charset="0"/>
              </a:rPr>
              <a:t>provides income only when they are older than 62, but it actually provides three types of benefits. The Social Security system also administers the Medicare program, which provides health services to people age 65 or older.</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373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373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27DC1F07-09AD-4670-A141-7A97542C05F1}" type="slidenum">
              <a:rPr lang="en-US" smtClean="0">
                <a:latin typeface="Arial" pitchFamily="34" charset="0"/>
                <a:cs typeface="Tahoma" pitchFamily="34" charset="0"/>
              </a:rPr>
              <a:pPr/>
              <a:t>28</a:t>
            </a:fld>
            <a:endParaRPr lang="en-US" smtClean="0">
              <a:latin typeface="Arial" pitchFamily="34" charset="0"/>
              <a:cs typeface="Tahoma" pitchFamily="34" charset="0"/>
            </a:endParaRPr>
          </a:p>
        </p:txBody>
      </p:sp>
      <p:sp>
        <p:nvSpPr>
          <p:cNvPr id="73733" name="Rectangle 2"/>
          <p:cNvSpPr>
            <a:spLocks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pPr eaLnBrk="1" hangingPunct="1"/>
            <a:r>
              <a:rPr lang="en-US" b="1" smtClean="0">
                <a:latin typeface="Arial" pitchFamily="34" charset="0"/>
              </a:rPr>
              <a:t>Pension plans </a:t>
            </a:r>
            <a:r>
              <a:rPr lang="en-US" smtClean="0">
                <a:latin typeface="Arial" pitchFamily="34" charset="0"/>
              </a:rPr>
              <a:t>are financial programs that provide income to individuals in their retirement.  We can classify pension plans in three ways: </a:t>
            </a:r>
            <a:r>
              <a:rPr lang="en-US" i="1" smtClean="0">
                <a:latin typeface="Arial" pitchFamily="34" charset="0"/>
              </a:rPr>
              <a:t>contributory versus noncontributory </a:t>
            </a:r>
            <a:r>
              <a:rPr lang="en-US" smtClean="0">
                <a:latin typeface="Arial" pitchFamily="34" charset="0"/>
              </a:rPr>
              <a:t>plans, </a:t>
            </a:r>
            <a:r>
              <a:rPr lang="en-US" i="1" smtClean="0">
                <a:latin typeface="Arial" pitchFamily="34" charset="0"/>
              </a:rPr>
              <a:t>qualified versus nonqualified </a:t>
            </a:r>
            <a:r>
              <a:rPr lang="en-US" smtClean="0">
                <a:latin typeface="Arial" pitchFamily="34" charset="0"/>
              </a:rPr>
              <a:t>plans, and </a:t>
            </a:r>
            <a:r>
              <a:rPr lang="en-US" i="1" smtClean="0">
                <a:latin typeface="Arial" pitchFamily="34" charset="0"/>
              </a:rPr>
              <a:t>defined contribution versus defined benefit </a:t>
            </a:r>
            <a:r>
              <a:rPr lang="en-US" smtClean="0">
                <a:latin typeface="Arial" pitchFamily="34" charset="0"/>
              </a:rPr>
              <a:t>plans.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475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475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F3F39D10-2DA7-4F41-B9AB-C604000922D1}" type="slidenum">
              <a:rPr lang="en-US" smtClean="0">
                <a:latin typeface="Arial" pitchFamily="34" charset="0"/>
                <a:cs typeface="Tahoma" pitchFamily="34" charset="0"/>
              </a:rPr>
              <a:pPr/>
              <a:t>29</a:t>
            </a:fld>
            <a:endParaRPr lang="en-US" smtClean="0">
              <a:latin typeface="Arial" pitchFamily="34" charset="0"/>
              <a:cs typeface="Tahoma" pitchFamily="34" charset="0"/>
            </a:endParaRPr>
          </a:p>
        </p:txBody>
      </p:sp>
      <p:sp>
        <p:nvSpPr>
          <p:cNvPr id="74757" name="Rectangle 2"/>
          <p:cNvSpPr>
            <a:spLocks noChangeAspect="1" noChangeArrowheads="1" noTextEdit="1"/>
          </p:cNvSpPr>
          <p:nvPr>
            <p:ph type="sldImg"/>
          </p:nvPr>
        </p:nvSpPr>
        <p:spPr>
          <a:ln/>
        </p:spPr>
      </p:sp>
      <p:sp>
        <p:nvSpPr>
          <p:cNvPr id="74758" name="Rectangle 3"/>
          <p:cNvSpPr>
            <a:spLocks noGrp="1" noChangeArrowheads="1"/>
          </p:cNvSpPr>
          <p:nvPr>
            <p:ph type="body" idx="1"/>
          </p:nvPr>
        </p:nvSpPr>
        <p:spPr>
          <a:noFill/>
          <a:ln/>
        </p:spPr>
        <p:txBody>
          <a:bodyPr/>
          <a:lstStyle/>
          <a:p>
            <a:pPr eaLnBrk="1" hangingPunct="1"/>
            <a:r>
              <a:rPr lang="en-US" b="1" smtClean="0">
                <a:latin typeface="Arial" pitchFamily="34" charset="0"/>
              </a:rPr>
              <a:t>Defined contribution pension plans </a:t>
            </a:r>
            <a:r>
              <a:rPr lang="en-US" smtClean="0">
                <a:latin typeface="Arial" pitchFamily="34" charset="0"/>
              </a:rPr>
              <a:t>specify what contribution the employee and/or employer will make to the employee’s retirement or savings fund. With a defined </a:t>
            </a:r>
            <a:r>
              <a:rPr lang="en-US" i="1" smtClean="0">
                <a:latin typeface="Arial" pitchFamily="34" charset="0"/>
              </a:rPr>
              <a:t>benefit </a:t>
            </a:r>
            <a:r>
              <a:rPr lang="en-US" smtClean="0">
                <a:latin typeface="Arial" pitchFamily="34" charset="0"/>
              </a:rPr>
              <a:t>plan, the employee knows what his or her retirement benefits will be upon retirement. With a </a:t>
            </a:r>
            <a:r>
              <a:rPr lang="en-US" i="1" smtClean="0">
                <a:latin typeface="Arial" pitchFamily="34" charset="0"/>
              </a:rPr>
              <a:t>defined</a:t>
            </a:r>
            <a:r>
              <a:rPr lang="en-US" smtClean="0">
                <a:latin typeface="Arial" pitchFamily="34" charset="0"/>
              </a:rPr>
              <a:t> </a:t>
            </a:r>
            <a:r>
              <a:rPr lang="en-US" i="1" smtClean="0">
                <a:latin typeface="Arial" pitchFamily="34" charset="0"/>
              </a:rPr>
              <a:t>contribution </a:t>
            </a:r>
            <a:r>
              <a:rPr lang="en-US" smtClean="0">
                <a:latin typeface="Arial" pitchFamily="34" charset="0"/>
              </a:rPr>
              <a:t>plan, the person’s pension will depend on the amounts contributed to the fund and on the retirement fund’s investment earnings.</a:t>
            </a:r>
          </a:p>
          <a:p>
            <a:pPr eaLnBrk="1" hangingPunct="1"/>
            <a:r>
              <a:rPr lang="en-US" b="1" smtClean="0">
                <a:latin typeface="Arial" pitchFamily="34" charset="0"/>
              </a:rPr>
              <a:t>Portability</a:t>
            </a:r>
            <a:r>
              <a:rPr lang="en-US" smtClean="0">
                <a:latin typeface="Arial" pitchFamily="34" charset="0"/>
              </a:rPr>
              <a:t>—making it easier for employees who leave the firm prior to retirement to take their accumulated pension funds with them—is enhanced by switching from defined benefit to defined contribution plans such as cash balance plans.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4813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4813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6BCA3937-3650-44AF-8B5C-E2AF4C0F0687}" type="slidenum">
              <a:rPr lang="en-US" smtClean="0">
                <a:latin typeface="Arial" pitchFamily="34" charset="0"/>
                <a:cs typeface="Tahoma" pitchFamily="34" charset="0"/>
              </a:rPr>
              <a:pPr/>
              <a:t>3</a:t>
            </a:fld>
            <a:endParaRPr lang="en-US" smtClean="0">
              <a:latin typeface="Arial" pitchFamily="34" charset="0"/>
              <a:cs typeface="Tahoma" pitchFamily="34" charset="0"/>
            </a:endParaRPr>
          </a:p>
        </p:txBody>
      </p:sp>
      <p:sp>
        <p:nvSpPr>
          <p:cNvPr id="48133" name="Rectangle 2"/>
          <p:cNvSpPr>
            <a:spLocks noChangeArrowheads="1" noTextEdit="1"/>
          </p:cNvSpPr>
          <p:nvPr>
            <p:ph type="sldImg"/>
          </p:nvPr>
        </p:nvSpPr>
        <p:spPr>
          <a:solidFill>
            <a:srgbClr val="FFFFFF"/>
          </a:solidFill>
          <a:ln/>
        </p:spPr>
      </p:sp>
      <p:sp>
        <p:nvSpPr>
          <p:cNvPr id="4813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577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578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EDEC157A-7FDA-495F-B543-1624B6A2BFE1}" type="slidenum">
              <a:rPr lang="en-US" smtClean="0">
                <a:latin typeface="Arial" pitchFamily="34" charset="0"/>
                <a:cs typeface="Tahoma" pitchFamily="34" charset="0"/>
              </a:rPr>
              <a:pPr/>
              <a:t>30</a:t>
            </a:fld>
            <a:endParaRPr lang="en-US" smtClean="0">
              <a:latin typeface="Arial" pitchFamily="34" charset="0"/>
              <a:cs typeface="Tahoma" pitchFamily="34" charset="0"/>
            </a:endParaRPr>
          </a:p>
        </p:txBody>
      </p:sp>
      <p:sp>
        <p:nvSpPr>
          <p:cNvPr id="75781" name="Rectangle 2"/>
          <p:cNvSpPr>
            <a:spLocks noChangeAspect="1" noChangeArrowheads="1" noTextEdit="1"/>
          </p:cNvSpPr>
          <p:nvPr>
            <p:ph type="sldImg"/>
          </p:nvPr>
        </p:nvSpPr>
        <p:spPr>
          <a:ln/>
        </p:spPr>
      </p:sp>
      <p:sp>
        <p:nvSpPr>
          <p:cNvPr id="75782" name="Rectangle 3"/>
          <p:cNvSpPr>
            <a:spLocks noGrp="1" noChangeArrowheads="1"/>
          </p:cNvSpPr>
          <p:nvPr>
            <p:ph type="body" idx="1"/>
          </p:nvPr>
        </p:nvSpPr>
        <p:spPr>
          <a:noFill/>
          <a:ln/>
        </p:spPr>
        <p:txBody>
          <a:bodyPr/>
          <a:lstStyle/>
          <a:p>
            <a:pPr eaLnBrk="1" hangingPunct="1"/>
            <a:r>
              <a:rPr lang="en-US" smtClean="0">
                <a:latin typeface="Arial" pitchFamily="34" charset="0"/>
              </a:rPr>
              <a:t>The </a:t>
            </a:r>
            <a:r>
              <a:rPr lang="en-US" b="1" smtClean="0">
                <a:latin typeface="Arial" pitchFamily="34" charset="0"/>
              </a:rPr>
              <a:t>Employee Retirement Income Security Act of 1975 (ERISA) r</a:t>
            </a:r>
            <a:r>
              <a:rPr lang="en-US" smtClean="0">
                <a:latin typeface="Arial" pitchFamily="34" charset="0"/>
              </a:rPr>
              <a:t>equires that employers have written pension plan documents and adhere to certain guidelines.  ERISA protects the employer’s pension or health plans’ assets by requiring that those who control the plans act responsibly. The Department of Labor says that the primary responsibility of </a:t>
            </a:r>
            <a:r>
              <a:rPr lang="en-US" i="1" smtClean="0">
                <a:latin typeface="Arial" pitchFamily="34" charset="0"/>
              </a:rPr>
              <a:t>fiduciaries </a:t>
            </a:r>
            <a:r>
              <a:rPr lang="en-US" smtClean="0">
                <a:latin typeface="Arial" pitchFamily="34" charset="0"/>
              </a:rPr>
              <a:t>is to run the plan solely in the interest of participants and beneficiaries.</a:t>
            </a:r>
          </a:p>
          <a:p>
            <a:pPr eaLnBrk="1" hangingPunct="1"/>
            <a:r>
              <a:rPr lang="en-US" smtClean="0">
                <a:latin typeface="Arial" pitchFamily="34" charset="0"/>
              </a:rPr>
              <a:t>ERISA established the </a:t>
            </a:r>
            <a:r>
              <a:rPr lang="en-US" b="1" smtClean="0">
                <a:latin typeface="Arial" pitchFamily="34" charset="0"/>
              </a:rPr>
              <a:t>Pension Benefits Guarantee Corporation (PBGC) </a:t>
            </a:r>
            <a:r>
              <a:rPr lang="en-US" smtClean="0">
                <a:latin typeface="Arial" pitchFamily="34" charset="0"/>
              </a:rPr>
              <a:t>to oversee and insure a pension if a plan terminates without sufficient funds. The PBGC guarantees only defined benefit plans, not defined contribution plans.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680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680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D6E688EF-A020-40E3-8669-AFA05A5C0B29}" type="slidenum">
              <a:rPr lang="en-US" smtClean="0">
                <a:latin typeface="Arial" pitchFamily="34" charset="0"/>
                <a:cs typeface="Tahoma" pitchFamily="34" charset="0"/>
              </a:rPr>
              <a:pPr/>
              <a:t>31</a:t>
            </a:fld>
            <a:endParaRPr lang="en-US" smtClean="0">
              <a:latin typeface="Arial" pitchFamily="34" charset="0"/>
              <a:cs typeface="Tahoma" pitchFamily="34" charset="0"/>
            </a:endParaRPr>
          </a:p>
        </p:txBody>
      </p:sp>
      <p:sp>
        <p:nvSpPr>
          <p:cNvPr id="76805" name="Rectangle 2"/>
          <p:cNvSpPr>
            <a:spLocks noChangeAspect="1" noChangeArrowheads="1" noTextEdit="1"/>
          </p:cNvSpPr>
          <p:nvPr>
            <p:ph type="sldImg"/>
          </p:nvPr>
        </p:nvSpPr>
        <p:spPr>
          <a:ln/>
        </p:spPr>
      </p:sp>
      <p:sp>
        <p:nvSpPr>
          <p:cNvPr id="76806" name="Rectangle 3"/>
          <p:cNvSpPr>
            <a:spLocks noGrp="1" noChangeArrowheads="1"/>
          </p:cNvSpPr>
          <p:nvPr>
            <p:ph type="body" idx="1"/>
          </p:nvPr>
        </p:nvSpPr>
        <p:spPr>
          <a:noFill/>
          <a:ln/>
        </p:spPr>
        <p:txBody>
          <a:bodyPr/>
          <a:lstStyle/>
          <a:p>
            <a:pPr eaLnBrk="1" hangingPunct="1"/>
            <a:r>
              <a:rPr lang="en-US" smtClean="0">
                <a:latin typeface="Arial" pitchFamily="34" charset="0"/>
              </a:rPr>
              <a:t>In developing pension plans, employers must address several key policy issues: </a:t>
            </a:r>
          </a:p>
          <a:p>
            <a:pPr eaLnBrk="1" hangingPunct="1"/>
            <a:r>
              <a:rPr lang="en-US" smtClean="0">
                <a:latin typeface="Arial" pitchFamily="34" charset="0"/>
              </a:rPr>
              <a:t>When does an employee become eligible to participate in the plan? </a:t>
            </a:r>
          </a:p>
          <a:p>
            <a:pPr eaLnBrk="1" hangingPunct="1"/>
            <a:r>
              <a:rPr lang="en-US" smtClean="0">
                <a:latin typeface="Arial" pitchFamily="34" charset="0"/>
              </a:rPr>
              <a:t>What is the formula for calculating the level of plan benefits due an employee at retirement?</a:t>
            </a:r>
          </a:p>
          <a:p>
            <a:pPr eaLnBrk="1" hangingPunct="1"/>
            <a:r>
              <a:rPr lang="en-US" smtClean="0">
                <a:latin typeface="Arial" pitchFamily="34" charset="0"/>
              </a:rPr>
              <a:t>How will the plan be funded?</a:t>
            </a:r>
          </a:p>
          <a:p>
            <a:pPr eaLnBrk="1" hangingPunct="1"/>
            <a:r>
              <a:rPr lang="en-US" smtClean="0">
                <a:latin typeface="Arial" pitchFamily="34" charset="0"/>
              </a:rPr>
              <a:t>Which vesting schedule will be used?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782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782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5A4A9125-6720-4BC3-84C8-D18C6E0E6250}" type="slidenum">
              <a:rPr lang="en-US" smtClean="0">
                <a:latin typeface="Arial" pitchFamily="34" charset="0"/>
                <a:cs typeface="Tahoma" pitchFamily="34" charset="0"/>
              </a:rPr>
              <a:pPr/>
              <a:t>32</a:t>
            </a:fld>
            <a:endParaRPr lang="en-US" smtClean="0">
              <a:latin typeface="Arial" pitchFamily="34" charset="0"/>
              <a:cs typeface="Tahoma" pitchFamily="34" charset="0"/>
            </a:endParaRPr>
          </a:p>
        </p:txBody>
      </p:sp>
      <p:sp>
        <p:nvSpPr>
          <p:cNvPr id="77829" name="Rectangle 2"/>
          <p:cNvSpPr>
            <a:spLocks noChangeAspect="1" noChangeArrowheads="1" noTextEdit="1"/>
          </p:cNvSpPr>
          <p:nvPr>
            <p:ph type="sldImg"/>
          </p:nvPr>
        </p:nvSpPr>
        <p:spPr>
          <a:ln/>
        </p:spPr>
      </p:sp>
      <p:sp>
        <p:nvSpPr>
          <p:cNvPr id="77830" name="Rectangle 3"/>
          <p:cNvSpPr>
            <a:spLocks noGrp="1" noChangeArrowheads="1"/>
          </p:cNvSpPr>
          <p:nvPr>
            <p:ph type="body" idx="1"/>
          </p:nvPr>
        </p:nvSpPr>
        <p:spPr>
          <a:noFill/>
          <a:ln/>
        </p:spPr>
        <p:txBody>
          <a:bodyPr/>
          <a:lstStyle/>
          <a:p>
            <a:pPr eaLnBrk="1" hangingPunct="1"/>
            <a:r>
              <a:rPr lang="en-US" smtClean="0">
                <a:latin typeface="Arial" pitchFamily="34" charset="0"/>
              </a:rPr>
              <a:t>With </a:t>
            </a:r>
            <a:r>
              <a:rPr lang="en-US" i="1" smtClean="0">
                <a:latin typeface="Arial" pitchFamily="34" charset="0"/>
              </a:rPr>
              <a:t>cliff vesting</a:t>
            </a:r>
            <a:r>
              <a:rPr lang="en-US" smtClean="0">
                <a:latin typeface="Arial" pitchFamily="34" charset="0"/>
              </a:rPr>
              <a:t>, the period for acquiring a nonforfeitable right to employer matching contributions (if any) is 3 years.</a:t>
            </a:r>
          </a:p>
          <a:p>
            <a:pPr eaLnBrk="1" hangingPunct="1"/>
            <a:r>
              <a:rPr lang="en-US" smtClean="0">
                <a:latin typeface="Arial" pitchFamily="34" charset="0"/>
              </a:rPr>
              <a:t>With the second (</a:t>
            </a:r>
            <a:r>
              <a:rPr lang="en-US" i="1" smtClean="0">
                <a:latin typeface="Arial" pitchFamily="34" charset="0"/>
              </a:rPr>
              <a:t>graded vesting</a:t>
            </a:r>
            <a:r>
              <a:rPr lang="en-US" smtClean="0">
                <a:latin typeface="Arial" pitchFamily="34" charset="0"/>
              </a:rPr>
              <a:t>) option, pension plan participants must receive nonforfeitable rights to the matching contributions as follows: 20% after 2 years, and then 20% for each succeeding year, with a 100% nonforfeitable right by the end of 6 years.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885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885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8000FEF2-FFDF-4D06-84A9-C09835D92853}" type="slidenum">
              <a:rPr lang="en-US" smtClean="0">
                <a:latin typeface="Arial" pitchFamily="34" charset="0"/>
                <a:cs typeface="Tahoma" pitchFamily="34" charset="0"/>
              </a:rPr>
              <a:pPr/>
              <a:t>33</a:t>
            </a:fld>
            <a:endParaRPr lang="en-US" smtClean="0">
              <a:latin typeface="Arial" pitchFamily="34" charset="0"/>
              <a:cs typeface="Tahoma" pitchFamily="34" charset="0"/>
            </a:endParaRPr>
          </a:p>
        </p:txBody>
      </p:sp>
      <p:sp>
        <p:nvSpPr>
          <p:cNvPr id="78853" name="Rectangle 2"/>
          <p:cNvSpPr>
            <a:spLocks noChangeAspect="1" noChangeArrowheads="1" noTextEdit="1"/>
          </p:cNvSpPr>
          <p:nvPr>
            <p:ph type="sldImg"/>
          </p:nvPr>
        </p:nvSpPr>
        <p:spPr>
          <a:ln/>
        </p:spPr>
      </p:sp>
      <p:sp>
        <p:nvSpPr>
          <p:cNvPr id="78854" name="Rectangle 3"/>
          <p:cNvSpPr>
            <a:spLocks noGrp="1" noChangeArrowheads="1"/>
          </p:cNvSpPr>
          <p:nvPr>
            <p:ph type="body" idx="1"/>
          </p:nvPr>
        </p:nvSpPr>
        <p:spPr>
          <a:noFill/>
          <a:ln/>
        </p:spPr>
        <p:txBody>
          <a:bodyPr/>
          <a:lstStyle/>
          <a:p>
            <a:pPr eaLnBrk="1" hangingPunct="1"/>
            <a:r>
              <a:rPr lang="en-US" smtClean="0">
                <a:latin typeface="Arial" pitchFamily="34" charset="0"/>
              </a:rPr>
              <a:t>To trim their workforces or for other reasons, employers are encouraging employees to retire early. Many of these plans take the form of early retirement window arrangements for specific employees (often age 50-plus).</a:t>
            </a:r>
          </a:p>
          <a:p>
            <a:pPr eaLnBrk="1" hangingPunct="1"/>
            <a:r>
              <a:rPr lang="en-US" smtClean="0">
                <a:latin typeface="Arial" pitchFamily="34" charset="0"/>
              </a:rPr>
              <a:t>Discrimination is the other potential problem. Unless structured properly, older employees can challenge early retirement programs as de facto ways for forcing them to retire against their will. Although it is generally legal to use incentives to encourage individuals to choose early retirement, the employee’s decision must be voluntary under OWBPA.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987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987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AE31E332-F1C4-454D-963B-08F2E1D7E2BA}" type="slidenum">
              <a:rPr lang="en-US" smtClean="0">
                <a:latin typeface="Arial" pitchFamily="34" charset="0"/>
                <a:cs typeface="Tahoma" pitchFamily="34" charset="0"/>
              </a:rPr>
              <a:pPr/>
              <a:t>34</a:t>
            </a:fld>
            <a:endParaRPr lang="en-US" smtClean="0">
              <a:latin typeface="Arial" pitchFamily="34" charset="0"/>
              <a:cs typeface="Tahoma" pitchFamily="34" charset="0"/>
            </a:endParaRPr>
          </a:p>
        </p:txBody>
      </p:sp>
      <p:sp>
        <p:nvSpPr>
          <p:cNvPr id="79877" name="Rectangle 2"/>
          <p:cNvSpPr>
            <a:spLocks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r>
              <a:rPr lang="en-US" smtClean="0">
                <a:latin typeface="Arial" pitchFamily="34" charset="0"/>
              </a:rPr>
              <a:t>Many employers provide the sorts of personal services that employees need at one time or another. These include credit unions, legal services, counseling, and social and recreational opportunities.</a:t>
            </a:r>
          </a:p>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089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090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95AA2927-026E-4F69-AE72-70E623A2537C}" type="slidenum">
              <a:rPr lang="en-US" smtClean="0">
                <a:latin typeface="Arial" pitchFamily="34" charset="0"/>
                <a:cs typeface="Tahoma" pitchFamily="34" charset="0"/>
              </a:rPr>
              <a:pPr/>
              <a:t>35</a:t>
            </a:fld>
            <a:endParaRPr lang="en-US" smtClean="0">
              <a:latin typeface="Arial" pitchFamily="34" charset="0"/>
              <a:cs typeface="Tahoma" pitchFamily="34" charset="0"/>
            </a:endParaRPr>
          </a:p>
        </p:txBody>
      </p:sp>
      <p:sp>
        <p:nvSpPr>
          <p:cNvPr id="80901" name="Rectangle 2"/>
          <p:cNvSpPr>
            <a:spLocks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192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192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0F6005FE-76F1-475D-8004-48CFD554B709}" type="slidenum">
              <a:rPr lang="en-US" smtClean="0">
                <a:latin typeface="Arial" pitchFamily="34" charset="0"/>
                <a:cs typeface="Tahoma" pitchFamily="34" charset="0"/>
              </a:rPr>
              <a:pPr/>
              <a:t>36</a:t>
            </a:fld>
            <a:endParaRPr lang="en-US" smtClean="0">
              <a:latin typeface="Arial" pitchFamily="34" charset="0"/>
              <a:cs typeface="Tahoma" pitchFamily="34" charset="0"/>
            </a:endParaRPr>
          </a:p>
        </p:txBody>
      </p:sp>
      <p:sp>
        <p:nvSpPr>
          <p:cNvPr id="81925" name="Rectangle 2"/>
          <p:cNvSpPr>
            <a:spLocks noChangeAspect="1" noChangeArrowheads="1" noTextEdit="1"/>
          </p:cNvSpPr>
          <p:nvPr>
            <p:ph type="sldImg"/>
          </p:nvPr>
        </p:nvSpPr>
        <p:spPr>
          <a:ln/>
        </p:spPr>
      </p:sp>
      <p:sp>
        <p:nvSpPr>
          <p:cNvPr id="81926" name="Rectangle 3"/>
          <p:cNvSpPr>
            <a:spLocks noGrp="1" noChangeArrowheads="1"/>
          </p:cNvSpPr>
          <p:nvPr>
            <p:ph type="body" idx="1"/>
          </p:nvPr>
        </p:nvSpPr>
        <p:spPr>
          <a:noFill/>
          <a:ln/>
        </p:spPr>
        <p:txBody>
          <a:bodyPr/>
          <a:lstStyle/>
          <a:p>
            <a:pPr eaLnBrk="1" hangingPunct="1"/>
            <a:r>
              <a:rPr lang="en-US" smtClean="0">
                <a:latin typeface="Arial" pitchFamily="34" charset="0"/>
              </a:rPr>
              <a:t>Several trends are changing the benefits landscape. There are more households where both adults work, more one-parent households, more women in the workforce, and more workers older than age 55. </a:t>
            </a:r>
          </a:p>
          <a:p>
            <a:pPr eaLnBrk="1" hangingPunct="1"/>
            <a:r>
              <a:rPr lang="en-US" smtClean="0">
                <a:latin typeface="Arial" pitchFamily="34" charset="0"/>
              </a:rPr>
              <a:t>Then, there’s the “time bind”—people working more, without the time to do all they’d like to do. The issues involve working men, as well as women. These pressures have led many employers to bolster their </a:t>
            </a:r>
            <a:r>
              <a:rPr lang="en-US" b="1" smtClean="0">
                <a:latin typeface="Arial" pitchFamily="34" charset="0"/>
              </a:rPr>
              <a:t>family-friendly (or work–life) benefits</a:t>
            </a:r>
            <a:r>
              <a:rPr lang="en-US" smtClean="0">
                <a:latin typeface="Arial" pitchFamily="34" charset="0"/>
              </a:rPr>
              <a:t>.</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294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294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99D94C54-CA4B-406C-83E1-09CCC1CF48E5}" type="slidenum">
              <a:rPr lang="en-US" smtClean="0">
                <a:latin typeface="Arial" pitchFamily="34" charset="0"/>
                <a:cs typeface="Tahoma" pitchFamily="34" charset="0"/>
              </a:rPr>
              <a:pPr/>
              <a:t>37</a:t>
            </a:fld>
            <a:endParaRPr lang="en-US" smtClean="0">
              <a:latin typeface="Arial" pitchFamily="34" charset="0"/>
              <a:cs typeface="Tahoma" pitchFamily="34" charset="0"/>
            </a:endParaRPr>
          </a:p>
        </p:txBody>
      </p:sp>
      <p:sp>
        <p:nvSpPr>
          <p:cNvPr id="82949" name="Rectangle 2"/>
          <p:cNvSpPr>
            <a:spLocks noChangeAspect="1" noChangeArrowheads="1" noTextEdit="1"/>
          </p:cNvSpPr>
          <p:nvPr>
            <p:ph type="sldImg"/>
          </p:nvPr>
        </p:nvSpPr>
        <p:spPr>
          <a:ln/>
        </p:spPr>
      </p:sp>
      <p:sp>
        <p:nvSpPr>
          <p:cNvPr id="82950" name="Rectangle 3"/>
          <p:cNvSpPr>
            <a:spLocks noGrp="1" noChangeArrowheads="1"/>
          </p:cNvSpPr>
          <p:nvPr>
            <p:ph type="body" idx="1"/>
          </p:nvPr>
        </p:nvSpPr>
        <p:spPr>
          <a:noFill/>
          <a:ln/>
        </p:spPr>
        <p:txBody>
          <a:bodyPr/>
          <a:lstStyle/>
          <a:p>
            <a:pPr eaLnBrk="1" hangingPunct="1"/>
            <a:r>
              <a:rPr lang="en-US" smtClean="0">
                <a:latin typeface="Arial" pitchFamily="34" charset="0"/>
              </a:rPr>
              <a:t>Employees prefer choice in their benefits plans. A </a:t>
            </a:r>
            <a:r>
              <a:rPr lang="en-US" i="1" smtClean="0">
                <a:latin typeface="Arial" pitchFamily="34" charset="0"/>
              </a:rPr>
              <a:t>cafeteria plan </a:t>
            </a:r>
            <a:r>
              <a:rPr lang="en-US" smtClean="0">
                <a:latin typeface="Arial" pitchFamily="34" charset="0"/>
              </a:rPr>
              <a:t>is one in which the employer gives each employee a benefits fund budget, and lets the person spend it on the benefits he or she prefers, subject to two constraints. First, the employer must of course limit the total cost for each employee’s benefits package. Second, each employee’s benefits plan must include certain required items—for example, Social Security, workers’ compensation, and unemployment insurance.</a:t>
            </a:r>
          </a:p>
          <a:p>
            <a:pPr eaLnBrk="1" hangingPunct="1"/>
            <a:r>
              <a:rPr lang="en-US" smtClean="0">
                <a:latin typeface="Arial" pitchFamily="34" charset="0"/>
              </a:rPr>
              <a:t>Employee leasing firms (also called </a:t>
            </a:r>
            <a:r>
              <a:rPr lang="en-US" i="1" smtClean="0">
                <a:latin typeface="Arial" pitchFamily="34" charset="0"/>
              </a:rPr>
              <a:t>professional employer organizations </a:t>
            </a:r>
            <a:r>
              <a:rPr lang="en-US" smtClean="0">
                <a:latin typeface="Arial" pitchFamily="34" charset="0"/>
              </a:rPr>
              <a:t>or </a:t>
            </a:r>
            <a:r>
              <a:rPr lang="en-US" i="1" smtClean="0">
                <a:latin typeface="Arial" pitchFamily="34" charset="0"/>
              </a:rPr>
              <a:t>staff leasing firms</a:t>
            </a:r>
            <a:r>
              <a:rPr lang="en-US" smtClean="0">
                <a:latin typeface="Arial" pitchFamily="34" charset="0"/>
              </a:rPr>
              <a:t>) assume all or most of the employer’s human resources chores. In doing so, they also become the employer of record for the employer’s employees, by transferring them all to the employee leasing firm’s payroll.</a:t>
            </a:r>
          </a:p>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397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397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72C27C2E-340E-44F1-B949-CE91087D9950}" type="slidenum">
              <a:rPr lang="en-US" smtClean="0">
                <a:latin typeface="Arial" pitchFamily="34" charset="0"/>
                <a:cs typeface="Tahoma" pitchFamily="34" charset="0"/>
              </a:rPr>
              <a:pPr/>
              <a:t>38</a:t>
            </a:fld>
            <a:endParaRPr lang="en-US" smtClean="0">
              <a:latin typeface="Arial" pitchFamily="34" charset="0"/>
              <a:cs typeface="Tahoma" pitchFamily="34" charset="0"/>
            </a:endParaRPr>
          </a:p>
        </p:txBody>
      </p:sp>
      <p:sp>
        <p:nvSpPr>
          <p:cNvPr id="83973" name="Rectangle 2"/>
          <p:cNvSpPr>
            <a:spLocks noChangeArrowheads="1" noTextEdit="1"/>
          </p:cNvSpPr>
          <p:nvPr>
            <p:ph type="sldImg"/>
          </p:nvPr>
        </p:nvSpPr>
        <p:spPr>
          <a:solidFill>
            <a:srgbClr val="FFFFFF"/>
          </a:solidFill>
          <a:ln/>
        </p:spPr>
      </p:sp>
      <p:sp>
        <p:nvSpPr>
          <p:cNvPr id="8397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It is prudent to survey employees’ benefits preferences, perhaps using a form like that in </a:t>
            </a:r>
            <a:r>
              <a:rPr lang="en-US" b="1" smtClean="0">
                <a:latin typeface="Arial" pitchFamily="34" charset="0"/>
              </a:rPr>
              <a:t>Figure 13-6</a:t>
            </a:r>
            <a:r>
              <a:rPr lang="en-US" smtClean="0">
                <a:latin typeface="Arial" pitchFamily="34" charset="0"/>
              </a:rPr>
              <a:t>. In any case, employers should provide for choice when designing benefits plans.</a:t>
            </a:r>
          </a:p>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499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499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00BA8729-334F-4B6A-AD43-816E97A591B2}" type="slidenum">
              <a:rPr lang="en-US" smtClean="0">
                <a:latin typeface="Arial" pitchFamily="34" charset="0"/>
                <a:cs typeface="Tahoma" pitchFamily="34" charset="0"/>
              </a:rPr>
              <a:pPr/>
              <a:t>39</a:t>
            </a:fld>
            <a:endParaRPr lang="en-US" smtClean="0">
              <a:latin typeface="Arial" pitchFamily="34" charset="0"/>
              <a:cs typeface="Tahoma" pitchFamily="34" charset="0"/>
            </a:endParaRPr>
          </a:p>
        </p:txBody>
      </p:sp>
      <p:sp>
        <p:nvSpPr>
          <p:cNvPr id="84997" name="Rectangle 2"/>
          <p:cNvSpPr>
            <a:spLocks noChangeAspect="1" noChangeArrowheads="1" noTextEdit="1"/>
          </p:cNvSpPr>
          <p:nvPr>
            <p:ph type="sldImg"/>
          </p:nvPr>
        </p:nvSpPr>
        <p:spPr>
          <a:ln/>
        </p:spPr>
      </p:sp>
      <p:sp>
        <p:nvSpPr>
          <p:cNvPr id="84998" name="Rectangle 3"/>
          <p:cNvSpPr>
            <a:spLocks noGrp="1" noChangeArrowheads="1"/>
          </p:cNvSpPr>
          <p:nvPr>
            <p:ph type="body" idx="1"/>
          </p:nvPr>
        </p:nvSpPr>
        <p:spPr>
          <a:noFill/>
          <a:ln/>
        </p:spPr>
        <p:txBody>
          <a:bodyPr/>
          <a:lstStyle/>
          <a:p>
            <a:pPr eaLnBrk="1" hangingPunct="1"/>
            <a:r>
              <a:rPr lang="en-US" smtClean="0">
                <a:latin typeface="Arial" pitchFamily="34" charset="0"/>
              </a:rPr>
              <a:t>Flexible work schedules are increasingly popular.  Single parents often find them crucial for balancing work and family responsibilities. And for many millennial employees, flexible work schedules provide a way for them to pursue their careers without surrendering the quality of work life they desire.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4915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4915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38971BE1-F6A5-4716-97C3-CF79B1B99632}" type="slidenum">
              <a:rPr lang="en-US" smtClean="0">
                <a:latin typeface="Arial" pitchFamily="34" charset="0"/>
                <a:cs typeface="Tahoma" pitchFamily="34" charset="0"/>
              </a:rPr>
              <a:pPr/>
              <a:t>4</a:t>
            </a:fld>
            <a:endParaRPr lang="en-US" smtClean="0">
              <a:latin typeface="Arial" pitchFamily="34" charset="0"/>
              <a:cs typeface="Tahoma" pitchFamily="34" charset="0"/>
            </a:endParaRPr>
          </a:p>
        </p:txBody>
      </p:sp>
      <p:sp>
        <p:nvSpPr>
          <p:cNvPr id="49157" name="Rectangle 2"/>
          <p:cNvSpPr>
            <a:spLocks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r>
              <a:rPr lang="en-US" smtClean="0">
                <a:latin typeface="Arial" pitchFamily="34" charset="0"/>
              </a:rPr>
              <a:t>There are many benefits and various ways to classify them. We will classify them as (1) pay for time not worked, (2) insurance benefits, (3) retirement benefits, and (4) services.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601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602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33E9CB5E-CCBC-40D3-9FC8-86507020A6D7}" type="slidenum">
              <a:rPr lang="en-US" smtClean="0">
                <a:latin typeface="Arial" pitchFamily="34" charset="0"/>
                <a:cs typeface="Tahoma" pitchFamily="34" charset="0"/>
              </a:rPr>
              <a:pPr/>
              <a:t>40</a:t>
            </a:fld>
            <a:endParaRPr lang="en-US" smtClean="0">
              <a:latin typeface="Arial" pitchFamily="34" charset="0"/>
              <a:cs typeface="Tahoma" pitchFamily="34" charset="0"/>
            </a:endParaRPr>
          </a:p>
        </p:txBody>
      </p:sp>
      <p:sp>
        <p:nvSpPr>
          <p:cNvPr id="86021" name="Rectangle 2"/>
          <p:cNvSpPr>
            <a:spLocks noChangeArrowheads="1" noTextEdit="1"/>
          </p:cNvSpPr>
          <p:nvPr>
            <p:ph type="sldImg"/>
          </p:nvPr>
        </p:nvSpPr>
        <p:spPr>
          <a:solidFill>
            <a:srgbClr val="FFFFFF"/>
          </a:solidFill>
          <a:ln/>
        </p:spPr>
      </p:sp>
      <p:sp>
        <p:nvSpPr>
          <p:cNvPr id="8602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704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704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8CFF307D-46E3-4994-967C-FB924074DE73}" type="slidenum">
              <a:rPr lang="en-US" smtClean="0">
                <a:latin typeface="Arial" pitchFamily="34" charset="0"/>
                <a:cs typeface="Tahoma" pitchFamily="34" charset="0"/>
              </a:rPr>
              <a:pPr/>
              <a:t>41</a:t>
            </a:fld>
            <a:endParaRPr lang="en-US" smtClean="0">
              <a:latin typeface="Arial" pitchFamily="34" charset="0"/>
              <a:cs typeface="Tahoma" pitchFamily="34" charset="0"/>
            </a:endParaRPr>
          </a:p>
        </p:txBody>
      </p:sp>
      <p:sp>
        <p:nvSpPr>
          <p:cNvPr id="87045" name="Rectangle 2"/>
          <p:cNvSpPr>
            <a:spLocks noChangeArrowheads="1" noTextEdit="1"/>
          </p:cNvSpPr>
          <p:nvPr>
            <p:ph type="sldImg"/>
          </p:nvPr>
        </p:nvSpPr>
        <p:spPr>
          <a:solidFill>
            <a:srgbClr val="FFFFFF"/>
          </a:solidFill>
          <a:ln/>
        </p:spPr>
      </p:sp>
      <p:sp>
        <p:nvSpPr>
          <p:cNvPr id="8704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5017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5018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3496F27B-5F1F-44F3-825B-19ACFC4436C4}" type="slidenum">
              <a:rPr lang="en-US" smtClean="0">
                <a:latin typeface="Arial" pitchFamily="34" charset="0"/>
                <a:cs typeface="Tahoma" pitchFamily="34" charset="0"/>
              </a:rPr>
              <a:pPr/>
              <a:t>5</a:t>
            </a:fld>
            <a:endParaRPr lang="en-US" smtClean="0">
              <a:latin typeface="Arial" pitchFamily="34" charset="0"/>
              <a:cs typeface="Tahoma" pitchFamily="34" charset="0"/>
            </a:endParaRPr>
          </a:p>
        </p:txBody>
      </p:sp>
      <p:sp>
        <p:nvSpPr>
          <p:cNvPr id="50181" name="Rectangle 2"/>
          <p:cNvSpPr>
            <a:spLocks noChangeArrowheads="1" noTextEdit="1"/>
          </p:cNvSpPr>
          <p:nvPr>
            <p:ph type="sldImg"/>
          </p:nvPr>
        </p:nvSpPr>
        <p:spPr>
          <a:solidFill>
            <a:srgbClr val="FFFFFF"/>
          </a:solidFill>
          <a:ln/>
        </p:spPr>
      </p:sp>
      <p:sp>
        <p:nvSpPr>
          <p:cNvPr id="50182"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13-1</a:t>
            </a:r>
            <a:r>
              <a:rPr lang="en-US" smtClean="0">
                <a:latin typeface="Arial" pitchFamily="34" charset="0"/>
              </a:rPr>
              <a:t> confirms what employers are well aware of: health care costs are rising. Since 2001, health care premiums have risen about 78%, while inflation rose only 17%. However, in 2009, employee costs rose only 6.4% compared with an average 15% since 2002, largely because of the employer cost containment efforts we’ll discuss shortly.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5120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5120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26B9AFAC-5FCD-40E6-8710-D46FAE3A4402}" type="slidenum">
              <a:rPr lang="en-US" smtClean="0">
                <a:latin typeface="Arial" pitchFamily="34" charset="0"/>
                <a:cs typeface="Tahoma" pitchFamily="34" charset="0"/>
              </a:rPr>
              <a:pPr/>
              <a:t>6</a:t>
            </a:fld>
            <a:endParaRPr lang="en-US" smtClean="0">
              <a:latin typeface="Arial" pitchFamily="34" charset="0"/>
              <a:cs typeface="Tahoma" pitchFamily="34" charset="0"/>
            </a:endParaRPr>
          </a:p>
        </p:txBody>
      </p:sp>
      <p:sp>
        <p:nvSpPr>
          <p:cNvPr id="51205" name="Rectangle 2"/>
          <p:cNvSpPr>
            <a:spLocks noChangeArrowheads="1" noTextEdit="1"/>
          </p:cNvSpPr>
          <p:nvPr>
            <p:ph type="sldImg"/>
          </p:nvPr>
        </p:nvSpPr>
        <p:spPr>
          <a:solidFill>
            <a:srgbClr val="FFFFFF"/>
          </a:solidFill>
          <a:ln/>
        </p:spPr>
      </p:sp>
      <p:sp>
        <p:nvSpPr>
          <p:cNvPr id="51206"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13-2</a:t>
            </a:r>
            <a:r>
              <a:rPr lang="en-US" smtClean="0">
                <a:latin typeface="Arial" pitchFamily="34" charset="0"/>
              </a:rPr>
              <a:t> summarizes the breakdown of benefits as a percentage of wages and salaries.</a:t>
            </a:r>
          </a:p>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5222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5222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2F9E70F1-6956-4ACD-B73B-44844A68AE6E}" type="slidenum">
              <a:rPr lang="en-US" smtClean="0">
                <a:latin typeface="Arial" pitchFamily="34" charset="0"/>
                <a:cs typeface="Tahoma" pitchFamily="34" charset="0"/>
              </a:rPr>
              <a:pPr/>
              <a:t>7</a:t>
            </a:fld>
            <a:endParaRPr lang="en-US" smtClean="0">
              <a:latin typeface="Arial" pitchFamily="34" charset="0"/>
              <a:cs typeface="Tahoma" pitchFamily="34" charset="0"/>
            </a:endParaRPr>
          </a:p>
        </p:txBody>
      </p:sp>
      <p:sp>
        <p:nvSpPr>
          <p:cNvPr id="52229" name="Rectangle 2"/>
          <p:cNvSpPr>
            <a:spLocks noChangeArrowheads="1" noTextEdit="1"/>
          </p:cNvSpPr>
          <p:nvPr>
            <p:ph type="sldImg"/>
          </p:nvPr>
        </p:nvSpPr>
        <p:spPr>
          <a:solidFill>
            <a:srgbClr val="FFFFFF"/>
          </a:solidFill>
          <a:ln/>
        </p:spPr>
      </p:sp>
      <p:sp>
        <p:nvSpPr>
          <p:cNvPr id="52230"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Table 13-1</a:t>
            </a:r>
            <a:r>
              <a:rPr lang="en-US" smtClean="0">
                <a:latin typeface="Arial" pitchFamily="34" charset="0"/>
              </a:rPr>
              <a:t> lists benefits mandated by federal laws while other benefits are at the employer’s discretion.</a:t>
            </a:r>
          </a:p>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5325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5325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ACC0822F-CA2F-4A59-951A-90BF7C98E6DC}" type="slidenum">
              <a:rPr lang="en-US" smtClean="0">
                <a:latin typeface="Arial" pitchFamily="34" charset="0"/>
                <a:cs typeface="Tahoma" pitchFamily="34" charset="0"/>
              </a:rPr>
              <a:pPr/>
              <a:t>8</a:t>
            </a:fld>
            <a:endParaRPr lang="en-US" smtClean="0">
              <a:latin typeface="Arial" pitchFamily="34" charset="0"/>
              <a:cs typeface="Tahoma" pitchFamily="34" charset="0"/>
            </a:endParaRPr>
          </a:p>
        </p:txBody>
      </p:sp>
      <p:sp>
        <p:nvSpPr>
          <p:cNvPr id="53253" name="Rectangle 2"/>
          <p:cNvSpPr>
            <a:spLocks noChangeAspect="1" noChangeArrowheads="1" noTextEdit="1"/>
          </p:cNvSpPr>
          <p:nvPr>
            <p:ph type="sldImg"/>
          </p:nvPr>
        </p:nvSpPr>
        <p:spPr>
          <a:ln/>
        </p:spPr>
      </p:sp>
      <p:sp>
        <p:nvSpPr>
          <p:cNvPr id="53254" name="Rectangle 3"/>
          <p:cNvSpPr>
            <a:spLocks noGrp="1" noChangeArrowheads="1"/>
          </p:cNvSpPr>
          <p:nvPr>
            <p:ph type="body" idx="1"/>
          </p:nvPr>
        </p:nvSpPr>
        <p:spPr>
          <a:noFill/>
          <a:ln/>
        </p:spPr>
        <p:txBody>
          <a:bodyPr/>
          <a:lstStyle/>
          <a:p>
            <a:pPr eaLnBrk="1" hangingPunct="1"/>
            <a:r>
              <a:rPr lang="en-US" smtClean="0">
                <a:latin typeface="Arial" pitchFamily="34" charset="0"/>
              </a:rPr>
              <a:t>A short list of policy issues that firms confront when designing benefit packages include what benefits to offer, who receives coverage, whether to include retirees in the plan, whether to deny benefits to employees during initial “probationary” periods, how to finance benefits, the degree of employee choice in determining benefits, cost-containment procedures, and how to communicate benefits options to employees.</a:t>
            </a:r>
          </a:p>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5427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5427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13</a:t>
            </a:r>
            <a:r>
              <a:rPr lang="en-US" smtClean="0">
                <a:latin typeface="Arial" pitchFamily="34" charset="0"/>
                <a:cs typeface="Arial" pitchFamily="34" charset="0"/>
              </a:rPr>
              <a:t>–</a:t>
            </a:r>
            <a:fld id="{DFC19A1C-5B5C-41CF-91DB-03B7E1B4509F}" type="slidenum">
              <a:rPr lang="en-US" smtClean="0">
                <a:latin typeface="Arial" pitchFamily="34" charset="0"/>
                <a:cs typeface="Tahoma" pitchFamily="34" charset="0"/>
              </a:rPr>
              <a:pPr/>
              <a:t>9</a:t>
            </a:fld>
            <a:endParaRPr lang="en-US" smtClean="0">
              <a:latin typeface="Arial" pitchFamily="34" charset="0"/>
              <a:cs typeface="Tahoma" pitchFamily="34" charset="0"/>
            </a:endParaRPr>
          </a:p>
        </p:txBody>
      </p:sp>
      <p:sp>
        <p:nvSpPr>
          <p:cNvPr id="54277" name="Rectangle 2"/>
          <p:cNvSpPr>
            <a:spLocks noChangeAspect="1" noChangeArrowheads="1" noTextEdit="1"/>
          </p:cNvSpPr>
          <p:nvPr>
            <p:ph type="sldImg"/>
          </p:nvPr>
        </p:nvSpPr>
        <p:spPr>
          <a:ln/>
        </p:spPr>
      </p:sp>
      <p:sp>
        <p:nvSpPr>
          <p:cNvPr id="54278" name="Rectangle 3"/>
          <p:cNvSpPr>
            <a:spLocks noGrp="1" noChangeArrowheads="1"/>
          </p:cNvSpPr>
          <p:nvPr>
            <p:ph type="body" idx="1"/>
          </p:nvPr>
        </p:nvSpPr>
        <p:spPr>
          <a:noFill/>
          <a:ln/>
        </p:spPr>
        <p:txBody>
          <a:bodyPr/>
          <a:lstStyle/>
          <a:p>
            <a:pPr eaLnBrk="1" hangingPunct="1"/>
            <a:r>
              <a:rPr lang="en-US" smtClean="0">
                <a:latin typeface="Arial" pitchFamily="34" charset="0"/>
              </a:rPr>
              <a:t>Pay for time not worked—also called </a:t>
            </a:r>
            <a:r>
              <a:rPr lang="en-US" b="1" smtClean="0">
                <a:latin typeface="Arial" pitchFamily="34" charset="0"/>
              </a:rPr>
              <a:t>supplemental pay benefits</a:t>
            </a:r>
            <a:r>
              <a:rPr lang="en-US" smtClean="0">
                <a:latin typeface="Arial" pitchFamily="34" charset="0"/>
              </a:rPr>
              <a:t>—is the most costly benefit, because of the large amount of time off that most employees receive. </a:t>
            </a:r>
          </a:p>
          <a:p>
            <a:pPr eaLnBrk="1" hangingPunct="1"/>
            <a:r>
              <a:rPr lang="en-US" smtClean="0">
                <a:latin typeface="Arial" pitchFamily="34" charset="0"/>
              </a:rPr>
              <a:t>Common time-off-with-pay periods include holidays, vacations, jury duty, funeral leave, military duty, personal days, sick leave, sabbatical leave, maternity leave, and unemployment insurance payments for laid-off or terminated employees.</a:t>
            </a:r>
          </a:p>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 Box 206"/>
          <p:cNvSpPr txBox="1">
            <a:spLocks noChangeArrowheads="1"/>
          </p:cNvSpPr>
          <p:nvPr userDrawn="1"/>
        </p:nvSpPr>
        <p:spPr bwMode="auto">
          <a:xfrm>
            <a:off x="6399213" y="6492875"/>
            <a:ext cx="2378075" cy="319088"/>
          </a:xfrm>
          <a:prstGeom prst="rect">
            <a:avLst/>
          </a:prstGeom>
          <a:noFill/>
          <a:ln w="9525" algn="ctr">
            <a:noFill/>
            <a:miter lim="800000"/>
            <a:headEnd/>
            <a:tailEnd/>
          </a:ln>
          <a:effectLst>
            <a:outerShdw dist="17971" dir="2686744" algn="ctr" rotWithShape="0">
              <a:srgbClr val="000000"/>
            </a:outerShdw>
          </a:effectLst>
        </p:spPr>
        <p:txBody>
          <a:bodyPr anchor="b"/>
          <a:lstStyle/>
          <a:p>
            <a:pPr algn="r">
              <a:spcBef>
                <a:spcPct val="20000"/>
              </a:spcBef>
            </a:pPr>
            <a:r>
              <a:rPr lang="en-US" sz="900">
                <a:solidFill>
                  <a:schemeClr val="bg1"/>
                </a:solidFill>
              </a:rPr>
              <a:t>PowerPoint Presentation by Charlie Cook</a:t>
            </a:r>
            <a:br>
              <a:rPr lang="en-US" sz="900">
                <a:solidFill>
                  <a:schemeClr val="bg1"/>
                </a:solidFill>
              </a:rPr>
            </a:br>
            <a:r>
              <a:rPr lang="en-US" sz="900">
                <a:solidFill>
                  <a:schemeClr val="bg1"/>
                </a:solidFill>
              </a:rPr>
              <a:t>The University of West Alabama</a:t>
            </a:r>
          </a:p>
        </p:txBody>
      </p:sp>
      <p:sp>
        <p:nvSpPr>
          <p:cNvPr id="3" name="Text Box 207"/>
          <p:cNvSpPr txBox="1">
            <a:spLocks noChangeArrowheads="1"/>
          </p:cNvSpPr>
          <p:nvPr userDrawn="1"/>
        </p:nvSpPr>
        <p:spPr bwMode="auto">
          <a:xfrm>
            <a:off x="5211763" y="2586038"/>
            <a:ext cx="3382962" cy="1665287"/>
          </a:xfrm>
          <a:prstGeom prst="rect">
            <a:avLst/>
          </a:prstGeom>
          <a:noFill/>
          <a:ln w="9525">
            <a:noFill/>
            <a:miter lim="800000"/>
            <a:headEnd/>
            <a:tailEnd/>
          </a:ln>
          <a:effectLst>
            <a:outerShdw dist="35921" dir="2700000" algn="ctr" rotWithShape="0">
              <a:srgbClr val="292929">
                <a:alpha val="50000"/>
              </a:srgbClr>
            </a:outerShdw>
          </a:effectLst>
        </p:spPr>
        <p:txBody>
          <a:bodyPr>
            <a:spAutoFit/>
          </a:bodyPr>
          <a:lstStyle/>
          <a:p>
            <a:pPr>
              <a:spcBef>
                <a:spcPct val="20000"/>
              </a:spcBef>
            </a:pPr>
            <a:r>
              <a:rPr lang="en-US" sz="2400" b="1">
                <a:solidFill>
                  <a:srgbClr val="FFFF99"/>
                </a:solidFill>
              </a:rPr>
              <a:t>Chapter 13</a:t>
            </a:r>
          </a:p>
          <a:p>
            <a:pPr>
              <a:spcBef>
                <a:spcPct val="20000"/>
              </a:spcBef>
            </a:pPr>
            <a:r>
              <a:rPr lang="en-US" sz="3600">
                <a:solidFill>
                  <a:schemeClr val="bg1"/>
                </a:solidFill>
              </a:rPr>
              <a:t>Benefits </a:t>
            </a:r>
            <a:br>
              <a:rPr lang="en-US" sz="3600">
                <a:solidFill>
                  <a:schemeClr val="bg1"/>
                </a:solidFill>
              </a:rPr>
            </a:br>
            <a:r>
              <a:rPr lang="en-US" sz="3600">
                <a:solidFill>
                  <a:schemeClr val="bg1"/>
                </a:solidFill>
              </a:rPr>
              <a:t>and Services</a:t>
            </a:r>
          </a:p>
        </p:txBody>
      </p:sp>
      <p:sp>
        <p:nvSpPr>
          <p:cNvPr id="4" name="Text Box 208"/>
          <p:cNvSpPr txBox="1">
            <a:spLocks noChangeArrowheads="1"/>
          </p:cNvSpPr>
          <p:nvPr userDrawn="1"/>
        </p:nvSpPr>
        <p:spPr bwMode="auto">
          <a:xfrm>
            <a:off x="6492875" y="6019800"/>
            <a:ext cx="2335213" cy="274638"/>
          </a:xfrm>
          <a:prstGeom prst="rect">
            <a:avLst/>
          </a:prstGeom>
          <a:noFill/>
          <a:ln w="9525">
            <a:noFill/>
            <a:miter lim="800000"/>
            <a:headEnd/>
            <a:tailEnd/>
          </a:ln>
          <a:effectLst>
            <a:outerShdw dist="17961" dir="2700000" algn="ctr" rotWithShape="0">
              <a:srgbClr val="000000"/>
            </a:outerShdw>
          </a:effectLst>
        </p:spPr>
        <p:txBody>
          <a:bodyPr>
            <a:spAutoFit/>
          </a:bodyPr>
          <a:lstStyle/>
          <a:p>
            <a:pPr algn="r">
              <a:spcBef>
                <a:spcPct val="50000"/>
              </a:spcBef>
            </a:pPr>
            <a:r>
              <a:rPr lang="en-US" sz="1200" b="1">
                <a:solidFill>
                  <a:schemeClr val="bg1"/>
                </a:solidFill>
              </a:rPr>
              <a:t>Part Four  |  Compensation</a:t>
            </a:r>
          </a:p>
        </p:txBody>
      </p:sp>
      <p:sp>
        <p:nvSpPr>
          <p:cNvPr id="5" name="Rectangle 205"/>
          <p:cNvSpPr>
            <a:spLocks noGrp="1" noChangeArrowheads="1"/>
          </p:cNvSpPr>
          <p:nvPr>
            <p:ph type="ftr" sz="quarter" idx="10"/>
          </p:nvPr>
        </p:nvSpPr>
        <p:spPr>
          <a:xfrm>
            <a:off x="182563" y="6492875"/>
            <a:ext cx="2378075" cy="319088"/>
          </a:xfrm>
          <a:ln algn="ctr"/>
          <a:effectLst>
            <a:outerShdw dist="17971" dir="2686744" algn="ctr" rotWithShape="0">
              <a:srgbClr val="000000"/>
            </a:outerShdw>
          </a:effectLst>
        </p:spPr>
        <p:txBody>
          <a:bodyPr lIns="91440" rIns="91440"/>
          <a:lstStyle>
            <a:lvl1pPr>
              <a:spcBef>
                <a:spcPct val="20000"/>
              </a:spcBef>
              <a:defRPr b="0" smtClean="0">
                <a:solidFill>
                  <a:schemeClr val="bg1"/>
                </a:solidFill>
              </a:defRPr>
            </a:lvl1pPr>
          </a:lstStyle>
          <a:p>
            <a:pPr>
              <a:defRPr/>
            </a:pPr>
            <a:r>
              <a:rPr lang="en-US"/>
              <a:t>Copyright © 2011 Pearson Education</a:t>
            </a:r>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13–</a:t>
            </a:r>
            <a:fld id="{020C3B41-D27E-4571-A49E-CEF2CA118700}"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366713"/>
            <a:ext cx="2103437" cy="5895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366713"/>
            <a:ext cx="6157913" cy="589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13–</a:t>
            </a:r>
            <a:fld id="{97E1978F-930B-47F4-A6A1-567C8D9A3973}"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13–</a:t>
            </a:r>
            <a:fld id="{3B13F4C1-06C4-4590-846A-6344A9939AC6}"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13–</a:t>
            </a:r>
            <a:fld id="{5C145429-F5A3-4481-97DA-702645CC641D}"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463" y="1050925"/>
            <a:ext cx="39751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050925"/>
            <a:ext cx="39751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t>13–</a:t>
            </a:r>
            <a:fld id="{D2DD3DBE-F89D-48CF-8DA7-FBB50290AA0D}"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t>13–</a:t>
            </a:r>
            <a:fld id="{CE718377-E5D4-4F16-8A6A-346639205ACB}"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a:t>13–</a:t>
            </a:r>
            <a:fld id="{AA8EA6A6-A51F-49C8-8D55-428EA2AE41AA}"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3" name="Rectangle 5"/>
          <p:cNvSpPr>
            <a:spLocks noGrp="1" noChangeArrowheads="1"/>
          </p:cNvSpPr>
          <p:nvPr>
            <p:ph type="sldNum" sz="quarter" idx="11"/>
          </p:nvPr>
        </p:nvSpPr>
        <p:spPr>
          <a:ln/>
        </p:spPr>
        <p:txBody>
          <a:bodyPr/>
          <a:lstStyle>
            <a:lvl1pPr>
              <a:defRPr/>
            </a:lvl1pPr>
          </a:lstStyle>
          <a:p>
            <a:pPr>
              <a:defRPr/>
            </a:pPr>
            <a:r>
              <a:rPr lang="en-US"/>
              <a:t>13–</a:t>
            </a:r>
            <a:fld id="{0F0AD1E6-D3BC-48FB-851A-F6DA0A5F404F}"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t>13–</a:t>
            </a:r>
            <a:fld id="{F4A26DCD-63A7-426E-930B-29167C60F7E0}"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t>13–</a:t>
            </a:r>
            <a:fld id="{F2F81F39-EDB7-428F-B4DD-8A6F146EDBB2}"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White">
          <a:xfrm>
            <a:off x="365125" y="366713"/>
            <a:ext cx="8413750" cy="625475"/>
          </a:xfrm>
          <a:prstGeom prst="rect">
            <a:avLst/>
          </a:prstGeom>
          <a:noFill/>
          <a:ln w="12700" algn="ctr">
            <a:noFill/>
            <a:miter lim="800000"/>
            <a:headEnd/>
            <a:tailEnd/>
          </a:ln>
          <a:effectLst/>
        </p:spPr>
        <p:txBody>
          <a:bodyPr vert="horz" wrap="square" lIns="91440" tIns="45720" rIns="91440" bIns="91440" numCol="1" anchor="t"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525463" y="1050925"/>
            <a:ext cx="8102600" cy="52117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511175" y="6354763"/>
            <a:ext cx="4038600" cy="366712"/>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defRPr sz="900" b="1" smtClean="0">
                <a:latin typeface="Arial" charset="0"/>
              </a:defRPr>
            </a:lvl1pPr>
          </a:lstStyle>
          <a:p>
            <a:pPr>
              <a:defRPr/>
            </a:pPr>
            <a:r>
              <a:rPr lang="en-US"/>
              <a:t>Copyright © 2011 Pearson Education</a:t>
            </a:r>
          </a:p>
        </p:txBody>
      </p:sp>
      <p:sp>
        <p:nvSpPr>
          <p:cNvPr id="3077" name="Rectangle 5"/>
          <p:cNvSpPr>
            <a:spLocks noGrp="1" noChangeArrowheads="1"/>
          </p:cNvSpPr>
          <p:nvPr>
            <p:ph type="sldNum" sz="quarter" idx="4"/>
          </p:nvPr>
        </p:nvSpPr>
        <p:spPr bwMode="auto">
          <a:xfrm>
            <a:off x="6400800" y="6354763"/>
            <a:ext cx="2209800" cy="366712"/>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900" b="1">
                <a:latin typeface="Arial" charset="0"/>
                <a:cs typeface="Times New Roman" pitchFamily="18" charset="0"/>
              </a:defRPr>
            </a:lvl1pPr>
          </a:lstStyle>
          <a:p>
            <a:pPr>
              <a:defRPr/>
            </a:pPr>
            <a:r>
              <a:rPr lang="en-US"/>
              <a:t>13–</a:t>
            </a:r>
            <a:fld id="{247C0E13-91AC-4A74-A757-DC953CACA4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wipe(left)">
                                      <p:cBhvr>
                                        <p:cTn id="19" dur="500"/>
                                        <p:tgtEl>
                                          <p:spTgt spid="3075">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wipe(left)">
                                      <p:cBhvr>
                                        <p:cTn id="23"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hf hdr="0" dt="0"/>
  <p:txStyles>
    <p:titleStyle>
      <a:lvl1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2pPr>
      <a:lvl3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3pPr>
      <a:lvl4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4pPr>
      <a:lvl5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5pPr>
      <a:lvl6pPr marL="4572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6pPr>
      <a:lvl7pPr marL="9144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7pPr>
      <a:lvl8pPr marL="13716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8pPr>
      <a:lvl9pPr marL="18288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9pPr>
    </p:titleStyle>
    <p:bodyStyle>
      <a:lvl1pPr marL="222250" indent="-222250" algn="l" rtl="0" eaLnBrk="0" fontAlgn="base" hangingPunct="0">
        <a:spcBef>
          <a:spcPct val="20000"/>
        </a:spcBef>
        <a:spcAft>
          <a:spcPct val="0"/>
        </a:spcAft>
        <a:buClr>
          <a:srgbClr val="666699"/>
        </a:buClr>
        <a:buChar char="•"/>
        <a:defRPr sz="2400">
          <a:solidFill>
            <a:srgbClr val="006699"/>
          </a:solidFill>
          <a:effectLst>
            <a:outerShdw blurRad="38100" dist="38100" dir="2700000" algn="tl">
              <a:srgbClr val="C0C0C0"/>
            </a:outerShdw>
          </a:effectLst>
          <a:latin typeface="+mn-lt"/>
          <a:ea typeface="+mn-ea"/>
          <a:cs typeface="+mn-cs"/>
        </a:defRPr>
      </a:lvl1pPr>
      <a:lvl2pPr marL="625475" indent="-284163" algn="l" rtl="0" eaLnBrk="0" fontAlgn="base" hangingPunct="0">
        <a:spcBef>
          <a:spcPct val="20000"/>
        </a:spcBef>
        <a:spcAft>
          <a:spcPct val="0"/>
        </a:spcAft>
        <a:buClr>
          <a:srgbClr val="336699"/>
        </a:buClr>
        <a:buSzPct val="90000"/>
        <a:buFont typeface="Wingdings" pitchFamily="2" charset="2"/>
        <a:buChar char="Ø"/>
        <a:defRPr sz="2000">
          <a:solidFill>
            <a:srgbClr val="996633"/>
          </a:solidFill>
          <a:effectLst>
            <a:outerShdw blurRad="38100" dist="38100" dir="2700000" algn="tl">
              <a:srgbClr val="C0C0C0"/>
            </a:outerShdw>
          </a:effectLst>
          <a:latin typeface="+mn-lt"/>
          <a:cs typeface="+mn-cs"/>
        </a:defRPr>
      </a:lvl2pPr>
      <a:lvl3pPr marL="1030288" indent="-290513" algn="l" rtl="0" eaLnBrk="0" fontAlgn="base" hangingPunct="0">
        <a:spcBef>
          <a:spcPct val="20000"/>
        </a:spcBef>
        <a:spcAft>
          <a:spcPct val="0"/>
        </a:spcAft>
        <a:buClr>
          <a:srgbClr val="0099CC"/>
        </a:buClr>
        <a:buSzPct val="75000"/>
        <a:buFont typeface="Wingdings" pitchFamily="2" charset="2"/>
        <a:buChar char="v"/>
        <a:defRPr sz="2000">
          <a:solidFill>
            <a:srgbClr val="006699"/>
          </a:solidFill>
          <a:effectLst>
            <a:outerShdw blurRad="38100" dist="38100" dir="2700000" algn="tl">
              <a:srgbClr val="C0C0C0"/>
            </a:outerShdw>
          </a:effectLst>
          <a:latin typeface="+mn-lt"/>
          <a:cs typeface="+mn-cs"/>
        </a:defRPr>
      </a:lvl3pPr>
      <a:lvl4pPr marL="1366838" indent="-222250" algn="l" rtl="0" eaLnBrk="0" fontAlgn="base" hangingPunct="0">
        <a:spcBef>
          <a:spcPct val="20000"/>
        </a:spcBef>
        <a:spcAft>
          <a:spcPct val="0"/>
        </a:spcAft>
        <a:buClr>
          <a:schemeClr val="bg2"/>
        </a:buClr>
        <a:buChar char="–"/>
        <a:defRPr sz="1600">
          <a:solidFill>
            <a:schemeClr val="tx1"/>
          </a:solidFill>
          <a:effectLst>
            <a:outerShdw blurRad="38100" dist="38100" dir="2700000" algn="tl">
              <a:srgbClr val="C0C0C0"/>
            </a:outerShdw>
          </a:effectLst>
          <a:latin typeface="+mn-lt"/>
          <a:cs typeface="+mn-cs"/>
        </a:defRPr>
      </a:lvl4pPr>
      <a:lvl5pPr marL="1657350" indent="-173038" algn="l" rtl="0" eaLnBrk="0" fontAlgn="base" hangingPunct="0">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5pPr>
      <a:lvl6pPr marL="21145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6pPr>
      <a:lvl7pPr marL="25717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7pPr>
      <a:lvl8pPr marL="30289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8pPr>
      <a:lvl9pPr marL="34861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264275"/>
            <a:ext cx="9144000" cy="593725"/>
          </a:xfrm>
          <a:prstGeom prst="rect">
            <a:avLst/>
          </a:prstGeom>
          <a:solidFill>
            <a:srgbClr val="008000"/>
          </a:solidFill>
          <a:ln w="9525">
            <a:noFill/>
            <a:miter lim="800000"/>
            <a:headEnd/>
            <a:tailEnd/>
          </a:ln>
          <a:effectLst/>
        </p:spPr>
        <p:txBody>
          <a:bodyPr wrap="none" anchor="ctr"/>
          <a:lstStyle/>
          <a:p>
            <a:endParaRPr lang="ar-SA"/>
          </a:p>
        </p:txBody>
      </p:sp>
      <p:sp>
        <p:nvSpPr>
          <p:cNvPr id="3075" name="Footer Placeholder 1"/>
          <p:cNvSpPr txBox="1">
            <a:spLocks noGrp="1"/>
          </p:cNvSpPr>
          <p:nvPr/>
        </p:nvSpPr>
        <p:spPr bwMode="auto">
          <a:xfrm>
            <a:off x="3749675" y="6354763"/>
            <a:ext cx="1279525" cy="366712"/>
          </a:xfrm>
          <a:prstGeom prst="rect">
            <a:avLst/>
          </a:prstGeom>
          <a:noFill/>
          <a:ln w="9525">
            <a:noFill/>
            <a:miter lim="800000"/>
            <a:headEnd/>
            <a:tailEnd/>
          </a:ln>
        </p:spPr>
        <p:txBody>
          <a:bodyPr lIns="0" rIns="0" anchor="b"/>
          <a:lstStyle/>
          <a:p>
            <a:r>
              <a:rPr lang="en-US" sz="1200" b="1">
                <a:solidFill>
                  <a:schemeClr val="bg1"/>
                </a:solidFill>
              </a:rPr>
              <a:t>GARY DESSLER</a:t>
            </a:r>
          </a:p>
        </p:txBody>
      </p:sp>
      <p:sp>
        <p:nvSpPr>
          <p:cNvPr id="3076" name="Text Box 5"/>
          <p:cNvSpPr txBox="1">
            <a:spLocks noChangeArrowheads="1"/>
          </p:cNvSpPr>
          <p:nvPr/>
        </p:nvSpPr>
        <p:spPr bwMode="auto">
          <a:xfrm>
            <a:off x="0" y="0"/>
            <a:ext cx="9144000" cy="985838"/>
          </a:xfrm>
          <a:prstGeom prst="rect">
            <a:avLst/>
          </a:prstGeom>
          <a:solidFill>
            <a:schemeClr val="accent1"/>
          </a:solidFill>
          <a:ln w="9525">
            <a:solidFill>
              <a:srgbClr val="339966"/>
            </a:solidFill>
            <a:miter lim="800000"/>
            <a:headEnd/>
            <a:tailEnd/>
          </a:ln>
          <a:effectLst/>
        </p:spPr>
        <p:txBody>
          <a:bodyPr>
            <a:spAutoFit/>
          </a:bodyPr>
          <a:lstStyle/>
          <a:p>
            <a:pPr algn="ctr">
              <a:spcBef>
                <a:spcPct val="50000"/>
              </a:spcBef>
            </a:pPr>
            <a:r>
              <a:rPr lang="en-GB" sz="2800" b="1">
                <a:solidFill>
                  <a:schemeClr val="bg1"/>
                </a:solidFill>
                <a:latin typeface="Calibri" pitchFamily="34" charset="0"/>
              </a:rPr>
              <a:t>HUMAN RESOURCE MANAGEMENT </a:t>
            </a:r>
          </a:p>
          <a:p>
            <a:pPr algn="ctr">
              <a:spcBef>
                <a:spcPct val="50000"/>
              </a:spcBef>
            </a:pPr>
            <a:r>
              <a:rPr lang="en-GB" sz="2000" b="1">
                <a:solidFill>
                  <a:schemeClr val="bg1"/>
                </a:solidFill>
                <a:latin typeface="Calibri" pitchFamily="34" charset="0"/>
              </a:rPr>
              <a:t>Global Edition 12e</a:t>
            </a:r>
          </a:p>
        </p:txBody>
      </p:sp>
      <p:sp>
        <p:nvSpPr>
          <p:cNvPr id="3077" name="Text Box 6"/>
          <p:cNvSpPr txBox="1">
            <a:spLocks noChangeArrowheads="1"/>
          </p:cNvSpPr>
          <p:nvPr/>
        </p:nvSpPr>
        <p:spPr bwMode="auto">
          <a:xfrm>
            <a:off x="4754563" y="1965325"/>
            <a:ext cx="3657600" cy="1860550"/>
          </a:xfrm>
          <a:prstGeom prst="rect">
            <a:avLst/>
          </a:prstGeom>
          <a:noFill/>
          <a:ln w="9525">
            <a:noFill/>
            <a:miter lim="800000"/>
            <a:headEnd/>
            <a:tailEnd/>
          </a:ln>
          <a:effectLst/>
        </p:spPr>
        <p:txBody>
          <a:bodyPr>
            <a:spAutoFit/>
          </a:bodyPr>
          <a:lstStyle/>
          <a:p>
            <a:pPr>
              <a:spcBef>
                <a:spcPct val="50000"/>
              </a:spcBef>
            </a:pPr>
            <a:r>
              <a:rPr lang="en-GB" sz="3600" b="1">
                <a:latin typeface="Calibri" pitchFamily="34" charset="0"/>
              </a:rPr>
              <a:t>Chapter3</a:t>
            </a:r>
          </a:p>
          <a:p>
            <a:pPr>
              <a:spcBef>
                <a:spcPct val="50000"/>
              </a:spcBef>
            </a:pPr>
            <a:r>
              <a:rPr lang="en-GB" sz="3200" b="1">
                <a:latin typeface="Calibri" pitchFamily="34" charset="0"/>
              </a:rPr>
              <a:t>Benefits and Services</a:t>
            </a:r>
          </a:p>
        </p:txBody>
      </p:sp>
      <p:sp>
        <p:nvSpPr>
          <p:cNvPr id="3078" name="Text Box 7"/>
          <p:cNvSpPr txBox="1">
            <a:spLocks noChangeArrowheads="1"/>
          </p:cNvSpPr>
          <p:nvPr/>
        </p:nvSpPr>
        <p:spPr bwMode="auto">
          <a:xfrm>
            <a:off x="5943600" y="6354763"/>
            <a:ext cx="3017838" cy="396875"/>
          </a:xfrm>
          <a:prstGeom prst="rect">
            <a:avLst/>
          </a:prstGeom>
          <a:noFill/>
          <a:ln w="9525">
            <a:noFill/>
            <a:miter lim="800000"/>
            <a:headEnd/>
            <a:tailEnd/>
          </a:ln>
          <a:effectLst/>
        </p:spPr>
        <p:txBody>
          <a:bodyPr>
            <a:spAutoFit/>
          </a:bodyPr>
          <a:lstStyle/>
          <a:p>
            <a:pPr algn="r">
              <a:spcBef>
                <a:spcPct val="50000"/>
              </a:spcBef>
            </a:pPr>
            <a:r>
              <a:rPr lang="en-US">
                <a:solidFill>
                  <a:schemeClr val="bg1"/>
                </a:solidFill>
              </a:rPr>
              <a:t>PowerPoint Presentation by Charlie Cook</a:t>
            </a:r>
            <a:br>
              <a:rPr lang="en-US">
                <a:solidFill>
                  <a:schemeClr val="bg1"/>
                </a:solidFill>
              </a:rPr>
            </a:br>
            <a:r>
              <a:rPr lang="en-US">
                <a:solidFill>
                  <a:schemeClr val="bg1"/>
                </a:solidFill>
              </a:rPr>
              <a:t>The University of West Alabama</a:t>
            </a:r>
            <a:endParaRPr lang="en-GB" sz="1600">
              <a:solidFill>
                <a:schemeClr val="bg1"/>
              </a:solidFill>
            </a:endParaRPr>
          </a:p>
        </p:txBody>
      </p:sp>
      <p:sp>
        <p:nvSpPr>
          <p:cNvPr id="3079" name="Footer Placeholder 1"/>
          <p:cNvSpPr txBox="1">
            <a:spLocks noGrp="1"/>
          </p:cNvSpPr>
          <p:nvPr/>
        </p:nvSpPr>
        <p:spPr bwMode="auto">
          <a:xfrm>
            <a:off x="274638" y="6354763"/>
            <a:ext cx="4038600" cy="366712"/>
          </a:xfrm>
          <a:prstGeom prst="rect">
            <a:avLst/>
          </a:prstGeom>
          <a:noFill/>
          <a:ln w="9525">
            <a:noFill/>
            <a:miter lim="800000"/>
            <a:headEnd/>
            <a:tailEnd/>
          </a:ln>
        </p:spPr>
        <p:txBody>
          <a:bodyPr lIns="0" rIns="0" anchor="b"/>
          <a:lstStyle/>
          <a:p>
            <a:r>
              <a:rPr lang="en-US" sz="900" b="1">
                <a:solidFill>
                  <a:schemeClr val="bg1"/>
                </a:solidFill>
              </a:rPr>
              <a:t>Copyright © 2011 Pearson Education</a:t>
            </a:r>
          </a:p>
        </p:txBody>
      </p:sp>
      <p:sp>
        <p:nvSpPr>
          <p:cNvPr id="3080" name="Rectangle 9"/>
          <p:cNvSpPr>
            <a:spLocks noChangeArrowheads="1"/>
          </p:cNvSpPr>
          <p:nvPr/>
        </p:nvSpPr>
        <p:spPr bwMode="auto">
          <a:xfrm>
            <a:off x="6950075" y="5807075"/>
            <a:ext cx="1289050" cy="244475"/>
          </a:xfrm>
          <a:prstGeom prst="rect">
            <a:avLst/>
          </a:prstGeom>
          <a:noFill/>
          <a:ln w="9525">
            <a:noFill/>
            <a:miter lim="800000"/>
            <a:headEnd/>
            <a:tailEnd/>
          </a:ln>
          <a:effectLst/>
        </p:spPr>
        <p:txBody>
          <a:bodyPr wrap="none">
            <a:spAutoFit/>
          </a:bodyPr>
          <a:lstStyle/>
          <a:p>
            <a:pPr>
              <a:spcBef>
                <a:spcPct val="50000"/>
              </a:spcBef>
            </a:pPr>
            <a:r>
              <a:rPr lang="en-GB" b="1">
                <a:latin typeface="Calibri" pitchFamily="34" charset="0"/>
              </a:rPr>
              <a:t>Part 4 Compensation</a:t>
            </a:r>
          </a:p>
        </p:txBody>
      </p:sp>
      <p:pic>
        <p:nvPicPr>
          <p:cNvPr id="3081" name="Picture 10"/>
          <p:cNvPicPr>
            <a:picLocks noChangeAspect="1" noChangeArrowheads="1"/>
          </p:cNvPicPr>
          <p:nvPr/>
        </p:nvPicPr>
        <p:blipFill>
          <a:blip r:embed="rId3" cstate="print"/>
          <a:srcRect/>
          <a:stretch>
            <a:fillRect/>
          </a:stretch>
        </p:blipFill>
        <p:spPr bwMode="auto">
          <a:xfrm>
            <a:off x="457200" y="1143000"/>
            <a:ext cx="3517900" cy="4805363"/>
          </a:xfrm>
          <a:prstGeom prst="rect">
            <a:avLst/>
          </a:prstGeom>
          <a:noFill/>
          <a:ln w="9525">
            <a:solidFill>
              <a:schemeClr val="tx1"/>
            </a:solidFill>
            <a:miter lim="800000"/>
            <a:headEnd/>
            <a:tailEnd/>
          </a:ln>
          <a:effec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12291" name="Slide Number Placeholder 4"/>
          <p:cNvSpPr>
            <a:spLocks noGrp="1"/>
          </p:cNvSpPr>
          <p:nvPr>
            <p:ph type="sldNum" sz="quarter" idx="11"/>
          </p:nvPr>
        </p:nvSpPr>
        <p:spPr>
          <a:noFill/>
        </p:spPr>
        <p:txBody>
          <a:bodyPr/>
          <a:lstStyle/>
          <a:p>
            <a:r>
              <a:rPr lang="en-US" smtClean="0">
                <a:latin typeface="Arial" pitchFamily="34" charset="0"/>
              </a:rPr>
              <a:t>13–</a:t>
            </a:r>
            <a:fld id="{D41844F7-3DCF-4841-9A14-08B74AEF6C45}" type="slidenum">
              <a:rPr lang="en-US" smtClean="0">
                <a:latin typeface="Arial" pitchFamily="34" charset="0"/>
              </a:rPr>
              <a:pPr/>
              <a:t>10</a:t>
            </a:fld>
            <a:endParaRPr lang="en-US" smtClean="0">
              <a:latin typeface="Arial" pitchFamily="34" charset="0"/>
            </a:endParaRPr>
          </a:p>
        </p:txBody>
      </p:sp>
      <p:sp>
        <p:nvSpPr>
          <p:cNvPr id="2728962" name="Rectangle 2"/>
          <p:cNvSpPr>
            <a:spLocks noGrp="1" noChangeArrowheads="1"/>
          </p:cNvSpPr>
          <p:nvPr>
            <p:ph type="title"/>
          </p:nvPr>
        </p:nvSpPr>
        <p:spPr/>
        <p:txBody>
          <a:bodyPr/>
          <a:lstStyle/>
          <a:p>
            <a:pPr eaLnBrk="1" hangingPunct="1">
              <a:defRPr/>
            </a:pPr>
            <a:r>
              <a:rPr lang="en-US" dirty="0" smtClean="0"/>
              <a:t>Pay for Time Not Worked</a:t>
            </a:r>
          </a:p>
        </p:txBody>
      </p:sp>
      <p:sp>
        <p:nvSpPr>
          <p:cNvPr id="2728963" name="Rectangle 3"/>
          <p:cNvSpPr>
            <a:spLocks noGrp="1" noChangeArrowheads="1"/>
          </p:cNvSpPr>
          <p:nvPr>
            <p:ph type="body" idx="1"/>
          </p:nvPr>
        </p:nvSpPr>
        <p:spPr>
          <a:xfrm>
            <a:off x="525463" y="1050925"/>
            <a:ext cx="7704137" cy="5211763"/>
          </a:xfrm>
        </p:spPr>
        <p:txBody>
          <a:bodyPr/>
          <a:lstStyle/>
          <a:p>
            <a:pPr eaLnBrk="1" hangingPunct="1">
              <a:spcBef>
                <a:spcPct val="40000"/>
              </a:spcBef>
              <a:defRPr/>
            </a:pPr>
            <a:r>
              <a:rPr lang="en-US" dirty="0" smtClean="0"/>
              <a:t>Unemployment Insurance</a:t>
            </a:r>
          </a:p>
          <a:p>
            <a:pPr lvl="1" eaLnBrk="1" hangingPunct="1">
              <a:spcBef>
                <a:spcPct val="40000"/>
              </a:spcBef>
              <a:defRPr/>
            </a:pPr>
            <a:r>
              <a:rPr lang="en-US" dirty="0" smtClean="0"/>
              <a:t>Provides for benefits if a person is unable to work through </a:t>
            </a:r>
            <a:br>
              <a:rPr lang="en-US" dirty="0" smtClean="0"/>
            </a:br>
            <a:r>
              <a:rPr lang="en-US" dirty="0" smtClean="0"/>
              <a:t>no fault of his or her own.</a:t>
            </a:r>
          </a:p>
          <a:p>
            <a:pPr lvl="1" eaLnBrk="1" hangingPunct="1">
              <a:spcBef>
                <a:spcPct val="40000"/>
              </a:spcBef>
              <a:defRPr/>
            </a:pPr>
            <a:r>
              <a:rPr lang="en-US" dirty="0" smtClean="0"/>
              <a:t>Is an employer payroll tax that is determined by an employer’s rate of personnel terminations.</a:t>
            </a:r>
          </a:p>
          <a:p>
            <a:pPr lvl="1" eaLnBrk="1" hangingPunct="1">
              <a:spcBef>
                <a:spcPct val="40000"/>
              </a:spcBef>
              <a:defRPr/>
            </a:pPr>
            <a:r>
              <a:rPr lang="en-US" dirty="0" smtClean="0"/>
              <a:t>Tax is collected and administered by the state.</a:t>
            </a:r>
          </a:p>
          <a:p>
            <a:pPr eaLnBrk="1" hangingPunct="1">
              <a:spcBef>
                <a:spcPct val="40000"/>
              </a:spcBef>
              <a:defRPr/>
            </a:pPr>
            <a:r>
              <a:rPr lang="en-US" dirty="0" smtClean="0"/>
              <a:t>Vacations and Holidays</a:t>
            </a:r>
          </a:p>
          <a:p>
            <a:pPr lvl="1" eaLnBrk="1" hangingPunct="1">
              <a:spcBef>
                <a:spcPct val="40000"/>
              </a:spcBef>
              <a:defRPr/>
            </a:pPr>
            <a:r>
              <a:rPr lang="en-US" dirty="0" smtClean="0"/>
              <a:t>Number of paid leave days and holidays varies by employer.</a:t>
            </a:r>
          </a:p>
          <a:p>
            <a:pPr lvl="1" eaLnBrk="1" hangingPunct="1">
              <a:spcBef>
                <a:spcPct val="40000"/>
              </a:spcBef>
              <a:defRPr/>
            </a:pPr>
            <a:r>
              <a:rPr lang="en-US" dirty="0" smtClean="0"/>
              <a:t>Qualification for and calculation of holiday and leave pay varies by employer.</a:t>
            </a:r>
          </a:p>
          <a:p>
            <a:pPr lvl="1" eaLnBrk="1" hangingPunct="1">
              <a:spcBef>
                <a:spcPct val="40000"/>
              </a:spcBef>
              <a:defRPr/>
            </a:pPr>
            <a:r>
              <a:rPr lang="en-US" dirty="0" smtClean="0"/>
              <a:t>Premium pay for those who work on holidays.</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13315" name="Slide Number Placeholder 2"/>
          <p:cNvSpPr>
            <a:spLocks noGrp="1"/>
          </p:cNvSpPr>
          <p:nvPr>
            <p:ph type="sldNum" sz="quarter" idx="11"/>
          </p:nvPr>
        </p:nvSpPr>
        <p:spPr>
          <a:noFill/>
        </p:spPr>
        <p:txBody>
          <a:bodyPr/>
          <a:lstStyle/>
          <a:p>
            <a:r>
              <a:rPr lang="en-US" smtClean="0">
                <a:latin typeface="Arial" pitchFamily="34" charset="0"/>
              </a:rPr>
              <a:t>13–</a:t>
            </a:r>
            <a:fld id="{1491BE18-2249-4961-91B4-B4D9561994FB}" type="slidenum">
              <a:rPr lang="en-US" smtClean="0">
                <a:latin typeface="Arial" pitchFamily="34" charset="0"/>
              </a:rPr>
              <a:pPr/>
              <a:t>11</a:t>
            </a:fld>
            <a:endParaRPr lang="en-US" smtClean="0">
              <a:latin typeface="Arial" pitchFamily="34" charset="0"/>
            </a:endParaRPr>
          </a:p>
        </p:txBody>
      </p:sp>
      <p:sp>
        <p:nvSpPr>
          <p:cNvPr id="13316" name="Text Box 2" descr="Tabletopbar01"/>
          <p:cNvSpPr txBox="1">
            <a:spLocks noChangeArrowheads="1"/>
          </p:cNvSpPr>
          <p:nvPr/>
        </p:nvSpPr>
        <p:spPr bwMode="auto">
          <a:xfrm>
            <a:off x="490538" y="315913"/>
            <a:ext cx="8137525" cy="339725"/>
          </a:xfrm>
          <a:prstGeom prst="rect">
            <a:avLst/>
          </a:prstGeom>
          <a:blipFill dpi="0" rotWithShape="1">
            <a:blip r:embed="rId3" cstate="print"/>
            <a:srcRect/>
            <a:stretch>
              <a:fillRect/>
            </a:stretch>
          </a:blipFill>
          <a:ln w="3175">
            <a:solidFill>
              <a:srgbClr val="85D785"/>
            </a:solidFill>
            <a:miter lim="800000"/>
            <a:headEnd/>
            <a:tailEnd/>
          </a:ln>
        </p:spPr>
        <p:txBody>
          <a:bodyPr>
            <a:spAutoFit/>
          </a:bodyPr>
          <a:lstStyle/>
          <a:p>
            <a:pPr marL="1482725" indent="-1482725">
              <a:spcBef>
                <a:spcPct val="50000"/>
              </a:spcBef>
            </a:pPr>
            <a:r>
              <a:rPr lang="en-US" sz="1600" b="1">
                <a:solidFill>
                  <a:srgbClr val="3366CC"/>
                </a:solidFill>
              </a:rPr>
              <a:t>TABLE 13</a:t>
            </a:r>
            <a:r>
              <a:rPr lang="en-US" sz="1600" b="1">
                <a:solidFill>
                  <a:srgbClr val="3366CC"/>
                </a:solidFill>
                <a:cs typeface="Arial" pitchFamily="34" charset="0"/>
              </a:rPr>
              <a:t>–2</a:t>
            </a:r>
            <a:r>
              <a:rPr lang="en-US" sz="1600">
                <a:cs typeface="Arial" pitchFamily="34" charset="0"/>
              </a:rPr>
              <a:t>	An Unemployment Insurance Cost-Control Checklist</a:t>
            </a:r>
          </a:p>
        </p:txBody>
      </p:sp>
      <p:sp>
        <p:nvSpPr>
          <p:cNvPr id="13317" name="Rectangle 4"/>
          <p:cNvSpPr>
            <a:spLocks noChangeArrowheads="1"/>
          </p:cNvSpPr>
          <p:nvPr/>
        </p:nvSpPr>
        <p:spPr bwMode="auto">
          <a:xfrm>
            <a:off x="549275" y="792163"/>
            <a:ext cx="8137525" cy="5364162"/>
          </a:xfrm>
          <a:prstGeom prst="rect">
            <a:avLst/>
          </a:prstGeom>
          <a:noFill/>
          <a:ln w="9525">
            <a:noFill/>
            <a:miter lim="800000"/>
            <a:headEnd/>
            <a:tailEnd/>
          </a:ln>
        </p:spPr>
        <p:txBody>
          <a:bodyPr>
            <a:spAutoFit/>
          </a:bodyPr>
          <a:lstStyle/>
          <a:p>
            <a:pPr>
              <a:spcBef>
                <a:spcPct val="50000"/>
              </a:spcBef>
            </a:pPr>
            <a:r>
              <a:rPr lang="en-US" sz="1300" b="1" i="1"/>
              <a:t>Do You:</a:t>
            </a:r>
          </a:p>
          <a:p>
            <a:pPr>
              <a:spcBef>
                <a:spcPct val="50000"/>
              </a:spcBef>
            </a:pPr>
            <a:r>
              <a:rPr lang="en-US" sz="1300" b="1"/>
              <a:t> Keep documented history of lateness, absence, and warning notices</a:t>
            </a:r>
          </a:p>
          <a:p>
            <a:pPr>
              <a:spcBef>
                <a:spcPct val="50000"/>
              </a:spcBef>
            </a:pPr>
            <a:r>
              <a:rPr lang="en-US" sz="1300" b="1"/>
              <a:t> Warn chronically late employees before discharging them</a:t>
            </a:r>
          </a:p>
          <a:p>
            <a:pPr>
              <a:spcBef>
                <a:spcPct val="50000"/>
              </a:spcBef>
            </a:pPr>
            <a:r>
              <a:rPr lang="en-US" sz="1300" b="1"/>
              <a:t> Have rule that 3 days’ absence without calling in is reason for automatic discharge</a:t>
            </a:r>
          </a:p>
          <a:p>
            <a:pPr>
              <a:spcBef>
                <a:spcPct val="50000"/>
              </a:spcBef>
            </a:pPr>
            <a:r>
              <a:rPr lang="en-US" sz="1300" b="1"/>
              <a:t> Request doctor’s note on return to work after absence</a:t>
            </a:r>
          </a:p>
          <a:p>
            <a:pPr>
              <a:spcBef>
                <a:spcPct val="50000"/>
              </a:spcBef>
            </a:pPr>
            <a:r>
              <a:rPr lang="en-US" sz="1300" b="1"/>
              <a:t> Make written approval for personal leave mandatory</a:t>
            </a:r>
          </a:p>
          <a:p>
            <a:pPr>
              <a:spcBef>
                <a:spcPct val="50000"/>
              </a:spcBef>
            </a:pPr>
            <a:r>
              <a:rPr lang="en-US" sz="1300" b="1"/>
              <a:t> Stipulate date for return to work from leave</a:t>
            </a:r>
          </a:p>
          <a:p>
            <a:pPr>
              <a:spcBef>
                <a:spcPct val="50000"/>
              </a:spcBef>
            </a:pPr>
            <a:r>
              <a:rPr lang="en-US" sz="1300" b="1"/>
              <a:t> Obtain a signed resignation statement</a:t>
            </a:r>
          </a:p>
          <a:p>
            <a:pPr>
              <a:spcBef>
                <a:spcPct val="50000"/>
              </a:spcBef>
            </a:pPr>
            <a:r>
              <a:rPr lang="en-US" sz="1300" b="1"/>
              <a:t> Mail job abandonment letter if employee fails to return on time</a:t>
            </a:r>
          </a:p>
          <a:p>
            <a:pPr>
              <a:spcBef>
                <a:spcPct val="50000"/>
              </a:spcBef>
            </a:pPr>
            <a:r>
              <a:rPr lang="en-US" sz="1300" b="1"/>
              <a:t> Document all instances of poor performance</a:t>
            </a:r>
          </a:p>
          <a:p>
            <a:pPr>
              <a:spcBef>
                <a:spcPct val="50000"/>
              </a:spcBef>
            </a:pPr>
            <a:r>
              <a:rPr lang="en-US" sz="1300" b="1"/>
              <a:t> Require supervisors to document the steps taken to remedy the situation</a:t>
            </a:r>
          </a:p>
          <a:p>
            <a:pPr>
              <a:spcBef>
                <a:spcPct val="50000"/>
              </a:spcBef>
            </a:pPr>
            <a:r>
              <a:rPr lang="en-US" sz="1300" b="1"/>
              <a:t> Document employee’s refusal of advice and direction</a:t>
            </a:r>
          </a:p>
          <a:p>
            <a:pPr>
              <a:spcBef>
                <a:spcPct val="50000"/>
              </a:spcBef>
            </a:pPr>
            <a:r>
              <a:rPr lang="en-US" sz="1300" b="1"/>
              <a:t> Require all employees to sign a statement acknowledging acceptance of firm’s policies and rules</a:t>
            </a:r>
          </a:p>
          <a:p>
            <a:pPr>
              <a:spcBef>
                <a:spcPct val="50000"/>
              </a:spcBef>
            </a:pPr>
            <a:r>
              <a:rPr lang="en-US" sz="1300" b="1"/>
              <a:t> File the protest against a former employee’s unemployment claim on time (usually within 10 days)</a:t>
            </a:r>
          </a:p>
          <a:p>
            <a:pPr>
              <a:spcBef>
                <a:spcPct val="50000"/>
              </a:spcBef>
            </a:pPr>
            <a:r>
              <a:rPr lang="en-US" sz="1300" b="1"/>
              <a:t> Use proper terminology on claim form and attach documented evidence regarding separation</a:t>
            </a:r>
          </a:p>
          <a:p>
            <a:pPr>
              <a:spcBef>
                <a:spcPct val="50000"/>
              </a:spcBef>
            </a:pPr>
            <a:r>
              <a:rPr lang="en-US" sz="1300" b="1"/>
              <a:t> Attend hearings and appeal unwarranted claims</a:t>
            </a:r>
          </a:p>
          <a:p>
            <a:pPr>
              <a:spcBef>
                <a:spcPct val="50000"/>
              </a:spcBef>
            </a:pPr>
            <a:r>
              <a:rPr lang="en-US" sz="1300" b="1"/>
              <a:t> Check every claim against the individual’s personnel file</a:t>
            </a:r>
          </a:p>
          <a:p>
            <a:pPr>
              <a:spcBef>
                <a:spcPct val="50000"/>
              </a:spcBef>
            </a:pPr>
            <a:r>
              <a:rPr lang="en-US" sz="1300" b="1"/>
              <a:t> Routinely conduct exit interviews to produce information for protesting unemployment claims</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14339" name="Slide Number Placeholder 4"/>
          <p:cNvSpPr>
            <a:spLocks noGrp="1"/>
          </p:cNvSpPr>
          <p:nvPr>
            <p:ph type="sldNum" sz="quarter" idx="11"/>
          </p:nvPr>
        </p:nvSpPr>
        <p:spPr>
          <a:noFill/>
        </p:spPr>
        <p:txBody>
          <a:bodyPr/>
          <a:lstStyle/>
          <a:p>
            <a:r>
              <a:rPr lang="en-US" smtClean="0">
                <a:latin typeface="Arial" pitchFamily="34" charset="0"/>
              </a:rPr>
              <a:t>13–</a:t>
            </a:r>
            <a:fld id="{120EE7D7-378E-4B03-925E-3F089534A95A}" type="slidenum">
              <a:rPr lang="en-US" smtClean="0">
                <a:latin typeface="Arial" pitchFamily="34" charset="0"/>
              </a:rPr>
              <a:pPr/>
              <a:t>12</a:t>
            </a:fld>
            <a:endParaRPr lang="en-US" smtClean="0">
              <a:latin typeface="Arial" pitchFamily="34" charset="0"/>
            </a:endParaRPr>
          </a:p>
        </p:txBody>
      </p:sp>
      <p:sp>
        <p:nvSpPr>
          <p:cNvPr id="2733058" name="Rectangle 2"/>
          <p:cNvSpPr>
            <a:spLocks noGrp="1" noChangeArrowheads="1"/>
          </p:cNvSpPr>
          <p:nvPr>
            <p:ph type="title"/>
          </p:nvPr>
        </p:nvSpPr>
        <p:spPr/>
        <p:txBody>
          <a:bodyPr/>
          <a:lstStyle/>
          <a:p>
            <a:pPr eaLnBrk="1" hangingPunct="1">
              <a:defRPr/>
            </a:pPr>
            <a:r>
              <a:rPr lang="en-US" dirty="0" smtClean="0"/>
              <a:t>Pay for Time Not Worked (cont’d)</a:t>
            </a:r>
          </a:p>
        </p:txBody>
      </p:sp>
      <p:sp>
        <p:nvSpPr>
          <p:cNvPr id="2733059" name="Rectangle 3"/>
          <p:cNvSpPr>
            <a:spLocks noGrp="1" noChangeArrowheads="1"/>
          </p:cNvSpPr>
          <p:nvPr>
            <p:ph type="body" idx="1"/>
          </p:nvPr>
        </p:nvSpPr>
        <p:spPr/>
        <p:txBody>
          <a:bodyPr/>
          <a:lstStyle/>
          <a:p>
            <a:pPr eaLnBrk="1" hangingPunct="1">
              <a:spcBef>
                <a:spcPct val="30000"/>
              </a:spcBef>
              <a:defRPr/>
            </a:pPr>
            <a:r>
              <a:rPr lang="en-US" dirty="0" smtClean="0"/>
              <a:t>Sick Leave</a:t>
            </a:r>
          </a:p>
          <a:p>
            <a:pPr lvl="1" eaLnBrk="1" hangingPunct="1">
              <a:spcBef>
                <a:spcPct val="30000"/>
              </a:spcBef>
              <a:defRPr/>
            </a:pPr>
            <a:r>
              <a:rPr lang="en-US" dirty="0" smtClean="0"/>
              <a:t>Provides pay to an employee when he or she is out of work because of illness.</a:t>
            </a:r>
          </a:p>
          <a:p>
            <a:pPr lvl="2" eaLnBrk="1" hangingPunct="1">
              <a:spcBef>
                <a:spcPct val="30000"/>
              </a:spcBef>
              <a:defRPr/>
            </a:pPr>
            <a:r>
              <a:rPr lang="en-US" dirty="0" smtClean="0"/>
              <a:t>Costs for misuse of sick leave</a:t>
            </a:r>
          </a:p>
          <a:p>
            <a:pPr lvl="2" eaLnBrk="1" hangingPunct="1">
              <a:spcBef>
                <a:spcPct val="30000"/>
              </a:spcBef>
              <a:defRPr/>
            </a:pPr>
            <a:r>
              <a:rPr lang="en-US" dirty="0" smtClean="0"/>
              <a:t>Pooled paid leave plans</a:t>
            </a:r>
          </a:p>
          <a:p>
            <a:pPr eaLnBrk="1" hangingPunct="1">
              <a:spcBef>
                <a:spcPct val="30000"/>
              </a:spcBef>
              <a:defRPr/>
            </a:pPr>
            <a:r>
              <a:rPr lang="en-US" dirty="0" smtClean="0"/>
              <a:t>Parental Leave</a:t>
            </a:r>
          </a:p>
          <a:p>
            <a:pPr lvl="1" eaLnBrk="1" hangingPunct="1">
              <a:spcBef>
                <a:spcPct val="30000"/>
              </a:spcBef>
              <a:defRPr/>
            </a:pPr>
            <a:r>
              <a:rPr lang="en-US" dirty="0" smtClean="0"/>
              <a:t>The Family Medical Leave Act of 1993 (FMLA)</a:t>
            </a:r>
          </a:p>
          <a:p>
            <a:pPr lvl="2" eaLnBrk="1" hangingPunct="1">
              <a:spcBef>
                <a:spcPct val="30000"/>
              </a:spcBef>
              <a:defRPr/>
            </a:pPr>
            <a:r>
              <a:rPr lang="en-US" dirty="0" smtClean="0"/>
              <a:t>Up to 12 weeks of unpaid leave within a one-year period.</a:t>
            </a:r>
          </a:p>
          <a:p>
            <a:pPr lvl="2" eaLnBrk="1" hangingPunct="1">
              <a:spcBef>
                <a:spcPct val="30000"/>
              </a:spcBef>
              <a:defRPr/>
            </a:pPr>
            <a:r>
              <a:rPr lang="en-US" dirty="0" smtClean="0"/>
              <a:t>Employees must take unused paid leave first.</a:t>
            </a:r>
          </a:p>
          <a:p>
            <a:pPr lvl="2" eaLnBrk="1" hangingPunct="1">
              <a:spcBef>
                <a:spcPct val="30000"/>
              </a:spcBef>
              <a:defRPr/>
            </a:pPr>
            <a:r>
              <a:rPr lang="en-US" dirty="0" smtClean="0"/>
              <a:t>Employees on leave retain their health benefits.</a:t>
            </a:r>
          </a:p>
          <a:p>
            <a:pPr lvl="2" eaLnBrk="1" hangingPunct="1">
              <a:spcBef>
                <a:spcPct val="30000"/>
              </a:spcBef>
              <a:defRPr/>
            </a:pPr>
            <a:r>
              <a:rPr lang="en-US" dirty="0" smtClean="0"/>
              <a:t>Employees have right to return to job or equivalent position.</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15363" name="Slide Number Placeholder 2"/>
          <p:cNvSpPr>
            <a:spLocks noGrp="1"/>
          </p:cNvSpPr>
          <p:nvPr>
            <p:ph type="sldNum" sz="quarter" idx="11"/>
          </p:nvPr>
        </p:nvSpPr>
        <p:spPr>
          <a:noFill/>
        </p:spPr>
        <p:txBody>
          <a:bodyPr/>
          <a:lstStyle/>
          <a:p>
            <a:r>
              <a:rPr lang="en-US" smtClean="0">
                <a:latin typeface="Arial" pitchFamily="34" charset="0"/>
              </a:rPr>
              <a:t>13–</a:t>
            </a:r>
            <a:fld id="{6536F03E-9E5F-4DB1-946E-8CADEDD0E507}" type="slidenum">
              <a:rPr lang="en-US" smtClean="0">
                <a:latin typeface="Arial" pitchFamily="34" charset="0"/>
              </a:rPr>
              <a:pPr/>
              <a:t>13</a:t>
            </a:fld>
            <a:endParaRPr lang="en-US" smtClean="0">
              <a:latin typeface="Arial" pitchFamily="34" charset="0"/>
            </a:endParaRPr>
          </a:p>
        </p:txBody>
      </p:sp>
      <p:sp>
        <p:nvSpPr>
          <p:cNvPr id="15364" name="Line 2"/>
          <p:cNvSpPr>
            <a:spLocks noChangeShapeType="1"/>
          </p:cNvSpPr>
          <p:nvPr/>
        </p:nvSpPr>
        <p:spPr bwMode="auto">
          <a:xfrm>
            <a:off x="582613" y="1600200"/>
            <a:ext cx="1795462" cy="0"/>
          </a:xfrm>
          <a:prstGeom prst="line">
            <a:avLst/>
          </a:prstGeom>
          <a:noFill/>
          <a:ln w="28575">
            <a:solidFill>
              <a:srgbClr val="3366CC"/>
            </a:solidFill>
            <a:round/>
            <a:headEnd/>
            <a:tailEnd/>
          </a:ln>
        </p:spPr>
        <p:txBody>
          <a:bodyPr wrap="none"/>
          <a:lstStyle/>
          <a:p>
            <a:endParaRPr lang="ar-SA"/>
          </a:p>
        </p:txBody>
      </p:sp>
      <p:sp>
        <p:nvSpPr>
          <p:cNvPr id="15365" name="Text Box 3"/>
          <p:cNvSpPr txBox="1">
            <a:spLocks noChangeArrowheads="1"/>
          </p:cNvSpPr>
          <p:nvPr/>
        </p:nvSpPr>
        <p:spPr bwMode="auto">
          <a:xfrm>
            <a:off x="490538" y="315913"/>
            <a:ext cx="2160587" cy="1314450"/>
          </a:xfrm>
          <a:prstGeom prst="rect">
            <a:avLst/>
          </a:prstGeom>
          <a:noFill/>
          <a:ln w="9525">
            <a:noFill/>
            <a:miter lim="800000"/>
            <a:headEnd/>
            <a:tailEnd/>
          </a:ln>
        </p:spPr>
        <p:txBody>
          <a:bodyPr>
            <a:spAutoFit/>
          </a:bodyPr>
          <a:lstStyle/>
          <a:p>
            <a:pPr>
              <a:spcBef>
                <a:spcPct val="50000"/>
              </a:spcBef>
            </a:pPr>
            <a:r>
              <a:rPr lang="en-US" sz="1600" b="1">
                <a:solidFill>
                  <a:srgbClr val="3366CC"/>
                </a:solidFill>
              </a:rPr>
              <a:t>FIGURE 13</a:t>
            </a:r>
            <a:r>
              <a:rPr lang="en-US" sz="1600" b="1">
                <a:solidFill>
                  <a:srgbClr val="3366CC"/>
                </a:solidFill>
                <a:cs typeface="Arial" pitchFamily="34" charset="0"/>
              </a:rPr>
              <a:t>–3</a:t>
            </a:r>
            <a:br>
              <a:rPr lang="en-US" sz="1600" b="1">
                <a:solidFill>
                  <a:srgbClr val="3366CC"/>
                </a:solidFill>
                <a:cs typeface="Arial" pitchFamily="34" charset="0"/>
              </a:rPr>
            </a:br>
            <a:r>
              <a:rPr lang="en-US" sz="1600">
                <a:cs typeface="Arial" pitchFamily="34" charset="0"/>
              </a:rPr>
              <a:t>Your Rights Under </a:t>
            </a:r>
            <a:br>
              <a:rPr lang="en-US" sz="1600">
                <a:cs typeface="Arial" pitchFamily="34" charset="0"/>
              </a:rPr>
            </a:br>
            <a:r>
              <a:rPr lang="en-US" sz="1600">
                <a:cs typeface="Arial" pitchFamily="34" charset="0"/>
              </a:rPr>
              <a:t>the Family and </a:t>
            </a:r>
            <a:br>
              <a:rPr lang="en-US" sz="1600">
                <a:cs typeface="Arial" pitchFamily="34" charset="0"/>
              </a:rPr>
            </a:br>
            <a:r>
              <a:rPr lang="en-US" sz="1600">
                <a:cs typeface="Arial" pitchFamily="34" charset="0"/>
              </a:rPr>
              <a:t>Medical Leave Act </a:t>
            </a:r>
            <a:br>
              <a:rPr lang="en-US" sz="1600">
                <a:cs typeface="Arial" pitchFamily="34" charset="0"/>
              </a:rPr>
            </a:br>
            <a:r>
              <a:rPr lang="en-US" sz="1600">
                <a:cs typeface="Arial" pitchFamily="34" charset="0"/>
              </a:rPr>
              <a:t>of 1993</a:t>
            </a:r>
          </a:p>
        </p:txBody>
      </p:sp>
      <p:pic>
        <p:nvPicPr>
          <p:cNvPr id="15366" name="Picture 4" descr="1303"/>
          <p:cNvPicPr>
            <a:picLocks noChangeAspect="1" noChangeArrowheads="1"/>
          </p:cNvPicPr>
          <p:nvPr/>
        </p:nvPicPr>
        <p:blipFill>
          <a:blip r:embed="rId3" cstate="print"/>
          <a:srcRect/>
          <a:stretch>
            <a:fillRect/>
          </a:stretch>
        </p:blipFill>
        <p:spPr bwMode="auto">
          <a:xfrm>
            <a:off x="2790825" y="350838"/>
            <a:ext cx="4757738" cy="6096000"/>
          </a:xfrm>
          <a:prstGeom prst="rect">
            <a:avLst/>
          </a:prstGeom>
          <a:noFill/>
          <a:ln w="9525">
            <a:solidFill>
              <a:schemeClr val="tx1"/>
            </a:solid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16387" name="Slide Number Placeholder 2"/>
          <p:cNvSpPr>
            <a:spLocks noGrp="1"/>
          </p:cNvSpPr>
          <p:nvPr>
            <p:ph type="sldNum" sz="quarter" idx="11"/>
          </p:nvPr>
        </p:nvSpPr>
        <p:spPr>
          <a:noFill/>
        </p:spPr>
        <p:txBody>
          <a:bodyPr/>
          <a:lstStyle/>
          <a:p>
            <a:r>
              <a:rPr lang="en-US" smtClean="0">
                <a:latin typeface="Arial" pitchFamily="34" charset="0"/>
              </a:rPr>
              <a:t>13–</a:t>
            </a:r>
            <a:fld id="{2B8A6D9C-8A0D-4357-8E1C-03F53E1E373C}" type="slidenum">
              <a:rPr lang="en-US" smtClean="0">
                <a:latin typeface="Arial" pitchFamily="34" charset="0"/>
              </a:rPr>
              <a:pPr/>
              <a:t>14</a:t>
            </a:fld>
            <a:endParaRPr lang="en-US" smtClean="0">
              <a:latin typeface="Arial" pitchFamily="34" charset="0"/>
            </a:endParaRPr>
          </a:p>
        </p:txBody>
      </p:sp>
      <p:sp>
        <p:nvSpPr>
          <p:cNvPr id="16388" name="Line 2"/>
          <p:cNvSpPr>
            <a:spLocks noChangeShapeType="1"/>
          </p:cNvSpPr>
          <p:nvPr/>
        </p:nvSpPr>
        <p:spPr bwMode="auto">
          <a:xfrm>
            <a:off x="582613" y="1143000"/>
            <a:ext cx="1520825" cy="0"/>
          </a:xfrm>
          <a:prstGeom prst="line">
            <a:avLst/>
          </a:prstGeom>
          <a:noFill/>
          <a:ln w="28575">
            <a:solidFill>
              <a:srgbClr val="3366CC"/>
            </a:solidFill>
            <a:round/>
            <a:headEnd/>
            <a:tailEnd/>
          </a:ln>
        </p:spPr>
        <p:txBody>
          <a:bodyPr wrap="none"/>
          <a:lstStyle/>
          <a:p>
            <a:endParaRPr lang="ar-SA"/>
          </a:p>
        </p:txBody>
      </p:sp>
      <p:sp>
        <p:nvSpPr>
          <p:cNvPr id="16389" name="Text Box 3"/>
          <p:cNvSpPr txBox="1">
            <a:spLocks noChangeArrowheads="1"/>
          </p:cNvSpPr>
          <p:nvPr/>
        </p:nvSpPr>
        <p:spPr bwMode="auto">
          <a:xfrm>
            <a:off x="490538" y="315913"/>
            <a:ext cx="1795462" cy="825500"/>
          </a:xfrm>
          <a:prstGeom prst="rect">
            <a:avLst/>
          </a:prstGeom>
          <a:noFill/>
          <a:ln w="9525">
            <a:noFill/>
            <a:miter lim="800000"/>
            <a:headEnd/>
            <a:tailEnd/>
          </a:ln>
        </p:spPr>
        <p:txBody>
          <a:bodyPr>
            <a:spAutoFit/>
          </a:bodyPr>
          <a:lstStyle/>
          <a:p>
            <a:pPr>
              <a:spcBef>
                <a:spcPct val="50000"/>
              </a:spcBef>
            </a:pPr>
            <a:r>
              <a:rPr lang="en-US" sz="1600" b="1">
                <a:solidFill>
                  <a:srgbClr val="3366CC"/>
                </a:solidFill>
              </a:rPr>
              <a:t>FIGURE 13</a:t>
            </a:r>
            <a:r>
              <a:rPr lang="en-US" sz="1600" b="1">
                <a:solidFill>
                  <a:srgbClr val="3366CC"/>
                </a:solidFill>
                <a:cs typeface="Arial" pitchFamily="34" charset="0"/>
              </a:rPr>
              <a:t>–4</a:t>
            </a:r>
            <a:br>
              <a:rPr lang="en-US" sz="1600" b="1">
                <a:solidFill>
                  <a:srgbClr val="3366CC"/>
                </a:solidFill>
                <a:cs typeface="Arial" pitchFamily="34" charset="0"/>
              </a:rPr>
            </a:br>
            <a:r>
              <a:rPr lang="en-US" sz="1600">
                <a:cs typeface="Arial" pitchFamily="34" charset="0"/>
              </a:rPr>
              <a:t>Online Request </a:t>
            </a:r>
            <a:br>
              <a:rPr lang="en-US" sz="1600">
                <a:cs typeface="Arial" pitchFamily="34" charset="0"/>
              </a:rPr>
            </a:br>
            <a:r>
              <a:rPr lang="en-US" sz="1600">
                <a:cs typeface="Arial" pitchFamily="34" charset="0"/>
              </a:rPr>
              <a:t>for Leave Form</a:t>
            </a:r>
          </a:p>
        </p:txBody>
      </p:sp>
      <p:pic>
        <p:nvPicPr>
          <p:cNvPr id="16390" name="Picture 4" descr="1304"/>
          <p:cNvPicPr>
            <a:picLocks noChangeAspect="1" noChangeArrowheads="1"/>
          </p:cNvPicPr>
          <p:nvPr/>
        </p:nvPicPr>
        <p:blipFill>
          <a:blip r:embed="rId3" cstate="print"/>
          <a:srcRect/>
          <a:stretch>
            <a:fillRect/>
          </a:stretch>
        </p:blipFill>
        <p:spPr bwMode="auto">
          <a:xfrm>
            <a:off x="2743200" y="454025"/>
            <a:ext cx="4629150" cy="5989638"/>
          </a:xfrm>
          <a:prstGeom prst="rect">
            <a:avLst/>
          </a:prstGeom>
          <a:noFill/>
          <a:ln w="3175">
            <a:solidFill>
              <a:srgbClr val="000000"/>
            </a:solidFill>
            <a:miter lim="800000"/>
            <a:headEnd/>
            <a:tailEnd/>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17411" name="Slide Number Placeholder 4"/>
          <p:cNvSpPr>
            <a:spLocks noGrp="1"/>
          </p:cNvSpPr>
          <p:nvPr>
            <p:ph type="sldNum" sz="quarter" idx="11"/>
          </p:nvPr>
        </p:nvSpPr>
        <p:spPr>
          <a:noFill/>
        </p:spPr>
        <p:txBody>
          <a:bodyPr/>
          <a:lstStyle/>
          <a:p>
            <a:r>
              <a:rPr lang="en-US" smtClean="0">
                <a:latin typeface="Arial" pitchFamily="34" charset="0"/>
              </a:rPr>
              <a:t>13–</a:t>
            </a:r>
            <a:fld id="{6B794A07-2D23-45CC-8CD3-4D4B45728D2A}" type="slidenum">
              <a:rPr lang="en-US" smtClean="0">
                <a:latin typeface="Arial" pitchFamily="34" charset="0"/>
              </a:rPr>
              <a:pPr/>
              <a:t>15</a:t>
            </a:fld>
            <a:endParaRPr lang="en-US" smtClean="0">
              <a:latin typeface="Arial" pitchFamily="34" charset="0"/>
            </a:endParaRPr>
          </a:p>
        </p:txBody>
      </p:sp>
      <p:sp>
        <p:nvSpPr>
          <p:cNvPr id="2735106" name="Rectangle 2"/>
          <p:cNvSpPr>
            <a:spLocks noGrp="1" noChangeArrowheads="1"/>
          </p:cNvSpPr>
          <p:nvPr>
            <p:ph type="title"/>
          </p:nvPr>
        </p:nvSpPr>
        <p:spPr/>
        <p:txBody>
          <a:bodyPr/>
          <a:lstStyle/>
          <a:p>
            <a:pPr eaLnBrk="1" hangingPunct="1">
              <a:defRPr/>
            </a:pPr>
            <a:r>
              <a:rPr lang="en-US" dirty="0" smtClean="0"/>
              <a:t>Pay for Time Not Worked (cont’d)</a:t>
            </a:r>
          </a:p>
        </p:txBody>
      </p:sp>
      <p:sp>
        <p:nvSpPr>
          <p:cNvPr id="2735107" name="Rectangle 3"/>
          <p:cNvSpPr>
            <a:spLocks noGrp="1" noChangeArrowheads="1"/>
          </p:cNvSpPr>
          <p:nvPr>
            <p:ph type="body" idx="1"/>
          </p:nvPr>
        </p:nvSpPr>
        <p:spPr/>
        <p:txBody>
          <a:bodyPr/>
          <a:lstStyle/>
          <a:p>
            <a:pPr eaLnBrk="1" hangingPunct="1">
              <a:spcBef>
                <a:spcPct val="30000"/>
              </a:spcBef>
              <a:defRPr/>
            </a:pPr>
            <a:r>
              <a:rPr lang="en-US" dirty="0" smtClean="0"/>
              <a:t>Severance Pay</a:t>
            </a:r>
          </a:p>
          <a:p>
            <a:pPr lvl="1" eaLnBrk="1" hangingPunct="1">
              <a:spcBef>
                <a:spcPct val="30000"/>
              </a:spcBef>
              <a:defRPr/>
            </a:pPr>
            <a:r>
              <a:rPr lang="en-US" dirty="0" smtClean="0"/>
              <a:t>A one-time payment when terminating an employee.</a:t>
            </a:r>
          </a:p>
          <a:p>
            <a:pPr eaLnBrk="1" hangingPunct="1">
              <a:spcBef>
                <a:spcPct val="30000"/>
              </a:spcBef>
              <a:defRPr/>
            </a:pPr>
            <a:r>
              <a:rPr lang="en-US" dirty="0" smtClean="0"/>
              <a:t>Reasons for granting severance pay:</a:t>
            </a:r>
          </a:p>
          <a:p>
            <a:pPr lvl="1" eaLnBrk="1" hangingPunct="1">
              <a:spcBef>
                <a:spcPct val="50000"/>
              </a:spcBef>
              <a:defRPr/>
            </a:pPr>
            <a:r>
              <a:rPr lang="en-US" dirty="0" smtClean="0"/>
              <a:t>Acts as a humanitarian gesture and good public relations.</a:t>
            </a:r>
          </a:p>
          <a:p>
            <a:pPr lvl="1" eaLnBrk="1" hangingPunct="1">
              <a:spcBef>
                <a:spcPct val="50000"/>
              </a:spcBef>
              <a:defRPr/>
            </a:pPr>
            <a:r>
              <a:rPr lang="en-US" dirty="0" smtClean="0"/>
              <a:t>Mirrors employee’s two-week quit notice.</a:t>
            </a:r>
          </a:p>
          <a:p>
            <a:pPr lvl="1" eaLnBrk="1" hangingPunct="1">
              <a:spcBef>
                <a:spcPct val="50000"/>
              </a:spcBef>
              <a:defRPr/>
            </a:pPr>
            <a:r>
              <a:rPr lang="en-US" dirty="0" smtClean="0"/>
              <a:t>Avoids litigation from disgruntled former employees.</a:t>
            </a:r>
          </a:p>
          <a:p>
            <a:pPr lvl="1" eaLnBrk="1" hangingPunct="1">
              <a:spcBef>
                <a:spcPct val="50000"/>
              </a:spcBef>
              <a:defRPr/>
            </a:pPr>
            <a:r>
              <a:rPr lang="en-US" dirty="0" smtClean="0"/>
              <a:t>Reassures employees who stay on after the employer downsizes its workforce of employer’s good intentions.</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18435" name="Slide Number Placeholder 4"/>
          <p:cNvSpPr>
            <a:spLocks noGrp="1"/>
          </p:cNvSpPr>
          <p:nvPr>
            <p:ph type="sldNum" sz="quarter" idx="11"/>
          </p:nvPr>
        </p:nvSpPr>
        <p:spPr>
          <a:noFill/>
        </p:spPr>
        <p:txBody>
          <a:bodyPr/>
          <a:lstStyle/>
          <a:p>
            <a:r>
              <a:rPr lang="en-US" smtClean="0">
                <a:latin typeface="Arial" pitchFamily="34" charset="0"/>
              </a:rPr>
              <a:t>13–</a:t>
            </a:r>
            <a:fld id="{207B51BB-BD79-4EE0-9A5D-26867FD446C6}" type="slidenum">
              <a:rPr lang="en-US" smtClean="0">
                <a:latin typeface="Arial" pitchFamily="34" charset="0"/>
              </a:rPr>
              <a:pPr/>
              <a:t>16</a:t>
            </a:fld>
            <a:endParaRPr lang="en-US" smtClean="0">
              <a:latin typeface="Arial" pitchFamily="34" charset="0"/>
            </a:endParaRPr>
          </a:p>
        </p:txBody>
      </p:sp>
      <p:sp>
        <p:nvSpPr>
          <p:cNvPr id="2737154" name="Rectangle 2"/>
          <p:cNvSpPr>
            <a:spLocks noGrp="1" noChangeArrowheads="1"/>
          </p:cNvSpPr>
          <p:nvPr>
            <p:ph type="title"/>
          </p:nvPr>
        </p:nvSpPr>
        <p:spPr/>
        <p:txBody>
          <a:bodyPr/>
          <a:lstStyle/>
          <a:p>
            <a:pPr eaLnBrk="1" hangingPunct="1">
              <a:defRPr/>
            </a:pPr>
            <a:r>
              <a:rPr lang="en-US" dirty="0" smtClean="0"/>
              <a:t>Pay for Time Not Worked (cont’d)</a:t>
            </a:r>
          </a:p>
        </p:txBody>
      </p:sp>
      <p:sp>
        <p:nvSpPr>
          <p:cNvPr id="2737155" name="Rectangle 3"/>
          <p:cNvSpPr>
            <a:spLocks noGrp="1" noChangeArrowheads="1"/>
          </p:cNvSpPr>
          <p:nvPr>
            <p:ph type="body" idx="1"/>
          </p:nvPr>
        </p:nvSpPr>
        <p:spPr/>
        <p:txBody>
          <a:bodyPr/>
          <a:lstStyle/>
          <a:p>
            <a:pPr eaLnBrk="1" hangingPunct="1">
              <a:spcBef>
                <a:spcPct val="50000"/>
              </a:spcBef>
              <a:defRPr/>
            </a:pPr>
            <a:r>
              <a:rPr lang="en-US" dirty="0" smtClean="0"/>
              <a:t>Supplemental Unemployment Benefits (SUB)</a:t>
            </a:r>
          </a:p>
          <a:p>
            <a:pPr lvl="1" eaLnBrk="1" hangingPunct="1">
              <a:spcBef>
                <a:spcPct val="50000"/>
              </a:spcBef>
              <a:defRPr/>
            </a:pPr>
            <a:r>
              <a:rPr lang="en-US" dirty="0" smtClean="0"/>
              <a:t>Payments that supplement the laid-off or furloughed employee’s unemployment compensation.</a:t>
            </a:r>
          </a:p>
          <a:p>
            <a:pPr lvl="2" eaLnBrk="1" hangingPunct="1">
              <a:spcBef>
                <a:spcPct val="50000"/>
              </a:spcBef>
              <a:defRPr/>
            </a:pPr>
            <a:r>
              <a:rPr lang="en-US" dirty="0" smtClean="0"/>
              <a:t>The employer makes contributions to a SUB reserve fund.</a:t>
            </a:r>
          </a:p>
          <a:p>
            <a:pPr lvl="2" eaLnBrk="1" hangingPunct="1">
              <a:spcBef>
                <a:spcPct val="50000"/>
              </a:spcBef>
              <a:defRPr/>
            </a:pPr>
            <a:r>
              <a:rPr lang="en-US" dirty="0" smtClean="0"/>
              <a:t>SUB payments are made to employees for the time the employee is out of work due to layoffs, reduced workweeks, or relocations.</a:t>
            </a:r>
          </a:p>
          <a:p>
            <a:pPr lvl="2" eaLnBrk="1" hangingPunct="1">
              <a:spcBef>
                <a:spcPct val="50000"/>
              </a:spcBef>
              <a:defRPr/>
            </a:pPr>
            <a:r>
              <a:rPr lang="en-US" dirty="0" smtClean="0"/>
              <a:t>SUB payments are considered previously earned compensation for unemployment calculation purposes.</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19459" name="Slide Number Placeholder 4"/>
          <p:cNvSpPr>
            <a:spLocks noGrp="1"/>
          </p:cNvSpPr>
          <p:nvPr>
            <p:ph type="sldNum" sz="quarter" idx="11"/>
          </p:nvPr>
        </p:nvSpPr>
        <p:spPr>
          <a:noFill/>
        </p:spPr>
        <p:txBody>
          <a:bodyPr/>
          <a:lstStyle/>
          <a:p>
            <a:r>
              <a:rPr lang="en-US" smtClean="0">
                <a:latin typeface="Arial" pitchFamily="34" charset="0"/>
              </a:rPr>
              <a:t>13–</a:t>
            </a:r>
            <a:fld id="{46D17896-4900-4F63-8C6F-6F70C2FBD9EC}" type="slidenum">
              <a:rPr lang="en-US" smtClean="0">
                <a:latin typeface="Arial" pitchFamily="34" charset="0"/>
              </a:rPr>
              <a:pPr/>
              <a:t>17</a:t>
            </a:fld>
            <a:endParaRPr lang="en-US" smtClean="0">
              <a:latin typeface="Arial" pitchFamily="34" charset="0"/>
            </a:endParaRPr>
          </a:p>
        </p:txBody>
      </p:sp>
      <p:sp>
        <p:nvSpPr>
          <p:cNvPr id="2743298" name="Rectangle 2"/>
          <p:cNvSpPr>
            <a:spLocks noGrp="1" noChangeArrowheads="1"/>
          </p:cNvSpPr>
          <p:nvPr>
            <p:ph type="title"/>
          </p:nvPr>
        </p:nvSpPr>
        <p:spPr/>
        <p:txBody>
          <a:bodyPr/>
          <a:lstStyle/>
          <a:p>
            <a:pPr eaLnBrk="1" hangingPunct="1">
              <a:defRPr/>
            </a:pPr>
            <a:r>
              <a:rPr lang="en-US" dirty="0" smtClean="0"/>
              <a:t>Insurance Benefits</a:t>
            </a:r>
          </a:p>
        </p:txBody>
      </p:sp>
      <p:sp>
        <p:nvSpPr>
          <p:cNvPr id="2743299" name="Rectangle 3"/>
          <p:cNvSpPr>
            <a:spLocks noGrp="1" noChangeArrowheads="1"/>
          </p:cNvSpPr>
          <p:nvPr>
            <p:ph type="body" idx="1"/>
          </p:nvPr>
        </p:nvSpPr>
        <p:spPr>
          <a:xfrm>
            <a:off x="525463" y="1050925"/>
            <a:ext cx="7429500" cy="5211763"/>
          </a:xfrm>
        </p:spPr>
        <p:txBody>
          <a:bodyPr/>
          <a:lstStyle/>
          <a:p>
            <a:pPr eaLnBrk="1" hangingPunct="1">
              <a:spcBef>
                <a:spcPct val="35000"/>
              </a:spcBef>
              <a:defRPr/>
            </a:pPr>
            <a:r>
              <a:rPr lang="en-US" dirty="0" smtClean="0"/>
              <a:t>Workers’ Compensation</a:t>
            </a:r>
          </a:p>
          <a:p>
            <a:pPr lvl="1" eaLnBrk="1" hangingPunct="1">
              <a:spcBef>
                <a:spcPct val="35000"/>
              </a:spcBef>
              <a:defRPr/>
            </a:pPr>
            <a:r>
              <a:rPr lang="en-US" dirty="0" smtClean="0"/>
              <a:t>Provides income and medical benefits to work-related accident victims or their dependents, regardless of fault.</a:t>
            </a:r>
          </a:p>
          <a:p>
            <a:pPr lvl="2" eaLnBrk="1" hangingPunct="1">
              <a:spcBef>
                <a:spcPct val="35000"/>
              </a:spcBef>
              <a:defRPr/>
            </a:pPr>
            <a:r>
              <a:rPr lang="en-US" dirty="0" smtClean="0"/>
              <a:t>Death or disability: a cash benefit based on earnings per week of employment.</a:t>
            </a:r>
          </a:p>
          <a:p>
            <a:pPr lvl="2" eaLnBrk="1" hangingPunct="1">
              <a:spcBef>
                <a:spcPct val="35000"/>
              </a:spcBef>
              <a:defRPr/>
            </a:pPr>
            <a:r>
              <a:rPr lang="en-US" dirty="0" smtClean="0"/>
              <a:t>Specific loss injuries: statutory list of losses.</a:t>
            </a:r>
          </a:p>
          <a:p>
            <a:pPr lvl="2" eaLnBrk="1" hangingPunct="1">
              <a:spcBef>
                <a:spcPct val="35000"/>
              </a:spcBef>
              <a:defRPr/>
            </a:pPr>
            <a:r>
              <a:rPr lang="en-US" dirty="0" smtClean="0"/>
              <a:t>Injured workers are protected by ADA provisions.</a:t>
            </a:r>
          </a:p>
          <a:p>
            <a:pPr lvl="1" eaLnBrk="1" hangingPunct="1">
              <a:spcBef>
                <a:spcPct val="35000"/>
              </a:spcBef>
              <a:defRPr/>
            </a:pPr>
            <a:r>
              <a:rPr lang="en-US" dirty="0" smtClean="0"/>
              <a:t>Controlling workers’ compensation costs</a:t>
            </a:r>
          </a:p>
          <a:p>
            <a:pPr lvl="2" eaLnBrk="1" hangingPunct="1">
              <a:spcBef>
                <a:spcPct val="35000"/>
              </a:spcBef>
              <a:defRPr/>
            </a:pPr>
            <a:r>
              <a:rPr lang="en-US" dirty="0" smtClean="0"/>
              <a:t>Screen out accident-prone workers.</a:t>
            </a:r>
          </a:p>
          <a:p>
            <a:pPr lvl="2" eaLnBrk="1" hangingPunct="1">
              <a:spcBef>
                <a:spcPct val="35000"/>
              </a:spcBef>
              <a:defRPr/>
            </a:pPr>
            <a:r>
              <a:rPr lang="en-US" dirty="0" smtClean="0"/>
              <a:t>Make the workplace safer.</a:t>
            </a:r>
          </a:p>
          <a:p>
            <a:pPr lvl="2" eaLnBrk="1" hangingPunct="1">
              <a:spcBef>
                <a:spcPct val="35000"/>
              </a:spcBef>
              <a:defRPr/>
            </a:pPr>
            <a:r>
              <a:rPr lang="en-US" dirty="0" smtClean="0"/>
              <a:t>Thoroughly investigate accident claims.</a:t>
            </a:r>
          </a:p>
          <a:p>
            <a:pPr lvl="2" eaLnBrk="1" hangingPunct="1">
              <a:spcBef>
                <a:spcPct val="35000"/>
              </a:spcBef>
              <a:defRPr/>
            </a:pPr>
            <a:r>
              <a:rPr lang="en-US" dirty="0" smtClean="0"/>
              <a:t>Use case management to return injured employees to work as soon as possible.</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20483" name="Slide Number Placeholder 4"/>
          <p:cNvSpPr>
            <a:spLocks noGrp="1"/>
          </p:cNvSpPr>
          <p:nvPr>
            <p:ph type="sldNum" sz="quarter" idx="11"/>
          </p:nvPr>
        </p:nvSpPr>
        <p:spPr>
          <a:noFill/>
        </p:spPr>
        <p:txBody>
          <a:bodyPr/>
          <a:lstStyle/>
          <a:p>
            <a:r>
              <a:rPr lang="en-US" smtClean="0">
                <a:latin typeface="Arial" pitchFamily="34" charset="0"/>
              </a:rPr>
              <a:t>13–</a:t>
            </a:r>
            <a:fld id="{351AAE06-BCBE-48FD-9741-335178400E0E}" type="slidenum">
              <a:rPr lang="en-US" smtClean="0">
                <a:latin typeface="Arial" pitchFamily="34" charset="0"/>
              </a:rPr>
              <a:pPr/>
              <a:t>18</a:t>
            </a:fld>
            <a:endParaRPr lang="en-US" smtClean="0">
              <a:latin typeface="Arial" pitchFamily="34" charset="0"/>
            </a:endParaRPr>
          </a:p>
        </p:txBody>
      </p:sp>
      <p:sp>
        <p:nvSpPr>
          <p:cNvPr id="2745346" name="Rectangle 2"/>
          <p:cNvSpPr>
            <a:spLocks noGrp="1" noChangeArrowheads="1"/>
          </p:cNvSpPr>
          <p:nvPr>
            <p:ph type="title"/>
          </p:nvPr>
        </p:nvSpPr>
        <p:spPr/>
        <p:txBody>
          <a:bodyPr/>
          <a:lstStyle/>
          <a:p>
            <a:pPr eaLnBrk="1" hangingPunct="1">
              <a:defRPr/>
            </a:pPr>
            <a:r>
              <a:rPr lang="en-US" dirty="0" smtClean="0"/>
              <a:t>Insurance Benefits (cont’d)</a:t>
            </a:r>
          </a:p>
        </p:txBody>
      </p:sp>
      <p:sp>
        <p:nvSpPr>
          <p:cNvPr id="2745347" name="Rectangle 3"/>
          <p:cNvSpPr>
            <a:spLocks noGrp="1" noChangeArrowheads="1"/>
          </p:cNvSpPr>
          <p:nvPr>
            <p:ph type="body" idx="1"/>
          </p:nvPr>
        </p:nvSpPr>
        <p:spPr/>
        <p:txBody>
          <a:bodyPr/>
          <a:lstStyle/>
          <a:p>
            <a:pPr eaLnBrk="1" hangingPunct="1">
              <a:spcBef>
                <a:spcPct val="40000"/>
              </a:spcBef>
              <a:defRPr/>
            </a:pPr>
            <a:r>
              <a:rPr lang="en-US" sz="2800" dirty="0" smtClean="0"/>
              <a:t>Hospitalization, Health, and Disability Insurance</a:t>
            </a:r>
          </a:p>
          <a:p>
            <a:pPr lvl="1" eaLnBrk="1" hangingPunct="1">
              <a:spcBef>
                <a:spcPct val="40000"/>
              </a:spcBef>
              <a:defRPr/>
            </a:pPr>
            <a:r>
              <a:rPr lang="en-US" sz="2400" dirty="0" smtClean="0"/>
              <a:t>Provide for loss of income protection and group-rate coverage of basic and major medical expenses for off-the-job accidents and illnesses. </a:t>
            </a:r>
          </a:p>
          <a:p>
            <a:pPr lvl="2" eaLnBrk="1" hangingPunct="1">
              <a:spcBef>
                <a:spcPct val="40000"/>
              </a:spcBef>
              <a:defRPr/>
            </a:pPr>
            <a:r>
              <a:rPr lang="en-US" sz="2400" dirty="0" smtClean="0"/>
              <a:t>Accidental death and dismemberment</a:t>
            </a:r>
          </a:p>
          <a:p>
            <a:pPr lvl="2" eaLnBrk="1" hangingPunct="1">
              <a:spcBef>
                <a:spcPct val="40000"/>
              </a:spcBef>
              <a:defRPr/>
            </a:pPr>
            <a:r>
              <a:rPr lang="en-US" sz="2400" dirty="0" smtClean="0"/>
              <a:t>Disability insurance</a:t>
            </a:r>
          </a:p>
          <a:p>
            <a:pPr lvl="2" eaLnBrk="1" hangingPunct="1">
              <a:spcBef>
                <a:spcPct val="40000"/>
              </a:spcBef>
              <a:defRPr/>
            </a:pPr>
            <a:r>
              <a:rPr lang="en-US" sz="2400" dirty="0" smtClean="0"/>
              <a:t>Mental health benefits</a:t>
            </a:r>
          </a:p>
        </p:txBody>
      </p:sp>
      <p:pic>
        <p:nvPicPr>
          <p:cNvPr id="20486" name="Picture 4" descr="j0229861"/>
          <p:cNvPicPr>
            <a:picLocks noChangeAspect="1" noChangeArrowheads="1"/>
          </p:cNvPicPr>
          <p:nvPr/>
        </p:nvPicPr>
        <p:blipFill>
          <a:blip r:embed="rId3" cstate="print"/>
          <a:srcRect/>
          <a:stretch>
            <a:fillRect/>
          </a:stretch>
        </p:blipFill>
        <p:spPr bwMode="auto">
          <a:xfrm>
            <a:off x="6218238" y="3703638"/>
            <a:ext cx="2132012" cy="246856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21507" name="Slide Number Placeholder 2"/>
          <p:cNvSpPr>
            <a:spLocks noGrp="1"/>
          </p:cNvSpPr>
          <p:nvPr>
            <p:ph type="sldNum" sz="quarter" idx="11"/>
          </p:nvPr>
        </p:nvSpPr>
        <p:spPr>
          <a:noFill/>
        </p:spPr>
        <p:txBody>
          <a:bodyPr/>
          <a:lstStyle/>
          <a:p>
            <a:r>
              <a:rPr lang="en-US" smtClean="0">
                <a:latin typeface="Arial" pitchFamily="34" charset="0"/>
              </a:rPr>
              <a:t>13–</a:t>
            </a:r>
            <a:fld id="{8E4698C2-3142-48D4-A92F-0CAABE3CE3FF}" type="slidenum">
              <a:rPr lang="en-US" smtClean="0">
                <a:latin typeface="Arial" pitchFamily="34" charset="0"/>
              </a:rPr>
              <a:pPr/>
              <a:t>19</a:t>
            </a:fld>
            <a:endParaRPr lang="en-US" smtClean="0">
              <a:latin typeface="Arial" pitchFamily="34" charset="0"/>
            </a:endParaRPr>
          </a:p>
        </p:txBody>
      </p:sp>
      <p:sp>
        <p:nvSpPr>
          <p:cNvPr id="21508" name="Text Box 2" descr="Tabletopbar01"/>
          <p:cNvSpPr txBox="1">
            <a:spLocks noChangeArrowheads="1"/>
          </p:cNvSpPr>
          <p:nvPr/>
        </p:nvSpPr>
        <p:spPr bwMode="auto">
          <a:xfrm>
            <a:off x="490538" y="315913"/>
            <a:ext cx="8137525" cy="584200"/>
          </a:xfrm>
          <a:prstGeom prst="rect">
            <a:avLst/>
          </a:prstGeom>
          <a:blipFill dpi="0" rotWithShape="1">
            <a:blip r:embed="rId3" cstate="print"/>
            <a:srcRect/>
            <a:stretch>
              <a:fillRect/>
            </a:stretch>
          </a:blipFill>
          <a:ln w="3175">
            <a:solidFill>
              <a:srgbClr val="85D785"/>
            </a:solidFill>
            <a:miter lim="800000"/>
            <a:headEnd/>
            <a:tailEnd/>
          </a:ln>
        </p:spPr>
        <p:txBody>
          <a:bodyPr>
            <a:spAutoFit/>
          </a:bodyPr>
          <a:lstStyle/>
          <a:p>
            <a:pPr marL="1376363" indent="-1376363">
              <a:spcBef>
                <a:spcPct val="50000"/>
              </a:spcBef>
            </a:pPr>
            <a:r>
              <a:rPr lang="en-US" sz="1600" b="1">
                <a:solidFill>
                  <a:srgbClr val="3366CC"/>
                </a:solidFill>
              </a:rPr>
              <a:t>TABLE 13</a:t>
            </a:r>
            <a:r>
              <a:rPr lang="en-US" sz="1600" b="1">
                <a:solidFill>
                  <a:srgbClr val="3366CC"/>
                </a:solidFill>
                <a:cs typeface="Arial" pitchFamily="34" charset="0"/>
              </a:rPr>
              <a:t>–3</a:t>
            </a:r>
            <a:r>
              <a:rPr lang="en-US" sz="1600">
                <a:cs typeface="Arial" pitchFamily="34" charset="0"/>
              </a:rPr>
              <a:t>	Percentage of Employers Offering Popular Health Benefits—</a:t>
            </a:r>
            <a:br>
              <a:rPr lang="en-US" sz="1600">
                <a:cs typeface="Arial" pitchFamily="34" charset="0"/>
              </a:rPr>
            </a:br>
            <a:r>
              <a:rPr lang="en-US" sz="1600">
                <a:cs typeface="Arial" pitchFamily="34" charset="0"/>
              </a:rPr>
              <a:t>Change Over Time</a:t>
            </a:r>
          </a:p>
        </p:txBody>
      </p:sp>
      <p:graphicFrame>
        <p:nvGraphicFramePr>
          <p:cNvPr id="2790488" name="Group 88"/>
          <p:cNvGraphicFramePr>
            <a:graphicFrameLocks noGrp="1"/>
          </p:cNvGraphicFramePr>
          <p:nvPr/>
        </p:nvGraphicFramePr>
        <p:xfrm>
          <a:off x="549275" y="1235075"/>
          <a:ext cx="8045450" cy="4389438"/>
        </p:xfrm>
        <a:graphic>
          <a:graphicData uri="http://schemas.openxmlformats.org/drawingml/2006/table">
            <a:tbl>
              <a:tblPr/>
              <a:tblGrid>
                <a:gridCol w="4725988"/>
                <a:gridCol w="1658937"/>
                <a:gridCol w="1660525"/>
              </a:tblGrid>
              <a:tr h="365787">
                <a:tc>
                  <a:txBody>
                    <a:bodyPr/>
                    <a:lstStyle/>
                    <a:p>
                      <a:pPr marL="0" marR="0" lvl="0" indent="0" algn="l" defTabSz="914400" rtl="0" eaLnBrk="1" fontAlgn="base" latinLnBrk="0" hangingPunct="1">
                        <a:lnSpc>
                          <a:spcPct val="100000"/>
                        </a:lnSpc>
                        <a:spcBef>
                          <a:spcPct val="20000"/>
                        </a:spcBef>
                        <a:spcAft>
                          <a:spcPct val="0"/>
                        </a:spcAft>
                        <a:buClr>
                          <a:srgbClr val="666699"/>
                        </a:buClr>
                        <a:buSzTx/>
                        <a:buFontTx/>
                        <a:buNone/>
                        <a:tabLst/>
                      </a:pPr>
                      <a:endParaRPr kumimoji="0" lang="en-US" sz="1800" b="0" i="0" u="none" strike="noStrike" cap="none" normalizeH="0" baseline="0" dirty="0" smtClean="0">
                        <a:ln>
                          <a:noFill/>
                        </a:ln>
                        <a:solidFill>
                          <a:srgbClr val="006699"/>
                        </a:solidFill>
                        <a:effectLst>
                          <a:outerShdw blurRad="38100" dist="38100" dir="2700000" algn="tl">
                            <a:srgbClr val="C0C0C0"/>
                          </a:outerShdw>
                        </a:effectLst>
                        <a:latin typeface="Arial" charset="0"/>
                        <a:cs typeface="Tahoma" pitchFamily="34" charset="0"/>
                      </a:endParaRPr>
                    </a:p>
                  </a:txBody>
                  <a:tcPr marT="45723" marB="45723"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Yes (%) 2005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Yes (%) 2009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cap="flat">
                      <a:noFill/>
                    </a:lnT>
                    <a:lnB>
                      <a:noFill/>
                    </a:lnB>
                    <a:lnTlToBr>
                      <a:noFill/>
                    </a:lnTlToBr>
                    <a:lnBlToTr>
                      <a:noFill/>
                    </a:lnBlToTr>
                    <a:noFill/>
                  </a:tcPr>
                </a:tc>
              </a:tr>
              <a:tr h="3657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Prescription drug program coverage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97</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96</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a:noFill/>
                    </a:lnT>
                    <a:lnB>
                      <a:noFill/>
                    </a:lnB>
                    <a:lnTlToBr>
                      <a:noFill/>
                    </a:lnTlToBr>
                    <a:lnBlToTr>
                      <a:noFill/>
                    </a:lnBlToTr>
                    <a:noFill/>
                  </a:tcPr>
                </a:tc>
              </a:tr>
              <a:tr h="3657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Dental insurance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95</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96</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a:noFill/>
                    </a:lnT>
                    <a:lnB>
                      <a:noFill/>
                    </a:lnB>
                    <a:lnTlToBr>
                      <a:noFill/>
                    </a:lnTlToBr>
                    <a:lnBlToTr>
                      <a:noFill/>
                    </a:lnBlToTr>
                    <a:noFill/>
                  </a:tcPr>
                </a:tc>
              </a:tr>
              <a:tr h="3657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Mail order prescription program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90</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91</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a:noFill/>
                    </a:lnT>
                    <a:lnB>
                      <a:noFill/>
                    </a:lnB>
                    <a:lnTlToBr>
                      <a:noFill/>
                    </a:lnTlToBr>
                    <a:lnBlToTr>
                      <a:noFill/>
                    </a:lnBlToTr>
                    <a:noFill/>
                  </a:tcPr>
                </a:tc>
              </a:tr>
              <a:tr h="3657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PPO (preferred provider organization)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87</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81</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a:noFill/>
                    </a:lnT>
                    <a:lnB>
                      <a:noFill/>
                    </a:lnB>
                    <a:lnTlToBr>
                      <a:noFill/>
                    </a:lnTlToBr>
                    <a:lnBlToTr>
                      <a:noFill/>
                    </a:lnBlToTr>
                    <a:noFill/>
                  </a:tcPr>
                </a:tc>
              </a:tr>
              <a:tr h="3657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Chiropractic coverage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56</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80</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a:noFill/>
                    </a:lnT>
                    <a:lnB>
                      <a:noFill/>
                    </a:lnB>
                    <a:lnTlToBr>
                      <a:noFill/>
                    </a:lnTlToBr>
                    <a:lnBlToTr>
                      <a:noFill/>
                    </a:lnBlToTr>
                    <a:noFill/>
                  </a:tcPr>
                </a:tc>
              </a:tr>
              <a:tr h="3657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Mental health insurance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72</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80</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a:noFill/>
                    </a:lnT>
                    <a:lnB>
                      <a:noFill/>
                    </a:lnB>
                    <a:lnTlToBr>
                      <a:noFill/>
                    </a:lnTlToBr>
                    <a:lnBlToTr>
                      <a:noFill/>
                    </a:lnBlToTr>
                    <a:noFill/>
                  </a:tcPr>
                </a:tc>
              </a:tr>
              <a:tr h="3657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Vision insurance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80</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76</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a:noFill/>
                    </a:lnT>
                    <a:lnB>
                      <a:noFill/>
                    </a:lnB>
                    <a:lnTlToBr>
                      <a:noFill/>
                    </a:lnTlToBr>
                    <a:lnBlToTr>
                      <a:noFill/>
                    </a:lnBlToTr>
                    <a:noFill/>
                  </a:tcPr>
                </a:tc>
              </a:tr>
              <a:tr h="3657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Employee assistance program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73</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75</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a:noFill/>
                    </a:lnT>
                    <a:lnB>
                      <a:noFill/>
                    </a:lnB>
                    <a:lnTlToBr>
                      <a:noFill/>
                    </a:lnTlToBr>
                    <a:lnBlToTr>
                      <a:noFill/>
                    </a:lnBlToTr>
                    <a:noFill/>
                  </a:tcPr>
                </a:tc>
              </a:tr>
              <a:tr h="3657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Medical spending account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80</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71</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a:noFill/>
                    </a:lnT>
                    <a:lnB>
                      <a:noFill/>
                    </a:lnB>
                    <a:lnTlToBr>
                      <a:noFill/>
                    </a:lnTlToBr>
                    <a:lnBlToTr>
                      <a:noFill/>
                    </a:lnBlToTr>
                    <a:noFill/>
                  </a:tcPr>
                </a:tc>
              </a:tr>
              <a:tr h="3657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Life insurance for dependents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67</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58</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a:noFill/>
                    </a:lnT>
                    <a:lnB>
                      <a:noFill/>
                    </a:lnB>
                    <a:lnTlToBr>
                      <a:noFill/>
                    </a:lnTlToBr>
                    <a:lnBlToTr>
                      <a:noFill/>
                    </a:lnBlToTr>
                    <a:noFill/>
                  </a:tcPr>
                </a:tc>
              </a:tr>
              <a:tr h="3657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HMO (health maintenance organization)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53</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35</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45723" marB="45723"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4099" name="Slide Number Placeholder 2"/>
          <p:cNvSpPr>
            <a:spLocks noGrp="1"/>
          </p:cNvSpPr>
          <p:nvPr>
            <p:ph type="sldNum" sz="quarter" idx="11"/>
          </p:nvPr>
        </p:nvSpPr>
        <p:spPr>
          <a:noFill/>
        </p:spPr>
        <p:txBody>
          <a:bodyPr/>
          <a:lstStyle/>
          <a:p>
            <a:r>
              <a:rPr lang="en-US" smtClean="0">
                <a:latin typeface="Arial" pitchFamily="34" charset="0"/>
              </a:rPr>
              <a:t>13–</a:t>
            </a:r>
            <a:fld id="{4AE09384-4B6B-4039-9E07-CA72895413BF}" type="slidenum">
              <a:rPr lang="en-US" smtClean="0">
                <a:latin typeface="Arial" pitchFamily="34" charset="0"/>
              </a:rPr>
              <a:pPr/>
              <a:t>2</a:t>
            </a:fld>
            <a:endParaRPr lang="en-US" smtClean="0">
              <a:latin typeface="Arial" pitchFamily="34" charset="0"/>
            </a:endParaRPr>
          </a:p>
        </p:txBody>
      </p:sp>
      <p:sp>
        <p:nvSpPr>
          <p:cNvPr id="2682882" name="Text Box 2"/>
          <p:cNvSpPr txBox="1">
            <a:spLocks noChangeArrowheads="1"/>
          </p:cNvSpPr>
          <p:nvPr/>
        </p:nvSpPr>
        <p:spPr bwMode="auto">
          <a:xfrm>
            <a:off x="457200" y="206375"/>
            <a:ext cx="4114800" cy="457200"/>
          </a:xfrm>
          <a:prstGeom prst="rect">
            <a:avLst/>
          </a:prstGeom>
          <a:noFill/>
          <a:ln w="9525">
            <a:noFill/>
            <a:miter lim="800000"/>
            <a:headEnd/>
            <a:tailEnd/>
          </a:ln>
          <a:effectLst>
            <a:outerShdw dist="35921" dir="2700000" algn="ctr" rotWithShape="0">
              <a:srgbClr val="333333"/>
            </a:outerShdw>
          </a:effectLst>
        </p:spPr>
        <p:txBody>
          <a:bodyPr>
            <a:spAutoFit/>
          </a:bodyPr>
          <a:lstStyle/>
          <a:p>
            <a:pPr>
              <a:spcBef>
                <a:spcPct val="50000"/>
              </a:spcBef>
              <a:defRPr/>
            </a:pPr>
            <a:r>
              <a:rPr lang="en-US" sz="2400" dirty="0">
                <a:solidFill>
                  <a:schemeClr val="bg1"/>
                </a:solidFill>
                <a:latin typeface="Arial" charset="0"/>
                <a:cs typeface="+mn-cs"/>
              </a:rPr>
              <a:t>WHERE WE ARE NOW…</a:t>
            </a:r>
          </a:p>
        </p:txBody>
      </p:sp>
      <p:pic>
        <p:nvPicPr>
          <p:cNvPr id="2682888" name="Picture 8" descr="Dessler_CO13_chart"/>
          <p:cNvPicPr>
            <a:picLocks noChangeAspect="1" noChangeArrowheads="1"/>
          </p:cNvPicPr>
          <p:nvPr/>
        </p:nvPicPr>
        <p:blipFill>
          <a:blip r:embed="rId4" cstate="print"/>
          <a:srcRect/>
          <a:stretch>
            <a:fillRect/>
          </a:stretch>
        </p:blipFill>
        <p:spPr bwMode="auto">
          <a:xfrm>
            <a:off x="457200" y="1050925"/>
            <a:ext cx="7610475" cy="52038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afterEffect">
                                  <p:stCondLst>
                                    <p:cond delay="0"/>
                                  </p:stCondLst>
                                  <p:childTnLst>
                                    <p:set>
                                      <p:cBhvr>
                                        <p:cTn id="6" dur="1" fill="hold">
                                          <p:stCondLst>
                                            <p:cond delay="0"/>
                                          </p:stCondLst>
                                        </p:cTn>
                                        <p:tgtEl>
                                          <p:spTgt spid="2682888"/>
                                        </p:tgtEl>
                                        <p:attrNameLst>
                                          <p:attrName>style.visibility</p:attrName>
                                        </p:attrNameLst>
                                      </p:cBhvr>
                                      <p:to>
                                        <p:strVal val="visible"/>
                                      </p:to>
                                    </p:set>
                                    <p:anim calcmode="lin" valueType="num">
                                      <p:cBhvr>
                                        <p:cTn id="7" dur="1000" fill="hold"/>
                                        <p:tgtEl>
                                          <p:spTgt spid="2682888"/>
                                        </p:tgtEl>
                                        <p:attrNameLst>
                                          <p:attrName>ppt_x</p:attrName>
                                        </p:attrNameLst>
                                      </p:cBhvr>
                                      <p:tavLst>
                                        <p:tav tm="0">
                                          <p:val>
                                            <p:strVal val="#ppt_x"/>
                                          </p:val>
                                        </p:tav>
                                        <p:tav tm="100000">
                                          <p:val>
                                            <p:strVal val="#ppt_x"/>
                                          </p:val>
                                        </p:tav>
                                      </p:tavLst>
                                    </p:anim>
                                    <p:anim calcmode="lin" valueType="num">
                                      <p:cBhvr>
                                        <p:cTn id="8" dur="1000" fill="hold"/>
                                        <p:tgtEl>
                                          <p:spTgt spid="2682888"/>
                                        </p:tgtEl>
                                        <p:attrNameLst>
                                          <p:attrName>ppt_y</p:attrName>
                                        </p:attrNameLst>
                                      </p:cBhvr>
                                      <p:tavLst>
                                        <p:tav tm="0">
                                          <p:val>
                                            <p:strVal val="#ppt_y+#ppt_h/2"/>
                                          </p:val>
                                        </p:tav>
                                        <p:tav tm="100000">
                                          <p:val>
                                            <p:strVal val="#ppt_y"/>
                                          </p:val>
                                        </p:tav>
                                      </p:tavLst>
                                    </p:anim>
                                    <p:anim calcmode="lin" valueType="num">
                                      <p:cBhvr>
                                        <p:cTn id="9" dur="1000" fill="hold"/>
                                        <p:tgtEl>
                                          <p:spTgt spid="2682888"/>
                                        </p:tgtEl>
                                        <p:attrNameLst>
                                          <p:attrName>ppt_w</p:attrName>
                                        </p:attrNameLst>
                                      </p:cBhvr>
                                      <p:tavLst>
                                        <p:tav tm="0">
                                          <p:val>
                                            <p:strVal val="#ppt_w"/>
                                          </p:val>
                                        </p:tav>
                                        <p:tav tm="100000">
                                          <p:val>
                                            <p:strVal val="#ppt_w"/>
                                          </p:val>
                                        </p:tav>
                                      </p:tavLst>
                                    </p:anim>
                                    <p:anim calcmode="lin" valueType="num">
                                      <p:cBhvr>
                                        <p:cTn id="10" dur="1000" fill="hold"/>
                                        <p:tgtEl>
                                          <p:spTgt spid="26828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22531" name="Slide Number Placeholder 4"/>
          <p:cNvSpPr>
            <a:spLocks noGrp="1"/>
          </p:cNvSpPr>
          <p:nvPr>
            <p:ph type="sldNum" sz="quarter" idx="11"/>
          </p:nvPr>
        </p:nvSpPr>
        <p:spPr>
          <a:noFill/>
        </p:spPr>
        <p:txBody>
          <a:bodyPr/>
          <a:lstStyle/>
          <a:p>
            <a:r>
              <a:rPr lang="en-US" smtClean="0">
                <a:latin typeface="Arial" pitchFamily="34" charset="0"/>
              </a:rPr>
              <a:t>13–</a:t>
            </a:r>
            <a:fld id="{C14C0E94-E73B-4282-8550-12451512E914}" type="slidenum">
              <a:rPr lang="en-US" smtClean="0">
                <a:latin typeface="Arial" pitchFamily="34" charset="0"/>
              </a:rPr>
              <a:pPr/>
              <a:t>20</a:t>
            </a:fld>
            <a:endParaRPr lang="en-US" smtClean="0">
              <a:latin typeface="Arial" pitchFamily="34" charset="0"/>
            </a:endParaRPr>
          </a:p>
        </p:txBody>
      </p:sp>
      <p:sp>
        <p:nvSpPr>
          <p:cNvPr id="2749446" name="Rectangle 6"/>
          <p:cNvSpPr>
            <a:spLocks noGrp="1" noChangeArrowheads="1"/>
          </p:cNvSpPr>
          <p:nvPr>
            <p:ph type="title"/>
          </p:nvPr>
        </p:nvSpPr>
        <p:spPr/>
        <p:txBody>
          <a:bodyPr/>
          <a:lstStyle/>
          <a:p>
            <a:pPr eaLnBrk="1" hangingPunct="1">
              <a:defRPr/>
            </a:pPr>
            <a:r>
              <a:rPr lang="en-US" dirty="0" smtClean="0"/>
              <a:t>Insurance Benefits (cont’d)</a:t>
            </a:r>
          </a:p>
        </p:txBody>
      </p:sp>
      <p:sp>
        <p:nvSpPr>
          <p:cNvPr id="2749447" name="Rectangle 7"/>
          <p:cNvSpPr>
            <a:spLocks noGrp="1" noChangeArrowheads="1"/>
          </p:cNvSpPr>
          <p:nvPr>
            <p:ph type="body" idx="1"/>
          </p:nvPr>
        </p:nvSpPr>
        <p:spPr>
          <a:xfrm>
            <a:off x="525463" y="1050925"/>
            <a:ext cx="7064375" cy="5211763"/>
          </a:xfrm>
        </p:spPr>
        <p:txBody>
          <a:bodyPr/>
          <a:lstStyle/>
          <a:p>
            <a:pPr eaLnBrk="1" hangingPunct="1">
              <a:spcBef>
                <a:spcPct val="45000"/>
              </a:spcBef>
              <a:defRPr/>
            </a:pPr>
            <a:r>
              <a:rPr lang="en-US" dirty="0" smtClean="0"/>
              <a:t>Health Maintenance Organization (HMO)</a:t>
            </a:r>
          </a:p>
          <a:p>
            <a:pPr lvl="1" eaLnBrk="1" hangingPunct="1">
              <a:spcBef>
                <a:spcPct val="45000"/>
              </a:spcBef>
              <a:defRPr/>
            </a:pPr>
            <a:r>
              <a:rPr lang="en-US" dirty="0" smtClean="0"/>
              <a:t>A medical organization consisting of specialists operating out of a health care center. </a:t>
            </a:r>
          </a:p>
          <a:p>
            <a:pPr lvl="2" eaLnBrk="1" hangingPunct="1">
              <a:spcBef>
                <a:spcPct val="45000"/>
              </a:spcBef>
              <a:defRPr/>
            </a:pPr>
            <a:r>
              <a:rPr lang="en-US" dirty="0" smtClean="0"/>
              <a:t>Provides routine medical services to employees who pay a nominal fee.</a:t>
            </a:r>
          </a:p>
          <a:p>
            <a:pPr lvl="2" eaLnBrk="1" hangingPunct="1">
              <a:spcBef>
                <a:spcPct val="45000"/>
              </a:spcBef>
              <a:defRPr/>
            </a:pPr>
            <a:r>
              <a:rPr lang="en-US" dirty="0" smtClean="0"/>
              <a:t>Receives a fixed annual contract fee per employee from the employer (or employer and employee), regardless of whether it provides that person with service.</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23555" name="Slide Number Placeholder 4"/>
          <p:cNvSpPr>
            <a:spLocks noGrp="1"/>
          </p:cNvSpPr>
          <p:nvPr>
            <p:ph type="sldNum" sz="quarter" idx="11"/>
          </p:nvPr>
        </p:nvSpPr>
        <p:spPr>
          <a:noFill/>
        </p:spPr>
        <p:txBody>
          <a:bodyPr/>
          <a:lstStyle/>
          <a:p>
            <a:r>
              <a:rPr lang="en-US" smtClean="0">
                <a:latin typeface="Arial" pitchFamily="34" charset="0"/>
              </a:rPr>
              <a:t>13–</a:t>
            </a:r>
            <a:fld id="{61636759-B84E-4337-A8A4-2FABFD3C402D}" type="slidenum">
              <a:rPr lang="en-US" smtClean="0">
                <a:latin typeface="Arial" pitchFamily="34" charset="0"/>
              </a:rPr>
              <a:pPr/>
              <a:t>21</a:t>
            </a:fld>
            <a:endParaRPr lang="en-US" smtClean="0">
              <a:latin typeface="Arial" pitchFamily="34" charset="0"/>
            </a:endParaRPr>
          </a:p>
        </p:txBody>
      </p:sp>
      <p:sp>
        <p:nvSpPr>
          <p:cNvPr id="2751494" name="Rectangle 6"/>
          <p:cNvSpPr>
            <a:spLocks noGrp="1" noChangeArrowheads="1"/>
          </p:cNvSpPr>
          <p:nvPr>
            <p:ph type="title"/>
          </p:nvPr>
        </p:nvSpPr>
        <p:spPr/>
        <p:txBody>
          <a:bodyPr/>
          <a:lstStyle/>
          <a:p>
            <a:pPr eaLnBrk="1" hangingPunct="1">
              <a:defRPr/>
            </a:pPr>
            <a:r>
              <a:rPr lang="en-US" dirty="0" smtClean="0"/>
              <a:t>Insurance Benefits (cont’d)</a:t>
            </a:r>
          </a:p>
        </p:txBody>
      </p:sp>
      <p:sp>
        <p:nvSpPr>
          <p:cNvPr id="2751495" name="Rectangle 7"/>
          <p:cNvSpPr>
            <a:spLocks noGrp="1" noChangeArrowheads="1"/>
          </p:cNvSpPr>
          <p:nvPr>
            <p:ph type="body" idx="1"/>
          </p:nvPr>
        </p:nvSpPr>
        <p:spPr>
          <a:xfrm>
            <a:off x="525463" y="1050925"/>
            <a:ext cx="7612062" cy="5211763"/>
          </a:xfrm>
        </p:spPr>
        <p:txBody>
          <a:bodyPr/>
          <a:lstStyle/>
          <a:p>
            <a:pPr eaLnBrk="1" hangingPunct="1">
              <a:spcBef>
                <a:spcPct val="40000"/>
              </a:spcBef>
              <a:defRPr/>
            </a:pPr>
            <a:r>
              <a:rPr lang="en-US" dirty="0" smtClean="0"/>
              <a:t>Preferred Provider Organizations (PPOs)</a:t>
            </a:r>
          </a:p>
          <a:p>
            <a:pPr lvl="1" eaLnBrk="1" hangingPunct="1">
              <a:spcBef>
                <a:spcPct val="40000"/>
              </a:spcBef>
              <a:defRPr/>
            </a:pPr>
            <a:r>
              <a:rPr lang="en-US" dirty="0" smtClean="0"/>
              <a:t>Groups of health care providers that contract to provide services at reduced fees.</a:t>
            </a:r>
          </a:p>
          <a:p>
            <a:pPr lvl="2" eaLnBrk="1" hangingPunct="1">
              <a:spcBef>
                <a:spcPct val="40000"/>
              </a:spcBef>
              <a:defRPr/>
            </a:pPr>
            <a:r>
              <a:rPr lang="en-US" dirty="0" smtClean="0"/>
              <a:t>Employees can select from a list of preferred individual health providers.</a:t>
            </a:r>
          </a:p>
          <a:p>
            <a:pPr lvl="2" eaLnBrk="1" hangingPunct="1">
              <a:spcBef>
                <a:spcPct val="40000"/>
              </a:spcBef>
              <a:defRPr/>
            </a:pPr>
            <a:r>
              <a:rPr lang="en-US" dirty="0" smtClean="0"/>
              <a:t>Providers agree to discount services and to submit to utilization controls.</a:t>
            </a:r>
          </a:p>
          <a:p>
            <a:pPr lvl="2" eaLnBrk="1" hangingPunct="1">
              <a:spcBef>
                <a:spcPct val="40000"/>
              </a:spcBef>
              <a:defRPr/>
            </a:pPr>
            <a:r>
              <a:rPr lang="en-US" dirty="0" smtClean="0"/>
              <a:t>Employees using non-PPO-listed providers may pay </a:t>
            </a:r>
            <a:br>
              <a:rPr lang="en-US" dirty="0" smtClean="0"/>
            </a:br>
            <a:r>
              <a:rPr lang="en-US" dirty="0" smtClean="0"/>
              <a:t>all costs or only costs above the reduced fee structure for services.</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24579" name="Slide Number Placeholder 4"/>
          <p:cNvSpPr>
            <a:spLocks noGrp="1"/>
          </p:cNvSpPr>
          <p:nvPr>
            <p:ph type="sldNum" sz="quarter" idx="11"/>
          </p:nvPr>
        </p:nvSpPr>
        <p:spPr>
          <a:noFill/>
        </p:spPr>
        <p:txBody>
          <a:bodyPr/>
          <a:lstStyle/>
          <a:p>
            <a:r>
              <a:rPr lang="en-US" smtClean="0">
                <a:latin typeface="Arial" pitchFamily="34" charset="0"/>
              </a:rPr>
              <a:t>13–</a:t>
            </a:r>
            <a:fld id="{CE662B18-315B-49D9-A4BA-CEBD280B302D}" type="slidenum">
              <a:rPr lang="en-US" smtClean="0">
                <a:latin typeface="Arial" pitchFamily="34" charset="0"/>
              </a:rPr>
              <a:pPr/>
              <a:t>22</a:t>
            </a:fld>
            <a:endParaRPr lang="en-US" smtClean="0">
              <a:latin typeface="Arial" pitchFamily="34" charset="0"/>
            </a:endParaRPr>
          </a:p>
        </p:txBody>
      </p:sp>
      <p:sp>
        <p:nvSpPr>
          <p:cNvPr id="2757634" name="Rectangle 2"/>
          <p:cNvSpPr>
            <a:spLocks noGrp="1" noChangeArrowheads="1"/>
          </p:cNvSpPr>
          <p:nvPr>
            <p:ph type="title"/>
          </p:nvPr>
        </p:nvSpPr>
        <p:spPr/>
        <p:txBody>
          <a:bodyPr/>
          <a:lstStyle/>
          <a:p>
            <a:pPr eaLnBrk="1" hangingPunct="1">
              <a:defRPr/>
            </a:pPr>
            <a:r>
              <a:rPr lang="en-US" dirty="0" smtClean="0"/>
              <a:t>Laws Influencing Health Care Benefits</a:t>
            </a:r>
          </a:p>
        </p:txBody>
      </p:sp>
      <p:sp>
        <p:nvSpPr>
          <p:cNvPr id="2757635" name="Rectangle 3"/>
          <p:cNvSpPr>
            <a:spLocks noGrp="1" noChangeArrowheads="1"/>
          </p:cNvSpPr>
          <p:nvPr>
            <p:ph type="body" idx="1"/>
          </p:nvPr>
        </p:nvSpPr>
        <p:spPr/>
        <p:txBody>
          <a:bodyPr/>
          <a:lstStyle/>
          <a:p>
            <a:pPr eaLnBrk="1" hangingPunct="1">
              <a:spcBef>
                <a:spcPct val="25000"/>
              </a:spcBef>
              <a:defRPr/>
            </a:pPr>
            <a:r>
              <a:rPr lang="en-US" dirty="0" smtClean="0"/>
              <a:t>Health Services and Insurance</a:t>
            </a:r>
          </a:p>
          <a:p>
            <a:pPr lvl="1" eaLnBrk="1" hangingPunct="1">
              <a:spcBef>
                <a:spcPct val="25000"/>
              </a:spcBef>
              <a:defRPr/>
            </a:pPr>
            <a:r>
              <a:rPr lang="en-US" dirty="0" smtClean="0"/>
              <a:t>COBRA notification and insurance continuance requirements</a:t>
            </a:r>
          </a:p>
          <a:p>
            <a:pPr lvl="1" eaLnBrk="1" hangingPunct="1">
              <a:spcBef>
                <a:spcPct val="25000"/>
              </a:spcBef>
              <a:defRPr/>
            </a:pPr>
            <a:r>
              <a:rPr lang="en-US" dirty="0" smtClean="0"/>
              <a:t>Health Insurance Portability and Accountability Act of 1996 (HIPAA)</a:t>
            </a:r>
          </a:p>
          <a:p>
            <a:pPr eaLnBrk="1" hangingPunct="1">
              <a:spcBef>
                <a:spcPct val="25000"/>
              </a:spcBef>
              <a:defRPr/>
            </a:pPr>
            <a:r>
              <a:rPr lang="en-US" dirty="0" smtClean="0"/>
              <a:t>Retirement and Pension Plans</a:t>
            </a:r>
          </a:p>
          <a:p>
            <a:pPr lvl="1" eaLnBrk="1" hangingPunct="1">
              <a:spcBef>
                <a:spcPct val="25000"/>
              </a:spcBef>
              <a:defRPr/>
            </a:pPr>
            <a:r>
              <a:rPr lang="en-US" dirty="0" smtClean="0"/>
              <a:t>Employee Retirement Income Security Act of 1974 (ERISA)</a:t>
            </a:r>
          </a:p>
          <a:p>
            <a:pPr eaLnBrk="1" hangingPunct="1">
              <a:spcBef>
                <a:spcPct val="25000"/>
              </a:spcBef>
              <a:defRPr/>
            </a:pPr>
            <a:r>
              <a:rPr lang="en-US" dirty="0" smtClean="0"/>
              <a:t>Mental Health Benefits</a:t>
            </a:r>
          </a:p>
          <a:p>
            <a:pPr lvl="1" eaLnBrk="1" hangingPunct="1">
              <a:spcBef>
                <a:spcPct val="25000"/>
              </a:spcBef>
              <a:defRPr/>
            </a:pPr>
            <a:r>
              <a:rPr lang="en-US" dirty="0" smtClean="0"/>
              <a:t>Mental Health Parity Act of 1996</a:t>
            </a:r>
          </a:p>
          <a:p>
            <a:pPr eaLnBrk="1" hangingPunct="1">
              <a:spcBef>
                <a:spcPct val="25000"/>
              </a:spcBef>
              <a:defRPr/>
            </a:pPr>
            <a:r>
              <a:rPr lang="en-US" dirty="0" smtClean="0"/>
              <a:t>Family Leave</a:t>
            </a:r>
          </a:p>
          <a:p>
            <a:pPr lvl="1" eaLnBrk="1" hangingPunct="1">
              <a:spcBef>
                <a:spcPct val="25000"/>
              </a:spcBef>
              <a:defRPr/>
            </a:pPr>
            <a:r>
              <a:rPr lang="en-US" dirty="0" smtClean="0"/>
              <a:t>Pregnancy Discrimination Act</a:t>
            </a:r>
          </a:p>
          <a:p>
            <a:pPr lvl="1" eaLnBrk="1" hangingPunct="1">
              <a:spcBef>
                <a:spcPct val="25000"/>
              </a:spcBef>
              <a:defRPr/>
            </a:pPr>
            <a:r>
              <a:rPr lang="en-US" dirty="0" smtClean="0"/>
              <a:t>Family Medical Leave Act</a:t>
            </a:r>
          </a:p>
          <a:p>
            <a:pPr lvl="1" eaLnBrk="1" hangingPunct="1">
              <a:spcBef>
                <a:spcPct val="25000"/>
              </a:spcBef>
              <a:defRPr/>
            </a:pPr>
            <a:r>
              <a:rPr lang="en-US" dirty="0" smtClean="0"/>
              <a:t>The Newborn Mother’s Protection Act of 1996</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25603" name="Slide Number Placeholder 2"/>
          <p:cNvSpPr>
            <a:spLocks noGrp="1"/>
          </p:cNvSpPr>
          <p:nvPr>
            <p:ph type="sldNum" sz="quarter" idx="11"/>
          </p:nvPr>
        </p:nvSpPr>
        <p:spPr>
          <a:noFill/>
        </p:spPr>
        <p:txBody>
          <a:bodyPr/>
          <a:lstStyle/>
          <a:p>
            <a:r>
              <a:rPr lang="en-US" smtClean="0">
                <a:latin typeface="Arial" pitchFamily="34" charset="0"/>
              </a:rPr>
              <a:t>13–</a:t>
            </a:r>
            <a:fld id="{7A55E382-86F1-40B6-AA09-4CDF45DF3A52}" type="slidenum">
              <a:rPr lang="en-US" smtClean="0">
                <a:latin typeface="Arial" pitchFamily="34" charset="0"/>
              </a:rPr>
              <a:pPr/>
              <a:t>23</a:t>
            </a:fld>
            <a:endParaRPr lang="en-US" smtClean="0">
              <a:latin typeface="Arial" pitchFamily="34" charset="0"/>
            </a:endParaRPr>
          </a:p>
        </p:txBody>
      </p:sp>
      <p:sp>
        <p:nvSpPr>
          <p:cNvPr id="25604" name="Line 2"/>
          <p:cNvSpPr>
            <a:spLocks noChangeShapeType="1"/>
          </p:cNvSpPr>
          <p:nvPr/>
        </p:nvSpPr>
        <p:spPr bwMode="auto">
          <a:xfrm>
            <a:off x="582613" y="1154113"/>
            <a:ext cx="2343150" cy="0"/>
          </a:xfrm>
          <a:prstGeom prst="line">
            <a:avLst/>
          </a:prstGeom>
          <a:noFill/>
          <a:ln w="28575">
            <a:solidFill>
              <a:srgbClr val="3366CC"/>
            </a:solidFill>
            <a:round/>
            <a:headEnd/>
            <a:tailEnd/>
          </a:ln>
        </p:spPr>
        <p:txBody>
          <a:bodyPr wrap="none"/>
          <a:lstStyle/>
          <a:p>
            <a:endParaRPr lang="ar-SA"/>
          </a:p>
        </p:txBody>
      </p:sp>
      <p:sp>
        <p:nvSpPr>
          <p:cNvPr id="25605" name="Text Box 3"/>
          <p:cNvSpPr txBox="1">
            <a:spLocks noChangeArrowheads="1"/>
          </p:cNvSpPr>
          <p:nvPr/>
        </p:nvSpPr>
        <p:spPr bwMode="auto">
          <a:xfrm>
            <a:off x="490538" y="315913"/>
            <a:ext cx="2617787" cy="825500"/>
          </a:xfrm>
          <a:prstGeom prst="rect">
            <a:avLst/>
          </a:prstGeom>
          <a:noFill/>
          <a:ln w="9525">
            <a:noFill/>
            <a:miter lim="800000"/>
            <a:headEnd/>
            <a:tailEnd/>
          </a:ln>
        </p:spPr>
        <p:txBody>
          <a:bodyPr>
            <a:spAutoFit/>
          </a:bodyPr>
          <a:lstStyle/>
          <a:p>
            <a:pPr>
              <a:spcBef>
                <a:spcPct val="50000"/>
              </a:spcBef>
            </a:pPr>
            <a:r>
              <a:rPr lang="en-US" sz="1600" b="1">
                <a:solidFill>
                  <a:srgbClr val="3366CC"/>
                </a:solidFill>
              </a:rPr>
              <a:t>FIGURE 13</a:t>
            </a:r>
            <a:r>
              <a:rPr lang="en-US" sz="1600" b="1">
                <a:solidFill>
                  <a:srgbClr val="3366CC"/>
                </a:solidFill>
                <a:cs typeface="Arial" pitchFamily="34" charset="0"/>
              </a:rPr>
              <a:t>–5</a:t>
            </a:r>
            <a:br>
              <a:rPr lang="en-US" sz="1600" b="1">
                <a:solidFill>
                  <a:srgbClr val="3366CC"/>
                </a:solidFill>
                <a:cs typeface="Arial" pitchFamily="34" charset="0"/>
              </a:rPr>
            </a:br>
            <a:r>
              <a:rPr lang="en-US" sz="1600">
                <a:cs typeface="Arial" pitchFamily="34" charset="0"/>
              </a:rPr>
              <a:t>COBRA Record-Keeping </a:t>
            </a:r>
            <a:br>
              <a:rPr lang="en-US" sz="1600">
                <a:cs typeface="Arial" pitchFamily="34" charset="0"/>
              </a:rPr>
            </a:br>
            <a:r>
              <a:rPr lang="en-US" sz="1600">
                <a:cs typeface="Arial" pitchFamily="34" charset="0"/>
              </a:rPr>
              <a:t>Compliance Checklist</a:t>
            </a:r>
          </a:p>
        </p:txBody>
      </p:sp>
      <p:pic>
        <p:nvPicPr>
          <p:cNvPr id="25606" name="Picture 4" descr="1305"/>
          <p:cNvPicPr>
            <a:picLocks noChangeAspect="1" noChangeArrowheads="1"/>
          </p:cNvPicPr>
          <p:nvPr/>
        </p:nvPicPr>
        <p:blipFill>
          <a:blip r:embed="rId3" cstate="print"/>
          <a:srcRect/>
          <a:stretch>
            <a:fillRect/>
          </a:stretch>
        </p:blipFill>
        <p:spPr bwMode="auto">
          <a:xfrm>
            <a:off x="3292475" y="382588"/>
            <a:ext cx="3805238" cy="59721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26627" name="Slide Number Placeholder 3"/>
          <p:cNvSpPr>
            <a:spLocks noGrp="1"/>
          </p:cNvSpPr>
          <p:nvPr>
            <p:ph type="sldNum" sz="quarter" idx="11"/>
          </p:nvPr>
        </p:nvSpPr>
        <p:spPr>
          <a:noFill/>
        </p:spPr>
        <p:txBody>
          <a:bodyPr/>
          <a:lstStyle/>
          <a:p>
            <a:r>
              <a:rPr lang="en-US" smtClean="0">
                <a:latin typeface="Arial" pitchFamily="34" charset="0"/>
              </a:rPr>
              <a:t>13–</a:t>
            </a:r>
            <a:fld id="{3E7029A2-E739-4000-A94D-3B86320B7773}" type="slidenum">
              <a:rPr lang="en-US" smtClean="0">
                <a:latin typeface="Arial" pitchFamily="34" charset="0"/>
              </a:rPr>
              <a:pPr/>
              <a:t>24</a:t>
            </a:fld>
            <a:endParaRPr lang="en-US" smtClean="0">
              <a:latin typeface="Arial" pitchFamily="34" charset="0"/>
            </a:endParaRPr>
          </a:p>
        </p:txBody>
      </p:sp>
      <p:sp>
        <p:nvSpPr>
          <p:cNvPr id="2753538" name="Rectangle 2"/>
          <p:cNvSpPr>
            <a:spLocks noGrp="1" noChangeArrowheads="1"/>
          </p:cNvSpPr>
          <p:nvPr>
            <p:ph type="title"/>
          </p:nvPr>
        </p:nvSpPr>
        <p:spPr/>
        <p:txBody>
          <a:bodyPr/>
          <a:lstStyle/>
          <a:p>
            <a:pPr algn="ctr" eaLnBrk="1" hangingPunct="1">
              <a:defRPr/>
            </a:pPr>
            <a:r>
              <a:rPr lang="en-US" dirty="0" smtClean="0"/>
              <a:t>Trends in Health Care Cost Controls</a:t>
            </a:r>
          </a:p>
        </p:txBody>
      </p:sp>
      <p:grpSp>
        <p:nvGrpSpPr>
          <p:cNvPr id="2" name="Group 24"/>
          <p:cNvGrpSpPr>
            <a:grpSpLocks/>
          </p:cNvGrpSpPr>
          <p:nvPr/>
        </p:nvGrpSpPr>
        <p:grpSpPr bwMode="auto">
          <a:xfrm>
            <a:off x="1006475" y="1598613"/>
            <a:ext cx="6767513" cy="4298950"/>
            <a:chOff x="691" y="1180"/>
            <a:chExt cx="4263" cy="2708"/>
          </a:xfrm>
        </p:grpSpPr>
        <p:sp>
          <p:nvSpPr>
            <p:cNvPr id="26630" name="AutoShape 25" descr="brownfill01"/>
            <p:cNvSpPr>
              <a:spLocks noChangeArrowheads="1"/>
            </p:cNvSpPr>
            <p:nvPr/>
          </p:nvSpPr>
          <p:spPr bwMode="auto">
            <a:xfrm>
              <a:off x="3226" y="1180"/>
              <a:ext cx="1728" cy="464"/>
            </a:xfrm>
            <a:prstGeom prst="roundRect">
              <a:avLst>
                <a:gd name="adj" fmla="val 16667"/>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1800">
                  <a:latin typeface="Franklin Gothic Medium" pitchFamily="34" charset="0"/>
                </a:rPr>
                <a:t>Premiums and co-pays</a:t>
              </a:r>
            </a:p>
          </p:txBody>
        </p:sp>
        <p:sp>
          <p:nvSpPr>
            <p:cNvPr id="26631" name="AutoShape 26" descr="greenfill01"/>
            <p:cNvSpPr>
              <a:spLocks noChangeArrowheads="1"/>
            </p:cNvSpPr>
            <p:nvPr/>
          </p:nvSpPr>
          <p:spPr bwMode="auto">
            <a:xfrm>
              <a:off x="3226" y="1741"/>
              <a:ext cx="1728" cy="464"/>
            </a:xfrm>
            <a:prstGeom prst="roundRect">
              <a:avLst>
                <a:gd name="adj" fmla="val 16667"/>
              </a:avLst>
            </a:prstGeom>
            <a:blipFill dpi="0" rotWithShape="1">
              <a:blip r:embed="rId4" cstate="print"/>
              <a:srcRect/>
              <a:stretch>
                <a:fillRect/>
              </a:stretch>
            </a:blipFill>
            <a:ln w="57150" algn="ctr">
              <a:solidFill>
                <a:srgbClr val="65CD65"/>
              </a:solidFill>
              <a:round/>
              <a:headEnd/>
              <a:tailEnd/>
            </a:ln>
          </p:spPr>
          <p:txBody>
            <a:bodyPr lIns="0" tIns="0" rIns="0" bIns="0" anchor="ctr" anchorCtr="1"/>
            <a:lstStyle/>
            <a:p>
              <a:pPr algn="ctr"/>
              <a:r>
                <a:rPr lang="en-US" sz="1800">
                  <a:latin typeface="Franklin Gothic Medium" pitchFamily="34" charset="0"/>
                </a:rPr>
                <a:t>Communication and empowerment</a:t>
              </a:r>
            </a:p>
          </p:txBody>
        </p:sp>
        <p:sp>
          <p:nvSpPr>
            <p:cNvPr id="26632" name="AutoShape 27" descr="purplefill01"/>
            <p:cNvSpPr>
              <a:spLocks noChangeArrowheads="1"/>
            </p:cNvSpPr>
            <p:nvPr/>
          </p:nvSpPr>
          <p:spPr bwMode="auto">
            <a:xfrm>
              <a:off x="3226" y="2863"/>
              <a:ext cx="1728" cy="463"/>
            </a:xfrm>
            <a:prstGeom prst="roundRect">
              <a:avLst>
                <a:gd name="adj" fmla="val 16667"/>
              </a:avLst>
            </a:prstGeom>
            <a:blipFill dpi="0" rotWithShape="1">
              <a:blip r:embed="rId5" cstate="print"/>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Health savings accounts</a:t>
              </a:r>
            </a:p>
          </p:txBody>
        </p:sp>
        <p:sp>
          <p:nvSpPr>
            <p:cNvPr id="26633" name="AutoShape 28" descr="redfill01"/>
            <p:cNvSpPr>
              <a:spLocks noChangeArrowheads="1"/>
            </p:cNvSpPr>
            <p:nvPr/>
          </p:nvSpPr>
          <p:spPr bwMode="auto">
            <a:xfrm>
              <a:off x="3226" y="3424"/>
              <a:ext cx="1728" cy="464"/>
            </a:xfrm>
            <a:prstGeom prst="roundRect">
              <a:avLst>
                <a:gd name="adj" fmla="val 16667"/>
              </a:avLst>
            </a:prstGeom>
            <a:blipFill dpi="0" rotWithShape="1">
              <a:blip r:embed="rId6" cstate="print"/>
              <a:srcRect/>
              <a:stretch>
                <a:fillRect/>
              </a:stretch>
            </a:blipFill>
            <a:ln w="57150" algn="ctr">
              <a:solidFill>
                <a:srgbClr val="CC6600"/>
              </a:solidFill>
              <a:round/>
              <a:headEnd/>
              <a:tailEnd/>
            </a:ln>
          </p:spPr>
          <p:txBody>
            <a:bodyPr lIns="0" tIns="0" rIns="0" bIns="0" anchor="ctr" anchorCtr="1"/>
            <a:lstStyle/>
            <a:p>
              <a:pPr algn="ctr"/>
              <a:r>
                <a:rPr lang="en-US" sz="1800">
                  <a:latin typeface="Franklin Gothic Medium" pitchFamily="34" charset="0"/>
                </a:rPr>
                <a:t>Claim audits</a:t>
              </a:r>
            </a:p>
          </p:txBody>
        </p:sp>
        <p:cxnSp>
          <p:nvCxnSpPr>
            <p:cNvPr id="26634" name="AutoShape 29"/>
            <p:cNvCxnSpPr>
              <a:cxnSpLocks noChangeShapeType="1"/>
              <a:stCxn id="26640" idx="7"/>
              <a:endCxn id="26631" idx="1"/>
            </p:cNvCxnSpPr>
            <p:nvPr/>
          </p:nvCxnSpPr>
          <p:spPr bwMode="auto">
            <a:xfrm flipV="1">
              <a:off x="2362" y="1973"/>
              <a:ext cx="846" cy="273"/>
            </a:xfrm>
            <a:prstGeom prst="straightConnector1">
              <a:avLst/>
            </a:prstGeom>
            <a:noFill/>
            <a:ln w="38100">
              <a:solidFill>
                <a:schemeClr val="tx1"/>
              </a:solidFill>
              <a:round/>
              <a:headEnd/>
              <a:tailEnd type="stealth" w="lg" len="lg"/>
            </a:ln>
          </p:spPr>
        </p:cxnSp>
        <p:cxnSp>
          <p:nvCxnSpPr>
            <p:cNvPr id="26635" name="AutoShape 30"/>
            <p:cNvCxnSpPr>
              <a:cxnSpLocks noChangeShapeType="1"/>
              <a:stCxn id="26640" idx="5"/>
              <a:endCxn id="26632" idx="1"/>
            </p:cNvCxnSpPr>
            <p:nvPr/>
          </p:nvCxnSpPr>
          <p:spPr bwMode="auto">
            <a:xfrm>
              <a:off x="2362" y="2831"/>
              <a:ext cx="846" cy="264"/>
            </a:xfrm>
            <a:prstGeom prst="straightConnector1">
              <a:avLst/>
            </a:prstGeom>
            <a:noFill/>
            <a:ln w="38100">
              <a:solidFill>
                <a:schemeClr val="tx1"/>
              </a:solidFill>
              <a:round/>
              <a:headEnd/>
              <a:tailEnd type="stealth" w="lg" len="lg"/>
            </a:ln>
          </p:spPr>
        </p:cxnSp>
        <p:sp>
          <p:nvSpPr>
            <p:cNvPr id="26636" name="AutoShape 31" descr="bluefill01"/>
            <p:cNvSpPr>
              <a:spLocks noChangeArrowheads="1"/>
            </p:cNvSpPr>
            <p:nvPr/>
          </p:nvSpPr>
          <p:spPr bwMode="auto">
            <a:xfrm>
              <a:off x="3226" y="2306"/>
              <a:ext cx="1728" cy="464"/>
            </a:xfrm>
            <a:prstGeom prst="roundRect">
              <a:avLst>
                <a:gd name="adj" fmla="val 16667"/>
              </a:avLst>
            </a:prstGeom>
            <a:blipFill dpi="0" rotWithShape="1">
              <a:blip r:embed="rId7" cstate="print"/>
              <a:srcRect/>
              <a:stretch>
                <a:fillRect/>
              </a:stretch>
            </a:blipFill>
            <a:ln w="57150" algn="ctr">
              <a:solidFill>
                <a:srgbClr val="7DC1FF"/>
              </a:solidFill>
              <a:round/>
              <a:headEnd/>
              <a:tailEnd/>
            </a:ln>
          </p:spPr>
          <p:txBody>
            <a:bodyPr lIns="0" tIns="0" rIns="0" bIns="0" anchor="ctr" anchorCtr="1"/>
            <a:lstStyle/>
            <a:p>
              <a:pPr algn="ctr"/>
              <a:r>
                <a:rPr lang="en-US" sz="1800">
                  <a:latin typeface="Franklin Gothic Medium" pitchFamily="34" charset="0"/>
                </a:rPr>
                <a:t>Wellness programs</a:t>
              </a:r>
            </a:p>
          </p:txBody>
        </p:sp>
        <p:cxnSp>
          <p:nvCxnSpPr>
            <p:cNvPr id="26637" name="AutoShape 32"/>
            <p:cNvCxnSpPr>
              <a:cxnSpLocks noChangeShapeType="1"/>
              <a:stCxn id="26640" idx="6"/>
              <a:endCxn id="26636" idx="1"/>
            </p:cNvCxnSpPr>
            <p:nvPr/>
          </p:nvCxnSpPr>
          <p:spPr bwMode="auto">
            <a:xfrm flipV="1">
              <a:off x="2667" y="2538"/>
              <a:ext cx="541" cy="1"/>
            </a:xfrm>
            <a:prstGeom prst="straightConnector1">
              <a:avLst/>
            </a:prstGeom>
            <a:noFill/>
            <a:ln w="38100">
              <a:solidFill>
                <a:schemeClr val="tx1"/>
              </a:solidFill>
              <a:round/>
              <a:headEnd/>
              <a:tailEnd type="stealth" w="lg" len="lg"/>
            </a:ln>
          </p:spPr>
        </p:cxnSp>
        <p:cxnSp>
          <p:nvCxnSpPr>
            <p:cNvPr id="26638" name="AutoShape 33"/>
            <p:cNvCxnSpPr>
              <a:cxnSpLocks noChangeShapeType="1"/>
              <a:stCxn id="26640" idx="3"/>
              <a:endCxn id="26630" idx="1"/>
            </p:cNvCxnSpPr>
            <p:nvPr/>
          </p:nvCxnSpPr>
          <p:spPr bwMode="auto">
            <a:xfrm flipV="1">
              <a:off x="978" y="1412"/>
              <a:ext cx="2230" cy="1419"/>
            </a:xfrm>
            <a:prstGeom prst="straightConnector1">
              <a:avLst/>
            </a:prstGeom>
            <a:noFill/>
            <a:ln w="38100">
              <a:solidFill>
                <a:schemeClr val="tx1"/>
              </a:solidFill>
              <a:round/>
              <a:headEnd/>
              <a:tailEnd type="stealth" w="lg" len="lg"/>
            </a:ln>
          </p:spPr>
        </p:cxnSp>
        <p:cxnSp>
          <p:nvCxnSpPr>
            <p:cNvPr id="26639" name="AutoShape 34"/>
            <p:cNvCxnSpPr>
              <a:cxnSpLocks noChangeShapeType="1"/>
              <a:stCxn id="26640" idx="1"/>
              <a:endCxn id="26633" idx="1"/>
            </p:cNvCxnSpPr>
            <p:nvPr/>
          </p:nvCxnSpPr>
          <p:spPr bwMode="auto">
            <a:xfrm>
              <a:off x="978" y="2246"/>
              <a:ext cx="2230" cy="1410"/>
            </a:xfrm>
            <a:prstGeom prst="straightConnector1">
              <a:avLst/>
            </a:prstGeom>
            <a:noFill/>
            <a:ln w="38100">
              <a:solidFill>
                <a:schemeClr val="tx1"/>
              </a:solidFill>
              <a:round/>
              <a:headEnd/>
              <a:tailEnd type="stealth" w="lg" len="lg"/>
            </a:ln>
          </p:spPr>
        </p:cxnSp>
        <p:sp>
          <p:nvSpPr>
            <p:cNvPr id="26640" name="Oval 35"/>
            <p:cNvSpPr>
              <a:spLocks noChangeArrowheads="1"/>
            </p:cNvSpPr>
            <p:nvPr/>
          </p:nvSpPr>
          <p:spPr bwMode="auto">
            <a:xfrm>
              <a:off x="691" y="2151"/>
              <a:ext cx="1958" cy="775"/>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Cost-Control Trends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27651" name="Slide Number Placeholder 3"/>
          <p:cNvSpPr>
            <a:spLocks noGrp="1"/>
          </p:cNvSpPr>
          <p:nvPr>
            <p:ph type="sldNum" sz="quarter" idx="11"/>
          </p:nvPr>
        </p:nvSpPr>
        <p:spPr>
          <a:noFill/>
        </p:spPr>
        <p:txBody>
          <a:bodyPr/>
          <a:lstStyle/>
          <a:p>
            <a:r>
              <a:rPr lang="en-US" smtClean="0">
                <a:latin typeface="Arial" pitchFamily="34" charset="0"/>
              </a:rPr>
              <a:t>13–</a:t>
            </a:r>
            <a:fld id="{56F9B32C-55C1-411C-850F-4EAC3F4DB4B5}" type="slidenum">
              <a:rPr lang="en-US" smtClean="0">
                <a:latin typeface="Arial" pitchFamily="34" charset="0"/>
              </a:rPr>
              <a:pPr/>
              <a:t>25</a:t>
            </a:fld>
            <a:endParaRPr lang="en-US" smtClean="0">
              <a:latin typeface="Arial" pitchFamily="34" charset="0"/>
            </a:endParaRPr>
          </a:p>
        </p:txBody>
      </p:sp>
      <p:sp>
        <p:nvSpPr>
          <p:cNvPr id="2755586" name="Rectangle 2"/>
          <p:cNvSpPr>
            <a:spLocks noGrp="1" noChangeArrowheads="1"/>
          </p:cNvSpPr>
          <p:nvPr>
            <p:ph type="title"/>
          </p:nvPr>
        </p:nvSpPr>
        <p:spPr/>
        <p:txBody>
          <a:bodyPr/>
          <a:lstStyle/>
          <a:p>
            <a:pPr algn="ctr" eaLnBrk="1" hangingPunct="1">
              <a:defRPr/>
            </a:pPr>
            <a:r>
              <a:rPr lang="en-US" dirty="0" smtClean="0"/>
              <a:t>Other Cost-Control Options</a:t>
            </a:r>
          </a:p>
        </p:txBody>
      </p:sp>
      <p:grpSp>
        <p:nvGrpSpPr>
          <p:cNvPr id="2" name="Group 22"/>
          <p:cNvGrpSpPr>
            <a:grpSpLocks/>
          </p:cNvGrpSpPr>
          <p:nvPr/>
        </p:nvGrpSpPr>
        <p:grpSpPr bwMode="auto">
          <a:xfrm>
            <a:off x="1004888" y="1598613"/>
            <a:ext cx="6767512" cy="4298950"/>
            <a:chOff x="691" y="1180"/>
            <a:chExt cx="4263" cy="2708"/>
          </a:xfrm>
        </p:grpSpPr>
        <p:sp>
          <p:nvSpPr>
            <p:cNvPr id="27654" name="AutoShape 23" descr="brownfill01"/>
            <p:cNvSpPr>
              <a:spLocks noChangeArrowheads="1"/>
            </p:cNvSpPr>
            <p:nvPr/>
          </p:nvSpPr>
          <p:spPr bwMode="auto">
            <a:xfrm>
              <a:off x="3226" y="1180"/>
              <a:ext cx="1728" cy="464"/>
            </a:xfrm>
            <a:prstGeom prst="roundRect">
              <a:avLst>
                <a:gd name="adj" fmla="val 16667"/>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1800">
                  <a:latin typeface="Franklin Gothic Medium" pitchFamily="34" charset="0"/>
                </a:rPr>
                <a:t>Mandatory online plan enrollment</a:t>
              </a:r>
            </a:p>
          </p:txBody>
        </p:sp>
        <p:sp>
          <p:nvSpPr>
            <p:cNvPr id="27655" name="AutoShape 24" descr="greenfill01"/>
            <p:cNvSpPr>
              <a:spLocks noChangeArrowheads="1"/>
            </p:cNvSpPr>
            <p:nvPr/>
          </p:nvSpPr>
          <p:spPr bwMode="auto">
            <a:xfrm>
              <a:off x="3226" y="1741"/>
              <a:ext cx="1728" cy="464"/>
            </a:xfrm>
            <a:prstGeom prst="roundRect">
              <a:avLst>
                <a:gd name="adj" fmla="val 16667"/>
              </a:avLst>
            </a:prstGeom>
            <a:blipFill dpi="0" rotWithShape="1">
              <a:blip r:embed="rId4" cstate="print"/>
              <a:srcRect/>
              <a:stretch>
                <a:fillRect/>
              </a:stretch>
            </a:blipFill>
            <a:ln w="57150" algn="ctr">
              <a:solidFill>
                <a:srgbClr val="65CD65"/>
              </a:solidFill>
              <a:round/>
              <a:headEnd/>
              <a:tailEnd/>
            </a:ln>
          </p:spPr>
          <p:txBody>
            <a:bodyPr lIns="0" tIns="0" rIns="0" bIns="0" anchor="ctr" anchorCtr="1"/>
            <a:lstStyle/>
            <a:p>
              <a:pPr algn="ctr"/>
              <a:r>
                <a:rPr lang="en-US" sz="1800">
                  <a:latin typeface="Franklin Gothic Medium" pitchFamily="34" charset="0"/>
                </a:rPr>
                <a:t>Defined contribution health care plans</a:t>
              </a:r>
            </a:p>
          </p:txBody>
        </p:sp>
        <p:sp>
          <p:nvSpPr>
            <p:cNvPr id="27656" name="AutoShape 25" descr="purplefill01"/>
            <p:cNvSpPr>
              <a:spLocks noChangeArrowheads="1"/>
            </p:cNvSpPr>
            <p:nvPr/>
          </p:nvSpPr>
          <p:spPr bwMode="auto">
            <a:xfrm>
              <a:off x="3226" y="2863"/>
              <a:ext cx="1728" cy="463"/>
            </a:xfrm>
            <a:prstGeom prst="roundRect">
              <a:avLst>
                <a:gd name="adj" fmla="val 16667"/>
              </a:avLst>
            </a:prstGeom>
            <a:blipFill dpi="0" rotWithShape="1">
              <a:blip r:embed="rId5" cstate="print"/>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Reduced retiree </a:t>
              </a:r>
              <a:br>
                <a:rPr lang="en-US" sz="1800">
                  <a:latin typeface="Franklin Gothic Medium" pitchFamily="34" charset="0"/>
                </a:rPr>
              </a:br>
              <a:r>
                <a:rPr lang="en-US" sz="1800">
                  <a:latin typeface="Franklin Gothic Medium" pitchFamily="34" charset="0"/>
                </a:rPr>
                <a:t>health care coverage</a:t>
              </a:r>
            </a:p>
          </p:txBody>
        </p:sp>
        <p:sp>
          <p:nvSpPr>
            <p:cNvPr id="27657" name="AutoShape 26" descr="redfill01"/>
            <p:cNvSpPr>
              <a:spLocks noChangeArrowheads="1"/>
            </p:cNvSpPr>
            <p:nvPr/>
          </p:nvSpPr>
          <p:spPr bwMode="auto">
            <a:xfrm>
              <a:off x="3226" y="3424"/>
              <a:ext cx="1728" cy="464"/>
            </a:xfrm>
            <a:prstGeom prst="roundRect">
              <a:avLst>
                <a:gd name="adj" fmla="val 16667"/>
              </a:avLst>
            </a:prstGeom>
            <a:blipFill dpi="0" rotWithShape="1">
              <a:blip r:embed="rId6" cstate="print"/>
              <a:srcRect/>
              <a:stretch>
                <a:fillRect/>
              </a:stretch>
            </a:blipFill>
            <a:ln w="57150" algn="ctr">
              <a:solidFill>
                <a:srgbClr val="CC6600"/>
              </a:solidFill>
              <a:round/>
              <a:headEnd/>
              <a:tailEnd/>
            </a:ln>
          </p:spPr>
          <p:txBody>
            <a:bodyPr lIns="0" tIns="0" rIns="0" bIns="0" anchor="ctr" anchorCtr="1"/>
            <a:lstStyle/>
            <a:p>
              <a:pPr algn="ctr"/>
              <a:r>
                <a:rPr lang="en-US" sz="1800">
                  <a:latin typeface="Franklin Gothic Medium" pitchFamily="34" charset="0"/>
                </a:rPr>
                <a:t>Benefits purchasing alliances</a:t>
              </a:r>
            </a:p>
          </p:txBody>
        </p:sp>
        <p:cxnSp>
          <p:nvCxnSpPr>
            <p:cNvPr id="27658" name="AutoShape 27"/>
            <p:cNvCxnSpPr>
              <a:cxnSpLocks noChangeShapeType="1"/>
              <a:stCxn id="27664" idx="7"/>
              <a:endCxn id="27655" idx="1"/>
            </p:cNvCxnSpPr>
            <p:nvPr/>
          </p:nvCxnSpPr>
          <p:spPr bwMode="auto">
            <a:xfrm flipV="1">
              <a:off x="2362" y="1973"/>
              <a:ext cx="846" cy="273"/>
            </a:xfrm>
            <a:prstGeom prst="straightConnector1">
              <a:avLst/>
            </a:prstGeom>
            <a:noFill/>
            <a:ln w="38100">
              <a:solidFill>
                <a:schemeClr val="tx1"/>
              </a:solidFill>
              <a:round/>
              <a:headEnd/>
              <a:tailEnd type="stealth" w="lg" len="lg"/>
            </a:ln>
          </p:spPr>
        </p:cxnSp>
        <p:cxnSp>
          <p:nvCxnSpPr>
            <p:cNvPr id="27659" name="AutoShape 28"/>
            <p:cNvCxnSpPr>
              <a:cxnSpLocks noChangeShapeType="1"/>
              <a:stCxn id="27664" idx="5"/>
              <a:endCxn id="27656" idx="1"/>
            </p:cNvCxnSpPr>
            <p:nvPr/>
          </p:nvCxnSpPr>
          <p:spPr bwMode="auto">
            <a:xfrm>
              <a:off x="2362" y="2831"/>
              <a:ext cx="846" cy="264"/>
            </a:xfrm>
            <a:prstGeom prst="straightConnector1">
              <a:avLst/>
            </a:prstGeom>
            <a:noFill/>
            <a:ln w="38100">
              <a:solidFill>
                <a:schemeClr val="tx1"/>
              </a:solidFill>
              <a:round/>
              <a:headEnd/>
              <a:tailEnd type="stealth" w="lg" len="lg"/>
            </a:ln>
          </p:spPr>
        </p:cxnSp>
        <p:sp>
          <p:nvSpPr>
            <p:cNvPr id="27660" name="AutoShape 29" descr="bluefill01"/>
            <p:cNvSpPr>
              <a:spLocks noChangeArrowheads="1"/>
            </p:cNvSpPr>
            <p:nvPr/>
          </p:nvSpPr>
          <p:spPr bwMode="auto">
            <a:xfrm>
              <a:off x="3226" y="2306"/>
              <a:ext cx="1728" cy="464"/>
            </a:xfrm>
            <a:prstGeom prst="roundRect">
              <a:avLst>
                <a:gd name="adj" fmla="val 16667"/>
              </a:avLst>
            </a:prstGeom>
            <a:blipFill dpi="0" rotWithShape="1">
              <a:blip r:embed="rId7" cstate="print"/>
              <a:srcRect/>
              <a:stretch>
                <a:fillRect/>
              </a:stretch>
            </a:blipFill>
            <a:ln w="57150" algn="ctr">
              <a:solidFill>
                <a:srgbClr val="7DC1FF"/>
              </a:solidFill>
              <a:round/>
              <a:headEnd/>
              <a:tailEnd/>
            </a:ln>
          </p:spPr>
          <p:txBody>
            <a:bodyPr lIns="0" tIns="0" rIns="0" bIns="0" anchor="ctr" anchorCtr="1"/>
            <a:lstStyle/>
            <a:p>
              <a:pPr algn="ctr"/>
              <a:r>
                <a:rPr lang="en-US" sz="1800">
                  <a:latin typeface="Franklin Gothic Medium" pitchFamily="34" charset="0"/>
                </a:rPr>
                <a:t>Outsourced health care plan administration</a:t>
              </a:r>
            </a:p>
          </p:txBody>
        </p:sp>
        <p:cxnSp>
          <p:nvCxnSpPr>
            <p:cNvPr id="27661" name="AutoShape 30"/>
            <p:cNvCxnSpPr>
              <a:cxnSpLocks noChangeShapeType="1"/>
              <a:stCxn id="27664" idx="6"/>
              <a:endCxn id="27660" idx="1"/>
            </p:cNvCxnSpPr>
            <p:nvPr/>
          </p:nvCxnSpPr>
          <p:spPr bwMode="auto">
            <a:xfrm flipV="1">
              <a:off x="2667" y="2538"/>
              <a:ext cx="541" cy="1"/>
            </a:xfrm>
            <a:prstGeom prst="straightConnector1">
              <a:avLst/>
            </a:prstGeom>
            <a:noFill/>
            <a:ln w="38100">
              <a:solidFill>
                <a:schemeClr val="tx1"/>
              </a:solidFill>
              <a:round/>
              <a:headEnd/>
              <a:tailEnd type="stealth" w="lg" len="lg"/>
            </a:ln>
          </p:spPr>
        </p:cxnSp>
        <p:cxnSp>
          <p:nvCxnSpPr>
            <p:cNvPr id="27662" name="AutoShape 31"/>
            <p:cNvCxnSpPr>
              <a:cxnSpLocks noChangeShapeType="1"/>
              <a:stCxn id="27664" idx="3"/>
              <a:endCxn id="27654" idx="1"/>
            </p:cNvCxnSpPr>
            <p:nvPr/>
          </p:nvCxnSpPr>
          <p:spPr bwMode="auto">
            <a:xfrm flipV="1">
              <a:off x="978" y="1412"/>
              <a:ext cx="2230" cy="1419"/>
            </a:xfrm>
            <a:prstGeom prst="straightConnector1">
              <a:avLst/>
            </a:prstGeom>
            <a:noFill/>
            <a:ln w="38100">
              <a:solidFill>
                <a:schemeClr val="tx1"/>
              </a:solidFill>
              <a:round/>
              <a:headEnd/>
              <a:tailEnd type="stealth" w="lg" len="lg"/>
            </a:ln>
          </p:spPr>
        </p:cxnSp>
        <p:cxnSp>
          <p:nvCxnSpPr>
            <p:cNvPr id="27663" name="AutoShape 32"/>
            <p:cNvCxnSpPr>
              <a:cxnSpLocks noChangeShapeType="1"/>
              <a:stCxn id="27664" idx="1"/>
              <a:endCxn id="27657" idx="1"/>
            </p:cNvCxnSpPr>
            <p:nvPr/>
          </p:nvCxnSpPr>
          <p:spPr bwMode="auto">
            <a:xfrm>
              <a:off x="978" y="2246"/>
              <a:ext cx="2230" cy="1410"/>
            </a:xfrm>
            <a:prstGeom prst="straightConnector1">
              <a:avLst/>
            </a:prstGeom>
            <a:noFill/>
            <a:ln w="38100">
              <a:solidFill>
                <a:schemeClr val="tx1"/>
              </a:solidFill>
              <a:round/>
              <a:headEnd/>
              <a:tailEnd type="stealth" w="lg" len="lg"/>
            </a:ln>
          </p:spPr>
        </p:cxnSp>
        <p:sp>
          <p:nvSpPr>
            <p:cNvPr id="27664" name="Oval 33"/>
            <p:cNvSpPr>
              <a:spLocks noChangeArrowheads="1"/>
            </p:cNvSpPr>
            <p:nvPr/>
          </p:nvSpPr>
          <p:spPr bwMode="auto">
            <a:xfrm>
              <a:off x="691" y="2151"/>
              <a:ext cx="1958" cy="775"/>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Controlling Health Care Costs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28675" name="Slide Number Placeholder 4"/>
          <p:cNvSpPr>
            <a:spLocks noGrp="1"/>
          </p:cNvSpPr>
          <p:nvPr>
            <p:ph type="sldNum" sz="quarter" idx="11"/>
          </p:nvPr>
        </p:nvSpPr>
        <p:spPr>
          <a:noFill/>
        </p:spPr>
        <p:txBody>
          <a:bodyPr/>
          <a:lstStyle/>
          <a:p>
            <a:r>
              <a:rPr lang="en-US" smtClean="0">
                <a:latin typeface="Arial" pitchFamily="34" charset="0"/>
              </a:rPr>
              <a:t>13–</a:t>
            </a:r>
            <a:fld id="{3B4FD0DC-03E8-436A-B97A-67AEB6E981F2}" type="slidenum">
              <a:rPr lang="en-US" smtClean="0">
                <a:latin typeface="Arial" pitchFamily="34" charset="0"/>
              </a:rPr>
              <a:pPr/>
              <a:t>26</a:t>
            </a:fld>
            <a:endParaRPr lang="en-US" smtClean="0">
              <a:latin typeface="Arial" pitchFamily="34" charset="0"/>
            </a:endParaRPr>
          </a:p>
        </p:txBody>
      </p:sp>
      <p:sp>
        <p:nvSpPr>
          <p:cNvPr id="2761730" name="Rectangle 2"/>
          <p:cNvSpPr>
            <a:spLocks noGrp="1" noChangeArrowheads="1"/>
          </p:cNvSpPr>
          <p:nvPr>
            <p:ph type="title"/>
          </p:nvPr>
        </p:nvSpPr>
        <p:spPr/>
        <p:txBody>
          <a:bodyPr/>
          <a:lstStyle/>
          <a:p>
            <a:pPr eaLnBrk="1" hangingPunct="1">
              <a:defRPr/>
            </a:pPr>
            <a:r>
              <a:rPr lang="en-US" dirty="0" smtClean="0"/>
              <a:t>Other Benefits Issues</a:t>
            </a:r>
          </a:p>
        </p:txBody>
      </p:sp>
      <p:sp>
        <p:nvSpPr>
          <p:cNvPr id="2761731" name="Rectangle 3"/>
          <p:cNvSpPr>
            <a:spLocks noGrp="1" noChangeArrowheads="1"/>
          </p:cNvSpPr>
          <p:nvPr>
            <p:ph type="body" idx="1"/>
          </p:nvPr>
        </p:nvSpPr>
        <p:spPr/>
        <p:txBody>
          <a:bodyPr/>
          <a:lstStyle/>
          <a:p>
            <a:pPr eaLnBrk="1" hangingPunct="1">
              <a:defRPr/>
            </a:pPr>
            <a:r>
              <a:rPr lang="en-US" dirty="0" smtClean="0"/>
              <a:t>Long-Term Care</a:t>
            </a:r>
          </a:p>
          <a:p>
            <a:pPr lvl="1" eaLnBrk="1" hangingPunct="1">
              <a:defRPr/>
            </a:pPr>
            <a:r>
              <a:rPr lang="en-US" dirty="0" smtClean="0"/>
              <a:t>Insurance for older workers is a growing issue.</a:t>
            </a:r>
          </a:p>
          <a:p>
            <a:pPr eaLnBrk="1" hangingPunct="1">
              <a:defRPr/>
            </a:pPr>
            <a:r>
              <a:rPr lang="en-US" dirty="0" smtClean="0"/>
              <a:t>Life Insurance</a:t>
            </a:r>
          </a:p>
          <a:p>
            <a:pPr lvl="1" eaLnBrk="1" hangingPunct="1">
              <a:defRPr/>
            </a:pPr>
            <a:r>
              <a:rPr lang="en-US" dirty="0" smtClean="0"/>
              <a:t>Types</a:t>
            </a:r>
          </a:p>
          <a:p>
            <a:pPr lvl="2" eaLnBrk="1" hangingPunct="1">
              <a:defRPr/>
            </a:pPr>
            <a:r>
              <a:rPr lang="en-US" dirty="0" smtClean="0"/>
              <a:t>Group life insurance</a:t>
            </a:r>
          </a:p>
          <a:p>
            <a:pPr lvl="2" eaLnBrk="1" hangingPunct="1">
              <a:defRPr/>
            </a:pPr>
            <a:r>
              <a:rPr lang="en-US" dirty="0" smtClean="0"/>
              <a:t>Accidental death and dismemberment</a:t>
            </a:r>
          </a:p>
          <a:p>
            <a:pPr lvl="1" eaLnBrk="1" hangingPunct="1">
              <a:defRPr/>
            </a:pPr>
            <a:r>
              <a:rPr lang="en-US" dirty="0" smtClean="0"/>
              <a:t>Personnel policy considerations</a:t>
            </a:r>
          </a:p>
          <a:p>
            <a:pPr lvl="2" eaLnBrk="1" hangingPunct="1">
              <a:defRPr/>
            </a:pPr>
            <a:r>
              <a:rPr lang="en-US" dirty="0" smtClean="0"/>
              <a:t>Benefits-paid schedule</a:t>
            </a:r>
          </a:p>
          <a:p>
            <a:pPr lvl="2" eaLnBrk="1" hangingPunct="1">
              <a:defRPr/>
            </a:pPr>
            <a:r>
              <a:rPr lang="en-US" dirty="0" smtClean="0"/>
              <a:t>Supplemental benefits</a:t>
            </a:r>
          </a:p>
          <a:p>
            <a:pPr lvl="2" eaLnBrk="1" hangingPunct="1">
              <a:defRPr/>
            </a:pPr>
            <a:r>
              <a:rPr lang="en-US" dirty="0" smtClean="0"/>
              <a:t>Financing (employee contribution)</a:t>
            </a:r>
          </a:p>
          <a:p>
            <a:pPr eaLnBrk="1" hangingPunct="1">
              <a:defRPr/>
            </a:pPr>
            <a:r>
              <a:rPr lang="en-US" dirty="0" smtClean="0"/>
              <a:t>Benefits for Part-Time and Contingent Workers</a:t>
            </a:r>
          </a:p>
          <a:p>
            <a:pPr lvl="1" eaLnBrk="1" hangingPunct="1">
              <a:defRPr/>
            </a:pPr>
            <a:r>
              <a:rPr lang="en-US" dirty="0" smtClean="0"/>
              <a:t>Leave and health benefits available to part-time workers.</a:t>
            </a:r>
          </a:p>
          <a:p>
            <a:pPr lvl="1" eaLnBrk="1" hangingPunct="1">
              <a:defRPr/>
            </a:pPr>
            <a:r>
              <a:rPr lang="en-US" dirty="0" smtClean="0"/>
              <a:t>Benefits for long-term independent contractors.</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29699" name="Slide Number Placeholder 4"/>
          <p:cNvSpPr>
            <a:spLocks noGrp="1"/>
          </p:cNvSpPr>
          <p:nvPr>
            <p:ph type="sldNum" sz="quarter" idx="11"/>
          </p:nvPr>
        </p:nvSpPr>
        <p:spPr>
          <a:noFill/>
        </p:spPr>
        <p:txBody>
          <a:bodyPr/>
          <a:lstStyle/>
          <a:p>
            <a:r>
              <a:rPr lang="en-US" smtClean="0">
                <a:latin typeface="Arial" pitchFamily="34" charset="0"/>
              </a:rPr>
              <a:t>13–</a:t>
            </a:r>
            <a:fld id="{2675DA70-8AC3-461A-B4D3-23C93720971B}" type="slidenum">
              <a:rPr lang="en-US" smtClean="0">
                <a:latin typeface="Arial" pitchFamily="34" charset="0"/>
              </a:rPr>
              <a:pPr/>
              <a:t>27</a:t>
            </a:fld>
            <a:endParaRPr lang="en-US" smtClean="0">
              <a:latin typeface="Arial" pitchFamily="34" charset="0"/>
            </a:endParaRPr>
          </a:p>
        </p:txBody>
      </p:sp>
      <p:sp>
        <p:nvSpPr>
          <p:cNvPr id="2763778" name="Rectangle 2"/>
          <p:cNvSpPr>
            <a:spLocks noGrp="1" noChangeArrowheads="1"/>
          </p:cNvSpPr>
          <p:nvPr>
            <p:ph type="title"/>
          </p:nvPr>
        </p:nvSpPr>
        <p:spPr/>
        <p:txBody>
          <a:bodyPr/>
          <a:lstStyle/>
          <a:p>
            <a:pPr eaLnBrk="1" hangingPunct="1">
              <a:defRPr/>
            </a:pPr>
            <a:r>
              <a:rPr lang="en-US" dirty="0" smtClean="0"/>
              <a:t>Retirement Benefits</a:t>
            </a:r>
          </a:p>
        </p:txBody>
      </p:sp>
      <p:sp>
        <p:nvSpPr>
          <p:cNvPr id="2763779" name="Rectangle 3"/>
          <p:cNvSpPr>
            <a:spLocks noGrp="1" noChangeArrowheads="1"/>
          </p:cNvSpPr>
          <p:nvPr>
            <p:ph type="body" idx="1"/>
          </p:nvPr>
        </p:nvSpPr>
        <p:spPr>
          <a:xfrm>
            <a:off x="525463" y="1050925"/>
            <a:ext cx="7521575" cy="5211763"/>
          </a:xfrm>
        </p:spPr>
        <p:txBody>
          <a:bodyPr/>
          <a:lstStyle/>
          <a:p>
            <a:pPr eaLnBrk="1" hangingPunct="1">
              <a:spcBef>
                <a:spcPct val="40000"/>
              </a:spcBef>
              <a:defRPr/>
            </a:pPr>
            <a:r>
              <a:rPr lang="en-US" dirty="0" smtClean="0"/>
              <a:t>Social Security</a:t>
            </a:r>
            <a:br>
              <a:rPr lang="en-US" dirty="0" smtClean="0"/>
            </a:br>
            <a:r>
              <a:rPr lang="en-US" dirty="0" smtClean="0"/>
              <a:t>(Federal Old Age and Survivor’s Insurance)</a:t>
            </a:r>
          </a:p>
          <a:p>
            <a:pPr lvl="1" eaLnBrk="1" hangingPunct="1">
              <a:spcBef>
                <a:spcPct val="40000"/>
              </a:spcBef>
              <a:defRPr/>
            </a:pPr>
            <a:r>
              <a:rPr lang="en-US" dirty="0" smtClean="0"/>
              <a:t>A federal payroll tax (7.65%) paid by both the employee and the employer on the employee’s wages</a:t>
            </a:r>
          </a:p>
          <a:p>
            <a:pPr lvl="2" eaLnBrk="1" hangingPunct="1">
              <a:spcBef>
                <a:spcPct val="40000"/>
              </a:spcBef>
              <a:defRPr/>
            </a:pPr>
            <a:r>
              <a:rPr lang="en-US" dirty="0" smtClean="0"/>
              <a:t>Retirement benefits at the age of 62 </a:t>
            </a:r>
          </a:p>
          <a:p>
            <a:pPr lvl="2" eaLnBrk="1" hangingPunct="1">
              <a:spcBef>
                <a:spcPct val="40000"/>
              </a:spcBef>
              <a:defRPr/>
            </a:pPr>
            <a:r>
              <a:rPr lang="en-US" dirty="0" smtClean="0"/>
              <a:t>Survivor’s or death benefits paid </a:t>
            </a:r>
            <a:br>
              <a:rPr lang="en-US" dirty="0" smtClean="0"/>
            </a:br>
            <a:r>
              <a:rPr lang="en-US" dirty="0" smtClean="0"/>
              <a:t>to the employee’s dependents</a:t>
            </a:r>
          </a:p>
          <a:p>
            <a:pPr lvl="2" eaLnBrk="1" hangingPunct="1">
              <a:spcBef>
                <a:spcPct val="40000"/>
              </a:spcBef>
              <a:defRPr/>
            </a:pPr>
            <a:r>
              <a:rPr lang="en-US" dirty="0" smtClean="0"/>
              <a:t>Disability payments to disabled employees </a:t>
            </a:r>
            <a:br>
              <a:rPr lang="en-US" dirty="0" smtClean="0"/>
            </a:br>
            <a:r>
              <a:rPr lang="en-US" dirty="0" smtClean="0"/>
              <a:t>and their dependents</a:t>
            </a:r>
          </a:p>
          <a:p>
            <a:pPr lvl="1" eaLnBrk="1" hangingPunct="1">
              <a:spcBef>
                <a:spcPct val="40000"/>
              </a:spcBef>
              <a:defRPr/>
            </a:pPr>
            <a:r>
              <a:rPr lang="en-US" dirty="0" smtClean="0"/>
              <a:t>The Medicare program</a:t>
            </a:r>
          </a:p>
          <a:p>
            <a:pPr lvl="2" eaLnBrk="1" hangingPunct="1">
              <a:spcBef>
                <a:spcPct val="40000"/>
              </a:spcBef>
              <a:defRPr/>
            </a:pPr>
            <a:r>
              <a:rPr lang="en-US" dirty="0" smtClean="0"/>
              <a:t>Health services to people age 65 or older</a:t>
            </a:r>
          </a:p>
        </p:txBody>
      </p:sp>
      <p:pic>
        <p:nvPicPr>
          <p:cNvPr id="29702" name="Picture 34" descr="j0292072"/>
          <p:cNvPicPr>
            <a:picLocks noChangeAspect="1" noChangeArrowheads="1"/>
          </p:cNvPicPr>
          <p:nvPr/>
        </p:nvPicPr>
        <p:blipFill>
          <a:blip r:embed="rId3" cstate="print"/>
          <a:srcRect/>
          <a:stretch>
            <a:fillRect/>
          </a:stretch>
        </p:blipFill>
        <p:spPr bwMode="auto">
          <a:xfrm>
            <a:off x="6684963" y="4610100"/>
            <a:ext cx="1819275" cy="15621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30723" name="Slide Number Placeholder 3"/>
          <p:cNvSpPr>
            <a:spLocks noGrp="1"/>
          </p:cNvSpPr>
          <p:nvPr>
            <p:ph type="sldNum" sz="quarter" idx="11"/>
          </p:nvPr>
        </p:nvSpPr>
        <p:spPr>
          <a:noFill/>
        </p:spPr>
        <p:txBody>
          <a:bodyPr/>
          <a:lstStyle/>
          <a:p>
            <a:r>
              <a:rPr lang="en-US" smtClean="0">
                <a:latin typeface="Arial" pitchFamily="34" charset="0"/>
              </a:rPr>
              <a:t>13–</a:t>
            </a:r>
            <a:fld id="{8D00AE2A-3366-470C-A4EF-EDB1238754AC}" type="slidenum">
              <a:rPr lang="en-US" smtClean="0">
                <a:latin typeface="Arial" pitchFamily="34" charset="0"/>
              </a:rPr>
              <a:pPr/>
              <a:t>28</a:t>
            </a:fld>
            <a:endParaRPr lang="en-US" smtClean="0">
              <a:latin typeface="Arial" pitchFamily="34" charset="0"/>
            </a:endParaRPr>
          </a:p>
        </p:txBody>
      </p:sp>
      <p:sp>
        <p:nvSpPr>
          <p:cNvPr id="2767874" name="Rectangle 2"/>
          <p:cNvSpPr>
            <a:spLocks noGrp="1" noChangeArrowheads="1"/>
          </p:cNvSpPr>
          <p:nvPr>
            <p:ph type="title"/>
          </p:nvPr>
        </p:nvSpPr>
        <p:spPr/>
        <p:txBody>
          <a:bodyPr/>
          <a:lstStyle/>
          <a:p>
            <a:pPr algn="ctr" eaLnBrk="1" hangingPunct="1">
              <a:defRPr/>
            </a:pPr>
            <a:r>
              <a:rPr lang="en-US" dirty="0" smtClean="0"/>
              <a:t>Retirement Benefits (cont’d)</a:t>
            </a:r>
          </a:p>
        </p:txBody>
      </p:sp>
      <p:grpSp>
        <p:nvGrpSpPr>
          <p:cNvPr id="2" name="Group 13"/>
          <p:cNvGrpSpPr>
            <a:grpSpLocks/>
          </p:cNvGrpSpPr>
          <p:nvPr/>
        </p:nvGrpSpPr>
        <p:grpSpPr bwMode="auto">
          <a:xfrm>
            <a:off x="639763" y="1600200"/>
            <a:ext cx="7864475" cy="2781300"/>
            <a:chOff x="403" y="1332"/>
            <a:chExt cx="4954" cy="1752"/>
          </a:xfrm>
        </p:grpSpPr>
        <p:sp>
          <p:nvSpPr>
            <p:cNvPr id="30726" name="AutoShape 14" descr="brownfill01"/>
            <p:cNvSpPr>
              <a:spLocks noChangeArrowheads="1"/>
            </p:cNvSpPr>
            <p:nvPr/>
          </p:nvSpPr>
          <p:spPr bwMode="auto">
            <a:xfrm>
              <a:off x="403" y="2333"/>
              <a:ext cx="1094" cy="751"/>
            </a:xfrm>
            <a:prstGeom prst="roundRect">
              <a:avLst>
                <a:gd name="adj" fmla="val 8361"/>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1800">
                  <a:latin typeface="Franklin Gothic Medium" pitchFamily="34" charset="0"/>
                </a:rPr>
                <a:t>Defined </a:t>
              </a:r>
              <a:br>
                <a:rPr lang="en-US" sz="1800">
                  <a:latin typeface="Franklin Gothic Medium" pitchFamily="34" charset="0"/>
                </a:rPr>
              </a:br>
              <a:r>
                <a:rPr lang="en-US" sz="1800">
                  <a:latin typeface="Franklin Gothic Medium" pitchFamily="34" charset="0"/>
                </a:rPr>
                <a:t>benefit </a:t>
              </a:r>
              <a:br>
                <a:rPr lang="en-US" sz="1800">
                  <a:latin typeface="Franklin Gothic Medium" pitchFamily="34" charset="0"/>
                </a:rPr>
              </a:br>
              <a:r>
                <a:rPr lang="en-US" sz="1800">
                  <a:latin typeface="Franklin Gothic Medium" pitchFamily="34" charset="0"/>
                </a:rPr>
                <a:t>plans</a:t>
              </a:r>
            </a:p>
          </p:txBody>
        </p:sp>
        <p:sp>
          <p:nvSpPr>
            <p:cNvPr id="30727" name="AutoShape 15" descr="purplefill01"/>
            <p:cNvSpPr>
              <a:spLocks noChangeArrowheads="1"/>
            </p:cNvSpPr>
            <p:nvPr/>
          </p:nvSpPr>
          <p:spPr bwMode="auto">
            <a:xfrm>
              <a:off x="1671" y="2332"/>
              <a:ext cx="1094" cy="751"/>
            </a:xfrm>
            <a:prstGeom prst="roundRect">
              <a:avLst>
                <a:gd name="adj" fmla="val 9463"/>
              </a:avLst>
            </a:prstGeom>
            <a:blipFill dpi="0" rotWithShape="1">
              <a:blip r:embed="rId4" cstate="print"/>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Defined contribution plans</a:t>
              </a:r>
            </a:p>
          </p:txBody>
        </p:sp>
        <p:sp>
          <p:nvSpPr>
            <p:cNvPr id="30728" name="AutoShape 16" descr="greenfill01"/>
            <p:cNvSpPr>
              <a:spLocks noChangeArrowheads="1"/>
            </p:cNvSpPr>
            <p:nvPr/>
          </p:nvSpPr>
          <p:spPr bwMode="auto">
            <a:xfrm>
              <a:off x="2996" y="2332"/>
              <a:ext cx="1094" cy="749"/>
            </a:xfrm>
            <a:prstGeom prst="roundRect">
              <a:avLst>
                <a:gd name="adj" fmla="val 7120"/>
              </a:avLst>
            </a:prstGeom>
            <a:blipFill dpi="0" rotWithShape="1">
              <a:blip r:embed="rId5" cstate="print"/>
              <a:srcRect/>
              <a:stretch>
                <a:fillRect/>
              </a:stretch>
            </a:blipFill>
            <a:ln w="57150" algn="ctr">
              <a:solidFill>
                <a:srgbClr val="65CD65"/>
              </a:solidFill>
              <a:round/>
              <a:headEnd/>
              <a:tailEnd/>
            </a:ln>
          </p:spPr>
          <p:txBody>
            <a:bodyPr lIns="0" tIns="0" rIns="0" bIns="0" anchor="ctr" anchorCtr="1"/>
            <a:lstStyle/>
            <a:p>
              <a:pPr algn="ctr"/>
              <a:r>
                <a:rPr lang="en-US" sz="1800">
                  <a:latin typeface="Franklin Gothic Medium" pitchFamily="34" charset="0"/>
                </a:rPr>
                <a:t>Qualified </a:t>
              </a:r>
              <a:br>
                <a:rPr lang="en-US" sz="1800">
                  <a:latin typeface="Franklin Gothic Medium" pitchFamily="34" charset="0"/>
                </a:rPr>
              </a:br>
              <a:r>
                <a:rPr lang="en-US" sz="1800">
                  <a:latin typeface="Franklin Gothic Medium" pitchFamily="34" charset="0"/>
                </a:rPr>
                <a:t>plans</a:t>
              </a:r>
            </a:p>
          </p:txBody>
        </p:sp>
        <p:cxnSp>
          <p:nvCxnSpPr>
            <p:cNvPr id="30729" name="AutoShape 17"/>
            <p:cNvCxnSpPr>
              <a:cxnSpLocks noChangeShapeType="1"/>
              <a:stCxn id="30730" idx="2"/>
              <a:endCxn id="30726" idx="0"/>
            </p:cNvCxnSpPr>
            <p:nvPr/>
          </p:nvCxnSpPr>
          <p:spPr bwMode="auto">
            <a:xfrm rot="5400000">
              <a:off x="1637" y="1088"/>
              <a:ext cx="540" cy="1914"/>
            </a:xfrm>
            <a:prstGeom prst="bentConnector3">
              <a:avLst>
                <a:gd name="adj1" fmla="val 49815"/>
              </a:avLst>
            </a:prstGeom>
            <a:noFill/>
            <a:ln w="31750">
              <a:solidFill>
                <a:schemeClr val="tx1"/>
              </a:solidFill>
              <a:miter lim="800000"/>
              <a:headEnd/>
              <a:tailEnd type="stealth" w="lg" len="lg"/>
            </a:ln>
          </p:spPr>
        </p:cxnSp>
        <p:sp>
          <p:nvSpPr>
            <p:cNvPr id="30730" name="AutoShape 18"/>
            <p:cNvSpPr>
              <a:spLocks noChangeArrowheads="1"/>
            </p:cNvSpPr>
            <p:nvPr/>
          </p:nvSpPr>
          <p:spPr bwMode="auto">
            <a:xfrm>
              <a:off x="1597" y="1332"/>
              <a:ext cx="2534" cy="425"/>
            </a:xfrm>
            <a:prstGeom prst="roundRect">
              <a:avLst>
                <a:gd name="adj" fmla="val 12259"/>
              </a:avLst>
            </a:prstGeom>
            <a:gradFill rotWithShape="1">
              <a:gsLst>
                <a:gs pos="0">
                  <a:srgbClr val="EAD596"/>
                </a:gs>
                <a:gs pos="100000">
                  <a:srgbClr val="CC9900"/>
                </a:gs>
              </a:gsLst>
              <a:lin ang="5400000" scaled="1"/>
            </a:gradFill>
            <a:ln w="57150">
              <a:solidFill>
                <a:srgbClr val="CC9900"/>
              </a:solidFill>
              <a:round/>
              <a:headEnd/>
              <a:tailEnd/>
            </a:ln>
          </p:spPr>
          <p:txBody>
            <a:bodyPr lIns="0" tIns="0" rIns="0" bIns="0" anchor="ctr" anchorCtr="1"/>
            <a:lstStyle/>
            <a:p>
              <a:pPr algn="ctr"/>
              <a:r>
                <a:rPr lang="en-US" sz="2400">
                  <a:latin typeface="Franklin Gothic Medium" pitchFamily="34" charset="0"/>
                </a:rPr>
                <a:t>Types of Pension Plans</a:t>
              </a:r>
            </a:p>
          </p:txBody>
        </p:sp>
        <p:cxnSp>
          <p:nvCxnSpPr>
            <p:cNvPr id="30731" name="AutoShape 19"/>
            <p:cNvCxnSpPr>
              <a:cxnSpLocks noChangeShapeType="1"/>
              <a:stCxn id="30730" idx="2"/>
              <a:endCxn id="30727" idx="0"/>
            </p:cNvCxnSpPr>
            <p:nvPr/>
          </p:nvCxnSpPr>
          <p:spPr bwMode="auto">
            <a:xfrm rot="5400000">
              <a:off x="2271" y="1722"/>
              <a:ext cx="539" cy="646"/>
            </a:xfrm>
            <a:prstGeom prst="bentConnector3">
              <a:avLst>
                <a:gd name="adj1" fmla="val 49907"/>
              </a:avLst>
            </a:prstGeom>
            <a:noFill/>
            <a:ln w="31750">
              <a:solidFill>
                <a:schemeClr val="tx1"/>
              </a:solidFill>
              <a:miter lim="800000"/>
              <a:headEnd/>
              <a:tailEnd type="stealth" w="lg" len="lg"/>
            </a:ln>
          </p:spPr>
        </p:cxnSp>
        <p:cxnSp>
          <p:nvCxnSpPr>
            <p:cNvPr id="30732" name="AutoShape 20"/>
            <p:cNvCxnSpPr>
              <a:cxnSpLocks noChangeShapeType="1"/>
              <a:stCxn id="30730" idx="2"/>
              <a:endCxn id="30728" idx="0"/>
            </p:cNvCxnSpPr>
            <p:nvPr/>
          </p:nvCxnSpPr>
          <p:spPr bwMode="auto">
            <a:xfrm rot="16200000" flipH="1">
              <a:off x="2934" y="1705"/>
              <a:ext cx="539" cy="679"/>
            </a:xfrm>
            <a:prstGeom prst="bentConnector3">
              <a:avLst>
                <a:gd name="adj1" fmla="val 49907"/>
              </a:avLst>
            </a:prstGeom>
            <a:noFill/>
            <a:ln w="31750">
              <a:solidFill>
                <a:schemeClr val="tx1"/>
              </a:solidFill>
              <a:miter lim="800000"/>
              <a:headEnd/>
              <a:tailEnd type="stealth" w="lg" len="lg"/>
            </a:ln>
          </p:spPr>
        </p:cxnSp>
        <p:sp>
          <p:nvSpPr>
            <p:cNvPr id="30733" name="AutoShape 21" descr="bluefill01"/>
            <p:cNvSpPr>
              <a:spLocks noChangeArrowheads="1"/>
            </p:cNvSpPr>
            <p:nvPr/>
          </p:nvSpPr>
          <p:spPr bwMode="auto">
            <a:xfrm>
              <a:off x="4263" y="2333"/>
              <a:ext cx="1094" cy="749"/>
            </a:xfrm>
            <a:prstGeom prst="roundRect">
              <a:avLst>
                <a:gd name="adj" fmla="val 7120"/>
              </a:avLst>
            </a:prstGeom>
            <a:blipFill dpi="0" rotWithShape="1">
              <a:blip r:embed="rId6" cstate="print"/>
              <a:srcRect/>
              <a:stretch>
                <a:fillRect/>
              </a:stretch>
            </a:blipFill>
            <a:ln w="57150" algn="ctr">
              <a:solidFill>
                <a:srgbClr val="7DC1FF"/>
              </a:solidFill>
              <a:round/>
              <a:headEnd/>
              <a:tailEnd/>
            </a:ln>
          </p:spPr>
          <p:txBody>
            <a:bodyPr lIns="0" tIns="0" rIns="0" bIns="0" anchor="ctr" anchorCtr="1"/>
            <a:lstStyle/>
            <a:p>
              <a:pPr algn="ctr"/>
              <a:r>
                <a:rPr lang="en-US" sz="1800">
                  <a:latin typeface="Franklin Gothic Medium" pitchFamily="34" charset="0"/>
                </a:rPr>
                <a:t>Nonqualified plans</a:t>
              </a:r>
            </a:p>
          </p:txBody>
        </p:sp>
        <p:cxnSp>
          <p:nvCxnSpPr>
            <p:cNvPr id="30734" name="AutoShape 22"/>
            <p:cNvCxnSpPr>
              <a:cxnSpLocks noChangeShapeType="1"/>
              <a:stCxn id="30730" idx="2"/>
              <a:endCxn id="30733" idx="0"/>
            </p:cNvCxnSpPr>
            <p:nvPr/>
          </p:nvCxnSpPr>
          <p:spPr bwMode="auto">
            <a:xfrm rot="16200000" flipH="1">
              <a:off x="3567" y="1072"/>
              <a:ext cx="540" cy="1946"/>
            </a:xfrm>
            <a:prstGeom prst="bentConnector3">
              <a:avLst>
                <a:gd name="adj1" fmla="val 49815"/>
              </a:avLst>
            </a:prstGeom>
            <a:noFill/>
            <a:ln w="31750">
              <a:solidFill>
                <a:schemeClr val="tx1"/>
              </a:solidFill>
              <a:miter lim="800000"/>
              <a:headEnd/>
              <a:tailEnd type="stealth" w="lg" len="lg"/>
            </a:ln>
          </p:spPr>
        </p:cxn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31747" name="Slide Number Placeholder 3"/>
          <p:cNvSpPr>
            <a:spLocks noGrp="1"/>
          </p:cNvSpPr>
          <p:nvPr>
            <p:ph type="sldNum" sz="quarter" idx="11"/>
          </p:nvPr>
        </p:nvSpPr>
        <p:spPr>
          <a:noFill/>
        </p:spPr>
        <p:txBody>
          <a:bodyPr/>
          <a:lstStyle/>
          <a:p>
            <a:r>
              <a:rPr lang="en-US" smtClean="0">
                <a:latin typeface="Arial" pitchFamily="34" charset="0"/>
              </a:rPr>
              <a:t>13–</a:t>
            </a:r>
            <a:fld id="{1C277895-4F26-4D3D-A07E-7B701A755240}" type="slidenum">
              <a:rPr lang="en-US" smtClean="0">
                <a:latin typeface="Arial" pitchFamily="34" charset="0"/>
              </a:rPr>
              <a:pPr/>
              <a:t>29</a:t>
            </a:fld>
            <a:endParaRPr lang="en-US" smtClean="0">
              <a:latin typeface="Arial" pitchFamily="34" charset="0"/>
            </a:endParaRPr>
          </a:p>
        </p:txBody>
      </p:sp>
      <p:sp>
        <p:nvSpPr>
          <p:cNvPr id="2769922" name="Rectangle 2"/>
          <p:cNvSpPr>
            <a:spLocks noGrp="1" noChangeArrowheads="1"/>
          </p:cNvSpPr>
          <p:nvPr>
            <p:ph type="title"/>
          </p:nvPr>
        </p:nvSpPr>
        <p:spPr>
          <a:xfrm>
            <a:off x="365125" y="377825"/>
            <a:ext cx="8394700" cy="579438"/>
          </a:xfrm>
        </p:spPr>
        <p:txBody>
          <a:bodyPr/>
          <a:lstStyle/>
          <a:p>
            <a:pPr algn="ctr" eaLnBrk="1" hangingPunct="1">
              <a:defRPr/>
            </a:pPr>
            <a:r>
              <a:rPr lang="en-US" dirty="0" smtClean="0"/>
              <a:t>Retirement Benefits (cont’d)</a:t>
            </a:r>
          </a:p>
        </p:txBody>
      </p:sp>
      <p:grpSp>
        <p:nvGrpSpPr>
          <p:cNvPr id="2" name="Group 25"/>
          <p:cNvGrpSpPr>
            <a:grpSpLocks/>
          </p:cNvGrpSpPr>
          <p:nvPr/>
        </p:nvGrpSpPr>
        <p:grpSpPr bwMode="auto">
          <a:xfrm>
            <a:off x="519113" y="1508125"/>
            <a:ext cx="7985125" cy="4298950"/>
            <a:chOff x="626" y="1180"/>
            <a:chExt cx="4328" cy="2708"/>
          </a:xfrm>
        </p:grpSpPr>
        <p:sp>
          <p:nvSpPr>
            <p:cNvPr id="31750" name="AutoShape 26" descr="brownfill01"/>
            <p:cNvSpPr>
              <a:spLocks noChangeArrowheads="1"/>
            </p:cNvSpPr>
            <p:nvPr/>
          </p:nvSpPr>
          <p:spPr bwMode="auto">
            <a:xfrm>
              <a:off x="3226" y="1180"/>
              <a:ext cx="1728" cy="464"/>
            </a:xfrm>
            <a:prstGeom prst="roundRect">
              <a:avLst>
                <a:gd name="adj" fmla="val 16667"/>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1800">
                  <a:latin typeface="Franklin Gothic Medium" pitchFamily="34" charset="0"/>
                </a:rPr>
                <a:t>401(k) plans</a:t>
              </a:r>
            </a:p>
          </p:txBody>
        </p:sp>
        <p:sp>
          <p:nvSpPr>
            <p:cNvPr id="31751" name="AutoShape 27" descr="greenfill01"/>
            <p:cNvSpPr>
              <a:spLocks noChangeArrowheads="1"/>
            </p:cNvSpPr>
            <p:nvPr/>
          </p:nvSpPr>
          <p:spPr bwMode="auto">
            <a:xfrm>
              <a:off x="3226" y="1741"/>
              <a:ext cx="1728" cy="464"/>
            </a:xfrm>
            <a:prstGeom prst="roundRect">
              <a:avLst>
                <a:gd name="adj" fmla="val 16667"/>
              </a:avLst>
            </a:prstGeom>
            <a:blipFill dpi="0" rotWithShape="1">
              <a:blip r:embed="rId4" cstate="print"/>
              <a:srcRect/>
              <a:stretch>
                <a:fillRect/>
              </a:stretch>
            </a:blipFill>
            <a:ln w="57150" algn="ctr">
              <a:solidFill>
                <a:srgbClr val="65CD65"/>
              </a:solidFill>
              <a:round/>
              <a:headEnd/>
              <a:tailEnd/>
            </a:ln>
          </p:spPr>
          <p:txBody>
            <a:bodyPr lIns="0" tIns="0" rIns="0" bIns="0" anchor="ctr" anchorCtr="1"/>
            <a:lstStyle/>
            <a:p>
              <a:pPr algn="ctr"/>
              <a:r>
                <a:rPr lang="en-US" sz="1800">
                  <a:latin typeface="Franklin Gothic Medium" pitchFamily="34" charset="0"/>
                </a:rPr>
                <a:t>Savings and thrift plans</a:t>
              </a:r>
            </a:p>
          </p:txBody>
        </p:sp>
        <p:sp>
          <p:nvSpPr>
            <p:cNvPr id="31752" name="AutoShape 28" descr="purplefill01"/>
            <p:cNvSpPr>
              <a:spLocks noChangeArrowheads="1"/>
            </p:cNvSpPr>
            <p:nvPr/>
          </p:nvSpPr>
          <p:spPr bwMode="auto">
            <a:xfrm>
              <a:off x="3226" y="2863"/>
              <a:ext cx="1728" cy="463"/>
            </a:xfrm>
            <a:prstGeom prst="roundRect">
              <a:avLst>
                <a:gd name="adj" fmla="val 16667"/>
              </a:avLst>
            </a:prstGeom>
            <a:blipFill dpi="0" rotWithShape="1">
              <a:blip r:embed="rId5" cstate="print"/>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Employee stock </a:t>
              </a:r>
              <a:br>
                <a:rPr lang="en-US" sz="1800">
                  <a:latin typeface="Franklin Gothic Medium" pitchFamily="34" charset="0"/>
                </a:rPr>
              </a:br>
              <a:r>
                <a:rPr lang="en-US" sz="1800">
                  <a:latin typeface="Franklin Gothic Medium" pitchFamily="34" charset="0"/>
                </a:rPr>
                <a:t>ownership plans</a:t>
              </a:r>
            </a:p>
          </p:txBody>
        </p:sp>
        <p:sp>
          <p:nvSpPr>
            <p:cNvPr id="31753" name="AutoShape 29" descr="redfill01"/>
            <p:cNvSpPr>
              <a:spLocks noChangeArrowheads="1"/>
            </p:cNvSpPr>
            <p:nvPr/>
          </p:nvSpPr>
          <p:spPr bwMode="auto">
            <a:xfrm>
              <a:off x="3226" y="3424"/>
              <a:ext cx="1728" cy="464"/>
            </a:xfrm>
            <a:prstGeom prst="roundRect">
              <a:avLst>
                <a:gd name="adj" fmla="val 16667"/>
              </a:avLst>
            </a:prstGeom>
            <a:blipFill dpi="0" rotWithShape="1">
              <a:blip r:embed="rId6" cstate="print"/>
              <a:srcRect/>
              <a:stretch>
                <a:fillRect/>
              </a:stretch>
            </a:blipFill>
            <a:ln w="57150" algn="ctr">
              <a:solidFill>
                <a:srgbClr val="CC6600"/>
              </a:solidFill>
              <a:round/>
              <a:headEnd/>
              <a:tailEnd/>
            </a:ln>
          </p:spPr>
          <p:txBody>
            <a:bodyPr lIns="0" tIns="0" rIns="0" bIns="0" anchor="ctr" anchorCtr="1"/>
            <a:lstStyle/>
            <a:p>
              <a:pPr algn="ctr"/>
              <a:r>
                <a:rPr lang="en-US" sz="1800">
                  <a:latin typeface="Franklin Gothic Medium" pitchFamily="34" charset="0"/>
                </a:rPr>
                <a:t>Cash balance pension plans</a:t>
              </a:r>
            </a:p>
          </p:txBody>
        </p:sp>
        <p:cxnSp>
          <p:nvCxnSpPr>
            <p:cNvPr id="31754" name="AutoShape 30"/>
            <p:cNvCxnSpPr>
              <a:cxnSpLocks noChangeShapeType="1"/>
              <a:stCxn id="31760" idx="7"/>
              <a:endCxn id="31751" idx="1"/>
            </p:cNvCxnSpPr>
            <p:nvPr/>
          </p:nvCxnSpPr>
          <p:spPr bwMode="auto">
            <a:xfrm rot="5400000" flipH="1" flipV="1">
              <a:off x="2613" y="1658"/>
              <a:ext cx="298" cy="928"/>
            </a:xfrm>
            <a:prstGeom prst="straightConnector1">
              <a:avLst/>
            </a:prstGeom>
            <a:noFill/>
            <a:ln w="38100">
              <a:solidFill>
                <a:schemeClr val="tx1"/>
              </a:solidFill>
              <a:round/>
              <a:headEnd/>
              <a:tailEnd type="stealth" w="lg" len="lg"/>
            </a:ln>
          </p:spPr>
        </p:cxnSp>
        <p:cxnSp>
          <p:nvCxnSpPr>
            <p:cNvPr id="31755" name="AutoShape 31"/>
            <p:cNvCxnSpPr>
              <a:cxnSpLocks noChangeShapeType="1"/>
              <a:stCxn id="31760" idx="5"/>
              <a:endCxn id="31752" idx="1"/>
            </p:cNvCxnSpPr>
            <p:nvPr/>
          </p:nvCxnSpPr>
          <p:spPr bwMode="auto">
            <a:xfrm rot="16200000" flipH="1">
              <a:off x="2624" y="2493"/>
              <a:ext cx="275" cy="928"/>
            </a:xfrm>
            <a:prstGeom prst="straightConnector1">
              <a:avLst/>
            </a:prstGeom>
            <a:noFill/>
            <a:ln w="38100">
              <a:solidFill>
                <a:schemeClr val="tx1"/>
              </a:solidFill>
              <a:round/>
              <a:headEnd/>
              <a:tailEnd type="stealth" w="lg" len="lg"/>
            </a:ln>
          </p:spPr>
        </p:cxnSp>
        <p:sp>
          <p:nvSpPr>
            <p:cNvPr id="31756" name="AutoShape 32" descr="bluefill01"/>
            <p:cNvSpPr>
              <a:spLocks noChangeArrowheads="1"/>
            </p:cNvSpPr>
            <p:nvPr/>
          </p:nvSpPr>
          <p:spPr bwMode="auto">
            <a:xfrm>
              <a:off x="3226" y="2306"/>
              <a:ext cx="1728" cy="464"/>
            </a:xfrm>
            <a:prstGeom prst="roundRect">
              <a:avLst>
                <a:gd name="adj" fmla="val 16667"/>
              </a:avLst>
            </a:prstGeom>
            <a:blipFill dpi="0" rotWithShape="1">
              <a:blip r:embed="rId7" cstate="print"/>
              <a:srcRect/>
              <a:stretch>
                <a:fillRect/>
              </a:stretch>
            </a:blipFill>
            <a:ln w="57150" algn="ctr">
              <a:solidFill>
                <a:srgbClr val="7DC1FF"/>
              </a:solidFill>
              <a:round/>
              <a:headEnd/>
              <a:tailEnd/>
            </a:ln>
          </p:spPr>
          <p:txBody>
            <a:bodyPr lIns="0" tIns="0" rIns="0" bIns="0" anchor="ctr" anchorCtr="1"/>
            <a:lstStyle/>
            <a:p>
              <a:pPr algn="ctr"/>
              <a:r>
                <a:rPr lang="en-US" sz="1800">
                  <a:latin typeface="Franklin Gothic Medium" pitchFamily="34" charset="0"/>
                </a:rPr>
                <a:t>Deferred profit-sharing plans</a:t>
              </a:r>
            </a:p>
          </p:txBody>
        </p:sp>
        <p:cxnSp>
          <p:nvCxnSpPr>
            <p:cNvPr id="31757" name="AutoShape 33"/>
            <p:cNvCxnSpPr>
              <a:cxnSpLocks noChangeShapeType="1"/>
              <a:stCxn id="31760" idx="6"/>
              <a:endCxn id="31756" idx="1"/>
            </p:cNvCxnSpPr>
            <p:nvPr/>
          </p:nvCxnSpPr>
          <p:spPr bwMode="auto">
            <a:xfrm flipV="1">
              <a:off x="2584" y="2538"/>
              <a:ext cx="642" cy="8"/>
            </a:xfrm>
            <a:prstGeom prst="straightConnector1">
              <a:avLst/>
            </a:prstGeom>
            <a:noFill/>
            <a:ln w="38100">
              <a:solidFill>
                <a:schemeClr val="tx1"/>
              </a:solidFill>
              <a:round/>
              <a:headEnd/>
              <a:tailEnd type="stealth" w="lg" len="lg"/>
            </a:ln>
          </p:spPr>
        </p:cxnSp>
        <p:cxnSp>
          <p:nvCxnSpPr>
            <p:cNvPr id="31758" name="AutoShape 34"/>
            <p:cNvCxnSpPr>
              <a:cxnSpLocks noChangeShapeType="1"/>
              <a:stCxn id="31760" idx="3"/>
              <a:endCxn id="31750" idx="1"/>
            </p:cNvCxnSpPr>
            <p:nvPr/>
          </p:nvCxnSpPr>
          <p:spPr bwMode="auto">
            <a:xfrm rot="5400000" flipH="1" flipV="1">
              <a:off x="1366" y="959"/>
              <a:ext cx="1408" cy="2313"/>
            </a:xfrm>
            <a:prstGeom prst="straightConnector1">
              <a:avLst/>
            </a:prstGeom>
            <a:noFill/>
            <a:ln w="38100">
              <a:solidFill>
                <a:schemeClr val="tx1"/>
              </a:solidFill>
              <a:round/>
              <a:headEnd/>
              <a:tailEnd type="stealth" w="lg" len="lg"/>
            </a:ln>
          </p:spPr>
        </p:cxnSp>
        <p:cxnSp>
          <p:nvCxnSpPr>
            <p:cNvPr id="31759" name="AutoShape 35"/>
            <p:cNvCxnSpPr>
              <a:cxnSpLocks noChangeShapeType="1"/>
              <a:stCxn id="31760" idx="1"/>
              <a:endCxn id="31753" idx="1"/>
            </p:cNvCxnSpPr>
            <p:nvPr/>
          </p:nvCxnSpPr>
          <p:spPr bwMode="auto">
            <a:xfrm rot="16200000" flipH="1">
              <a:off x="1377" y="1807"/>
              <a:ext cx="1385" cy="2313"/>
            </a:xfrm>
            <a:prstGeom prst="straightConnector1">
              <a:avLst/>
            </a:prstGeom>
            <a:noFill/>
            <a:ln w="38100">
              <a:solidFill>
                <a:schemeClr val="tx1"/>
              </a:solidFill>
              <a:round/>
              <a:headEnd/>
              <a:tailEnd type="stealth" w="lg" len="lg"/>
            </a:ln>
          </p:spPr>
        </p:cxnSp>
        <p:sp>
          <p:nvSpPr>
            <p:cNvPr id="31760" name="Oval 36"/>
            <p:cNvSpPr>
              <a:spLocks noChangeArrowheads="1"/>
            </p:cNvSpPr>
            <p:nvPr/>
          </p:nvSpPr>
          <p:spPr bwMode="auto">
            <a:xfrm>
              <a:off x="626" y="2158"/>
              <a:ext cx="1958" cy="775"/>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Types of Defined Contribution Plans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5123" name="Slide Number Placeholder 2"/>
          <p:cNvSpPr>
            <a:spLocks noGrp="1"/>
          </p:cNvSpPr>
          <p:nvPr>
            <p:ph type="sldNum" sz="quarter" idx="11"/>
          </p:nvPr>
        </p:nvSpPr>
        <p:spPr>
          <a:noFill/>
        </p:spPr>
        <p:txBody>
          <a:bodyPr/>
          <a:lstStyle/>
          <a:p>
            <a:r>
              <a:rPr lang="en-US" smtClean="0">
                <a:latin typeface="Arial" pitchFamily="34" charset="0"/>
              </a:rPr>
              <a:t>13–</a:t>
            </a:r>
            <a:fld id="{A63AD25D-691A-4420-8D8C-5ABC45E62F5D}" type="slidenum">
              <a:rPr lang="en-US" smtClean="0">
                <a:latin typeface="Arial" pitchFamily="34" charset="0"/>
              </a:rPr>
              <a:pPr/>
              <a:t>3</a:t>
            </a:fld>
            <a:endParaRPr lang="en-US" smtClean="0">
              <a:latin typeface="Arial" pitchFamily="34" charset="0"/>
            </a:endParaRPr>
          </a:p>
        </p:txBody>
      </p:sp>
      <p:sp>
        <p:nvSpPr>
          <p:cNvPr id="973829" name="Text Box 5"/>
          <p:cNvSpPr txBox="1">
            <a:spLocks noChangeArrowheads="1"/>
          </p:cNvSpPr>
          <p:nvPr/>
        </p:nvSpPr>
        <p:spPr bwMode="auto">
          <a:xfrm>
            <a:off x="457200" y="1020763"/>
            <a:ext cx="8229600" cy="2720975"/>
          </a:xfrm>
          <a:prstGeom prst="rect">
            <a:avLst/>
          </a:prstGeom>
          <a:noFill/>
          <a:ln w="9525">
            <a:noFill/>
            <a:miter lim="800000"/>
            <a:headEnd/>
            <a:tailEnd/>
          </a:ln>
          <a:effectLst/>
        </p:spPr>
        <p:txBody>
          <a:bodyPr>
            <a:spAutoFit/>
          </a:bodyPr>
          <a:lstStyle/>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latin typeface="Arial" charset="0"/>
                <a:cs typeface="+mn-cs"/>
              </a:rPr>
              <a:t>Name and define each of the main pay for time not worked benefits.</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latin typeface="Arial" charset="0"/>
                <a:cs typeface="+mn-cs"/>
              </a:rPr>
              <a:t>Describe each of the main insurance benefits.</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latin typeface="Arial" charset="0"/>
                <a:cs typeface="+mn-cs"/>
              </a:rPr>
              <a:t>Discuss the main retirement benefits.</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latin typeface="Arial" charset="0"/>
                <a:cs typeface="+mn-cs"/>
              </a:rPr>
              <a:t>Outline the main employees’ services benefits.</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latin typeface="Arial" charset="0"/>
                <a:cs typeface="+mn-cs"/>
              </a:rPr>
              <a:t>Explain the main flexible benefit programs.</a:t>
            </a:r>
          </a:p>
        </p:txBody>
      </p:sp>
      <p:sp>
        <p:nvSpPr>
          <p:cNvPr id="973862" name="Text Box 38"/>
          <p:cNvSpPr txBox="1">
            <a:spLocks noChangeArrowheads="1"/>
          </p:cNvSpPr>
          <p:nvPr/>
        </p:nvSpPr>
        <p:spPr bwMode="auto">
          <a:xfrm>
            <a:off x="366713" y="320675"/>
            <a:ext cx="7862887" cy="579438"/>
          </a:xfrm>
          <a:prstGeom prst="rect">
            <a:avLst/>
          </a:prstGeom>
          <a:noFill/>
          <a:ln w="9525">
            <a:noFill/>
            <a:miter lim="800000"/>
            <a:headEnd/>
            <a:tailEnd/>
          </a:ln>
          <a:effectLst/>
        </p:spPr>
        <p:txBody>
          <a:bodyPr>
            <a:spAutoFit/>
          </a:bodyPr>
          <a:lstStyle/>
          <a:p>
            <a:pPr>
              <a:spcBef>
                <a:spcPct val="50000"/>
              </a:spcBef>
              <a:defRPr/>
            </a:pPr>
            <a:r>
              <a:rPr lang="en-US" sz="3200" dirty="0">
                <a:solidFill>
                  <a:srgbClr val="3366CC"/>
                </a:solidFill>
                <a:effectLst>
                  <a:outerShdw blurRad="38100" dist="38100" dir="2700000" algn="tl">
                    <a:srgbClr val="C0C0C0"/>
                  </a:outerShdw>
                </a:effectLst>
                <a:latin typeface="Verdana" pitchFamily="34" charset="0"/>
              </a:rPr>
              <a:t>LEARNING OUTCOMES</a:t>
            </a:r>
            <a:endParaRPr lang="en-US" sz="2200" i="1" dirty="0">
              <a:solidFill>
                <a:srgbClr val="3366CC"/>
              </a:solidFill>
              <a:effectLst>
                <a:outerShdw blurRad="38100" dist="38100" dir="2700000" algn="tl">
                  <a:srgbClr val="C0C0C0"/>
                </a:outerShdw>
              </a:effectLst>
              <a:latin typeface="Verdana" pitchFamily="34" charset="0"/>
            </a:endParaRPr>
          </a:p>
        </p:txBody>
      </p:sp>
    </p:spTree>
  </p:cSld>
  <p:clrMapOvr>
    <a:masterClrMapping/>
  </p:clrMapOvr>
  <p:transition advTm="1984">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3829">
                                            <p:txEl>
                                              <p:pRg st="0" end="0"/>
                                            </p:txEl>
                                          </p:spTgt>
                                        </p:tgtEl>
                                        <p:attrNameLst>
                                          <p:attrName>style.visibility</p:attrName>
                                        </p:attrNameLst>
                                      </p:cBhvr>
                                      <p:to>
                                        <p:strVal val="visible"/>
                                      </p:to>
                                    </p:set>
                                    <p:animEffect transition="in" filter="wipe(left)">
                                      <p:cBhvr>
                                        <p:cTn id="7" dur="500"/>
                                        <p:tgtEl>
                                          <p:spTgt spid="973829">
                                            <p:txEl>
                                              <p:pRg st="0" end="0"/>
                                            </p:txEl>
                                          </p:spTgt>
                                        </p:tgtEl>
                                      </p:cBhvr>
                                    </p:animEffect>
                                  </p:childTnLst>
                                  <p:subTnLst>
                                    <p:animClr clrSpc="rgb" dir="cw">
                                      <p:cBhvr override="childStyle">
                                        <p:cTn dur="1" fill="hold" display="0" masterRel="nextClick" afterEffect="1"/>
                                        <p:tgtEl>
                                          <p:spTgt spid="973829">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3829">
                                            <p:txEl>
                                              <p:pRg st="1" end="1"/>
                                            </p:txEl>
                                          </p:spTgt>
                                        </p:tgtEl>
                                        <p:attrNameLst>
                                          <p:attrName>style.visibility</p:attrName>
                                        </p:attrNameLst>
                                      </p:cBhvr>
                                      <p:to>
                                        <p:strVal val="visible"/>
                                      </p:to>
                                    </p:set>
                                    <p:animEffect transition="in" filter="wipe(left)">
                                      <p:cBhvr>
                                        <p:cTn id="12" dur="500"/>
                                        <p:tgtEl>
                                          <p:spTgt spid="973829">
                                            <p:txEl>
                                              <p:pRg st="1" end="1"/>
                                            </p:txEl>
                                          </p:spTgt>
                                        </p:tgtEl>
                                      </p:cBhvr>
                                    </p:animEffect>
                                  </p:childTnLst>
                                  <p:subTnLst>
                                    <p:animClr clrSpc="rgb" dir="cw">
                                      <p:cBhvr override="childStyle">
                                        <p:cTn dur="1" fill="hold" display="0" masterRel="nextClick" afterEffect="1"/>
                                        <p:tgtEl>
                                          <p:spTgt spid="973829">
                                            <p:txEl>
                                              <p:pRg st="1" end="1"/>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3829">
                                            <p:txEl>
                                              <p:pRg st="2" end="2"/>
                                            </p:txEl>
                                          </p:spTgt>
                                        </p:tgtEl>
                                        <p:attrNameLst>
                                          <p:attrName>style.visibility</p:attrName>
                                        </p:attrNameLst>
                                      </p:cBhvr>
                                      <p:to>
                                        <p:strVal val="visible"/>
                                      </p:to>
                                    </p:set>
                                    <p:animEffect transition="in" filter="wipe(left)">
                                      <p:cBhvr>
                                        <p:cTn id="17" dur="500"/>
                                        <p:tgtEl>
                                          <p:spTgt spid="973829">
                                            <p:txEl>
                                              <p:pRg st="2" end="2"/>
                                            </p:txEl>
                                          </p:spTgt>
                                        </p:tgtEl>
                                      </p:cBhvr>
                                    </p:animEffect>
                                  </p:childTnLst>
                                  <p:subTnLst>
                                    <p:animClr clrSpc="rgb" dir="cw">
                                      <p:cBhvr override="childStyle">
                                        <p:cTn dur="1" fill="hold" display="0" masterRel="nextClick" afterEffect="1"/>
                                        <p:tgtEl>
                                          <p:spTgt spid="973829">
                                            <p:txEl>
                                              <p:pRg st="2" end="2"/>
                                            </p:txEl>
                                          </p:spTgt>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3829">
                                            <p:txEl>
                                              <p:pRg st="3" end="3"/>
                                            </p:txEl>
                                          </p:spTgt>
                                        </p:tgtEl>
                                        <p:attrNameLst>
                                          <p:attrName>style.visibility</p:attrName>
                                        </p:attrNameLst>
                                      </p:cBhvr>
                                      <p:to>
                                        <p:strVal val="visible"/>
                                      </p:to>
                                    </p:set>
                                    <p:animEffect transition="in" filter="wipe(left)">
                                      <p:cBhvr>
                                        <p:cTn id="22" dur="500"/>
                                        <p:tgtEl>
                                          <p:spTgt spid="973829">
                                            <p:txEl>
                                              <p:pRg st="3" end="3"/>
                                            </p:txEl>
                                          </p:spTgt>
                                        </p:tgtEl>
                                      </p:cBhvr>
                                    </p:animEffect>
                                  </p:childTnLst>
                                  <p:subTnLst>
                                    <p:animClr clrSpc="rgb" dir="cw">
                                      <p:cBhvr override="childStyle">
                                        <p:cTn dur="1" fill="hold" display="0" masterRel="nextClick" afterEffect="1"/>
                                        <p:tgtEl>
                                          <p:spTgt spid="973829">
                                            <p:txEl>
                                              <p:pRg st="3" end="3"/>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3829">
                                            <p:txEl>
                                              <p:pRg st="4" end="4"/>
                                            </p:txEl>
                                          </p:spTgt>
                                        </p:tgtEl>
                                        <p:attrNameLst>
                                          <p:attrName>style.visibility</p:attrName>
                                        </p:attrNameLst>
                                      </p:cBhvr>
                                      <p:to>
                                        <p:strVal val="visible"/>
                                      </p:to>
                                    </p:set>
                                    <p:animEffect transition="in" filter="wipe(left)">
                                      <p:cBhvr>
                                        <p:cTn id="27" dur="500"/>
                                        <p:tgtEl>
                                          <p:spTgt spid="9738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2771" name="Slide Number Placeholder 4"/>
          <p:cNvSpPr>
            <a:spLocks noGrp="1"/>
          </p:cNvSpPr>
          <p:nvPr>
            <p:ph type="sldNum" sz="quarter" idx="11"/>
          </p:nvPr>
        </p:nvSpPr>
        <p:spPr>
          <a:noFill/>
        </p:spPr>
        <p:txBody>
          <a:bodyPr/>
          <a:lstStyle/>
          <a:p>
            <a:r>
              <a:rPr lang="en-US" smtClean="0">
                <a:latin typeface="Arial" pitchFamily="34" charset="0"/>
              </a:rPr>
              <a:t>13–</a:t>
            </a:r>
            <a:fld id="{466B7684-86C0-45DC-AA36-B52CF88BEF1D}" type="slidenum">
              <a:rPr lang="en-US" smtClean="0">
                <a:latin typeface="Arial" pitchFamily="34" charset="0"/>
              </a:rPr>
              <a:pPr/>
              <a:t>30</a:t>
            </a:fld>
            <a:endParaRPr lang="en-US" smtClean="0">
              <a:latin typeface="Arial" pitchFamily="34" charset="0"/>
            </a:endParaRPr>
          </a:p>
        </p:txBody>
      </p:sp>
      <p:sp>
        <p:nvSpPr>
          <p:cNvPr id="2771970" name="Rectangle 2"/>
          <p:cNvSpPr>
            <a:spLocks noGrp="1" noChangeArrowheads="1"/>
          </p:cNvSpPr>
          <p:nvPr>
            <p:ph type="title"/>
          </p:nvPr>
        </p:nvSpPr>
        <p:spPr/>
        <p:txBody>
          <a:bodyPr/>
          <a:lstStyle/>
          <a:p>
            <a:pPr eaLnBrk="1" hangingPunct="1">
              <a:defRPr/>
            </a:pPr>
            <a:r>
              <a:rPr lang="en-US" dirty="0" smtClean="0"/>
              <a:t>Retirement Benefits (cont’d)</a:t>
            </a:r>
          </a:p>
        </p:txBody>
      </p:sp>
      <p:sp>
        <p:nvSpPr>
          <p:cNvPr id="2771971" name="Rectangle 3"/>
          <p:cNvSpPr>
            <a:spLocks noGrp="1" noChangeArrowheads="1"/>
          </p:cNvSpPr>
          <p:nvPr>
            <p:ph type="body" idx="1"/>
          </p:nvPr>
        </p:nvSpPr>
        <p:spPr>
          <a:xfrm>
            <a:off x="525463" y="1050925"/>
            <a:ext cx="7612062" cy="5211763"/>
          </a:xfrm>
        </p:spPr>
        <p:txBody>
          <a:bodyPr/>
          <a:lstStyle/>
          <a:p>
            <a:pPr eaLnBrk="1" hangingPunct="1">
              <a:spcBef>
                <a:spcPct val="30000"/>
              </a:spcBef>
              <a:defRPr/>
            </a:pPr>
            <a:r>
              <a:rPr lang="en-US" dirty="0" smtClean="0"/>
              <a:t>Employee Retirement Income Security Act (ERISA) of 1974 </a:t>
            </a:r>
          </a:p>
          <a:p>
            <a:pPr lvl="1" eaLnBrk="1" hangingPunct="1">
              <a:spcBef>
                <a:spcPct val="30000"/>
              </a:spcBef>
              <a:defRPr/>
            </a:pPr>
            <a:r>
              <a:rPr lang="en-US" dirty="0" smtClean="0"/>
              <a:t>Established guidelines for “qualified” pension plans.</a:t>
            </a:r>
          </a:p>
          <a:p>
            <a:pPr lvl="1" eaLnBrk="1" hangingPunct="1">
              <a:spcBef>
                <a:spcPct val="30000"/>
              </a:spcBef>
              <a:defRPr/>
            </a:pPr>
            <a:r>
              <a:rPr lang="en-US" dirty="0" smtClean="0"/>
              <a:t>Requires fiduciary responsibility.</a:t>
            </a:r>
          </a:p>
          <a:p>
            <a:pPr eaLnBrk="1" hangingPunct="1">
              <a:spcBef>
                <a:spcPct val="30000"/>
              </a:spcBef>
              <a:defRPr/>
            </a:pPr>
            <a:r>
              <a:rPr lang="en-US" dirty="0" smtClean="0"/>
              <a:t>Pension Benefits Guarantee Corporation (PBGC) </a:t>
            </a:r>
          </a:p>
          <a:p>
            <a:pPr lvl="1" eaLnBrk="1" hangingPunct="1">
              <a:spcBef>
                <a:spcPct val="30000"/>
              </a:spcBef>
              <a:defRPr/>
            </a:pPr>
            <a:r>
              <a:rPr lang="en-US" dirty="0" smtClean="0"/>
              <a:t>Insures plans that terminate without sufficient funds </a:t>
            </a:r>
            <a:br>
              <a:rPr lang="en-US" dirty="0" smtClean="0"/>
            </a:br>
            <a:r>
              <a:rPr lang="en-US" dirty="0" smtClean="0"/>
              <a:t>to meet obligations.</a:t>
            </a:r>
          </a:p>
          <a:p>
            <a:pPr lvl="1" eaLnBrk="1" hangingPunct="1">
              <a:spcBef>
                <a:spcPct val="30000"/>
              </a:spcBef>
              <a:defRPr/>
            </a:pPr>
            <a:r>
              <a:rPr lang="en-US" dirty="0" smtClean="0"/>
              <a:t>Guarantees only defined benefit plans.</a:t>
            </a:r>
          </a:p>
          <a:p>
            <a:pPr lvl="1" eaLnBrk="1" hangingPunct="1">
              <a:spcBef>
                <a:spcPct val="30000"/>
              </a:spcBef>
              <a:defRPr/>
            </a:pPr>
            <a:r>
              <a:rPr lang="en-US" dirty="0" smtClean="0"/>
              <a:t>Pays individual pensions up to $54,000 per year.</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33795" name="Slide Number Placeholder 3"/>
          <p:cNvSpPr>
            <a:spLocks noGrp="1"/>
          </p:cNvSpPr>
          <p:nvPr>
            <p:ph type="sldNum" sz="quarter" idx="11"/>
          </p:nvPr>
        </p:nvSpPr>
        <p:spPr>
          <a:noFill/>
        </p:spPr>
        <p:txBody>
          <a:bodyPr/>
          <a:lstStyle/>
          <a:p>
            <a:r>
              <a:rPr lang="en-US" smtClean="0">
                <a:latin typeface="Arial" pitchFamily="34" charset="0"/>
              </a:rPr>
              <a:t>13–</a:t>
            </a:r>
            <a:fld id="{166F5887-71C0-4290-99EF-698230F2BEB8}" type="slidenum">
              <a:rPr lang="en-US" smtClean="0">
                <a:latin typeface="Arial" pitchFamily="34" charset="0"/>
              </a:rPr>
              <a:pPr/>
              <a:t>31</a:t>
            </a:fld>
            <a:endParaRPr lang="en-US" smtClean="0">
              <a:latin typeface="Arial" pitchFamily="34" charset="0"/>
            </a:endParaRPr>
          </a:p>
        </p:txBody>
      </p:sp>
      <p:sp>
        <p:nvSpPr>
          <p:cNvPr id="2765826" name="Rectangle 2"/>
          <p:cNvSpPr>
            <a:spLocks noGrp="1" noChangeArrowheads="1"/>
          </p:cNvSpPr>
          <p:nvPr>
            <p:ph type="title"/>
          </p:nvPr>
        </p:nvSpPr>
        <p:spPr>
          <a:xfrm>
            <a:off x="928688" y="366713"/>
            <a:ext cx="7286625" cy="625475"/>
          </a:xfrm>
        </p:spPr>
        <p:txBody>
          <a:bodyPr/>
          <a:lstStyle/>
          <a:p>
            <a:pPr algn="ctr" eaLnBrk="1" hangingPunct="1">
              <a:defRPr/>
            </a:pPr>
            <a:r>
              <a:rPr lang="en-US" dirty="0" smtClean="0"/>
              <a:t>Pension Plans</a:t>
            </a:r>
          </a:p>
        </p:txBody>
      </p:sp>
      <p:grpSp>
        <p:nvGrpSpPr>
          <p:cNvPr id="2" name="Group 13"/>
          <p:cNvGrpSpPr>
            <a:grpSpLocks/>
          </p:cNvGrpSpPr>
          <p:nvPr/>
        </p:nvGrpSpPr>
        <p:grpSpPr bwMode="auto">
          <a:xfrm>
            <a:off x="731838" y="1692275"/>
            <a:ext cx="7680325" cy="3411538"/>
            <a:chOff x="461" y="990"/>
            <a:chExt cx="4838" cy="2149"/>
          </a:xfrm>
        </p:grpSpPr>
        <p:sp>
          <p:nvSpPr>
            <p:cNvPr id="33798" name="AutoShape 14" descr="grayfill01"/>
            <p:cNvSpPr>
              <a:spLocks noChangeArrowheads="1"/>
            </p:cNvSpPr>
            <p:nvPr/>
          </p:nvSpPr>
          <p:spPr bwMode="auto">
            <a:xfrm>
              <a:off x="461" y="2467"/>
              <a:ext cx="1040" cy="672"/>
            </a:xfrm>
            <a:prstGeom prst="roundRect">
              <a:avLst>
                <a:gd name="adj" fmla="val 16667"/>
              </a:avLst>
            </a:prstGeom>
            <a:blipFill dpi="0" rotWithShape="1">
              <a:blip r:embed="rId3" cstate="print"/>
              <a:srcRect/>
              <a:stretch>
                <a:fillRect/>
              </a:stretch>
            </a:blipFill>
            <a:ln w="57150" algn="ctr">
              <a:solidFill>
                <a:srgbClr val="C0C0C0"/>
              </a:solidFill>
              <a:round/>
              <a:headEnd/>
              <a:tailEnd/>
            </a:ln>
          </p:spPr>
          <p:txBody>
            <a:bodyPr lIns="0" tIns="0" rIns="0" bIns="0" anchor="ctr" anchorCtr="1"/>
            <a:lstStyle/>
            <a:p>
              <a:pPr algn="ctr"/>
              <a:r>
                <a:rPr lang="en-US" sz="1800">
                  <a:latin typeface="Franklin Gothic Medium" pitchFamily="34" charset="0"/>
                </a:rPr>
                <a:t>Membership requirements</a:t>
              </a:r>
            </a:p>
          </p:txBody>
        </p:sp>
        <p:sp>
          <p:nvSpPr>
            <p:cNvPr id="33799" name="AutoShape 15" descr="bluefill01"/>
            <p:cNvSpPr>
              <a:spLocks noChangeArrowheads="1"/>
            </p:cNvSpPr>
            <p:nvPr/>
          </p:nvSpPr>
          <p:spPr bwMode="auto">
            <a:xfrm>
              <a:off x="4259" y="2467"/>
              <a:ext cx="1040" cy="672"/>
            </a:xfrm>
            <a:prstGeom prst="roundRect">
              <a:avLst>
                <a:gd name="adj" fmla="val 16667"/>
              </a:avLst>
            </a:prstGeom>
            <a:blipFill dpi="0" rotWithShape="1">
              <a:blip r:embed="rId4" cstate="print"/>
              <a:srcRect/>
              <a:stretch>
                <a:fillRect/>
              </a:stretch>
            </a:blipFill>
            <a:ln w="57150" algn="ctr">
              <a:solidFill>
                <a:srgbClr val="7DC1FF"/>
              </a:solidFill>
              <a:round/>
              <a:headEnd/>
              <a:tailEnd/>
            </a:ln>
          </p:spPr>
          <p:txBody>
            <a:bodyPr lIns="0" tIns="0" rIns="0" bIns="0" anchor="ctr" anchorCtr="1"/>
            <a:lstStyle/>
            <a:p>
              <a:pPr algn="ctr"/>
              <a:r>
                <a:rPr lang="en-US" sz="1800">
                  <a:latin typeface="Franklin Gothic Medium" pitchFamily="34" charset="0"/>
                </a:rPr>
                <a:t>Vesting schedule</a:t>
              </a:r>
            </a:p>
          </p:txBody>
        </p:sp>
        <p:cxnSp>
          <p:nvCxnSpPr>
            <p:cNvPr id="33800" name="AutoShape 16"/>
            <p:cNvCxnSpPr>
              <a:cxnSpLocks noChangeShapeType="1"/>
              <a:stCxn id="33806" idx="3"/>
              <a:endCxn id="33798" idx="0"/>
            </p:cNvCxnSpPr>
            <p:nvPr/>
          </p:nvCxnSpPr>
          <p:spPr bwMode="auto">
            <a:xfrm flipH="1">
              <a:off x="981" y="1690"/>
              <a:ext cx="674" cy="759"/>
            </a:xfrm>
            <a:prstGeom prst="straightConnector1">
              <a:avLst/>
            </a:prstGeom>
            <a:noFill/>
            <a:ln w="38100">
              <a:solidFill>
                <a:schemeClr val="tx1"/>
              </a:solidFill>
              <a:round/>
              <a:headEnd/>
              <a:tailEnd type="stealth" w="lg" len="lg"/>
            </a:ln>
          </p:spPr>
        </p:cxnSp>
        <p:cxnSp>
          <p:nvCxnSpPr>
            <p:cNvPr id="33801" name="AutoShape 17"/>
            <p:cNvCxnSpPr>
              <a:cxnSpLocks noChangeShapeType="1"/>
              <a:stCxn id="33806" idx="5"/>
              <a:endCxn id="33799" idx="0"/>
            </p:cNvCxnSpPr>
            <p:nvPr/>
          </p:nvCxnSpPr>
          <p:spPr bwMode="auto">
            <a:xfrm>
              <a:off x="4083" y="1690"/>
              <a:ext cx="696" cy="759"/>
            </a:xfrm>
            <a:prstGeom prst="straightConnector1">
              <a:avLst/>
            </a:prstGeom>
            <a:noFill/>
            <a:ln w="38100">
              <a:solidFill>
                <a:schemeClr val="tx1"/>
              </a:solidFill>
              <a:round/>
              <a:headEnd/>
              <a:tailEnd type="stealth" w="lg" len="lg"/>
            </a:ln>
          </p:spPr>
        </p:cxnSp>
        <p:cxnSp>
          <p:nvCxnSpPr>
            <p:cNvPr id="33802" name="AutoShape 18"/>
            <p:cNvCxnSpPr>
              <a:cxnSpLocks noChangeShapeType="1"/>
              <a:stCxn id="33806" idx="0"/>
              <a:endCxn id="33803" idx="0"/>
            </p:cNvCxnSpPr>
            <p:nvPr/>
          </p:nvCxnSpPr>
          <p:spPr bwMode="auto">
            <a:xfrm flipH="1">
              <a:off x="2247" y="990"/>
              <a:ext cx="622" cy="1459"/>
            </a:xfrm>
            <a:prstGeom prst="straightConnector1">
              <a:avLst/>
            </a:prstGeom>
            <a:noFill/>
            <a:ln w="38100">
              <a:solidFill>
                <a:schemeClr val="tx1"/>
              </a:solidFill>
              <a:round/>
              <a:headEnd/>
              <a:tailEnd type="stealth" w="lg" len="lg"/>
            </a:ln>
          </p:spPr>
        </p:cxnSp>
        <p:sp>
          <p:nvSpPr>
            <p:cNvPr id="33803" name="AutoShape 19" descr="purplefill01"/>
            <p:cNvSpPr>
              <a:spLocks noChangeArrowheads="1"/>
            </p:cNvSpPr>
            <p:nvPr/>
          </p:nvSpPr>
          <p:spPr bwMode="auto">
            <a:xfrm>
              <a:off x="1727" y="2467"/>
              <a:ext cx="1040" cy="672"/>
            </a:xfrm>
            <a:prstGeom prst="roundRect">
              <a:avLst>
                <a:gd name="adj" fmla="val 16667"/>
              </a:avLst>
            </a:prstGeom>
            <a:blipFill dpi="0" rotWithShape="1">
              <a:blip r:embed="rId5" cstate="print"/>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Benefit formula</a:t>
              </a:r>
            </a:p>
          </p:txBody>
        </p:sp>
        <p:cxnSp>
          <p:nvCxnSpPr>
            <p:cNvPr id="33804" name="AutoShape 20"/>
            <p:cNvCxnSpPr>
              <a:cxnSpLocks noChangeShapeType="1"/>
              <a:stCxn id="33806" idx="0"/>
              <a:endCxn id="33805" idx="0"/>
            </p:cNvCxnSpPr>
            <p:nvPr/>
          </p:nvCxnSpPr>
          <p:spPr bwMode="auto">
            <a:xfrm>
              <a:off x="2869" y="990"/>
              <a:ext cx="644" cy="1459"/>
            </a:xfrm>
            <a:prstGeom prst="straightConnector1">
              <a:avLst/>
            </a:prstGeom>
            <a:noFill/>
            <a:ln w="38100">
              <a:solidFill>
                <a:schemeClr val="tx1"/>
              </a:solidFill>
              <a:round/>
              <a:headEnd/>
              <a:tailEnd type="stealth" w="lg" len="lg"/>
            </a:ln>
          </p:spPr>
        </p:cxnSp>
        <p:sp>
          <p:nvSpPr>
            <p:cNvPr id="33805" name="AutoShape 21" descr="redfill01"/>
            <p:cNvSpPr>
              <a:spLocks noChangeArrowheads="1"/>
            </p:cNvSpPr>
            <p:nvPr/>
          </p:nvSpPr>
          <p:spPr bwMode="auto">
            <a:xfrm>
              <a:off x="2993" y="2467"/>
              <a:ext cx="1040" cy="672"/>
            </a:xfrm>
            <a:prstGeom prst="roundRect">
              <a:avLst>
                <a:gd name="adj" fmla="val 16667"/>
              </a:avLst>
            </a:prstGeom>
            <a:blipFill dpi="0" rotWithShape="1">
              <a:blip r:embed="rId6" cstate="print"/>
              <a:srcRect/>
              <a:stretch>
                <a:fillRect/>
              </a:stretch>
            </a:blipFill>
            <a:ln w="57150" algn="ctr">
              <a:solidFill>
                <a:srgbClr val="CC6600"/>
              </a:solidFill>
              <a:round/>
              <a:headEnd/>
              <a:tailEnd/>
            </a:ln>
          </p:spPr>
          <p:txBody>
            <a:bodyPr lIns="0" tIns="0" rIns="0" bIns="0" anchor="ctr" anchorCtr="1"/>
            <a:lstStyle/>
            <a:p>
              <a:pPr algn="ctr"/>
              <a:r>
                <a:rPr lang="en-US" sz="1800">
                  <a:latin typeface="Franklin Gothic Medium" pitchFamily="34" charset="0"/>
                </a:rPr>
                <a:t>Plan </a:t>
              </a:r>
              <a:br>
                <a:rPr lang="en-US" sz="1800">
                  <a:latin typeface="Franklin Gothic Medium" pitchFamily="34" charset="0"/>
                </a:rPr>
              </a:br>
              <a:r>
                <a:rPr lang="en-US" sz="1800">
                  <a:latin typeface="Franklin Gothic Medium" pitchFamily="34" charset="0"/>
                </a:rPr>
                <a:t>funding</a:t>
              </a:r>
            </a:p>
          </p:txBody>
        </p:sp>
        <p:sp>
          <p:nvSpPr>
            <p:cNvPr id="33806" name="Oval 22"/>
            <p:cNvSpPr>
              <a:spLocks noChangeArrowheads="1"/>
            </p:cNvSpPr>
            <p:nvPr/>
          </p:nvSpPr>
          <p:spPr bwMode="auto">
            <a:xfrm>
              <a:off x="1152" y="1008"/>
              <a:ext cx="3434" cy="778"/>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Policy Issues in </a:t>
              </a:r>
              <a:br>
                <a:rPr lang="en-US" sz="2400">
                  <a:latin typeface="Franklin Gothic Medium" pitchFamily="34" charset="0"/>
                </a:rPr>
              </a:br>
              <a:r>
                <a:rPr lang="en-US" sz="2400">
                  <a:latin typeface="Franklin Gothic Medium" pitchFamily="34" charset="0"/>
                </a:rPr>
                <a:t>Pension Planning</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4819" name="Slide Number Placeholder 4"/>
          <p:cNvSpPr>
            <a:spLocks noGrp="1"/>
          </p:cNvSpPr>
          <p:nvPr>
            <p:ph type="sldNum" sz="quarter" idx="11"/>
          </p:nvPr>
        </p:nvSpPr>
        <p:spPr>
          <a:noFill/>
        </p:spPr>
        <p:txBody>
          <a:bodyPr/>
          <a:lstStyle/>
          <a:p>
            <a:r>
              <a:rPr lang="en-US" smtClean="0">
                <a:latin typeface="Arial" pitchFamily="34" charset="0"/>
              </a:rPr>
              <a:t>13–</a:t>
            </a:r>
            <a:fld id="{D735CDA3-3690-4A72-A09B-BDD1A6D29F75}" type="slidenum">
              <a:rPr lang="en-US" smtClean="0">
                <a:latin typeface="Arial" pitchFamily="34" charset="0"/>
              </a:rPr>
              <a:pPr/>
              <a:t>32</a:t>
            </a:fld>
            <a:endParaRPr lang="en-US" smtClean="0">
              <a:latin typeface="Arial" pitchFamily="34" charset="0"/>
            </a:endParaRPr>
          </a:p>
        </p:txBody>
      </p:sp>
      <p:sp>
        <p:nvSpPr>
          <p:cNvPr id="2774018" name="Rectangle 2"/>
          <p:cNvSpPr>
            <a:spLocks noGrp="1" noChangeArrowheads="1"/>
          </p:cNvSpPr>
          <p:nvPr>
            <p:ph type="title"/>
          </p:nvPr>
        </p:nvSpPr>
        <p:spPr/>
        <p:txBody>
          <a:bodyPr/>
          <a:lstStyle/>
          <a:p>
            <a:pPr eaLnBrk="1" hangingPunct="1">
              <a:defRPr/>
            </a:pPr>
            <a:r>
              <a:rPr lang="en-US" dirty="0" smtClean="0"/>
              <a:t>Employees’ Vesting Rights under ERISA</a:t>
            </a:r>
          </a:p>
        </p:txBody>
      </p:sp>
      <p:sp>
        <p:nvSpPr>
          <p:cNvPr id="2774019" name="Rectangle 3"/>
          <p:cNvSpPr>
            <a:spLocks noGrp="1" noChangeArrowheads="1"/>
          </p:cNvSpPr>
          <p:nvPr>
            <p:ph type="body" idx="1"/>
          </p:nvPr>
        </p:nvSpPr>
        <p:spPr>
          <a:xfrm>
            <a:off x="525463" y="1050925"/>
            <a:ext cx="7429500" cy="5211763"/>
          </a:xfrm>
        </p:spPr>
        <p:txBody>
          <a:bodyPr/>
          <a:lstStyle/>
          <a:p>
            <a:pPr eaLnBrk="1" hangingPunct="1">
              <a:spcBef>
                <a:spcPct val="40000"/>
              </a:spcBef>
              <a:defRPr/>
            </a:pPr>
            <a:r>
              <a:rPr lang="en-US" dirty="0" smtClean="0"/>
              <a:t>Cliff Vesting </a:t>
            </a:r>
          </a:p>
          <a:p>
            <a:pPr lvl="1" eaLnBrk="1" hangingPunct="1">
              <a:spcBef>
                <a:spcPct val="40000"/>
              </a:spcBef>
              <a:defRPr/>
            </a:pPr>
            <a:r>
              <a:rPr lang="en-US" dirty="0" smtClean="0"/>
              <a:t>Gives participants full right to the employer’s matching contribution after three years of service.</a:t>
            </a:r>
          </a:p>
          <a:p>
            <a:pPr eaLnBrk="1" hangingPunct="1">
              <a:spcBef>
                <a:spcPct val="40000"/>
              </a:spcBef>
              <a:defRPr/>
            </a:pPr>
            <a:r>
              <a:rPr lang="en-US" dirty="0" smtClean="0"/>
              <a:t>Graded Vesting </a:t>
            </a:r>
          </a:p>
          <a:p>
            <a:pPr lvl="1" eaLnBrk="1" hangingPunct="1">
              <a:spcBef>
                <a:spcPct val="40000"/>
              </a:spcBef>
              <a:defRPr/>
            </a:pPr>
            <a:r>
              <a:rPr lang="en-US" dirty="0" smtClean="0"/>
              <a:t>Gives participants an increasing right to the employer’s matching contribution over a six-year schedule of 20% after two years of service and 20% for each succeeding year thereafter.</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5843" name="Slide Number Placeholder 4"/>
          <p:cNvSpPr>
            <a:spLocks noGrp="1"/>
          </p:cNvSpPr>
          <p:nvPr>
            <p:ph type="sldNum" sz="quarter" idx="11"/>
          </p:nvPr>
        </p:nvSpPr>
        <p:spPr>
          <a:noFill/>
        </p:spPr>
        <p:txBody>
          <a:bodyPr/>
          <a:lstStyle/>
          <a:p>
            <a:r>
              <a:rPr lang="en-US" smtClean="0">
                <a:latin typeface="Arial" pitchFamily="34" charset="0"/>
              </a:rPr>
              <a:t>13–</a:t>
            </a:r>
            <a:fld id="{6AB0E4C2-2C38-4E46-9D15-585EFDB62AB8}" type="slidenum">
              <a:rPr lang="en-US" smtClean="0">
                <a:latin typeface="Arial" pitchFamily="34" charset="0"/>
              </a:rPr>
              <a:pPr/>
              <a:t>33</a:t>
            </a:fld>
            <a:endParaRPr lang="en-US" smtClean="0">
              <a:latin typeface="Arial" pitchFamily="34" charset="0"/>
            </a:endParaRPr>
          </a:p>
        </p:txBody>
      </p:sp>
      <p:sp>
        <p:nvSpPr>
          <p:cNvPr id="2776066" name="Rectangle 2"/>
          <p:cNvSpPr>
            <a:spLocks noGrp="1" noChangeArrowheads="1"/>
          </p:cNvSpPr>
          <p:nvPr>
            <p:ph type="title"/>
          </p:nvPr>
        </p:nvSpPr>
        <p:spPr/>
        <p:txBody>
          <a:bodyPr/>
          <a:lstStyle/>
          <a:p>
            <a:pPr eaLnBrk="1" hangingPunct="1">
              <a:defRPr/>
            </a:pPr>
            <a:r>
              <a:rPr lang="en-US" dirty="0" smtClean="0"/>
              <a:t>Pensions and Early Retirement</a:t>
            </a:r>
          </a:p>
        </p:txBody>
      </p:sp>
      <p:sp>
        <p:nvSpPr>
          <p:cNvPr id="2776067" name="Rectangle 3"/>
          <p:cNvSpPr>
            <a:spLocks noGrp="1" noChangeArrowheads="1"/>
          </p:cNvSpPr>
          <p:nvPr>
            <p:ph type="body" idx="1"/>
          </p:nvPr>
        </p:nvSpPr>
        <p:spPr>
          <a:xfrm>
            <a:off x="525463" y="1050925"/>
            <a:ext cx="7978775" cy="5211763"/>
          </a:xfrm>
        </p:spPr>
        <p:txBody>
          <a:bodyPr/>
          <a:lstStyle/>
          <a:p>
            <a:pPr eaLnBrk="1" hangingPunct="1">
              <a:spcBef>
                <a:spcPct val="40000"/>
              </a:spcBef>
              <a:defRPr/>
            </a:pPr>
            <a:r>
              <a:rPr lang="en-US" dirty="0" smtClean="0"/>
              <a:t>Early Retirement Windows</a:t>
            </a:r>
          </a:p>
          <a:p>
            <a:pPr lvl="1" eaLnBrk="1" hangingPunct="1">
              <a:spcBef>
                <a:spcPct val="40000"/>
              </a:spcBef>
              <a:defRPr/>
            </a:pPr>
            <a:r>
              <a:rPr lang="en-US" dirty="0" smtClean="0"/>
              <a:t>Offer specific employees (often age 50-plus) an incentive </a:t>
            </a:r>
            <a:br>
              <a:rPr lang="en-US" dirty="0" smtClean="0"/>
            </a:br>
            <a:r>
              <a:rPr lang="en-US" dirty="0" smtClean="0"/>
              <a:t>to voluntarily retire earlier than usual.</a:t>
            </a:r>
          </a:p>
          <a:p>
            <a:pPr lvl="1" eaLnBrk="1" hangingPunct="1">
              <a:spcBef>
                <a:spcPct val="40000"/>
              </a:spcBef>
              <a:defRPr/>
            </a:pPr>
            <a:r>
              <a:rPr lang="en-US" dirty="0" smtClean="0"/>
              <a:t>Offer a combination of improved or liberalized pension benefits plus a cash payment.</a:t>
            </a:r>
          </a:p>
          <a:p>
            <a:pPr lvl="1" eaLnBrk="1" hangingPunct="1">
              <a:spcBef>
                <a:spcPct val="40000"/>
              </a:spcBef>
              <a:defRPr/>
            </a:pPr>
            <a:r>
              <a:rPr lang="en-US" dirty="0" smtClean="0"/>
              <a:t>Require careful program construction to avoid oversubscription and timely delivery to avoid potential age discrimination claims.</a:t>
            </a:r>
          </a:p>
          <a:p>
            <a:pPr eaLnBrk="1" hangingPunct="1">
              <a:spcBef>
                <a:spcPct val="40000"/>
              </a:spcBef>
              <a:defRPr/>
            </a:pPr>
            <a:r>
              <a:rPr lang="en-US" dirty="0" smtClean="0"/>
              <a:t>Older Workers’ Benefit Protection Act (OWBPA)</a:t>
            </a:r>
          </a:p>
          <a:p>
            <a:pPr lvl="1" eaLnBrk="1" hangingPunct="1">
              <a:spcBef>
                <a:spcPct val="40000"/>
              </a:spcBef>
              <a:defRPr/>
            </a:pPr>
            <a:r>
              <a:rPr lang="en-US" dirty="0" smtClean="0"/>
              <a:t>Imposes limitations on waivers that purport to release a terminating employee’s potential claims against the employer based on age discrimination.</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6867" name="Slide Number Placeholder 4"/>
          <p:cNvSpPr>
            <a:spLocks noGrp="1"/>
          </p:cNvSpPr>
          <p:nvPr>
            <p:ph type="sldNum" sz="quarter" idx="11"/>
          </p:nvPr>
        </p:nvSpPr>
        <p:spPr>
          <a:noFill/>
        </p:spPr>
        <p:txBody>
          <a:bodyPr/>
          <a:lstStyle/>
          <a:p>
            <a:r>
              <a:rPr lang="en-US" smtClean="0">
                <a:latin typeface="Arial" pitchFamily="34" charset="0"/>
              </a:rPr>
              <a:t>13–</a:t>
            </a:r>
            <a:fld id="{5C405DDE-AD32-4122-97BD-8D3DC5196EC8}" type="slidenum">
              <a:rPr lang="en-US" smtClean="0">
                <a:latin typeface="Arial" pitchFamily="34" charset="0"/>
              </a:rPr>
              <a:pPr/>
              <a:t>34</a:t>
            </a:fld>
            <a:endParaRPr lang="en-US" smtClean="0">
              <a:latin typeface="Arial" pitchFamily="34" charset="0"/>
            </a:endParaRPr>
          </a:p>
        </p:txBody>
      </p:sp>
      <p:sp>
        <p:nvSpPr>
          <p:cNvPr id="2778114" name="Rectangle 2"/>
          <p:cNvSpPr>
            <a:spLocks noGrp="1" noChangeArrowheads="1"/>
          </p:cNvSpPr>
          <p:nvPr>
            <p:ph type="title"/>
          </p:nvPr>
        </p:nvSpPr>
        <p:spPr/>
        <p:txBody>
          <a:bodyPr/>
          <a:lstStyle/>
          <a:p>
            <a:pPr eaLnBrk="1" hangingPunct="1">
              <a:defRPr/>
            </a:pPr>
            <a:r>
              <a:rPr lang="en-US" dirty="0" smtClean="0"/>
              <a:t>Personal Services</a:t>
            </a:r>
          </a:p>
        </p:txBody>
      </p:sp>
      <p:sp>
        <p:nvSpPr>
          <p:cNvPr id="2778115" name="Rectangle 3"/>
          <p:cNvSpPr>
            <a:spLocks noGrp="1" noChangeArrowheads="1"/>
          </p:cNvSpPr>
          <p:nvPr>
            <p:ph type="body" idx="1"/>
          </p:nvPr>
        </p:nvSpPr>
        <p:spPr/>
        <p:txBody>
          <a:bodyPr/>
          <a:lstStyle/>
          <a:p>
            <a:pPr eaLnBrk="1" hangingPunct="1">
              <a:spcBef>
                <a:spcPct val="40000"/>
              </a:spcBef>
              <a:defRPr/>
            </a:pPr>
            <a:r>
              <a:rPr lang="en-US" dirty="0" smtClean="0"/>
              <a:t>Credit Unions</a:t>
            </a:r>
          </a:p>
          <a:p>
            <a:pPr lvl="1" eaLnBrk="1" hangingPunct="1">
              <a:spcBef>
                <a:spcPct val="40000"/>
              </a:spcBef>
              <a:defRPr/>
            </a:pPr>
            <a:r>
              <a:rPr lang="en-US" dirty="0" smtClean="0"/>
              <a:t>Separate businesses established with the employer’s assistance to help employees with their borrowing and saving needs.</a:t>
            </a:r>
          </a:p>
          <a:p>
            <a:pPr eaLnBrk="1" hangingPunct="1">
              <a:spcBef>
                <a:spcPct val="40000"/>
              </a:spcBef>
              <a:defRPr/>
            </a:pPr>
            <a:r>
              <a:rPr lang="en-US" dirty="0" smtClean="0"/>
              <a:t>Employee Assistance Programs (EAPs)</a:t>
            </a:r>
          </a:p>
          <a:p>
            <a:pPr lvl="1" eaLnBrk="1" hangingPunct="1">
              <a:spcBef>
                <a:spcPct val="40000"/>
              </a:spcBef>
              <a:defRPr/>
            </a:pPr>
            <a:r>
              <a:rPr lang="en-US" dirty="0" smtClean="0"/>
              <a:t>Provide counseling and advisory services:</a:t>
            </a:r>
          </a:p>
          <a:p>
            <a:pPr lvl="2" eaLnBrk="1" hangingPunct="1">
              <a:spcBef>
                <a:spcPct val="40000"/>
              </a:spcBef>
              <a:defRPr/>
            </a:pPr>
            <a:r>
              <a:rPr lang="en-US" dirty="0" smtClean="0"/>
              <a:t>Personal legal and financial services</a:t>
            </a:r>
          </a:p>
          <a:p>
            <a:pPr lvl="2" eaLnBrk="1" hangingPunct="1">
              <a:spcBef>
                <a:spcPct val="40000"/>
              </a:spcBef>
              <a:defRPr/>
            </a:pPr>
            <a:r>
              <a:rPr lang="en-US" dirty="0" smtClean="0"/>
              <a:t>Child and elder care referrals</a:t>
            </a:r>
          </a:p>
          <a:p>
            <a:pPr lvl="2" eaLnBrk="1" hangingPunct="1">
              <a:spcBef>
                <a:spcPct val="40000"/>
              </a:spcBef>
              <a:defRPr/>
            </a:pPr>
            <a:r>
              <a:rPr lang="en-US" dirty="0" smtClean="0"/>
              <a:t>Adoption assistance</a:t>
            </a:r>
          </a:p>
          <a:p>
            <a:pPr lvl="2" eaLnBrk="1" hangingPunct="1">
              <a:spcBef>
                <a:spcPct val="40000"/>
              </a:spcBef>
              <a:defRPr/>
            </a:pPr>
            <a:r>
              <a:rPr lang="en-US" dirty="0" smtClean="0"/>
              <a:t>Mental health counseling</a:t>
            </a:r>
          </a:p>
          <a:p>
            <a:pPr lvl="2" eaLnBrk="1" hangingPunct="1">
              <a:spcBef>
                <a:spcPct val="40000"/>
              </a:spcBef>
              <a:defRPr/>
            </a:pPr>
            <a:r>
              <a:rPr lang="en-US" dirty="0" smtClean="0"/>
              <a:t>Life event planning</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37891" name="Slide Number Placeholder 3"/>
          <p:cNvSpPr>
            <a:spLocks noGrp="1"/>
          </p:cNvSpPr>
          <p:nvPr>
            <p:ph type="sldNum" sz="quarter" idx="11"/>
          </p:nvPr>
        </p:nvSpPr>
        <p:spPr>
          <a:noFill/>
        </p:spPr>
        <p:txBody>
          <a:bodyPr/>
          <a:lstStyle/>
          <a:p>
            <a:r>
              <a:rPr lang="en-US" smtClean="0">
                <a:latin typeface="Arial" pitchFamily="34" charset="0"/>
              </a:rPr>
              <a:t>13–</a:t>
            </a:r>
            <a:fld id="{4DFADD51-6723-4C3B-95AA-F90F44412910}" type="slidenum">
              <a:rPr lang="en-US" smtClean="0">
                <a:latin typeface="Arial" pitchFamily="34" charset="0"/>
              </a:rPr>
              <a:pPr/>
              <a:t>35</a:t>
            </a:fld>
            <a:endParaRPr lang="en-US" smtClean="0">
              <a:latin typeface="Arial" pitchFamily="34" charset="0"/>
            </a:endParaRPr>
          </a:p>
        </p:txBody>
      </p:sp>
      <p:sp>
        <p:nvSpPr>
          <p:cNvPr id="2780162" name="Rectangle 2"/>
          <p:cNvSpPr>
            <a:spLocks noGrp="1" noChangeArrowheads="1"/>
          </p:cNvSpPr>
          <p:nvPr>
            <p:ph type="title"/>
          </p:nvPr>
        </p:nvSpPr>
        <p:spPr/>
        <p:txBody>
          <a:bodyPr/>
          <a:lstStyle/>
          <a:p>
            <a:pPr eaLnBrk="1" hangingPunct="1">
              <a:defRPr/>
            </a:pPr>
            <a:r>
              <a:rPr lang="en-US" dirty="0" smtClean="0"/>
              <a:t>Employee Assistance Programs</a:t>
            </a:r>
          </a:p>
        </p:txBody>
      </p:sp>
      <p:grpSp>
        <p:nvGrpSpPr>
          <p:cNvPr id="2" name="Group 3"/>
          <p:cNvGrpSpPr>
            <a:grpSpLocks/>
          </p:cNvGrpSpPr>
          <p:nvPr/>
        </p:nvGrpSpPr>
        <p:grpSpPr bwMode="auto">
          <a:xfrm>
            <a:off x="1196975" y="1933575"/>
            <a:ext cx="639763" cy="1044575"/>
            <a:chOff x="576" y="1008"/>
            <a:chExt cx="403" cy="658"/>
          </a:xfrm>
        </p:grpSpPr>
        <p:sp>
          <p:nvSpPr>
            <p:cNvPr id="37908" name="Freeform 4"/>
            <p:cNvSpPr>
              <a:spLocks/>
            </p:cNvSpPr>
            <p:nvPr/>
          </p:nvSpPr>
          <p:spPr bwMode="blackWhite">
            <a:xfrm>
              <a:off x="576" y="1008"/>
              <a:ext cx="403" cy="573"/>
            </a:xfrm>
            <a:custGeom>
              <a:avLst/>
              <a:gdLst>
                <a:gd name="T0" fmla="*/ 0 w 480"/>
                <a:gd name="T1" fmla="*/ 0 h 528"/>
                <a:gd name="T2" fmla="*/ 0 w 480"/>
                <a:gd name="T3" fmla="*/ 573 h 528"/>
                <a:gd name="T4" fmla="*/ 403 w 480"/>
                <a:gd name="T5" fmla="*/ 573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p:spPr>
          <p:txBody>
            <a:bodyPr wrap="none" anchor="ctr"/>
            <a:lstStyle/>
            <a:p>
              <a:endParaRPr lang="ar-SA"/>
            </a:p>
          </p:txBody>
        </p:sp>
        <p:sp>
          <p:nvSpPr>
            <p:cNvPr id="37909" name="Oval 5"/>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p>
              <a:pPr algn="ctr"/>
              <a:r>
                <a:rPr lang="en-US" sz="1600" b="1"/>
                <a:t>1</a:t>
              </a:r>
            </a:p>
          </p:txBody>
        </p:sp>
      </p:grpSp>
      <p:sp>
        <p:nvSpPr>
          <p:cNvPr id="2780166" name="Rectangle 6" descr="Pink01"/>
          <p:cNvSpPr>
            <a:spLocks noChangeArrowheads="1"/>
          </p:cNvSpPr>
          <p:nvPr/>
        </p:nvSpPr>
        <p:spPr bwMode="blackWhite">
          <a:xfrm>
            <a:off x="1836738" y="4714875"/>
            <a:ext cx="5295900" cy="450850"/>
          </a:xfrm>
          <a:prstGeom prst="rect">
            <a:avLst/>
          </a:prstGeom>
          <a:noFill/>
          <a:ln w="3175" algn="ctr">
            <a:noFill/>
            <a:miter lim="800000"/>
            <a:headEnd/>
            <a:tailEnd/>
          </a:ln>
        </p:spPr>
        <p:txBody>
          <a:bodyPr anchor="ctr"/>
          <a:lstStyle/>
          <a:p>
            <a:pPr>
              <a:spcBef>
                <a:spcPct val="50000"/>
              </a:spcBef>
            </a:pPr>
            <a:r>
              <a:rPr lang="en-US" sz="2400"/>
              <a:t>Be aware of legal issues.</a:t>
            </a:r>
          </a:p>
        </p:txBody>
      </p:sp>
      <p:sp>
        <p:nvSpPr>
          <p:cNvPr id="2780167" name="Rectangle 7" descr="DKblue01"/>
          <p:cNvSpPr>
            <a:spLocks noChangeArrowheads="1"/>
          </p:cNvSpPr>
          <p:nvPr/>
        </p:nvSpPr>
        <p:spPr bwMode="blackWhite">
          <a:xfrm>
            <a:off x="1836738" y="3314700"/>
            <a:ext cx="5753100" cy="450850"/>
          </a:xfrm>
          <a:prstGeom prst="rect">
            <a:avLst/>
          </a:prstGeom>
          <a:noFill/>
          <a:ln w="3175" algn="ctr">
            <a:noFill/>
            <a:miter lim="800000"/>
            <a:headEnd/>
            <a:tailEnd/>
          </a:ln>
        </p:spPr>
        <p:txBody>
          <a:bodyPr anchor="ctr"/>
          <a:lstStyle/>
          <a:p>
            <a:pPr>
              <a:spcBef>
                <a:spcPct val="50000"/>
              </a:spcBef>
            </a:pPr>
            <a:r>
              <a:rPr lang="en-US" sz="2400"/>
              <a:t>Ensure professional staffing.</a:t>
            </a:r>
          </a:p>
        </p:txBody>
      </p:sp>
      <p:sp>
        <p:nvSpPr>
          <p:cNvPr id="2780168" name="AutoShape 8" descr="bluefill01"/>
          <p:cNvSpPr>
            <a:spLocks noChangeArrowheads="1"/>
          </p:cNvSpPr>
          <p:nvPr/>
        </p:nvSpPr>
        <p:spPr bwMode="auto">
          <a:xfrm>
            <a:off x="914400" y="1636713"/>
            <a:ext cx="5576888" cy="611187"/>
          </a:xfrm>
          <a:prstGeom prst="roundRect">
            <a:avLst>
              <a:gd name="adj" fmla="val 16667"/>
            </a:avLst>
          </a:prstGeom>
          <a:blipFill dpi="0" rotWithShape="1">
            <a:blip r:embed="rId3" cstate="print"/>
            <a:srcRect/>
            <a:stretch>
              <a:fillRect/>
            </a:stretch>
          </a:blipFill>
          <a:ln w="57150" algn="ctr">
            <a:solidFill>
              <a:srgbClr val="7DC1FF"/>
            </a:solidFill>
            <a:round/>
            <a:headEnd/>
            <a:tailEnd/>
          </a:ln>
        </p:spPr>
        <p:txBody>
          <a:bodyPr lIns="0" tIns="0" rIns="0" bIns="0" anchor="ctr" anchorCtr="1"/>
          <a:lstStyle/>
          <a:p>
            <a:pPr algn="ctr"/>
            <a:r>
              <a:rPr lang="en-US" sz="2400">
                <a:latin typeface="Franklin Gothic Medium" pitchFamily="34" charset="0"/>
              </a:rPr>
              <a:t>Steps for Launching an EAP Program</a:t>
            </a:r>
          </a:p>
        </p:txBody>
      </p:sp>
      <p:sp>
        <p:nvSpPr>
          <p:cNvPr id="2780169" name="Rectangle 9" descr="Brown01"/>
          <p:cNvSpPr>
            <a:spLocks noChangeArrowheads="1"/>
          </p:cNvSpPr>
          <p:nvPr/>
        </p:nvSpPr>
        <p:spPr bwMode="blackWhite">
          <a:xfrm>
            <a:off x="1836738" y="2592388"/>
            <a:ext cx="5295900" cy="450850"/>
          </a:xfrm>
          <a:prstGeom prst="rect">
            <a:avLst/>
          </a:prstGeom>
          <a:noFill/>
          <a:ln w="3175" algn="ctr">
            <a:noFill/>
            <a:miter lim="800000"/>
            <a:headEnd/>
            <a:tailEnd/>
          </a:ln>
        </p:spPr>
        <p:txBody>
          <a:bodyPr anchor="ctr"/>
          <a:lstStyle/>
          <a:p>
            <a:pPr>
              <a:spcBef>
                <a:spcPct val="50000"/>
              </a:spcBef>
            </a:pPr>
            <a:r>
              <a:rPr lang="en-US" sz="2400"/>
              <a:t>Develop a policy statement.</a:t>
            </a:r>
          </a:p>
        </p:txBody>
      </p:sp>
      <p:sp>
        <p:nvSpPr>
          <p:cNvPr id="2780170" name="Rectangle 10" descr="Tan01"/>
          <p:cNvSpPr>
            <a:spLocks noChangeArrowheads="1"/>
          </p:cNvSpPr>
          <p:nvPr/>
        </p:nvSpPr>
        <p:spPr bwMode="blackWhite">
          <a:xfrm>
            <a:off x="1836738" y="4000500"/>
            <a:ext cx="6392862" cy="450850"/>
          </a:xfrm>
          <a:prstGeom prst="rect">
            <a:avLst/>
          </a:prstGeom>
          <a:noFill/>
          <a:ln w="3175" algn="ctr">
            <a:noFill/>
            <a:miter lim="800000"/>
            <a:headEnd/>
            <a:tailEnd/>
          </a:ln>
        </p:spPr>
        <p:txBody>
          <a:bodyPr anchor="ctr"/>
          <a:lstStyle/>
          <a:p>
            <a:pPr>
              <a:spcBef>
                <a:spcPct val="50000"/>
              </a:spcBef>
            </a:pPr>
            <a:r>
              <a:rPr lang="en-US" sz="2400"/>
              <a:t>Maintain confidential record-keeping systems.</a:t>
            </a:r>
          </a:p>
        </p:txBody>
      </p:sp>
      <p:grpSp>
        <p:nvGrpSpPr>
          <p:cNvPr id="3" name="Group 11"/>
          <p:cNvGrpSpPr>
            <a:grpSpLocks/>
          </p:cNvGrpSpPr>
          <p:nvPr/>
        </p:nvGrpSpPr>
        <p:grpSpPr bwMode="auto">
          <a:xfrm>
            <a:off x="1196975" y="2643188"/>
            <a:ext cx="639763" cy="1044575"/>
            <a:chOff x="576" y="1008"/>
            <a:chExt cx="403" cy="658"/>
          </a:xfrm>
        </p:grpSpPr>
        <p:sp>
          <p:nvSpPr>
            <p:cNvPr id="37906" name="Freeform 12"/>
            <p:cNvSpPr>
              <a:spLocks/>
            </p:cNvSpPr>
            <p:nvPr/>
          </p:nvSpPr>
          <p:spPr bwMode="blackWhite">
            <a:xfrm>
              <a:off x="576" y="1008"/>
              <a:ext cx="403" cy="573"/>
            </a:xfrm>
            <a:custGeom>
              <a:avLst/>
              <a:gdLst>
                <a:gd name="T0" fmla="*/ 0 w 480"/>
                <a:gd name="T1" fmla="*/ 0 h 528"/>
                <a:gd name="T2" fmla="*/ 0 w 480"/>
                <a:gd name="T3" fmla="*/ 573 h 528"/>
                <a:gd name="T4" fmla="*/ 403 w 480"/>
                <a:gd name="T5" fmla="*/ 573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p:spPr>
          <p:txBody>
            <a:bodyPr wrap="none" anchor="ctr"/>
            <a:lstStyle/>
            <a:p>
              <a:endParaRPr lang="ar-SA"/>
            </a:p>
          </p:txBody>
        </p:sp>
        <p:sp>
          <p:nvSpPr>
            <p:cNvPr id="37907" name="Oval 13"/>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p>
              <a:pPr algn="ctr"/>
              <a:r>
                <a:rPr lang="en-US" sz="1600" b="1"/>
                <a:t>2</a:t>
              </a:r>
            </a:p>
          </p:txBody>
        </p:sp>
      </p:grpSp>
      <p:grpSp>
        <p:nvGrpSpPr>
          <p:cNvPr id="4" name="Group 14"/>
          <p:cNvGrpSpPr>
            <a:grpSpLocks/>
          </p:cNvGrpSpPr>
          <p:nvPr/>
        </p:nvGrpSpPr>
        <p:grpSpPr bwMode="auto">
          <a:xfrm>
            <a:off x="1196975" y="3314700"/>
            <a:ext cx="639763" cy="1044575"/>
            <a:chOff x="576" y="1008"/>
            <a:chExt cx="403" cy="658"/>
          </a:xfrm>
        </p:grpSpPr>
        <p:sp>
          <p:nvSpPr>
            <p:cNvPr id="37904" name="Freeform 15"/>
            <p:cNvSpPr>
              <a:spLocks/>
            </p:cNvSpPr>
            <p:nvPr/>
          </p:nvSpPr>
          <p:spPr bwMode="blackWhite">
            <a:xfrm>
              <a:off x="576" y="1008"/>
              <a:ext cx="403" cy="573"/>
            </a:xfrm>
            <a:custGeom>
              <a:avLst/>
              <a:gdLst>
                <a:gd name="T0" fmla="*/ 0 w 480"/>
                <a:gd name="T1" fmla="*/ 0 h 528"/>
                <a:gd name="T2" fmla="*/ 0 w 480"/>
                <a:gd name="T3" fmla="*/ 573 h 528"/>
                <a:gd name="T4" fmla="*/ 403 w 480"/>
                <a:gd name="T5" fmla="*/ 573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p:spPr>
          <p:txBody>
            <a:bodyPr wrap="none" anchor="ctr"/>
            <a:lstStyle/>
            <a:p>
              <a:endParaRPr lang="ar-SA"/>
            </a:p>
          </p:txBody>
        </p:sp>
        <p:sp>
          <p:nvSpPr>
            <p:cNvPr id="37905" name="Oval 16"/>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p>
              <a:pPr algn="ctr"/>
              <a:r>
                <a:rPr lang="en-US" sz="1600" b="1"/>
                <a:t>3</a:t>
              </a:r>
            </a:p>
          </p:txBody>
        </p:sp>
      </p:grpSp>
      <p:grpSp>
        <p:nvGrpSpPr>
          <p:cNvPr id="5" name="Group 17"/>
          <p:cNvGrpSpPr>
            <a:grpSpLocks/>
          </p:cNvGrpSpPr>
          <p:nvPr/>
        </p:nvGrpSpPr>
        <p:grpSpPr bwMode="auto">
          <a:xfrm>
            <a:off x="1196975" y="4014788"/>
            <a:ext cx="639763" cy="1044575"/>
            <a:chOff x="576" y="1008"/>
            <a:chExt cx="403" cy="658"/>
          </a:xfrm>
        </p:grpSpPr>
        <p:sp>
          <p:nvSpPr>
            <p:cNvPr id="37902" name="Freeform 18"/>
            <p:cNvSpPr>
              <a:spLocks/>
            </p:cNvSpPr>
            <p:nvPr/>
          </p:nvSpPr>
          <p:spPr bwMode="blackWhite">
            <a:xfrm>
              <a:off x="576" y="1008"/>
              <a:ext cx="403" cy="573"/>
            </a:xfrm>
            <a:custGeom>
              <a:avLst/>
              <a:gdLst>
                <a:gd name="T0" fmla="*/ 0 w 480"/>
                <a:gd name="T1" fmla="*/ 0 h 528"/>
                <a:gd name="T2" fmla="*/ 0 w 480"/>
                <a:gd name="T3" fmla="*/ 573 h 528"/>
                <a:gd name="T4" fmla="*/ 403 w 480"/>
                <a:gd name="T5" fmla="*/ 573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p:spPr>
          <p:txBody>
            <a:bodyPr wrap="none" anchor="ctr"/>
            <a:lstStyle/>
            <a:p>
              <a:endParaRPr lang="ar-SA"/>
            </a:p>
          </p:txBody>
        </p:sp>
        <p:sp>
          <p:nvSpPr>
            <p:cNvPr id="37903" name="Oval 19"/>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p>
              <a:pPr algn="ctr"/>
              <a:r>
                <a:rPr lang="en-US" sz="1600" b="1"/>
                <a:t>4</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0168"/>
                                        </p:tgtEl>
                                        <p:attrNameLst>
                                          <p:attrName>style.visibility</p:attrName>
                                        </p:attrNameLst>
                                      </p:cBhvr>
                                      <p:to>
                                        <p:strVal val="visible"/>
                                      </p:to>
                                    </p:set>
                                    <p:animEffect transition="in" filter="wipe(left)">
                                      <p:cBhvr>
                                        <p:cTn id="7" dur="500"/>
                                        <p:tgtEl>
                                          <p:spTgt spid="2780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780169"/>
                                        </p:tgtEl>
                                        <p:attrNameLst>
                                          <p:attrName>style.visibility</p:attrName>
                                        </p:attrNameLst>
                                      </p:cBhvr>
                                      <p:to>
                                        <p:strVal val="visible"/>
                                      </p:to>
                                    </p:set>
                                    <p:animEffect transition="in" filter="wipe(left)">
                                      <p:cBhvr>
                                        <p:cTn id="16" dur="500"/>
                                        <p:tgtEl>
                                          <p:spTgt spid="27801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Right)">
                                      <p:cBhvr>
                                        <p:cTn id="21" dur="1000"/>
                                        <p:tgtEl>
                                          <p:spTgt spid="3"/>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780167"/>
                                        </p:tgtEl>
                                        <p:attrNameLst>
                                          <p:attrName>style.visibility</p:attrName>
                                        </p:attrNameLst>
                                      </p:cBhvr>
                                      <p:to>
                                        <p:strVal val="visible"/>
                                      </p:to>
                                    </p:set>
                                    <p:animEffect transition="in" filter="wipe(left)">
                                      <p:cBhvr>
                                        <p:cTn id="25" dur="1000"/>
                                        <p:tgtEl>
                                          <p:spTgt spid="278016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Right)">
                                      <p:cBhvr>
                                        <p:cTn id="30" dur="1000"/>
                                        <p:tgtEl>
                                          <p:spTgt spid="4"/>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780170"/>
                                        </p:tgtEl>
                                        <p:attrNameLst>
                                          <p:attrName>style.visibility</p:attrName>
                                        </p:attrNameLst>
                                      </p:cBhvr>
                                      <p:to>
                                        <p:strVal val="visible"/>
                                      </p:to>
                                    </p:set>
                                    <p:animEffect transition="in" filter="wipe(left)">
                                      <p:cBhvr>
                                        <p:cTn id="34" dur="1000"/>
                                        <p:tgtEl>
                                          <p:spTgt spid="278017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Right)">
                                      <p:cBhvr>
                                        <p:cTn id="39" dur="1000"/>
                                        <p:tgtEl>
                                          <p:spTgt spid="5"/>
                                        </p:tgtEl>
                                      </p:cBhvr>
                                    </p:animEffect>
                                  </p:childTnLst>
                                </p:cTn>
                              </p:par>
                            </p:childTnLst>
                          </p:cTn>
                        </p:par>
                        <p:par>
                          <p:cTn id="40" fill="hold" nodeType="afterGroup">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780166"/>
                                        </p:tgtEl>
                                        <p:attrNameLst>
                                          <p:attrName>style.visibility</p:attrName>
                                        </p:attrNameLst>
                                      </p:cBhvr>
                                      <p:to>
                                        <p:strVal val="visible"/>
                                      </p:to>
                                    </p:set>
                                    <p:animEffect transition="in" filter="wipe(left)">
                                      <p:cBhvr>
                                        <p:cTn id="43" dur="1000"/>
                                        <p:tgtEl>
                                          <p:spTgt spid="2780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166" grpId="0"/>
      <p:bldP spid="2780167" grpId="0"/>
      <p:bldP spid="2780168" grpId="0" animBg="1" autoUpdateAnimBg="0"/>
      <p:bldP spid="2780169" grpId="0"/>
      <p:bldP spid="2780170"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8915" name="Slide Number Placeholder 4"/>
          <p:cNvSpPr>
            <a:spLocks noGrp="1"/>
          </p:cNvSpPr>
          <p:nvPr>
            <p:ph type="sldNum" sz="quarter" idx="11"/>
          </p:nvPr>
        </p:nvSpPr>
        <p:spPr>
          <a:noFill/>
        </p:spPr>
        <p:txBody>
          <a:bodyPr/>
          <a:lstStyle/>
          <a:p>
            <a:r>
              <a:rPr lang="en-US" smtClean="0">
                <a:latin typeface="Arial" pitchFamily="34" charset="0"/>
              </a:rPr>
              <a:t>13–</a:t>
            </a:r>
            <a:fld id="{7BF2D26C-60C7-4D5A-96CE-963C8528A45E}" type="slidenum">
              <a:rPr lang="en-US" smtClean="0">
                <a:latin typeface="Arial" pitchFamily="34" charset="0"/>
              </a:rPr>
              <a:pPr/>
              <a:t>36</a:t>
            </a:fld>
            <a:endParaRPr lang="en-US" smtClean="0">
              <a:latin typeface="Arial" pitchFamily="34" charset="0"/>
            </a:endParaRPr>
          </a:p>
        </p:txBody>
      </p:sp>
      <p:sp>
        <p:nvSpPr>
          <p:cNvPr id="2782210" name="Rectangle 2"/>
          <p:cNvSpPr>
            <a:spLocks noGrp="1" noChangeArrowheads="1"/>
          </p:cNvSpPr>
          <p:nvPr>
            <p:ph type="title"/>
          </p:nvPr>
        </p:nvSpPr>
        <p:spPr/>
        <p:txBody>
          <a:bodyPr/>
          <a:lstStyle/>
          <a:p>
            <a:pPr eaLnBrk="1" hangingPunct="1">
              <a:defRPr/>
            </a:pPr>
            <a:r>
              <a:rPr lang="en-US" dirty="0" smtClean="0"/>
              <a:t>Family-Friendly (Work–Life) Benefits</a:t>
            </a:r>
          </a:p>
        </p:txBody>
      </p:sp>
      <p:sp>
        <p:nvSpPr>
          <p:cNvPr id="2782211" name="Rectangle 3"/>
          <p:cNvSpPr>
            <a:spLocks noGrp="1" noChangeArrowheads="1"/>
          </p:cNvSpPr>
          <p:nvPr>
            <p:ph type="body" idx="1"/>
          </p:nvPr>
        </p:nvSpPr>
        <p:spPr/>
        <p:txBody>
          <a:bodyPr/>
          <a:lstStyle/>
          <a:p>
            <a:pPr eaLnBrk="1" hangingPunct="1">
              <a:spcBef>
                <a:spcPct val="40000"/>
              </a:spcBef>
              <a:defRPr/>
            </a:pPr>
            <a:r>
              <a:rPr lang="en-US" dirty="0" smtClean="0"/>
              <a:t>Subsidized child care</a:t>
            </a:r>
          </a:p>
          <a:p>
            <a:pPr eaLnBrk="1" hangingPunct="1">
              <a:spcBef>
                <a:spcPct val="40000"/>
              </a:spcBef>
              <a:defRPr/>
            </a:pPr>
            <a:r>
              <a:rPr lang="en-US" dirty="0" smtClean="0"/>
              <a:t>Sick child benefits</a:t>
            </a:r>
          </a:p>
          <a:p>
            <a:pPr eaLnBrk="1" hangingPunct="1">
              <a:spcBef>
                <a:spcPct val="40000"/>
              </a:spcBef>
              <a:defRPr/>
            </a:pPr>
            <a:r>
              <a:rPr lang="en-US" dirty="0" smtClean="0"/>
              <a:t>Elder care</a:t>
            </a:r>
          </a:p>
          <a:p>
            <a:pPr eaLnBrk="1" hangingPunct="1">
              <a:spcBef>
                <a:spcPct val="40000"/>
              </a:spcBef>
              <a:defRPr/>
            </a:pPr>
            <a:r>
              <a:rPr lang="en-US" dirty="0" smtClean="0"/>
              <a:t>Time off</a:t>
            </a:r>
          </a:p>
          <a:p>
            <a:pPr eaLnBrk="1" hangingPunct="1">
              <a:spcBef>
                <a:spcPct val="40000"/>
              </a:spcBef>
              <a:defRPr/>
            </a:pPr>
            <a:r>
              <a:rPr lang="en-US" dirty="0" smtClean="0"/>
              <a:t>Subsidized employee transportation</a:t>
            </a:r>
          </a:p>
          <a:p>
            <a:pPr eaLnBrk="1" hangingPunct="1">
              <a:spcBef>
                <a:spcPct val="40000"/>
              </a:spcBef>
              <a:defRPr/>
            </a:pPr>
            <a:r>
              <a:rPr lang="en-US" dirty="0" smtClean="0"/>
              <a:t>Food services</a:t>
            </a:r>
          </a:p>
          <a:p>
            <a:pPr eaLnBrk="1" hangingPunct="1">
              <a:spcBef>
                <a:spcPct val="40000"/>
              </a:spcBef>
              <a:defRPr/>
            </a:pPr>
            <a:r>
              <a:rPr lang="en-US" dirty="0" smtClean="0"/>
              <a:t>Educational subsidies</a:t>
            </a:r>
          </a:p>
          <a:p>
            <a:pPr eaLnBrk="1" hangingPunct="1">
              <a:spcBef>
                <a:spcPct val="40000"/>
              </a:spcBef>
              <a:defRPr/>
            </a:pPr>
            <a:r>
              <a:rPr lang="en-US" dirty="0" smtClean="0"/>
              <a:t>Fitness and medical facilities</a:t>
            </a:r>
          </a:p>
          <a:p>
            <a:pPr eaLnBrk="1" hangingPunct="1">
              <a:spcBef>
                <a:spcPct val="40000"/>
              </a:spcBef>
              <a:defRPr/>
            </a:pPr>
            <a:r>
              <a:rPr lang="en-US" dirty="0" smtClean="0"/>
              <a:t>Flexible work scheduling</a:t>
            </a:r>
          </a:p>
        </p:txBody>
      </p:sp>
      <p:pic>
        <p:nvPicPr>
          <p:cNvPr id="38918" name="Picture 5" descr="j0310156"/>
          <p:cNvPicPr>
            <a:picLocks noChangeAspect="1" noChangeArrowheads="1"/>
          </p:cNvPicPr>
          <p:nvPr/>
        </p:nvPicPr>
        <p:blipFill>
          <a:blip r:embed="rId3" cstate="print"/>
          <a:srcRect/>
          <a:stretch>
            <a:fillRect/>
          </a:stretch>
        </p:blipFill>
        <p:spPr bwMode="auto">
          <a:xfrm>
            <a:off x="6184900" y="2830513"/>
            <a:ext cx="2339975" cy="315912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82211">
                                            <p:txEl>
                                              <p:pRg st="0" end="0"/>
                                            </p:txEl>
                                          </p:spTgt>
                                        </p:tgtEl>
                                        <p:attrNameLst>
                                          <p:attrName>style.visibility</p:attrName>
                                        </p:attrNameLst>
                                      </p:cBhvr>
                                      <p:to>
                                        <p:strVal val="visible"/>
                                      </p:to>
                                    </p:set>
                                    <p:animEffect transition="in" filter="wipe(left)">
                                      <p:cBhvr>
                                        <p:cTn id="7" dur="500"/>
                                        <p:tgtEl>
                                          <p:spTgt spid="278221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82211">
                                            <p:txEl>
                                              <p:pRg st="1" end="1"/>
                                            </p:txEl>
                                          </p:spTgt>
                                        </p:tgtEl>
                                        <p:attrNameLst>
                                          <p:attrName>style.visibility</p:attrName>
                                        </p:attrNameLst>
                                      </p:cBhvr>
                                      <p:to>
                                        <p:strVal val="visible"/>
                                      </p:to>
                                    </p:set>
                                    <p:animEffect transition="in" filter="wipe(left)">
                                      <p:cBhvr>
                                        <p:cTn id="11" dur="500"/>
                                        <p:tgtEl>
                                          <p:spTgt spid="2782211">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82211">
                                            <p:txEl>
                                              <p:pRg st="2" end="2"/>
                                            </p:txEl>
                                          </p:spTgt>
                                        </p:tgtEl>
                                        <p:attrNameLst>
                                          <p:attrName>style.visibility</p:attrName>
                                        </p:attrNameLst>
                                      </p:cBhvr>
                                      <p:to>
                                        <p:strVal val="visible"/>
                                      </p:to>
                                    </p:set>
                                    <p:animEffect transition="in" filter="wipe(left)">
                                      <p:cBhvr>
                                        <p:cTn id="15" dur="500"/>
                                        <p:tgtEl>
                                          <p:spTgt spid="2782211">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82211">
                                            <p:txEl>
                                              <p:pRg st="3" end="3"/>
                                            </p:txEl>
                                          </p:spTgt>
                                        </p:tgtEl>
                                        <p:attrNameLst>
                                          <p:attrName>style.visibility</p:attrName>
                                        </p:attrNameLst>
                                      </p:cBhvr>
                                      <p:to>
                                        <p:strVal val="visible"/>
                                      </p:to>
                                    </p:set>
                                    <p:animEffect transition="in" filter="wipe(left)">
                                      <p:cBhvr>
                                        <p:cTn id="19" dur="500"/>
                                        <p:tgtEl>
                                          <p:spTgt spid="2782211">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82211">
                                            <p:txEl>
                                              <p:pRg st="4" end="4"/>
                                            </p:txEl>
                                          </p:spTgt>
                                        </p:tgtEl>
                                        <p:attrNameLst>
                                          <p:attrName>style.visibility</p:attrName>
                                        </p:attrNameLst>
                                      </p:cBhvr>
                                      <p:to>
                                        <p:strVal val="visible"/>
                                      </p:to>
                                    </p:set>
                                    <p:animEffect transition="in" filter="wipe(left)">
                                      <p:cBhvr>
                                        <p:cTn id="23" dur="500"/>
                                        <p:tgtEl>
                                          <p:spTgt spid="2782211">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782211">
                                            <p:txEl>
                                              <p:pRg st="5" end="5"/>
                                            </p:txEl>
                                          </p:spTgt>
                                        </p:tgtEl>
                                        <p:attrNameLst>
                                          <p:attrName>style.visibility</p:attrName>
                                        </p:attrNameLst>
                                      </p:cBhvr>
                                      <p:to>
                                        <p:strVal val="visible"/>
                                      </p:to>
                                    </p:set>
                                    <p:animEffect transition="in" filter="wipe(left)">
                                      <p:cBhvr>
                                        <p:cTn id="27" dur="500"/>
                                        <p:tgtEl>
                                          <p:spTgt spid="2782211">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782211">
                                            <p:txEl>
                                              <p:pRg st="6" end="6"/>
                                            </p:txEl>
                                          </p:spTgt>
                                        </p:tgtEl>
                                        <p:attrNameLst>
                                          <p:attrName>style.visibility</p:attrName>
                                        </p:attrNameLst>
                                      </p:cBhvr>
                                      <p:to>
                                        <p:strVal val="visible"/>
                                      </p:to>
                                    </p:set>
                                    <p:animEffect transition="in" filter="wipe(left)">
                                      <p:cBhvr>
                                        <p:cTn id="31" dur="500"/>
                                        <p:tgtEl>
                                          <p:spTgt spid="2782211">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82211">
                                            <p:txEl>
                                              <p:pRg st="7" end="7"/>
                                            </p:txEl>
                                          </p:spTgt>
                                        </p:tgtEl>
                                        <p:attrNameLst>
                                          <p:attrName>style.visibility</p:attrName>
                                        </p:attrNameLst>
                                      </p:cBhvr>
                                      <p:to>
                                        <p:strVal val="visible"/>
                                      </p:to>
                                    </p:set>
                                    <p:animEffect transition="in" filter="wipe(left)">
                                      <p:cBhvr>
                                        <p:cTn id="35" dur="500"/>
                                        <p:tgtEl>
                                          <p:spTgt spid="2782211">
                                            <p:txEl>
                                              <p:pRg st="7" end="7"/>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782211">
                                            <p:txEl>
                                              <p:pRg st="8" end="8"/>
                                            </p:txEl>
                                          </p:spTgt>
                                        </p:tgtEl>
                                        <p:attrNameLst>
                                          <p:attrName>style.visibility</p:attrName>
                                        </p:attrNameLst>
                                      </p:cBhvr>
                                      <p:to>
                                        <p:strVal val="visible"/>
                                      </p:to>
                                    </p:set>
                                    <p:animEffect transition="in" filter="wipe(left)">
                                      <p:cBhvr>
                                        <p:cTn id="39" dur="500"/>
                                        <p:tgtEl>
                                          <p:spTgt spid="27822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2211"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9939" name="Slide Number Placeholder 4"/>
          <p:cNvSpPr>
            <a:spLocks noGrp="1"/>
          </p:cNvSpPr>
          <p:nvPr>
            <p:ph type="sldNum" sz="quarter" idx="11"/>
          </p:nvPr>
        </p:nvSpPr>
        <p:spPr>
          <a:noFill/>
        </p:spPr>
        <p:txBody>
          <a:bodyPr/>
          <a:lstStyle/>
          <a:p>
            <a:r>
              <a:rPr lang="en-US" smtClean="0">
                <a:latin typeface="Arial" pitchFamily="34" charset="0"/>
              </a:rPr>
              <a:t>13–</a:t>
            </a:r>
            <a:fld id="{9401D825-A409-4D79-ADA5-F44288CE5631}" type="slidenum">
              <a:rPr lang="en-US" smtClean="0">
                <a:latin typeface="Arial" pitchFamily="34" charset="0"/>
              </a:rPr>
              <a:pPr/>
              <a:t>37</a:t>
            </a:fld>
            <a:endParaRPr lang="en-US" smtClean="0">
              <a:latin typeface="Arial" pitchFamily="34" charset="0"/>
            </a:endParaRPr>
          </a:p>
        </p:txBody>
      </p:sp>
      <p:sp>
        <p:nvSpPr>
          <p:cNvPr id="2786306" name="Rectangle 2"/>
          <p:cNvSpPr>
            <a:spLocks noGrp="1" noChangeArrowheads="1"/>
          </p:cNvSpPr>
          <p:nvPr>
            <p:ph type="title"/>
          </p:nvPr>
        </p:nvSpPr>
        <p:spPr/>
        <p:txBody>
          <a:bodyPr/>
          <a:lstStyle/>
          <a:p>
            <a:pPr eaLnBrk="1" hangingPunct="1">
              <a:defRPr/>
            </a:pPr>
            <a:r>
              <a:rPr lang="en-US" dirty="0" smtClean="0"/>
              <a:t>Flexible Benefits Programs</a:t>
            </a:r>
          </a:p>
        </p:txBody>
      </p:sp>
      <p:sp>
        <p:nvSpPr>
          <p:cNvPr id="2786307" name="Rectangle 3"/>
          <p:cNvSpPr>
            <a:spLocks noGrp="1" noChangeArrowheads="1"/>
          </p:cNvSpPr>
          <p:nvPr>
            <p:ph type="body" idx="1"/>
          </p:nvPr>
        </p:nvSpPr>
        <p:spPr>
          <a:xfrm>
            <a:off x="525463" y="1050925"/>
            <a:ext cx="7339012" cy="5211763"/>
          </a:xfrm>
        </p:spPr>
        <p:txBody>
          <a:bodyPr/>
          <a:lstStyle/>
          <a:p>
            <a:pPr eaLnBrk="1" hangingPunct="1">
              <a:defRPr/>
            </a:pPr>
            <a:r>
              <a:rPr lang="en-US" dirty="0" smtClean="0"/>
              <a:t>Cafeteria (Flexible Benefits) Approach</a:t>
            </a:r>
          </a:p>
          <a:p>
            <a:pPr lvl="1" eaLnBrk="1" hangingPunct="1">
              <a:defRPr/>
            </a:pPr>
            <a:r>
              <a:rPr lang="en-US" dirty="0" smtClean="0"/>
              <a:t>Each employee is given a limited benefits fund budget </a:t>
            </a:r>
            <a:br>
              <a:rPr lang="en-US" dirty="0" smtClean="0"/>
            </a:br>
            <a:r>
              <a:rPr lang="en-US" dirty="0" smtClean="0"/>
              <a:t>to spend on preferred benefits.</a:t>
            </a:r>
          </a:p>
          <a:p>
            <a:pPr lvl="1" eaLnBrk="1" hangingPunct="1">
              <a:defRPr/>
            </a:pPr>
            <a:r>
              <a:rPr lang="en-US" dirty="0" smtClean="0"/>
              <a:t>Types of plans</a:t>
            </a:r>
          </a:p>
          <a:p>
            <a:pPr lvl="2" eaLnBrk="1" hangingPunct="1">
              <a:defRPr/>
            </a:pPr>
            <a:r>
              <a:rPr lang="en-US" dirty="0" smtClean="0"/>
              <a:t>Flexible spending accounts</a:t>
            </a:r>
          </a:p>
          <a:p>
            <a:pPr lvl="2" eaLnBrk="1" hangingPunct="1">
              <a:defRPr/>
            </a:pPr>
            <a:r>
              <a:rPr lang="en-US" dirty="0" smtClean="0"/>
              <a:t>Core plus option plans</a:t>
            </a:r>
          </a:p>
          <a:p>
            <a:pPr eaLnBrk="1" hangingPunct="1">
              <a:defRPr/>
            </a:pPr>
            <a:r>
              <a:rPr lang="en-US" dirty="0" smtClean="0"/>
              <a:t>Employee Leasing</a:t>
            </a:r>
          </a:p>
          <a:p>
            <a:pPr lvl="1" eaLnBrk="1" hangingPunct="1">
              <a:defRPr/>
            </a:pPr>
            <a:r>
              <a:rPr lang="en-US" i="1" dirty="0" smtClean="0"/>
              <a:t>Professional employer organizations or staff leasing firms</a:t>
            </a:r>
          </a:p>
          <a:p>
            <a:pPr lvl="1" eaLnBrk="1" hangingPunct="1">
              <a:defRPr/>
            </a:pPr>
            <a:r>
              <a:rPr lang="en-US" dirty="0" smtClean="0"/>
              <a:t>Handle human resources functions for leased employees of small firms</a:t>
            </a:r>
          </a:p>
          <a:p>
            <a:pPr lvl="1" eaLnBrk="1" hangingPunct="1">
              <a:defRPr/>
            </a:pPr>
            <a:r>
              <a:rPr lang="en-US" dirty="0" smtClean="0"/>
              <a:t>Can provide benefits by aggregating employees  into larger insurable groups</a:t>
            </a:r>
          </a:p>
          <a:p>
            <a:pPr lvl="1" eaLnBrk="1" hangingPunct="1">
              <a:defRPr/>
            </a:pPr>
            <a:r>
              <a:rPr lang="en-US" dirty="0" smtClean="0"/>
              <a:t>Can raise worker commitment, co-employment, and workers’ compensation issues</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40963" name="Slide Number Placeholder 2"/>
          <p:cNvSpPr>
            <a:spLocks noGrp="1"/>
          </p:cNvSpPr>
          <p:nvPr>
            <p:ph type="sldNum" sz="quarter" idx="11"/>
          </p:nvPr>
        </p:nvSpPr>
        <p:spPr>
          <a:noFill/>
        </p:spPr>
        <p:txBody>
          <a:bodyPr/>
          <a:lstStyle/>
          <a:p>
            <a:r>
              <a:rPr lang="en-US" smtClean="0">
                <a:latin typeface="Arial" pitchFamily="34" charset="0"/>
              </a:rPr>
              <a:t>13–</a:t>
            </a:r>
            <a:fld id="{57114622-AC96-468F-8323-1BD4B7F9D50A}" type="slidenum">
              <a:rPr lang="en-US" smtClean="0">
                <a:latin typeface="Arial" pitchFamily="34" charset="0"/>
              </a:rPr>
              <a:pPr/>
              <a:t>38</a:t>
            </a:fld>
            <a:endParaRPr lang="en-US" smtClean="0">
              <a:latin typeface="Arial" pitchFamily="34" charset="0"/>
            </a:endParaRPr>
          </a:p>
        </p:txBody>
      </p:sp>
      <p:sp>
        <p:nvSpPr>
          <p:cNvPr id="40964" name="Line 2"/>
          <p:cNvSpPr>
            <a:spLocks noChangeShapeType="1"/>
          </p:cNvSpPr>
          <p:nvPr/>
        </p:nvSpPr>
        <p:spPr bwMode="auto">
          <a:xfrm>
            <a:off x="582613" y="1406525"/>
            <a:ext cx="1885950" cy="0"/>
          </a:xfrm>
          <a:prstGeom prst="line">
            <a:avLst/>
          </a:prstGeom>
          <a:noFill/>
          <a:ln w="28575">
            <a:solidFill>
              <a:srgbClr val="3366CC"/>
            </a:solidFill>
            <a:round/>
            <a:headEnd/>
            <a:tailEnd/>
          </a:ln>
        </p:spPr>
        <p:txBody>
          <a:bodyPr wrap="none"/>
          <a:lstStyle/>
          <a:p>
            <a:endParaRPr lang="ar-SA"/>
          </a:p>
        </p:txBody>
      </p:sp>
      <p:sp>
        <p:nvSpPr>
          <p:cNvPr id="40965" name="Text Box 3"/>
          <p:cNvSpPr txBox="1">
            <a:spLocks noChangeArrowheads="1"/>
          </p:cNvSpPr>
          <p:nvPr/>
        </p:nvSpPr>
        <p:spPr bwMode="auto">
          <a:xfrm>
            <a:off x="490538" y="315913"/>
            <a:ext cx="2070100" cy="1069975"/>
          </a:xfrm>
          <a:prstGeom prst="rect">
            <a:avLst/>
          </a:prstGeom>
          <a:noFill/>
          <a:ln w="9525">
            <a:noFill/>
            <a:miter lim="800000"/>
            <a:headEnd/>
            <a:tailEnd/>
          </a:ln>
        </p:spPr>
        <p:txBody>
          <a:bodyPr>
            <a:spAutoFit/>
          </a:bodyPr>
          <a:lstStyle/>
          <a:p>
            <a:pPr>
              <a:spcBef>
                <a:spcPct val="50000"/>
              </a:spcBef>
            </a:pPr>
            <a:r>
              <a:rPr lang="en-US" sz="1600" b="1">
                <a:solidFill>
                  <a:srgbClr val="3366CC"/>
                </a:solidFill>
              </a:rPr>
              <a:t>FIGURE 13</a:t>
            </a:r>
            <a:r>
              <a:rPr lang="en-US" sz="1600" b="1">
                <a:solidFill>
                  <a:srgbClr val="3366CC"/>
                </a:solidFill>
                <a:cs typeface="Arial" pitchFamily="34" charset="0"/>
              </a:rPr>
              <a:t>–6</a:t>
            </a:r>
            <a:br>
              <a:rPr lang="en-US" sz="1600" b="1">
                <a:solidFill>
                  <a:srgbClr val="3366CC"/>
                </a:solidFill>
                <a:cs typeface="Arial" pitchFamily="34" charset="0"/>
              </a:rPr>
            </a:br>
            <a:r>
              <a:rPr lang="en-US" sz="1600">
                <a:cs typeface="Arial" pitchFamily="34" charset="0"/>
              </a:rPr>
              <a:t>Online Survey of </a:t>
            </a:r>
            <a:br>
              <a:rPr lang="en-US" sz="1600">
                <a:cs typeface="Arial" pitchFamily="34" charset="0"/>
              </a:rPr>
            </a:br>
            <a:r>
              <a:rPr lang="en-US" sz="1600">
                <a:cs typeface="Arial" pitchFamily="34" charset="0"/>
              </a:rPr>
              <a:t>Employees’ Benefits </a:t>
            </a:r>
            <a:br>
              <a:rPr lang="en-US" sz="1600">
                <a:cs typeface="Arial" pitchFamily="34" charset="0"/>
              </a:rPr>
            </a:br>
            <a:r>
              <a:rPr lang="en-US" sz="1600">
                <a:cs typeface="Arial" pitchFamily="34" charset="0"/>
              </a:rPr>
              <a:t>Preferences</a:t>
            </a:r>
          </a:p>
        </p:txBody>
      </p:sp>
      <p:pic>
        <p:nvPicPr>
          <p:cNvPr id="40966" name="Picture 4" descr="1306"/>
          <p:cNvPicPr>
            <a:picLocks noChangeAspect="1" noChangeArrowheads="1"/>
          </p:cNvPicPr>
          <p:nvPr/>
        </p:nvPicPr>
        <p:blipFill>
          <a:blip r:embed="rId3" cstate="print"/>
          <a:srcRect/>
          <a:stretch>
            <a:fillRect/>
          </a:stretch>
        </p:blipFill>
        <p:spPr bwMode="auto">
          <a:xfrm>
            <a:off x="3041650" y="419100"/>
            <a:ext cx="4638675" cy="5994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41987" name="Slide Number Placeholder 4"/>
          <p:cNvSpPr>
            <a:spLocks noGrp="1"/>
          </p:cNvSpPr>
          <p:nvPr>
            <p:ph type="sldNum" sz="quarter" idx="11"/>
          </p:nvPr>
        </p:nvSpPr>
        <p:spPr>
          <a:noFill/>
        </p:spPr>
        <p:txBody>
          <a:bodyPr/>
          <a:lstStyle/>
          <a:p>
            <a:r>
              <a:rPr lang="en-US" smtClean="0">
                <a:latin typeface="Arial" pitchFamily="34" charset="0"/>
              </a:rPr>
              <a:t>13–</a:t>
            </a:r>
            <a:fld id="{706A04EE-E0FC-424C-A864-8DCDC7E0F043}" type="slidenum">
              <a:rPr lang="en-US" smtClean="0">
                <a:latin typeface="Arial" pitchFamily="34" charset="0"/>
              </a:rPr>
              <a:pPr/>
              <a:t>39</a:t>
            </a:fld>
            <a:endParaRPr lang="en-US" smtClean="0">
              <a:latin typeface="Arial" pitchFamily="34" charset="0"/>
            </a:endParaRPr>
          </a:p>
        </p:txBody>
      </p:sp>
      <p:sp>
        <p:nvSpPr>
          <p:cNvPr id="2792450" name="Rectangle 2"/>
          <p:cNvSpPr>
            <a:spLocks noGrp="1" noChangeArrowheads="1"/>
          </p:cNvSpPr>
          <p:nvPr>
            <p:ph type="title"/>
          </p:nvPr>
        </p:nvSpPr>
        <p:spPr>
          <a:xfrm>
            <a:off x="365125" y="366713"/>
            <a:ext cx="8413750" cy="687387"/>
          </a:xfrm>
        </p:spPr>
        <p:txBody>
          <a:bodyPr/>
          <a:lstStyle/>
          <a:p>
            <a:pPr eaLnBrk="1" hangingPunct="1">
              <a:defRPr/>
            </a:pPr>
            <a:r>
              <a:rPr lang="en-US" sz="3600" dirty="0" smtClean="0"/>
              <a:t>Flexible Work Schedules</a:t>
            </a:r>
          </a:p>
        </p:txBody>
      </p:sp>
      <p:sp>
        <p:nvSpPr>
          <p:cNvPr id="2792451" name="Rectangle 3"/>
          <p:cNvSpPr>
            <a:spLocks noGrp="1" noChangeArrowheads="1"/>
          </p:cNvSpPr>
          <p:nvPr>
            <p:ph type="body" idx="1"/>
          </p:nvPr>
        </p:nvSpPr>
        <p:spPr/>
        <p:txBody>
          <a:bodyPr/>
          <a:lstStyle/>
          <a:p>
            <a:pPr eaLnBrk="1" hangingPunct="1">
              <a:spcBef>
                <a:spcPct val="35000"/>
              </a:spcBef>
              <a:defRPr/>
            </a:pPr>
            <a:r>
              <a:rPr lang="en-US" sz="2800" dirty="0" smtClean="0"/>
              <a:t>Flextime</a:t>
            </a:r>
          </a:p>
          <a:p>
            <a:pPr eaLnBrk="1" hangingPunct="1">
              <a:spcBef>
                <a:spcPct val="35000"/>
              </a:spcBef>
              <a:defRPr/>
            </a:pPr>
            <a:r>
              <a:rPr lang="en-US" sz="2800" dirty="0" smtClean="0"/>
              <a:t>Compressed workweek schedules</a:t>
            </a:r>
          </a:p>
          <a:p>
            <a:pPr eaLnBrk="1" hangingPunct="1">
              <a:spcBef>
                <a:spcPct val="35000"/>
              </a:spcBef>
              <a:defRPr/>
            </a:pPr>
            <a:r>
              <a:rPr lang="en-US" sz="2800" dirty="0" smtClean="0"/>
              <a:t>Workplace flexibility</a:t>
            </a:r>
          </a:p>
          <a:p>
            <a:pPr eaLnBrk="1" hangingPunct="1">
              <a:spcBef>
                <a:spcPct val="35000"/>
              </a:spcBef>
              <a:defRPr/>
            </a:pPr>
            <a:r>
              <a:rPr lang="en-US" sz="2800" dirty="0" smtClean="0"/>
              <a:t>Job sharing</a:t>
            </a:r>
          </a:p>
          <a:p>
            <a:pPr eaLnBrk="1" hangingPunct="1">
              <a:spcBef>
                <a:spcPct val="35000"/>
              </a:spcBef>
              <a:defRPr/>
            </a:pPr>
            <a:r>
              <a:rPr lang="en-US" sz="2800" dirty="0" smtClean="0"/>
              <a:t>Work sharing</a:t>
            </a:r>
          </a:p>
        </p:txBody>
      </p:sp>
      <p:pic>
        <p:nvPicPr>
          <p:cNvPr id="41990" name="Picture 4" descr="BS01582_"/>
          <p:cNvPicPr>
            <a:picLocks noChangeAspect="1" noChangeArrowheads="1"/>
          </p:cNvPicPr>
          <p:nvPr/>
        </p:nvPicPr>
        <p:blipFill>
          <a:blip r:embed="rId3" cstate="print"/>
          <a:srcRect/>
          <a:stretch>
            <a:fillRect/>
          </a:stretch>
        </p:blipFill>
        <p:spPr bwMode="auto">
          <a:xfrm>
            <a:off x="5394325" y="3394075"/>
            <a:ext cx="3130550" cy="27447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6147" name="Slide Number Placeholder 3"/>
          <p:cNvSpPr>
            <a:spLocks noGrp="1"/>
          </p:cNvSpPr>
          <p:nvPr>
            <p:ph type="sldNum" sz="quarter" idx="11"/>
          </p:nvPr>
        </p:nvSpPr>
        <p:spPr>
          <a:noFill/>
        </p:spPr>
        <p:txBody>
          <a:bodyPr/>
          <a:lstStyle/>
          <a:p>
            <a:r>
              <a:rPr lang="en-US" smtClean="0">
                <a:latin typeface="Arial" pitchFamily="34" charset="0"/>
              </a:rPr>
              <a:t>13–</a:t>
            </a:r>
            <a:fld id="{0529468B-AD69-444E-BE8C-75CAC434A5B7}" type="slidenum">
              <a:rPr lang="en-US" smtClean="0">
                <a:latin typeface="Arial" pitchFamily="34" charset="0"/>
              </a:rPr>
              <a:pPr/>
              <a:t>4</a:t>
            </a:fld>
            <a:endParaRPr lang="en-US" smtClean="0">
              <a:latin typeface="Arial" pitchFamily="34" charset="0"/>
            </a:endParaRPr>
          </a:p>
        </p:txBody>
      </p:sp>
      <p:sp>
        <p:nvSpPr>
          <p:cNvPr id="2716674" name="Rectangle 2"/>
          <p:cNvSpPr>
            <a:spLocks noGrp="1" noChangeArrowheads="1"/>
          </p:cNvSpPr>
          <p:nvPr>
            <p:ph type="title"/>
          </p:nvPr>
        </p:nvSpPr>
        <p:spPr>
          <a:xfrm>
            <a:off x="928688" y="366713"/>
            <a:ext cx="7286625" cy="625475"/>
          </a:xfrm>
        </p:spPr>
        <p:txBody>
          <a:bodyPr/>
          <a:lstStyle/>
          <a:p>
            <a:pPr algn="ctr" eaLnBrk="1" hangingPunct="1">
              <a:defRPr/>
            </a:pPr>
            <a:r>
              <a:rPr lang="en-US" dirty="0" smtClean="0"/>
              <a:t>Benefits</a:t>
            </a:r>
          </a:p>
        </p:txBody>
      </p:sp>
      <p:grpSp>
        <p:nvGrpSpPr>
          <p:cNvPr id="2" name="Group 13"/>
          <p:cNvGrpSpPr>
            <a:grpSpLocks/>
          </p:cNvGrpSpPr>
          <p:nvPr/>
        </p:nvGrpSpPr>
        <p:grpSpPr bwMode="auto">
          <a:xfrm>
            <a:off x="731838" y="1571625"/>
            <a:ext cx="7680325" cy="3411538"/>
            <a:chOff x="461" y="990"/>
            <a:chExt cx="4838" cy="2149"/>
          </a:xfrm>
        </p:grpSpPr>
        <p:sp>
          <p:nvSpPr>
            <p:cNvPr id="6150" name="AutoShape 14" descr="grayfill01"/>
            <p:cNvSpPr>
              <a:spLocks noChangeArrowheads="1"/>
            </p:cNvSpPr>
            <p:nvPr/>
          </p:nvSpPr>
          <p:spPr bwMode="auto">
            <a:xfrm>
              <a:off x="461" y="2467"/>
              <a:ext cx="1040" cy="672"/>
            </a:xfrm>
            <a:prstGeom prst="roundRect">
              <a:avLst>
                <a:gd name="adj" fmla="val 16667"/>
              </a:avLst>
            </a:prstGeom>
            <a:blipFill dpi="0" rotWithShape="1">
              <a:blip r:embed="rId3" cstate="print"/>
              <a:srcRect/>
              <a:stretch>
                <a:fillRect/>
              </a:stretch>
            </a:blipFill>
            <a:ln w="57150" algn="ctr">
              <a:solidFill>
                <a:srgbClr val="C0C0C0"/>
              </a:solidFill>
              <a:round/>
              <a:headEnd/>
              <a:tailEnd/>
            </a:ln>
          </p:spPr>
          <p:txBody>
            <a:bodyPr lIns="0" tIns="0" rIns="0" bIns="0" anchor="ctr" anchorCtr="1"/>
            <a:lstStyle/>
            <a:p>
              <a:pPr algn="ctr"/>
              <a:r>
                <a:rPr lang="en-US" sz="1800">
                  <a:latin typeface="Franklin Gothic Medium" pitchFamily="34" charset="0"/>
                </a:rPr>
                <a:t>Supplemental</a:t>
              </a:r>
              <a:br>
                <a:rPr lang="en-US" sz="1800">
                  <a:latin typeface="Franklin Gothic Medium" pitchFamily="34" charset="0"/>
                </a:rPr>
              </a:br>
              <a:r>
                <a:rPr lang="en-US" sz="1800">
                  <a:latin typeface="Franklin Gothic Medium" pitchFamily="34" charset="0"/>
                </a:rPr>
                <a:t>pay</a:t>
              </a:r>
            </a:p>
          </p:txBody>
        </p:sp>
        <p:sp>
          <p:nvSpPr>
            <p:cNvPr id="6151" name="AutoShape 15" descr="bluefill01"/>
            <p:cNvSpPr>
              <a:spLocks noChangeArrowheads="1"/>
            </p:cNvSpPr>
            <p:nvPr/>
          </p:nvSpPr>
          <p:spPr bwMode="auto">
            <a:xfrm>
              <a:off x="4259" y="2467"/>
              <a:ext cx="1040" cy="672"/>
            </a:xfrm>
            <a:prstGeom prst="roundRect">
              <a:avLst>
                <a:gd name="adj" fmla="val 16667"/>
              </a:avLst>
            </a:prstGeom>
            <a:blipFill dpi="0" rotWithShape="1">
              <a:blip r:embed="rId4" cstate="print"/>
              <a:srcRect/>
              <a:stretch>
                <a:fillRect/>
              </a:stretch>
            </a:blipFill>
            <a:ln w="57150" algn="ctr">
              <a:solidFill>
                <a:srgbClr val="7DC1FF"/>
              </a:solidFill>
              <a:round/>
              <a:headEnd/>
              <a:tailEnd/>
            </a:ln>
          </p:spPr>
          <p:txBody>
            <a:bodyPr lIns="0" tIns="0" rIns="0" bIns="0" anchor="ctr" anchorCtr="1"/>
            <a:lstStyle/>
            <a:p>
              <a:pPr algn="ctr"/>
              <a:r>
                <a:rPr lang="en-US" sz="1800">
                  <a:latin typeface="Franklin Gothic Medium" pitchFamily="34" charset="0"/>
                </a:rPr>
                <a:t>Executive services</a:t>
              </a:r>
            </a:p>
          </p:txBody>
        </p:sp>
        <p:cxnSp>
          <p:nvCxnSpPr>
            <p:cNvPr id="6152" name="AutoShape 16"/>
            <p:cNvCxnSpPr>
              <a:cxnSpLocks noChangeShapeType="1"/>
              <a:stCxn id="6158" idx="3"/>
              <a:endCxn id="6150" idx="0"/>
            </p:cNvCxnSpPr>
            <p:nvPr/>
          </p:nvCxnSpPr>
          <p:spPr bwMode="auto">
            <a:xfrm flipH="1">
              <a:off x="981" y="1690"/>
              <a:ext cx="674" cy="759"/>
            </a:xfrm>
            <a:prstGeom prst="straightConnector1">
              <a:avLst/>
            </a:prstGeom>
            <a:noFill/>
            <a:ln w="38100">
              <a:solidFill>
                <a:schemeClr val="tx1"/>
              </a:solidFill>
              <a:round/>
              <a:headEnd/>
              <a:tailEnd type="stealth" w="lg" len="lg"/>
            </a:ln>
          </p:spPr>
        </p:cxnSp>
        <p:cxnSp>
          <p:nvCxnSpPr>
            <p:cNvPr id="6153" name="AutoShape 17"/>
            <p:cNvCxnSpPr>
              <a:cxnSpLocks noChangeShapeType="1"/>
              <a:stCxn id="6158" idx="5"/>
              <a:endCxn id="6151" idx="0"/>
            </p:cNvCxnSpPr>
            <p:nvPr/>
          </p:nvCxnSpPr>
          <p:spPr bwMode="auto">
            <a:xfrm>
              <a:off x="4083" y="1690"/>
              <a:ext cx="696" cy="759"/>
            </a:xfrm>
            <a:prstGeom prst="straightConnector1">
              <a:avLst/>
            </a:prstGeom>
            <a:noFill/>
            <a:ln w="38100">
              <a:solidFill>
                <a:schemeClr val="tx1"/>
              </a:solidFill>
              <a:round/>
              <a:headEnd/>
              <a:tailEnd type="stealth" w="lg" len="lg"/>
            </a:ln>
          </p:spPr>
        </p:cxnSp>
        <p:cxnSp>
          <p:nvCxnSpPr>
            <p:cNvPr id="6154" name="AutoShape 18"/>
            <p:cNvCxnSpPr>
              <a:cxnSpLocks noChangeShapeType="1"/>
              <a:stCxn id="6158" idx="0"/>
              <a:endCxn id="6155" idx="0"/>
            </p:cNvCxnSpPr>
            <p:nvPr/>
          </p:nvCxnSpPr>
          <p:spPr bwMode="auto">
            <a:xfrm flipH="1">
              <a:off x="2247" y="990"/>
              <a:ext cx="622" cy="1459"/>
            </a:xfrm>
            <a:prstGeom prst="straightConnector1">
              <a:avLst/>
            </a:prstGeom>
            <a:noFill/>
            <a:ln w="38100">
              <a:solidFill>
                <a:schemeClr val="tx1"/>
              </a:solidFill>
              <a:round/>
              <a:headEnd/>
              <a:tailEnd type="stealth" w="lg" len="lg"/>
            </a:ln>
          </p:spPr>
        </p:cxnSp>
        <p:sp>
          <p:nvSpPr>
            <p:cNvPr id="6155" name="AutoShape 19" descr="purplefill01"/>
            <p:cNvSpPr>
              <a:spLocks noChangeArrowheads="1"/>
            </p:cNvSpPr>
            <p:nvPr/>
          </p:nvSpPr>
          <p:spPr bwMode="auto">
            <a:xfrm>
              <a:off x="1727" y="2467"/>
              <a:ext cx="1040" cy="672"/>
            </a:xfrm>
            <a:prstGeom prst="roundRect">
              <a:avLst>
                <a:gd name="adj" fmla="val 16667"/>
              </a:avLst>
            </a:prstGeom>
            <a:blipFill dpi="0" rotWithShape="1">
              <a:blip r:embed="rId5" cstate="print"/>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Insurance benefits</a:t>
              </a:r>
            </a:p>
          </p:txBody>
        </p:sp>
        <p:cxnSp>
          <p:nvCxnSpPr>
            <p:cNvPr id="6156" name="AutoShape 20"/>
            <p:cNvCxnSpPr>
              <a:cxnSpLocks noChangeShapeType="1"/>
              <a:stCxn id="6158" idx="0"/>
              <a:endCxn id="6157" idx="0"/>
            </p:cNvCxnSpPr>
            <p:nvPr/>
          </p:nvCxnSpPr>
          <p:spPr bwMode="auto">
            <a:xfrm>
              <a:off x="2869" y="990"/>
              <a:ext cx="644" cy="1459"/>
            </a:xfrm>
            <a:prstGeom prst="straightConnector1">
              <a:avLst/>
            </a:prstGeom>
            <a:noFill/>
            <a:ln w="38100">
              <a:solidFill>
                <a:schemeClr val="tx1"/>
              </a:solidFill>
              <a:round/>
              <a:headEnd/>
              <a:tailEnd type="stealth" w="lg" len="lg"/>
            </a:ln>
          </p:spPr>
        </p:cxnSp>
        <p:sp>
          <p:nvSpPr>
            <p:cNvPr id="6157" name="AutoShape 21" descr="redfill01"/>
            <p:cNvSpPr>
              <a:spLocks noChangeArrowheads="1"/>
            </p:cNvSpPr>
            <p:nvPr/>
          </p:nvSpPr>
          <p:spPr bwMode="auto">
            <a:xfrm>
              <a:off x="2993" y="2467"/>
              <a:ext cx="1040" cy="672"/>
            </a:xfrm>
            <a:prstGeom prst="roundRect">
              <a:avLst>
                <a:gd name="adj" fmla="val 16667"/>
              </a:avLst>
            </a:prstGeom>
            <a:blipFill dpi="0" rotWithShape="1">
              <a:blip r:embed="rId6" cstate="print"/>
              <a:srcRect/>
              <a:stretch>
                <a:fillRect/>
              </a:stretch>
            </a:blipFill>
            <a:ln w="57150" algn="ctr">
              <a:solidFill>
                <a:srgbClr val="CC6600"/>
              </a:solidFill>
              <a:round/>
              <a:headEnd/>
              <a:tailEnd/>
            </a:ln>
          </p:spPr>
          <p:txBody>
            <a:bodyPr lIns="0" tIns="0" rIns="0" bIns="0" anchor="ctr" anchorCtr="1"/>
            <a:lstStyle/>
            <a:p>
              <a:pPr algn="ctr"/>
              <a:r>
                <a:rPr lang="en-US" sz="1800">
                  <a:latin typeface="Franklin Gothic Medium" pitchFamily="34" charset="0"/>
                </a:rPr>
                <a:t>Retirement benefits</a:t>
              </a:r>
            </a:p>
          </p:txBody>
        </p:sp>
        <p:sp>
          <p:nvSpPr>
            <p:cNvPr id="6158" name="Oval 22"/>
            <p:cNvSpPr>
              <a:spLocks noChangeArrowheads="1"/>
            </p:cNvSpPr>
            <p:nvPr/>
          </p:nvSpPr>
          <p:spPr bwMode="auto">
            <a:xfrm>
              <a:off x="1152" y="1008"/>
              <a:ext cx="3434" cy="778"/>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Types of Employee Benefits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43011" name="Slide Number Placeholder 2"/>
          <p:cNvSpPr>
            <a:spLocks noGrp="1"/>
          </p:cNvSpPr>
          <p:nvPr>
            <p:ph type="sldNum" sz="quarter" idx="11"/>
          </p:nvPr>
        </p:nvSpPr>
        <p:spPr>
          <a:noFill/>
        </p:spPr>
        <p:txBody>
          <a:bodyPr/>
          <a:lstStyle/>
          <a:p>
            <a:r>
              <a:rPr lang="en-US" smtClean="0">
                <a:latin typeface="Arial" pitchFamily="34" charset="0"/>
              </a:rPr>
              <a:t>13–</a:t>
            </a:r>
            <a:fld id="{9A09F940-EF55-4456-81D5-F256DF37C1A3}" type="slidenum">
              <a:rPr lang="en-US" smtClean="0">
                <a:latin typeface="Arial" pitchFamily="34" charset="0"/>
              </a:rPr>
              <a:pPr/>
              <a:t>40</a:t>
            </a:fld>
            <a:endParaRPr lang="en-US" smtClean="0">
              <a:latin typeface="Arial" pitchFamily="34" charset="0"/>
            </a:endParaRPr>
          </a:p>
        </p:txBody>
      </p:sp>
      <p:sp>
        <p:nvSpPr>
          <p:cNvPr id="43012" name="Text Box 4"/>
          <p:cNvSpPr txBox="1">
            <a:spLocks noChangeArrowheads="1"/>
          </p:cNvSpPr>
          <p:nvPr/>
        </p:nvSpPr>
        <p:spPr bwMode="auto">
          <a:xfrm>
            <a:off x="365125" y="411163"/>
            <a:ext cx="8321675" cy="519112"/>
          </a:xfrm>
          <a:prstGeom prst="rect">
            <a:avLst/>
          </a:prstGeom>
          <a:noFill/>
          <a:ln w="9525">
            <a:noFill/>
            <a:miter lim="800000"/>
            <a:headEnd/>
            <a:tailEnd/>
          </a:ln>
        </p:spPr>
        <p:txBody>
          <a:bodyPr>
            <a:spAutoFit/>
          </a:bodyPr>
          <a:lstStyle/>
          <a:p>
            <a:pPr>
              <a:spcBef>
                <a:spcPct val="50000"/>
              </a:spcBef>
            </a:pPr>
            <a:r>
              <a:rPr lang="en-US" sz="2800">
                <a:solidFill>
                  <a:schemeClr val="accent1"/>
                </a:solidFill>
                <a:latin typeface="Book Antiqua" pitchFamily="18" charset="0"/>
                <a:ea typeface="Arial Unicode MS" pitchFamily="34" charset="-128"/>
                <a:cs typeface="Arial Unicode MS" pitchFamily="34" charset="-128"/>
              </a:rPr>
              <a:t>K E Y  T E R M S</a:t>
            </a:r>
          </a:p>
        </p:txBody>
      </p:sp>
      <p:sp>
        <p:nvSpPr>
          <p:cNvPr id="43013" name="Line 5"/>
          <p:cNvSpPr>
            <a:spLocks noChangeShapeType="1"/>
          </p:cNvSpPr>
          <p:nvPr/>
        </p:nvSpPr>
        <p:spPr bwMode="auto">
          <a:xfrm>
            <a:off x="479425" y="868363"/>
            <a:ext cx="7956550" cy="0"/>
          </a:xfrm>
          <a:prstGeom prst="line">
            <a:avLst/>
          </a:prstGeom>
          <a:noFill/>
          <a:ln w="28575">
            <a:solidFill>
              <a:srgbClr val="39AD39"/>
            </a:solidFill>
            <a:round/>
            <a:headEnd/>
            <a:tailEnd/>
          </a:ln>
        </p:spPr>
        <p:txBody>
          <a:bodyPr wrap="none"/>
          <a:lstStyle/>
          <a:p>
            <a:endParaRPr lang="ar-SA"/>
          </a:p>
        </p:txBody>
      </p:sp>
      <p:sp>
        <p:nvSpPr>
          <p:cNvPr id="2493446" name="Text Box 6"/>
          <p:cNvSpPr txBox="1">
            <a:spLocks noChangeArrowheads="1"/>
          </p:cNvSpPr>
          <p:nvPr/>
        </p:nvSpPr>
        <p:spPr bwMode="auto">
          <a:xfrm>
            <a:off x="457200" y="1136650"/>
            <a:ext cx="3932238" cy="5099050"/>
          </a:xfrm>
          <a:prstGeom prst="rect">
            <a:avLst/>
          </a:prstGeom>
          <a:noFill/>
          <a:ln w="9525">
            <a:noFill/>
            <a:miter lim="800000"/>
            <a:headEnd/>
            <a:tailEnd/>
          </a:ln>
        </p:spPr>
        <p:txBody>
          <a:bodyPr>
            <a:spAutoFit/>
          </a:bodyPr>
          <a:lstStyle/>
          <a:p>
            <a:pPr>
              <a:spcBef>
                <a:spcPct val="30000"/>
              </a:spcBef>
            </a:pPr>
            <a:r>
              <a:rPr lang="en-US" sz="1600"/>
              <a:t>benefits</a:t>
            </a:r>
          </a:p>
          <a:p>
            <a:pPr>
              <a:spcBef>
                <a:spcPct val="30000"/>
              </a:spcBef>
            </a:pPr>
            <a:r>
              <a:rPr lang="en-US" sz="1600"/>
              <a:t>supplemental pay benefits</a:t>
            </a:r>
          </a:p>
          <a:p>
            <a:pPr>
              <a:spcBef>
                <a:spcPct val="30000"/>
              </a:spcBef>
            </a:pPr>
            <a:r>
              <a:rPr lang="en-US" sz="1600"/>
              <a:t>unemployment insurance</a:t>
            </a:r>
          </a:p>
          <a:p>
            <a:pPr>
              <a:spcBef>
                <a:spcPct val="30000"/>
              </a:spcBef>
            </a:pPr>
            <a:r>
              <a:rPr lang="en-US" sz="1600"/>
              <a:t>sick leave</a:t>
            </a:r>
          </a:p>
          <a:p>
            <a:pPr>
              <a:spcBef>
                <a:spcPct val="30000"/>
              </a:spcBef>
            </a:pPr>
            <a:r>
              <a:rPr lang="en-US" sz="1600"/>
              <a:t>severance pay</a:t>
            </a:r>
          </a:p>
          <a:p>
            <a:pPr>
              <a:spcBef>
                <a:spcPct val="30000"/>
              </a:spcBef>
            </a:pPr>
            <a:r>
              <a:rPr lang="en-US" sz="1600"/>
              <a:t>supplemental unemployment benefits</a:t>
            </a:r>
          </a:p>
          <a:p>
            <a:pPr>
              <a:spcBef>
                <a:spcPct val="30000"/>
              </a:spcBef>
            </a:pPr>
            <a:r>
              <a:rPr lang="en-US" sz="1600"/>
              <a:t>workers’ compensation</a:t>
            </a:r>
          </a:p>
          <a:p>
            <a:pPr>
              <a:spcBef>
                <a:spcPct val="30000"/>
              </a:spcBef>
            </a:pPr>
            <a:r>
              <a:rPr lang="en-US" sz="1600"/>
              <a:t>health maintenance organization (HMO)</a:t>
            </a:r>
          </a:p>
          <a:p>
            <a:pPr>
              <a:spcBef>
                <a:spcPct val="30000"/>
              </a:spcBef>
            </a:pPr>
            <a:r>
              <a:rPr lang="en-US" sz="1600"/>
              <a:t>preferred provider organizations (PPOs)</a:t>
            </a:r>
          </a:p>
          <a:p>
            <a:pPr>
              <a:spcBef>
                <a:spcPct val="30000"/>
              </a:spcBef>
            </a:pPr>
            <a:r>
              <a:rPr lang="en-US" sz="1600"/>
              <a:t>group life insurance</a:t>
            </a:r>
          </a:p>
          <a:p>
            <a:pPr>
              <a:spcBef>
                <a:spcPct val="30000"/>
              </a:spcBef>
            </a:pPr>
            <a:r>
              <a:rPr lang="en-US" sz="1600"/>
              <a:t>Social Security</a:t>
            </a:r>
          </a:p>
          <a:p>
            <a:pPr>
              <a:spcBef>
                <a:spcPct val="30000"/>
              </a:spcBef>
            </a:pPr>
            <a:r>
              <a:rPr lang="en-US" sz="1600"/>
              <a:t>pension plans</a:t>
            </a:r>
          </a:p>
          <a:p>
            <a:pPr>
              <a:spcBef>
                <a:spcPct val="30000"/>
              </a:spcBef>
            </a:pPr>
            <a:r>
              <a:rPr lang="en-US" sz="1600"/>
              <a:t>defined benefit pension plan</a:t>
            </a:r>
          </a:p>
          <a:p>
            <a:pPr>
              <a:spcBef>
                <a:spcPct val="30000"/>
              </a:spcBef>
            </a:pPr>
            <a:r>
              <a:rPr lang="en-US" sz="1600"/>
              <a:t>defined contribution pension plan</a:t>
            </a:r>
          </a:p>
          <a:p>
            <a:pPr>
              <a:spcBef>
                <a:spcPct val="30000"/>
              </a:spcBef>
            </a:pPr>
            <a:r>
              <a:rPr lang="en-US" sz="1600"/>
              <a:t>portability</a:t>
            </a:r>
          </a:p>
          <a:p>
            <a:pPr>
              <a:spcBef>
                <a:spcPct val="30000"/>
              </a:spcBef>
            </a:pPr>
            <a:r>
              <a:rPr lang="en-US" sz="1600"/>
              <a:t>401(k) plan</a:t>
            </a:r>
          </a:p>
        </p:txBody>
      </p:sp>
      <p:sp>
        <p:nvSpPr>
          <p:cNvPr id="2493448" name="Text Box 8"/>
          <p:cNvSpPr txBox="1">
            <a:spLocks noChangeArrowheads="1"/>
          </p:cNvSpPr>
          <p:nvPr/>
        </p:nvSpPr>
        <p:spPr bwMode="auto">
          <a:xfrm>
            <a:off x="4572000" y="1143000"/>
            <a:ext cx="4206875" cy="5270500"/>
          </a:xfrm>
          <a:prstGeom prst="rect">
            <a:avLst/>
          </a:prstGeom>
          <a:noFill/>
          <a:ln w="9525">
            <a:noFill/>
            <a:miter lim="800000"/>
            <a:headEnd/>
            <a:tailEnd/>
          </a:ln>
        </p:spPr>
        <p:txBody>
          <a:bodyPr>
            <a:spAutoFit/>
          </a:bodyPr>
          <a:lstStyle/>
          <a:p>
            <a:pPr marL="168275" indent="-168275">
              <a:spcBef>
                <a:spcPct val="30000"/>
              </a:spcBef>
            </a:pPr>
            <a:r>
              <a:rPr lang="en-US" sz="1600"/>
              <a:t>savings and thrift plan</a:t>
            </a:r>
          </a:p>
          <a:p>
            <a:pPr marL="168275" indent="-168275">
              <a:spcBef>
                <a:spcPct val="30000"/>
              </a:spcBef>
            </a:pPr>
            <a:r>
              <a:rPr lang="en-US" sz="1600"/>
              <a:t>deferred profit-sharing plan</a:t>
            </a:r>
          </a:p>
          <a:p>
            <a:pPr marL="168275" indent="-168275">
              <a:spcBef>
                <a:spcPct val="30000"/>
              </a:spcBef>
            </a:pPr>
            <a:r>
              <a:rPr lang="en-US" sz="1600"/>
              <a:t>employee stock ownership plan (ESOP) </a:t>
            </a:r>
          </a:p>
          <a:p>
            <a:pPr marL="168275" indent="-168275">
              <a:spcBef>
                <a:spcPct val="30000"/>
              </a:spcBef>
            </a:pPr>
            <a:r>
              <a:rPr lang="en-US" sz="1600"/>
              <a:t>cash balance plans</a:t>
            </a:r>
          </a:p>
          <a:p>
            <a:pPr marL="168275" indent="-168275">
              <a:spcBef>
                <a:spcPct val="30000"/>
              </a:spcBef>
            </a:pPr>
            <a:r>
              <a:rPr lang="en-US" sz="1600"/>
              <a:t>Employee Retirement Income Security Act (ERISA)</a:t>
            </a:r>
          </a:p>
          <a:p>
            <a:pPr marL="168275" indent="-168275">
              <a:spcBef>
                <a:spcPct val="30000"/>
              </a:spcBef>
            </a:pPr>
            <a:r>
              <a:rPr lang="en-US" sz="1600"/>
              <a:t>Pension Benefits Guarantee Corporation (PBGC)</a:t>
            </a:r>
          </a:p>
          <a:p>
            <a:pPr marL="168275" indent="-168275">
              <a:spcBef>
                <a:spcPct val="30000"/>
              </a:spcBef>
            </a:pPr>
            <a:r>
              <a:rPr lang="en-US" sz="1600"/>
              <a:t>early retirement window</a:t>
            </a:r>
          </a:p>
          <a:p>
            <a:pPr marL="168275" indent="-168275">
              <a:spcBef>
                <a:spcPct val="30000"/>
              </a:spcBef>
            </a:pPr>
            <a:r>
              <a:rPr lang="en-US" sz="1600"/>
              <a:t>employee assistance program (EAP)</a:t>
            </a:r>
          </a:p>
          <a:p>
            <a:pPr marL="168275" indent="-168275">
              <a:spcBef>
                <a:spcPct val="30000"/>
              </a:spcBef>
            </a:pPr>
            <a:r>
              <a:rPr lang="en-US" sz="1600"/>
              <a:t>family-friendly (or work–life) benefits</a:t>
            </a:r>
          </a:p>
          <a:p>
            <a:pPr marL="168275" indent="-168275">
              <a:spcBef>
                <a:spcPct val="30000"/>
              </a:spcBef>
            </a:pPr>
            <a:r>
              <a:rPr lang="en-US" sz="1600"/>
              <a:t>flexible benefits plan/cafeteria benefits plan</a:t>
            </a:r>
          </a:p>
          <a:p>
            <a:pPr marL="168275" indent="-168275">
              <a:spcBef>
                <a:spcPct val="30000"/>
              </a:spcBef>
            </a:pPr>
            <a:r>
              <a:rPr lang="en-US" sz="1600"/>
              <a:t>flextime</a:t>
            </a:r>
          </a:p>
          <a:p>
            <a:pPr marL="168275" indent="-168275">
              <a:spcBef>
                <a:spcPct val="30000"/>
              </a:spcBef>
            </a:pPr>
            <a:r>
              <a:rPr lang="en-US" sz="1600"/>
              <a:t>compressed workweek</a:t>
            </a:r>
          </a:p>
          <a:p>
            <a:pPr marL="168275" indent="-168275">
              <a:spcBef>
                <a:spcPct val="30000"/>
              </a:spcBef>
            </a:pPr>
            <a:r>
              <a:rPr lang="en-US" sz="1600"/>
              <a:t>workplace flexibility</a:t>
            </a:r>
          </a:p>
          <a:p>
            <a:pPr marL="168275" indent="-168275">
              <a:spcBef>
                <a:spcPct val="30000"/>
              </a:spcBef>
            </a:pPr>
            <a:r>
              <a:rPr lang="en-US" sz="1600"/>
              <a:t>job sharing</a:t>
            </a:r>
          </a:p>
          <a:p>
            <a:pPr marL="168275" indent="-168275">
              <a:spcBef>
                <a:spcPct val="30000"/>
              </a:spcBef>
            </a:pPr>
            <a:r>
              <a:rPr lang="en-US" sz="1600"/>
              <a:t>work sharing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93446"/>
                                        </p:tgtEl>
                                        <p:attrNameLst>
                                          <p:attrName>style.visibility</p:attrName>
                                        </p:attrNameLst>
                                      </p:cBhvr>
                                      <p:to>
                                        <p:strVal val="visible"/>
                                      </p:to>
                                    </p:set>
                                    <p:animEffect transition="in" filter="wipe(up)">
                                      <p:cBhvr>
                                        <p:cTn id="7" dur="1000"/>
                                        <p:tgtEl>
                                          <p:spTgt spid="2493446"/>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493448"/>
                                        </p:tgtEl>
                                        <p:attrNameLst>
                                          <p:attrName>style.visibility</p:attrName>
                                        </p:attrNameLst>
                                      </p:cBhvr>
                                      <p:to>
                                        <p:strVal val="visible"/>
                                      </p:to>
                                    </p:set>
                                    <p:animEffect transition="in" filter="wipe(up)">
                                      <p:cBhvr>
                                        <p:cTn id="11" dur="1000"/>
                                        <p:tgtEl>
                                          <p:spTgt spid="2493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3446" grpId="0"/>
      <p:bldP spid="24934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44035" name="Slide Number Placeholder 2"/>
          <p:cNvSpPr>
            <a:spLocks noGrp="1"/>
          </p:cNvSpPr>
          <p:nvPr>
            <p:ph type="sldNum" sz="quarter" idx="11"/>
          </p:nvPr>
        </p:nvSpPr>
        <p:spPr>
          <a:noFill/>
        </p:spPr>
        <p:txBody>
          <a:bodyPr/>
          <a:lstStyle/>
          <a:p>
            <a:r>
              <a:rPr lang="en-US" smtClean="0">
                <a:latin typeface="Arial" pitchFamily="34" charset="0"/>
              </a:rPr>
              <a:t>13–</a:t>
            </a:r>
            <a:fld id="{CEC9DD88-73B5-4695-963F-57AE51C8E2D6}" type="slidenum">
              <a:rPr lang="en-US" smtClean="0">
                <a:latin typeface="Arial" pitchFamily="34" charset="0"/>
              </a:rPr>
              <a:pPr/>
              <a:t>41</a:t>
            </a:fld>
            <a:endParaRPr lang="en-US" smtClean="0">
              <a:latin typeface="Arial" pitchFamily="34" charset="0"/>
            </a:endParaRPr>
          </a:p>
        </p:txBody>
      </p:sp>
      <p:pic>
        <p:nvPicPr>
          <p:cNvPr id="44036" name="Picture 2" descr="3293795473_47524415"/>
          <p:cNvPicPr>
            <a:picLocks noChangeAspect="1" noChangeArrowheads="1"/>
          </p:cNvPicPr>
          <p:nvPr/>
        </p:nvPicPr>
        <p:blipFill>
          <a:blip r:embed="rId3" cstate="print"/>
          <a:srcRect/>
          <a:stretch>
            <a:fillRect/>
          </a:stretch>
        </p:blipFill>
        <p:spPr bwMode="auto">
          <a:xfrm>
            <a:off x="2011363" y="1439863"/>
            <a:ext cx="4756150" cy="1485900"/>
          </a:xfrm>
          <a:prstGeom prst="rect">
            <a:avLst/>
          </a:prstGeom>
          <a:noFill/>
          <a:ln w="9525">
            <a:noFill/>
            <a:miter lim="800000"/>
            <a:headEnd/>
            <a:tailEnd/>
          </a:ln>
        </p:spPr>
      </p:pic>
      <p:sp>
        <p:nvSpPr>
          <p:cNvPr id="44037" name="Text Box 3"/>
          <p:cNvSpPr txBox="1">
            <a:spLocks noChangeArrowheads="1"/>
          </p:cNvSpPr>
          <p:nvPr/>
        </p:nvSpPr>
        <p:spPr bwMode="auto">
          <a:xfrm>
            <a:off x="2416175" y="3429000"/>
            <a:ext cx="4297363" cy="854075"/>
          </a:xfrm>
          <a:prstGeom prst="rect">
            <a:avLst/>
          </a:prstGeom>
          <a:noFill/>
          <a:ln w="9525">
            <a:noFill/>
            <a:miter lim="800000"/>
            <a:headEnd/>
            <a:tailEnd/>
          </a:ln>
        </p:spPr>
        <p:txBody>
          <a:bodyPr>
            <a:spAutoFit/>
          </a:bodyPr>
          <a:lstStyle/>
          <a:p>
            <a:pPr algn="ctr">
              <a:spcBef>
                <a:spcPct val="50000"/>
              </a:spcBef>
            </a:pPr>
            <a:r>
              <a:rPr lang="en-US" b="1"/>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7171" name="Slide Number Placeholder 2"/>
          <p:cNvSpPr>
            <a:spLocks noGrp="1"/>
          </p:cNvSpPr>
          <p:nvPr>
            <p:ph type="sldNum" sz="quarter" idx="11"/>
          </p:nvPr>
        </p:nvSpPr>
        <p:spPr>
          <a:noFill/>
        </p:spPr>
        <p:txBody>
          <a:bodyPr/>
          <a:lstStyle/>
          <a:p>
            <a:r>
              <a:rPr lang="en-US" smtClean="0">
                <a:latin typeface="Arial" pitchFamily="34" charset="0"/>
              </a:rPr>
              <a:t>13–</a:t>
            </a:r>
            <a:fld id="{AE290E7E-F1D5-49E1-9434-B7D540BA31C7}" type="slidenum">
              <a:rPr lang="en-US" smtClean="0">
                <a:latin typeface="Arial" pitchFamily="34" charset="0"/>
              </a:rPr>
              <a:pPr/>
              <a:t>5</a:t>
            </a:fld>
            <a:endParaRPr lang="en-US" smtClean="0">
              <a:latin typeface="Arial" pitchFamily="34" charset="0"/>
            </a:endParaRPr>
          </a:p>
        </p:txBody>
      </p:sp>
      <p:sp>
        <p:nvSpPr>
          <p:cNvPr id="7172" name="Line 2"/>
          <p:cNvSpPr>
            <a:spLocks noChangeShapeType="1"/>
          </p:cNvSpPr>
          <p:nvPr/>
        </p:nvSpPr>
        <p:spPr bwMode="auto">
          <a:xfrm>
            <a:off x="582613" y="685800"/>
            <a:ext cx="7954962" cy="0"/>
          </a:xfrm>
          <a:prstGeom prst="line">
            <a:avLst/>
          </a:prstGeom>
          <a:noFill/>
          <a:ln w="28575">
            <a:solidFill>
              <a:srgbClr val="3366CC"/>
            </a:solidFill>
            <a:round/>
            <a:headEnd/>
            <a:tailEnd/>
          </a:ln>
        </p:spPr>
        <p:txBody>
          <a:bodyPr wrap="none"/>
          <a:lstStyle/>
          <a:p>
            <a:endParaRPr lang="ar-SA"/>
          </a:p>
        </p:txBody>
      </p:sp>
      <p:sp>
        <p:nvSpPr>
          <p:cNvPr id="7173" name="Text Box 3"/>
          <p:cNvSpPr txBox="1">
            <a:spLocks noChangeArrowheads="1"/>
          </p:cNvSpPr>
          <p:nvPr/>
        </p:nvSpPr>
        <p:spPr bwMode="auto">
          <a:xfrm>
            <a:off x="490538" y="315913"/>
            <a:ext cx="8137525" cy="336550"/>
          </a:xfrm>
          <a:prstGeom prst="rect">
            <a:avLst/>
          </a:prstGeom>
          <a:noFill/>
          <a:ln w="9525">
            <a:noFill/>
            <a:miter lim="800000"/>
            <a:headEnd/>
            <a:tailEnd/>
          </a:ln>
        </p:spPr>
        <p:txBody>
          <a:bodyPr>
            <a:spAutoFit/>
          </a:bodyPr>
          <a:lstStyle/>
          <a:p>
            <a:pPr marL="1482725" indent="-1482725">
              <a:spcBef>
                <a:spcPct val="50000"/>
              </a:spcBef>
            </a:pPr>
            <a:r>
              <a:rPr lang="en-US" sz="1600" b="1">
                <a:solidFill>
                  <a:srgbClr val="3366CC"/>
                </a:solidFill>
              </a:rPr>
              <a:t>FIGURE 13</a:t>
            </a:r>
            <a:r>
              <a:rPr lang="en-US" sz="1600" b="1">
                <a:solidFill>
                  <a:srgbClr val="3366CC"/>
                </a:solidFill>
                <a:cs typeface="Arial" pitchFamily="34" charset="0"/>
              </a:rPr>
              <a:t>–1</a:t>
            </a:r>
            <a:r>
              <a:rPr lang="en-US" sz="1600">
                <a:cs typeface="Arial" pitchFamily="34" charset="0"/>
              </a:rPr>
              <a:t>	U.S. Health Care Cost Increases*</a:t>
            </a:r>
          </a:p>
        </p:txBody>
      </p:sp>
      <p:graphicFrame>
        <p:nvGraphicFramePr>
          <p:cNvPr id="2794666" name="Group 170"/>
          <p:cNvGraphicFramePr>
            <a:graphicFrameLocks noGrp="1"/>
          </p:cNvGraphicFramePr>
          <p:nvPr/>
        </p:nvGraphicFramePr>
        <p:xfrm>
          <a:off x="639763" y="1235075"/>
          <a:ext cx="7862887" cy="2041936"/>
        </p:xfrm>
        <a:graphic>
          <a:graphicData uri="http://schemas.openxmlformats.org/drawingml/2006/table">
            <a:tbl>
              <a:tblPr/>
              <a:tblGrid>
                <a:gridCol w="3567112"/>
                <a:gridCol w="1431925"/>
                <a:gridCol w="1431925"/>
                <a:gridCol w="1431925"/>
              </a:tblGrid>
              <a:tr h="4570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36699"/>
                          </a:solidFill>
                          <a:effectLst/>
                          <a:latin typeface="Arial" charset="0"/>
                          <a:cs typeface="Arial" charset="0"/>
                        </a:rPr>
                        <a:t>Total Spending on Health Care</a:t>
                      </a:r>
                      <a:r>
                        <a:rPr kumimoji="0" lang="en-US" sz="18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91412" marB="91412"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36699"/>
                          </a:solidFill>
                          <a:effectLst/>
                          <a:latin typeface="Arial" charset="0"/>
                          <a:cs typeface="Tahoma" pitchFamily="34" charset="0"/>
                        </a:rPr>
                        <a:t>2004</a:t>
                      </a:r>
                    </a:p>
                  </a:txBody>
                  <a:tcPr marT="91412" marB="91412"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6699"/>
                        </a:buClr>
                        <a:buSzTx/>
                        <a:buFontTx/>
                        <a:buNone/>
                        <a:tabLst/>
                      </a:pPr>
                      <a:r>
                        <a:rPr kumimoji="0" lang="en-US" sz="1800" b="1" i="0" u="none" strike="noStrike" cap="none" normalizeH="0" baseline="0" dirty="0" smtClean="0">
                          <a:ln>
                            <a:noFill/>
                          </a:ln>
                          <a:solidFill>
                            <a:srgbClr val="336699"/>
                          </a:solidFill>
                          <a:effectLst/>
                          <a:latin typeface="Arial" charset="0"/>
                          <a:cs typeface="Tahoma" pitchFamily="34" charset="0"/>
                        </a:rPr>
                        <a:t>2009</a:t>
                      </a:r>
                    </a:p>
                  </a:txBody>
                  <a:tcPr marT="91412" marB="91412"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6699"/>
                        </a:buClr>
                        <a:buSzTx/>
                        <a:buFontTx/>
                        <a:buNone/>
                        <a:tabLst/>
                      </a:pPr>
                      <a:r>
                        <a:rPr kumimoji="0" lang="en-US" sz="1800" b="1" i="0" u="none" strike="noStrike" cap="none" normalizeH="0" baseline="0" dirty="0" smtClean="0">
                          <a:ln>
                            <a:noFill/>
                          </a:ln>
                          <a:solidFill>
                            <a:srgbClr val="336699"/>
                          </a:solidFill>
                          <a:effectLst/>
                          <a:latin typeface="Arial" charset="0"/>
                          <a:cs typeface="Tahoma" pitchFamily="34" charset="0"/>
                        </a:rPr>
                        <a:t>2015</a:t>
                      </a:r>
                    </a:p>
                  </a:txBody>
                  <a:tcPr marT="91412" marB="91412"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57058">
                <a:tc>
                  <a:txBody>
                    <a:bodyPr/>
                    <a:lstStyle/>
                    <a:p>
                      <a:pPr marL="0" marR="0" lvl="0" indent="0" algn="ctr" defTabSz="914400" rtl="0" eaLnBrk="1" fontAlgn="base" latinLnBrk="0" hangingPunct="1">
                        <a:lnSpc>
                          <a:spcPct val="100000"/>
                        </a:lnSpc>
                        <a:spcBef>
                          <a:spcPct val="20000"/>
                        </a:spcBef>
                        <a:spcAft>
                          <a:spcPct val="0"/>
                        </a:spcAft>
                        <a:buClr>
                          <a:srgbClr val="666699"/>
                        </a:buClr>
                        <a:buSzTx/>
                        <a:buFontTx/>
                        <a:buNone/>
                        <a:tabLst/>
                      </a:pPr>
                      <a:r>
                        <a:rPr kumimoji="0" lang="en-US" sz="1800" b="0" i="0" u="none" strike="noStrike" cap="none" normalizeH="0" baseline="0" dirty="0" smtClean="0">
                          <a:ln>
                            <a:noFill/>
                          </a:ln>
                          <a:solidFill>
                            <a:schemeClr val="tx1"/>
                          </a:solidFill>
                          <a:effectLst/>
                          <a:latin typeface="Arial" charset="0"/>
                          <a:cs typeface="Tahoma" pitchFamily="34" charset="0"/>
                        </a:rPr>
                        <a:t>Dollars</a:t>
                      </a:r>
                    </a:p>
                  </a:txBody>
                  <a:tcPr marT="91412" marB="9141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6699"/>
                        </a:buClr>
                        <a:buSzTx/>
                        <a:buFontTx/>
                        <a:buNone/>
                        <a:tabLst/>
                      </a:pPr>
                      <a:r>
                        <a:rPr kumimoji="0" lang="en-US" sz="1800" b="0" i="0" u="none" strike="noStrike" cap="none" normalizeH="0" baseline="0" dirty="0" smtClean="0">
                          <a:ln>
                            <a:noFill/>
                          </a:ln>
                          <a:solidFill>
                            <a:schemeClr val="tx1"/>
                          </a:solidFill>
                          <a:effectLst/>
                          <a:latin typeface="Arial" charset="0"/>
                          <a:cs typeface="Tahoma" pitchFamily="34" charset="0"/>
                        </a:rPr>
                        <a:t>$1.9 trillion</a:t>
                      </a:r>
                    </a:p>
                  </a:txBody>
                  <a:tcPr marT="91412" marB="914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6699"/>
                        </a:buClr>
                        <a:buSzTx/>
                        <a:buFontTx/>
                        <a:buNone/>
                        <a:tabLst/>
                      </a:pPr>
                      <a:r>
                        <a:rPr kumimoji="0" lang="en-US" sz="1800" b="0" i="0" u="none" strike="noStrike" cap="none" normalizeH="0" baseline="0" dirty="0" smtClean="0">
                          <a:ln>
                            <a:noFill/>
                          </a:ln>
                          <a:solidFill>
                            <a:schemeClr val="tx1"/>
                          </a:solidFill>
                          <a:effectLst/>
                          <a:latin typeface="Arial" charset="0"/>
                          <a:cs typeface="Tahoma" pitchFamily="34" charset="0"/>
                        </a:rPr>
                        <a:t>$2.9 trillion</a:t>
                      </a:r>
                    </a:p>
                  </a:txBody>
                  <a:tcPr marT="91412" marB="914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6699"/>
                        </a:buClr>
                        <a:buSzTx/>
                        <a:buFontTx/>
                        <a:buNone/>
                        <a:tabLst/>
                      </a:pPr>
                      <a:r>
                        <a:rPr kumimoji="0" lang="en-US" sz="1800" b="0" i="0" u="none" strike="noStrike" cap="none" normalizeH="0" baseline="0" dirty="0" smtClean="0">
                          <a:ln>
                            <a:noFill/>
                          </a:ln>
                          <a:solidFill>
                            <a:schemeClr val="tx1"/>
                          </a:solidFill>
                          <a:effectLst/>
                          <a:latin typeface="Arial" charset="0"/>
                          <a:cs typeface="Tahoma" pitchFamily="34" charset="0"/>
                        </a:rPr>
                        <a:t>$4 trillion</a:t>
                      </a:r>
                    </a:p>
                  </a:txBody>
                  <a:tcPr marT="91412" marB="9141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0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of GNP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91412" marB="9141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16%</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91412" marB="914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18%</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91412" marB="914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20%</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marT="91412" marB="9141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351">
                <a:tc gridSpan="4">
                  <a:txBody>
                    <a:bodyPr/>
                    <a:lstStyle/>
                    <a:p>
                      <a:pPr marL="0" marR="0" lvl="0" indent="0" algn="l" defTabSz="914400" rtl="0" eaLnBrk="1" fontAlgn="base" latinLnBrk="0" hangingPunct="1">
                        <a:lnSpc>
                          <a:spcPct val="100000"/>
                        </a:lnSpc>
                        <a:spcBef>
                          <a:spcPct val="20000"/>
                        </a:spcBef>
                        <a:spcAft>
                          <a:spcPct val="0"/>
                        </a:spcAft>
                        <a:buClr>
                          <a:srgbClr val="666699"/>
                        </a:buClr>
                        <a:buSzTx/>
                        <a:buFontTx/>
                        <a:buNone/>
                        <a:tabLst/>
                      </a:pPr>
                      <a:r>
                        <a:rPr kumimoji="0" lang="en-US" sz="1600" b="0" i="0" u="none" strike="noStrike" cap="none" normalizeH="0" baseline="0" dirty="0" smtClean="0">
                          <a:ln>
                            <a:noFill/>
                          </a:ln>
                          <a:solidFill>
                            <a:schemeClr val="tx1"/>
                          </a:solidFill>
                          <a:effectLst/>
                          <a:latin typeface="Arial" charset="0"/>
                          <a:cs typeface="Tahoma" pitchFamily="34" charset="0"/>
                        </a:rPr>
                        <a:t>*Note: Figures for 2009 and 2015 estimated. Health care costs rose 7.9% in 2004, about twice the rate of inflation, and are expected to rise at that rate through 2015.</a:t>
                      </a:r>
                    </a:p>
                  </a:txBody>
                  <a:tcPr marT="91412" marB="91412"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8195" name="Slide Number Placeholder 2"/>
          <p:cNvSpPr>
            <a:spLocks noGrp="1"/>
          </p:cNvSpPr>
          <p:nvPr>
            <p:ph type="sldNum" sz="quarter" idx="11"/>
          </p:nvPr>
        </p:nvSpPr>
        <p:spPr>
          <a:noFill/>
        </p:spPr>
        <p:txBody>
          <a:bodyPr/>
          <a:lstStyle/>
          <a:p>
            <a:r>
              <a:rPr lang="en-US" smtClean="0">
                <a:latin typeface="Arial" pitchFamily="34" charset="0"/>
              </a:rPr>
              <a:t>13–</a:t>
            </a:r>
            <a:fld id="{49096412-282D-43EA-9AAF-1653B3CA9B4C}" type="slidenum">
              <a:rPr lang="en-US" smtClean="0">
                <a:latin typeface="Arial" pitchFamily="34" charset="0"/>
              </a:rPr>
              <a:pPr/>
              <a:t>6</a:t>
            </a:fld>
            <a:endParaRPr lang="en-US" smtClean="0">
              <a:latin typeface="Arial" pitchFamily="34" charset="0"/>
            </a:endParaRPr>
          </a:p>
        </p:txBody>
      </p:sp>
      <p:sp>
        <p:nvSpPr>
          <p:cNvPr id="8196" name="Line 2"/>
          <p:cNvSpPr>
            <a:spLocks noChangeShapeType="1"/>
          </p:cNvSpPr>
          <p:nvPr/>
        </p:nvSpPr>
        <p:spPr bwMode="auto">
          <a:xfrm>
            <a:off x="582613" y="685800"/>
            <a:ext cx="7954962" cy="0"/>
          </a:xfrm>
          <a:prstGeom prst="line">
            <a:avLst/>
          </a:prstGeom>
          <a:noFill/>
          <a:ln w="28575">
            <a:solidFill>
              <a:srgbClr val="3366CC"/>
            </a:solidFill>
            <a:round/>
            <a:headEnd/>
            <a:tailEnd/>
          </a:ln>
        </p:spPr>
        <p:txBody>
          <a:bodyPr wrap="none"/>
          <a:lstStyle/>
          <a:p>
            <a:endParaRPr lang="ar-SA"/>
          </a:p>
        </p:txBody>
      </p:sp>
      <p:sp>
        <p:nvSpPr>
          <p:cNvPr id="8197" name="Text Box 3"/>
          <p:cNvSpPr txBox="1">
            <a:spLocks noChangeArrowheads="1"/>
          </p:cNvSpPr>
          <p:nvPr/>
        </p:nvSpPr>
        <p:spPr bwMode="auto">
          <a:xfrm>
            <a:off x="490538" y="315913"/>
            <a:ext cx="8137525" cy="336550"/>
          </a:xfrm>
          <a:prstGeom prst="rect">
            <a:avLst/>
          </a:prstGeom>
          <a:noFill/>
          <a:ln w="9525">
            <a:noFill/>
            <a:miter lim="800000"/>
            <a:headEnd/>
            <a:tailEnd/>
          </a:ln>
        </p:spPr>
        <p:txBody>
          <a:bodyPr>
            <a:spAutoFit/>
          </a:bodyPr>
          <a:lstStyle/>
          <a:p>
            <a:pPr marL="1482725" indent="-1482725">
              <a:spcBef>
                <a:spcPct val="50000"/>
              </a:spcBef>
            </a:pPr>
            <a:r>
              <a:rPr lang="en-US" sz="1600" b="1">
                <a:solidFill>
                  <a:srgbClr val="3366CC"/>
                </a:solidFill>
              </a:rPr>
              <a:t>FIGURE 13</a:t>
            </a:r>
            <a:r>
              <a:rPr lang="en-US" sz="1600" b="1">
                <a:solidFill>
                  <a:srgbClr val="3366CC"/>
                </a:solidFill>
                <a:cs typeface="Arial" pitchFamily="34" charset="0"/>
              </a:rPr>
              <a:t>–2</a:t>
            </a:r>
            <a:r>
              <a:rPr lang="en-US" sz="1600">
                <a:cs typeface="Arial" pitchFamily="34" charset="0"/>
              </a:rPr>
              <a:t>	Private-Sector Employer Benefits Costs by Category, March 2009</a:t>
            </a:r>
          </a:p>
        </p:txBody>
      </p:sp>
      <p:pic>
        <p:nvPicPr>
          <p:cNvPr id="8198" name="Picture 4" descr="1302"/>
          <p:cNvPicPr>
            <a:picLocks noChangeAspect="1" noChangeArrowheads="1"/>
          </p:cNvPicPr>
          <p:nvPr/>
        </p:nvPicPr>
        <p:blipFill>
          <a:blip r:embed="rId3" cstate="print"/>
          <a:srcRect/>
          <a:stretch>
            <a:fillRect/>
          </a:stretch>
        </p:blipFill>
        <p:spPr bwMode="auto">
          <a:xfrm>
            <a:off x="1679575" y="1050925"/>
            <a:ext cx="5783263" cy="49815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9219" name="Slide Number Placeholder 2"/>
          <p:cNvSpPr>
            <a:spLocks noGrp="1"/>
          </p:cNvSpPr>
          <p:nvPr>
            <p:ph type="sldNum" sz="quarter" idx="11"/>
          </p:nvPr>
        </p:nvSpPr>
        <p:spPr>
          <a:noFill/>
        </p:spPr>
        <p:txBody>
          <a:bodyPr/>
          <a:lstStyle/>
          <a:p>
            <a:r>
              <a:rPr lang="en-US" smtClean="0">
                <a:latin typeface="Arial" pitchFamily="34" charset="0"/>
              </a:rPr>
              <a:t>13–</a:t>
            </a:r>
            <a:fld id="{592C14D3-527C-4321-8A24-1B1A27DA257E}" type="slidenum">
              <a:rPr lang="en-US" smtClean="0">
                <a:latin typeface="Arial" pitchFamily="34" charset="0"/>
              </a:rPr>
              <a:pPr/>
              <a:t>7</a:t>
            </a:fld>
            <a:endParaRPr lang="en-US" smtClean="0">
              <a:latin typeface="Arial" pitchFamily="34" charset="0"/>
            </a:endParaRPr>
          </a:p>
        </p:txBody>
      </p:sp>
      <p:sp>
        <p:nvSpPr>
          <p:cNvPr id="9220" name="Text Box 2" descr="Tabletopbar01"/>
          <p:cNvSpPr txBox="1">
            <a:spLocks noChangeArrowheads="1"/>
          </p:cNvSpPr>
          <p:nvPr/>
        </p:nvSpPr>
        <p:spPr bwMode="auto">
          <a:xfrm>
            <a:off x="490538" y="315913"/>
            <a:ext cx="8137525" cy="339725"/>
          </a:xfrm>
          <a:prstGeom prst="rect">
            <a:avLst/>
          </a:prstGeom>
          <a:blipFill dpi="0" rotWithShape="1">
            <a:blip r:embed="rId3" cstate="print"/>
            <a:srcRect/>
            <a:stretch>
              <a:fillRect/>
            </a:stretch>
          </a:blipFill>
          <a:ln w="3175">
            <a:solidFill>
              <a:srgbClr val="85D785"/>
            </a:solidFill>
            <a:miter lim="800000"/>
            <a:headEnd/>
            <a:tailEnd/>
          </a:ln>
        </p:spPr>
        <p:txBody>
          <a:bodyPr>
            <a:spAutoFit/>
          </a:bodyPr>
          <a:lstStyle/>
          <a:p>
            <a:pPr marL="1482725" indent="-1482725">
              <a:spcBef>
                <a:spcPct val="50000"/>
              </a:spcBef>
            </a:pPr>
            <a:r>
              <a:rPr lang="en-US" sz="1600" b="1">
                <a:solidFill>
                  <a:srgbClr val="3366CC"/>
                </a:solidFill>
              </a:rPr>
              <a:t>TABLE 13</a:t>
            </a:r>
            <a:r>
              <a:rPr lang="en-US" sz="1600" b="1">
                <a:solidFill>
                  <a:srgbClr val="3366CC"/>
                </a:solidFill>
                <a:cs typeface="Arial" pitchFamily="34" charset="0"/>
              </a:rPr>
              <a:t>–1</a:t>
            </a:r>
            <a:r>
              <a:rPr lang="en-US" sz="1600">
                <a:cs typeface="Arial" pitchFamily="34" charset="0"/>
              </a:rPr>
              <a:t>	Some Required and Discretionary Benefits</a:t>
            </a:r>
          </a:p>
        </p:txBody>
      </p:sp>
      <p:sp>
        <p:nvSpPr>
          <p:cNvPr id="2614276" name="Rectangle 4"/>
          <p:cNvSpPr>
            <a:spLocks noChangeArrowheads="1"/>
          </p:cNvSpPr>
          <p:nvPr/>
        </p:nvSpPr>
        <p:spPr bwMode="auto">
          <a:xfrm>
            <a:off x="469900" y="5075238"/>
            <a:ext cx="5291138" cy="457200"/>
          </a:xfrm>
          <a:prstGeom prst="rect">
            <a:avLst/>
          </a:prstGeom>
          <a:noFill/>
          <a:ln w="9525">
            <a:noFill/>
            <a:miter lim="800000"/>
            <a:headEnd/>
            <a:tailEnd/>
          </a:ln>
        </p:spPr>
        <p:txBody>
          <a:bodyPr>
            <a:spAutoFit/>
          </a:bodyPr>
          <a:lstStyle/>
          <a:p>
            <a:pPr marL="111125" indent="-111125"/>
            <a:r>
              <a:rPr lang="en-US" sz="1200" b="1"/>
              <a:t>*	While not required under federal law, all these benefits are regulated in some way by federal law, as explained in this chapter.</a:t>
            </a:r>
          </a:p>
        </p:txBody>
      </p:sp>
      <p:graphicFrame>
        <p:nvGraphicFramePr>
          <p:cNvPr id="2614321" name="Group 49"/>
          <p:cNvGraphicFramePr>
            <a:graphicFrameLocks noGrp="1"/>
          </p:cNvGraphicFramePr>
          <p:nvPr/>
        </p:nvGraphicFramePr>
        <p:xfrm>
          <a:off x="639763" y="1050925"/>
          <a:ext cx="7861300" cy="3565525"/>
        </p:xfrm>
        <a:graphic>
          <a:graphicData uri="http://schemas.openxmlformats.org/drawingml/2006/table">
            <a:tbl>
              <a:tblPr/>
              <a:tblGrid>
                <a:gridCol w="3749675"/>
                <a:gridCol w="4111625"/>
              </a:tblGrid>
              <a:tr h="6247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Benefits Required by Federal </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Tahoma" pitchFamily="34" charset="0"/>
                        </a:rPr>
                        <a:t>or Most State Law</a:t>
                      </a:r>
                    </a:p>
                  </a:txBody>
                  <a:tcPr marT="45712" marB="91424"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Benefits Discretionary </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Tahoma" pitchFamily="34" charset="0"/>
                        </a:rPr>
                        <a:t>on Part of Employer*</a:t>
                      </a:r>
                    </a:p>
                  </a:txBody>
                  <a:tcPr marT="45712" marB="91424"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940796">
                <a:tc>
                  <a:txBody>
                    <a:bodyPr/>
                    <a:lstStyle/>
                    <a:p>
                      <a:pPr marL="0" marR="0" lvl="0" indent="0" algn="l" defTabSz="914400" rtl="0" eaLnBrk="1" fontAlgn="b"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Social Security </a:t>
                      </a:r>
                      <a:endParaRPr kumimoji="0" lang="en-US" sz="1600" b="0" i="0" u="none" strike="noStrike" cap="none" normalizeH="0" baseline="0" dirty="0" smtClean="0">
                        <a:ln>
                          <a:noFill/>
                        </a:ln>
                        <a:solidFill>
                          <a:schemeClr val="tx1"/>
                        </a:solidFill>
                        <a:effectLst/>
                        <a:latin typeface="Arial" charset="0"/>
                        <a:cs typeface="Tahoma" pitchFamily="34" charset="0"/>
                      </a:endParaRPr>
                    </a:p>
                    <a:p>
                      <a:pPr marL="0" marR="0" lvl="0" indent="0" algn="l" defTabSz="914400" rtl="0" eaLnBrk="1" fontAlgn="b"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Unemployment Insurance </a:t>
                      </a:r>
                      <a:endParaRPr kumimoji="0" lang="en-US" sz="1600" b="0" i="0" u="none" strike="noStrike" cap="none" normalizeH="0" baseline="0" dirty="0" smtClean="0">
                        <a:ln>
                          <a:noFill/>
                        </a:ln>
                        <a:solidFill>
                          <a:schemeClr val="tx1"/>
                        </a:solidFill>
                        <a:effectLst/>
                        <a:latin typeface="Arial" charset="0"/>
                        <a:cs typeface="Tahoma" pitchFamily="34" charset="0"/>
                      </a:endParaRPr>
                    </a:p>
                    <a:p>
                      <a:pPr marL="0" marR="0" lvl="0" indent="0" algn="l" defTabSz="914400" rtl="0" eaLnBrk="1" fontAlgn="b"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Workers’ Compensation </a:t>
                      </a:r>
                      <a:endParaRPr kumimoji="0" lang="en-US" sz="1600" b="0" i="0" u="none" strike="noStrike" cap="none" normalizeH="0" baseline="0" dirty="0" smtClean="0">
                        <a:ln>
                          <a:noFill/>
                        </a:ln>
                        <a:solidFill>
                          <a:schemeClr val="tx1"/>
                        </a:solidFill>
                        <a:effectLst/>
                        <a:latin typeface="Arial" charset="0"/>
                        <a:cs typeface="Tahoma" pitchFamily="34" charset="0"/>
                      </a:endParaRPr>
                    </a:p>
                    <a:p>
                      <a:pPr marL="0" marR="0" lvl="0" indent="0" algn="l" defTabSz="914400" rtl="0" eaLnBrk="1" fontAlgn="b"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Leaves under the Family Medical Leave Act </a:t>
                      </a:r>
                      <a:endParaRPr kumimoji="0" lang="en-US" sz="1600" b="0" i="0" u="none" strike="noStrike" cap="none" normalizeH="0" baseline="0" dirty="0" smtClean="0">
                        <a:ln>
                          <a:noFill/>
                        </a:ln>
                        <a:solidFill>
                          <a:schemeClr val="tx1"/>
                        </a:solidFill>
                        <a:effectLst/>
                        <a:latin typeface="Arial" charset="0"/>
                        <a:cs typeface="Tahoma" pitchFamily="34" charset="0"/>
                      </a:endParaRPr>
                    </a:p>
                  </a:txBody>
                  <a:tcPr marT="91424" marB="45712"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Disability, Health, and Life Insurance </a:t>
                      </a:r>
                      <a:endParaRPr kumimoji="0" lang="en-US" sz="1600" b="0" i="0" u="none" strike="noStrike" cap="none" normalizeH="0" baseline="0" dirty="0" smtClean="0">
                        <a:ln>
                          <a:noFill/>
                        </a:ln>
                        <a:solidFill>
                          <a:schemeClr val="tx1"/>
                        </a:solidFill>
                        <a:effectLst/>
                        <a:latin typeface="Arial" charset="0"/>
                        <a:cs typeface="Tahoma" pitchFamily="34" charset="0"/>
                      </a:endParaRPr>
                    </a:p>
                    <a:p>
                      <a:pPr marL="0" marR="0" lvl="0" indent="0" algn="l" defTabSz="914400" rtl="0" eaLnBrk="1" fontAlgn="b"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Pensions </a:t>
                      </a:r>
                      <a:endParaRPr kumimoji="0" lang="en-US" sz="1600" b="0" i="0" u="none" strike="noStrike" cap="none" normalizeH="0" baseline="0" dirty="0" smtClean="0">
                        <a:ln>
                          <a:noFill/>
                        </a:ln>
                        <a:solidFill>
                          <a:schemeClr val="tx1"/>
                        </a:solidFill>
                        <a:effectLst/>
                        <a:latin typeface="Arial" charset="0"/>
                        <a:cs typeface="Tahoma" pitchFamily="34" charset="0"/>
                      </a:endParaRPr>
                    </a:p>
                    <a:p>
                      <a:pPr marL="0" marR="0" lvl="0" indent="0" algn="l" defTabSz="914400" rtl="0" eaLnBrk="1" fontAlgn="b"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Paid Time Off for Vacations, Holidays, Sick Leave, Personal Leave, Jury Duty, etc. </a:t>
                      </a:r>
                      <a:endParaRPr kumimoji="0" lang="en-US" sz="1600" b="0" i="0" u="none" strike="noStrike" cap="none" normalizeH="0" baseline="0" dirty="0" smtClean="0">
                        <a:ln>
                          <a:noFill/>
                        </a:ln>
                        <a:solidFill>
                          <a:schemeClr val="tx1"/>
                        </a:solidFill>
                        <a:effectLst/>
                        <a:latin typeface="Arial" charset="0"/>
                        <a:cs typeface="Tahoma" pitchFamily="34" charset="0"/>
                      </a:endParaRPr>
                    </a:p>
                    <a:p>
                      <a:pPr marL="0" marR="0" lvl="0" indent="0" algn="l" defTabSz="914400" rtl="0" eaLnBrk="1" fontAlgn="b"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Employee Assistance and Counseling Programs</a:t>
                      </a:r>
                      <a:endParaRPr kumimoji="0" lang="en-US" sz="1600" b="0" i="0" u="none" strike="noStrike" cap="none" normalizeH="0" baseline="0" dirty="0" smtClean="0">
                        <a:ln>
                          <a:noFill/>
                        </a:ln>
                        <a:solidFill>
                          <a:schemeClr val="tx1"/>
                        </a:solidFill>
                        <a:effectLst/>
                        <a:latin typeface="Arial" charset="0"/>
                        <a:cs typeface="Tahoma" pitchFamily="34" charset="0"/>
                      </a:endParaRPr>
                    </a:p>
                    <a:p>
                      <a:pPr marL="0" marR="0" lvl="0" indent="0" algn="l" defTabSz="914400" rtl="0" eaLnBrk="1" fontAlgn="b"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“Family Friendly” benefits for Child Care, Elder Care, Flexible Work Schedules, etc. </a:t>
                      </a:r>
                      <a:endParaRPr kumimoji="0" lang="en-US" sz="1600" b="0" i="0" u="none" strike="noStrike" cap="none" normalizeH="0" baseline="0" dirty="0" smtClean="0">
                        <a:ln>
                          <a:noFill/>
                        </a:ln>
                        <a:solidFill>
                          <a:schemeClr val="tx1"/>
                        </a:solidFill>
                        <a:effectLst/>
                        <a:latin typeface="Arial" charset="0"/>
                        <a:cs typeface="Tahoma" pitchFamily="34" charset="0"/>
                      </a:endParaRPr>
                    </a:p>
                    <a:p>
                      <a:pPr marL="0" marR="0" lvl="0" indent="0" algn="l" defTabSz="914400" rtl="0" eaLnBrk="1" fontAlgn="b"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Executive Perquisites </a:t>
                      </a:r>
                      <a:endParaRPr kumimoji="0" lang="en-US" sz="1600" b="0" i="0" u="none" strike="noStrike" cap="none" normalizeH="0" baseline="0" dirty="0" smtClean="0">
                        <a:ln>
                          <a:noFill/>
                        </a:ln>
                        <a:solidFill>
                          <a:schemeClr val="tx1"/>
                        </a:solidFill>
                        <a:effectLst/>
                        <a:latin typeface="Arial" charset="0"/>
                        <a:cs typeface="Tahoma" pitchFamily="34" charset="0"/>
                      </a:endParaRPr>
                    </a:p>
                  </a:txBody>
                  <a:tcPr marT="91424" marB="45712"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614321"/>
                                        </p:tgtEl>
                                        <p:attrNameLst>
                                          <p:attrName>style.visibility</p:attrName>
                                        </p:attrNameLst>
                                      </p:cBhvr>
                                      <p:to>
                                        <p:strVal val="visible"/>
                                      </p:to>
                                    </p:set>
                                    <p:animEffect transition="in" filter="wipe(up)">
                                      <p:cBhvr>
                                        <p:cTn id="7" dur="2000"/>
                                        <p:tgtEl>
                                          <p:spTgt spid="2614321"/>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614276"/>
                                        </p:tgtEl>
                                        <p:attrNameLst>
                                          <p:attrName>style.visibility</p:attrName>
                                        </p:attrNameLst>
                                      </p:cBhvr>
                                      <p:to>
                                        <p:strVal val="visible"/>
                                      </p:to>
                                    </p:set>
                                    <p:animEffect transition="in" filter="wipe(left)">
                                      <p:cBhvr>
                                        <p:cTn id="11" dur="2000"/>
                                        <p:tgtEl>
                                          <p:spTgt spid="261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42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10243" name="Slide Number Placeholder 3"/>
          <p:cNvSpPr>
            <a:spLocks noGrp="1"/>
          </p:cNvSpPr>
          <p:nvPr>
            <p:ph type="sldNum" sz="quarter" idx="11"/>
          </p:nvPr>
        </p:nvSpPr>
        <p:spPr>
          <a:noFill/>
        </p:spPr>
        <p:txBody>
          <a:bodyPr/>
          <a:lstStyle/>
          <a:p>
            <a:r>
              <a:rPr lang="en-US" smtClean="0">
                <a:latin typeface="Arial" pitchFamily="34" charset="0"/>
              </a:rPr>
              <a:t>13–</a:t>
            </a:r>
            <a:fld id="{39D4D83F-5741-4FE9-9153-4A14BB30084A}" type="slidenum">
              <a:rPr lang="en-US" smtClean="0">
                <a:latin typeface="Arial" pitchFamily="34" charset="0"/>
              </a:rPr>
              <a:pPr/>
              <a:t>8</a:t>
            </a:fld>
            <a:endParaRPr lang="en-US" smtClean="0">
              <a:latin typeface="Arial" pitchFamily="34" charset="0"/>
            </a:endParaRPr>
          </a:p>
        </p:txBody>
      </p:sp>
      <p:sp>
        <p:nvSpPr>
          <p:cNvPr id="2722838" name="Rectangle 22"/>
          <p:cNvSpPr>
            <a:spLocks noGrp="1" noChangeArrowheads="1"/>
          </p:cNvSpPr>
          <p:nvPr>
            <p:ph type="title"/>
          </p:nvPr>
        </p:nvSpPr>
        <p:spPr/>
        <p:txBody>
          <a:bodyPr/>
          <a:lstStyle/>
          <a:p>
            <a:pPr eaLnBrk="1" hangingPunct="1">
              <a:defRPr/>
            </a:pPr>
            <a:r>
              <a:rPr lang="en-US" dirty="0" smtClean="0"/>
              <a:t>Policy Issues in Designing Benefit Packages</a:t>
            </a:r>
          </a:p>
        </p:txBody>
      </p:sp>
      <p:grpSp>
        <p:nvGrpSpPr>
          <p:cNvPr id="2" name="Group 23"/>
          <p:cNvGrpSpPr>
            <a:grpSpLocks/>
          </p:cNvGrpSpPr>
          <p:nvPr/>
        </p:nvGrpSpPr>
        <p:grpSpPr bwMode="auto">
          <a:xfrm>
            <a:off x="457200" y="1508125"/>
            <a:ext cx="8229600" cy="3841750"/>
            <a:chOff x="288" y="950"/>
            <a:chExt cx="5184" cy="2420"/>
          </a:xfrm>
        </p:grpSpPr>
        <p:cxnSp>
          <p:nvCxnSpPr>
            <p:cNvPr id="10246" name="AutoShape 4"/>
            <p:cNvCxnSpPr>
              <a:cxnSpLocks noChangeShapeType="1"/>
              <a:stCxn id="10250" idx="1"/>
              <a:endCxn id="10255" idx="3"/>
            </p:cNvCxnSpPr>
            <p:nvPr/>
          </p:nvCxnSpPr>
          <p:spPr bwMode="auto">
            <a:xfrm rot="5400000" flipH="1">
              <a:off x="1868" y="1271"/>
              <a:ext cx="836" cy="619"/>
            </a:xfrm>
            <a:prstGeom prst="bentConnector2">
              <a:avLst/>
            </a:prstGeom>
            <a:noFill/>
            <a:ln w="28575">
              <a:solidFill>
                <a:schemeClr val="tx1"/>
              </a:solidFill>
              <a:miter lim="800000"/>
              <a:headEnd/>
              <a:tailEnd/>
            </a:ln>
          </p:spPr>
        </p:cxnSp>
        <p:cxnSp>
          <p:nvCxnSpPr>
            <p:cNvPr id="10247" name="AutoShape 5"/>
            <p:cNvCxnSpPr>
              <a:cxnSpLocks noChangeShapeType="1"/>
              <a:stCxn id="10250" idx="3"/>
              <a:endCxn id="10258" idx="3"/>
            </p:cNvCxnSpPr>
            <p:nvPr/>
          </p:nvCxnSpPr>
          <p:spPr bwMode="auto">
            <a:xfrm rot="5400000">
              <a:off x="1849" y="2411"/>
              <a:ext cx="873" cy="619"/>
            </a:xfrm>
            <a:prstGeom prst="bentConnector2">
              <a:avLst/>
            </a:prstGeom>
            <a:noFill/>
            <a:ln w="28575">
              <a:solidFill>
                <a:schemeClr val="tx1"/>
              </a:solidFill>
              <a:miter lim="800000"/>
              <a:headEnd/>
              <a:tailEnd/>
            </a:ln>
          </p:spPr>
        </p:cxnSp>
        <p:cxnSp>
          <p:nvCxnSpPr>
            <p:cNvPr id="10248" name="AutoShape 6"/>
            <p:cNvCxnSpPr>
              <a:cxnSpLocks noChangeShapeType="1"/>
              <a:stCxn id="10250" idx="7"/>
              <a:endCxn id="10252" idx="1"/>
            </p:cNvCxnSpPr>
            <p:nvPr/>
          </p:nvCxnSpPr>
          <p:spPr bwMode="auto">
            <a:xfrm rot="-5400000">
              <a:off x="3064" y="1264"/>
              <a:ext cx="836" cy="634"/>
            </a:xfrm>
            <a:prstGeom prst="bentConnector2">
              <a:avLst/>
            </a:prstGeom>
            <a:noFill/>
            <a:ln w="28575">
              <a:solidFill>
                <a:schemeClr val="tx1"/>
              </a:solidFill>
              <a:miter lim="800000"/>
              <a:headEnd/>
              <a:tailEnd/>
            </a:ln>
          </p:spPr>
        </p:cxnSp>
        <p:cxnSp>
          <p:nvCxnSpPr>
            <p:cNvPr id="10249" name="AutoShape 7"/>
            <p:cNvCxnSpPr>
              <a:cxnSpLocks noChangeShapeType="1"/>
              <a:stCxn id="10250" idx="5"/>
              <a:endCxn id="10259" idx="1"/>
            </p:cNvCxnSpPr>
            <p:nvPr/>
          </p:nvCxnSpPr>
          <p:spPr bwMode="auto">
            <a:xfrm rot="16200000" flipH="1">
              <a:off x="3038" y="2411"/>
              <a:ext cx="873" cy="619"/>
            </a:xfrm>
            <a:prstGeom prst="bentConnector2">
              <a:avLst/>
            </a:prstGeom>
            <a:noFill/>
            <a:ln w="28575">
              <a:solidFill>
                <a:schemeClr val="tx1"/>
              </a:solidFill>
              <a:miter lim="800000"/>
              <a:headEnd/>
              <a:tailEnd/>
            </a:ln>
          </p:spPr>
        </p:cxnSp>
        <p:sp>
          <p:nvSpPr>
            <p:cNvPr id="10250" name="Oval 8"/>
            <p:cNvSpPr>
              <a:spLocks noChangeArrowheads="1"/>
            </p:cNvSpPr>
            <p:nvPr/>
          </p:nvSpPr>
          <p:spPr bwMode="auto">
            <a:xfrm>
              <a:off x="2477" y="1940"/>
              <a:ext cx="806" cy="403"/>
            </a:xfrm>
            <a:prstGeom prst="ellipse">
              <a:avLst/>
            </a:prstGeom>
            <a:noFill/>
            <a:ln w="3175">
              <a:solidFill>
                <a:schemeClr val="tx1"/>
              </a:solidFill>
              <a:round/>
              <a:headEnd/>
              <a:tailEnd/>
            </a:ln>
          </p:spPr>
          <p:txBody>
            <a:bodyPr wrap="none" anchor="ctr"/>
            <a:lstStyle/>
            <a:p>
              <a:endParaRPr lang="en-GB"/>
            </a:p>
          </p:txBody>
        </p:sp>
        <p:sp>
          <p:nvSpPr>
            <p:cNvPr id="10251" name="Oval 9"/>
            <p:cNvSpPr>
              <a:spLocks noChangeArrowheads="1"/>
            </p:cNvSpPr>
            <p:nvPr/>
          </p:nvSpPr>
          <p:spPr bwMode="auto">
            <a:xfrm>
              <a:off x="2074" y="1814"/>
              <a:ext cx="1606" cy="660"/>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Policy Issues</a:t>
              </a:r>
            </a:p>
          </p:txBody>
        </p:sp>
        <p:sp>
          <p:nvSpPr>
            <p:cNvPr id="10252" name="AutoShape 10" descr="grayfill01"/>
            <p:cNvSpPr>
              <a:spLocks noChangeArrowheads="1"/>
            </p:cNvSpPr>
            <p:nvPr/>
          </p:nvSpPr>
          <p:spPr bwMode="auto">
            <a:xfrm>
              <a:off x="3817" y="950"/>
              <a:ext cx="1655" cy="426"/>
            </a:xfrm>
            <a:prstGeom prst="roundRect">
              <a:avLst>
                <a:gd name="adj" fmla="val 16667"/>
              </a:avLst>
            </a:prstGeom>
            <a:blipFill dpi="0" rotWithShape="1">
              <a:blip r:embed="rId3" cstate="print"/>
              <a:srcRect/>
              <a:stretch>
                <a:fillRect/>
              </a:stretch>
            </a:blipFill>
            <a:ln w="57150" algn="ctr">
              <a:solidFill>
                <a:srgbClr val="C0C0C0"/>
              </a:solidFill>
              <a:round/>
              <a:headEnd/>
              <a:tailEnd/>
            </a:ln>
          </p:spPr>
          <p:txBody>
            <a:bodyPr lIns="0" tIns="0" rIns="0" bIns="0" anchor="ctr" anchorCtr="1"/>
            <a:lstStyle/>
            <a:p>
              <a:pPr algn="ctr"/>
              <a:r>
                <a:rPr lang="en-US" sz="1800">
                  <a:latin typeface="Franklin Gothic Medium" pitchFamily="34" charset="0"/>
                </a:rPr>
                <a:t>Who will be covered</a:t>
              </a:r>
            </a:p>
          </p:txBody>
        </p:sp>
        <p:sp>
          <p:nvSpPr>
            <p:cNvPr id="10253" name="AutoShape 11" descr="greenfill02"/>
            <p:cNvSpPr>
              <a:spLocks noChangeArrowheads="1"/>
            </p:cNvSpPr>
            <p:nvPr/>
          </p:nvSpPr>
          <p:spPr bwMode="auto">
            <a:xfrm>
              <a:off x="3802" y="1584"/>
              <a:ext cx="1655" cy="426"/>
            </a:xfrm>
            <a:prstGeom prst="roundRect">
              <a:avLst>
                <a:gd name="adj" fmla="val 16667"/>
              </a:avLst>
            </a:prstGeom>
            <a:blipFill dpi="0" rotWithShape="1">
              <a:blip r:embed="rId4" cstate="print"/>
              <a:srcRect/>
              <a:stretch>
                <a:fillRect/>
              </a:stretch>
            </a:blipFill>
            <a:ln w="57150" algn="ctr">
              <a:solidFill>
                <a:srgbClr val="009999"/>
              </a:solidFill>
              <a:round/>
              <a:headEnd/>
              <a:tailEnd/>
            </a:ln>
          </p:spPr>
          <p:txBody>
            <a:bodyPr lIns="0" tIns="0" rIns="0" bIns="0" anchor="ctr" anchorCtr="1"/>
            <a:lstStyle/>
            <a:p>
              <a:pPr algn="ctr"/>
              <a:r>
                <a:rPr lang="en-US" sz="1800">
                  <a:latin typeface="Franklin Gothic Medium" pitchFamily="34" charset="0"/>
                </a:rPr>
                <a:t>Coverage during probation</a:t>
              </a:r>
            </a:p>
          </p:txBody>
        </p:sp>
        <p:sp>
          <p:nvSpPr>
            <p:cNvPr id="10254" name="AutoShape 12" descr="redfill01"/>
            <p:cNvSpPr>
              <a:spLocks noChangeArrowheads="1"/>
            </p:cNvSpPr>
            <p:nvPr/>
          </p:nvSpPr>
          <p:spPr bwMode="auto">
            <a:xfrm>
              <a:off x="3817" y="2308"/>
              <a:ext cx="1655" cy="426"/>
            </a:xfrm>
            <a:prstGeom prst="roundRect">
              <a:avLst>
                <a:gd name="adj" fmla="val 16667"/>
              </a:avLst>
            </a:prstGeom>
            <a:blipFill dpi="0" rotWithShape="1">
              <a:blip r:embed="rId5" cstate="print"/>
              <a:srcRect/>
              <a:stretch>
                <a:fillRect/>
              </a:stretch>
            </a:blipFill>
            <a:ln w="57150" algn="ctr">
              <a:solidFill>
                <a:srgbClr val="CC6600"/>
              </a:solidFill>
              <a:round/>
              <a:headEnd/>
              <a:tailEnd/>
            </a:ln>
          </p:spPr>
          <p:txBody>
            <a:bodyPr lIns="0" tIns="0" rIns="0" bIns="0" anchor="ctr" anchorCtr="1"/>
            <a:lstStyle/>
            <a:p>
              <a:pPr algn="ctr"/>
              <a:r>
                <a:rPr lang="en-US" sz="1800">
                  <a:latin typeface="Franklin Gothic Medium" pitchFamily="34" charset="0"/>
                </a:rPr>
                <a:t>Degree of employee choice</a:t>
              </a:r>
            </a:p>
          </p:txBody>
        </p:sp>
        <p:sp>
          <p:nvSpPr>
            <p:cNvPr id="10255" name="AutoShape 13" descr="brownfill01"/>
            <p:cNvSpPr>
              <a:spLocks noChangeArrowheads="1"/>
            </p:cNvSpPr>
            <p:nvPr/>
          </p:nvSpPr>
          <p:spPr bwMode="auto">
            <a:xfrm>
              <a:off x="288" y="950"/>
              <a:ext cx="1670" cy="426"/>
            </a:xfrm>
            <a:prstGeom prst="roundRect">
              <a:avLst>
                <a:gd name="adj" fmla="val 16667"/>
              </a:avLst>
            </a:prstGeom>
            <a:blipFill dpi="0" rotWithShape="1">
              <a:blip r:embed="rId6" cstate="print"/>
              <a:srcRect/>
              <a:stretch>
                <a:fillRect/>
              </a:stretch>
            </a:blipFill>
            <a:ln w="57150" algn="ctr">
              <a:solidFill>
                <a:srgbClr val="EB9F39"/>
              </a:solidFill>
              <a:round/>
              <a:headEnd/>
              <a:tailEnd/>
            </a:ln>
          </p:spPr>
          <p:txBody>
            <a:bodyPr lIns="0" tIns="0" rIns="0" bIns="0" anchor="ctr" anchorCtr="1"/>
            <a:lstStyle/>
            <a:p>
              <a:pPr algn="ctr"/>
              <a:r>
                <a:rPr lang="en-US" sz="1800">
                  <a:latin typeface="Franklin Gothic Medium" pitchFamily="34" charset="0"/>
                </a:rPr>
                <a:t>Which benefits to offer</a:t>
              </a:r>
            </a:p>
          </p:txBody>
        </p:sp>
        <p:sp>
          <p:nvSpPr>
            <p:cNvPr id="10256" name="AutoShape 14" descr="purplefill01"/>
            <p:cNvSpPr>
              <a:spLocks noChangeArrowheads="1"/>
            </p:cNvSpPr>
            <p:nvPr/>
          </p:nvSpPr>
          <p:spPr bwMode="auto">
            <a:xfrm>
              <a:off x="288" y="1584"/>
              <a:ext cx="1670" cy="426"/>
            </a:xfrm>
            <a:prstGeom prst="roundRect">
              <a:avLst>
                <a:gd name="adj" fmla="val 16667"/>
              </a:avLst>
            </a:prstGeom>
            <a:blipFill dpi="0" rotWithShape="1">
              <a:blip r:embed="rId7" cstate="print"/>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Whether to include retirees</a:t>
              </a:r>
            </a:p>
          </p:txBody>
        </p:sp>
        <p:sp>
          <p:nvSpPr>
            <p:cNvPr id="10257" name="AutoShape 15" descr="greenfill01"/>
            <p:cNvSpPr>
              <a:spLocks noChangeArrowheads="1"/>
            </p:cNvSpPr>
            <p:nvPr/>
          </p:nvSpPr>
          <p:spPr bwMode="auto">
            <a:xfrm>
              <a:off x="288" y="2308"/>
              <a:ext cx="1670" cy="426"/>
            </a:xfrm>
            <a:prstGeom prst="roundRect">
              <a:avLst>
                <a:gd name="adj" fmla="val 16667"/>
              </a:avLst>
            </a:prstGeom>
            <a:blipFill dpi="0" rotWithShape="1">
              <a:blip r:embed="rId8" cstate="print"/>
              <a:srcRect/>
              <a:stretch>
                <a:fillRect/>
              </a:stretch>
            </a:blipFill>
            <a:ln w="57150" algn="ctr">
              <a:solidFill>
                <a:srgbClr val="65CD65"/>
              </a:solidFill>
              <a:round/>
              <a:headEnd/>
              <a:tailEnd/>
            </a:ln>
          </p:spPr>
          <p:txBody>
            <a:bodyPr lIns="0" tIns="0" rIns="0" bIns="0" anchor="ctr" anchorCtr="1"/>
            <a:lstStyle/>
            <a:p>
              <a:pPr algn="ctr"/>
              <a:r>
                <a:rPr lang="en-US" sz="1800">
                  <a:latin typeface="Franklin Gothic Medium" pitchFamily="34" charset="0"/>
                </a:rPr>
                <a:t>How to finance benefits</a:t>
              </a:r>
            </a:p>
          </p:txBody>
        </p:sp>
        <p:sp>
          <p:nvSpPr>
            <p:cNvPr id="10258" name="AutoShape 16" descr="bluefill01"/>
            <p:cNvSpPr>
              <a:spLocks noChangeArrowheads="1"/>
            </p:cNvSpPr>
            <p:nvPr/>
          </p:nvSpPr>
          <p:spPr bwMode="auto">
            <a:xfrm>
              <a:off x="288" y="2944"/>
              <a:ext cx="1670" cy="426"/>
            </a:xfrm>
            <a:prstGeom prst="roundRect">
              <a:avLst>
                <a:gd name="adj" fmla="val 16667"/>
              </a:avLst>
            </a:prstGeom>
            <a:blipFill dpi="0" rotWithShape="1">
              <a:blip r:embed="rId9" cstate="print"/>
              <a:srcRect/>
              <a:stretch>
                <a:fillRect/>
              </a:stretch>
            </a:blipFill>
            <a:ln w="57150" algn="ctr">
              <a:solidFill>
                <a:srgbClr val="7DC1FF"/>
              </a:solidFill>
              <a:round/>
              <a:headEnd/>
              <a:tailEnd/>
            </a:ln>
          </p:spPr>
          <p:txBody>
            <a:bodyPr lIns="0" tIns="0" rIns="0" bIns="0" anchor="ctr" anchorCtr="1"/>
            <a:lstStyle/>
            <a:p>
              <a:pPr algn="ctr"/>
              <a:r>
                <a:rPr lang="en-US" sz="1800">
                  <a:latin typeface="Franklin Gothic Medium" pitchFamily="34" charset="0"/>
                </a:rPr>
                <a:t>Cost containment procedures</a:t>
              </a:r>
            </a:p>
          </p:txBody>
        </p:sp>
        <p:sp>
          <p:nvSpPr>
            <p:cNvPr id="10259" name="AutoShape 17" descr="tanfill01"/>
            <p:cNvSpPr>
              <a:spLocks noChangeArrowheads="1"/>
            </p:cNvSpPr>
            <p:nvPr/>
          </p:nvSpPr>
          <p:spPr bwMode="auto">
            <a:xfrm>
              <a:off x="3802" y="2944"/>
              <a:ext cx="1670" cy="426"/>
            </a:xfrm>
            <a:prstGeom prst="roundRect">
              <a:avLst>
                <a:gd name="adj" fmla="val 16667"/>
              </a:avLst>
            </a:prstGeom>
            <a:blipFill dpi="0" rotWithShape="1">
              <a:blip r:embed="rId10" cstate="print"/>
              <a:srcRect/>
              <a:stretch>
                <a:fillRect/>
              </a:stretch>
            </a:blipFill>
            <a:ln w="57150" algn="ctr">
              <a:solidFill>
                <a:srgbClr val="FFDB93"/>
              </a:solidFill>
              <a:round/>
              <a:headEnd/>
              <a:tailEnd/>
            </a:ln>
          </p:spPr>
          <p:txBody>
            <a:bodyPr lIns="0" tIns="0" rIns="0" bIns="0" anchor="ctr" anchorCtr="1"/>
            <a:lstStyle/>
            <a:p>
              <a:pPr algn="ctr"/>
              <a:r>
                <a:rPr lang="en-US" sz="1800">
                  <a:latin typeface="Franklin Gothic Medium" pitchFamily="34" charset="0"/>
                </a:rPr>
                <a:t>Communicating </a:t>
              </a:r>
              <a:br>
                <a:rPr lang="en-US" sz="1800">
                  <a:latin typeface="Franklin Gothic Medium" pitchFamily="34" charset="0"/>
                </a:rPr>
              </a:br>
              <a:r>
                <a:rPr lang="en-US" sz="1800">
                  <a:latin typeface="Franklin Gothic Medium" pitchFamily="34" charset="0"/>
                </a:rPr>
                <a:t>benefits options</a:t>
              </a:r>
            </a:p>
          </p:txBody>
        </p:sp>
        <p:cxnSp>
          <p:nvCxnSpPr>
            <p:cNvPr id="10260" name="AutoShape 18"/>
            <p:cNvCxnSpPr>
              <a:cxnSpLocks noChangeShapeType="1"/>
              <a:stCxn id="10251" idx="1"/>
              <a:endCxn id="10256" idx="3"/>
            </p:cNvCxnSpPr>
            <p:nvPr/>
          </p:nvCxnSpPr>
          <p:spPr bwMode="auto">
            <a:xfrm rot="5400000" flipH="1">
              <a:off x="2095" y="1678"/>
              <a:ext cx="96" cy="333"/>
            </a:xfrm>
            <a:prstGeom prst="bentConnector2">
              <a:avLst/>
            </a:prstGeom>
            <a:noFill/>
            <a:ln w="28575">
              <a:solidFill>
                <a:schemeClr val="tx1"/>
              </a:solidFill>
              <a:miter lim="800000"/>
              <a:headEnd/>
              <a:tailEnd/>
            </a:ln>
          </p:spPr>
        </p:cxnSp>
        <p:cxnSp>
          <p:nvCxnSpPr>
            <p:cNvPr id="10261" name="AutoShape 19"/>
            <p:cNvCxnSpPr>
              <a:cxnSpLocks noChangeShapeType="1"/>
              <a:stCxn id="10251" idx="3"/>
              <a:endCxn id="10257" idx="3"/>
            </p:cNvCxnSpPr>
            <p:nvPr/>
          </p:nvCxnSpPr>
          <p:spPr bwMode="auto">
            <a:xfrm rot="5400000">
              <a:off x="2080" y="2291"/>
              <a:ext cx="126" cy="333"/>
            </a:xfrm>
            <a:prstGeom prst="bentConnector2">
              <a:avLst/>
            </a:prstGeom>
            <a:noFill/>
            <a:ln w="28575">
              <a:solidFill>
                <a:schemeClr val="tx1"/>
              </a:solidFill>
              <a:miter lim="800000"/>
              <a:headEnd/>
              <a:tailEnd/>
            </a:ln>
          </p:spPr>
        </p:cxnSp>
        <p:cxnSp>
          <p:nvCxnSpPr>
            <p:cNvPr id="10262" name="AutoShape 20"/>
            <p:cNvCxnSpPr>
              <a:cxnSpLocks noChangeShapeType="1"/>
              <a:stCxn id="10253" idx="1"/>
              <a:endCxn id="10251" idx="7"/>
            </p:cNvCxnSpPr>
            <p:nvPr/>
          </p:nvCxnSpPr>
          <p:spPr bwMode="auto">
            <a:xfrm rot="10800000" flipV="1">
              <a:off x="3445" y="1797"/>
              <a:ext cx="339" cy="96"/>
            </a:xfrm>
            <a:prstGeom prst="bentConnector2">
              <a:avLst/>
            </a:prstGeom>
            <a:noFill/>
            <a:ln w="28575">
              <a:solidFill>
                <a:schemeClr val="tx1"/>
              </a:solidFill>
              <a:miter lim="800000"/>
              <a:headEnd/>
              <a:tailEnd/>
            </a:ln>
          </p:spPr>
        </p:cxnSp>
        <p:cxnSp>
          <p:nvCxnSpPr>
            <p:cNvPr id="10263" name="AutoShape 21"/>
            <p:cNvCxnSpPr>
              <a:cxnSpLocks noChangeShapeType="1"/>
              <a:stCxn id="10254" idx="1"/>
              <a:endCxn id="10251" idx="5"/>
            </p:cNvCxnSpPr>
            <p:nvPr/>
          </p:nvCxnSpPr>
          <p:spPr bwMode="auto">
            <a:xfrm rot="10800000">
              <a:off x="3445" y="2395"/>
              <a:ext cx="354" cy="126"/>
            </a:xfrm>
            <a:prstGeom prst="bentConnector2">
              <a:avLst/>
            </a:prstGeom>
            <a:noFill/>
            <a:ln w="28575">
              <a:solidFill>
                <a:schemeClr val="tx1"/>
              </a:solidFill>
              <a:miter lim="800000"/>
              <a:headEnd/>
              <a:tailEnd/>
            </a:ln>
          </p:spPr>
        </p:cxn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11267" name="Slide Number Placeholder 3"/>
          <p:cNvSpPr>
            <a:spLocks noGrp="1"/>
          </p:cNvSpPr>
          <p:nvPr>
            <p:ph type="sldNum" sz="quarter" idx="11"/>
          </p:nvPr>
        </p:nvSpPr>
        <p:spPr>
          <a:noFill/>
        </p:spPr>
        <p:txBody>
          <a:bodyPr/>
          <a:lstStyle/>
          <a:p>
            <a:r>
              <a:rPr lang="en-US" smtClean="0">
                <a:latin typeface="Arial" pitchFamily="34" charset="0"/>
              </a:rPr>
              <a:t>13–</a:t>
            </a:r>
            <a:fld id="{95C06224-E243-4E10-99E2-E94BBF95D576}" type="slidenum">
              <a:rPr lang="en-US" smtClean="0">
                <a:latin typeface="Arial" pitchFamily="34" charset="0"/>
              </a:rPr>
              <a:pPr/>
              <a:t>9</a:t>
            </a:fld>
            <a:endParaRPr lang="en-US" smtClean="0">
              <a:latin typeface="Arial" pitchFamily="34" charset="0"/>
            </a:endParaRPr>
          </a:p>
        </p:txBody>
      </p:sp>
      <p:sp>
        <p:nvSpPr>
          <p:cNvPr id="2726943" name="Rectangle 31"/>
          <p:cNvSpPr>
            <a:spLocks noGrp="1" noChangeArrowheads="1"/>
          </p:cNvSpPr>
          <p:nvPr>
            <p:ph type="title"/>
          </p:nvPr>
        </p:nvSpPr>
        <p:spPr/>
        <p:txBody>
          <a:bodyPr/>
          <a:lstStyle/>
          <a:p>
            <a:pPr algn="ctr" eaLnBrk="1" hangingPunct="1">
              <a:defRPr/>
            </a:pPr>
            <a:r>
              <a:rPr lang="en-US" dirty="0" smtClean="0"/>
              <a:t>Pay For Time Not  Worked</a:t>
            </a:r>
          </a:p>
        </p:txBody>
      </p:sp>
      <p:grpSp>
        <p:nvGrpSpPr>
          <p:cNvPr id="2" name="Group 17"/>
          <p:cNvGrpSpPr>
            <a:grpSpLocks/>
          </p:cNvGrpSpPr>
          <p:nvPr/>
        </p:nvGrpSpPr>
        <p:grpSpPr bwMode="auto">
          <a:xfrm>
            <a:off x="731838" y="1692275"/>
            <a:ext cx="7680325" cy="3473450"/>
            <a:chOff x="576" y="1066"/>
            <a:chExt cx="4608" cy="2188"/>
          </a:xfrm>
        </p:grpSpPr>
        <p:sp>
          <p:nvSpPr>
            <p:cNvPr id="11270" name="AutoShape 18" descr="grayfill01"/>
            <p:cNvSpPr>
              <a:spLocks noChangeArrowheads="1"/>
            </p:cNvSpPr>
            <p:nvPr/>
          </p:nvSpPr>
          <p:spPr bwMode="auto">
            <a:xfrm>
              <a:off x="3918" y="1066"/>
              <a:ext cx="1266" cy="578"/>
            </a:xfrm>
            <a:prstGeom prst="roundRect">
              <a:avLst>
                <a:gd name="adj" fmla="val 16667"/>
              </a:avLst>
            </a:prstGeom>
            <a:blipFill dpi="0" rotWithShape="1">
              <a:blip r:embed="rId3" cstate="print"/>
              <a:srcRect/>
              <a:stretch>
                <a:fillRect/>
              </a:stretch>
            </a:blipFill>
            <a:ln w="57150" algn="ctr">
              <a:solidFill>
                <a:srgbClr val="C0C0C0"/>
              </a:solidFill>
              <a:round/>
              <a:headEnd/>
              <a:tailEnd/>
            </a:ln>
          </p:spPr>
          <p:txBody>
            <a:bodyPr lIns="0" tIns="0" rIns="0" bIns="0" anchor="ctr" anchorCtr="1"/>
            <a:lstStyle/>
            <a:p>
              <a:pPr algn="ctr"/>
              <a:r>
                <a:rPr lang="en-US" sz="1800">
                  <a:latin typeface="Franklin Gothic Medium" pitchFamily="34" charset="0"/>
                </a:rPr>
                <a:t>Vacations and holidays</a:t>
              </a:r>
            </a:p>
          </p:txBody>
        </p:sp>
        <p:sp>
          <p:nvSpPr>
            <p:cNvPr id="11271" name="AutoShape 19" descr="greenfill01"/>
            <p:cNvSpPr>
              <a:spLocks noChangeArrowheads="1"/>
            </p:cNvSpPr>
            <p:nvPr/>
          </p:nvSpPr>
          <p:spPr bwMode="auto">
            <a:xfrm>
              <a:off x="3918" y="1859"/>
              <a:ext cx="1266" cy="576"/>
            </a:xfrm>
            <a:prstGeom prst="roundRect">
              <a:avLst>
                <a:gd name="adj" fmla="val 16667"/>
              </a:avLst>
            </a:prstGeom>
            <a:blipFill dpi="0" rotWithShape="1">
              <a:blip r:embed="rId4" cstate="print"/>
              <a:srcRect/>
              <a:stretch>
                <a:fillRect/>
              </a:stretch>
            </a:blipFill>
            <a:ln w="57150" algn="ctr">
              <a:solidFill>
                <a:srgbClr val="74D274"/>
              </a:solidFill>
              <a:round/>
              <a:headEnd/>
              <a:tailEnd/>
            </a:ln>
          </p:spPr>
          <p:txBody>
            <a:bodyPr lIns="0" tIns="0" rIns="0" bIns="0" anchor="ctr" anchorCtr="1"/>
            <a:lstStyle/>
            <a:p>
              <a:pPr algn="ctr"/>
              <a:r>
                <a:rPr lang="en-US" sz="1800">
                  <a:latin typeface="Franklin Gothic Medium" pitchFamily="34" charset="0"/>
                </a:rPr>
                <a:t>Parental leave</a:t>
              </a:r>
            </a:p>
          </p:txBody>
        </p:sp>
        <p:sp>
          <p:nvSpPr>
            <p:cNvPr id="11272" name="AutoShape 20" descr="bluefill01"/>
            <p:cNvSpPr>
              <a:spLocks noChangeArrowheads="1"/>
            </p:cNvSpPr>
            <p:nvPr/>
          </p:nvSpPr>
          <p:spPr bwMode="auto">
            <a:xfrm>
              <a:off x="3918" y="2667"/>
              <a:ext cx="1266" cy="578"/>
            </a:xfrm>
            <a:prstGeom prst="roundRect">
              <a:avLst>
                <a:gd name="adj" fmla="val 16667"/>
              </a:avLst>
            </a:prstGeom>
            <a:blipFill dpi="0" rotWithShape="1">
              <a:blip r:embed="rId5" cstate="print"/>
              <a:srcRect/>
              <a:stretch>
                <a:fillRect/>
              </a:stretch>
            </a:blipFill>
            <a:ln w="57150" algn="ctr">
              <a:solidFill>
                <a:srgbClr val="7DC1FF"/>
              </a:solidFill>
              <a:round/>
              <a:headEnd/>
              <a:tailEnd/>
            </a:ln>
          </p:spPr>
          <p:txBody>
            <a:bodyPr lIns="0" tIns="0" rIns="0" bIns="0" anchor="ctr" anchorCtr="1"/>
            <a:lstStyle/>
            <a:p>
              <a:pPr algn="ctr"/>
              <a:r>
                <a:rPr lang="en-US" sz="1800">
                  <a:latin typeface="Franklin Gothic Medium" pitchFamily="34" charset="0"/>
                </a:rPr>
                <a:t>Supplemental unemployment benefits</a:t>
              </a:r>
            </a:p>
          </p:txBody>
        </p:sp>
        <p:cxnSp>
          <p:nvCxnSpPr>
            <p:cNvPr id="11273" name="AutoShape 21"/>
            <p:cNvCxnSpPr>
              <a:cxnSpLocks noChangeShapeType="1"/>
              <a:stCxn id="11276" idx="7"/>
              <a:endCxn id="11270" idx="1"/>
            </p:cNvCxnSpPr>
            <p:nvPr/>
          </p:nvCxnSpPr>
          <p:spPr bwMode="auto">
            <a:xfrm rot="-5400000">
              <a:off x="3424" y="1379"/>
              <a:ext cx="518" cy="470"/>
            </a:xfrm>
            <a:prstGeom prst="bentConnector2">
              <a:avLst/>
            </a:prstGeom>
            <a:noFill/>
            <a:ln w="38100">
              <a:solidFill>
                <a:schemeClr val="tx1"/>
              </a:solidFill>
              <a:miter lim="800000"/>
              <a:headEnd/>
              <a:tailEnd type="stealth" w="lg" len="lg"/>
            </a:ln>
          </p:spPr>
        </p:cxnSp>
        <p:cxnSp>
          <p:nvCxnSpPr>
            <p:cNvPr id="11274" name="AutoShape 22"/>
            <p:cNvCxnSpPr>
              <a:cxnSpLocks noChangeShapeType="1"/>
              <a:stCxn id="11276" idx="6"/>
              <a:endCxn id="11271" idx="1"/>
            </p:cNvCxnSpPr>
            <p:nvPr/>
          </p:nvCxnSpPr>
          <p:spPr bwMode="auto">
            <a:xfrm flipV="1">
              <a:off x="3686" y="2147"/>
              <a:ext cx="232" cy="1"/>
            </a:xfrm>
            <a:prstGeom prst="straightConnector1">
              <a:avLst/>
            </a:prstGeom>
            <a:noFill/>
            <a:ln w="38100">
              <a:solidFill>
                <a:schemeClr val="tx1"/>
              </a:solidFill>
              <a:round/>
              <a:headEnd/>
              <a:tailEnd type="stealth" w="lg" len="lg"/>
            </a:ln>
          </p:spPr>
        </p:cxnSp>
        <p:cxnSp>
          <p:nvCxnSpPr>
            <p:cNvPr id="11275" name="AutoShape 23"/>
            <p:cNvCxnSpPr>
              <a:cxnSpLocks noChangeShapeType="1"/>
              <a:stCxn id="11276" idx="5"/>
              <a:endCxn id="11272" idx="1"/>
            </p:cNvCxnSpPr>
            <p:nvPr/>
          </p:nvCxnSpPr>
          <p:spPr bwMode="auto">
            <a:xfrm rot="16200000" flipH="1">
              <a:off x="3416" y="2454"/>
              <a:ext cx="534" cy="470"/>
            </a:xfrm>
            <a:prstGeom prst="bentConnector2">
              <a:avLst/>
            </a:prstGeom>
            <a:noFill/>
            <a:ln w="38100">
              <a:solidFill>
                <a:schemeClr val="tx1"/>
              </a:solidFill>
              <a:miter lim="800000"/>
              <a:headEnd/>
              <a:tailEnd type="stealth" w="lg" len="lg"/>
            </a:ln>
          </p:spPr>
        </p:cxnSp>
        <p:sp>
          <p:nvSpPr>
            <p:cNvPr id="11276" name="Oval 24"/>
            <p:cNvSpPr>
              <a:spLocks noChangeArrowheads="1"/>
            </p:cNvSpPr>
            <p:nvPr/>
          </p:nvSpPr>
          <p:spPr bwMode="auto">
            <a:xfrm>
              <a:off x="2059" y="1760"/>
              <a:ext cx="1627" cy="775"/>
            </a:xfrm>
            <a:prstGeom prst="ellipse">
              <a:avLst/>
            </a:prstGeom>
            <a:gradFill rotWithShape="1">
              <a:gsLst>
                <a:gs pos="0">
                  <a:srgbClr val="0099CC"/>
                </a:gs>
                <a:gs pos="100000">
                  <a:srgbClr val="006B8E"/>
                </a:gs>
              </a:gsLst>
              <a:lin ang="5400000" scaled="1"/>
            </a:gradFill>
            <a:ln w="38100" algn="ctr">
              <a:solidFill>
                <a:srgbClr val="336699"/>
              </a:solidFill>
              <a:round/>
              <a:headEnd/>
              <a:tailEnd/>
            </a:ln>
          </p:spPr>
          <p:txBody>
            <a:bodyPr lIns="0" rIns="0" anchor="ctr" anchorCtr="1"/>
            <a:lstStyle/>
            <a:p>
              <a:pPr algn="ctr">
                <a:spcBef>
                  <a:spcPct val="50000"/>
                </a:spcBef>
              </a:pPr>
              <a:r>
                <a:rPr lang="en-US" sz="2000" b="1">
                  <a:solidFill>
                    <a:schemeClr val="bg1"/>
                  </a:solidFill>
                </a:rPr>
                <a:t>Supplemental Pay Benefits</a:t>
              </a:r>
            </a:p>
          </p:txBody>
        </p:sp>
        <p:sp>
          <p:nvSpPr>
            <p:cNvPr id="11277" name="AutoShape 25" descr="redfill01"/>
            <p:cNvSpPr>
              <a:spLocks noChangeArrowheads="1"/>
            </p:cNvSpPr>
            <p:nvPr/>
          </p:nvSpPr>
          <p:spPr bwMode="auto">
            <a:xfrm>
              <a:off x="576" y="1075"/>
              <a:ext cx="1267" cy="578"/>
            </a:xfrm>
            <a:prstGeom prst="roundRect">
              <a:avLst>
                <a:gd name="adj" fmla="val 16667"/>
              </a:avLst>
            </a:prstGeom>
            <a:blipFill dpi="0" rotWithShape="1">
              <a:blip r:embed="rId6" cstate="print"/>
              <a:srcRect/>
              <a:stretch>
                <a:fillRect/>
              </a:stretch>
            </a:blipFill>
            <a:ln w="57150" algn="ctr">
              <a:solidFill>
                <a:srgbClr val="F27900"/>
              </a:solidFill>
              <a:round/>
              <a:headEnd/>
              <a:tailEnd/>
            </a:ln>
          </p:spPr>
          <p:txBody>
            <a:bodyPr lIns="0" tIns="0" rIns="0" bIns="0" anchor="ctr" anchorCtr="1"/>
            <a:lstStyle/>
            <a:p>
              <a:pPr algn="ctr"/>
              <a:r>
                <a:rPr lang="en-US" sz="1800">
                  <a:latin typeface="Franklin Gothic Medium" pitchFamily="34" charset="0"/>
                </a:rPr>
                <a:t>Unemployment insurance</a:t>
              </a:r>
            </a:p>
          </p:txBody>
        </p:sp>
        <p:sp>
          <p:nvSpPr>
            <p:cNvPr id="11278" name="AutoShape 26" descr="brownfill01"/>
            <p:cNvSpPr>
              <a:spLocks noChangeArrowheads="1"/>
            </p:cNvSpPr>
            <p:nvPr/>
          </p:nvSpPr>
          <p:spPr bwMode="auto">
            <a:xfrm>
              <a:off x="576" y="1859"/>
              <a:ext cx="1267" cy="576"/>
            </a:xfrm>
            <a:prstGeom prst="roundRect">
              <a:avLst>
                <a:gd name="adj" fmla="val 16667"/>
              </a:avLst>
            </a:prstGeom>
            <a:blipFill dpi="0" rotWithShape="1">
              <a:blip r:embed="rId7" cstate="print"/>
              <a:srcRect/>
              <a:stretch>
                <a:fillRect/>
              </a:stretch>
            </a:blipFill>
            <a:ln w="57150" algn="ctr">
              <a:solidFill>
                <a:srgbClr val="EB9F39"/>
              </a:solidFill>
              <a:round/>
              <a:headEnd/>
              <a:tailEnd/>
            </a:ln>
          </p:spPr>
          <p:txBody>
            <a:bodyPr lIns="0" tIns="0" rIns="0" bIns="0" anchor="ctr" anchorCtr="1"/>
            <a:lstStyle/>
            <a:p>
              <a:pPr algn="ctr"/>
              <a:r>
                <a:rPr lang="en-US" sz="1800">
                  <a:latin typeface="Franklin Gothic Medium" pitchFamily="34" charset="0"/>
                </a:rPr>
                <a:t>Sick leave</a:t>
              </a:r>
            </a:p>
          </p:txBody>
        </p:sp>
        <p:sp>
          <p:nvSpPr>
            <p:cNvPr id="11279" name="AutoShape 27" descr="purplefill01"/>
            <p:cNvSpPr>
              <a:spLocks noChangeArrowheads="1"/>
            </p:cNvSpPr>
            <p:nvPr/>
          </p:nvSpPr>
          <p:spPr bwMode="auto">
            <a:xfrm>
              <a:off x="576" y="2676"/>
              <a:ext cx="1267" cy="578"/>
            </a:xfrm>
            <a:prstGeom prst="roundRect">
              <a:avLst>
                <a:gd name="adj" fmla="val 16667"/>
              </a:avLst>
            </a:prstGeom>
            <a:blipFill dpi="0" rotWithShape="1">
              <a:blip r:embed="rId8" cstate="print"/>
              <a:srcRect/>
              <a:stretch>
                <a:fillRect/>
              </a:stretch>
            </a:blipFill>
            <a:ln w="57150" algn="ctr">
              <a:solidFill>
                <a:srgbClr val="C46AB7"/>
              </a:solidFill>
              <a:round/>
              <a:headEnd/>
              <a:tailEnd/>
            </a:ln>
          </p:spPr>
          <p:txBody>
            <a:bodyPr lIns="0" tIns="0" rIns="0" bIns="0" anchor="ctr" anchorCtr="1"/>
            <a:lstStyle/>
            <a:p>
              <a:pPr algn="ctr"/>
              <a:r>
                <a:rPr lang="en-US" sz="1800">
                  <a:latin typeface="Franklin Gothic Medium" pitchFamily="34" charset="0"/>
                </a:rPr>
                <a:t>Severance pay</a:t>
              </a:r>
            </a:p>
          </p:txBody>
        </p:sp>
        <p:cxnSp>
          <p:nvCxnSpPr>
            <p:cNvPr id="11280" name="AutoShape 28"/>
            <p:cNvCxnSpPr>
              <a:cxnSpLocks noChangeShapeType="1"/>
              <a:stCxn id="11276" idx="1"/>
              <a:endCxn id="11277" idx="3"/>
            </p:cNvCxnSpPr>
            <p:nvPr/>
          </p:nvCxnSpPr>
          <p:spPr bwMode="auto">
            <a:xfrm rot="5400000" flipH="1">
              <a:off x="1815" y="1392"/>
              <a:ext cx="509" cy="454"/>
            </a:xfrm>
            <a:prstGeom prst="bentConnector2">
              <a:avLst/>
            </a:prstGeom>
            <a:noFill/>
            <a:ln w="38100">
              <a:solidFill>
                <a:schemeClr val="tx1"/>
              </a:solidFill>
              <a:miter lim="800000"/>
              <a:headEnd/>
              <a:tailEnd type="stealth" w="lg" len="lg"/>
            </a:ln>
          </p:spPr>
        </p:cxnSp>
        <p:cxnSp>
          <p:nvCxnSpPr>
            <p:cNvPr id="11281" name="AutoShape 29"/>
            <p:cNvCxnSpPr>
              <a:cxnSpLocks noChangeShapeType="1"/>
              <a:stCxn id="11276" idx="2"/>
              <a:endCxn id="11278" idx="3"/>
            </p:cNvCxnSpPr>
            <p:nvPr/>
          </p:nvCxnSpPr>
          <p:spPr bwMode="auto">
            <a:xfrm flipH="1" flipV="1">
              <a:off x="1843" y="2147"/>
              <a:ext cx="216" cy="1"/>
            </a:xfrm>
            <a:prstGeom prst="straightConnector1">
              <a:avLst/>
            </a:prstGeom>
            <a:noFill/>
            <a:ln w="38100">
              <a:solidFill>
                <a:schemeClr val="tx1"/>
              </a:solidFill>
              <a:round/>
              <a:headEnd/>
              <a:tailEnd type="stealth" w="lg" len="lg"/>
            </a:ln>
          </p:spPr>
        </p:cxnSp>
        <p:cxnSp>
          <p:nvCxnSpPr>
            <p:cNvPr id="11282" name="AutoShape 30"/>
            <p:cNvCxnSpPr>
              <a:cxnSpLocks noChangeShapeType="1"/>
              <a:stCxn id="11276" idx="3"/>
              <a:endCxn id="11279" idx="3"/>
            </p:cNvCxnSpPr>
            <p:nvPr/>
          </p:nvCxnSpPr>
          <p:spPr bwMode="auto">
            <a:xfrm rot="5400000">
              <a:off x="1798" y="2467"/>
              <a:ext cx="543" cy="454"/>
            </a:xfrm>
            <a:prstGeom prst="bentConnector2">
              <a:avLst/>
            </a:prstGeom>
            <a:noFill/>
            <a:ln w="38100">
              <a:solidFill>
                <a:schemeClr val="tx1"/>
              </a:solidFill>
              <a:miter lim="800000"/>
              <a:headEnd/>
              <a:tailEnd type="stealth" w="lg" len="lg"/>
            </a:ln>
          </p:spPr>
        </p:cxn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0/28/2009 9:25:11 PM&quot;&gt;&lt;Slide id=&quot;655&quot; dur=&quot;1.984375&quot;/&gt;&lt;/Timings&gt;&lt;/WMTools&gt;"/>
</p:tagLst>
</file>

<file path=ppt/theme/theme1.xml><?xml version="1.0" encoding="utf-8"?>
<a:theme xmlns:a="http://schemas.openxmlformats.org/drawingml/2006/main" name="Human Resource Management 12e">
  <a:themeElements>
    <a:clrScheme name="Human Resource Management 12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Human Resource Management 12e">
      <a:majorFont>
        <a:latin typeface="Book Antiqua"/>
        <a:ea typeface="Arial Unicode MS"/>
        <a:cs typeface="Tahoma"/>
      </a:majorFont>
      <a:minorFont>
        <a:latin typeface="Arial"/>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Human Resource Management 12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Human Resource Management 12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Human Resource Management 12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Human Resource Management 12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9671</TotalTime>
  <Words>4593</Words>
  <Application>Microsoft Office PowerPoint</Application>
  <PresentationFormat>عرض على الشاشة (3:4)‏</PresentationFormat>
  <Paragraphs>613</Paragraphs>
  <Slides>41</Slides>
  <Notes>41</Notes>
  <HiddenSlides>0</HiddenSlides>
  <MMClips>0</MMClips>
  <ScaleCrop>false</ScaleCrop>
  <HeadingPairs>
    <vt:vector size="6" baseType="variant">
      <vt:variant>
        <vt:lpstr>الخطوط المستخدمة</vt:lpstr>
      </vt:variant>
      <vt:variant>
        <vt:i4>9</vt:i4>
      </vt:variant>
      <vt:variant>
        <vt:lpstr>سمة</vt:lpstr>
      </vt:variant>
      <vt:variant>
        <vt:i4>1</vt:i4>
      </vt:variant>
      <vt:variant>
        <vt:lpstr>عناوين الشرائح</vt:lpstr>
      </vt:variant>
      <vt:variant>
        <vt:i4>41</vt:i4>
      </vt:variant>
    </vt:vector>
  </HeadingPairs>
  <TitlesOfParts>
    <vt:vector size="51" baseType="lpstr">
      <vt:lpstr>Arial</vt:lpstr>
      <vt:lpstr>Tahoma</vt:lpstr>
      <vt:lpstr>Book Antiqua</vt:lpstr>
      <vt:lpstr>Arial Unicode MS</vt:lpstr>
      <vt:lpstr>Wingdings</vt:lpstr>
      <vt:lpstr>Times New Roman</vt:lpstr>
      <vt:lpstr>Calibri</vt:lpstr>
      <vt:lpstr>Verdana</vt:lpstr>
      <vt:lpstr>Franklin Gothic Medium</vt:lpstr>
      <vt:lpstr>Human Resource Management 12e</vt:lpstr>
      <vt:lpstr>الشريحة 1</vt:lpstr>
      <vt:lpstr>الشريحة 2</vt:lpstr>
      <vt:lpstr>الشريحة 3</vt:lpstr>
      <vt:lpstr>Benefits</vt:lpstr>
      <vt:lpstr>الشريحة 5</vt:lpstr>
      <vt:lpstr>الشريحة 6</vt:lpstr>
      <vt:lpstr>الشريحة 7</vt:lpstr>
      <vt:lpstr>Policy Issues in Designing Benefit Packages</vt:lpstr>
      <vt:lpstr>Pay For Time Not  Worked</vt:lpstr>
      <vt:lpstr>Pay for Time Not Worked</vt:lpstr>
      <vt:lpstr>الشريحة 11</vt:lpstr>
      <vt:lpstr>Pay for Time Not Worked (cont’d)</vt:lpstr>
      <vt:lpstr>الشريحة 13</vt:lpstr>
      <vt:lpstr>الشريحة 14</vt:lpstr>
      <vt:lpstr>Pay for Time Not Worked (cont’d)</vt:lpstr>
      <vt:lpstr>Pay for Time Not Worked (cont’d)</vt:lpstr>
      <vt:lpstr>Insurance Benefits</vt:lpstr>
      <vt:lpstr>Insurance Benefits (cont’d)</vt:lpstr>
      <vt:lpstr>الشريحة 19</vt:lpstr>
      <vt:lpstr>Insurance Benefits (cont’d)</vt:lpstr>
      <vt:lpstr>Insurance Benefits (cont’d)</vt:lpstr>
      <vt:lpstr>Laws Influencing Health Care Benefits</vt:lpstr>
      <vt:lpstr>الشريحة 23</vt:lpstr>
      <vt:lpstr>Trends in Health Care Cost Controls</vt:lpstr>
      <vt:lpstr>Other Cost-Control Options</vt:lpstr>
      <vt:lpstr>Other Benefits Issues</vt:lpstr>
      <vt:lpstr>Retirement Benefits</vt:lpstr>
      <vt:lpstr>Retirement Benefits (cont’d)</vt:lpstr>
      <vt:lpstr>Retirement Benefits (cont’d)</vt:lpstr>
      <vt:lpstr>Retirement Benefits (cont’d)</vt:lpstr>
      <vt:lpstr>Pension Plans</vt:lpstr>
      <vt:lpstr>Employees’ Vesting Rights under ERISA</vt:lpstr>
      <vt:lpstr>Pensions and Early Retirement</vt:lpstr>
      <vt:lpstr>Personal Services</vt:lpstr>
      <vt:lpstr>Employee Assistance Programs</vt:lpstr>
      <vt:lpstr>Family-Friendly (Work–Life) Benefits</vt:lpstr>
      <vt:lpstr>Flexible Benefits Programs</vt:lpstr>
      <vt:lpstr>الشريحة 38</vt:lpstr>
      <vt:lpstr>Flexible Work Schedules</vt:lpstr>
      <vt:lpstr>الشريحة 40</vt:lpstr>
      <vt:lpstr>الشريحة 41</vt:lpstr>
    </vt:vector>
  </TitlesOfParts>
  <Manager>Melissa Gill</Manager>
  <Company>Pearson-Prentice Hall,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 12e</dc:title>
  <dc:subject>Chapter 13</dc:subject>
  <dc:creator>Charlie Cook, The University of West Alabama</dc:creator>
  <cp:lastModifiedBy>Owner</cp:lastModifiedBy>
  <cp:revision>562</cp:revision>
  <dcterms:created xsi:type="dcterms:W3CDTF">2003-02-17T02:06:55Z</dcterms:created>
  <dcterms:modified xsi:type="dcterms:W3CDTF">2015-08-24T15:34:41Z</dcterms:modified>
</cp:coreProperties>
</file>