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6" r:id="rId9"/>
    <p:sldId id="260" r:id="rId10"/>
    <p:sldId id="267" r:id="rId11"/>
    <p:sldId id="268" r:id="rId12"/>
    <p:sldId id="269" r:id="rId13"/>
    <p:sldId id="270" r:id="rId14"/>
    <p:sldId id="261" r:id="rId15"/>
    <p:sldId id="271" r:id="rId16"/>
    <p:sldId id="272" r:id="rId17"/>
    <p:sldId id="26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9AF22DD-F2F1-4D39-8AEB-478EE51F3D4C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5D07BD6-5766-4921-B0F4-14E604F416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2DD-F2F1-4D39-8AEB-478EE51F3D4C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07BD6-5766-4921-B0F4-14E604F416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2DD-F2F1-4D39-8AEB-478EE51F3D4C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07BD6-5766-4921-B0F4-14E604F416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2DD-F2F1-4D39-8AEB-478EE51F3D4C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07BD6-5766-4921-B0F4-14E604F416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2DD-F2F1-4D39-8AEB-478EE51F3D4C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07BD6-5766-4921-B0F4-14E604F416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2DD-F2F1-4D39-8AEB-478EE51F3D4C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07BD6-5766-4921-B0F4-14E604F416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AF22DD-F2F1-4D39-8AEB-478EE51F3D4C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D07BD6-5766-4921-B0F4-14E604F416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9AF22DD-F2F1-4D39-8AEB-478EE51F3D4C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5D07BD6-5766-4921-B0F4-14E604F416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2DD-F2F1-4D39-8AEB-478EE51F3D4C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07BD6-5766-4921-B0F4-14E604F416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2DD-F2F1-4D39-8AEB-478EE51F3D4C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07BD6-5766-4921-B0F4-14E604F416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2DD-F2F1-4D39-8AEB-478EE51F3D4C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07BD6-5766-4921-B0F4-14E604F416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9AF22DD-F2F1-4D39-8AEB-478EE51F3D4C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5D07BD6-5766-4921-B0F4-14E604F416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458200" cy="1470025"/>
          </a:xfrm>
        </p:spPr>
        <p:txBody>
          <a:bodyPr/>
          <a:lstStyle/>
          <a:p>
            <a:pPr algn="ctr"/>
            <a:r>
              <a:rPr lang="ar-S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السلطات الثلاث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أنواع الحكومات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pPr algn="r"/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تتمثل ب‍‍‍‍‍‍ .. 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5112"/>
          </a:xfrm>
        </p:spPr>
        <p:txBody>
          <a:bodyPr/>
          <a:lstStyle/>
          <a:p>
            <a:pPr lvl="0" algn="r" rtl="1">
              <a:lnSpc>
                <a:spcPct val="200000"/>
              </a:lnSpc>
            </a:pPr>
            <a:r>
              <a:rPr lang="ar-SA" sz="3200" b="1" dirty="0"/>
              <a:t>يمثلها رئيس الدولة أو رئيس الحكومة و أعضاء وزاراته و الذي يتم اختياره اما بالوراثة أو الانتخاب </a:t>
            </a:r>
            <a:endParaRPr lang="en-US" sz="3200" dirty="0"/>
          </a:p>
          <a:p>
            <a:pPr lvl="0" algn="r" rtl="1">
              <a:lnSpc>
                <a:spcPct val="200000"/>
              </a:lnSpc>
            </a:pPr>
            <a:r>
              <a:rPr lang="ar-SA" sz="3200" b="1" dirty="0"/>
              <a:t>قد تشمل أيضا جميع موظفي الدولة أو ما يطلق عليهم الإدارة </a:t>
            </a:r>
            <a:r>
              <a:rPr lang="ar-SA" sz="3200" b="1" dirty="0" err="1"/>
              <a:t>العامة   </a:t>
            </a:r>
            <a:r>
              <a:rPr lang="ar-SA" sz="2000" b="1" dirty="0" err="1" smtClean="0"/>
              <a:t>(</a:t>
            </a:r>
            <a:r>
              <a:rPr lang="ar-SA" sz="2000" b="1" dirty="0" smtClean="0"/>
              <a:t>(طبعا </a:t>
            </a:r>
            <a:r>
              <a:rPr lang="ar-SA" sz="2000" b="1" dirty="0"/>
              <a:t>بدون موظفي التشريعية أو القضاء</a:t>
            </a:r>
            <a:r>
              <a:rPr lang="ar-SA" sz="2000" b="1" dirty="0" err="1" smtClean="0"/>
              <a:t>))</a:t>
            </a:r>
            <a:endParaRPr lang="en-US" sz="2000" dirty="0"/>
          </a:p>
          <a:p>
            <a:pPr algn="r" rtl="1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طريقة تولي السلطة</a:t>
            </a:r>
            <a:endParaRPr lang="en-US" sz="3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7315200" cy="4325112"/>
          </a:xfrm>
        </p:spPr>
        <p:txBody>
          <a:bodyPr/>
          <a:lstStyle/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ar-SA" b="1" dirty="0"/>
              <a:t>الوراثة : في النظام الملكي يتوارث الحاكم السلطة و يقتصر على عائلة معينة</a:t>
            </a:r>
            <a:endParaRPr lang="en-US" dirty="0"/>
          </a:p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ar-SA" b="1" dirty="0"/>
              <a:t>الانتخاب</a:t>
            </a:r>
            <a:endParaRPr lang="en-US" dirty="0"/>
          </a:p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ar-SA" b="1" dirty="0"/>
              <a:t>التعيين الجبري الاستيلاء على السلطة</a:t>
            </a:r>
            <a:endParaRPr lang="en-US" dirty="0"/>
          </a:p>
          <a:p>
            <a:pPr algn="r">
              <a:lnSpc>
                <a:spcPct val="200000"/>
              </a:lnSpc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066800"/>
          </a:xfrm>
        </p:spPr>
        <p:txBody>
          <a:bodyPr/>
          <a:lstStyle/>
          <a:p>
            <a:pPr algn="r"/>
            <a:r>
              <a:rPr lang="ar-SA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أشكالها</a:t>
            </a:r>
            <a:endParaRPr lang="en-US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ar-SA" b="1" dirty="0"/>
              <a:t>يختلف تولي السلطة التنفيذية باختلاف النظام</a:t>
            </a:r>
            <a:r>
              <a:rPr lang="ar-SA" b="1" dirty="0" smtClean="0"/>
              <a:t>..</a:t>
            </a:r>
          </a:p>
          <a:p>
            <a:pPr algn="r" rtl="1">
              <a:lnSpc>
                <a:spcPct val="150000"/>
              </a:lnSpc>
              <a:buNone/>
            </a:pP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ar-SA" b="1" dirty="0" smtClean="0"/>
              <a:t>نظام رئاسي </a:t>
            </a:r>
            <a:r>
              <a:rPr lang="ar-SA" b="1" dirty="0"/>
              <a:t>&gt;&gt; يتولى شخص واحد رئاسة الدولة و الحكومة معاً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ar-SA" b="1" dirty="0" smtClean="0"/>
              <a:t>نظام </a:t>
            </a:r>
            <a:r>
              <a:rPr lang="ar-SA" b="1" dirty="0"/>
              <a:t>برلماني </a:t>
            </a:r>
            <a:r>
              <a:rPr lang="ar-SA" b="1" dirty="0" smtClean="0"/>
              <a:t>&gt;&gt; الذي </a:t>
            </a:r>
            <a:r>
              <a:rPr lang="ar-SA" b="1" dirty="0"/>
              <a:t>يكون فيه رئيس الدولة شرفي  أما السلطة و الحكومة بيد رئيس مجلس الوزراء الذي يمثل الحزب الحاكم</a:t>
            </a:r>
            <a:endParaRPr lang="en-US" dirty="0"/>
          </a:p>
          <a:p>
            <a:pPr algn="r" rtl="1">
              <a:lnSpc>
                <a:spcPct val="150000"/>
              </a:lnSpc>
              <a:buNone/>
            </a:pPr>
            <a:endParaRPr lang="en-US" dirty="0"/>
          </a:p>
          <a:p>
            <a:pPr algn="r" rtl="1"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534400" cy="758952"/>
          </a:xfrm>
        </p:spPr>
        <p:txBody>
          <a:bodyPr>
            <a:normAutofit/>
          </a:bodyPr>
          <a:lstStyle/>
          <a:p>
            <a:pPr algn="ctr"/>
            <a:r>
              <a:rPr lang="ar-SA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السلطة القضائية</a:t>
            </a:r>
            <a:endParaRPr lang="ar-SA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  <a:buNone/>
            </a:pPr>
            <a:r>
              <a:rPr lang="ar-SA" b="1" dirty="0"/>
              <a:t>سلطة مستقلة تنقسم لقسمين :</a:t>
            </a:r>
            <a:endParaRPr lang="en-US" dirty="0"/>
          </a:p>
          <a:p>
            <a:pPr lvl="0" algn="r" rtl="1">
              <a:lnSpc>
                <a:spcPct val="200000"/>
              </a:lnSpc>
            </a:pPr>
            <a:r>
              <a:rPr lang="ar-SA" b="1" dirty="0"/>
              <a:t>مجلس القضاء الاعلي هو أعلي سلطة قضائية و يشرف على </a:t>
            </a:r>
            <a:r>
              <a:rPr lang="ar-SA" b="1" dirty="0" smtClean="0"/>
              <a:t>المحاكم</a:t>
            </a:r>
            <a:endParaRPr lang="en-US" dirty="0"/>
          </a:p>
          <a:p>
            <a:pPr lvl="0" algn="r" rtl="1">
              <a:lnSpc>
                <a:spcPct val="200000"/>
              </a:lnSpc>
            </a:pPr>
            <a:r>
              <a:rPr lang="ar-SA" b="1" dirty="0"/>
              <a:t>المحاكم </a:t>
            </a:r>
            <a:endParaRPr lang="en-US" dirty="0"/>
          </a:p>
          <a:p>
            <a:pPr algn="r" rtl="1">
              <a:lnSpc>
                <a:spcPct val="200000"/>
              </a:lnSpc>
              <a:buNone/>
            </a:pP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758952"/>
          </a:xfrm>
        </p:spPr>
        <p:txBody>
          <a:bodyPr>
            <a:normAutofit/>
          </a:bodyPr>
          <a:lstStyle/>
          <a:p>
            <a:pPr algn="ctr"/>
            <a:r>
              <a:rPr lang="ar-SA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السلطة القضائية</a:t>
            </a:r>
            <a:endParaRPr lang="ar-SA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SA" b="1" dirty="0"/>
              <a:t>تعنى بتفسير القانون و تطبيقه  الحكم على مدى الالتزام به</a:t>
            </a:r>
            <a:endParaRPr lang="en-US" dirty="0"/>
          </a:p>
          <a:p>
            <a:pPr lvl="0"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SA" b="1" dirty="0"/>
              <a:t>التأكد من دستورية القوانين الصادرة من الجهة التشريعية</a:t>
            </a:r>
            <a:endParaRPr lang="en-US" dirty="0"/>
          </a:p>
          <a:p>
            <a:pPr lvl="0"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SA" b="1" dirty="0"/>
              <a:t>الفصل في المنازعات التي تنشأ ما بين أفراد المجتمع و حماية حقوقهم</a:t>
            </a:r>
            <a:endParaRPr lang="en-US" dirty="0"/>
          </a:p>
          <a:p>
            <a:pPr lvl="0"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SA" b="1" dirty="0"/>
              <a:t>تشرف المحاكم كذلك على الانتخابات و فرز الأصوات</a:t>
            </a:r>
            <a:endParaRPr lang="en-US" dirty="0"/>
          </a:p>
          <a:p>
            <a:pPr algn="r" rtl="1">
              <a:lnSpc>
                <a:spcPct val="200000"/>
              </a:lnSpc>
              <a:buFont typeface="Wingdings" pitchFamily="2" charset="2"/>
              <a:buChar char="ü"/>
            </a:pP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الدستور</a:t>
            </a:r>
            <a:endParaRPr lang="en-US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SA" b="1" dirty="0" smtClean="0"/>
              <a:t>وثيقة رسمية </a:t>
            </a:r>
            <a:r>
              <a:rPr lang="ar-SA" b="1" dirty="0"/>
              <a:t>تتضمن القانون الأساسي للدولة و مجموعة القواعد القانونية التي تبين شكل الحكومة و نظام الحكم في الدولة </a:t>
            </a:r>
            <a:endParaRPr lang="ar-SA" b="1" dirty="0" smtClean="0"/>
          </a:p>
          <a:p>
            <a:pPr lvl="0"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SA" b="1" dirty="0" smtClean="0"/>
              <a:t> </a:t>
            </a:r>
            <a:r>
              <a:rPr lang="ar-SA" b="1" dirty="0"/>
              <a:t>هي نوعين مرنه و جامدة </a:t>
            </a:r>
            <a:endParaRPr lang="en-US" dirty="0"/>
          </a:p>
          <a:p>
            <a:pPr lvl="0"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SA" b="1" dirty="0"/>
              <a:t>يتم وضعه بطريقة ديموقراطية أو لا</a:t>
            </a:r>
            <a:endParaRPr lang="en-US" dirty="0"/>
          </a:p>
          <a:p>
            <a:pPr algn="r" rtl="1">
              <a:lnSpc>
                <a:spcPct val="200000"/>
              </a:lnSpc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286000"/>
          </a:xfrm>
        </p:spPr>
        <p:txBody>
          <a:bodyPr>
            <a:normAutofit/>
          </a:bodyPr>
          <a:lstStyle/>
          <a:p>
            <a:pPr algn="ctr"/>
            <a:r>
              <a:rPr lang="ar-SA" sz="5200" b="1" u="sng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الحكـــومـــات </a:t>
            </a:r>
            <a:endParaRPr lang="en-US" sz="5200" b="1" u="sng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تعريف الحكومة</a:t>
            </a:r>
            <a:endParaRPr lang="ar-SA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250000"/>
              </a:lnSpc>
            </a:pPr>
            <a:r>
              <a:rPr lang="ar-SA" b="1" dirty="0" smtClean="0"/>
              <a:t>هي الهيئة تتكون من عدة أشخاص مكلفة بالقيام بعملية الحكم و اتخاذ القرارات و الإدارة السياسية عن طريق استخدامها للسلطة القانونية الشرعية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لها شكلين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236976"/>
          </a:xfrm>
        </p:spPr>
        <p:txBody>
          <a:bodyPr>
            <a:normAutofit/>
          </a:bodyPr>
          <a:lstStyle/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ar-SA" sz="4500" dirty="0" smtClean="0"/>
              <a:t>رئاسي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ar-SA" sz="4500" dirty="0" smtClean="0"/>
              <a:t>برلماني</a:t>
            </a:r>
            <a:endParaRPr lang="en-US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ar-SA" sz="44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الرئاسي</a:t>
            </a:r>
            <a:endParaRPr lang="en-US" sz="44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5800"/>
          </a:xfrm>
        </p:spPr>
        <p:txBody>
          <a:bodyPr>
            <a:noAutofit/>
          </a:bodyPr>
          <a:lstStyle/>
          <a:p>
            <a:pPr lvl="0" algn="r" rtl="1">
              <a:lnSpc>
                <a:spcPct val="150000"/>
              </a:lnSpc>
            </a:pPr>
            <a:r>
              <a:rPr lang="ar-SA" sz="3200" b="1" dirty="0"/>
              <a:t>يوجد فيه منصب رئيس الدولة </a:t>
            </a:r>
            <a:endParaRPr lang="en-US" sz="3200" dirty="0"/>
          </a:p>
          <a:p>
            <a:pPr lvl="0" algn="r" rtl="1">
              <a:lnSpc>
                <a:spcPct val="150000"/>
              </a:lnSpc>
            </a:pPr>
            <a:r>
              <a:rPr lang="ar-SA" sz="3200" b="1" dirty="0"/>
              <a:t>يصبح الرئيس صاحب السلطة الرئاسية و ينصب الثقل عليه</a:t>
            </a:r>
            <a:endParaRPr lang="en-US" sz="3200" dirty="0"/>
          </a:p>
          <a:p>
            <a:pPr lvl="0" algn="r" rtl="1">
              <a:lnSpc>
                <a:spcPct val="150000"/>
              </a:lnSpc>
            </a:pPr>
            <a:r>
              <a:rPr lang="ar-SA" sz="3200" b="1" dirty="0"/>
              <a:t>يوجد نائب رئيس ولا يوجد رئيس وزراء</a:t>
            </a:r>
            <a:endParaRPr lang="en-US" sz="3200" dirty="0"/>
          </a:p>
          <a:p>
            <a:pPr lvl="0" algn="r" rtl="1">
              <a:lnSpc>
                <a:spcPct val="150000"/>
              </a:lnSpc>
            </a:pPr>
            <a:r>
              <a:rPr lang="ar-SA" sz="3200" b="1" dirty="0"/>
              <a:t>مثل / أمريكا – فرنسا</a:t>
            </a:r>
            <a:endParaRPr lang="en-US" sz="3200" dirty="0"/>
          </a:p>
          <a:p>
            <a:pPr lvl="0" algn="r" rtl="1">
              <a:lnSpc>
                <a:spcPct val="150000"/>
              </a:lnSpc>
            </a:pPr>
            <a:r>
              <a:rPr lang="ar-SA" sz="3200" b="1" dirty="0"/>
              <a:t>الفصل ما بين السلطات فيه تام </a:t>
            </a:r>
            <a:endParaRPr lang="en-US" sz="3200" dirty="0"/>
          </a:p>
          <a:p>
            <a:pPr algn="r">
              <a:lnSpc>
                <a:spcPct val="150000"/>
              </a:lnSpc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534400" cy="758952"/>
          </a:xfrm>
        </p:spPr>
        <p:txBody>
          <a:bodyPr>
            <a:normAutofit/>
          </a:bodyPr>
          <a:lstStyle/>
          <a:p>
            <a:pPr algn="r"/>
            <a:r>
              <a:rPr lang="ar-SA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تتكون الحكومة من ثلاث سلطات و </a:t>
            </a:r>
            <a:r>
              <a:rPr lang="ar-SA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هي:</a:t>
            </a:r>
            <a:endParaRPr lang="ar-SA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السلطة التشريعية</a:t>
            </a:r>
          </a:p>
          <a:p>
            <a:pPr algn="r" rtl="1"/>
            <a:r>
              <a:rPr lang="ar-S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السلطة التنفيذية</a:t>
            </a:r>
          </a:p>
          <a:p>
            <a:pPr algn="r" rtl="1"/>
            <a:r>
              <a:rPr lang="ar-S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السلطة القضائية</a:t>
            </a:r>
          </a:p>
          <a:p>
            <a:pPr algn="r" rtl="1"/>
            <a:endParaRPr lang="ar-SA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/>
            <a:endParaRPr lang="ar-SA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buNone/>
            </a:pPr>
            <a:r>
              <a:rPr lang="ar-S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سنتطرق لكل منها على حده..         </a:t>
            </a:r>
            <a:endParaRPr lang="ar-SA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ar-SA" sz="44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البرلماني</a:t>
            </a:r>
            <a:endParaRPr lang="en-US" sz="44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10600" cy="4974336"/>
          </a:xfrm>
        </p:spPr>
        <p:txBody>
          <a:bodyPr>
            <a:normAutofit/>
          </a:bodyPr>
          <a:lstStyle/>
          <a:p>
            <a:pPr lvl="0" algn="r" rtl="1">
              <a:lnSpc>
                <a:spcPct val="150000"/>
              </a:lnSpc>
            </a:pPr>
            <a:r>
              <a:rPr lang="ar-SA" b="1" dirty="0"/>
              <a:t>ينصب </a:t>
            </a:r>
            <a:r>
              <a:rPr lang="ar-SA" b="1" dirty="0" smtClean="0"/>
              <a:t>ثقل السلطة </a:t>
            </a:r>
            <a:r>
              <a:rPr lang="ar-SA" b="1" dirty="0"/>
              <a:t>فيه على المجلس التشريعي 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ar-SA" b="1" dirty="0"/>
              <a:t>يوجد فيه منصب رئيس الوزراء ليمثل الحكومة و يكون عادة زعيم حزب الأغلبية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ar-SA" b="1" dirty="0"/>
              <a:t>المجلس البرلماني يمثل السلطة التشريعية و التنفيذية .. و يختار رئيس الوزراء  الوزراء من حزبه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ar-SA" b="1" dirty="0"/>
              <a:t>ويتولى رئيس الدولة منصبه بشكل صوري أو شرفي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ar-SA" b="1" dirty="0"/>
              <a:t>الفصل هنا بين السلطات هو فصل مرن</a:t>
            </a:r>
            <a:endParaRPr lang="en-US" dirty="0"/>
          </a:p>
          <a:p>
            <a:pPr algn="r" rtl="1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u="sng" dirty="0" smtClean="0">
                <a:solidFill>
                  <a:schemeClr val="accent2">
                    <a:lumMod val="75000"/>
                  </a:schemeClr>
                </a:solidFill>
              </a:rPr>
              <a:t>أنواعها</a:t>
            </a:r>
            <a:endParaRPr lang="en-US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- الحكومة الفردية : تنحصر السلطة بيد شخص واحد</a:t>
            </a:r>
            <a:endParaRPr lang="en-US" dirty="0"/>
          </a:p>
          <a:p>
            <a:pPr algn="r" rtl="1">
              <a:buNone/>
            </a:pPr>
            <a:endParaRPr lang="en-US" dirty="0"/>
          </a:p>
          <a:p>
            <a:pPr algn="r" rtl="1"/>
            <a:r>
              <a:rPr lang="ar-SA" b="1" dirty="0"/>
              <a:t>٢- حكومة القلة:  تكون السلطة في يد أقلية معينة ( دينية أو اجتماعية)</a:t>
            </a:r>
            <a:endParaRPr lang="en-US" dirty="0"/>
          </a:p>
          <a:p>
            <a:pPr algn="r" rtl="1">
              <a:buNone/>
            </a:pPr>
            <a:endParaRPr lang="en-US" dirty="0"/>
          </a:p>
          <a:p>
            <a:pPr algn="r" rtl="1"/>
            <a:r>
              <a:rPr lang="ar-SA" b="1" dirty="0"/>
              <a:t>٣- حكومة الأغلبية (الديموقراطية): تتركز السلطة في يد غالبية الشعب و يمارسها نيابةً  عنهم ممثليهم المنتخبين</a:t>
            </a:r>
            <a:endParaRPr lang="en-US" dirty="0"/>
          </a:p>
          <a:p>
            <a:pPr algn="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السلطة التشريعية</a:t>
            </a:r>
            <a:endParaRPr lang="ar-SA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1874837"/>
            <a:ext cx="8305800" cy="4983163"/>
          </a:xfrm>
        </p:spPr>
        <p:txBody>
          <a:bodyPr>
            <a:noAutofit/>
          </a:bodyPr>
          <a:lstStyle/>
          <a:p>
            <a:pPr algn="r">
              <a:lnSpc>
                <a:spcPct val="200000"/>
              </a:lnSpc>
              <a:buNone/>
            </a:pPr>
            <a:r>
              <a:rPr lang="ar-SA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هي ..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200000"/>
              </a:lnSpc>
              <a:buNone/>
            </a:pPr>
            <a:r>
              <a:rPr lang="ar-SA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السلطة الأساسية في الحكومة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200000"/>
              </a:lnSpc>
              <a:buNone/>
            </a:pPr>
            <a:r>
              <a:rPr lang="ar-SA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تقوم بالمهمة التشريعية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200000"/>
              </a:lnSpc>
              <a:buNone/>
            </a:pPr>
            <a:r>
              <a:rPr lang="ar-SA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تعنى بصناعة القرار و سن القوانين التي تلزم كل المجتمع 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200000"/>
              </a:lnSpc>
              <a:buNone/>
            </a:pPr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066800"/>
          </a:xfrm>
        </p:spPr>
        <p:txBody>
          <a:bodyPr/>
          <a:lstStyle/>
          <a:p>
            <a:pPr algn="r"/>
            <a:r>
              <a:rPr lang="ar-SA" u="sng" dirty="0" smtClean="0"/>
              <a:t>مهامها الأساسية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200000"/>
              </a:lnSpc>
              <a:buNone/>
            </a:pPr>
            <a:r>
              <a:rPr lang="ar-SA" b="1" dirty="0"/>
              <a:t>المناقشة و المداولة</a:t>
            </a:r>
            <a:endParaRPr lang="en-US" dirty="0"/>
          </a:p>
          <a:p>
            <a:pPr algn="r" rtl="1">
              <a:lnSpc>
                <a:spcPct val="200000"/>
              </a:lnSpc>
              <a:buNone/>
            </a:pPr>
            <a:r>
              <a:rPr lang="ar-SA" b="1" dirty="0"/>
              <a:t>التصديق على  المعاهدات الدولية </a:t>
            </a:r>
            <a:endParaRPr lang="en-US" dirty="0"/>
          </a:p>
          <a:p>
            <a:pPr algn="r" rtl="1">
              <a:lnSpc>
                <a:spcPct val="200000"/>
              </a:lnSpc>
              <a:buNone/>
            </a:pPr>
            <a:r>
              <a:rPr lang="ar-SA" b="1" dirty="0"/>
              <a:t>الموافقة على قرار الحرب و السلم</a:t>
            </a:r>
            <a:endParaRPr lang="en-US" dirty="0"/>
          </a:p>
          <a:p>
            <a:pPr algn="r" rtl="1">
              <a:lnSpc>
                <a:spcPct val="200000"/>
              </a:lnSpc>
              <a:buNone/>
            </a:pPr>
            <a:r>
              <a:rPr lang="ar-SA" b="1" dirty="0"/>
              <a:t>تراقب أداء المسؤولين في السلطة التنفيذية</a:t>
            </a:r>
            <a:endParaRPr lang="en-US" dirty="0"/>
          </a:p>
          <a:p>
            <a:pPr algn="r" rtl="1">
              <a:lnSpc>
                <a:spcPct val="200000"/>
              </a:lnSpc>
              <a:buNone/>
            </a:pPr>
            <a:r>
              <a:rPr lang="ar-SA" b="1" dirty="0"/>
              <a:t>توافق على الميزانية العامة للدولة و تحدد نظام الضريبة</a:t>
            </a:r>
            <a:endParaRPr lang="en-US" dirty="0"/>
          </a:p>
          <a:p>
            <a:pPr algn="r" rtl="1">
              <a:lnSpc>
                <a:spcPct val="200000"/>
              </a:lnSpc>
              <a:buNone/>
            </a:pPr>
            <a:r>
              <a:rPr lang="ar-SA" b="1" dirty="0"/>
              <a:t>الاشراف على موارد الدولة و نفقاتها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u="sng" dirty="0" smtClean="0">
                <a:solidFill>
                  <a:schemeClr val="accent2">
                    <a:lumMod val="75000"/>
                  </a:schemeClr>
                </a:solidFill>
              </a:rPr>
              <a:t>طريقة تولي السلطة التشريعية</a:t>
            </a:r>
            <a:endParaRPr lang="en-US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b="1" dirty="0"/>
              <a:t>في أغلب الدول تتمثل  في البرلمان .. و هو مجلس يتم اختياره لتمثيل هذه السلطة</a:t>
            </a:r>
            <a:endParaRPr lang="en-US" dirty="0"/>
          </a:p>
          <a:p>
            <a:pPr algn="r" rtl="1">
              <a:buNone/>
            </a:pPr>
            <a:r>
              <a:rPr lang="ar-SA" b="1" dirty="0"/>
              <a:t> يتم اختيار  أعضاءه ( النواب)  بطريقتيين : </a:t>
            </a:r>
            <a:endParaRPr lang="ar-SA" b="1" dirty="0" smtClean="0"/>
          </a:p>
          <a:p>
            <a:pPr algn="r" rtl="1">
              <a:buNone/>
            </a:pPr>
            <a:r>
              <a:rPr lang="ar-SA" b="1" dirty="0" smtClean="0"/>
              <a:t> </a:t>
            </a:r>
            <a:r>
              <a:rPr lang="ar-SA" b="1" dirty="0"/>
              <a:t>انتخاب الشعب – التعيين </a:t>
            </a:r>
            <a:endParaRPr lang="en-US" dirty="0"/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r"/>
            <a:r>
              <a:rPr lang="ar-S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مسماياتها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325112"/>
          </a:xfrm>
        </p:spPr>
        <p:txBody>
          <a:bodyPr>
            <a:noAutofit/>
          </a:bodyPr>
          <a:lstStyle/>
          <a:p>
            <a:pPr lvl="0" algn="r" rtl="1">
              <a:lnSpc>
                <a:spcPct val="150000"/>
              </a:lnSpc>
              <a:buNone/>
            </a:pPr>
            <a:r>
              <a:rPr lang="ar-SA" sz="3200" b="1" dirty="0"/>
              <a:t>تختلف </a:t>
            </a:r>
            <a:r>
              <a:rPr lang="ar-SA" sz="3200" b="1" dirty="0" smtClean="0"/>
              <a:t> </a:t>
            </a:r>
            <a:r>
              <a:rPr lang="ar-SA" sz="3200" b="1" dirty="0"/>
              <a:t>من دولة </a:t>
            </a:r>
            <a:r>
              <a:rPr lang="ar-SA" sz="3200" b="1" dirty="0" smtClean="0"/>
              <a:t>لأخرى.. </a:t>
            </a:r>
            <a:endParaRPr lang="en-US" sz="3200" dirty="0"/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SA" sz="3200" b="1" dirty="0"/>
              <a:t>الجمعية الوطنية في فرنسا</a:t>
            </a:r>
            <a:endParaRPr lang="en-US" sz="3200" dirty="0"/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SA" sz="3200" b="1" dirty="0"/>
              <a:t> مجلس الشعب في مصر</a:t>
            </a:r>
            <a:endParaRPr lang="en-US" sz="3200" dirty="0"/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SA" sz="3200" b="1" dirty="0"/>
              <a:t>مجلس الأمة في الكويت</a:t>
            </a:r>
            <a:endParaRPr lang="en-US" sz="3200" dirty="0"/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SA" sz="3200" b="1" dirty="0"/>
              <a:t>الكنيسيت في اسرائيل</a:t>
            </a:r>
            <a:endParaRPr lang="en-US" sz="3200" dirty="0"/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SA" sz="3200" b="1" dirty="0"/>
              <a:t>الكونجرس في الولايات المتحدة الأمريكية</a:t>
            </a:r>
            <a:endParaRPr lang="en-US" sz="3200" dirty="0"/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SA" sz="3200" b="1" dirty="0"/>
              <a:t>البرلمان في بريطانيا</a:t>
            </a:r>
            <a:endParaRPr lang="en-US" sz="3200" dirty="0"/>
          </a:p>
          <a:p>
            <a:pPr algn="r">
              <a:lnSpc>
                <a:spcPct val="150000"/>
              </a:lnSpc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تركيبته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1600200"/>
            <a:ext cx="9144000" cy="5029200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SA" sz="2900" b="1" dirty="0" smtClean="0">
                <a:solidFill>
                  <a:schemeClr val="accent2">
                    <a:lumMod val="75000"/>
                  </a:schemeClr>
                </a:solidFill>
              </a:rPr>
              <a:t>1- </a:t>
            </a:r>
            <a:r>
              <a:rPr lang="ar-SA" sz="29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مجلس </a:t>
            </a:r>
            <a:r>
              <a:rPr lang="ar-SA" sz="2900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واحد  </a:t>
            </a:r>
            <a:endParaRPr lang="ar-SA" sz="29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None/>
            </a:pPr>
            <a:r>
              <a:rPr lang="ar-SA" sz="2900" b="1" dirty="0" smtClean="0"/>
              <a:t>يجعل </a:t>
            </a:r>
            <a:r>
              <a:rPr lang="ar-SA" sz="2900" b="1" dirty="0"/>
              <a:t>السلطة التشريعية أقل تعقيداً، أكثر تجاوباً مع الأحداث و يدعم وحدة البلاد حيث يجنب الانقسام ما بين </a:t>
            </a:r>
            <a:r>
              <a:rPr lang="ar-SA" sz="2900" b="1" dirty="0" smtClean="0"/>
              <a:t>المجلسين   </a:t>
            </a:r>
            <a:r>
              <a:rPr lang="ar-SA" sz="2900" b="1" dirty="0" err="1" smtClean="0"/>
              <a:t>مثال </a:t>
            </a:r>
            <a:r>
              <a:rPr lang="ar-SA" sz="2900" b="1" dirty="0" smtClean="0"/>
              <a:t>/ تركيا و اسرائيل</a:t>
            </a:r>
          </a:p>
          <a:p>
            <a:pPr algn="r" rtl="1">
              <a:buNone/>
            </a:pPr>
            <a:endParaRPr lang="en-US" sz="2900" dirty="0"/>
          </a:p>
          <a:p>
            <a:pPr lvl="0" algn="r" rtl="1">
              <a:buNone/>
            </a:pPr>
            <a:r>
              <a:rPr lang="ar-SA" sz="2900" b="1" dirty="0" smtClean="0">
                <a:solidFill>
                  <a:schemeClr val="accent2">
                    <a:lumMod val="75000"/>
                  </a:schemeClr>
                </a:solidFill>
              </a:rPr>
              <a:t>2- </a:t>
            </a:r>
            <a:r>
              <a:rPr lang="ar-SA" sz="29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مجلسين </a:t>
            </a:r>
            <a:endParaRPr lang="en-US" sz="2900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>
              <a:buNone/>
            </a:pPr>
            <a:r>
              <a:rPr lang="ar-SA" sz="2900" b="1" dirty="0" smtClean="0"/>
              <a:t>وجود </a:t>
            </a:r>
            <a:r>
              <a:rPr lang="ar-SA" sz="2900" b="1" dirty="0"/>
              <a:t>مجلس ثاني يتيح لتمثيل أغلب فئات الشعب كما يساعد على تلافي وجود أخطاء من أحد المجلسين .. </a:t>
            </a:r>
            <a:endParaRPr lang="ar-SA" sz="2900" b="1" dirty="0" smtClean="0"/>
          </a:p>
          <a:p>
            <a:pPr lvl="0" algn="r" rtl="1">
              <a:buNone/>
            </a:pPr>
            <a:endParaRPr lang="ar-SA" sz="2900" b="1" dirty="0"/>
          </a:p>
          <a:p>
            <a:pPr lvl="0" algn="r" rtl="1">
              <a:buNone/>
            </a:pPr>
            <a:r>
              <a:rPr lang="ar-SA" sz="2900" b="1" dirty="0" smtClean="0"/>
              <a:t>بريطانيا  ( مجلس العموم و مجلس اللوردات)</a:t>
            </a:r>
            <a:endParaRPr lang="en-US" sz="2900" dirty="0" smtClean="0"/>
          </a:p>
          <a:p>
            <a:pPr lvl="0" algn="r" rtl="1">
              <a:buNone/>
            </a:pPr>
            <a:r>
              <a:rPr lang="ar-SA" sz="2900" b="1" dirty="0" smtClean="0"/>
              <a:t>الولايات المتحدة الأمريكية ( مجلس الشيوخ و مجلس النواب)</a:t>
            </a:r>
            <a:endParaRPr lang="en-US" sz="2900" dirty="0" smtClean="0"/>
          </a:p>
          <a:p>
            <a:pPr lvl="0" algn="r" rtl="1">
              <a:buNone/>
            </a:pPr>
            <a:r>
              <a:rPr lang="ar-SA" sz="2900" b="1" dirty="0" smtClean="0"/>
              <a:t>ألمانيا </a:t>
            </a:r>
            <a:endParaRPr lang="en-US" sz="2900" dirty="0" smtClean="0"/>
          </a:p>
          <a:p>
            <a:pPr algn="r" rtl="1">
              <a:buNone/>
            </a:pPr>
            <a:endParaRPr lang="en-US" sz="2900" dirty="0"/>
          </a:p>
          <a:p>
            <a:pPr algn="r" rtl="1">
              <a:buNone/>
            </a:pPr>
            <a:endParaRPr 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السلطة التنفيذية</a:t>
            </a:r>
            <a:endParaRPr lang="en-US" sz="44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3200" b="1" dirty="0"/>
              <a:t>هي الجهاز الاداري في الدولة </a:t>
            </a:r>
            <a:endParaRPr lang="en-US" sz="3200" dirty="0"/>
          </a:p>
          <a:p>
            <a:pPr algn="r" rtl="1">
              <a:buNone/>
            </a:pPr>
            <a:endParaRPr lang="ar-SA" sz="3200" b="1" dirty="0" smtClean="0"/>
          </a:p>
          <a:p>
            <a:pPr algn="r" rtl="1">
              <a:buNone/>
            </a:pPr>
            <a:r>
              <a:rPr lang="ar-SA" sz="3200" b="1" dirty="0" smtClean="0"/>
              <a:t>تقوم </a:t>
            </a:r>
            <a:r>
              <a:rPr lang="ar-SA" sz="3200" b="1" dirty="0"/>
              <a:t>بتنفيذ التشريعات و القوانين التي تصدرها السلطة التشريعية</a:t>
            </a:r>
            <a:endParaRPr lang="en-US" sz="3200" dirty="0"/>
          </a:p>
          <a:p>
            <a:pPr algn="r" rtl="1">
              <a:buNone/>
            </a:pPr>
            <a:endParaRPr lang="ar-SA" sz="3200" b="1" dirty="0" smtClean="0"/>
          </a:p>
          <a:p>
            <a:pPr algn="r" rtl="1">
              <a:buNone/>
            </a:pPr>
            <a:r>
              <a:rPr lang="ar-SA" sz="3200" b="1" dirty="0" smtClean="0"/>
              <a:t>و </a:t>
            </a:r>
            <a:r>
              <a:rPr lang="ar-SA" sz="3200" b="1" dirty="0"/>
              <a:t>أعلى سلطة تنفيذية في الدولة هي "الحاكم"</a:t>
            </a:r>
            <a:endParaRPr lang="en-US" sz="3200" dirty="0"/>
          </a:p>
          <a:p>
            <a:pPr algn="r"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29600" cy="1143000"/>
          </a:xfrm>
        </p:spPr>
        <p:txBody>
          <a:bodyPr/>
          <a:lstStyle/>
          <a:p>
            <a:pPr algn="r"/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وظائفها</a:t>
            </a:r>
            <a:endParaRPr lang="ar-SA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752600"/>
            <a:ext cx="8686800" cy="4754563"/>
          </a:xfrm>
        </p:spPr>
        <p:txBody>
          <a:bodyPr>
            <a:normAutofit/>
          </a:bodyPr>
          <a:lstStyle/>
          <a:p>
            <a:pPr lvl="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SA" b="1" dirty="0"/>
              <a:t>تدير الشؤون الداخلية و الخارجية للدولة عن طريق </a:t>
            </a:r>
            <a:r>
              <a:rPr lang="ar-SA" b="1" dirty="0" smtClean="0"/>
              <a:t>الوزارات</a:t>
            </a:r>
            <a:endParaRPr lang="en-US" dirty="0"/>
          </a:p>
          <a:p>
            <a:pPr algn="r" rtl="1">
              <a:lnSpc>
                <a:spcPct val="150000"/>
              </a:lnSpc>
              <a:buNone/>
            </a:pPr>
            <a:r>
              <a:rPr lang="ar-SA" b="1" dirty="0" err="1" smtClean="0"/>
              <a:t>مثال ؟؟</a:t>
            </a:r>
            <a:r>
              <a:rPr lang="ar-SA" b="1" dirty="0" smtClean="0"/>
              <a:t> </a:t>
            </a:r>
          </a:p>
          <a:p>
            <a:pPr lvl="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SA" b="1" dirty="0" smtClean="0"/>
              <a:t>تصدر </a:t>
            </a:r>
            <a:r>
              <a:rPr lang="ar-SA" b="1" dirty="0"/>
              <a:t>اللوائح و القرارات الإدارية اللازمة لتنفيذ القوانين الصادرة من الجهة التشريعية</a:t>
            </a:r>
            <a:endParaRPr lang="en-US" dirty="0"/>
          </a:p>
          <a:p>
            <a:pPr lvl="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SA" b="1" dirty="0"/>
              <a:t>هي مصدر معظم مشروعات القوانين التي تداولها السلطة التشريعية</a:t>
            </a:r>
            <a:endParaRPr lang="en-US" dirty="0"/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107</TotalTime>
  <Words>621</Words>
  <Application>Microsoft Office PowerPoint</Application>
  <PresentationFormat>عرض على الشاشة (3:4)‏</PresentationFormat>
  <Paragraphs>104</Paragraphs>
  <Slides>21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حضري</vt:lpstr>
      <vt:lpstr>السلطات الثلاث</vt:lpstr>
      <vt:lpstr>تتكون الحكومة من ثلاث سلطات و هي:</vt:lpstr>
      <vt:lpstr>السلطة التشريعية</vt:lpstr>
      <vt:lpstr>مهامها الأساسية</vt:lpstr>
      <vt:lpstr>طريقة تولي السلطة التشريعية</vt:lpstr>
      <vt:lpstr>مسماياتها</vt:lpstr>
      <vt:lpstr>تركيبته</vt:lpstr>
      <vt:lpstr>السلطة التنفيذية</vt:lpstr>
      <vt:lpstr>وظائفها</vt:lpstr>
      <vt:lpstr>تتمثل ب‍‍‍‍‍‍ .. </vt:lpstr>
      <vt:lpstr>طريقة تولي السلطة</vt:lpstr>
      <vt:lpstr>أشكالها</vt:lpstr>
      <vt:lpstr>السلطة القضائية</vt:lpstr>
      <vt:lpstr>السلطة القضائية</vt:lpstr>
      <vt:lpstr>الدستور</vt:lpstr>
      <vt:lpstr>الحكـــومـــات </vt:lpstr>
      <vt:lpstr>تعريف الحكومة</vt:lpstr>
      <vt:lpstr>لها شكلين</vt:lpstr>
      <vt:lpstr>الرئاسي</vt:lpstr>
      <vt:lpstr>البرلماني</vt:lpstr>
      <vt:lpstr>أنواعها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السلطات الثلاث</dc:title>
  <dc:creator>Apple</dc:creator>
  <cp:lastModifiedBy>00015966</cp:lastModifiedBy>
  <cp:revision>14</cp:revision>
  <dcterms:created xsi:type="dcterms:W3CDTF">2013-09-13T21:26:28Z</dcterms:created>
  <dcterms:modified xsi:type="dcterms:W3CDTF">2014-02-16T10:56:11Z</dcterms:modified>
</cp:coreProperties>
</file>