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30"/>
  </p:notesMasterIdLst>
  <p:handoutMasterIdLst>
    <p:handoutMasterId r:id="rId31"/>
  </p:handoutMasterIdLst>
  <p:sldIdLst>
    <p:sldId id="256" r:id="rId2"/>
    <p:sldId id="257" r:id="rId3"/>
    <p:sldId id="258" r:id="rId4"/>
    <p:sldId id="275" r:id="rId5"/>
    <p:sldId id="276" r:id="rId6"/>
    <p:sldId id="259" r:id="rId7"/>
    <p:sldId id="280" r:id="rId8"/>
    <p:sldId id="260" r:id="rId9"/>
    <p:sldId id="282" r:id="rId10"/>
    <p:sldId id="261" r:id="rId11"/>
    <p:sldId id="279" r:id="rId12"/>
    <p:sldId id="263" r:id="rId13"/>
    <p:sldId id="262" r:id="rId14"/>
    <p:sldId id="264" r:id="rId15"/>
    <p:sldId id="283" r:id="rId16"/>
    <p:sldId id="265" r:id="rId17"/>
    <p:sldId id="266" r:id="rId18"/>
    <p:sldId id="267" r:id="rId19"/>
    <p:sldId id="284" r:id="rId20"/>
    <p:sldId id="270" r:id="rId21"/>
    <p:sldId id="268" r:id="rId22"/>
    <p:sldId id="278" r:id="rId23"/>
    <p:sldId id="277" r:id="rId24"/>
    <p:sldId id="269" r:id="rId25"/>
    <p:sldId id="271" r:id="rId26"/>
    <p:sldId id="272" r:id="rId27"/>
    <p:sldId id="273" r:id="rId28"/>
    <p:sldId id="281" r:id="rId29"/>
  </p:sldIdLst>
  <p:sldSz cx="9144000" cy="6858000" type="screen4x3"/>
  <p:notesSz cx="6877050" cy="10001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3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97313" y="0"/>
            <a:ext cx="2979737" cy="500063"/>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sz="quarter" idx="1"/>
          </p:nvPr>
        </p:nvSpPr>
        <p:spPr>
          <a:xfrm>
            <a:off x="1588" y="0"/>
            <a:ext cx="2979737" cy="500063"/>
          </a:xfrm>
          <a:prstGeom prst="rect">
            <a:avLst/>
          </a:prstGeom>
        </p:spPr>
        <p:txBody>
          <a:bodyPr vert="horz" lIns="91440" tIns="45720" rIns="91440" bIns="45720" rtlCol="1"/>
          <a:lstStyle>
            <a:lvl1pPr algn="l">
              <a:defRPr sz="1200"/>
            </a:lvl1pPr>
          </a:lstStyle>
          <a:p>
            <a:fld id="{838E41BE-B213-4945-B4B5-ABF193C216C1}" type="datetimeFigureOut">
              <a:rPr lang="ar-SA" smtClean="0"/>
              <a:pPr/>
              <a:t>02/01/34</a:t>
            </a:fld>
            <a:endParaRPr lang="ar-SA"/>
          </a:p>
        </p:txBody>
      </p:sp>
      <p:sp>
        <p:nvSpPr>
          <p:cNvPr id="4" name="Footer Placeholder 3"/>
          <p:cNvSpPr>
            <a:spLocks noGrp="1"/>
          </p:cNvSpPr>
          <p:nvPr>
            <p:ph type="ftr" sz="quarter" idx="2"/>
          </p:nvPr>
        </p:nvSpPr>
        <p:spPr>
          <a:xfrm>
            <a:off x="3897313" y="9499600"/>
            <a:ext cx="2979737" cy="500063"/>
          </a:xfrm>
          <a:prstGeom prst="rect">
            <a:avLst/>
          </a:prstGeom>
        </p:spPr>
        <p:txBody>
          <a:bodyPr vert="horz" lIns="91440" tIns="45720" rIns="91440" bIns="45720" rtlCol="1" anchor="b"/>
          <a:lstStyle>
            <a:lvl1pPr algn="r">
              <a:defRPr sz="1200"/>
            </a:lvl1pPr>
          </a:lstStyle>
          <a:p>
            <a:endParaRPr lang="ar-SA"/>
          </a:p>
        </p:txBody>
      </p:sp>
      <p:sp>
        <p:nvSpPr>
          <p:cNvPr id="5" name="Slide Number Placeholder 4"/>
          <p:cNvSpPr>
            <a:spLocks noGrp="1"/>
          </p:cNvSpPr>
          <p:nvPr>
            <p:ph type="sldNum" sz="quarter" idx="3"/>
          </p:nvPr>
        </p:nvSpPr>
        <p:spPr>
          <a:xfrm>
            <a:off x="1588" y="9499600"/>
            <a:ext cx="2979737" cy="500063"/>
          </a:xfrm>
          <a:prstGeom prst="rect">
            <a:avLst/>
          </a:prstGeom>
        </p:spPr>
        <p:txBody>
          <a:bodyPr vert="horz" lIns="91440" tIns="45720" rIns="91440" bIns="45720" rtlCol="1" anchor="b"/>
          <a:lstStyle>
            <a:lvl1pPr algn="l">
              <a:defRPr sz="1200"/>
            </a:lvl1pPr>
          </a:lstStyle>
          <a:p>
            <a:fld id="{3D9860A6-B627-4CB6-90D2-672A760D89B5}" type="slidenum">
              <a:rPr lang="ar-SA" smtClean="0"/>
              <a:pPr/>
              <a:t>‹#›</a:t>
            </a:fld>
            <a:endParaRPr lang="ar-S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96995" y="0"/>
            <a:ext cx="2980055" cy="500063"/>
          </a:xfrm>
          <a:prstGeom prst="rect">
            <a:avLst/>
          </a:prstGeom>
        </p:spPr>
        <p:txBody>
          <a:bodyPr vert="horz" lIns="96442" tIns="48221" rIns="96442" bIns="48221" rtlCol="1"/>
          <a:lstStyle>
            <a:lvl1pPr algn="r">
              <a:defRPr sz="1300"/>
            </a:lvl1pPr>
          </a:lstStyle>
          <a:p>
            <a:endParaRPr lang="ar-SA"/>
          </a:p>
        </p:txBody>
      </p:sp>
      <p:sp>
        <p:nvSpPr>
          <p:cNvPr id="3" name="Date Placeholder 2"/>
          <p:cNvSpPr>
            <a:spLocks noGrp="1"/>
          </p:cNvSpPr>
          <p:nvPr>
            <p:ph type="dt" idx="1"/>
          </p:nvPr>
        </p:nvSpPr>
        <p:spPr>
          <a:xfrm>
            <a:off x="1592" y="0"/>
            <a:ext cx="2980055" cy="500063"/>
          </a:xfrm>
          <a:prstGeom prst="rect">
            <a:avLst/>
          </a:prstGeom>
        </p:spPr>
        <p:txBody>
          <a:bodyPr vert="horz" lIns="96442" tIns="48221" rIns="96442" bIns="48221" rtlCol="1"/>
          <a:lstStyle>
            <a:lvl1pPr algn="l">
              <a:defRPr sz="1300"/>
            </a:lvl1pPr>
          </a:lstStyle>
          <a:p>
            <a:fld id="{57184A0A-762E-446E-923F-F680871446C4}" type="datetimeFigureOut">
              <a:rPr lang="ar-SA" smtClean="0"/>
              <a:pPr/>
              <a:t>02/01/34</a:t>
            </a:fld>
            <a:endParaRPr lang="ar-SA"/>
          </a:p>
        </p:txBody>
      </p:sp>
      <p:sp>
        <p:nvSpPr>
          <p:cNvPr id="4" name="Slide Image Placeholder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6442" tIns="48221" rIns="96442" bIns="48221" rtlCol="1" anchor="ctr"/>
          <a:lstStyle/>
          <a:p>
            <a:endParaRPr lang="ar-SA"/>
          </a:p>
        </p:txBody>
      </p:sp>
      <p:sp>
        <p:nvSpPr>
          <p:cNvPr id="5" name="Notes Placeholder 4"/>
          <p:cNvSpPr>
            <a:spLocks noGrp="1"/>
          </p:cNvSpPr>
          <p:nvPr>
            <p:ph type="body" sz="quarter" idx="3"/>
          </p:nvPr>
        </p:nvSpPr>
        <p:spPr>
          <a:xfrm>
            <a:off x="687705" y="4750594"/>
            <a:ext cx="5501640" cy="4500563"/>
          </a:xfrm>
          <a:prstGeom prst="rect">
            <a:avLst/>
          </a:prstGeom>
        </p:spPr>
        <p:txBody>
          <a:bodyPr vert="horz" lIns="96442" tIns="48221" rIns="96442" bIns="48221"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96995" y="9499451"/>
            <a:ext cx="2980055" cy="500063"/>
          </a:xfrm>
          <a:prstGeom prst="rect">
            <a:avLst/>
          </a:prstGeom>
        </p:spPr>
        <p:txBody>
          <a:bodyPr vert="horz" lIns="96442" tIns="48221" rIns="96442" bIns="48221" rtlCol="1" anchor="b"/>
          <a:lstStyle>
            <a:lvl1pPr algn="r">
              <a:defRPr sz="1300"/>
            </a:lvl1pPr>
          </a:lstStyle>
          <a:p>
            <a:endParaRPr lang="ar-SA"/>
          </a:p>
        </p:txBody>
      </p:sp>
      <p:sp>
        <p:nvSpPr>
          <p:cNvPr id="7" name="Slide Number Placeholder 6"/>
          <p:cNvSpPr>
            <a:spLocks noGrp="1"/>
          </p:cNvSpPr>
          <p:nvPr>
            <p:ph type="sldNum" sz="quarter" idx="5"/>
          </p:nvPr>
        </p:nvSpPr>
        <p:spPr>
          <a:xfrm>
            <a:off x="1592" y="9499451"/>
            <a:ext cx="2980055" cy="500063"/>
          </a:xfrm>
          <a:prstGeom prst="rect">
            <a:avLst/>
          </a:prstGeom>
        </p:spPr>
        <p:txBody>
          <a:bodyPr vert="horz" lIns="96442" tIns="48221" rIns="96442" bIns="48221" rtlCol="1" anchor="b"/>
          <a:lstStyle>
            <a:lvl1pPr algn="l">
              <a:defRPr sz="1300"/>
            </a:lvl1pPr>
          </a:lstStyle>
          <a:p>
            <a:fld id="{B3E2F5D2-2A08-4069-A66D-74505B035171}"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390F2419-D7D0-4BD2-894D-0625C4365B45}" type="datetime1">
              <a:rPr lang="en-US" smtClean="0"/>
              <a:pPr/>
              <a:t>11/15/2012</a:t>
            </a:fld>
            <a:endParaRPr lang="en-US"/>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endParaRPr lang="en-US"/>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B6F15528-21DE-4FAA-801E-634DDDAF4B2B}" type="slidenum">
              <a:rPr lang="en-US" smtClean="0"/>
              <a:pPr/>
              <a:t>‹#›</a:t>
            </a:fld>
            <a:endParaRPr lang="en-US"/>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smtClean="0"/>
              <a:t>Click to edit Master 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FD9762A-D790-4742-B6A0-41A19B06BF8E}" type="datetime1">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805AFB79-D515-4E73-B29C-E70F342542BA}" type="datetime1">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848600" y="533400"/>
            <a:ext cx="762000" cy="609600"/>
          </a:xfrm>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AB6A123-E896-4AA7-AD16-A0071FAABC06}" type="datetime1">
              <a:rPr lang="en-US" smtClean="0"/>
              <a:pPr/>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fld id="{9789818C-6D91-48C8-84C1-B8CB4F02FD3C}" type="datetime1">
              <a:rPr lang="en-US" smtClean="0"/>
              <a:pPr/>
              <a:t>11/15/2012</a:t>
            </a:fld>
            <a:endParaRPr lang="en-US"/>
          </a:p>
        </p:txBody>
      </p:sp>
      <p:sp>
        <p:nvSpPr>
          <p:cNvPr id="5" name="Footer Placeholder 4"/>
          <p:cNvSpPr>
            <a:spLocks noGrp="1"/>
          </p:cNvSpPr>
          <p:nvPr>
            <p:ph type="ftr" sz="quarter" idx="11"/>
          </p:nvPr>
        </p:nvSpPr>
        <p:spPr>
          <a:xfrm>
            <a:off x="1892808" y="6556248"/>
            <a:ext cx="1673352" cy="228600"/>
          </a:xfrm>
        </p:spPr>
        <p:txBody>
          <a:bodyPr/>
          <a:lstStyle/>
          <a:p>
            <a:endParaRPr lang="en-US"/>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245290B-83EE-4FB3-B35D-453E505DF849}" type="datetime1">
              <a:rPr lang="en-US" smtClean="0"/>
              <a:pPr/>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smtClean="0"/>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1C3763DF-90A6-4EF5-8ACF-036FB1CC1F66}" type="datetime1">
              <a:rPr lang="en-US" smtClean="0"/>
              <a:pPr/>
              <a:t>11/15/2012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276F8A8-EB84-4F57-AF2D-E82EA8DBA44A}" type="datetime1">
              <a:rPr lang="en-US" smtClean="0"/>
              <a:pPr/>
              <a:t>11/15/2012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791FCB9B-A9BF-4A1E-B4C1-21283CDACF6E}" type="datetime1">
              <a:rPr lang="en-US" smtClean="0"/>
              <a:pPr/>
              <a:t>11/15/2012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907429-B09A-4A3E-AABE-6DB1C86BD2A1}" type="datetime1">
              <a:rPr lang="en-US" smtClean="0"/>
              <a:pPr/>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48352CD5-DF66-456D-9879-0AB923167409}" type="datetime1">
              <a:rPr lang="en-US" smtClean="0"/>
              <a:pPr/>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A5612612-B9FF-47DB-845B-61C989103F0F}" type="datetime1">
              <a:rPr lang="en-US" smtClean="0"/>
              <a:pPr/>
              <a:t>11/15/2012</a:t>
            </a:fld>
            <a:endParaRPr lang="en-US"/>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endParaRPr lang="en-US"/>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hdr="0" ftr="0" dt="0"/>
  <p:txStyles>
    <p:titleStyle>
      <a:lvl1pPr algn="r" defTabSz="914400" rtl="1"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r" defTabSz="914400" rtl="1"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r" defTabSz="914400" rtl="1"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r" defTabSz="914400" rtl="1"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r" defTabSz="914400" rtl="1"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r" defTabSz="914400" rtl="1"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r" defTabSz="914400" rtl="1"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r" defTabSz="914400" rtl="1"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r" defTabSz="914400" rtl="1"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r" defTabSz="914400" rtl="1"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52400"/>
            <a:ext cx="7086600" cy="1371600"/>
          </a:xfrm>
          <a:ln w="38100">
            <a:solidFill>
              <a:srgbClr val="0070C0"/>
            </a:solidFill>
          </a:ln>
        </p:spPr>
        <p:txBody>
          <a:bodyPr/>
          <a:lstStyle/>
          <a:p>
            <a:pPr algn="ctr"/>
            <a:r>
              <a:rPr lang="ar-SA" dirty="0" smtClean="0"/>
              <a:t>الرقابة –الفصل السادس</a:t>
            </a:r>
            <a:endParaRPr lang="ar-SA"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pic>
        <p:nvPicPr>
          <p:cNvPr id="1027" name="Picture 3" descr="C:\Program Files\Microsoft Office\MEDIA\CAGCAT10\j0287005.wmf"/>
          <p:cNvPicPr>
            <a:picLocks noGrp="1" noChangeAspect="1" noChangeArrowheads="1"/>
          </p:cNvPicPr>
          <p:nvPr>
            <p:ph idx="1"/>
          </p:nvPr>
        </p:nvPicPr>
        <p:blipFill>
          <a:blip r:embed="rId2" cstate="print"/>
          <a:srcRect/>
          <a:stretch>
            <a:fillRect/>
          </a:stretch>
        </p:blipFill>
        <p:spPr bwMode="auto">
          <a:xfrm>
            <a:off x="1828800" y="1676400"/>
            <a:ext cx="7315200" cy="5181600"/>
          </a:xfrm>
          <a:prstGeom prst="rect">
            <a:avLst/>
          </a:prstGeom>
          <a:noFill/>
          <a:ln w="38100">
            <a:solidFill>
              <a:srgbClr val="0070C0"/>
            </a:solidFill>
          </a:ln>
        </p:spPr>
      </p:pic>
      <p:sp>
        <p:nvSpPr>
          <p:cNvPr id="6" name="عنصر نائب للنص 5"/>
          <p:cNvSpPr>
            <a:spLocks noGrp="1"/>
          </p:cNvSpPr>
          <p:nvPr>
            <p:ph type="body" sz="half" idx="2"/>
          </p:nvPr>
        </p:nvSpPr>
        <p:spPr/>
        <p:txBody>
          <a:bodyPr/>
          <a:lstStyle/>
          <a:p>
            <a:endParaRPr lang="ar-S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858000" cy="1143000"/>
          </a:xfrm>
        </p:spPr>
        <p:txBody>
          <a:bodyPr/>
          <a:lstStyle/>
          <a:p>
            <a:pPr algn="ctr"/>
            <a:r>
              <a:rPr lang="ar-SA" b="1" dirty="0" smtClean="0"/>
              <a:t>أساسيات الرقابة</a:t>
            </a:r>
            <a:endParaRPr lang="ar-SA" dirty="0"/>
          </a:p>
        </p:txBody>
      </p:sp>
      <p:sp>
        <p:nvSpPr>
          <p:cNvPr id="3" name="Content Placeholder 2"/>
          <p:cNvSpPr>
            <a:spLocks noGrp="1"/>
          </p:cNvSpPr>
          <p:nvPr>
            <p:ph idx="1"/>
          </p:nvPr>
        </p:nvSpPr>
        <p:spPr>
          <a:xfrm>
            <a:off x="1905000" y="2133600"/>
            <a:ext cx="6934200" cy="4343400"/>
          </a:xfrm>
        </p:spPr>
        <p:txBody>
          <a:bodyPr>
            <a:noAutofit/>
          </a:bodyPr>
          <a:lstStyle/>
          <a:p>
            <a:pPr algn="just">
              <a:lnSpc>
                <a:spcPct val="150000"/>
              </a:lnSpc>
              <a:spcBef>
                <a:spcPts val="0"/>
              </a:spcBef>
              <a:buNone/>
            </a:pPr>
            <a:r>
              <a:rPr lang="ar-SA" sz="3200" b="1" dirty="0" smtClean="0"/>
              <a:t>ثالثاً: </a:t>
            </a:r>
            <a:r>
              <a:rPr lang="ar-SA" sz="3200" dirty="0" smtClean="0"/>
              <a:t>الموضوعية في اختيار المعايير الرقابية.</a:t>
            </a:r>
          </a:p>
          <a:p>
            <a:pPr algn="just">
              <a:lnSpc>
                <a:spcPct val="150000"/>
              </a:lnSpc>
              <a:spcBef>
                <a:spcPts val="0"/>
              </a:spcBef>
              <a:buNone/>
            </a:pPr>
            <a:r>
              <a:rPr lang="ar-SA" sz="3200" b="1" dirty="0" smtClean="0"/>
              <a:t>رابعاً: </a:t>
            </a:r>
            <a:r>
              <a:rPr lang="ar-SA" sz="3200" dirty="0" smtClean="0"/>
              <a:t>الوضوح وسهولة الفهم.</a:t>
            </a:r>
            <a:endParaRPr lang="ar-SA" sz="3200" b="1" dirty="0" smtClean="0"/>
          </a:p>
          <a:p>
            <a:pPr algn="r" rtl="1">
              <a:lnSpc>
                <a:spcPct val="150000"/>
              </a:lnSpc>
              <a:spcBef>
                <a:spcPts val="0"/>
              </a:spcBef>
              <a:buNone/>
            </a:pPr>
            <a:r>
              <a:rPr lang="ar-SA" sz="3200" b="1" dirty="0" smtClean="0"/>
              <a:t>خامساً: </a:t>
            </a:r>
            <a:r>
              <a:rPr lang="ar-SA" sz="3200" dirty="0" smtClean="0"/>
              <a:t>إمكانية تصحيح الأخطاء والانحرافات.</a:t>
            </a:r>
          </a:p>
          <a:p>
            <a:pPr algn="r" rtl="1">
              <a:lnSpc>
                <a:spcPct val="150000"/>
              </a:lnSpc>
              <a:spcBef>
                <a:spcPts val="0"/>
              </a:spcBef>
              <a:buNone/>
            </a:pPr>
            <a:r>
              <a:rPr lang="ar-SA" sz="3200" b="1" dirty="0" smtClean="0"/>
              <a:t>سادساً: </a:t>
            </a:r>
            <a:r>
              <a:rPr lang="ar-SA" sz="3200" dirty="0" smtClean="0"/>
              <a:t>توافر القدرات والمعارف الإدارية والفنية للقائمين على أجهزة والرقابة.</a:t>
            </a:r>
          </a:p>
          <a:p>
            <a:pPr algn="r" rtl="1">
              <a:lnSpc>
                <a:spcPct val="150000"/>
              </a:lnSpc>
              <a:spcBef>
                <a:spcPts val="0"/>
              </a:spcBef>
              <a:buNone/>
            </a:pPr>
            <a:r>
              <a:rPr lang="ar-SA" sz="3200" dirty="0" smtClean="0"/>
              <a:t/>
            </a:r>
            <a:br>
              <a:rPr lang="ar-SA" sz="3200" dirty="0" smtClean="0"/>
            </a:br>
            <a:endParaRPr lang="ar-SA"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858000" cy="1143000"/>
          </a:xfrm>
        </p:spPr>
        <p:txBody>
          <a:bodyPr/>
          <a:lstStyle/>
          <a:p>
            <a:pPr algn="ctr"/>
            <a:r>
              <a:rPr lang="ar-SA" b="1" dirty="0" smtClean="0"/>
              <a:t>أساسيات الرقابة</a:t>
            </a:r>
            <a:endParaRPr lang="ar-SA" dirty="0"/>
          </a:p>
        </p:txBody>
      </p:sp>
      <p:sp>
        <p:nvSpPr>
          <p:cNvPr id="3" name="Content Placeholder 2"/>
          <p:cNvSpPr>
            <a:spLocks noGrp="1"/>
          </p:cNvSpPr>
          <p:nvPr>
            <p:ph idx="1"/>
          </p:nvPr>
        </p:nvSpPr>
        <p:spPr>
          <a:xfrm>
            <a:off x="1828800" y="2286000"/>
            <a:ext cx="6858000" cy="3840163"/>
          </a:xfrm>
        </p:spPr>
        <p:txBody>
          <a:bodyPr>
            <a:normAutofit/>
          </a:bodyPr>
          <a:lstStyle/>
          <a:p>
            <a:pPr>
              <a:lnSpc>
                <a:spcPct val="150000"/>
              </a:lnSpc>
              <a:spcBef>
                <a:spcPts val="0"/>
              </a:spcBef>
              <a:buNone/>
            </a:pPr>
            <a:r>
              <a:rPr lang="ar-SA" sz="3200" b="1" dirty="0" smtClean="0"/>
              <a:t>سابعاً: </a:t>
            </a:r>
            <a:r>
              <a:rPr lang="ar-SA" sz="3200" dirty="0" smtClean="0"/>
              <a:t>وضوح المسؤوليات وتحديد الواجبات.</a:t>
            </a:r>
            <a:endParaRPr lang="ar-SA" sz="3200" b="1" dirty="0" smtClean="0"/>
          </a:p>
          <a:p>
            <a:pPr>
              <a:lnSpc>
                <a:spcPct val="150000"/>
              </a:lnSpc>
              <a:spcBef>
                <a:spcPts val="0"/>
              </a:spcBef>
              <a:buNone/>
            </a:pPr>
            <a:r>
              <a:rPr lang="ar-SA" sz="3200" b="1" dirty="0" smtClean="0"/>
              <a:t>ثامناً: </a:t>
            </a:r>
            <a:r>
              <a:rPr lang="ar-SA" sz="3200" dirty="0" smtClean="0"/>
              <a:t>الاقتصاد والمرونة.</a:t>
            </a:r>
          </a:p>
          <a:p>
            <a:pPr>
              <a:lnSpc>
                <a:spcPct val="150000"/>
              </a:lnSpc>
              <a:spcBef>
                <a:spcPts val="0"/>
              </a:spcBef>
              <a:buNone/>
            </a:pPr>
            <a:r>
              <a:rPr lang="ar-SA" sz="3200" b="1" dirty="0" smtClean="0"/>
              <a:t>تاسعاً: </a:t>
            </a:r>
            <a:r>
              <a:rPr lang="ar-SA" sz="3200" dirty="0" smtClean="0"/>
              <a:t>استمرارية الرقابة.</a:t>
            </a:r>
          </a:p>
          <a:p>
            <a:pPr>
              <a:lnSpc>
                <a:spcPct val="150000"/>
              </a:lnSpc>
              <a:spcBef>
                <a:spcPts val="0"/>
              </a:spcBef>
              <a:buNone/>
            </a:pPr>
            <a:r>
              <a:rPr lang="ar-SA" sz="3200" b="1" dirty="0" smtClean="0"/>
              <a:t>عاشراً: </a:t>
            </a:r>
            <a:r>
              <a:rPr lang="ar-SA" sz="3200" dirty="0" smtClean="0"/>
              <a:t>دقة النتائج ووضوحها.</a:t>
            </a:r>
            <a:br>
              <a:rPr lang="ar-SA" sz="3200" dirty="0" smtClean="0"/>
            </a:br>
            <a:endParaRPr lang="ar-SA"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6781800" cy="1143000"/>
          </a:xfrm>
        </p:spPr>
        <p:txBody>
          <a:bodyPr/>
          <a:lstStyle/>
          <a:p>
            <a:pPr algn="ctr"/>
            <a:r>
              <a:rPr lang="ar-SA" b="1" dirty="0" smtClean="0"/>
              <a:t>وسائل الرقابة</a:t>
            </a:r>
            <a:endParaRPr lang="ar-SA" dirty="0"/>
          </a:p>
        </p:txBody>
      </p:sp>
      <p:sp>
        <p:nvSpPr>
          <p:cNvPr id="3" name="Content Placeholder 2"/>
          <p:cNvSpPr>
            <a:spLocks noGrp="1"/>
          </p:cNvSpPr>
          <p:nvPr>
            <p:ph idx="1"/>
          </p:nvPr>
        </p:nvSpPr>
        <p:spPr>
          <a:xfrm>
            <a:off x="2057400" y="1905000"/>
            <a:ext cx="6629400" cy="4495800"/>
          </a:xfrm>
        </p:spPr>
        <p:txBody>
          <a:bodyPr>
            <a:noAutofit/>
          </a:bodyPr>
          <a:lstStyle/>
          <a:p>
            <a:pPr algn="r" rtl="1">
              <a:lnSpc>
                <a:spcPct val="150000"/>
              </a:lnSpc>
              <a:buNone/>
            </a:pPr>
            <a:r>
              <a:rPr lang="ar-SA" sz="3200" b="1" dirty="0" smtClean="0">
                <a:latin typeface="Times New Roman" pitchFamily="18" charset="0"/>
                <a:cs typeface="Times New Roman" pitchFamily="18" charset="0"/>
              </a:rPr>
              <a:t>أولاً: </a:t>
            </a:r>
            <a:r>
              <a:rPr lang="ar-SA" sz="3200" dirty="0" smtClean="0">
                <a:latin typeface="Times New Roman" pitchFamily="18" charset="0"/>
                <a:cs typeface="Times New Roman" pitchFamily="18" charset="0"/>
              </a:rPr>
              <a:t>الموازنة التقديرية.</a:t>
            </a:r>
          </a:p>
          <a:p>
            <a:pPr algn="r" rtl="1">
              <a:lnSpc>
                <a:spcPct val="150000"/>
              </a:lnSpc>
              <a:buNone/>
            </a:pPr>
            <a:r>
              <a:rPr lang="ar-SA" sz="3200" b="1" dirty="0" smtClean="0">
                <a:latin typeface="Times New Roman" pitchFamily="18" charset="0"/>
                <a:cs typeface="Times New Roman" pitchFamily="18" charset="0"/>
              </a:rPr>
              <a:t>ثانياً: </a:t>
            </a:r>
            <a:r>
              <a:rPr lang="ar-SA" sz="3200" dirty="0" smtClean="0">
                <a:latin typeface="Times New Roman" pitchFamily="18" charset="0"/>
                <a:cs typeface="Times New Roman" pitchFamily="18" charset="0"/>
              </a:rPr>
              <a:t>البيانات الإحصائية والرسوم البيانية.</a:t>
            </a:r>
          </a:p>
          <a:p>
            <a:pPr algn="r" rtl="1">
              <a:lnSpc>
                <a:spcPct val="150000"/>
              </a:lnSpc>
              <a:buNone/>
            </a:pPr>
            <a:r>
              <a:rPr lang="ar-SA" sz="3200" b="1" dirty="0" smtClean="0">
                <a:latin typeface="Times New Roman" pitchFamily="18" charset="0"/>
                <a:cs typeface="Times New Roman" pitchFamily="18" charset="0"/>
              </a:rPr>
              <a:t>ثالثًا: </a:t>
            </a:r>
            <a:r>
              <a:rPr lang="ar-SA" sz="3200" dirty="0" smtClean="0">
                <a:latin typeface="Times New Roman" pitchFamily="18" charset="0"/>
                <a:cs typeface="Times New Roman" pitchFamily="18" charset="0"/>
              </a:rPr>
              <a:t>السجلات.</a:t>
            </a:r>
          </a:p>
          <a:p>
            <a:pPr algn="r" rtl="1">
              <a:lnSpc>
                <a:spcPct val="150000"/>
              </a:lnSpc>
              <a:buNone/>
            </a:pPr>
            <a:r>
              <a:rPr lang="ar-SA" sz="3200" b="1" dirty="0" smtClean="0">
                <a:latin typeface="Times New Roman" pitchFamily="18" charset="0"/>
                <a:cs typeface="Times New Roman" pitchFamily="18" charset="0"/>
              </a:rPr>
              <a:t>رابعًا: </a:t>
            </a:r>
            <a:r>
              <a:rPr lang="ar-SA" sz="3200" dirty="0" smtClean="0">
                <a:latin typeface="Times New Roman" pitchFamily="18" charset="0"/>
                <a:cs typeface="Times New Roman" pitchFamily="18" charset="0"/>
              </a:rPr>
              <a:t>الملاحظة الشخصية.</a:t>
            </a:r>
          </a:p>
          <a:p>
            <a:pPr algn="r" rtl="1">
              <a:lnSpc>
                <a:spcPct val="150000"/>
              </a:lnSpc>
              <a:buNone/>
            </a:pPr>
            <a:r>
              <a:rPr lang="ar-SA" sz="3200" b="1" dirty="0" smtClean="0">
                <a:latin typeface="Times New Roman" pitchFamily="18" charset="0"/>
                <a:cs typeface="Times New Roman" pitchFamily="18" charset="0"/>
              </a:rPr>
              <a:t>خامسًا: </a:t>
            </a:r>
            <a:r>
              <a:rPr lang="ar-SA" sz="3200" dirty="0" smtClean="0">
                <a:latin typeface="Times New Roman" pitchFamily="18" charset="0"/>
                <a:cs typeface="Times New Roman" pitchFamily="18" charset="0"/>
              </a:rPr>
              <a:t>التقارير الإدارية.</a:t>
            </a:r>
            <a:r>
              <a:rPr lang="ar-SA" sz="3200" b="1" u="sng" dirty="0" smtClean="0">
                <a:latin typeface="Times New Roman" pitchFamily="18" charset="0"/>
                <a:cs typeface="Times New Roman" pitchFamily="18" charset="0"/>
              </a:rPr>
              <a:t/>
            </a:r>
            <a:br>
              <a:rPr lang="ar-SA" sz="3200" b="1" u="sng" dirty="0" smtClean="0">
                <a:latin typeface="Times New Roman" pitchFamily="18" charset="0"/>
                <a:cs typeface="Times New Roman" pitchFamily="18" charset="0"/>
              </a:rPr>
            </a:br>
            <a:endParaRPr lang="ar-SA" sz="3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858000" cy="1143000"/>
          </a:xfrm>
        </p:spPr>
        <p:txBody>
          <a:bodyPr/>
          <a:lstStyle/>
          <a:p>
            <a:pPr algn="ctr"/>
            <a:r>
              <a:rPr lang="ar-SA" b="1" dirty="0" smtClean="0"/>
              <a:t>أنواع الرقابة</a:t>
            </a:r>
            <a:endParaRPr lang="ar-SA" b="1" dirty="0"/>
          </a:p>
        </p:txBody>
      </p:sp>
      <p:sp>
        <p:nvSpPr>
          <p:cNvPr id="3" name="Content Placeholder 2"/>
          <p:cNvSpPr>
            <a:spLocks noGrp="1"/>
          </p:cNvSpPr>
          <p:nvPr>
            <p:ph idx="1"/>
          </p:nvPr>
        </p:nvSpPr>
        <p:spPr>
          <a:xfrm>
            <a:off x="533400" y="2286000"/>
            <a:ext cx="8153400" cy="3840163"/>
          </a:xfrm>
        </p:spPr>
        <p:txBody>
          <a:bodyPr>
            <a:noAutofit/>
          </a:bodyPr>
          <a:lstStyle/>
          <a:p>
            <a:pPr algn="r" rtl="1">
              <a:buNone/>
            </a:pPr>
            <a:r>
              <a:rPr lang="ar-SA" sz="3200" b="1" dirty="0" smtClean="0"/>
              <a:t>أولاً: الرقابة حسب المعايير</a:t>
            </a:r>
          </a:p>
          <a:p>
            <a:pPr algn="r" rtl="1">
              <a:buNone/>
            </a:pPr>
            <a:r>
              <a:rPr lang="ar-SA" sz="3200" b="1" dirty="0" smtClean="0"/>
              <a:t>			</a:t>
            </a:r>
            <a:r>
              <a:rPr lang="ar-SA" sz="3200" dirty="0" smtClean="0"/>
              <a:t>وتتضمن :</a:t>
            </a:r>
          </a:p>
          <a:p>
            <a:pPr algn="r" rtl="1">
              <a:lnSpc>
                <a:spcPct val="150000"/>
              </a:lnSpc>
              <a:buFont typeface="Wingdings" pitchFamily="2" charset="2"/>
              <a:buChar char="q"/>
            </a:pPr>
            <a:r>
              <a:rPr lang="ar-SA" sz="3200" dirty="0" smtClean="0"/>
              <a:t>رقابة على أساس الإجراءات </a:t>
            </a:r>
          </a:p>
          <a:p>
            <a:pPr algn="r" rtl="1">
              <a:lnSpc>
                <a:spcPct val="150000"/>
              </a:lnSpc>
              <a:buFont typeface="Wingdings" pitchFamily="2" charset="2"/>
              <a:buChar char="q"/>
            </a:pPr>
            <a:r>
              <a:rPr lang="ar-SA" sz="3200" dirty="0" smtClean="0"/>
              <a:t>رقابة على أساس النتائج.</a:t>
            </a:r>
            <a:r>
              <a:rPr lang="ar-SA" sz="3200" b="1" dirty="0" smtClean="0"/>
              <a:t/>
            </a:r>
            <a:br>
              <a:rPr lang="ar-SA" sz="3200" b="1" dirty="0" smtClean="0"/>
            </a:br>
            <a:endParaRPr lang="ar-SA"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858000" cy="1143000"/>
          </a:xfrm>
        </p:spPr>
        <p:txBody>
          <a:bodyPr/>
          <a:lstStyle/>
          <a:p>
            <a:pPr algn="ctr"/>
            <a:r>
              <a:rPr lang="ar-SA" b="1" dirty="0" smtClean="0"/>
              <a:t>أنواع الرقابة</a:t>
            </a:r>
            <a:endParaRPr lang="ar-SA" dirty="0"/>
          </a:p>
        </p:txBody>
      </p:sp>
      <p:sp>
        <p:nvSpPr>
          <p:cNvPr id="3" name="Content Placeholder 2"/>
          <p:cNvSpPr>
            <a:spLocks noGrp="1"/>
          </p:cNvSpPr>
          <p:nvPr>
            <p:ph idx="1"/>
          </p:nvPr>
        </p:nvSpPr>
        <p:spPr>
          <a:xfrm>
            <a:off x="1828800" y="2133600"/>
            <a:ext cx="6858000" cy="4495800"/>
          </a:xfrm>
        </p:spPr>
        <p:txBody>
          <a:bodyPr>
            <a:noAutofit/>
          </a:bodyPr>
          <a:lstStyle/>
          <a:p>
            <a:pPr algn="just" rtl="1">
              <a:buFont typeface="Wingdings" pitchFamily="2" charset="2"/>
              <a:buChar char="q"/>
            </a:pPr>
            <a:r>
              <a:rPr lang="ar-SA" sz="3200" b="1" dirty="0" smtClean="0"/>
              <a:t> الرقابة على أساس الإجراءات:</a:t>
            </a:r>
          </a:p>
          <a:p>
            <a:pPr algn="just" rtl="1">
              <a:lnSpc>
                <a:spcPct val="150000"/>
              </a:lnSpc>
              <a:spcBef>
                <a:spcPts val="0"/>
              </a:spcBef>
              <a:buNone/>
            </a:pPr>
            <a:r>
              <a:rPr lang="ar-SA" sz="3200" b="1" dirty="0" smtClean="0"/>
              <a:t>	</a:t>
            </a:r>
            <a:r>
              <a:rPr lang="ar-SA" sz="3200" dirty="0" smtClean="0"/>
              <a:t>تقوم الرقابة على أساس القواعد والإجراءات بقياس التصرفات التي تصدر عن المنظمات العامة، ومطابقتها بمجموعة القوانين والقواعد والضوابط والطرق والإجراءات.</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أنواع الرقابة</a:t>
            </a:r>
            <a:endParaRPr lang="ar-SA" dirty="0"/>
          </a:p>
        </p:txBody>
      </p:sp>
      <p:sp>
        <p:nvSpPr>
          <p:cNvPr id="3" name="Content Placeholder 2"/>
          <p:cNvSpPr>
            <a:spLocks noGrp="1"/>
          </p:cNvSpPr>
          <p:nvPr>
            <p:ph idx="1"/>
          </p:nvPr>
        </p:nvSpPr>
        <p:spPr>
          <a:xfrm>
            <a:off x="1981200" y="2286000"/>
            <a:ext cx="6705600" cy="3840163"/>
          </a:xfrm>
        </p:spPr>
        <p:txBody>
          <a:bodyPr>
            <a:normAutofit/>
          </a:bodyPr>
          <a:lstStyle/>
          <a:p>
            <a:pPr algn="just">
              <a:lnSpc>
                <a:spcPct val="150000"/>
              </a:lnSpc>
              <a:spcBef>
                <a:spcPts val="0"/>
              </a:spcBef>
            </a:pPr>
            <a:r>
              <a:rPr lang="ar-SA" sz="3200" dirty="0" smtClean="0"/>
              <a:t>ويركز هذا النوع من الرقابة على التصرفات التي تصدر من وحدات الإدارة العامة ومن العاملين فيها، وليس على ما تحققه هذه التصرفات من نتائج نهائية.</a:t>
            </a:r>
          </a:p>
          <a:p>
            <a:pPr algn="just">
              <a:lnSpc>
                <a:spcPct val="150000"/>
              </a:lnSpc>
              <a:spcBef>
                <a:spcPts val="0"/>
              </a:spcBef>
            </a:pPr>
            <a:endParaRPr lang="ar-SA"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6781800" cy="1143000"/>
          </a:xfrm>
        </p:spPr>
        <p:txBody>
          <a:bodyPr/>
          <a:lstStyle/>
          <a:p>
            <a:pPr algn="ctr"/>
            <a:r>
              <a:rPr lang="ar-SA" b="1" dirty="0" smtClean="0"/>
              <a:t>أنواع الرقابة</a:t>
            </a:r>
            <a:endParaRPr lang="ar-SA" dirty="0"/>
          </a:p>
        </p:txBody>
      </p:sp>
      <p:sp>
        <p:nvSpPr>
          <p:cNvPr id="3" name="Content Placeholder 2"/>
          <p:cNvSpPr>
            <a:spLocks noGrp="1"/>
          </p:cNvSpPr>
          <p:nvPr>
            <p:ph idx="1"/>
          </p:nvPr>
        </p:nvSpPr>
        <p:spPr>
          <a:xfrm>
            <a:off x="1981200" y="1752600"/>
            <a:ext cx="6858000" cy="4876800"/>
          </a:xfrm>
        </p:spPr>
        <p:txBody>
          <a:bodyPr>
            <a:noAutofit/>
          </a:bodyPr>
          <a:lstStyle/>
          <a:p>
            <a:pPr algn="just" rtl="1">
              <a:buFont typeface="Wingdings" pitchFamily="2" charset="2"/>
              <a:buChar char="q"/>
            </a:pPr>
            <a:r>
              <a:rPr lang="ar-SA" sz="3200" b="1" dirty="0" smtClean="0"/>
              <a:t>الرقابة على أساس النتائج:</a:t>
            </a:r>
          </a:p>
          <a:p>
            <a:pPr algn="just" rtl="1">
              <a:lnSpc>
                <a:spcPct val="150000"/>
              </a:lnSpc>
              <a:spcBef>
                <a:spcPts val="0"/>
              </a:spcBef>
              <a:buNone/>
            </a:pPr>
            <a:r>
              <a:rPr lang="ar-SA" sz="3200" b="1" dirty="0" smtClean="0"/>
              <a:t>	</a:t>
            </a:r>
            <a:r>
              <a:rPr lang="ar-SA" sz="3200" dirty="0" smtClean="0"/>
              <a:t>تقوم الرقابة على أساس النتائج بقياس النتائج النهائية التي تحققها المنظمات العامة، وفق معايير يمكن قياسها موضوعياً، فهذا النوع من الرقابة لا يتابع ويقوّم التصرفات والنشاطات التي تقوم بها المنظمات العامة، وإنما يركز فقط على النتائج التي تحققها هذه المنظمات.</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6781800" cy="1143000"/>
          </a:xfrm>
        </p:spPr>
        <p:txBody>
          <a:bodyPr/>
          <a:lstStyle/>
          <a:p>
            <a:pPr algn="ctr"/>
            <a:r>
              <a:rPr lang="ar-SA" b="1" dirty="0" smtClean="0"/>
              <a:t>أنواع الرقابة</a:t>
            </a:r>
            <a:endParaRPr lang="ar-SA" dirty="0"/>
          </a:p>
        </p:txBody>
      </p:sp>
      <p:sp>
        <p:nvSpPr>
          <p:cNvPr id="3" name="Content Placeholder 2"/>
          <p:cNvSpPr>
            <a:spLocks noGrp="1"/>
          </p:cNvSpPr>
          <p:nvPr>
            <p:ph idx="1"/>
          </p:nvPr>
        </p:nvSpPr>
        <p:spPr>
          <a:xfrm>
            <a:off x="1828800" y="1828800"/>
            <a:ext cx="6858000" cy="4572000"/>
          </a:xfrm>
        </p:spPr>
        <p:txBody>
          <a:bodyPr>
            <a:noAutofit/>
          </a:bodyPr>
          <a:lstStyle/>
          <a:p>
            <a:pPr algn="just" rtl="1">
              <a:spcBef>
                <a:spcPts val="0"/>
              </a:spcBef>
              <a:buNone/>
            </a:pPr>
            <a:r>
              <a:rPr lang="ar-SA" sz="3200" b="1" dirty="0" smtClean="0"/>
              <a:t>ثانياً: الرقابة حسب موقعها من الأداء</a:t>
            </a:r>
          </a:p>
          <a:p>
            <a:pPr algn="just" rtl="1">
              <a:spcBef>
                <a:spcPts val="0"/>
              </a:spcBef>
              <a:buFont typeface="Wingdings" pitchFamily="2" charset="2"/>
              <a:buChar char="q"/>
            </a:pPr>
            <a:r>
              <a:rPr lang="ar-SA" sz="3200" b="1" dirty="0" smtClean="0"/>
              <a:t>الرقابة السابقة:</a:t>
            </a:r>
          </a:p>
          <a:p>
            <a:pPr algn="just" rtl="1">
              <a:lnSpc>
                <a:spcPct val="150000"/>
              </a:lnSpc>
              <a:spcBef>
                <a:spcPts val="0"/>
              </a:spcBef>
              <a:buNone/>
            </a:pPr>
            <a:r>
              <a:rPr lang="ar-SA" sz="3200" b="1" dirty="0" smtClean="0"/>
              <a:t>	</a:t>
            </a:r>
            <a:r>
              <a:rPr lang="ar-SA" sz="3200" dirty="0" smtClean="0"/>
              <a:t>وتسمى بالرقابة المانعة أو الوقائية، وتهدف إلى ضمان حسم الأداء أو التأكد من الالتزام بنصوص القوانين والتعليمات في إصدار القرارات أو تنفيذ الإجراءات. كما تهدف إلى ترشيد القرارات وتنفيذها بصورة سليمة وفعالة.</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6781800" cy="1143000"/>
          </a:xfrm>
        </p:spPr>
        <p:txBody>
          <a:bodyPr/>
          <a:lstStyle/>
          <a:p>
            <a:pPr algn="ctr"/>
            <a:r>
              <a:rPr lang="ar-SA" b="1" dirty="0" smtClean="0"/>
              <a:t>أنواع الرقابة</a:t>
            </a:r>
            <a:endParaRPr lang="ar-SA" dirty="0"/>
          </a:p>
        </p:txBody>
      </p:sp>
      <p:sp>
        <p:nvSpPr>
          <p:cNvPr id="3" name="Content Placeholder 2"/>
          <p:cNvSpPr>
            <a:spLocks noGrp="1"/>
          </p:cNvSpPr>
          <p:nvPr>
            <p:ph idx="1"/>
          </p:nvPr>
        </p:nvSpPr>
        <p:spPr>
          <a:xfrm>
            <a:off x="2057400" y="2286000"/>
            <a:ext cx="6781800" cy="4114800"/>
          </a:xfrm>
        </p:spPr>
        <p:txBody>
          <a:bodyPr>
            <a:noAutofit/>
          </a:bodyPr>
          <a:lstStyle/>
          <a:p>
            <a:pPr algn="just" rtl="1">
              <a:lnSpc>
                <a:spcPct val="150000"/>
              </a:lnSpc>
              <a:spcBef>
                <a:spcPts val="0"/>
              </a:spcBef>
              <a:buNone/>
            </a:pPr>
            <a:r>
              <a:rPr lang="ar-SA" sz="3200" b="1" dirty="0" smtClean="0"/>
              <a:t>الرقابة اللاحقة:</a:t>
            </a:r>
            <a:endParaRPr lang="ar-SA" sz="3200" dirty="0" smtClean="0"/>
          </a:p>
          <a:p>
            <a:pPr algn="just" rtl="1">
              <a:lnSpc>
                <a:spcPct val="150000"/>
              </a:lnSpc>
              <a:spcBef>
                <a:spcPts val="0"/>
              </a:spcBef>
              <a:buNone/>
            </a:pPr>
            <a:r>
              <a:rPr lang="ar-SA" sz="3200" dirty="0" smtClean="0"/>
              <a:t>	وتسمى الرقابة البعدية أو الرقابة المستندية، وفي هذا النوع من الرقابة لا يتم تقويم تصرفات وقرارات وإجراءات وحدات الإدارة العامة إلا بعد حدوث التصرفات فعلاً. </a:t>
            </a:r>
          </a:p>
          <a:p>
            <a:pPr algn="just" rtl="1">
              <a:lnSpc>
                <a:spcPct val="150000"/>
              </a:lnSpc>
              <a:spcBef>
                <a:spcPts val="0"/>
              </a:spcBef>
              <a:buNone/>
            </a:pPr>
            <a:r>
              <a:rPr lang="ar-SA" sz="3200" dirty="0" smtClean="0"/>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أنواع الرقابة</a:t>
            </a:r>
            <a:endParaRPr lang="ar-SA" dirty="0"/>
          </a:p>
        </p:txBody>
      </p:sp>
      <p:sp>
        <p:nvSpPr>
          <p:cNvPr id="3" name="Content Placeholder 2"/>
          <p:cNvSpPr>
            <a:spLocks noGrp="1"/>
          </p:cNvSpPr>
          <p:nvPr>
            <p:ph idx="1"/>
          </p:nvPr>
        </p:nvSpPr>
        <p:spPr>
          <a:xfrm>
            <a:off x="2057400" y="2286000"/>
            <a:ext cx="6629400" cy="3840163"/>
          </a:xfrm>
        </p:spPr>
        <p:txBody>
          <a:bodyPr>
            <a:normAutofit/>
          </a:bodyPr>
          <a:lstStyle/>
          <a:p>
            <a:pPr algn="just">
              <a:lnSpc>
                <a:spcPct val="150000"/>
              </a:lnSpc>
            </a:pPr>
            <a:r>
              <a:rPr lang="ar-SA" sz="3200" dirty="0" smtClean="0">
                <a:latin typeface="Times New Roman" pitchFamily="18" charset="0"/>
                <a:cs typeface="Times New Roman" pitchFamily="18" charset="0"/>
              </a:rPr>
              <a:t>إن تقويم الأداء بعد أن يكون هذا الأداء قد وقع بالفعل يجعل الرقابة اللاحقة ذات طابع تقويمي أو تصحيحي.</a:t>
            </a:r>
            <a:endParaRPr lang="ar-SA" sz="3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858000" cy="1143000"/>
          </a:xfrm>
        </p:spPr>
        <p:txBody>
          <a:bodyPr/>
          <a:lstStyle/>
          <a:p>
            <a:pPr algn="ctr"/>
            <a:r>
              <a:rPr lang="ar-SA" dirty="0" smtClean="0"/>
              <a:t>الرقابة</a:t>
            </a:r>
            <a:endParaRPr lang="ar-SA" dirty="0"/>
          </a:p>
        </p:txBody>
      </p:sp>
      <p:sp>
        <p:nvSpPr>
          <p:cNvPr id="3" name="Content Placeholder 2"/>
          <p:cNvSpPr>
            <a:spLocks noGrp="1"/>
          </p:cNvSpPr>
          <p:nvPr>
            <p:ph idx="1"/>
          </p:nvPr>
        </p:nvSpPr>
        <p:spPr>
          <a:xfrm>
            <a:off x="1828800" y="1905000"/>
            <a:ext cx="6858000" cy="4221163"/>
          </a:xfrm>
        </p:spPr>
        <p:txBody>
          <a:bodyPr>
            <a:normAutofit/>
          </a:bodyPr>
          <a:lstStyle/>
          <a:p>
            <a:pPr algn="just" rtl="1">
              <a:lnSpc>
                <a:spcPct val="150000"/>
              </a:lnSpc>
              <a:spcBef>
                <a:spcPts val="0"/>
              </a:spcBef>
            </a:pPr>
            <a:r>
              <a:rPr lang="ar-SA" sz="3200" dirty="0" smtClean="0"/>
              <a:t>هي وظيفة إدارية، وهي عملية مستمرة متجددة، يتم بمقتضاها التحقق من أن الأداء يتم على النحو الذي حددته الأهداف والمعايير الموضوعة، وذلك بقياس درجة نجاح الأداء الفعلي في تحقيق الأهداف والمعايير بغرض التقويم والتصحيح.</a:t>
            </a:r>
            <a:endParaRPr lang="en-US" sz="3200" dirty="0" smtClean="0"/>
          </a:p>
          <a:p>
            <a:pPr algn="r" rtl="1">
              <a:spcBef>
                <a:spcPts val="0"/>
              </a:spcBef>
            </a:pPr>
            <a:endParaRPr lang="ar-SA"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6781800" cy="1143000"/>
          </a:xfrm>
        </p:spPr>
        <p:txBody>
          <a:bodyPr/>
          <a:lstStyle/>
          <a:p>
            <a:pPr algn="ctr"/>
            <a:r>
              <a:rPr lang="ar-SA" b="1" dirty="0" smtClean="0"/>
              <a:t>أنواع الرقابة</a:t>
            </a:r>
            <a:endParaRPr lang="ar-SA" dirty="0"/>
          </a:p>
        </p:txBody>
      </p:sp>
      <p:sp>
        <p:nvSpPr>
          <p:cNvPr id="3" name="Content Placeholder 2"/>
          <p:cNvSpPr>
            <a:spLocks noGrp="1"/>
          </p:cNvSpPr>
          <p:nvPr>
            <p:ph idx="1"/>
          </p:nvPr>
        </p:nvSpPr>
        <p:spPr>
          <a:xfrm>
            <a:off x="1981200" y="1905000"/>
            <a:ext cx="6705600" cy="4572000"/>
          </a:xfrm>
        </p:spPr>
        <p:txBody>
          <a:bodyPr>
            <a:normAutofit lnSpcReduction="10000"/>
          </a:bodyPr>
          <a:lstStyle/>
          <a:p>
            <a:pPr algn="just" rtl="1">
              <a:lnSpc>
                <a:spcPct val="150000"/>
              </a:lnSpc>
              <a:buNone/>
            </a:pPr>
            <a:r>
              <a:rPr lang="ar-SA" sz="3200" b="1" dirty="0" smtClean="0"/>
              <a:t> ثالثاً: الرقابة وفقاً لمصادرها</a:t>
            </a:r>
          </a:p>
          <a:p>
            <a:pPr algn="just" rtl="1">
              <a:buFont typeface="Wingdings" pitchFamily="2" charset="2"/>
              <a:buChar char="q"/>
            </a:pPr>
            <a:r>
              <a:rPr lang="ar-SA" sz="3200" b="1" dirty="0" smtClean="0"/>
              <a:t> الرقابة الداخلية:</a:t>
            </a:r>
          </a:p>
          <a:p>
            <a:pPr algn="just" rtl="1">
              <a:lnSpc>
                <a:spcPct val="150000"/>
              </a:lnSpc>
              <a:buNone/>
            </a:pPr>
            <a:r>
              <a:rPr lang="ar-SA" sz="3200" b="1" dirty="0" smtClean="0"/>
              <a:t>	</a:t>
            </a:r>
            <a:r>
              <a:rPr lang="ar-SA" sz="3200" dirty="0" smtClean="0"/>
              <a:t>يقصد بالرقابة الداخلية أنواع الرقابة التي تمارسها كل منظمة بنفسها على أوجه النشاطات والعمليات التي تؤديها والتي تمتد خلال مستويات التنظيم المختلفة.</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858000" cy="1143000"/>
          </a:xfrm>
        </p:spPr>
        <p:txBody>
          <a:bodyPr/>
          <a:lstStyle/>
          <a:p>
            <a:pPr algn="ctr"/>
            <a:r>
              <a:rPr lang="ar-SA" b="1" dirty="0" smtClean="0"/>
              <a:t>أنواع الرقابة</a:t>
            </a:r>
            <a:endParaRPr lang="ar-SA" dirty="0"/>
          </a:p>
        </p:txBody>
      </p:sp>
      <p:sp>
        <p:nvSpPr>
          <p:cNvPr id="3" name="Content Placeholder 2"/>
          <p:cNvSpPr>
            <a:spLocks noGrp="1"/>
          </p:cNvSpPr>
          <p:nvPr>
            <p:ph idx="1"/>
          </p:nvPr>
        </p:nvSpPr>
        <p:spPr>
          <a:xfrm>
            <a:off x="1981200" y="1828800"/>
            <a:ext cx="6781800" cy="4648200"/>
          </a:xfrm>
        </p:spPr>
        <p:txBody>
          <a:bodyPr>
            <a:normAutofit fontScale="92500"/>
          </a:bodyPr>
          <a:lstStyle/>
          <a:p>
            <a:pPr algn="just" rtl="1">
              <a:lnSpc>
                <a:spcPct val="150000"/>
              </a:lnSpc>
              <a:spcBef>
                <a:spcPts val="0"/>
              </a:spcBef>
              <a:buFont typeface="Wingdings" pitchFamily="2" charset="2"/>
              <a:buChar char="q"/>
            </a:pPr>
            <a:r>
              <a:rPr lang="ar-SA" sz="3600" b="1" dirty="0" smtClean="0"/>
              <a:t>الرقابة الخارجية:</a:t>
            </a:r>
          </a:p>
          <a:p>
            <a:pPr algn="just" rtl="1">
              <a:lnSpc>
                <a:spcPct val="150000"/>
              </a:lnSpc>
              <a:spcBef>
                <a:spcPts val="0"/>
              </a:spcBef>
              <a:buNone/>
            </a:pPr>
            <a:r>
              <a:rPr lang="ar-SA" sz="3600" dirty="0" smtClean="0"/>
              <a:t>	تعتبر الرقابة الخارجية عملاً متمماً للرقابة الداخلية. ذلك لأنه إذا كانت الرقابة الداخلية على درجة عالية من الإتقان بما يكفل حسن الأداء، فإنه ليس ثمة داع عندئذ إلى رقابة أخرى خارجية.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6781800" cy="1143000"/>
          </a:xfrm>
        </p:spPr>
        <p:txBody>
          <a:bodyPr/>
          <a:lstStyle/>
          <a:p>
            <a:pPr algn="ctr"/>
            <a:r>
              <a:rPr lang="ar-SA" b="1" dirty="0" smtClean="0"/>
              <a:t>أنواع الرقابة</a:t>
            </a:r>
            <a:endParaRPr lang="ar-SA" dirty="0"/>
          </a:p>
        </p:txBody>
      </p:sp>
      <p:sp>
        <p:nvSpPr>
          <p:cNvPr id="3" name="Content Placeholder 2"/>
          <p:cNvSpPr>
            <a:spLocks noGrp="1"/>
          </p:cNvSpPr>
          <p:nvPr>
            <p:ph idx="1"/>
          </p:nvPr>
        </p:nvSpPr>
        <p:spPr>
          <a:xfrm>
            <a:off x="1981200" y="2286000"/>
            <a:ext cx="6705600" cy="4114800"/>
          </a:xfrm>
        </p:spPr>
        <p:txBody>
          <a:bodyPr>
            <a:normAutofit/>
          </a:bodyPr>
          <a:lstStyle/>
          <a:p>
            <a:pPr algn="just" rtl="1">
              <a:lnSpc>
                <a:spcPct val="150000"/>
              </a:lnSpc>
              <a:spcBef>
                <a:spcPts val="0"/>
              </a:spcBef>
            </a:pPr>
            <a:r>
              <a:rPr lang="ar-SA" sz="3200" dirty="0" smtClean="0"/>
              <a:t>لذلك فإن الرقابة الخارجية في العادة تكون شاملة أي غير تفصيلية كما أنها تمارس بواسطة أجهزة مستقلة متخصصة، ما يكفل الاطمئنان إلى أن الجهاز الإداري للمنظمة أو المنشأة لا يخالف القواعد والإجراءات.</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934200" cy="1143000"/>
          </a:xfrm>
        </p:spPr>
        <p:txBody>
          <a:bodyPr/>
          <a:lstStyle/>
          <a:p>
            <a:pPr algn="ctr"/>
            <a:r>
              <a:rPr lang="ar-SA" b="1" dirty="0" smtClean="0"/>
              <a:t>أنواع الرقابة</a:t>
            </a:r>
            <a:endParaRPr lang="ar-SA" dirty="0"/>
          </a:p>
        </p:txBody>
      </p:sp>
      <p:sp>
        <p:nvSpPr>
          <p:cNvPr id="3" name="Content Placeholder 2"/>
          <p:cNvSpPr>
            <a:spLocks noGrp="1"/>
          </p:cNvSpPr>
          <p:nvPr>
            <p:ph idx="1"/>
          </p:nvPr>
        </p:nvSpPr>
        <p:spPr>
          <a:xfrm>
            <a:off x="1981200" y="1981200"/>
            <a:ext cx="6858000" cy="4449763"/>
          </a:xfrm>
        </p:spPr>
        <p:txBody>
          <a:bodyPr>
            <a:normAutofit/>
          </a:bodyPr>
          <a:lstStyle/>
          <a:p>
            <a:pPr algn="just" rtl="1">
              <a:lnSpc>
                <a:spcPct val="150000"/>
              </a:lnSpc>
              <a:spcBef>
                <a:spcPts val="0"/>
              </a:spcBef>
            </a:pPr>
            <a:r>
              <a:rPr lang="ar-SA" sz="3200" dirty="0" smtClean="0"/>
              <a:t>وعادة ما يتبع أجهزة الرقابة الإدارة العليا، وهذا يعطيها مكانة مرموقة وقوة دفع عالية واستقلالاً يمكنها من حرية العمل وبُعدها عن تدخل الأجهزة التنفيذية في أعمالها أو محاولة التأثير في اتجاهاتها.</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858000" cy="1143000"/>
          </a:xfrm>
        </p:spPr>
        <p:txBody>
          <a:bodyPr>
            <a:normAutofit/>
          </a:bodyPr>
          <a:lstStyle/>
          <a:p>
            <a:r>
              <a:rPr lang="ar-SA" sz="3600" b="1" dirty="0" smtClean="0"/>
              <a:t>معوقات نجاح النظم الرقابية</a:t>
            </a:r>
            <a:endParaRPr lang="ar-SA" sz="3600" dirty="0"/>
          </a:p>
        </p:txBody>
      </p:sp>
      <p:sp>
        <p:nvSpPr>
          <p:cNvPr id="3" name="Content Placeholder 2"/>
          <p:cNvSpPr>
            <a:spLocks noGrp="1"/>
          </p:cNvSpPr>
          <p:nvPr>
            <p:ph idx="1"/>
          </p:nvPr>
        </p:nvSpPr>
        <p:spPr>
          <a:xfrm>
            <a:off x="1981200" y="1981200"/>
            <a:ext cx="6705600" cy="4419600"/>
          </a:xfrm>
        </p:spPr>
        <p:txBody>
          <a:bodyPr>
            <a:noAutofit/>
          </a:bodyPr>
          <a:lstStyle/>
          <a:p>
            <a:pPr algn="r" rtl="1">
              <a:lnSpc>
                <a:spcPct val="150000"/>
              </a:lnSpc>
              <a:spcBef>
                <a:spcPts val="0"/>
              </a:spcBef>
            </a:pPr>
            <a:r>
              <a:rPr lang="ar-SA" sz="3200" dirty="0" smtClean="0"/>
              <a:t>تعاني النظم الرقابية من مقاومة العاملين لها، ويرجع ذلك إلى عوامل كثيرة من أهمها:</a:t>
            </a:r>
          </a:p>
          <a:p>
            <a:pPr algn="r" rtl="1">
              <a:lnSpc>
                <a:spcPct val="150000"/>
              </a:lnSpc>
              <a:spcBef>
                <a:spcPts val="0"/>
              </a:spcBef>
              <a:buNone/>
            </a:pPr>
            <a:r>
              <a:rPr lang="ar-SA" sz="3200" b="1" dirty="0" smtClean="0"/>
              <a:t>1- الرقابة الزائدة: </a:t>
            </a:r>
          </a:p>
          <a:p>
            <a:pPr algn="r" rtl="1">
              <a:lnSpc>
                <a:spcPct val="150000"/>
              </a:lnSpc>
              <a:spcBef>
                <a:spcPts val="0"/>
              </a:spcBef>
              <a:buNone/>
            </a:pPr>
            <a:r>
              <a:rPr lang="ar-SA" sz="3200" dirty="0" smtClean="0"/>
              <a:t>	يقبل العاملون عادة درجة معينة من الرقابة، إذا زادت عنها تؤدي إلى رفضهم لها.</a:t>
            </a:r>
            <a:br>
              <a:rPr lang="ar-SA" sz="3200" dirty="0" smtClean="0"/>
            </a:br>
            <a:endParaRPr lang="ar-SA"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7010400" cy="1143000"/>
          </a:xfrm>
        </p:spPr>
        <p:txBody>
          <a:bodyPr>
            <a:normAutofit/>
          </a:bodyPr>
          <a:lstStyle/>
          <a:p>
            <a:r>
              <a:rPr lang="ar-SA" sz="3600" b="1" dirty="0" smtClean="0"/>
              <a:t>معوقات نجاح النظم الرقابية</a:t>
            </a:r>
            <a:endParaRPr lang="ar-SA" sz="3600" dirty="0"/>
          </a:p>
        </p:txBody>
      </p:sp>
      <p:sp>
        <p:nvSpPr>
          <p:cNvPr id="3" name="Content Placeholder 2"/>
          <p:cNvSpPr>
            <a:spLocks noGrp="1"/>
          </p:cNvSpPr>
          <p:nvPr>
            <p:ph idx="1"/>
          </p:nvPr>
        </p:nvSpPr>
        <p:spPr>
          <a:xfrm>
            <a:off x="1905000" y="1981200"/>
            <a:ext cx="6781800" cy="4144963"/>
          </a:xfrm>
        </p:spPr>
        <p:txBody>
          <a:bodyPr>
            <a:normAutofit/>
          </a:bodyPr>
          <a:lstStyle/>
          <a:p>
            <a:pPr algn="just" rtl="1">
              <a:buNone/>
            </a:pPr>
            <a:r>
              <a:rPr lang="ar-SA" sz="3200" b="1" dirty="0" smtClean="0"/>
              <a:t>2- التركيز في غير محله:</a:t>
            </a:r>
            <a:endParaRPr lang="ar-SA" sz="3200" dirty="0" smtClean="0"/>
          </a:p>
          <a:p>
            <a:pPr algn="just" rtl="1">
              <a:lnSpc>
                <a:spcPct val="150000"/>
              </a:lnSpc>
              <a:buNone/>
            </a:pPr>
            <a:r>
              <a:rPr lang="ar-SA" sz="3200" dirty="0" smtClean="0"/>
              <a:t>	تركز بعض النظم الرقابية في أحيان كثيرة على نقاط معينة لا تتفق مع وجهة نظر العاملين حيث تعكس من وجهة نظرهم رؤية محدودة جداً مما قد يثير العاملين ضد هذه الرقابة.</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ar-SA" sz="3600" b="1" dirty="0" smtClean="0"/>
              <a:t>معوقات نجاح النظم الرقابية</a:t>
            </a:r>
            <a:endParaRPr lang="ar-SA" sz="3600" dirty="0"/>
          </a:p>
        </p:txBody>
      </p:sp>
      <p:sp>
        <p:nvSpPr>
          <p:cNvPr id="3" name="Content Placeholder 2"/>
          <p:cNvSpPr>
            <a:spLocks noGrp="1"/>
          </p:cNvSpPr>
          <p:nvPr>
            <p:ph idx="1"/>
          </p:nvPr>
        </p:nvSpPr>
        <p:spPr>
          <a:xfrm>
            <a:off x="1828800" y="1676400"/>
            <a:ext cx="7010400" cy="4953000"/>
          </a:xfrm>
        </p:spPr>
        <p:txBody>
          <a:bodyPr>
            <a:noAutofit/>
          </a:bodyPr>
          <a:lstStyle/>
          <a:p>
            <a:pPr algn="just" rtl="1">
              <a:lnSpc>
                <a:spcPct val="150000"/>
              </a:lnSpc>
              <a:spcBef>
                <a:spcPts val="0"/>
              </a:spcBef>
              <a:buNone/>
            </a:pPr>
            <a:r>
              <a:rPr lang="ar-SA" sz="3200" b="1" dirty="0" smtClean="0">
                <a:latin typeface="Times New Roman" pitchFamily="18" charset="0"/>
                <a:cs typeface="Times New Roman" pitchFamily="18" charset="0"/>
              </a:rPr>
              <a:t>3-عدم التوازن بين المسؤوليات والصلاحيات:</a:t>
            </a:r>
          </a:p>
          <a:p>
            <a:pPr algn="just" rtl="1">
              <a:lnSpc>
                <a:spcPct val="150000"/>
              </a:lnSpc>
              <a:spcBef>
                <a:spcPts val="0"/>
              </a:spcBef>
              <a:buNone/>
            </a:pPr>
            <a:r>
              <a:rPr lang="ar-SA" sz="3200" dirty="0" smtClean="0">
                <a:latin typeface="Times New Roman" pitchFamily="18" charset="0"/>
                <a:cs typeface="Times New Roman" pitchFamily="18" charset="0"/>
              </a:rPr>
              <a:t>	يشعر العاملون أحياناً بأن المسؤولية الواقعة عليهم تفوق ما هو ممنوح لهم من صلاحيات وفي نفس الوقت قد يتطلب النظام الرقابي الرقابة اللصيقة والمراجعة التفصيلية لكل جزئيات العمل، مما يرتبط سلبياً بقبول العاملين والتجاوب مع النظم الرقابية.</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10400" cy="1143000"/>
          </a:xfrm>
        </p:spPr>
        <p:txBody>
          <a:bodyPr>
            <a:normAutofit fontScale="90000"/>
          </a:bodyPr>
          <a:lstStyle/>
          <a:p>
            <a:r>
              <a:rPr lang="ar-SA" sz="4000" b="1" dirty="0" smtClean="0"/>
              <a:t>معوقات نجاح النظم الرقابية</a:t>
            </a:r>
            <a:endParaRPr lang="ar-SA" sz="4000" dirty="0"/>
          </a:p>
        </p:txBody>
      </p:sp>
      <p:sp>
        <p:nvSpPr>
          <p:cNvPr id="3" name="Content Placeholder 2"/>
          <p:cNvSpPr>
            <a:spLocks noGrp="1"/>
          </p:cNvSpPr>
          <p:nvPr>
            <p:ph idx="1"/>
          </p:nvPr>
        </p:nvSpPr>
        <p:spPr>
          <a:xfrm>
            <a:off x="1981200" y="2286000"/>
            <a:ext cx="6858000" cy="4267200"/>
          </a:xfrm>
        </p:spPr>
        <p:txBody>
          <a:bodyPr>
            <a:noAutofit/>
          </a:bodyPr>
          <a:lstStyle/>
          <a:p>
            <a:pPr algn="r" rtl="1">
              <a:lnSpc>
                <a:spcPct val="150000"/>
              </a:lnSpc>
              <a:spcBef>
                <a:spcPts val="0"/>
              </a:spcBef>
              <a:buNone/>
            </a:pPr>
            <a:r>
              <a:rPr lang="ar-SA" sz="3200" b="1" dirty="0" smtClean="0">
                <a:latin typeface="Arial" pitchFamily="34" charset="0"/>
                <a:cs typeface="Arial" pitchFamily="34" charset="0"/>
              </a:rPr>
              <a:t>4ـ عدم التوازن بين العائد والتكاليف:</a:t>
            </a:r>
          </a:p>
          <a:p>
            <a:pPr algn="just" rtl="1">
              <a:lnSpc>
                <a:spcPct val="150000"/>
              </a:lnSpc>
              <a:spcBef>
                <a:spcPts val="0"/>
              </a:spcBef>
              <a:buNone/>
            </a:pPr>
            <a:r>
              <a:rPr lang="ar-SA" sz="3200" b="1" dirty="0" smtClean="0">
                <a:latin typeface="Arial" pitchFamily="34" charset="0"/>
                <a:cs typeface="Arial" pitchFamily="34" charset="0"/>
              </a:rPr>
              <a:t>	</a:t>
            </a:r>
            <a:r>
              <a:rPr lang="ar-SA" sz="3200" dirty="0" smtClean="0">
                <a:latin typeface="Arial" pitchFamily="34" charset="0"/>
                <a:cs typeface="Arial" pitchFamily="34" charset="0"/>
              </a:rPr>
              <a:t>قد يكون عدم كفاية العائد أو المكافآت التي يحصل عليها العاملون من أسباب مقاومة هؤلاء للنظم الرقابية.</a:t>
            </a:r>
          </a:p>
          <a:p>
            <a:pPr algn="r" rtl="1">
              <a:lnSpc>
                <a:spcPct val="150000"/>
              </a:lnSpc>
              <a:spcBef>
                <a:spcPts val="0"/>
              </a:spcBef>
              <a:buNone/>
            </a:pPr>
            <a:endParaRPr lang="en-US" sz="3200" dirty="0" smtClean="0">
              <a:latin typeface="Arial" pitchFamily="34" charset="0"/>
              <a:cs typeface="Arial" pitchFamily="34" charset="0"/>
            </a:endParaRPr>
          </a:p>
          <a:p>
            <a:pPr algn="r" rtl="1">
              <a:lnSpc>
                <a:spcPct val="150000"/>
              </a:lnSpc>
              <a:spcBef>
                <a:spcPts val="0"/>
              </a:spcBef>
            </a:pPr>
            <a:endParaRPr lang="ar-SA"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858000" cy="1143000"/>
          </a:xfrm>
        </p:spPr>
        <p:txBody>
          <a:bodyPr>
            <a:normAutofit/>
          </a:bodyPr>
          <a:lstStyle/>
          <a:p>
            <a:r>
              <a:rPr lang="ar-SA" sz="3600" b="1" dirty="0" smtClean="0"/>
              <a:t>معوقات نجاح النظم الرقابية</a:t>
            </a:r>
            <a:endParaRPr lang="ar-SA" sz="3600" dirty="0"/>
          </a:p>
        </p:txBody>
      </p:sp>
      <p:sp>
        <p:nvSpPr>
          <p:cNvPr id="3" name="Content Placeholder 2"/>
          <p:cNvSpPr>
            <a:spLocks noGrp="1"/>
          </p:cNvSpPr>
          <p:nvPr>
            <p:ph idx="1"/>
          </p:nvPr>
        </p:nvSpPr>
        <p:spPr>
          <a:xfrm>
            <a:off x="1905000" y="2286000"/>
            <a:ext cx="6781800" cy="3840163"/>
          </a:xfrm>
        </p:spPr>
        <p:txBody>
          <a:bodyPr>
            <a:normAutofit/>
          </a:bodyPr>
          <a:lstStyle/>
          <a:p>
            <a:pPr>
              <a:lnSpc>
                <a:spcPct val="150000"/>
              </a:lnSpc>
              <a:spcBef>
                <a:spcPts val="0"/>
              </a:spcBef>
              <a:buNone/>
            </a:pPr>
            <a:r>
              <a:rPr lang="ar-SA" sz="3200" b="1" dirty="0" smtClean="0">
                <a:latin typeface="Arial" pitchFamily="34" charset="0"/>
                <a:cs typeface="Arial" pitchFamily="34" charset="0"/>
              </a:rPr>
              <a:t>5ـ عدم الحيادية: </a:t>
            </a:r>
          </a:p>
          <a:p>
            <a:pPr algn="just">
              <a:lnSpc>
                <a:spcPct val="150000"/>
              </a:lnSpc>
              <a:spcBef>
                <a:spcPts val="0"/>
              </a:spcBef>
              <a:buNone/>
            </a:pPr>
            <a:r>
              <a:rPr lang="ar-SA" sz="3200" b="1" dirty="0" smtClean="0">
                <a:latin typeface="Arial" pitchFamily="34" charset="0"/>
                <a:cs typeface="Arial" pitchFamily="34" charset="0"/>
              </a:rPr>
              <a:t>	</a:t>
            </a:r>
            <a:r>
              <a:rPr lang="ar-SA" sz="3200" dirty="0" smtClean="0">
                <a:latin typeface="Arial" pitchFamily="34" charset="0"/>
                <a:cs typeface="Arial" pitchFamily="34" charset="0"/>
              </a:rPr>
              <a:t>قد يؤدي عدم تصميم النظم الرقابية بشكل محايد إلى عدم قبول العاملين لهذه النظم.</a:t>
            </a:r>
            <a:endParaRPr lang="ar-SA"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smtClean="0"/>
              <a:t>أهداف الرقابة</a:t>
            </a:r>
            <a:endParaRPr lang="ar-SA" dirty="0"/>
          </a:p>
        </p:txBody>
      </p:sp>
      <p:sp>
        <p:nvSpPr>
          <p:cNvPr id="3" name="Content Placeholder 2"/>
          <p:cNvSpPr>
            <a:spLocks noGrp="1"/>
          </p:cNvSpPr>
          <p:nvPr>
            <p:ph idx="1"/>
          </p:nvPr>
        </p:nvSpPr>
        <p:spPr>
          <a:xfrm>
            <a:off x="1905000" y="1905000"/>
            <a:ext cx="6858000" cy="4724400"/>
          </a:xfrm>
        </p:spPr>
        <p:txBody>
          <a:bodyPr>
            <a:noAutofit/>
          </a:bodyPr>
          <a:lstStyle/>
          <a:p>
            <a:pPr algn="just" rtl="1">
              <a:buNone/>
            </a:pPr>
            <a:r>
              <a:rPr lang="ar-SA" sz="3200" b="1" dirty="0" smtClean="0"/>
              <a:t>1- حماية الصالح العام: </a:t>
            </a:r>
          </a:p>
          <a:p>
            <a:pPr algn="just" rtl="1">
              <a:lnSpc>
                <a:spcPct val="150000"/>
              </a:lnSpc>
              <a:buNone/>
            </a:pPr>
            <a:r>
              <a:rPr lang="ar-SA" sz="3200" b="1" dirty="0" smtClean="0"/>
              <a:t>	</a:t>
            </a:r>
            <a:r>
              <a:rPr lang="ar-SA" sz="3200" dirty="0" smtClean="0"/>
              <a:t>وهي محور الرقابة، وذلك بمراقبة النشاطات، وسير العمل وفق خططه وبرامجه في شكل تكاملي يحدد الأهداف المرجوة، والكشف عن الانحرافات والمخالفات وتحديد المسؤولية الإدارية.</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أهداف الرقابة</a:t>
            </a:r>
            <a:endParaRPr lang="ar-SA" dirty="0"/>
          </a:p>
        </p:txBody>
      </p:sp>
      <p:sp>
        <p:nvSpPr>
          <p:cNvPr id="3" name="Content Placeholder 2"/>
          <p:cNvSpPr>
            <a:spLocks noGrp="1"/>
          </p:cNvSpPr>
          <p:nvPr>
            <p:ph idx="1"/>
          </p:nvPr>
        </p:nvSpPr>
        <p:spPr>
          <a:xfrm>
            <a:off x="2057400" y="2209800"/>
            <a:ext cx="6629400" cy="3916363"/>
          </a:xfrm>
        </p:spPr>
        <p:txBody>
          <a:bodyPr>
            <a:normAutofit/>
          </a:bodyPr>
          <a:lstStyle/>
          <a:p>
            <a:pPr algn="just" rtl="1">
              <a:lnSpc>
                <a:spcPct val="150000"/>
              </a:lnSpc>
              <a:buNone/>
            </a:pPr>
            <a:r>
              <a:rPr lang="ar-SA" sz="3200" b="1" dirty="0" smtClean="0"/>
              <a:t>2- توجيه القيادة الإدارية </a:t>
            </a:r>
            <a:r>
              <a:rPr lang="ar-SA" sz="3200" dirty="0" smtClean="0"/>
              <a:t>أو السلطة المسئولة إلى التدخل السريع، لحماية الصالح العام، واتخاذ ما يلزم من قرارات مناسبة لتصحيح الأخطاء من أجل تحقيق الأهداف.</a:t>
            </a:r>
            <a:endParaRPr lang="ar-SA"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858000" cy="1143000"/>
          </a:xfrm>
        </p:spPr>
        <p:txBody>
          <a:bodyPr>
            <a:normAutofit/>
          </a:bodyPr>
          <a:lstStyle/>
          <a:p>
            <a:pPr algn="ctr"/>
            <a:r>
              <a:rPr lang="ar-SA" b="1" dirty="0" smtClean="0"/>
              <a:t>أهداف الرقابة</a:t>
            </a:r>
            <a:endParaRPr lang="ar-SA" dirty="0"/>
          </a:p>
        </p:txBody>
      </p:sp>
      <p:sp>
        <p:nvSpPr>
          <p:cNvPr id="3" name="Content Placeholder 2"/>
          <p:cNvSpPr>
            <a:spLocks noGrp="1"/>
          </p:cNvSpPr>
          <p:nvPr>
            <p:ph idx="1"/>
          </p:nvPr>
        </p:nvSpPr>
        <p:spPr>
          <a:xfrm>
            <a:off x="2057400" y="2286000"/>
            <a:ext cx="6858000" cy="4297363"/>
          </a:xfrm>
        </p:spPr>
        <p:txBody>
          <a:bodyPr>
            <a:normAutofit/>
          </a:bodyPr>
          <a:lstStyle/>
          <a:p>
            <a:pPr algn="just">
              <a:lnSpc>
                <a:spcPct val="150000"/>
              </a:lnSpc>
              <a:buNone/>
            </a:pPr>
            <a:r>
              <a:rPr lang="ar-SA" sz="3200" dirty="0" smtClean="0"/>
              <a:t>3- </a:t>
            </a:r>
            <a:r>
              <a:rPr lang="ar-SA" sz="3200" b="1" dirty="0" smtClean="0"/>
              <a:t>تقليل الأخطاء: </a:t>
            </a:r>
            <a:r>
              <a:rPr lang="ar-SA" sz="3200" dirty="0" smtClean="0"/>
              <a:t>ما يحتمل أن تكشف عنه عملية الرقابة من عناصر وظيفية تسهم في منع الانحراف، وهذا يؤدي إلى مكافأة هذه العناصر وتحفيزها معنوياً ومادياً.</a:t>
            </a:r>
            <a:endParaRPr lang="ar-SA"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858000" cy="1143000"/>
          </a:xfrm>
        </p:spPr>
        <p:txBody>
          <a:bodyPr/>
          <a:lstStyle/>
          <a:p>
            <a:pPr algn="ctr"/>
            <a:r>
              <a:rPr lang="ar-SA" b="1" dirty="0" smtClean="0"/>
              <a:t>عناصر الرقابة</a:t>
            </a:r>
            <a:endParaRPr lang="ar-SA" dirty="0"/>
          </a:p>
        </p:txBody>
      </p:sp>
      <p:sp>
        <p:nvSpPr>
          <p:cNvPr id="3" name="Content Placeholder 2"/>
          <p:cNvSpPr>
            <a:spLocks noGrp="1"/>
          </p:cNvSpPr>
          <p:nvPr>
            <p:ph idx="1"/>
          </p:nvPr>
        </p:nvSpPr>
        <p:spPr>
          <a:xfrm>
            <a:off x="1828800" y="2209800"/>
            <a:ext cx="6934200" cy="4191000"/>
          </a:xfrm>
        </p:spPr>
        <p:txBody>
          <a:bodyPr>
            <a:noAutofit/>
          </a:bodyPr>
          <a:lstStyle/>
          <a:p>
            <a:pPr algn="just" rtl="1">
              <a:lnSpc>
                <a:spcPct val="150000"/>
              </a:lnSpc>
              <a:spcBef>
                <a:spcPts val="0"/>
              </a:spcBef>
              <a:buNone/>
            </a:pPr>
            <a:r>
              <a:rPr lang="ar-SA" sz="3200" b="1" dirty="0" smtClean="0"/>
              <a:t>أولاً: </a:t>
            </a:r>
            <a:r>
              <a:rPr lang="ar-SA" sz="3200" dirty="0" smtClean="0"/>
              <a:t>تحديد الأهداف ووضع المعايير.</a:t>
            </a:r>
          </a:p>
          <a:p>
            <a:pPr algn="just" rtl="1">
              <a:lnSpc>
                <a:spcPct val="150000"/>
              </a:lnSpc>
              <a:spcBef>
                <a:spcPts val="0"/>
              </a:spcBef>
              <a:buNone/>
            </a:pPr>
            <a:r>
              <a:rPr lang="ar-SA" sz="3200" b="1" dirty="0" smtClean="0"/>
              <a:t>ثانياً: </a:t>
            </a:r>
            <a:r>
              <a:rPr lang="ar-SA" sz="3200" dirty="0" smtClean="0"/>
              <a:t>مقارنة النتائج المتحققة مع المعايير المرسومة.</a:t>
            </a:r>
          </a:p>
          <a:p>
            <a:pPr algn="just" rtl="1">
              <a:lnSpc>
                <a:spcPct val="150000"/>
              </a:lnSpc>
              <a:spcBef>
                <a:spcPts val="0"/>
              </a:spcBef>
              <a:buNone/>
            </a:pPr>
            <a:r>
              <a:rPr lang="ar-SA" sz="3200" b="1" dirty="0" smtClean="0"/>
              <a:t>ثالثاً: </a:t>
            </a:r>
            <a:r>
              <a:rPr lang="ar-SA" sz="3200" dirty="0" smtClean="0"/>
              <a:t>قياس الفروق والتعرف على أسبابها.</a:t>
            </a:r>
          </a:p>
          <a:p>
            <a:pPr algn="just" rtl="1">
              <a:lnSpc>
                <a:spcPct val="150000"/>
              </a:lnSpc>
              <a:spcBef>
                <a:spcPts val="0"/>
              </a:spcBef>
              <a:buNone/>
            </a:pPr>
            <a:r>
              <a:rPr lang="ar-SA" sz="3200" b="1" dirty="0" smtClean="0"/>
              <a:t>رابعاً: </a:t>
            </a:r>
            <a:r>
              <a:rPr lang="ar-SA" sz="3200" dirty="0" smtClean="0"/>
              <a:t>تصحيح الانحرافات ومتابعة سير التنفيذ.</a:t>
            </a:r>
          </a:p>
          <a:p>
            <a:pPr algn="just" rtl="1">
              <a:lnSpc>
                <a:spcPct val="150000"/>
              </a:lnSpc>
              <a:spcBef>
                <a:spcPts val="0"/>
              </a:spcBef>
              <a:buNone/>
            </a:pPr>
            <a:r>
              <a:rPr lang="ar-SA" sz="3200" dirty="0" smtClean="0"/>
              <a:t>	</a:t>
            </a:r>
          </a:p>
          <a:p>
            <a:pPr algn="just" rtl="1">
              <a:lnSpc>
                <a:spcPct val="150000"/>
              </a:lnSpc>
              <a:spcBef>
                <a:spcPts val="0"/>
              </a:spcBef>
              <a:buNone/>
            </a:pPr>
            <a:r>
              <a:rPr lang="ar-SA" sz="3200" dirty="0" smtClean="0"/>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858000" cy="1143000"/>
          </a:xfrm>
        </p:spPr>
        <p:txBody>
          <a:bodyPr/>
          <a:lstStyle/>
          <a:p>
            <a:pPr algn="ctr"/>
            <a:r>
              <a:rPr lang="ar-SA" b="1" dirty="0" smtClean="0"/>
              <a:t>عناصر الرقابة</a:t>
            </a:r>
            <a:endParaRPr lang="ar-SA" dirty="0"/>
          </a:p>
        </p:txBody>
      </p:sp>
      <p:sp>
        <p:nvSpPr>
          <p:cNvPr id="3" name="Content Placeholder 2"/>
          <p:cNvSpPr>
            <a:spLocks noGrp="1"/>
          </p:cNvSpPr>
          <p:nvPr>
            <p:ph idx="1"/>
          </p:nvPr>
        </p:nvSpPr>
        <p:spPr>
          <a:xfrm>
            <a:off x="1905000" y="2286000"/>
            <a:ext cx="6781800" cy="4114800"/>
          </a:xfrm>
        </p:spPr>
        <p:txBody>
          <a:bodyPr>
            <a:normAutofit/>
          </a:bodyPr>
          <a:lstStyle/>
          <a:p>
            <a:pPr algn="just">
              <a:lnSpc>
                <a:spcPct val="150000"/>
              </a:lnSpc>
            </a:pPr>
            <a:r>
              <a:rPr lang="ar-SA" sz="3200" dirty="0" smtClean="0"/>
              <a:t>وبمراجعة الأداء وقياس النتائج، ومقارنتها مع الإنجازالمخطط والتحقق من بلوغ الأهداف وصولاً إلى التنفيذ المنتظم تكتمل عناصر العملية الرقابية.وتكون قد حققت الأهداف التي تسعى إليها.</a:t>
            </a:r>
            <a:endParaRPr lang="ar-SA"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858000" cy="1143000"/>
          </a:xfrm>
        </p:spPr>
        <p:txBody>
          <a:bodyPr/>
          <a:lstStyle/>
          <a:p>
            <a:pPr algn="ctr"/>
            <a:r>
              <a:rPr lang="ar-SA" b="1" dirty="0" smtClean="0"/>
              <a:t>أساسيات الرقابة</a:t>
            </a:r>
            <a:endParaRPr lang="ar-SA" dirty="0"/>
          </a:p>
        </p:txBody>
      </p:sp>
      <p:sp>
        <p:nvSpPr>
          <p:cNvPr id="3" name="Content Placeholder 2"/>
          <p:cNvSpPr>
            <a:spLocks noGrp="1"/>
          </p:cNvSpPr>
          <p:nvPr>
            <p:ph idx="1"/>
          </p:nvPr>
        </p:nvSpPr>
        <p:spPr>
          <a:xfrm>
            <a:off x="1905000" y="2133600"/>
            <a:ext cx="6781800" cy="4267200"/>
          </a:xfrm>
        </p:spPr>
        <p:txBody>
          <a:bodyPr>
            <a:noAutofit/>
          </a:bodyPr>
          <a:lstStyle/>
          <a:p>
            <a:pPr algn="just" rtl="1">
              <a:lnSpc>
                <a:spcPct val="150000"/>
              </a:lnSpc>
              <a:spcBef>
                <a:spcPts val="0"/>
              </a:spcBef>
            </a:pPr>
            <a:r>
              <a:rPr lang="ar-SA" sz="3200" dirty="0" smtClean="0">
                <a:latin typeface="Times New Roman" pitchFamily="18" charset="0"/>
                <a:cs typeface="Times New Roman" pitchFamily="18" charset="0"/>
              </a:rPr>
              <a:t>لكي تتم الرقابة على أساس سليم، و يتم الأداء والإنجاز على النحو الذي تحدده الأهداف والمعايير الموضوعة وتكون الرقابة أكثر فاعلية، فلا بد من الاسترشاد ببعض المبادئ.</a:t>
            </a:r>
          </a:p>
          <a:p>
            <a:pPr algn="just" rtl="1">
              <a:lnSpc>
                <a:spcPct val="150000"/>
              </a:lnSpc>
              <a:spcBef>
                <a:spcPts val="0"/>
              </a:spcBef>
              <a:buNone/>
            </a:pPr>
            <a:endParaRPr lang="ar-SA" sz="3200" dirty="0" smtClean="0">
              <a:latin typeface="Times New Roman" pitchFamily="18" charset="0"/>
              <a:cs typeface="Times New Roman" pitchFamily="18" charset="0"/>
            </a:endParaRPr>
          </a:p>
          <a:p>
            <a:pPr algn="just" rtl="1">
              <a:lnSpc>
                <a:spcPct val="150000"/>
              </a:lnSpc>
              <a:spcBef>
                <a:spcPts val="0"/>
              </a:spcBef>
            </a:pPr>
            <a:endParaRPr lang="ar-SA" sz="32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6781800" cy="1143000"/>
          </a:xfrm>
        </p:spPr>
        <p:txBody>
          <a:bodyPr/>
          <a:lstStyle/>
          <a:p>
            <a:r>
              <a:rPr lang="ar-SA" b="1" dirty="0" smtClean="0"/>
              <a:t>أساسيات الرقابة</a:t>
            </a:r>
            <a:endParaRPr lang="ar-SA" dirty="0"/>
          </a:p>
        </p:txBody>
      </p:sp>
      <p:sp>
        <p:nvSpPr>
          <p:cNvPr id="3" name="Content Placeholder 2"/>
          <p:cNvSpPr>
            <a:spLocks noGrp="1"/>
          </p:cNvSpPr>
          <p:nvPr>
            <p:ph idx="1"/>
          </p:nvPr>
        </p:nvSpPr>
        <p:spPr>
          <a:xfrm>
            <a:off x="1905000" y="2438400"/>
            <a:ext cx="6781800" cy="3687763"/>
          </a:xfrm>
        </p:spPr>
        <p:txBody>
          <a:bodyPr>
            <a:normAutofit/>
          </a:bodyPr>
          <a:lstStyle/>
          <a:p>
            <a:pPr algn="just">
              <a:spcBef>
                <a:spcPts val="0"/>
              </a:spcBef>
            </a:pPr>
            <a:r>
              <a:rPr lang="ar-SA" sz="3200" b="1" dirty="0" smtClean="0">
                <a:latin typeface="Times New Roman" pitchFamily="18" charset="0"/>
                <a:cs typeface="Times New Roman" pitchFamily="18" charset="0"/>
              </a:rPr>
              <a:t>أولاً: </a:t>
            </a:r>
            <a:r>
              <a:rPr lang="ar-SA" sz="3200" dirty="0" smtClean="0">
                <a:latin typeface="Times New Roman" pitchFamily="18" charset="0"/>
                <a:cs typeface="Times New Roman" pitchFamily="18" charset="0"/>
              </a:rPr>
              <a:t>اتفاق النظام الرقابي المقترح مع حجم وطبيعة النشاط الذي تتم الرقابة عليه.</a:t>
            </a:r>
          </a:p>
          <a:p>
            <a:pPr algn="just">
              <a:lnSpc>
                <a:spcPct val="150000"/>
              </a:lnSpc>
              <a:spcBef>
                <a:spcPts val="0"/>
              </a:spcBef>
            </a:pPr>
            <a:r>
              <a:rPr lang="ar-SA" sz="3200" b="1" dirty="0" smtClean="0">
                <a:latin typeface="Times New Roman" pitchFamily="18" charset="0"/>
                <a:cs typeface="Times New Roman" pitchFamily="18" charset="0"/>
              </a:rPr>
              <a:t>ثانياً: </a:t>
            </a:r>
            <a:r>
              <a:rPr lang="ar-SA" sz="3200" dirty="0" smtClean="0">
                <a:latin typeface="Times New Roman" pitchFamily="18" charset="0"/>
                <a:cs typeface="Times New Roman" pitchFamily="18" charset="0"/>
              </a:rPr>
              <a:t>تحقيق الأهداف على مستوى عالٍ من الفاعلية والكفاية والعلاقات الإنسانية السليمة.</a:t>
            </a:r>
          </a:p>
          <a:p>
            <a:endParaRPr lang="ar-SA" sz="3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Mod">
  <a:themeElements>
    <a:clrScheme name="Mod">
      <a:dk1>
        <a:sysClr val="windowText" lastClr="000000"/>
      </a:dk1>
      <a:lt1>
        <a:sysClr val="window" lastClr="FFFFFF"/>
      </a:lt1>
      <a:dk2>
        <a:srgbClr val="065218"/>
      </a:dk2>
      <a:lt2>
        <a:srgbClr val="EDF3AE"/>
      </a:lt2>
      <a:accent1>
        <a:srgbClr val="8FCB17"/>
      </a:accent1>
      <a:accent2>
        <a:srgbClr val="769F11"/>
      </a:accent2>
      <a:accent3>
        <a:srgbClr val="D4E336"/>
      </a:accent3>
      <a:accent4>
        <a:srgbClr val="0C8228"/>
      </a:accent4>
      <a:accent5>
        <a:srgbClr val="C0EDA8"/>
      </a:accent5>
      <a:accent6>
        <a:srgbClr val="3B4F18"/>
      </a:accent6>
      <a:hlink>
        <a:srgbClr val="0A6A21"/>
      </a:hlink>
      <a:folHlink>
        <a:srgbClr val="406EA5"/>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Mod.thmx22</Template>
  <TotalTime>128</TotalTime>
  <Words>594</Words>
  <Application>Microsoft Office PowerPoint</Application>
  <PresentationFormat>عرض على الشاشة (3:4)‏</PresentationFormat>
  <Paragraphs>119</Paragraphs>
  <Slides>28</Slides>
  <Notes>0</Notes>
  <HiddenSlides>0</HiddenSlides>
  <MMClips>0</MMClips>
  <ScaleCrop>false</ScaleCrop>
  <HeadingPairs>
    <vt:vector size="4" baseType="variant">
      <vt:variant>
        <vt:lpstr>سمة</vt:lpstr>
      </vt:variant>
      <vt:variant>
        <vt:i4>1</vt:i4>
      </vt:variant>
      <vt:variant>
        <vt:lpstr>عناوين الشرائح</vt:lpstr>
      </vt:variant>
      <vt:variant>
        <vt:i4>28</vt:i4>
      </vt:variant>
    </vt:vector>
  </HeadingPairs>
  <TitlesOfParts>
    <vt:vector size="29" baseType="lpstr">
      <vt:lpstr>Mod</vt:lpstr>
      <vt:lpstr>الرقابة –الفصل السادس</vt:lpstr>
      <vt:lpstr>الرقابة</vt:lpstr>
      <vt:lpstr>أهداف الرقابة</vt:lpstr>
      <vt:lpstr>أهداف الرقابة</vt:lpstr>
      <vt:lpstr>أهداف الرقابة</vt:lpstr>
      <vt:lpstr>عناصر الرقابة</vt:lpstr>
      <vt:lpstr>عناصر الرقابة</vt:lpstr>
      <vt:lpstr>أساسيات الرقابة</vt:lpstr>
      <vt:lpstr>أساسيات الرقابة</vt:lpstr>
      <vt:lpstr>أساسيات الرقابة</vt:lpstr>
      <vt:lpstr>أساسيات الرقابة</vt:lpstr>
      <vt:lpstr>وسائل الرقابة</vt:lpstr>
      <vt:lpstr>أنواع الرقابة</vt:lpstr>
      <vt:lpstr>أنواع الرقابة</vt:lpstr>
      <vt:lpstr>أنواع الرقابة</vt:lpstr>
      <vt:lpstr>أنواع الرقابة</vt:lpstr>
      <vt:lpstr>أنواع الرقابة</vt:lpstr>
      <vt:lpstr>أنواع الرقابة</vt:lpstr>
      <vt:lpstr>أنواع الرقابة</vt:lpstr>
      <vt:lpstr>أنواع الرقابة</vt:lpstr>
      <vt:lpstr>أنواع الرقابة</vt:lpstr>
      <vt:lpstr>أنواع الرقابة</vt:lpstr>
      <vt:lpstr>أنواع الرقابة</vt:lpstr>
      <vt:lpstr>معوقات نجاح النظم الرقابية</vt:lpstr>
      <vt:lpstr>معوقات نجاح النظم الرقابية</vt:lpstr>
      <vt:lpstr>معوقات نجاح النظم الرقابية</vt:lpstr>
      <vt:lpstr>معوقات نجاح النظم الرقابية</vt:lpstr>
      <vt:lpstr>معوقات نجاح النظم الرقابية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الرقابة</dc:title>
  <dc:creator>user</dc:creator>
  <cp:lastModifiedBy>sadim</cp:lastModifiedBy>
  <cp:revision>30</cp:revision>
  <dcterms:created xsi:type="dcterms:W3CDTF">2006-08-16T00:00:00Z</dcterms:created>
  <dcterms:modified xsi:type="dcterms:W3CDTF">2012-11-15T16:30:15Z</dcterms:modified>
</cp:coreProperties>
</file>