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36" r:id="rId1"/>
  </p:sldMasterIdLst>
  <p:notesMasterIdLst>
    <p:notesMasterId r:id="rId87"/>
  </p:notesMasterIdLst>
  <p:sldIdLst>
    <p:sldId id="292" r:id="rId2"/>
    <p:sldId id="256" r:id="rId3"/>
    <p:sldId id="293" r:id="rId4"/>
    <p:sldId id="294" r:id="rId5"/>
    <p:sldId id="348" r:id="rId6"/>
    <p:sldId id="259" r:id="rId7"/>
    <p:sldId id="261" r:id="rId8"/>
    <p:sldId id="263" r:id="rId9"/>
    <p:sldId id="291" r:id="rId10"/>
    <p:sldId id="286" r:id="rId11"/>
    <p:sldId id="264" r:id="rId12"/>
    <p:sldId id="288" r:id="rId13"/>
    <p:sldId id="290" r:id="rId14"/>
    <p:sldId id="265" r:id="rId15"/>
    <p:sldId id="266" r:id="rId16"/>
    <p:sldId id="349" r:id="rId17"/>
    <p:sldId id="269" r:id="rId18"/>
    <p:sldId id="270" r:id="rId19"/>
    <p:sldId id="295" r:id="rId20"/>
    <p:sldId id="271" r:id="rId21"/>
    <p:sldId id="350" r:id="rId22"/>
    <p:sldId id="272" r:id="rId23"/>
    <p:sldId id="347" r:id="rId24"/>
    <p:sldId id="273" r:id="rId25"/>
    <p:sldId id="274" r:id="rId26"/>
    <p:sldId id="275" r:id="rId27"/>
    <p:sldId id="276" r:id="rId28"/>
    <p:sldId id="297" r:id="rId29"/>
    <p:sldId id="277" r:id="rId30"/>
    <p:sldId id="278" r:id="rId31"/>
    <p:sldId id="279" r:id="rId32"/>
    <p:sldId id="300" r:id="rId33"/>
    <p:sldId id="280" r:id="rId34"/>
    <p:sldId id="301" r:id="rId35"/>
    <p:sldId id="281" r:id="rId36"/>
    <p:sldId id="351" r:id="rId37"/>
    <p:sldId id="282" r:id="rId38"/>
    <p:sldId id="302" r:id="rId39"/>
    <p:sldId id="283" r:id="rId40"/>
    <p:sldId id="303" r:id="rId41"/>
    <p:sldId id="284" r:id="rId42"/>
    <p:sldId id="309" r:id="rId43"/>
    <p:sldId id="310" r:id="rId44"/>
    <p:sldId id="307" r:id="rId45"/>
    <p:sldId id="311" r:id="rId46"/>
    <p:sldId id="312" r:id="rId47"/>
    <p:sldId id="352" r:id="rId48"/>
    <p:sldId id="313" r:id="rId49"/>
    <p:sldId id="353" r:id="rId50"/>
    <p:sldId id="314" r:id="rId51"/>
    <p:sldId id="315" r:id="rId52"/>
    <p:sldId id="316" r:id="rId53"/>
    <p:sldId id="317" r:id="rId54"/>
    <p:sldId id="318" r:id="rId55"/>
    <p:sldId id="304" r:id="rId56"/>
    <p:sldId id="319" r:id="rId57"/>
    <p:sldId id="354" r:id="rId58"/>
    <p:sldId id="320" r:id="rId59"/>
    <p:sldId id="321" r:id="rId60"/>
    <p:sldId id="322" r:id="rId61"/>
    <p:sldId id="323" r:id="rId62"/>
    <p:sldId id="324" r:id="rId63"/>
    <p:sldId id="306" r:id="rId64"/>
    <p:sldId id="325" r:id="rId65"/>
    <p:sldId id="355" r:id="rId66"/>
    <p:sldId id="326" r:id="rId67"/>
    <p:sldId id="327" r:id="rId68"/>
    <p:sldId id="328" r:id="rId69"/>
    <p:sldId id="356" r:id="rId70"/>
    <p:sldId id="329" r:id="rId71"/>
    <p:sldId id="330" r:id="rId72"/>
    <p:sldId id="331" r:id="rId73"/>
    <p:sldId id="357" r:id="rId74"/>
    <p:sldId id="332" r:id="rId75"/>
    <p:sldId id="333" r:id="rId76"/>
    <p:sldId id="334" r:id="rId77"/>
    <p:sldId id="335" r:id="rId78"/>
    <p:sldId id="336" r:id="rId79"/>
    <p:sldId id="337" r:id="rId80"/>
    <p:sldId id="338" r:id="rId81"/>
    <p:sldId id="339" r:id="rId82"/>
    <p:sldId id="340" r:id="rId83"/>
    <p:sldId id="341" r:id="rId84"/>
    <p:sldId id="343" r:id="rId85"/>
    <p:sldId id="345" r:id="rId8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4" autoAdjust="0"/>
    <p:restoredTop sz="94660"/>
  </p:normalViewPr>
  <p:slideViewPr>
    <p:cSldViewPr>
      <p:cViewPr>
        <p:scale>
          <a:sx n="66" d="100"/>
          <a:sy n="66" d="100"/>
        </p:scale>
        <p:origin x="-2112" y="-510"/>
      </p:cViewPr>
      <p:guideLst>
        <p:guide orient="horz" pos="2160"/>
        <p:guide pos="2880"/>
      </p:guideLst>
    </p:cSldViewPr>
  </p:slideViewPr>
  <p:notesTextViewPr>
    <p:cViewPr>
      <p:scale>
        <a:sx n="150" d="100"/>
        <a:sy n="15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viewProps" Target="view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theme" Target="theme/theme1.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presProps" Target="presProps.xml"/><Relationship Id="rId9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notesMaster" Target="notesMasters/notesMaster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E34B1B00-9FFC-4659-B982-4B3D52CE081E}" type="datetimeFigureOut">
              <a:rPr lang="ar-SA" smtClean="0"/>
              <a:pPr/>
              <a:t>28/10/33</a:t>
            </a:fld>
            <a:endParaRPr lang="ar-S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54864BE5-6B1E-4986-B800-1C1EB8ED362F}" type="slidenum">
              <a:rPr lang="ar-SA" smtClean="0"/>
              <a:pPr/>
              <a:t>‹#›</a:t>
            </a:fld>
            <a:endParaRPr lang="ar-SA"/>
          </a:p>
        </p:txBody>
      </p:sp>
    </p:spTree>
    <p:extLst>
      <p:ext uri="{BB962C8B-B14F-4D97-AF65-F5344CB8AC3E}">
        <p14:creationId xmlns:p14="http://schemas.microsoft.com/office/powerpoint/2010/main" val="670580672"/>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AC916B37-04C5-40C4-A715-41D4E261FFA7}" type="datetime1">
              <a:rPr lang="en-US" smtClean="0"/>
              <a:pPr/>
              <a:t>9/14/2012</a:t>
            </a:fld>
            <a:endParaRPr lang="en-US" dirty="0"/>
          </a:p>
        </p:txBody>
      </p:sp>
      <p:sp>
        <p:nvSpPr>
          <p:cNvPr id="20" name="Footer Placeholder 19"/>
          <p:cNvSpPr>
            <a:spLocks noGrp="1"/>
          </p:cNvSpPr>
          <p:nvPr>
            <p:ph type="ftr" sz="quarter" idx="11"/>
          </p:nvPr>
        </p:nvSpPr>
        <p:spPr/>
        <p:txBody>
          <a:bodyPr/>
          <a:lstStyle>
            <a:extLst/>
          </a:lstStyle>
          <a:p>
            <a:endParaRPr lang="en-US" dirty="0"/>
          </a:p>
        </p:txBody>
      </p:sp>
      <p:sp>
        <p:nvSpPr>
          <p:cNvPr id="10" name="Slide Number Placeholder 9"/>
          <p:cNvSpPr>
            <a:spLocks noGrp="1"/>
          </p:cNvSpPr>
          <p:nvPr>
            <p:ph type="sldNum" sz="quarter" idx="12"/>
          </p:nvPr>
        </p:nvSpPr>
        <p:spPr/>
        <p:txBody>
          <a:bodyPr/>
          <a:lstStyle>
            <a:extLst/>
          </a:lstStyle>
          <a:p>
            <a:fld id="{746AE089-DC22-4B3E-AA19-F6671261EA6B}" type="slidenum">
              <a:rPr lang="en-US" smtClean="0"/>
              <a:pPr/>
              <a:t>‹#›</a:t>
            </a:fld>
            <a:endParaRPr lang="en-US" dirty="0"/>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AF9D14F-EDC3-4374-A65B-E566AE3F7671}" type="datetime1">
              <a:rPr lang="en-US" smtClean="0"/>
              <a:pPr/>
              <a:t>9/14/2012</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746AE089-DC22-4B3E-AA19-F6671261EA6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7DE9B22-4753-404D-8D3B-5A283D73DB77}" type="datetime1">
              <a:rPr lang="en-US" smtClean="0"/>
              <a:pPr/>
              <a:t>9/14/2012</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746AE089-DC22-4B3E-AA19-F6671261EA6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03FC31C-A52D-4F28-A5AF-915A36734D57}" type="datetime1">
              <a:rPr lang="en-US" smtClean="0"/>
              <a:pPr/>
              <a:t>9/14/2012</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746AE089-DC22-4B3E-AA19-F6671261EA6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E32C299-4282-476F-AD4E-51FAE0B94222}" type="datetime1">
              <a:rPr lang="en-US" smtClean="0"/>
              <a:pPr/>
              <a:t>9/14/2012</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746AE089-DC22-4B3E-AA19-F6671261EA6B}" type="slidenum">
              <a:rPr lang="en-US" smtClean="0"/>
              <a:pPr/>
              <a:t>‹#›</a:t>
            </a:fld>
            <a:endParaRPr lang="en-US" dirty="0"/>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1031CDE-0D63-46A8-8608-92408777B502}" type="datetime1">
              <a:rPr lang="en-US" smtClean="0"/>
              <a:pPr/>
              <a:t>9/14/2012</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746AE089-DC22-4B3E-AA19-F6671261EA6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AC09478-3CA2-46C9-9242-488B42C68052}" type="datetime1">
              <a:rPr lang="en-US" smtClean="0"/>
              <a:pPr/>
              <a:t>9/14/2012</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746AE089-DC22-4B3E-AA19-F6671261EA6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0E4E937D-8BCC-4380-85E7-29AACF169E0C}" type="datetime1">
              <a:rPr lang="en-US" smtClean="0"/>
              <a:pPr/>
              <a:t>9/14/2012</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746AE089-DC22-4B3E-AA19-F6671261EA6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F20329D5-63A5-4DA2-85FC-FAFFB98EA8CD}" type="datetime1">
              <a:rPr lang="en-US" smtClean="0"/>
              <a:pPr/>
              <a:t>9/14/2012</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746AE089-DC22-4B3E-AA19-F6671261EA6B}" type="slidenum">
              <a:rPr lang="en-US" smtClean="0"/>
              <a:pPr/>
              <a:t>‹#›</a:t>
            </a:fld>
            <a:endParaRPr lang="en-US" dirty="0"/>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A3931AD-B588-43C2-B519-4473260535D9}" type="datetime1">
              <a:rPr lang="en-US" smtClean="0"/>
              <a:pPr/>
              <a:t>9/14/2012</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746AE089-DC22-4B3E-AA19-F6671261EA6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A8D1435A-9B9E-4EAC-8D8A-770FB1032CD5}" type="datetime1">
              <a:rPr lang="en-US" smtClean="0"/>
              <a:pPr/>
              <a:t>9/14/2012</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746AE089-DC22-4B3E-AA19-F6671261EA6B}" type="slidenum">
              <a:rPr lang="en-US" smtClean="0"/>
              <a:pPr/>
              <a:t>‹#›</a:t>
            </a:fld>
            <a:endParaRPr lang="en-US" dirty="0"/>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AC8035FF-89AA-4EF2-8500-67C2E7B3ACB7}" type="datetime1">
              <a:rPr lang="en-US" smtClean="0"/>
              <a:pPr/>
              <a:t>9/14/2012</a:t>
            </a:fld>
            <a:endParaRPr lang="en-US" dirty="0"/>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dirty="0"/>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746AE089-DC22-4B3E-AA19-F6671261EA6B}" type="slidenum">
              <a:rPr lang="en-US" smtClean="0"/>
              <a:pPr/>
              <a:t>‹#›</a:t>
            </a:fld>
            <a:endParaRPr lang="en-US" dirty="0"/>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hf hdr="0" ftr="0" dt="0"/>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5791200" y="1752600"/>
            <a:ext cx="2971800" cy="2438400"/>
          </a:xfrm>
        </p:spPr>
        <p:txBody>
          <a:bodyPr>
            <a:normAutofit fontScale="90000"/>
          </a:bodyPr>
          <a:lstStyle/>
          <a:p>
            <a:pPr algn="ctr"/>
            <a:r>
              <a:rPr lang="ar-SA" sz="3600" dirty="0" smtClean="0"/>
              <a:t>تخطيط إدارة الموارد البشرية</a:t>
            </a:r>
            <a:br>
              <a:rPr lang="ar-SA" sz="3600" dirty="0" smtClean="0"/>
            </a:br>
            <a:r>
              <a:rPr lang="ar-SA" sz="3600" dirty="0" smtClean="0"/>
              <a:t> (</a:t>
            </a:r>
            <a:r>
              <a:rPr lang="en-US" sz="3600" dirty="0" smtClean="0"/>
              <a:t>HR 301</a:t>
            </a:r>
            <a:r>
              <a:rPr lang="ar-SA" sz="3600" dirty="0" smtClean="0"/>
              <a:t>) </a:t>
            </a:r>
            <a:br>
              <a:rPr lang="ar-SA" sz="3600" dirty="0" smtClean="0"/>
            </a:br>
            <a:r>
              <a:rPr lang="ar-SA" sz="3600" dirty="0" smtClean="0"/>
              <a:t/>
            </a:r>
            <a:br>
              <a:rPr lang="ar-SA" sz="3600" dirty="0" smtClean="0"/>
            </a:br>
            <a:r>
              <a:rPr lang="ar-SA" sz="3600" dirty="0" smtClean="0"/>
              <a:t>الفصل الأول</a:t>
            </a:r>
            <a:endParaRPr lang="ar-SA" sz="3600" dirty="0"/>
          </a:p>
        </p:txBody>
      </p:sp>
      <p:sp>
        <p:nvSpPr>
          <p:cNvPr id="5" name="Slide Number Placeholder 4"/>
          <p:cNvSpPr>
            <a:spLocks noGrp="1"/>
          </p:cNvSpPr>
          <p:nvPr>
            <p:ph type="sldNum" sz="quarter" idx="12"/>
          </p:nvPr>
        </p:nvSpPr>
        <p:spPr/>
        <p:txBody>
          <a:bodyPr/>
          <a:lstStyle/>
          <a:p>
            <a:fld id="{746AE089-DC22-4B3E-AA19-F6671261EA6B}" type="slidenum">
              <a:rPr lang="en-US" smtClean="0"/>
              <a:pPr/>
              <a:t>1</a:t>
            </a:fld>
            <a:endParaRPr lang="en-US" dirty="0"/>
          </a:p>
        </p:txBody>
      </p:sp>
      <p:sp>
        <p:nvSpPr>
          <p:cNvPr id="7" name="Picture Placeholder 6"/>
          <p:cNvSpPr>
            <a:spLocks noGrp="1"/>
          </p:cNvSpPr>
          <p:nvPr>
            <p:ph type="pic" idx="1"/>
          </p:nvPr>
        </p:nvSpPr>
        <p:spPr/>
      </p:sp>
      <p:sp>
        <p:nvSpPr>
          <p:cNvPr id="6" name="Subtitle 5"/>
          <p:cNvSpPr>
            <a:spLocks noGrp="1"/>
          </p:cNvSpPr>
          <p:nvPr>
            <p:ph type="body" sz="half" idx="2"/>
          </p:nvPr>
        </p:nvSpPr>
        <p:spPr>
          <a:xfrm>
            <a:off x="838200" y="4953000"/>
            <a:ext cx="4419600" cy="609600"/>
          </a:xfrm>
        </p:spPr>
        <p:txBody>
          <a:bodyPr>
            <a:normAutofit/>
          </a:bodyPr>
          <a:lstStyle/>
          <a:p>
            <a:pPr algn="ctr"/>
            <a:endParaRPr lang="ar-SA" sz="2000" b="1" dirty="0"/>
          </a:p>
        </p:txBody>
      </p:sp>
      <p:pic>
        <p:nvPicPr>
          <p:cNvPr id="1026" name="Picture 2" descr="C:\Program Files\Microsoft Office\MEDIA\CAGCAT10\j0195812.wmf"/>
          <p:cNvPicPr>
            <a:picLocks noChangeAspect="1" noChangeArrowheads="1"/>
          </p:cNvPicPr>
          <p:nvPr/>
        </p:nvPicPr>
        <p:blipFill>
          <a:blip r:embed="rId2" cstate="print"/>
          <a:srcRect/>
          <a:stretch>
            <a:fillRect/>
          </a:stretch>
        </p:blipFill>
        <p:spPr bwMode="auto">
          <a:xfrm>
            <a:off x="762000" y="1066800"/>
            <a:ext cx="4546383" cy="3768572"/>
          </a:xfrm>
          <a:prstGeom prst="rect">
            <a:avLst/>
          </a:prstGeom>
          <a:solidFill>
            <a:schemeClr val="tx2">
              <a:lumMod val="60000"/>
              <a:lumOff val="40000"/>
            </a:schemeClr>
          </a:solid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lvl="0" rtl="1">
              <a:defRPr/>
            </a:pPr>
            <a:r>
              <a:rPr lang="ar-SA" b="1" dirty="0" smtClean="0"/>
              <a:t>مقارنة بين إدارة الموارد البشرية التقليدية والمعاصرة</a:t>
            </a:r>
            <a:endParaRPr lang="ar-SA" b="1" dirty="0"/>
          </a:p>
        </p:txBody>
      </p:sp>
      <p:sp>
        <p:nvSpPr>
          <p:cNvPr id="3" name="عنصر نائب للمحتوى 2"/>
          <p:cNvSpPr>
            <a:spLocks noGrp="1"/>
          </p:cNvSpPr>
          <p:nvPr>
            <p:ph idx="1"/>
          </p:nvPr>
        </p:nvSpPr>
        <p:spPr>
          <a:xfrm>
            <a:off x="1435608" y="1828800"/>
            <a:ext cx="7498080" cy="4419600"/>
          </a:xfrm>
        </p:spPr>
        <p:txBody>
          <a:bodyPr/>
          <a:lstStyle/>
          <a:p>
            <a:pPr algn="just" rtl="1">
              <a:lnSpc>
                <a:spcPct val="150000"/>
              </a:lnSpc>
            </a:pPr>
            <a:r>
              <a:rPr lang="ar-SA" dirty="0" smtClean="0"/>
              <a:t>تختلف مفاهيم إدارة الموارد البشرية الجديدة جذريا عن مفاهيم إدارة الأفراد أو إدارة الموارد البشرية التقليدية ونوضحها من خلال الجدول التالي:</a:t>
            </a:r>
            <a:endParaRPr lang="ar-SA" dirty="0"/>
          </a:p>
        </p:txBody>
      </p:sp>
      <p:sp>
        <p:nvSpPr>
          <p:cNvPr id="4" name="Slide Number Placeholder 3"/>
          <p:cNvSpPr>
            <a:spLocks noGrp="1"/>
          </p:cNvSpPr>
          <p:nvPr>
            <p:ph type="sldNum" sz="quarter" idx="12"/>
          </p:nvPr>
        </p:nvSpPr>
        <p:spPr/>
        <p:txBody>
          <a:bodyPr/>
          <a:lstStyle/>
          <a:p>
            <a:fld id="{746AE089-DC22-4B3E-AA19-F6671261EA6B}" type="slidenum">
              <a:rPr lang="en-US" smtClean="0"/>
              <a:pPr/>
              <a:t>10</a:t>
            </a:fld>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28600"/>
            <a:ext cx="8229600" cy="1143000"/>
          </a:xfrm>
        </p:spPr>
        <p:txBody>
          <a:bodyPr>
            <a:noAutofit/>
          </a:bodyPr>
          <a:lstStyle/>
          <a:p>
            <a:pPr algn="ctr"/>
            <a:r>
              <a:rPr lang="ar-SA" sz="4000" b="1" dirty="0" smtClean="0"/>
              <a:t>مقارنة بين إدارة الموارد البشرية التقليدية والمعاصرة</a:t>
            </a:r>
            <a:endParaRPr lang="en-US" sz="4000" b="1" dirty="0"/>
          </a:p>
        </p:txBody>
      </p:sp>
      <p:sp>
        <p:nvSpPr>
          <p:cNvPr id="5" name="Text Placeholder 4"/>
          <p:cNvSpPr>
            <a:spLocks noGrp="1"/>
          </p:cNvSpPr>
          <p:nvPr>
            <p:ph type="body" idx="1"/>
          </p:nvPr>
        </p:nvSpPr>
        <p:spPr>
          <a:xfrm>
            <a:off x="533400" y="1447800"/>
            <a:ext cx="4023360" cy="640080"/>
          </a:xfrm>
        </p:spPr>
        <p:style>
          <a:lnRef idx="2">
            <a:schemeClr val="accent1"/>
          </a:lnRef>
          <a:fillRef idx="1">
            <a:schemeClr val="lt1"/>
          </a:fillRef>
          <a:effectRef idx="0">
            <a:schemeClr val="accent1"/>
          </a:effectRef>
          <a:fontRef idx="minor">
            <a:schemeClr val="dk1"/>
          </a:fontRef>
        </p:style>
        <p:txBody>
          <a:bodyPr>
            <a:normAutofit/>
          </a:bodyPr>
          <a:lstStyle/>
          <a:p>
            <a:pPr algn="ctr" rtl="1">
              <a:buNone/>
            </a:pPr>
            <a:r>
              <a:rPr lang="ar-SA" sz="2800" dirty="0" smtClean="0">
                <a:cs typeface="+mj-cs"/>
              </a:rPr>
              <a:t>إدارة الموارد البشرية المعاصرة</a:t>
            </a:r>
            <a:endParaRPr lang="en-US" sz="2800" dirty="0">
              <a:cs typeface="+mj-cs"/>
            </a:endParaRPr>
          </a:p>
        </p:txBody>
      </p:sp>
      <p:sp>
        <p:nvSpPr>
          <p:cNvPr id="7" name="Text Placeholder 6"/>
          <p:cNvSpPr>
            <a:spLocks noGrp="1"/>
          </p:cNvSpPr>
          <p:nvPr>
            <p:ph type="body" sz="half" idx="3"/>
          </p:nvPr>
        </p:nvSpPr>
        <p:spPr>
          <a:xfrm>
            <a:off x="4800600" y="1447800"/>
            <a:ext cx="4023360" cy="640080"/>
          </a:xfrm>
        </p:spPr>
        <p:style>
          <a:lnRef idx="2">
            <a:schemeClr val="accent2"/>
          </a:lnRef>
          <a:fillRef idx="1">
            <a:schemeClr val="lt1"/>
          </a:fillRef>
          <a:effectRef idx="0">
            <a:schemeClr val="accent2"/>
          </a:effectRef>
          <a:fontRef idx="minor">
            <a:schemeClr val="dk1"/>
          </a:fontRef>
        </p:style>
        <p:txBody>
          <a:bodyPr>
            <a:normAutofit/>
          </a:bodyPr>
          <a:lstStyle/>
          <a:p>
            <a:pPr algn="ctr" rtl="1">
              <a:buNone/>
            </a:pPr>
            <a:r>
              <a:rPr lang="ar-SA" sz="2800" dirty="0" smtClean="0">
                <a:cs typeface="+mj-cs"/>
              </a:rPr>
              <a:t>إدارة الموارد البشرية التقليدية</a:t>
            </a:r>
            <a:endParaRPr lang="en-US" sz="2800" dirty="0">
              <a:cs typeface="+mj-cs"/>
            </a:endParaRPr>
          </a:p>
        </p:txBody>
      </p:sp>
      <p:sp>
        <p:nvSpPr>
          <p:cNvPr id="6" name="Content Placeholder 5"/>
          <p:cNvSpPr>
            <a:spLocks noGrp="1"/>
          </p:cNvSpPr>
          <p:nvPr>
            <p:ph sz="quarter" idx="2"/>
          </p:nvPr>
        </p:nvSpPr>
        <p:spPr>
          <a:xfrm>
            <a:off x="533400" y="2209800"/>
            <a:ext cx="4023360" cy="4114800"/>
          </a:xfrm>
        </p:spPr>
        <p:style>
          <a:lnRef idx="2">
            <a:schemeClr val="accent1"/>
          </a:lnRef>
          <a:fillRef idx="1">
            <a:schemeClr val="lt1"/>
          </a:fillRef>
          <a:effectRef idx="0">
            <a:schemeClr val="accent1"/>
          </a:effectRef>
          <a:fontRef idx="minor">
            <a:schemeClr val="dk1"/>
          </a:fontRef>
        </p:style>
        <p:txBody>
          <a:bodyPr>
            <a:normAutofit/>
          </a:bodyPr>
          <a:lstStyle/>
          <a:p>
            <a:pPr algn="just" rtl="1">
              <a:buNone/>
            </a:pPr>
            <a:r>
              <a:rPr lang="ar-SA" sz="3200" b="1" dirty="0" smtClean="0">
                <a:cs typeface="+mj-cs"/>
              </a:rPr>
              <a:t>1-</a:t>
            </a:r>
            <a:r>
              <a:rPr lang="ar-SA" sz="3200" dirty="0" smtClean="0">
                <a:cs typeface="+mj-cs"/>
              </a:rPr>
              <a:t> تهتم بعقل الإنسان وقدراته الذهنية وإمكانياته في التفكير والابتكار والمشاركة في حل المشاكل وتحمل المسؤوليات.</a:t>
            </a:r>
          </a:p>
          <a:p>
            <a:pPr algn="just" rtl="1">
              <a:buNone/>
            </a:pPr>
            <a:endParaRPr lang="ar-SA" sz="3200" dirty="0" smtClean="0">
              <a:cs typeface="+mj-cs"/>
            </a:endParaRPr>
          </a:p>
        </p:txBody>
      </p:sp>
      <p:sp>
        <p:nvSpPr>
          <p:cNvPr id="8" name="Content Placeholder 7"/>
          <p:cNvSpPr>
            <a:spLocks noGrp="1"/>
          </p:cNvSpPr>
          <p:nvPr>
            <p:ph sz="quarter" idx="4"/>
          </p:nvPr>
        </p:nvSpPr>
        <p:spPr>
          <a:xfrm>
            <a:off x="4724400" y="2209800"/>
            <a:ext cx="4023360" cy="4114800"/>
          </a:xfrm>
        </p:spPr>
        <p:style>
          <a:lnRef idx="2">
            <a:schemeClr val="accent2"/>
          </a:lnRef>
          <a:fillRef idx="1">
            <a:schemeClr val="lt1"/>
          </a:fillRef>
          <a:effectRef idx="0">
            <a:schemeClr val="accent2"/>
          </a:effectRef>
          <a:fontRef idx="minor">
            <a:schemeClr val="dk1"/>
          </a:fontRef>
        </p:style>
        <p:txBody>
          <a:bodyPr>
            <a:normAutofit/>
          </a:bodyPr>
          <a:lstStyle/>
          <a:p>
            <a:pPr algn="just" rtl="1">
              <a:buNone/>
            </a:pPr>
            <a:r>
              <a:rPr lang="ar-SA" sz="3200" b="1" dirty="0" smtClean="0">
                <a:cs typeface="+mj-cs"/>
              </a:rPr>
              <a:t>1-</a:t>
            </a:r>
            <a:r>
              <a:rPr lang="ar-SA" sz="3200" dirty="0" smtClean="0">
                <a:cs typeface="+mj-cs"/>
              </a:rPr>
              <a:t>اهتمت بالبناء المادي للإنسان وقواه العضلية وقدراته الجسمانية ومن ثم ركزت على الأداء الآلي للمهام الذي كُلف بها دون أن يكون له دور في التفكير واتخاذ القرارات.</a:t>
            </a:r>
          </a:p>
          <a:p>
            <a:pPr algn="r">
              <a:buNone/>
            </a:pPr>
            <a:endParaRPr lang="en-US" sz="2000" dirty="0">
              <a:cs typeface="+mj-cs"/>
            </a:endParaRPr>
          </a:p>
        </p:txBody>
      </p:sp>
      <p:sp>
        <p:nvSpPr>
          <p:cNvPr id="9" name="Slide Number Placeholder 8"/>
          <p:cNvSpPr>
            <a:spLocks noGrp="1"/>
          </p:cNvSpPr>
          <p:nvPr>
            <p:ph type="sldNum" sz="quarter" idx="12"/>
          </p:nvPr>
        </p:nvSpPr>
        <p:spPr/>
        <p:txBody>
          <a:bodyPr/>
          <a:lstStyle/>
          <a:p>
            <a:fld id="{746AE089-DC22-4B3E-AA19-F6671261EA6B}" type="slidenum">
              <a:rPr lang="en-US" smtClean="0"/>
              <a:pPr/>
              <a:t>11</a:t>
            </a:fld>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وان 4"/>
          <p:cNvSpPr>
            <a:spLocks noGrp="1"/>
          </p:cNvSpPr>
          <p:nvPr>
            <p:ph type="title"/>
          </p:nvPr>
        </p:nvSpPr>
        <p:spPr>
          <a:xfrm>
            <a:off x="609600" y="381000"/>
            <a:ext cx="8229600" cy="1066800"/>
          </a:xfrm>
        </p:spPr>
        <p:txBody>
          <a:bodyPr>
            <a:noAutofit/>
          </a:bodyPr>
          <a:lstStyle/>
          <a:p>
            <a:r>
              <a:rPr lang="ar-SA" sz="4000" b="1" dirty="0" smtClean="0"/>
              <a:t>مقارنة بين إدارة الموارد البشرية التقليدية والمعاصرة</a:t>
            </a:r>
            <a:endParaRPr lang="ar-SA" sz="4000" b="1" dirty="0"/>
          </a:p>
        </p:txBody>
      </p:sp>
      <p:sp>
        <p:nvSpPr>
          <p:cNvPr id="18" name="Text Placeholder 4"/>
          <p:cNvSpPr>
            <a:spLocks noGrp="1"/>
          </p:cNvSpPr>
          <p:nvPr>
            <p:ph type="body" idx="1"/>
          </p:nvPr>
        </p:nvSpPr>
        <p:spPr>
          <a:xfrm>
            <a:off x="533400" y="1676400"/>
            <a:ext cx="4023360" cy="640080"/>
          </a:xfrm>
        </p:spPr>
        <p:style>
          <a:lnRef idx="2">
            <a:schemeClr val="accent1"/>
          </a:lnRef>
          <a:fillRef idx="1">
            <a:schemeClr val="lt1"/>
          </a:fillRef>
          <a:effectRef idx="0">
            <a:schemeClr val="accent1"/>
          </a:effectRef>
          <a:fontRef idx="minor">
            <a:schemeClr val="dk1"/>
          </a:fontRef>
        </p:style>
        <p:txBody>
          <a:bodyPr>
            <a:normAutofit/>
          </a:bodyPr>
          <a:lstStyle/>
          <a:p>
            <a:pPr algn="l" rtl="1"/>
            <a:r>
              <a:rPr lang="ar-SA" sz="2800" dirty="0" smtClean="0">
                <a:cs typeface="+mj-cs"/>
              </a:rPr>
              <a:t>إدارة الموارد البشرية المعاصرة</a:t>
            </a:r>
            <a:endParaRPr lang="en-US" sz="2800" dirty="0">
              <a:cs typeface="+mj-cs"/>
            </a:endParaRPr>
          </a:p>
        </p:txBody>
      </p:sp>
      <p:sp>
        <p:nvSpPr>
          <p:cNvPr id="17" name="Text Placeholder 6"/>
          <p:cNvSpPr>
            <a:spLocks noGrp="1"/>
          </p:cNvSpPr>
          <p:nvPr>
            <p:ph type="body" sz="half" idx="3"/>
          </p:nvPr>
        </p:nvSpPr>
        <p:spPr>
          <a:xfrm>
            <a:off x="4724400" y="1752600"/>
            <a:ext cx="4023360" cy="640080"/>
          </a:xfrm>
        </p:spPr>
        <p:style>
          <a:lnRef idx="2">
            <a:schemeClr val="accent2"/>
          </a:lnRef>
          <a:fillRef idx="1">
            <a:schemeClr val="lt1"/>
          </a:fillRef>
          <a:effectRef idx="0">
            <a:schemeClr val="accent2"/>
          </a:effectRef>
          <a:fontRef idx="minor">
            <a:schemeClr val="dk1"/>
          </a:fontRef>
        </p:style>
        <p:txBody>
          <a:bodyPr>
            <a:normAutofit/>
          </a:bodyPr>
          <a:lstStyle/>
          <a:p>
            <a:pPr algn="ctr" rtl="1"/>
            <a:r>
              <a:rPr lang="ar-SA" sz="2800" dirty="0" smtClean="0">
                <a:cs typeface="+mj-cs"/>
              </a:rPr>
              <a:t>إدارة الموارد البشرية التقليدية</a:t>
            </a:r>
            <a:endParaRPr lang="en-US" sz="2800" dirty="0">
              <a:cs typeface="+mj-cs"/>
            </a:endParaRPr>
          </a:p>
        </p:txBody>
      </p:sp>
      <p:sp>
        <p:nvSpPr>
          <p:cNvPr id="16" name="Content Placeholder 5"/>
          <p:cNvSpPr>
            <a:spLocks noGrp="1"/>
          </p:cNvSpPr>
          <p:nvPr>
            <p:ph sz="quarter" idx="2"/>
          </p:nvPr>
        </p:nvSpPr>
        <p:spPr>
          <a:xfrm>
            <a:off x="457200" y="2590800"/>
            <a:ext cx="4040188" cy="3951288"/>
          </a:xfrm>
        </p:spPr>
        <p:style>
          <a:lnRef idx="2">
            <a:schemeClr val="accent1"/>
          </a:lnRef>
          <a:fillRef idx="1">
            <a:schemeClr val="lt1"/>
          </a:fillRef>
          <a:effectRef idx="0">
            <a:schemeClr val="accent1"/>
          </a:effectRef>
          <a:fontRef idx="minor">
            <a:schemeClr val="dk1"/>
          </a:fontRef>
        </p:style>
        <p:txBody>
          <a:bodyPr>
            <a:noAutofit/>
          </a:bodyPr>
          <a:lstStyle/>
          <a:p>
            <a:pPr algn="just" rtl="1">
              <a:buNone/>
            </a:pPr>
            <a:r>
              <a:rPr lang="ar-SA" sz="3200" b="1" dirty="0" smtClean="0">
                <a:cs typeface="+mj-cs"/>
              </a:rPr>
              <a:t>2-</a:t>
            </a:r>
            <a:r>
              <a:rPr lang="ar-SA" sz="3200" dirty="0" smtClean="0">
                <a:cs typeface="+mj-cs"/>
              </a:rPr>
              <a:t> تهتم بمحتوى العمل والبحث عما يشحن القدرات الذهنية للفرد ولذا فإنها تهتم بالحوافز المعنوية وتمكين الإنسان ومنحه الصلاحيات للمشاركة في تحمل المسؤوليات.</a:t>
            </a:r>
          </a:p>
          <a:p>
            <a:pPr algn="just" rtl="1">
              <a:buNone/>
            </a:pPr>
            <a:endParaRPr lang="ar-SA" sz="3200" dirty="0" smtClean="0">
              <a:cs typeface="+mj-cs"/>
            </a:endParaRPr>
          </a:p>
          <a:p>
            <a:pPr algn="just" rtl="1">
              <a:buNone/>
            </a:pPr>
            <a:r>
              <a:rPr lang="ar-SA" sz="3200" dirty="0" smtClean="0">
                <a:cs typeface="+mj-cs"/>
              </a:rPr>
              <a:t> </a:t>
            </a:r>
            <a:endParaRPr lang="en-US" sz="3200" dirty="0">
              <a:cs typeface="+mj-cs"/>
            </a:endParaRPr>
          </a:p>
        </p:txBody>
      </p:sp>
      <p:sp>
        <p:nvSpPr>
          <p:cNvPr id="15" name="Content Placeholder 7"/>
          <p:cNvSpPr>
            <a:spLocks noGrp="1"/>
          </p:cNvSpPr>
          <p:nvPr>
            <p:ph sz="quarter" idx="4"/>
          </p:nvPr>
        </p:nvSpPr>
        <p:spPr>
          <a:xfrm>
            <a:off x="4648200" y="2667000"/>
            <a:ext cx="4041775" cy="3951288"/>
          </a:xfrm>
        </p:spPr>
        <p:style>
          <a:lnRef idx="2">
            <a:schemeClr val="accent2"/>
          </a:lnRef>
          <a:fillRef idx="1">
            <a:schemeClr val="lt1"/>
          </a:fillRef>
          <a:effectRef idx="0">
            <a:schemeClr val="accent2"/>
          </a:effectRef>
          <a:fontRef idx="minor">
            <a:schemeClr val="dk1"/>
          </a:fontRef>
        </p:style>
        <p:txBody>
          <a:bodyPr>
            <a:normAutofit/>
          </a:bodyPr>
          <a:lstStyle/>
          <a:p>
            <a:pPr algn="just" rtl="1">
              <a:buNone/>
            </a:pPr>
            <a:r>
              <a:rPr lang="ar-SA" sz="3200" b="1" dirty="0" smtClean="0">
                <a:cs typeface="+mj-cs"/>
              </a:rPr>
              <a:t>2-</a:t>
            </a:r>
            <a:r>
              <a:rPr lang="ar-SA" sz="3200" dirty="0" smtClean="0">
                <a:cs typeface="+mj-cs"/>
              </a:rPr>
              <a:t> ركزت على الجوانب المادية في العمل واهتمت بقضايا الأجور والحوافز المالية وتحسين البيئة المادية للعمل.</a:t>
            </a:r>
          </a:p>
          <a:p>
            <a:pPr algn="just" rtl="1">
              <a:buNone/>
            </a:pPr>
            <a:endParaRPr lang="ar-SA" sz="3200" dirty="0" smtClean="0">
              <a:cs typeface="+mj-cs"/>
            </a:endParaRPr>
          </a:p>
        </p:txBody>
      </p:sp>
      <p:sp>
        <p:nvSpPr>
          <p:cNvPr id="7" name="Slide Number Placeholder 6"/>
          <p:cNvSpPr>
            <a:spLocks noGrp="1"/>
          </p:cNvSpPr>
          <p:nvPr>
            <p:ph type="sldNum" sz="quarter" idx="12"/>
          </p:nvPr>
        </p:nvSpPr>
        <p:spPr/>
        <p:txBody>
          <a:bodyPr/>
          <a:lstStyle/>
          <a:p>
            <a:fld id="{746AE089-DC22-4B3E-AA19-F6671261EA6B}" type="slidenum">
              <a:rPr lang="en-US" smtClean="0"/>
              <a:pPr/>
              <a:t>12</a:t>
            </a:fld>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28600"/>
            <a:ext cx="8229600" cy="1143000"/>
          </a:xfrm>
        </p:spPr>
        <p:txBody>
          <a:bodyPr>
            <a:noAutofit/>
          </a:bodyPr>
          <a:lstStyle/>
          <a:p>
            <a:r>
              <a:rPr lang="ar-SA" sz="4000" dirty="0" smtClean="0"/>
              <a:t>مقارنة بين إدارة الموارد البشرية التقليدية والمعاصرة</a:t>
            </a:r>
            <a:endParaRPr lang="ar-SA" sz="4000" dirty="0"/>
          </a:p>
        </p:txBody>
      </p:sp>
      <p:sp>
        <p:nvSpPr>
          <p:cNvPr id="8" name="Text Placeholder 4"/>
          <p:cNvSpPr>
            <a:spLocks noGrp="1"/>
          </p:cNvSpPr>
          <p:nvPr>
            <p:ph type="body" idx="1"/>
          </p:nvPr>
        </p:nvSpPr>
        <p:spPr>
          <a:xfrm>
            <a:off x="457200" y="1676400"/>
            <a:ext cx="4023360" cy="640080"/>
          </a:xfrm>
        </p:spPr>
        <p:style>
          <a:lnRef idx="2">
            <a:schemeClr val="accent1"/>
          </a:lnRef>
          <a:fillRef idx="1">
            <a:schemeClr val="lt1"/>
          </a:fillRef>
          <a:effectRef idx="0">
            <a:schemeClr val="accent1"/>
          </a:effectRef>
          <a:fontRef idx="minor">
            <a:schemeClr val="dk1"/>
          </a:fontRef>
        </p:style>
        <p:txBody>
          <a:bodyPr>
            <a:normAutofit/>
          </a:bodyPr>
          <a:lstStyle/>
          <a:p>
            <a:pPr algn="l" rtl="1"/>
            <a:r>
              <a:rPr lang="ar-SA" sz="2800" dirty="0" smtClean="0">
                <a:cs typeface="+mj-cs"/>
              </a:rPr>
              <a:t>إدارة الموارد البشرية المعاصرة</a:t>
            </a:r>
            <a:endParaRPr lang="en-US" sz="2800" dirty="0">
              <a:cs typeface="+mj-cs"/>
            </a:endParaRPr>
          </a:p>
        </p:txBody>
      </p:sp>
      <p:sp>
        <p:nvSpPr>
          <p:cNvPr id="7" name="Text Placeholder 6"/>
          <p:cNvSpPr>
            <a:spLocks noGrp="1"/>
          </p:cNvSpPr>
          <p:nvPr>
            <p:ph type="body" sz="half" idx="3"/>
          </p:nvPr>
        </p:nvSpPr>
        <p:spPr>
          <a:xfrm>
            <a:off x="4648200" y="1676400"/>
            <a:ext cx="4023360" cy="640080"/>
          </a:xfrm>
        </p:spPr>
        <p:style>
          <a:lnRef idx="2">
            <a:schemeClr val="accent2"/>
          </a:lnRef>
          <a:fillRef idx="1">
            <a:schemeClr val="lt1"/>
          </a:fillRef>
          <a:effectRef idx="0">
            <a:schemeClr val="accent2"/>
          </a:effectRef>
          <a:fontRef idx="minor">
            <a:schemeClr val="dk1"/>
          </a:fontRef>
        </p:style>
        <p:txBody>
          <a:bodyPr>
            <a:normAutofit/>
          </a:bodyPr>
          <a:lstStyle/>
          <a:p>
            <a:pPr algn="ctr" rtl="1"/>
            <a:r>
              <a:rPr lang="ar-SA" sz="2800" dirty="0" smtClean="0">
                <a:cs typeface="+mj-cs"/>
              </a:rPr>
              <a:t>إدارة الموارد البشرية التقليدية</a:t>
            </a:r>
            <a:endParaRPr lang="en-US" sz="2800" dirty="0">
              <a:cs typeface="+mj-cs"/>
            </a:endParaRPr>
          </a:p>
        </p:txBody>
      </p:sp>
      <p:sp>
        <p:nvSpPr>
          <p:cNvPr id="4" name="عنصر نائب للمحتوى 3"/>
          <p:cNvSpPr>
            <a:spLocks noGrp="1"/>
          </p:cNvSpPr>
          <p:nvPr>
            <p:ph sz="quarter" idx="2"/>
          </p:nvPr>
        </p:nvSpPr>
        <p:spPr>
          <a:xfrm>
            <a:off x="457200" y="2514600"/>
            <a:ext cx="4040188" cy="3429000"/>
          </a:xfrm>
        </p:spPr>
        <p:style>
          <a:lnRef idx="2">
            <a:schemeClr val="accent1"/>
          </a:lnRef>
          <a:fillRef idx="1">
            <a:schemeClr val="lt1"/>
          </a:fillRef>
          <a:effectRef idx="0">
            <a:schemeClr val="accent1"/>
          </a:effectRef>
          <a:fontRef idx="minor">
            <a:schemeClr val="dk1"/>
          </a:fontRef>
        </p:style>
        <p:txBody>
          <a:bodyPr>
            <a:normAutofit/>
          </a:bodyPr>
          <a:lstStyle/>
          <a:p>
            <a:pPr algn="just" rtl="1">
              <a:buNone/>
            </a:pPr>
            <a:r>
              <a:rPr lang="ar-SA" sz="3200" b="1" dirty="0" smtClean="0"/>
              <a:t>3-</a:t>
            </a:r>
            <a:r>
              <a:rPr lang="ar-SA" sz="3200" dirty="0" smtClean="0"/>
              <a:t> التنمية البشرية أساسا هي تنمية إبداعية وإطلاق نطاقات التفكير والابتكار عند الإنسان وتنمية العمل الجماعي وروح الفريق. </a:t>
            </a:r>
            <a:endParaRPr lang="en-US" sz="3200" dirty="0" smtClean="0"/>
          </a:p>
          <a:p>
            <a:pPr algn="just" rtl="1">
              <a:buNone/>
            </a:pPr>
            <a:endParaRPr lang="ar-SA" sz="3200" dirty="0"/>
          </a:p>
        </p:txBody>
      </p:sp>
      <p:sp>
        <p:nvSpPr>
          <p:cNvPr id="6" name="عنصر نائب للمحتوى 5"/>
          <p:cNvSpPr>
            <a:spLocks noGrp="1"/>
          </p:cNvSpPr>
          <p:nvPr>
            <p:ph sz="quarter" idx="4"/>
          </p:nvPr>
        </p:nvSpPr>
        <p:spPr>
          <a:xfrm>
            <a:off x="4648200" y="2514600"/>
            <a:ext cx="4041775" cy="3429000"/>
          </a:xfrm>
        </p:spPr>
        <p:style>
          <a:lnRef idx="2">
            <a:schemeClr val="accent1"/>
          </a:lnRef>
          <a:fillRef idx="1">
            <a:schemeClr val="lt1"/>
          </a:fillRef>
          <a:effectRef idx="0">
            <a:schemeClr val="accent1"/>
          </a:effectRef>
          <a:fontRef idx="minor">
            <a:schemeClr val="dk1"/>
          </a:fontRef>
        </p:style>
        <p:txBody>
          <a:bodyPr>
            <a:normAutofit/>
          </a:bodyPr>
          <a:lstStyle/>
          <a:p>
            <a:pPr algn="just" rtl="1">
              <a:buNone/>
            </a:pPr>
            <a:r>
              <a:rPr lang="ar-SA" sz="3200" b="1" dirty="0" smtClean="0"/>
              <a:t>3-</a:t>
            </a:r>
            <a:r>
              <a:rPr lang="ar-SA" sz="3200" dirty="0" smtClean="0"/>
              <a:t> اتخذت التنمية البشرية في الأساس شكل التدريب المهني الذي يركز على إكساب الفرد مهارات ميكانيكية يستخدمها في أداء العمل.</a:t>
            </a:r>
            <a:endParaRPr lang="en-US" sz="3200" dirty="0" smtClean="0"/>
          </a:p>
          <a:p>
            <a:pPr algn="just" rtl="1">
              <a:buNone/>
            </a:pPr>
            <a:endParaRPr lang="ar-SA" sz="3200" dirty="0"/>
          </a:p>
        </p:txBody>
      </p:sp>
      <p:sp>
        <p:nvSpPr>
          <p:cNvPr id="9" name="Slide Number Placeholder 8"/>
          <p:cNvSpPr>
            <a:spLocks noGrp="1"/>
          </p:cNvSpPr>
          <p:nvPr>
            <p:ph type="sldNum" sz="quarter" idx="12"/>
          </p:nvPr>
        </p:nvSpPr>
        <p:spPr/>
        <p:txBody>
          <a:bodyPr/>
          <a:lstStyle/>
          <a:p>
            <a:fld id="{746AE089-DC22-4B3E-AA19-F6671261EA6B}" type="slidenum">
              <a:rPr lang="en-US" smtClean="0"/>
              <a:pPr/>
              <a:t>13</a:t>
            </a:fld>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2"/>
          <p:cNvSpPr>
            <a:spLocks noGrp="1"/>
          </p:cNvSpPr>
          <p:nvPr>
            <p:ph type="title"/>
          </p:nvPr>
        </p:nvSpPr>
        <p:spPr/>
        <p:txBody>
          <a:bodyPr>
            <a:normAutofit/>
          </a:bodyPr>
          <a:lstStyle/>
          <a:p>
            <a:r>
              <a:rPr lang="ar-SA" dirty="0" smtClean="0"/>
              <a:t>مفهوم إدارة الموارد البشرية</a:t>
            </a:r>
            <a:endParaRPr lang="ar-SA" dirty="0"/>
          </a:p>
        </p:txBody>
      </p:sp>
      <p:sp>
        <p:nvSpPr>
          <p:cNvPr id="8" name="Content Placeholder 7"/>
          <p:cNvSpPr>
            <a:spLocks noGrp="1"/>
          </p:cNvSpPr>
          <p:nvPr>
            <p:ph idx="1"/>
          </p:nvPr>
        </p:nvSpPr>
        <p:spPr>
          <a:xfrm>
            <a:off x="1219200" y="1447800"/>
            <a:ext cx="7714488" cy="4800600"/>
          </a:xfrm>
        </p:spPr>
        <p:txBody>
          <a:bodyPr>
            <a:normAutofit fontScale="92500"/>
          </a:bodyPr>
          <a:lstStyle/>
          <a:p>
            <a:pPr algn="just" rtl="1">
              <a:lnSpc>
                <a:spcPct val="150000"/>
              </a:lnSpc>
              <a:buNone/>
            </a:pPr>
            <a:r>
              <a:rPr lang="ar-SA" b="1" dirty="0" smtClean="0">
                <a:solidFill>
                  <a:srgbClr val="0000FF"/>
                </a:solidFill>
                <a:cs typeface="+mj-cs"/>
              </a:rPr>
              <a:t>	خلاصة لكل ما سبق يمكن القول أن إدارة الموارد البشرية</a:t>
            </a:r>
          </a:p>
          <a:p>
            <a:pPr algn="just" rtl="1">
              <a:lnSpc>
                <a:spcPct val="150000"/>
              </a:lnSpc>
              <a:buNone/>
            </a:pPr>
            <a:r>
              <a:rPr lang="ar-SA" b="1" dirty="0" smtClean="0">
                <a:solidFill>
                  <a:srgbClr val="0000FF"/>
                </a:solidFill>
                <a:cs typeface="+mj-cs"/>
              </a:rPr>
              <a:t> 	تمثل ” إدارة أساسية في المنظمات، تعمل على تحقيق الاستخدام الأمثل للموارد البشرية التي تعمل فيها، من خلال استراتيجية تشتمل على مجموعة من السياسات والممارسات المتعددة بشكل يتوافق هذا الاستخدام مع استراتيجية المنظمة ورسالتها ويسهم في تحقيقها“</a:t>
            </a:r>
            <a:endParaRPr lang="en-US" b="1" dirty="0">
              <a:solidFill>
                <a:srgbClr val="0000FF"/>
              </a:solidFill>
              <a:cs typeface="+mj-cs"/>
            </a:endParaRPr>
          </a:p>
        </p:txBody>
      </p:sp>
      <p:sp>
        <p:nvSpPr>
          <p:cNvPr id="4" name="Slide Number Placeholder 3"/>
          <p:cNvSpPr>
            <a:spLocks noGrp="1"/>
          </p:cNvSpPr>
          <p:nvPr>
            <p:ph type="sldNum" sz="quarter" idx="12"/>
          </p:nvPr>
        </p:nvSpPr>
        <p:spPr/>
        <p:txBody>
          <a:bodyPr/>
          <a:lstStyle/>
          <a:p>
            <a:fld id="{746AE089-DC22-4B3E-AA19-F6671261EA6B}" type="slidenum">
              <a:rPr lang="en-US" smtClean="0"/>
              <a:pPr/>
              <a:t>14</a:t>
            </a:fld>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p:txBody>
          <a:bodyPr>
            <a:normAutofit/>
          </a:bodyPr>
          <a:lstStyle/>
          <a:p>
            <a:r>
              <a:rPr lang="ar-SA" dirty="0" smtClean="0"/>
              <a:t>عوامل تطور إدارة الموارد البشرية</a:t>
            </a:r>
            <a:endParaRPr lang="ar-SA" dirty="0"/>
          </a:p>
        </p:txBody>
      </p:sp>
      <p:sp>
        <p:nvSpPr>
          <p:cNvPr id="3" name="Content Placeholder 2"/>
          <p:cNvSpPr>
            <a:spLocks noGrp="1"/>
          </p:cNvSpPr>
          <p:nvPr>
            <p:ph idx="1"/>
          </p:nvPr>
        </p:nvSpPr>
        <p:spPr>
          <a:xfrm>
            <a:off x="990600" y="1828800"/>
            <a:ext cx="7943088" cy="4724400"/>
          </a:xfrm>
        </p:spPr>
        <p:txBody>
          <a:bodyPr>
            <a:noAutofit/>
          </a:bodyPr>
          <a:lstStyle/>
          <a:p>
            <a:pPr algn="just">
              <a:lnSpc>
                <a:spcPct val="150000"/>
              </a:lnSpc>
              <a:buNone/>
            </a:pPr>
            <a:r>
              <a:rPr lang="ar-SA" dirty="0" smtClean="0">
                <a:solidFill>
                  <a:srgbClr val="FF0000"/>
                </a:solidFill>
                <a:cs typeface="+mj-cs"/>
              </a:rPr>
              <a:t>	تطورت إدارة الموارد البشرية مع تطور الحاجات التي رافقت نشوء المؤسسات ونمت تدريجيا لتواكب التطور التاريخي الهائل الذي أوجدته العلوم المختلفة، وبرزت عوامل عديدة تقع ضمن مسؤولية إدارة الموارد البشرية </a:t>
            </a:r>
          </a:p>
          <a:p>
            <a:pPr algn="just">
              <a:lnSpc>
                <a:spcPct val="150000"/>
              </a:lnSpc>
              <a:buNone/>
            </a:pPr>
            <a:r>
              <a:rPr lang="ar-SA" dirty="0" smtClean="0"/>
              <a:t>	هذه العوامل يمكن حصرها بعاملين رئيسيين، حيث يتفرع عن كل منهما عدة عناصر وأحكام مرتبطة </a:t>
            </a:r>
            <a:r>
              <a:rPr lang="ar-SA" dirty="0" err="1" smtClean="0"/>
              <a:t>بهما</a:t>
            </a:r>
            <a:r>
              <a:rPr lang="ar-SA" dirty="0" smtClean="0"/>
              <a:t>:</a:t>
            </a:r>
            <a:endParaRPr lang="en-US" dirty="0">
              <a:solidFill>
                <a:srgbClr val="FF0000"/>
              </a:solidFill>
              <a:cs typeface="+mj-cs"/>
            </a:endParaRPr>
          </a:p>
        </p:txBody>
      </p:sp>
      <p:sp>
        <p:nvSpPr>
          <p:cNvPr id="5" name="Slide Number Placeholder 4"/>
          <p:cNvSpPr>
            <a:spLocks noGrp="1"/>
          </p:cNvSpPr>
          <p:nvPr>
            <p:ph type="sldNum" sz="quarter" idx="12"/>
          </p:nvPr>
        </p:nvSpPr>
        <p:spPr/>
        <p:txBody>
          <a:bodyPr/>
          <a:lstStyle/>
          <a:p>
            <a:fld id="{746AE089-DC22-4B3E-AA19-F6671261EA6B}" type="slidenum">
              <a:rPr lang="en-US" smtClean="0"/>
              <a:pPr/>
              <a:t>15</a:t>
            </a:fld>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320"/>
            <a:ext cx="7866888" cy="1143000"/>
          </a:xfrm>
          <a:ln w="28575">
            <a:solidFill>
              <a:schemeClr val="tx1"/>
            </a:solidFill>
          </a:ln>
        </p:spPr>
        <p:txBody>
          <a:bodyPr/>
          <a:lstStyle/>
          <a:p>
            <a:r>
              <a:rPr lang="ar-SA" b="1" dirty="0" smtClean="0"/>
              <a:t>عوامل تطور إدارة الموارد البشرية</a:t>
            </a:r>
            <a:endParaRPr lang="ar-SA" b="1" dirty="0"/>
          </a:p>
        </p:txBody>
      </p:sp>
      <p:sp>
        <p:nvSpPr>
          <p:cNvPr id="4" name="Slide Number Placeholder 3"/>
          <p:cNvSpPr>
            <a:spLocks noGrp="1"/>
          </p:cNvSpPr>
          <p:nvPr>
            <p:ph type="sldNum" sz="quarter" idx="12"/>
          </p:nvPr>
        </p:nvSpPr>
        <p:spPr>
          <a:ln w="28575">
            <a:noFill/>
          </a:ln>
        </p:spPr>
        <p:txBody>
          <a:bodyPr/>
          <a:lstStyle/>
          <a:p>
            <a:fld id="{746AE089-DC22-4B3E-AA19-F6671261EA6B}" type="slidenum">
              <a:rPr lang="en-US" b="1" smtClean="0"/>
              <a:pPr/>
              <a:t>16</a:t>
            </a:fld>
            <a:endParaRPr lang="en-US" b="1" dirty="0"/>
          </a:p>
        </p:txBody>
      </p:sp>
      <p:sp>
        <p:nvSpPr>
          <p:cNvPr id="5" name="TextBox 4"/>
          <p:cNvSpPr txBox="1"/>
          <p:nvPr/>
        </p:nvSpPr>
        <p:spPr>
          <a:xfrm>
            <a:off x="5334000" y="2209800"/>
            <a:ext cx="3276600" cy="369332"/>
          </a:xfrm>
          <a:prstGeom prst="rect">
            <a:avLst/>
          </a:prstGeom>
          <a:noFill/>
          <a:ln w="28575">
            <a:solidFill>
              <a:srgbClr val="00B0F0"/>
            </a:solidFill>
          </a:ln>
        </p:spPr>
        <p:txBody>
          <a:bodyPr wrap="square" rtlCol="1">
            <a:spAutoFit/>
          </a:bodyPr>
          <a:lstStyle/>
          <a:p>
            <a:pPr algn="ctr"/>
            <a:r>
              <a:rPr lang="ar-SA" b="1" dirty="0" smtClean="0"/>
              <a:t>1- مدلولات وإفرازات محيطات العمل</a:t>
            </a:r>
            <a:endParaRPr lang="ar-SA" b="1" dirty="0"/>
          </a:p>
        </p:txBody>
      </p:sp>
      <p:sp>
        <p:nvSpPr>
          <p:cNvPr id="6" name="TextBox 5"/>
          <p:cNvSpPr txBox="1"/>
          <p:nvPr/>
        </p:nvSpPr>
        <p:spPr>
          <a:xfrm>
            <a:off x="1143000" y="2286000"/>
            <a:ext cx="3276600" cy="369332"/>
          </a:xfrm>
          <a:prstGeom prst="rect">
            <a:avLst/>
          </a:prstGeom>
          <a:noFill/>
          <a:ln w="28575">
            <a:solidFill>
              <a:srgbClr val="00B0F0"/>
            </a:solidFill>
          </a:ln>
        </p:spPr>
        <p:txBody>
          <a:bodyPr wrap="square" rtlCol="1">
            <a:spAutoFit/>
          </a:bodyPr>
          <a:lstStyle/>
          <a:p>
            <a:pPr algn="ctr" rtl="1"/>
            <a:r>
              <a:rPr lang="ar-SA" b="1" dirty="0" smtClean="0"/>
              <a:t>2- حاجات ومكونات الأفراد</a:t>
            </a:r>
            <a:endParaRPr lang="ar-SA" b="1" dirty="0"/>
          </a:p>
        </p:txBody>
      </p:sp>
      <p:sp>
        <p:nvSpPr>
          <p:cNvPr id="7" name="TextBox 6"/>
          <p:cNvSpPr txBox="1"/>
          <p:nvPr/>
        </p:nvSpPr>
        <p:spPr>
          <a:xfrm>
            <a:off x="5334000" y="3200400"/>
            <a:ext cx="3276600" cy="369332"/>
          </a:xfrm>
          <a:prstGeom prst="rect">
            <a:avLst/>
          </a:prstGeom>
          <a:noFill/>
          <a:ln w="28575">
            <a:solidFill>
              <a:schemeClr val="tx1"/>
            </a:solidFill>
          </a:ln>
        </p:spPr>
        <p:txBody>
          <a:bodyPr wrap="square" rtlCol="1">
            <a:spAutoFit/>
          </a:bodyPr>
          <a:lstStyle/>
          <a:p>
            <a:pPr algn="ctr"/>
            <a:r>
              <a:rPr lang="ar-SA" b="1" dirty="0" smtClean="0"/>
              <a:t>قيام المصانع وتزيد حجم الإنتاج</a:t>
            </a:r>
            <a:endParaRPr lang="ar-SA" b="1" dirty="0"/>
          </a:p>
        </p:txBody>
      </p:sp>
      <p:sp>
        <p:nvSpPr>
          <p:cNvPr id="8" name="TextBox 7"/>
          <p:cNvSpPr txBox="1"/>
          <p:nvPr/>
        </p:nvSpPr>
        <p:spPr>
          <a:xfrm>
            <a:off x="5334000" y="3886200"/>
            <a:ext cx="3276600" cy="369332"/>
          </a:xfrm>
          <a:prstGeom prst="rect">
            <a:avLst/>
          </a:prstGeom>
          <a:noFill/>
          <a:ln w="28575">
            <a:solidFill>
              <a:schemeClr val="tx1"/>
            </a:solidFill>
          </a:ln>
        </p:spPr>
        <p:txBody>
          <a:bodyPr wrap="square" rtlCol="1">
            <a:spAutoFit/>
          </a:bodyPr>
          <a:lstStyle/>
          <a:p>
            <a:pPr algn="ctr"/>
            <a:r>
              <a:rPr lang="ar-SA" b="1" dirty="0" smtClean="0"/>
              <a:t>الأفكار والتكنولوجيا المستخدمة</a:t>
            </a:r>
            <a:endParaRPr lang="ar-SA" b="1" dirty="0"/>
          </a:p>
        </p:txBody>
      </p:sp>
      <p:sp>
        <p:nvSpPr>
          <p:cNvPr id="9" name="TextBox 8"/>
          <p:cNvSpPr txBox="1"/>
          <p:nvPr/>
        </p:nvSpPr>
        <p:spPr>
          <a:xfrm>
            <a:off x="5334000" y="4495800"/>
            <a:ext cx="3276600" cy="369332"/>
          </a:xfrm>
          <a:prstGeom prst="rect">
            <a:avLst/>
          </a:prstGeom>
          <a:noFill/>
          <a:ln w="28575">
            <a:solidFill>
              <a:schemeClr val="tx1"/>
            </a:solidFill>
          </a:ln>
        </p:spPr>
        <p:txBody>
          <a:bodyPr wrap="square" rtlCol="1">
            <a:spAutoFit/>
          </a:bodyPr>
          <a:lstStyle/>
          <a:p>
            <a:pPr algn="ctr"/>
            <a:r>
              <a:rPr lang="ar-SA" b="1" dirty="0" smtClean="0"/>
              <a:t>تطور دور الدولة في شتى ميادين العمل</a:t>
            </a:r>
            <a:endParaRPr lang="ar-SA" b="1" dirty="0"/>
          </a:p>
        </p:txBody>
      </p:sp>
      <p:sp>
        <p:nvSpPr>
          <p:cNvPr id="10" name="TextBox 9"/>
          <p:cNvSpPr txBox="1"/>
          <p:nvPr/>
        </p:nvSpPr>
        <p:spPr>
          <a:xfrm>
            <a:off x="5334000" y="5105400"/>
            <a:ext cx="3276600" cy="369332"/>
          </a:xfrm>
          <a:prstGeom prst="rect">
            <a:avLst/>
          </a:prstGeom>
          <a:noFill/>
          <a:ln w="28575">
            <a:solidFill>
              <a:schemeClr val="tx1"/>
            </a:solidFill>
          </a:ln>
        </p:spPr>
        <p:txBody>
          <a:bodyPr wrap="square" rtlCol="1">
            <a:spAutoFit/>
          </a:bodyPr>
          <a:lstStyle/>
          <a:p>
            <a:pPr algn="ctr"/>
            <a:r>
              <a:rPr lang="ar-SA" b="1" dirty="0" smtClean="0"/>
              <a:t>قوة الرأي العام وتزيد ضغوطاته</a:t>
            </a:r>
            <a:endParaRPr lang="ar-SA" b="1" dirty="0"/>
          </a:p>
        </p:txBody>
      </p:sp>
      <p:sp>
        <p:nvSpPr>
          <p:cNvPr id="11" name="TextBox 10"/>
          <p:cNvSpPr txBox="1"/>
          <p:nvPr/>
        </p:nvSpPr>
        <p:spPr>
          <a:xfrm>
            <a:off x="5334000" y="5943600"/>
            <a:ext cx="3276600" cy="369332"/>
          </a:xfrm>
          <a:prstGeom prst="rect">
            <a:avLst/>
          </a:prstGeom>
          <a:noFill/>
          <a:ln w="28575">
            <a:solidFill>
              <a:schemeClr val="tx1"/>
            </a:solidFill>
          </a:ln>
        </p:spPr>
        <p:txBody>
          <a:bodyPr wrap="square" rtlCol="1">
            <a:spAutoFit/>
          </a:bodyPr>
          <a:lstStyle/>
          <a:p>
            <a:pPr algn="ctr"/>
            <a:r>
              <a:rPr lang="ar-SA" b="1" dirty="0" smtClean="0"/>
              <a:t>تطور السكان والتقدم والازدهار</a:t>
            </a:r>
            <a:endParaRPr lang="ar-SA" b="1" dirty="0"/>
          </a:p>
        </p:txBody>
      </p:sp>
      <p:sp>
        <p:nvSpPr>
          <p:cNvPr id="12" name="TextBox 11"/>
          <p:cNvSpPr txBox="1"/>
          <p:nvPr/>
        </p:nvSpPr>
        <p:spPr>
          <a:xfrm>
            <a:off x="914400" y="3200400"/>
            <a:ext cx="3733800" cy="369332"/>
          </a:xfrm>
          <a:prstGeom prst="rect">
            <a:avLst/>
          </a:prstGeom>
          <a:noFill/>
          <a:ln w="28575">
            <a:solidFill>
              <a:schemeClr val="accent1"/>
            </a:solidFill>
          </a:ln>
        </p:spPr>
        <p:txBody>
          <a:bodyPr wrap="square" rtlCol="1">
            <a:spAutoFit/>
          </a:bodyPr>
          <a:lstStyle/>
          <a:p>
            <a:pPr algn="ctr"/>
            <a:r>
              <a:rPr lang="ar-SA" b="1" dirty="0" smtClean="0"/>
              <a:t>حاجات وتوقعات الأفراد وسلوكياتهم أثناء العمل </a:t>
            </a:r>
            <a:endParaRPr lang="ar-SA" b="1" dirty="0"/>
          </a:p>
        </p:txBody>
      </p:sp>
      <p:sp>
        <p:nvSpPr>
          <p:cNvPr id="13" name="TextBox 12"/>
          <p:cNvSpPr txBox="1"/>
          <p:nvPr/>
        </p:nvSpPr>
        <p:spPr>
          <a:xfrm>
            <a:off x="914400" y="3886200"/>
            <a:ext cx="3733800" cy="369332"/>
          </a:xfrm>
          <a:prstGeom prst="rect">
            <a:avLst/>
          </a:prstGeom>
          <a:noFill/>
          <a:ln w="28575">
            <a:solidFill>
              <a:schemeClr val="accent1"/>
            </a:solidFill>
          </a:ln>
        </p:spPr>
        <p:txBody>
          <a:bodyPr wrap="square" rtlCol="1">
            <a:spAutoFit/>
          </a:bodyPr>
          <a:lstStyle/>
          <a:p>
            <a:pPr algn="ctr"/>
            <a:r>
              <a:rPr lang="ar-SA" b="1" dirty="0" smtClean="0"/>
              <a:t>ارتفاع مستوى الثقافي في الموارد البشرية</a:t>
            </a:r>
            <a:endParaRPr lang="ar-SA" b="1" dirty="0"/>
          </a:p>
        </p:txBody>
      </p:sp>
      <p:sp>
        <p:nvSpPr>
          <p:cNvPr id="14" name="TextBox 13"/>
          <p:cNvSpPr txBox="1"/>
          <p:nvPr/>
        </p:nvSpPr>
        <p:spPr>
          <a:xfrm>
            <a:off x="914400" y="4572000"/>
            <a:ext cx="3733800" cy="369332"/>
          </a:xfrm>
          <a:prstGeom prst="rect">
            <a:avLst/>
          </a:prstGeom>
          <a:noFill/>
          <a:ln w="28575">
            <a:solidFill>
              <a:schemeClr val="accent1"/>
            </a:solidFill>
          </a:ln>
        </p:spPr>
        <p:txBody>
          <a:bodyPr wrap="square" rtlCol="1">
            <a:spAutoFit/>
          </a:bodyPr>
          <a:lstStyle/>
          <a:p>
            <a:pPr algn="ctr"/>
            <a:r>
              <a:rPr lang="ar-SA" b="1" dirty="0" smtClean="0"/>
              <a:t>تنظيم الأفراد من خلال النقابات العمالية</a:t>
            </a:r>
            <a:endParaRPr lang="ar-SA" b="1" dirty="0"/>
          </a:p>
        </p:txBody>
      </p:sp>
      <p:cxnSp>
        <p:nvCxnSpPr>
          <p:cNvPr id="16" name="Straight Connector 15"/>
          <p:cNvCxnSpPr>
            <a:stCxn id="5" idx="2"/>
            <a:endCxn id="7" idx="0"/>
          </p:cNvCxnSpPr>
          <p:nvPr/>
        </p:nvCxnSpPr>
        <p:spPr>
          <a:xfrm>
            <a:off x="6972300" y="2579132"/>
            <a:ext cx="0" cy="62126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a:stCxn id="7" idx="2"/>
            <a:endCxn id="8" idx="0"/>
          </p:cNvCxnSpPr>
          <p:nvPr/>
        </p:nvCxnSpPr>
        <p:spPr>
          <a:xfrm>
            <a:off x="6972300" y="3569732"/>
            <a:ext cx="0" cy="31646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a:stCxn id="8" idx="2"/>
            <a:endCxn id="9" idx="0"/>
          </p:cNvCxnSpPr>
          <p:nvPr/>
        </p:nvCxnSpPr>
        <p:spPr>
          <a:xfrm>
            <a:off x="6972300" y="4255532"/>
            <a:ext cx="0" cy="24026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a:stCxn id="9" idx="2"/>
            <a:endCxn id="10" idx="0"/>
          </p:cNvCxnSpPr>
          <p:nvPr/>
        </p:nvCxnSpPr>
        <p:spPr>
          <a:xfrm>
            <a:off x="6972300" y="4865132"/>
            <a:ext cx="0" cy="24026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a:stCxn id="10" idx="2"/>
            <a:endCxn id="11" idx="0"/>
          </p:cNvCxnSpPr>
          <p:nvPr/>
        </p:nvCxnSpPr>
        <p:spPr>
          <a:xfrm>
            <a:off x="6972300" y="5474732"/>
            <a:ext cx="0" cy="46886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a:stCxn id="6" idx="2"/>
            <a:endCxn id="12" idx="0"/>
          </p:cNvCxnSpPr>
          <p:nvPr/>
        </p:nvCxnSpPr>
        <p:spPr>
          <a:xfrm>
            <a:off x="2781300" y="2655332"/>
            <a:ext cx="0" cy="54506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a:stCxn id="12" idx="2"/>
            <a:endCxn id="13" idx="0"/>
          </p:cNvCxnSpPr>
          <p:nvPr/>
        </p:nvCxnSpPr>
        <p:spPr>
          <a:xfrm>
            <a:off x="2781300" y="3569732"/>
            <a:ext cx="0" cy="31646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a:stCxn id="13" idx="2"/>
            <a:endCxn id="14" idx="0"/>
          </p:cNvCxnSpPr>
          <p:nvPr/>
        </p:nvCxnSpPr>
        <p:spPr>
          <a:xfrm>
            <a:off x="2781300" y="4255532"/>
            <a:ext cx="0" cy="31646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a:stCxn id="2" idx="2"/>
            <a:endCxn id="6" idx="0"/>
          </p:cNvCxnSpPr>
          <p:nvPr/>
        </p:nvCxnSpPr>
        <p:spPr>
          <a:xfrm flipH="1">
            <a:off x="2781300" y="1417320"/>
            <a:ext cx="2218944" cy="86868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54" name="Straight Connector 53"/>
          <p:cNvCxnSpPr>
            <a:stCxn id="2" idx="2"/>
            <a:endCxn id="5" idx="0"/>
          </p:cNvCxnSpPr>
          <p:nvPr/>
        </p:nvCxnSpPr>
        <p:spPr>
          <a:xfrm>
            <a:off x="5000244" y="1417320"/>
            <a:ext cx="1972056" cy="792480"/>
          </a:xfrm>
          <a:prstGeom prst="line">
            <a:avLst/>
          </a:prstGeom>
          <a:ln w="28575"/>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p:txBody>
          <a:bodyPr>
            <a:normAutofit/>
          </a:bodyPr>
          <a:lstStyle/>
          <a:p>
            <a:r>
              <a:rPr lang="ar-SA" dirty="0" smtClean="0"/>
              <a:t>عوامل تطور إدارة الموارد البشرية</a:t>
            </a:r>
            <a:endParaRPr lang="ar-SA" dirty="0"/>
          </a:p>
        </p:txBody>
      </p:sp>
      <p:sp>
        <p:nvSpPr>
          <p:cNvPr id="3" name="Content Placeholder 2"/>
          <p:cNvSpPr>
            <a:spLocks noGrp="1"/>
          </p:cNvSpPr>
          <p:nvPr>
            <p:ph idx="1"/>
          </p:nvPr>
        </p:nvSpPr>
        <p:spPr>
          <a:xfrm>
            <a:off x="1066800" y="1600200"/>
            <a:ext cx="7620000" cy="4800600"/>
          </a:xfrm>
        </p:spPr>
        <p:txBody>
          <a:bodyPr>
            <a:normAutofit fontScale="92500" lnSpcReduction="10000"/>
          </a:bodyPr>
          <a:lstStyle/>
          <a:p>
            <a:pPr algn="just" rtl="1">
              <a:buNone/>
            </a:pPr>
            <a:r>
              <a:rPr lang="ar-SA" b="1" dirty="0" smtClean="0">
                <a:cs typeface="+mj-cs"/>
              </a:rPr>
              <a:t>العامل الأول: مدلولات وإفرازات محيطات العمل</a:t>
            </a:r>
          </a:p>
          <a:p>
            <a:pPr algn="just" rtl="1">
              <a:lnSpc>
                <a:spcPct val="150000"/>
              </a:lnSpc>
              <a:buNone/>
            </a:pPr>
            <a:r>
              <a:rPr lang="ar-SA" b="1" dirty="0" smtClean="0">
                <a:cs typeface="+mj-cs"/>
              </a:rPr>
              <a:t>   </a:t>
            </a:r>
            <a:r>
              <a:rPr lang="ar-SA" dirty="0" smtClean="0">
                <a:cs typeface="+mj-cs"/>
              </a:rPr>
              <a:t>تطورت إدارة الموارد البشرية وتبدلت الأدوار التي أدتها انسجاماً مع محيطات العمل من خلال العوامل الفرعية التالية:</a:t>
            </a:r>
          </a:p>
          <a:p>
            <a:pPr algn="just" rtl="1">
              <a:lnSpc>
                <a:spcPct val="150000"/>
              </a:lnSpc>
              <a:buNone/>
            </a:pPr>
            <a:r>
              <a:rPr lang="ar-SA" dirty="0" smtClean="0">
                <a:cs typeface="+mj-cs"/>
              </a:rPr>
              <a:t>1- قيام المصانع وتزايد حجم الإنتاج.</a:t>
            </a:r>
          </a:p>
          <a:p>
            <a:pPr algn="just" rtl="1">
              <a:lnSpc>
                <a:spcPct val="150000"/>
              </a:lnSpc>
              <a:buNone/>
            </a:pPr>
            <a:r>
              <a:rPr lang="ar-SA" dirty="0" smtClean="0">
                <a:cs typeface="+mj-cs"/>
              </a:rPr>
              <a:t>2- الأفكار والتكنولوجيات المستخدمة.</a:t>
            </a:r>
          </a:p>
          <a:p>
            <a:pPr algn="just" rtl="1">
              <a:lnSpc>
                <a:spcPct val="150000"/>
              </a:lnSpc>
              <a:buNone/>
            </a:pPr>
            <a:r>
              <a:rPr lang="ar-SA" dirty="0" smtClean="0">
                <a:cs typeface="+mj-cs"/>
              </a:rPr>
              <a:t>3- تطور دور الدولة في شتى ميادين العمل.</a:t>
            </a:r>
            <a:endParaRPr lang="en-US" dirty="0" smtClean="0">
              <a:cs typeface="+mj-cs"/>
            </a:endParaRPr>
          </a:p>
          <a:p>
            <a:pPr algn="just" rtl="1">
              <a:buNone/>
            </a:pPr>
            <a:endParaRPr lang="en-US" dirty="0">
              <a:cs typeface="+mj-cs"/>
            </a:endParaRPr>
          </a:p>
        </p:txBody>
      </p:sp>
      <p:sp>
        <p:nvSpPr>
          <p:cNvPr id="5" name="Slide Number Placeholder 4"/>
          <p:cNvSpPr>
            <a:spLocks noGrp="1"/>
          </p:cNvSpPr>
          <p:nvPr>
            <p:ph type="sldNum" sz="quarter" idx="12"/>
          </p:nvPr>
        </p:nvSpPr>
        <p:spPr/>
        <p:txBody>
          <a:bodyPr/>
          <a:lstStyle/>
          <a:p>
            <a:fld id="{746AE089-DC22-4B3E-AA19-F6671261EA6B}" type="slidenum">
              <a:rPr lang="en-US" smtClean="0"/>
              <a:pPr/>
              <a:t>17</a:t>
            </a:fld>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p:txBody>
          <a:bodyPr>
            <a:normAutofit/>
          </a:bodyPr>
          <a:lstStyle/>
          <a:p>
            <a:r>
              <a:rPr lang="ar-SA" dirty="0" smtClean="0"/>
              <a:t>عوامل تطور إدارة الموارد البشرية</a:t>
            </a:r>
            <a:endParaRPr lang="ar-SA" dirty="0"/>
          </a:p>
        </p:txBody>
      </p:sp>
      <p:sp>
        <p:nvSpPr>
          <p:cNvPr id="3" name="Content Placeholder 2"/>
          <p:cNvSpPr>
            <a:spLocks noGrp="1"/>
          </p:cNvSpPr>
          <p:nvPr>
            <p:ph idx="1"/>
          </p:nvPr>
        </p:nvSpPr>
        <p:spPr>
          <a:xfrm>
            <a:off x="1143000" y="1905000"/>
            <a:ext cx="7714488" cy="4343400"/>
          </a:xfrm>
        </p:spPr>
        <p:txBody>
          <a:bodyPr>
            <a:normAutofit/>
          </a:bodyPr>
          <a:lstStyle/>
          <a:p>
            <a:pPr algn="r">
              <a:lnSpc>
                <a:spcPct val="150000"/>
              </a:lnSpc>
              <a:buNone/>
            </a:pPr>
            <a:r>
              <a:rPr lang="ar-SA" dirty="0" smtClean="0">
                <a:cs typeface="+mj-cs"/>
              </a:rPr>
              <a:t>4- قوة الرأي العام وتزايد ضغوطاته في توجيه سياسات العمل.</a:t>
            </a:r>
          </a:p>
          <a:p>
            <a:pPr algn="r">
              <a:lnSpc>
                <a:spcPct val="150000"/>
              </a:lnSpc>
              <a:buNone/>
            </a:pPr>
            <a:r>
              <a:rPr lang="ar-SA" dirty="0" smtClean="0">
                <a:cs typeface="+mj-cs"/>
              </a:rPr>
              <a:t>5- التنافس المحلي والدولي في شتى ميادين العمل.</a:t>
            </a:r>
          </a:p>
          <a:p>
            <a:pPr algn="r">
              <a:lnSpc>
                <a:spcPct val="150000"/>
              </a:lnSpc>
              <a:buNone/>
            </a:pPr>
            <a:r>
              <a:rPr lang="ar-SA" dirty="0" smtClean="0">
                <a:cs typeface="+mj-cs"/>
              </a:rPr>
              <a:t>6- تطور السكان والتقدم والازدهار.</a:t>
            </a:r>
          </a:p>
        </p:txBody>
      </p:sp>
      <p:sp>
        <p:nvSpPr>
          <p:cNvPr id="5" name="Slide Number Placeholder 4"/>
          <p:cNvSpPr>
            <a:spLocks noGrp="1"/>
          </p:cNvSpPr>
          <p:nvPr>
            <p:ph type="sldNum" sz="quarter" idx="12"/>
          </p:nvPr>
        </p:nvSpPr>
        <p:spPr/>
        <p:txBody>
          <a:bodyPr/>
          <a:lstStyle/>
          <a:p>
            <a:fld id="{746AE089-DC22-4B3E-AA19-F6671261EA6B}" type="slidenum">
              <a:rPr lang="en-US" smtClean="0"/>
              <a:pPr/>
              <a:t>18</a:t>
            </a:fld>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SA" dirty="0" smtClean="0"/>
              <a:t>عوامل تطور إدارة الموارد البشرية</a:t>
            </a:r>
            <a:endParaRPr lang="ar-SA" dirty="0"/>
          </a:p>
        </p:txBody>
      </p:sp>
      <p:sp>
        <p:nvSpPr>
          <p:cNvPr id="3" name="عنصر نائب للمحتوى 2"/>
          <p:cNvSpPr>
            <a:spLocks noGrp="1"/>
          </p:cNvSpPr>
          <p:nvPr>
            <p:ph idx="1"/>
          </p:nvPr>
        </p:nvSpPr>
        <p:spPr>
          <a:xfrm>
            <a:off x="1143000" y="1828800"/>
            <a:ext cx="7790688" cy="4419600"/>
          </a:xfrm>
        </p:spPr>
        <p:txBody>
          <a:bodyPr>
            <a:normAutofit fontScale="92500"/>
          </a:bodyPr>
          <a:lstStyle/>
          <a:p>
            <a:pPr algn="just" rtl="1">
              <a:lnSpc>
                <a:spcPct val="150000"/>
              </a:lnSpc>
              <a:buNone/>
            </a:pPr>
            <a:r>
              <a:rPr lang="ar-SA" b="1" dirty="0" smtClean="0"/>
              <a:t>العامل الثاني: حاجات ومكونات الأفراد</a:t>
            </a:r>
          </a:p>
          <a:p>
            <a:pPr algn="just" rtl="1">
              <a:buNone/>
            </a:pPr>
            <a:r>
              <a:rPr lang="ar-SA" b="1" dirty="0" smtClean="0"/>
              <a:t>   </a:t>
            </a:r>
            <a:r>
              <a:rPr lang="ar-SA" dirty="0" smtClean="0"/>
              <a:t>أهم العوامل الفرعية التي تعبر عن حاجات ومكونات الأفراد هي:</a:t>
            </a:r>
          </a:p>
          <a:p>
            <a:pPr algn="just" rtl="1">
              <a:lnSpc>
                <a:spcPct val="150000"/>
              </a:lnSpc>
              <a:buNone/>
            </a:pPr>
            <a:r>
              <a:rPr lang="ar-SA" dirty="0" smtClean="0"/>
              <a:t>1- حاجات وتوقعات الأفراد وسلوكياتهم أثناء ممارستهم العمل.</a:t>
            </a:r>
          </a:p>
          <a:p>
            <a:pPr algn="just" rtl="1">
              <a:lnSpc>
                <a:spcPct val="150000"/>
              </a:lnSpc>
              <a:buNone/>
            </a:pPr>
            <a:r>
              <a:rPr lang="ar-SA" dirty="0" smtClean="0"/>
              <a:t>2- ارتفاع المستوى الثقافي في الموارد البشرية.</a:t>
            </a:r>
          </a:p>
          <a:p>
            <a:pPr algn="just" rtl="1">
              <a:lnSpc>
                <a:spcPct val="150000"/>
              </a:lnSpc>
              <a:buNone/>
            </a:pPr>
            <a:r>
              <a:rPr lang="ar-SA" dirty="0" smtClean="0"/>
              <a:t>3- تنظيم الأفراد من خلال قيام النقابات العمالية المختلفة</a:t>
            </a:r>
            <a:endParaRPr lang="en-US" dirty="0" smtClean="0"/>
          </a:p>
          <a:p>
            <a:pPr algn="just" rtl="1"/>
            <a:endParaRPr lang="ar-SA" dirty="0"/>
          </a:p>
        </p:txBody>
      </p:sp>
      <p:sp>
        <p:nvSpPr>
          <p:cNvPr id="4" name="Slide Number Placeholder 3"/>
          <p:cNvSpPr>
            <a:spLocks noGrp="1"/>
          </p:cNvSpPr>
          <p:nvPr>
            <p:ph type="sldNum" sz="quarter" idx="12"/>
          </p:nvPr>
        </p:nvSpPr>
        <p:spPr/>
        <p:txBody>
          <a:bodyPr/>
          <a:lstStyle/>
          <a:p>
            <a:fld id="{746AE089-DC22-4B3E-AA19-F6671261EA6B}" type="slidenum">
              <a:rPr lang="en-US" smtClean="0"/>
              <a:pPr/>
              <a:t>19</a:t>
            </a:fld>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2"/>
          <p:cNvSpPr>
            <a:spLocks noGrp="1"/>
          </p:cNvSpPr>
          <p:nvPr>
            <p:ph type="title"/>
          </p:nvPr>
        </p:nvSpPr>
        <p:spPr>
          <a:xfrm>
            <a:off x="1752600" y="228600"/>
            <a:ext cx="6934200" cy="1143000"/>
          </a:xfrm>
        </p:spPr>
        <p:txBody>
          <a:bodyPr>
            <a:normAutofit/>
          </a:bodyPr>
          <a:lstStyle/>
          <a:p>
            <a:pPr algn="ctr"/>
            <a:r>
              <a:rPr lang="ar-SA" dirty="0" smtClean="0"/>
              <a:t>مفهوم إدارة الموارد البشرية</a:t>
            </a:r>
            <a:endParaRPr lang="ar-SA" dirty="0"/>
          </a:p>
        </p:txBody>
      </p:sp>
      <p:sp>
        <p:nvSpPr>
          <p:cNvPr id="5" name="Content Placeholder 4"/>
          <p:cNvSpPr>
            <a:spLocks noGrp="1"/>
          </p:cNvSpPr>
          <p:nvPr>
            <p:ph idx="1"/>
          </p:nvPr>
        </p:nvSpPr>
        <p:spPr>
          <a:xfrm>
            <a:off x="1371600" y="2286000"/>
            <a:ext cx="7315200" cy="3840163"/>
          </a:xfrm>
        </p:spPr>
        <p:txBody>
          <a:bodyPr>
            <a:normAutofit/>
          </a:bodyPr>
          <a:lstStyle/>
          <a:p>
            <a:pPr algn="just" rtl="1">
              <a:lnSpc>
                <a:spcPct val="150000"/>
              </a:lnSpc>
              <a:buNone/>
            </a:pPr>
            <a:r>
              <a:rPr lang="ar-SA" sz="3200" dirty="0" smtClean="0">
                <a:cs typeface="+mj-cs"/>
              </a:rPr>
              <a:t>	يعتبر العنصر البشري من أهم عناصر العمل والإنتاج لأنه المسئول الأول عن عملية البناء والإعمار في المنظمة الاقتصادية  .</a:t>
            </a:r>
          </a:p>
        </p:txBody>
      </p:sp>
      <p:sp>
        <p:nvSpPr>
          <p:cNvPr id="4" name="Slide Number Placeholder 3"/>
          <p:cNvSpPr>
            <a:spLocks noGrp="1"/>
          </p:cNvSpPr>
          <p:nvPr>
            <p:ph type="sldNum" sz="quarter" idx="12"/>
          </p:nvPr>
        </p:nvSpPr>
        <p:spPr/>
        <p:txBody>
          <a:bodyPr/>
          <a:lstStyle/>
          <a:p>
            <a:fld id="{746AE089-DC22-4B3E-AA19-F6671261EA6B}" type="slidenum">
              <a:rPr lang="en-US" smtClean="0"/>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p:txBody>
          <a:bodyPr>
            <a:normAutofit/>
          </a:bodyPr>
          <a:lstStyle/>
          <a:p>
            <a:r>
              <a:rPr lang="ar-SA" b="1" dirty="0" smtClean="0"/>
              <a:t>تنظيم إدارة الموارد البشرية</a:t>
            </a:r>
            <a:endParaRPr lang="ar-SA" dirty="0"/>
          </a:p>
        </p:txBody>
      </p:sp>
      <p:sp>
        <p:nvSpPr>
          <p:cNvPr id="3" name="Content Placeholder 2"/>
          <p:cNvSpPr>
            <a:spLocks noGrp="1"/>
          </p:cNvSpPr>
          <p:nvPr>
            <p:ph idx="1"/>
          </p:nvPr>
        </p:nvSpPr>
        <p:spPr>
          <a:xfrm>
            <a:off x="1066800" y="1828800"/>
            <a:ext cx="7866888" cy="4419600"/>
          </a:xfrm>
        </p:spPr>
        <p:txBody>
          <a:bodyPr>
            <a:normAutofit/>
          </a:bodyPr>
          <a:lstStyle/>
          <a:p>
            <a:pPr algn="just" rtl="1">
              <a:lnSpc>
                <a:spcPct val="150000"/>
              </a:lnSpc>
              <a:buNone/>
            </a:pPr>
            <a:r>
              <a:rPr lang="ar-SA" dirty="0" smtClean="0">
                <a:cs typeface="+mj-cs"/>
              </a:rPr>
              <a:t>	لكي تقوم إدارة الموارد البشرية بمسؤوليتها ينبغي وجود جهاز تنظيمي قادر على القيام بأنشطة إدارة الموارد البشرية في المنظمة الحديثة ويتم على أساس دراسة احتياجات وظروف العمل بالمنظمة.</a:t>
            </a:r>
            <a:endParaRPr lang="en-US" dirty="0">
              <a:cs typeface="+mj-cs"/>
            </a:endParaRPr>
          </a:p>
        </p:txBody>
      </p:sp>
      <p:sp>
        <p:nvSpPr>
          <p:cNvPr id="5" name="Slide Number Placeholder 4"/>
          <p:cNvSpPr>
            <a:spLocks noGrp="1"/>
          </p:cNvSpPr>
          <p:nvPr>
            <p:ph type="sldNum" sz="quarter" idx="12"/>
          </p:nvPr>
        </p:nvSpPr>
        <p:spPr/>
        <p:txBody>
          <a:bodyPr/>
          <a:lstStyle/>
          <a:p>
            <a:fld id="{746AE089-DC22-4B3E-AA19-F6671261EA6B}" type="slidenum">
              <a:rPr lang="en-US" smtClean="0"/>
              <a:pPr/>
              <a:t>20</a:t>
            </a:fld>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066800" y="274320"/>
            <a:ext cx="7866888" cy="1143000"/>
          </a:xfrm>
          <a:ln w="28575">
            <a:solidFill>
              <a:schemeClr val="tx1"/>
            </a:solidFill>
          </a:ln>
        </p:spPr>
        <p:txBody>
          <a:bodyPr/>
          <a:lstStyle/>
          <a:p>
            <a:pPr algn="ctr"/>
            <a:r>
              <a:rPr lang="ar-SA" b="1" dirty="0" smtClean="0"/>
              <a:t>تنظيم إدارة الموارد البشرية</a:t>
            </a:r>
            <a:endParaRPr lang="ar-SA" b="1" dirty="0"/>
          </a:p>
        </p:txBody>
      </p:sp>
      <p:sp>
        <p:nvSpPr>
          <p:cNvPr id="4" name="Slide Number Placeholder 3"/>
          <p:cNvSpPr>
            <a:spLocks noGrp="1"/>
          </p:cNvSpPr>
          <p:nvPr>
            <p:ph type="sldNum" sz="quarter" idx="12"/>
          </p:nvPr>
        </p:nvSpPr>
        <p:spPr>
          <a:ln w="28575">
            <a:noFill/>
          </a:ln>
        </p:spPr>
        <p:txBody>
          <a:bodyPr/>
          <a:lstStyle/>
          <a:p>
            <a:fld id="{746AE089-DC22-4B3E-AA19-F6671261EA6B}" type="slidenum">
              <a:rPr lang="en-US" b="1" smtClean="0"/>
              <a:pPr/>
              <a:t>21</a:t>
            </a:fld>
            <a:endParaRPr lang="en-US" b="1" dirty="0"/>
          </a:p>
        </p:txBody>
      </p:sp>
      <p:sp>
        <p:nvSpPr>
          <p:cNvPr id="6" name="TextBox 5"/>
          <p:cNvSpPr txBox="1"/>
          <p:nvPr/>
        </p:nvSpPr>
        <p:spPr>
          <a:xfrm>
            <a:off x="5257800" y="2971800"/>
            <a:ext cx="3276600" cy="369332"/>
          </a:xfrm>
          <a:prstGeom prst="rect">
            <a:avLst/>
          </a:prstGeom>
          <a:noFill/>
          <a:ln w="28575">
            <a:solidFill>
              <a:schemeClr val="tx1"/>
            </a:solidFill>
          </a:ln>
        </p:spPr>
        <p:txBody>
          <a:bodyPr wrap="square" rtlCol="1">
            <a:spAutoFit/>
          </a:bodyPr>
          <a:lstStyle/>
          <a:p>
            <a:pPr algn="ctr"/>
            <a:r>
              <a:rPr lang="ar-SA" b="1" dirty="0" smtClean="0"/>
              <a:t>التخطيط الاستراتيجي للموارد البشرية</a:t>
            </a:r>
            <a:endParaRPr lang="ar-SA" b="1" dirty="0"/>
          </a:p>
        </p:txBody>
      </p:sp>
      <p:sp>
        <p:nvSpPr>
          <p:cNvPr id="9" name="TextBox 8"/>
          <p:cNvSpPr txBox="1"/>
          <p:nvPr/>
        </p:nvSpPr>
        <p:spPr>
          <a:xfrm>
            <a:off x="3048000" y="4495800"/>
            <a:ext cx="3276600" cy="369332"/>
          </a:xfrm>
          <a:prstGeom prst="rect">
            <a:avLst/>
          </a:prstGeom>
          <a:noFill/>
          <a:ln w="28575">
            <a:solidFill>
              <a:schemeClr val="tx1"/>
            </a:solidFill>
          </a:ln>
        </p:spPr>
        <p:txBody>
          <a:bodyPr wrap="square" rtlCol="1">
            <a:spAutoFit/>
          </a:bodyPr>
          <a:lstStyle/>
          <a:p>
            <a:pPr algn="ctr"/>
            <a:r>
              <a:rPr lang="ar-SA" b="1" dirty="0" smtClean="0"/>
              <a:t>الهيكل التنظيمي للموارد البشرية</a:t>
            </a:r>
            <a:endParaRPr lang="ar-SA" b="1" dirty="0"/>
          </a:p>
        </p:txBody>
      </p:sp>
      <p:sp>
        <p:nvSpPr>
          <p:cNvPr id="10" name="TextBox 9"/>
          <p:cNvSpPr txBox="1"/>
          <p:nvPr/>
        </p:nvSpPr>
        <p:spPr>
          <a:xfrm>
            <a:off x="914400" y="3048000"/>
            <a:ext cx="3276600" cy="369332"/>
          </a:xfrm>
          <a:prstGeom prst="rect">
            <a:avLst/>
          </a:prstGeom>
          <a:noFill/>
          <a:ln w="28575">
            <a:solidFill>
              <a:schemeClr val="tx1"/>
            </a:solidFill>
          </a:ln>
        </p:spPr>
        <p:txBody>
          <a:bodyPr wrap="square" rtlCol="1">
            <a:spAutoFit/>
          </a:bodyPr>
          <a:lstStyle/>
          <a:p>
            <a:pPr algn="ctr"/>
            <a:r>
              <a:rPr lang="ar-SA" b="1" dirty="0" smtClean="0"/>
              <a:t>نظم معلومات وبحوث الموارد البشرية</a:t>
            </a:r>
            <a:endParaRPr lang="ar-SA" b="1" dirty="0"/>
          </a:p>
        </p:txBody>
      </p:sp>
      <p:cxnSp>
        <p:nvCxnSpPr>
          <p:cNvPr id="12" name="Straight Connector 11"/>
          <p:cNvCxnSpPr>
            <a:stCxn id="5" idx="2"/>
            <a:endCxn id="9" idx="0"/>
          </p:cNvCxnSpPr>
          <p:nvPr/>
        </p:nvCxnSpPr>
        <p:spPr>
          <a:xfrm flipH="1">
            <a:off x="4686300" y="1417320"/>
            <a:ext cx="313944" cy="307848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6" name="Straight Connector 15"/>
          <p:cNvCxnSpPr>
            <a:stCxn id="5" idx="2"/>
            <a:endCxn id="10" idx="0"/>
          </p:cNvCxnSpPr>
          <p:nvPr/>
        </p:nvCxnSpPr>
        <p:spPr>
          <a:xfrm flipH="1">
            <a:off x="2552700" y="1417320"/>
            <a:ext cx="2447544" cy="163068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8" name="Straight Connector 17"/>
          <p:cNvCxnSpPr>
            <a:stCxn id="5" idx="2"/>
            <a:endCxn id="6" idx="0"/>
          </p:cNvCxnSpPr>
          <p:nvPr/>
        </p:nvCxnSpPr>
        <p:spPr>
          <a:xfrm>
            <a:off x="5000244" y="1417320"/>
            <a:ext cx="1895856" cy="1554480"/>
          </a:xfrm>
          <a:prstGeom prst="line">
            <a:avLst/>
          </a:prstGeom>
          <a:ln w="28575"/>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457200" y="274638"/>
            <a:ext cx="8229600" cy="868362"/>
          </a:xfrm>
        </p:spPr>
        <p:txBody>
          <a:bodyPr/>
          <a:lstStyle/>
          <a:p>
            <a:pPr algn="ctr"/>
            <a:r>
              <a:rPr lang="ar-SA" b="1" dirty="0" smtClean="0"/>
              <a:t>تنظيم إدارة الموارد البشرية</a:t>
            </a:r>
            <a:endParaRPr lang="ar-SA" b="1" dirty="0"/>
          </a:p>
        </p:txBody>
      </p:sp>
      <p:sp>
        <p:nvSpPr>
          <p:cNvPr id="3" name="Content Placeholder 2"/>
          <p:cNvSpPr>
            <a:spLocks noGrp="1"/>
          </p:cNvSpPr>
          <p:nvPr>
            <p:ph idx="1"/>
          </p:nvPr>
        </p:nvSpPr>
        <p:spPr>
          <a:xfrm>
            <a:off x="1066800" y="1676400"/>
            <a:ext cx="7543800" cy="4953000"/>
          </a:xfrm>
        </p:spPr>
        <p:txBody>
          <a:bodyPr>
            <a:noAutofit/>
          </a:bodyPr>
          <a:lstStyle/>
          <a:p>
            <a:pPr algn="just" rtl="1">
              <a:buNone/>
            </a:pPr>
            <a:r>
              <a:rPr lang="ar-SA" dirty="0" smtClean="0"/>
              <a:t>	يجب أن يشمل تنظيم إدارة الموارد البشرية على :</a:t>
            </a:r>
          </a:p>
          <a:p>
            <a:pPr algn="just" rtl="1">
              <a:lnSpc>
                <a:spcPct val="150000"/>
              </a:lnSpc>
              <a:buNone/>
            </a:pPr>
            <a:r>
              <a:rPr lang="ar-SA" b="1" dirty="0" smtClean="0">
                <a:cs typeface="+mj-cs"/>
              </a:rPr>
              <a:t>1- التخطيط الأستراتيجي للموارد البشرية</a:t>
            </a:r>
          </a:p>
          <a:p>
            <a:pPr algn="just" rtl="1">
              <a:lnSpc>
                <a:spcPct val="120000"/>
              </a:lnSpc>
              <a:buNone/>
            </a:pPr>
            <a:r>
              <a:rPr lang="ar-SA" dirty="0" smtClean="0">
                <a:cs typeface="+mj-cs"/>
              </a:rPr>
              <a:t>   تتجسد مهمته في إحداث التغييرات اللازمة في أهداف وسياسات الموارد البشرية ، حتى تستطيع التكيف مع بيئتها الداخلية للمنظمة.</a:t>
            </a:r>
          </a:p>
        </p:txBody>
      </p:sp>
      <p:sp>
        <p:nvSpPr>
          <p:cNvPr id="5" name="Slide Number Placeholder 4"/>
          <p:cNvSpPr>
            <a:spLocks noGrp="1"/>
          </p:cNvSpPr>
          <p:nvPr>
            <p:ph type="sldNum" sz="quarter" idx="12"/>
          </p:nvPr>
        </p:nvSpPr>
        <p:spPr/>
        <p:txBody>
          <a:bodyPr/>
          <a:lstStyle/>
          <a:p>
            <a:fld id="{746AE089-DC22-4B3E-AA19-F6671261EA6B}" type="slidenum">
              <a:rPr lang="en-US" smtClean="0"/>
              <a:pPr/>
              <a:t>22</a:t>
            </a:fld>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smtClean="0"/>
              <a:t>تنظيم إدارة الموارد البشرية</a:t>
            </a:r>
            <a:endParaRPr lang="ar-SA" dirty="0"/>
          </a:p>
        </p:txBody>
      </p:sp>
      <p:sp>
        <p:nvSpPr>
          <p:cNvPr id="3" name="Content Placeholder 2"/>
          <p:cNvSpPr>
            <a:spLocks noGrp="1"/>
          </p:cNvSpPr>
          <p:nvPr>
            <p:ph idx="1"/>
          </p:nvPr>
        </p:nvSpPr>
        <p:spPr>
          <a:xfrm>
            <a:off x="1066800" y="1828800"/>
            <a:ext cx="7866888" cy="4419600"/>
          </a:xfrm>
        </p:spPr>
        <p:txBody>
          <a:bodyPr>
            <a:normAutofit lnSpcReduction="10000"/>
          </a:bodyPr>
          <a:lstStyle/>
          <a:p>
            <a:pPr algn="just">
              <a:lnSpc>
                <a:spcPct val="150000"/>
              </a:lnSpc>
              <a:buNone/>
            </a:pPr>
            <a:r>
              <a:rPr lang="ar-SA" b="1" dirty="0" smtClean="0"/>
              <a:t>2- نظم معلومات وبحوث الموارد البشرية</a:t>
            </a:r>
          </a:p>
          <a:p>
            <a:pPr algn="just">
              <a:lnSpc>
                <a:spcPct val="150000"/>
              </a:lnSpc>
              <a:buNone/>
            </a:pPr>
            <a:r>
              <a:rPr lang="ar-SA" dirty="0" smtClean="0"/>
              <a:t>   تحتاج أي مؤسسة من أجل القيام بنشاط ما إلى الارتكاز على نظام متكامل للنماذج والسجلات والمستندات والمعلومات التي قد تكون في نظام يدوي أو آلي.</a:t>
            </a:r>
          </a:p>
          <a:p>
            <a:pPr algn="just">
              <a:lnSpc>
                <a:spcPct val="150000"/>
              </a:lnSpc>
              <a:buNone/>
            </a:pPr>
            <a:r>
              <a:rPr lang="ar-SA" dirty="0" smtClean="0"/>
              <a:t>مثل : نظام السجلات ، نظام الملفات ( الأفراد – الوظائف – الخ )</a:t>
            </a:r>
            <a:endParaRPr lang="en-US" dirty="0" smtClean="0"/>
          </a:p>
          <a:p>
            <a:endParaRPr lang="ar-SA" dirty="0"/>
          </a:p>
        </p:txBody>
      </p:sp>
      <p:sp>
        <p:nvSpPr>
          <p:cNvPr id="4" name="Slide Number Placeholder 3"/>
          <p:cNvSpPr>
            <a:spLocks noGrp="1"/>
          </p:cNvSpPr>
          <p:nvPr>
            <p:ph type="sldNum" sz="quarter" idx="12"/>
          </p:nvPr>
        </p:nvSpPr>
        <p:spPr/>
        <p:txBody>
          <a:bodyPr/>
          <a:lstStyle/>
          <a:p>
            <a:fld id="{746AE089-DC22-4B3E-AA19-F6671261EA6B}" type="slidenum">
              <a:rPr lang="en-US" smtClean="0"/>
              <a:pPr/>
              <a:t>23</a:t>
            </a:fld>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p:txBody>
          <a:bodyPr>
            <a:normAutofit/>
          </a:bodyPr>
          <a:lstStyle/>
          <a:p>
            <a:pPr algn="ctr"/>
            <a:r>
              <a:rPr lang="ar-SA" dirty="0" smtClean="0"/>
              <a:t>تنظيم إدارة الموارد البشرية</a:t>
            </a:r>
            <a:endParaRPr lang="ar-SA" dirty="0"/>
          </a:p>
        </p:txBody>
      </p:sp>
      <p:sp>
        <p:nvSpPr>
          <p:cNvPr id="3" name="Content Placeholder 2"/>
          <p:cNvSpPr>
            <a:spLocks noGrp="1"/>
          </p:cNvSpPr>
          <p:nvPr>
            <p:ph idx="1"/>
          </p:nvPr>
        </p:nvSpPr>
        <p:spPr>
          <a:xfrm>
            <a:off x="1143000" y="2133600"/>
            <a:ext cx="7543800" cy="3992563"/>
          </a:xfrm>
        </p:spPr>
        <p:txBody>
          <a:bodyPr>
            <a:noAutofit/>
          </a:bodyPr>
          <a:lstStyle/>
          <a:p>
            <a:pPr algn="just" rtl="1">
              <a:buNone/>
            </a:pPr>
            <a:r>
              <a:rPr lang="ar-SA" b="1" dirty="0" smtClean="0">
                <a:cs typeface="+mj-cs"/>
              </a:rPr>
              <a:t>3- الهيكل التنظمي للموارد البشرية</a:t>
            </a:r>
          </a:p>
          <a:p>
            <a:pPr algn="just" rtl="1">
              <a:lnSpc>
                <a:spcPct val="150000"/>
              </a:lnSpc>
              <a:buNone/>
            </a:pPr>
            <a:r>
              <a:rPr lang="ar-SA" dirty="0" smtClean="0">
                <a:cs typeface="+mj-cs"/>
              </a:rPr>
              <a:t>   	هدفه الاهتمام بمكانة إدارة الموارد البشرية في الهيكل التنظيمي للمنظمة ، وتحديد التنظيم الداخلي لأنشطة وممارسات هذه الإدراة.</a:t>
            </a:r>
          </a:p>
          <a:p>
            <a:pPr algn="just" rtl="1">
              <a:buNone/>
            </a:pPr>
            <a:endParaRPr lang="ar-SA" dirty="0">
              <a:cs typeface="+mj-cs"/>
            </a:endParaRPr>
          </a:p>
        </p:txBody>
      </p:sp>
      <p:sp>
        <p:nvSpPr>
          <p:cNvPr id="5" name="Slide Number Placeholder 4"/>
          <p:cNvSpPr>
            <a:spLocks noGrp="1"/>
          </p:cNvSpPr>
          <p:nvPr>
            <p:ph type="sldNum" sz="quarter" idx="12"/>
          </p:nvPr>
        </p:nvSpPr>
        <p:spPr/>
        <p:txBody>
          <a:bodyPr/>
          <a:lstStyle/>
          <a:p>
            <a:fld id="{746AE089-DC22-4B3E-AA19-F6671261EA6B}" type="slidenum">
              <a:rPr lang="en-US" smtClean="0"/>
              <a:pPr/>
              <a:t>24</a:t>
            </a:fld>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1066800" y="274638"/>
            <a:ext cx="7866888" cy="1143000"/>
          </a:xfrm>
        </p:spPr>
        <p:txBody>
          <a:bodyPr>
            <a:normAutofit/>
          </a:bodyPr>
          <a:lstStyle/>
          <a:p>
            <a:r>
              <a:rPr lang="ar-SA" b="1" dirty="0" smtClean="0"/>
              <a:t>أهمية إدارة  الموارد البشرية</a:t>
            </a:r>
            <a:endParaRPr lang="ar-SA" dirty="0"/>
          </a:p>
        </p:txBody>
      </p:sp>
      <p:sp>
        <p:nvSpPr>
          <p:cNvPr id="3" name="Content Placeholder 2"/>
          <p:cNvSpPr>
            <a:spLocks noGrp="1"/>
          </p:cNvSpPr>
          <p:nvPr>
            <p:ph idx="1"/>
          </p:nvPr>
        </p:nvSpPr>
        <p:spPr>
          <a:xfrm>
            <a:off x="1066800" y="1981200"/>
            <a:ext cx="7772400" cy="3886200"/>
          </a:xfrm>
        </p:spPr>
        <p:txBody>
          <a:bodyPr>
            <a:normAutofit/>
          </a:bodyPr>
          <a:lstStyle/>
          <a:p>
            <a:pPr algn="just" rtl="1">
              <a:lnSpc>
                <a:spcPct val="150000"/>
              </a:lnSpc>
              <a:buNone/>
            </a:pPr>
            <a:r>
              <a:rPr lang="ar-SA" b="1" dirty="0" smtClean="0">
                <a:solidFill>
                  <a:srgbClr val="0000FF"/>
                </a:solidFill>
                <a:cs typeface="+mj-cs"/>
              </a:rPr>
              <a:t>	تعتبر إدارة الموارد البشرية ذات أهمية بالغة في المنظمة شأنها في ذلك شأن باقي الإدارات الأخرى الموجودة في المنظمة، والتي تؤثر على مردودها المالي ، ومكانتها الاقتصادية .</a:t>
            </a:r>
            <a:endParaRPr lang="en-US" b="1" dirty="0">
              <a:solidFill>
                <a:srgbClr val="0000FF"/>
              </a:solidFill>
              <a:cs typeface="+mj-cs"/>
            </a:endParaRPr>
          </a:p>
        </p:txBody>
      </p:sp>
      <p:sp>
        <p:nvSpPr>
          <p:cNvPr id="5" name="Slide Number Placeholder 4"/>
          <p:cNvSpPr>
            <a:spLocks noGrp="1"/>
          </p:cNvSpPr>
          <p:nvPr>
            <p:ph type="sldNum" sz="quarter" idx="12"/>
          </p:nvPr>
        </p:nvSpPr>
        <p:spPr/>
        <p:txBody>
          <a:bodyPr/>
          <a:lstStyle/>
          <a:p>
            <a:fld id="{746AE089-DC22-4B3E-AA19-F6671261EA6B}" type="slidenum">
              <a:rPr lang="en-US" smtClean="0"/>
              <a:pPr/>
              <a:t>25</a:t>
            </a:fld>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914400" y="274638"/>
            <a:ext cx="8019288" cy="1143000"/>
          </a:xfrm>
        </p:spPr>
        <p:txBody>
          <a:bodyPr>
            <a:normAutofit/>
          </a:bodyPr>
          <a:lstStyle/>
          <a:p>
            <a:pPr algn="ctr"/>
            <a:r>
              <a:rPr lang="ar-SA" b="1" dirty="0" smtClean="0"/>
              <a:t>أهمية إدارة  الموارد البشرية</a:t>
            </a:r>
            <a:endParaRPr lang="ar-SA" dirty="0"/>
          </a:p>
        </p:txBody>
      </p:sp>
      <p:sp>
        <p:nvSpPr>
          <p:cNvPr id="3" name="Content Placeholder 2"/>
          <p:cNvSpPr>
            <a:spLocks noGrp="1"/>
          </p:cNvSpPr>
          <p:nvPr>
            <p:ph idx="1"/>
          </p:nvPr>
        </p:nvSpPr>
        <p:spPr>
          <a:xfrm>
            <a:off x="1143000" y="1905000"/>
            <a:ext cx="7790688" cy="4343400"/>
          </a:xfrm>
        </p:spPr>
        <p:txBody>
          <a:bodyPr>
            <a:normAutofit/>
          </a:bodyPr>
          <a:lstStyle/>
          <a:p>
            <a:pPr algn="just" rtl="1">
              <a:lnSpc>
                <a:spcPct val="200000"/>
              </a:lnSpc>
              <a:buNone/>
            </a:pPr>
            <a:r>
              <a:rPr lang="ar-SA" dirty="0" smtClean="0"/>
              <a:t>	وتظهر أهميتها من خلال العناصر التالية:</a:t>
            </a:r>
            <a:endParaRPr lang="ar-SA" dirty="0" smtClean="0">
              <a:cs typeface="+mj-cs"/>
            </a:endParaRPr>
          </a:p>
          <a:p>
            <a:pPr algn="just" rtl="1">
              <a:lnSpc>
                <a:spcPct val="150000"/>
              </a:lnSpc>
              <a:buNone/>
            </a:pPr>
            <a:r>
              <a:rPr lang="ar-SA" dirty="0" smtClean="0">
                <a:cs typeface="+mj-cs"/>
              </a:rPr>
              <a:t>1- اعتبارها وظيفة مهمة من وظائف المنظمة.</a:t>
            </a:r>
          </a:p>
          <a:p>
            <a:pPr algn="just" rtl="1">
              <a:lnSpc>
                <a:spcPct val="150000"/>
              </a:lnSpc>
              <a:buNone/>
            </a:pPr>
            <a:r>
              <a:rPr lang="ar-SA" dirty="0" smtClean="0">
                <a:cs typeface="+mj-cs"/>
              </a:rPr>
              <a:t>2- تنمية العنصر البشري في المنظمة لزيادة فعالية دوره  وتأثيره على حياة الفرد والمنظمة والمجتمع.</a:t>
            </a:r>
          </a:p>
          <a:p>
            <a:pPr algn="just" rtl="1">
              <a:lnSpc>
                <a:spcPct val="150000"/>
              </a:lnSpc>
              <a:buNone/>
            </a:pPr>
            <a:endParaRPr lang="ar-SA" dirty="0" smtClean="0">
              <a:cs typeface="+mj-cs"/>
            </a:endParaRPr>
          </a:p>
        </p:txBody>
      </p:sp>
      <p:sp>
        <p:nvSpPr>
          <p:cNvPr id="5" name="Slide Number Placeholder 4"/>
          <p:cNvSpPr>
            <a:spLocks noGrp="1"/>
          </p:cNvSpPr>
          <p:nvPr>
            <p:ph type="sldNum" sz="quarter" idx="12"/>
          </p:nvPr>
        </p:nvSpPr>
        <p:spPr/>
        <p:txBody>
          <a:bodyPr/>
          <a:lstStyle/>
          <a:p>
            <a:fld id="{746AE089-DC22-4B3E-AA19-F6671261EA6B}" type="slidenum">
              <a:rPr lang="en-US" smtClean="0"/>
              <a:pPr/>
              <a:t>26</a:t>
            </a:fld>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p:txBody>
          <a:bodyPr>
            <a:normAutofit/>
          </a:bodyPr>
          <a:lstStyle/>
          <a:p>
            <a:r>
              <a:rPr lang="ar-SA" b="1" dirty="0" smtClean="0"/>
              <a:t>أهمية إدارة  الموارد البشرية</a:t>
            </a:r>
            <a:endParaRPr lang="ar-SA" dirty="0"/>
          </a:p>
        </p:txBody>
      </p:sp>
      <p:sp>
        <p:nvSpPr>
          <p:cNvPr id="3" name="Content Placeholder 2"/>
          <p:cNvSpPr>
            <a:spLocks noGrp="1"/>
          </p:cNvSpPr>
          <p:nvPr>
            <p:ph idx="1"/>
          </p:nvPr>
        </p:nvSpPr>
        <p:spPr>
          <a:xfrm>
            <a:off x="1143000" y="1447800"/>
            <a:ext cx="7790688" cy="4800600"/>
          </a:xfrm>
        </p:spPr>
        <p:txBody>
          <a:bodyPr>
            <a:normAutofit/>
          </a:bodyPr>
          <a:lstStyle/>
          <a:p>
            <a:pPr algn="just" rtl="1">
              <a:lnSpc>
                <a:spcPct val="150000"/>
              </a:lnSpc>
              <a:buNone/>
            </a:pPr>
            <a:r>
              <a:rPr lang="ar-SA" dirty="0" smtClean="0"/>
              <a:t>3- إن ثروة أي دولة تنبع من قدراتها على تنمية مواردها البشرية.</a:t>
            </a:r>
          </a:p>
          <a:p>
            <a:pPr algn="just" rtl="1">
              <a:lnSpc>
                <a:spcPct val="150000"/>
              </a:lnSpc>
              <a:buNone/>
            </a:pPr>
            <a:r>
              <a:rPr lang="ar-SA" dirty="0" smtClean="0"/>
              <a:t>4- العنصر البشري هو المسئول عن مستوى الأداء باعتباره المحرك والعامل المشترك</a:t>
            </a:r>
            <a:r>
              <a:rPr lang="ar-SA" dirty="0" smtClean="0">
                <a:cs typeface="+mj-cs"/>
              </a:rPr>
              <a:t> في تحريك القدرات والإمكانيات المادية للمجتمع.</a:t>
            </a:r>
          </a:p>
          <a:p>
            <a:pPr algn="just" rtl="1">
              <a:lnSpc>
                <a:spcPct val="150000"/>
              </a:lnSpc>
              <a:buNone/>
            </a:pPr>
            <a:endParaRPr lang="en-US" dirty="0">
              <a:cs typeface="+mj-cs"/>
            </a:endParaRPr>
          </a:p>
        </p:txBody>
      </p:sp>
      <p:sp>
        <p:nvSpPr>
          <p:cNvPr id="5" name="Slide Number Placeholder 4"/>
          <p:cNvSpPr>
            <a:spLocks noGrp="1"/>
          </p:cNvSpPr>
          <p:nvPr>
            <p:ph type="sldNum" sz="quarter" idx="12"/>
          </p:nvPr>
        </p:nvSpPr>
        <p:spPr/>
        <p:txBody>
          <a:bodyPr/>
          <a:lstStyle/>
          <a:p>
            <a:fld id="{746AE089-DC22-4B3E-AA19-F6671261EA6B}" type="slidenum">
              <a:rPr lang="en-US" smtClean="0"/>
              <a:pPr/>
              <a:t>27</a:t>
            </a:fld>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SA" b="1" dirty="0" smtClean="0"/>
              <a:t>أهمية إدارة  الموارد البشرية</a:t>
            </a:r>
            <a:endParaRPr lang="ar-SA" dirty="0"/>
          </a:p>
        </p:txBody>
      </p:sp>
      <p:sp>
        <p:nvSpPr>
          <p:cNvPr id="3" name="عنصر نائب للمحتوى 2"/>
          <p:cNvSpPr>
            <a:spLocks noGrp="1"/>
          </p:cNvSpPr>
          <p:nvPr>
            <p:ph idx="1"/>
          </p:nvPr>
        </p:nvSpPr>
        <p:spPr>
          <a:xfrm>
            <a:off x="1066800" y="1447800"/>
            <a:ext cx="7866888" cy="4800600"/>
          </a:xfrm>
        </p:spPr>
        <p:txBody>
          <a:bodyPr/>
          <a:lstStyle/>
          <a:p>
            <a:pPr algn="just" rtl="1">
              <a:lnSpc>
                <a:spcPct val="150000"/>
              </a:lnSpc>
              <a:buNone/>
            </a:pPr>
            <a:r>
              <a:rPr lang="ar-SA" dirty="0" smtClean="0"/>
              <a:t>5- العنصر البشري هو استثمار، إذ أحسن تدريبه وتنميته.</a:t>
            </a:r>
          </a:p>
          <a:p>
            <a:pPr algn="just" rtl="1">
              <a:lnSpc>
                <a:spcPct val="150000"/>
              </a:lnSpc>
              <a:buNone/>
            </a:pPr>
            <a:r>
              <a:rPr lang="ar-SA" dirty="0" smtClean="0"/>
              <a:t>6- تنافسية المنظمة تنبع من كفاءة وفعالية مواردها البشرية أكثر من قيمة تجهيزاتها.</a:t>
            </a:r>
            <a:endParaRPr lang="ar-SA" dirty="0"/>
          </a:p>
        </p:txBody>
      </p:sp>
      <p:sp>
        <p:nvSpPr>
          <p:cNvPr id="4" name="Slide Number Placeholder 3"/>
          <p:cNvSpPr>
            <a:spLocks noGrp="1"/>
          </p:cNvSpPr>
          <p:nvPr>
            <p:ph type="sldNum" sz="quarter" idx="12"/>
          </p:nvPr>
        </p:nvSpPr>
        <p:spPr/>
        <p:txBody>
          <a:bodyPr/>
          <a:lstStyle/>
          <a:p>
            <a:fld id="{746AE089-DC22-4B3E-AA19-F6671261EA6B}" type="slidenum">
              <a:rPr lang="en-US" smtClean="0"/>
              <a:pPr/>
              <a:t>28</a:t>
            </a:fld>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1066800" y="274638"/>
            <a:ext cx="7620000" cy="944562"/>
          </a:xfrm>
        </p:spPr>
        <p:txBody>
          <a:bodyPr/>
          <a:lstStyle/>
          <a:p>
            <a:pPr algn="ctr"/>
            <a:r>
              <a:rPr lang="ar-SA" b="1" dirty="0" smtClean="0"/>
              <a:t>أهداف إدارة الموارد البشرية</a:t>
            </a:r>
            <a:endParaRPr lang="ar-SA" dirty="0"/>
          </a:p>
        </p:txBody>
      </p:sp>
      <p:sp>
        <p:nvSpPr>
          <p:cNvPr id="3" name="Content Placeholder 2"/>
          <p:cNvSpPr>
            <a:spLocks noGrp="1"/>
          </p:cNvSpPr>
          <p:nvPr>
            <p:ph idx="1"/>
          </p:nvPr>
        </p:nvSpPr>
        <p:spPr>
          <a:xfrm>
            <a:off x="1066800" y="1600200"/>
            <a:ext cx="7772400" cy="4800600"/>
          </a:xfrm>
        </p:spPr>
        <p:txBody>
          <a:bodyPr>
            <a:noAutofit/>
          </a:bodyPr>
          <a:lstStyle/>
          <a:p>
            <a:pPr algn="just">
              <a:spcBef>
                <a:spcPts val="0"/>
              </a:spcBef>
              <a:buNone/>
            </a:pPr>
            <a:r>
              <a:rPr lang="ar-SA" dirty="0" smtClean="0">
                <a:cs typeface="+mj-cs"/>
              </a:rPr>
              <a:t>	تسعى إدارة الموارد البشرية إلى تحقيق أهدافها من خلال الوظائف التي تمارسها وأهدافها كالتالي:</a:t>
            </a:r>
          </a:p>
          <a:p>
            <a:pPr algn="just" rtl="1">
              <a:lnSpc>
                <a:spcPct val="150000"/>
              </a:lnSpc>
              <a:spcBef>
                <a:spcPts val="0"/>
              </a:spcBef>
              <a:buNone/>
            </a:pPr>
            <a:r>
              <a:rPr lang="ar-SA" b="1" dirty="0" smtClean="0">
                <a:cs typeface="+mj-cs"/>
              </a:rPr>
              <a:t>1- تحقيق الكفاية الإنتاجية</a:t>
            </a:r>
          </a:p>
          <a:p>
            <a:pPr algn="just" rtl="1">
              <a:lnSpc>
                <a:spcPct val="150000"/>
              </a:lnSpc>
              <a:spcBef>
                <a:spcPts val="0"/>
              </a:spcBef>
              <a:buNone/>
            </a:pPr>
            <a:r>
              <a:rPr lang="ar-SA" dirty="0" smtClean="0">
                <a:cs typeface="+mj-cs"/>
              </a:rPr>
              <a:t>   		ويتم تحقيق الإنتاجية من خلال : </a:t>
            </a:r>
          </a:p>
          <a:p>
            <a:pPr algn="just" rtl="1">
              <a:lnSpc>
                <a:spcPct val="150000"/>
              </a:lnSpc>
              <a:spcBef>
                <a:spcPts val="0"/>
              </a:spcBef>
              <a:buFont typeface="Wingdings" pitchFamily="2" charset="2"/>
              <a:buChar char="q"/>
            </a:pPr>
            <a:r>
              <a:rPr lang="ar-SA" dirty="0" smtClean="0">
                <a:cs typeface="+mj-cs"/>
              </a:rPr>
              <a:t> دمج الموارد البشرية مع الموارد المادية </a:t>
            </a:r>
            <a:r>
              <a:rPr lang="ar-SA" dirty="0" smtClean="0"/>
              <a:t>- مواد، آلات، تكنولوجيا - </a:t>
            </a:r>
            <a:r>
              <a:rPr lang="ar-SA" dirty="0" smtClean="0">
                <a:cs typeface="+mj-cs"/>
              </a:rPr>
              <a:t>( المدخلات ) التي تمتلكها المنظمة، لتحقيق الاستخدام الأمثل لهذه الموارد مجتمعة . </a:t>
            </a:r>
            <a:r>
              <a:rPr lang="ar-SA" dirty="0" smtClean="0"/>
              <a:t> </a:t>
            </a:r>
            <a:endParaRPr lang="en-US" dirty="0"/>
          </a:p>
        </p:txBody>
      </p:sp>
      <p:sp>
        <p:nvSpPr>
          <p:cNvPr id="5" name="Slide Number Placeholder 4"/>
          <p:cNvSpPr>
            <a:spLocks noGrp="1"/>
          </p:cNvSpPr>
          <p:nvPr>
            <p:ph type="sldNum" sz="quarter" idx="12"/>
          </p:nvPr>
        </p:nvSpPr>
        <p:spPr/>
        <p:txBody>
          <a:bodyPr/>
          <a:lstStyle/>
          <a:p>
            <a:fld id="{746AE089-DC22-4B3E-AA19-F6671261EA6B}" type="slidenum">
              <a:rPr lang="en-US" smtClean="0"/>
              <a:pPr/>
              <a:t>29</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2"/>
          <p:cNvSpPr>
            <a:spLocks noGrp="1"/>
          </p:cNvSpPr>
          <p:nvPr>
            <p:ph type="title"/>
          </p:nvPr>
        </p:nvSpPr>
        <p:spPr>
          <a:xfrm>
            <a:off x="1676400" y="228600"/>
            <a:ext cx="7010400" cy="1143000"/>
          </a:xfrm>
        </p:spPr>
        <p:txBody>
          <a:bodyPr>
            <a:normAutofit/>
          </a:bodyPr>
          <a:lstStyle/>
          <a:p>
            <a:pPr algn="ctr"/>
            <a:r>
              <a:rPr lang="ar-SA" dirty="0" smtClean="0"/>
              <a:t>مفهوم إدارة الموارد البشرية</a:t>
            </a:r>
            <a:endParaRPr lang="ar-SA" dirty="0"/>
          </a:p>
        </p:txBody>
      </p:sp>
      <p:sp>
        <p:nvSpPr>
          <p:cNvPr id="3" name="عنصر نائب للمحتوى 2"/>
          <p:cNvSpPr>
            <a:spLocks noGrp="1"/>
          </p:cNvSpPr>
          <p:nvPr>
            <p:ph idx="1"/>
          </p:nvPr>
        </p:nvSpPr>
        <p:spPr>
          <a:xfrm>
            <a:off x="1295400" y="1905000"/>
            <a:ext cx="7391400" cy="4221163"/>
          </a:xfrm>
        </p:spPr>
        <p:txBody>
          <a:bodyPr>
            <a:noAutofit/>
          </a:bodyPr>
          <a:lstStyle/>
          <a:p>
            <a:pPr algn="just" rtl="1">
              <a:lnSpc>
                <a:spcPct val="150000"/>
              </a:lnSpc>
            </a:pPr>
            <a:r>
              <a:rPr lang="ar-SA" sz="3200" dirty="0" smtClean="0"/>
              <a:t>تقلل مؤسسات الدول النامية من شأن العنصر البشري وتعطي الاهتمام الأكبر لعوامل الإنتاج الأخرى .</a:t>
            </a:r>
          </a:p>
          <a:p>
            <a:pPr algn="just" rtl="1">
              <a:lnSpc>
                <a:spcPct val="150000"/>
              </a:lnSpc>
            </a:pPr>
            <a:r>
              <a:rPr lang="ar-SA" sz="3200" dirty="0" smtClean="0"/>
              <a:t>بينما تهتم مؤسسات الدول المتقدمة بمواردها البشرية ، وتعتبرها مصدر الإبداع والرقي والنمو.</a:t>
            </a:r>
            <a:endParaRPr lang="ar-SA" sz="3200" dirty="0"/>
          </a:p>
        </p:txBody>
      </p:sp>
      <p:sp>
        <p:nvSpPr>
          <p:cNvPr id="5" name="Slide Number Placeholder 4"/>
          <p:cNvSpPr>
            <a:spLocks noGrp="1"/>
          </p:cNvSpPr>
          <p:nvPr>
            <p:ph type="sldNum" sz="quarter" idx="12"/>
          </p:nvPr>
        </p:nvSpPr>
        <p:spPr/>
        <p:txBody>
          <a:bodyPr/>
          <a:lstStyle/>
          <a:p>
            <a:fld id="{746AE089-DC22-4B3E-AA19-F6671261EA6B}" type="slidenum">
              <a:rPr lang="en-US" smtClean="0"/>
              <a:pPr/>
              <a:t>3</a:t>
            </a:fld>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1066800" y="274638"/>
            <a:ext cx="7866888" cy="1143000"/>
          </a:xfrm>
        </p:spPr>
        <p:txBody>
          <a:bodyPr>
            <a:normAutofit/>
          </a:bodyPr>
          <a:lstStyle/>
          <a:p>
            <a:pPr algn="ctr"/>
            <a:r>
              <a:rPr lang="ar-SA" b="1" dirty="0" smtClean="0"/>
              <a:t>أهداف إدارة الموارد البشرية</a:t>
            </a:r>
            <a:endParaRPr lang="ar-SA" dirty="0"/>
          </a:p>
        </p:txBody>
      </p:sp>
      <p:sp>
        <p:nvSpPr>
          <p:cNvPr id="3" name="Content Placeholder 2"/>
          <p:cNvSpPr>
            <a:spLocks noGrp="1"/>
          </p:cNvSpPr>
          <p:nvPr>
            <p:ph idx="1"/>
          </p:nvPr>
        </p:nvSpPr>
        <p:spPr>
          <a:xfrm>
            <a:off x="1066800" y="1905000"/>
            <a:ext cx="7620000" cy="4419600"/>
          </a:xfrm>
        </p:spPr>
        <p:txBody>
          <a:bodyPr>
            <a:normAutofit lnSpcReduction="10000"/>
          </a:bodyPr>
          <a:lstStyle/>
          <a:p>
            <a:pPr algn="just" rtl="1">
              <a:lnSpc>
                <a:spcPct val="150000"/>
              </a:lnSpc>
              <a:buFont typeface="Wingdings" pitchFamily="2" charset="2"/>
              <a:buChar char="q"/>
            </a:pPr>
            <a:r>
              <a:rPr lang="ar-SA" dirty="0" smtClean="0">
                <a:cs typeface="+mj-cs"/>
              </a:rPr>
              <a:t> تعظيم المخرجات وتخفيض تكلفة المدخلات، وهنا يبرز دور إدارة الموارد البشرية .</a:t>
            </a:r>
          </a:p>
          <a:p>
            <a:pPr algn="just" rtl="1">
              <a:lnSpc>
                <a:spcPct val="150000"/>
              </a:lnSpc>
              <a:buFont typeface="Wingdings" pitchFamily="2" charset="2"/>
              <a:buChar char="q"/>
            </a:pPr>
            <a:r>
              <a:rPr lang="ar-SA" dirty="0" smtClean="0">
                <a:cs typeface="+mj-cs"/>
              </a:rPr>
              <a:t> ما تقوم به من وظائف وممارسات تجعل المورد البشري مؤهلا، مدربا ، محفزا ، ولديه ولاء </a:t>
            </a:r>
            <a:r>
              <a:rPr lang="ar-SA" dirty="0" smtClean="0"/>
              <a:t>وانتماء للعمل وللمنظمة، والتي تصبح من خلاله قادرة على الأداء بإنتاجية عالية.</a:t>
            </a:r>
          </a:p>
          <a:p>
            <a:pPr algn="just" rtl="1">
              <a:lnSpc>
                <a:spcPct val="150000"/>
              </a:lnSpc>
              <a:buFont typeface="Wingdings" pitchFamily="2" charset="2"/>
              <a:buChar char="q"/>
            </a:pPr>
            <a:endParaRPr lang="en-US" dirty="0">
              <a:cs typeface="+mj-cs"/>
            </a:endParaRPr>
          </a:p>
        </p:txBody>
      </p:sp>
      <p:sp>
        <p:nvSpPr>
          <p:cNvPr id="5" name="Slide Number Placeholder 4"/>
          <p:cNvSpPr>
            <a:spLocks noGrp="1"/>
          </p:cNvSpPr>
          <p:nvPr>
            <p:ph type="sldNum" sz="quarter" idx="12"/>
          </p:nvPr>
        </p:nvSpPr>
        <p:spPr/>
        <p:txBody>
          <a:bodyPr/>
          <a:lstStyle/>
          <a:p>
            <a:fld id="{746AE089-DC22-4B3E-AA19-F6671261EA6B}" type="slidenum">
              <a:rPr lang="en-US" smtClean="0"/>
              <a:pPr/>
              <a:t>30</a:t>
            </a:fld>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p:txBody>
          <a:bodyPr>
            <a:normAutofit/>
          </a:bodyPr>
          <a:lstStyle/>
          <a:p>
            <a:r>
              <a:rPr lang="ar-SA" b="1" dirty="0" smtClean="0"/>
              <a:t>أهداف إدارة الموارد البشرية</a:t>
            </a:r>
            <a:endParaRPr lang="ar-SA" dirty="0"/>
          </a:p>
        </p:txBody>
      </p:sp>
      <p:sp>
        <p:nvSpPr>
          <p:cNvPr id="3" name="Content Placeholder 2"/>
          <p:cNvSpPr>
            <a:spLocks noGrp="1"/>
          </p:cNvSpPr>
          <p:nvPr>
            <p:ph idx="1"/>
          </p:nvPr>
        </p:nvSpPr>
        <p:spPr>
          <a:xfrm>
            <a:off x="1066800" y="1600200"/>
            <a:ext cx="7620000" cy="4648200"/>
          </a:xfrm>
        </p:spPr>
        <p:txBody>
          <a:bodyPr>
            <a:normAutofit/>
          </a:bodyPr>
          <a:lstStyle/>
          <a:p>
            <a:pPr algn="just" rtl="1">
              <a:lnSpc>
                <a:spcPct val="150000"/>
              </a:lnSpc>
              <a:buNone/>
            </a:pPr>
            <a:r>
              <a:rPr lang="ar-SA" b="1" dirty="0" smtClean="0">
                <a:cs typeface="+mj-cs"/>
              </a:rPr>
              <a:t>2- تحقيق الفاعلية في الأداء التنظيمي</a:t>
            </a:r>
          </a:p>
          <a:p>
            <a:pPr algn="just" rtl="1">
              <a:buNone/>
            </a:pPr>
            <a:r>
              <a:rPr lang="ar-SA" dirty="0" smtClean="0">
                <a:cs typeface="+mj-cs"/>
              </a:rPr>
              <a:t>	الكفاية الإنتاجية وحدها لا تكفي لتحقيق النجاح والمنافسة وبالتالي بقاء المنظمة ، فتحقيق مخرجات بكفاية عالية يتم من خلال :</a:t>
            </a:r>
          </a:p>
          <a:p>
            <a:pPr algn="just">
              <a:buFont typeface="Wingdings" pitchFamily="2" charset="2"/>
              <a:buChar char="q"/>
            </a:pPr>
            <a:r>
              <a:rPr lang="ar-SA" dirty="0" smtClean="0">
                <a:cs typeface="+mj-cs"/>
              </a:rPr>
              <a:t>استخدام الموارد (المدخلات) بمستوى عالي من الجودة لتحقيق الرضا لدى عملاء المنظمة .</a:t>
            </a:r>
          </a:p>
          <a:p>
            <a:pPr algn="just">
              <a:buFont typeface="Wingdings" pitchFamily="2" charset="2"/>
              <a:buChar char="q"/>
            </a:pPr>
            <a:r>
              <a:rPr lang="ar-SA" dirty="0" smtClean="0">
                <a:cs typeface="+mj-cs"/>
              </a:rPr>
              <a:t>تقديم الخدمات التي تلبي احتياجات الزبائن ورغباتهم     </a:t>
            </a:r>
            <a:r>
              <a:rPr lang="ar-SA" dirty="0" smtClean="0"/>
              <a:t>وتوقعاتهم ومعاملتهم معاملة حسنة .</a:t>
            </a:r>
            <a:r>
              <a:rPr lang="ar-SA" dirty="0" smtClean="0">
                <a:cs typeface="+mj-cs"/>
              </a:rPr>
              <a:t>  </a:t>
            </a:r>
            <a:endParaRPr lang="en-US" dirty="0">
              <a:cs typeface="+mj-cs"/>
            </a:endParaRPr>
          </a:p>
        </p:txBody>
      </p:sp>
      <p:sp>
        <p:nvSpPr>
          <p:cNvPr id="5" name="Slide Number Placeholder 4"/>
          <p:cNvSpPr>
            <a:spLocks noGrp="1"/>
          </p:cNvSpPr>
          <p:nvPr>
            <p:ph type="sldNum" sz="quarter" idx="12"/>
          </p:nvPr>
        </p:nvSpPr>
        <p:spPr/>
        <p:txBody>
          <a:bodyPr/>
          <a:lstStyle/>
          <a:p>
            <a:fld id="{746AE089-DC22-4B3E-AA19-F6671261EA6B}" type="slidenum">
              <a:rPr lang="en-US" smtClean="0"/>
              <a:pPr/>
              <a:t>31</a:t>
            </a:fld>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فكري</a:t>
            </a:r>
            <a:endParaRPr lang="ar-SA" dirty="0"/>
          </a:p>
        </p:txBody>
      </p:sp>
      <p:sp>
        <p:nvSpPr>
          <p:cNvPr id="3" name="Content Placeholder 2"/>
          <p:cNvSpPr>
            <a:spLocks noGrp="1"/>
          </p:cNvSpPr>
          <p:nvPr>
            <p:ph idx="1"/>
          </p:nvPr>
        </p:nvSpPr>
        <p:spPr/>
        <p:txBody>
          <a:bodyPr>
            <a:normAutofit/>
          </a:bodyPr>
          <a:lstStyle/>
          <a:p>
            <a:pPr algn="r" rtl="1"/>
            <a:endParaRPr lang="ar-SA" dirty="0" smtClean="0"/>
          </a:p>
          <a:p>
            <a:pPr algn="r" rtl="1">
              <a:buNone/>
            </a:pPr>
            <a:r>
              <a:rPr lang="ar-SA" dirty="0" smtClean="0"/>
              <a:t>            في رأيك ما معيار جودة المنتج والخدمة ؟</a:t>
            </a:r>
          </a:p>
          <a:p>
            <a:pPr lvl="4" algn="r" rtl="1">
              <a:lnSpc>
                <a:spcPct val="200000"/>
              </a:lnSpc>
              <a:buFont typeface="Wingdings" pitchFamily="2" charset="2"/>
              <a:buChar char="q"/>
            </a:pPr>
            <a:r>
              <a:rPr lang="ar-SA" sz="3200" dirty="0" smtClean="0"/>
              <a:t>الزبون </a:t>
            </a:r>
          </a:p>
          <a:p>
            <a:pPr lvl="4" algn="r" rtl="1">
              <a:lnSpc>
                <a:spcPct val="200000"/>
              </a:lnSpc>
              <a:buFont typeface="Wingdings" pitchFamily="2" charset="2"/>
              <a:buChar char="q"/>
            </a:pPr>
            <a:r>
              <a:rPr lang="ar-SA" sz="3200" dirty="0" smtClean="0"/>
              <a:t>المنظمة  </a:t>
            </a:r>
          </a:p>
          <a:p>
            <a:pPr lvl="4" algn="r" rtl="1">
              <a:lnSpc>
                <a:spcPct val="200000"/>
              </a:lnSpc>
              <a:buFont typeface="Wingdings" pitchFamily="2" charset="2"/>
              <a:buChar char="q"/>
            </a:pPr>
            <a:r>
              <a:rPr lang="ar-SA" sz="3200" dirty="0" smtClean="0"/>
              <a:t> الموارد البشرية</a:t>
            </a:r>
            <a:endParaRPr lang="ar-SA" sz="3200" dirty="0"/>
          </a:p>
        </p:txBody>
      </p:sp>
      <p:sp>
        <p:nvSpPr>
          <p:cNvPr id="5" name="Slide Number Placeholder 4"/>
          <p:cNvSpPr>
            <a:spLocks noGrp="1"/>
          </p:cNvSpPr>
          <p:nvPr>
            <p:ph type="sldNum" sz="quarter" idx="12"/>
          </p:nvPr>
        </p:nvSpPr>
        <p:spPr/>
        <p:txBody>
          <a:bodyPr/>
          <a:lstStyle/>
          <a:p>
            <a:fld id="{746AE089-DC22-4B3E-AA19-F6671261EA6B}" type="slidenum">
              <a:rPr lang="en-US" smtClean="0"/>
              <a:pPr/>
              <a:t>32</a:t>
            </a:fld>
            <a:endParaRPr lang="en-US" dirty="0"/>
          </a:p>
        </p:txBody>
      </p:sp>
      <p:sp>
        <p:nvSpPr>
          <p:cNvPr id="1028" name="Litebulb"/>
          <p:cNvSpPr>
            <a:spLocks noEditPoints="1" noChangeArrowheads="1"/>
          </p:cNvSpPr>
          <p:nvPr/>
        </p:nvSpPr>
        <p:spPr bwMode="auto">
          <a:xfrm>
            <a:off x="7391400" y="1676400"/>
            <a:ext cx="990600" cy="1014413"/>
          </a:xfrm>
          <a:custGeom>
            <a:avLst/>
            <a:gdLst>
              <a:gd name="T0" fmla="*/ 10800 w 21600"/>
              <a:gd name="T1" fmla="*/ 0 h 21600"/>
              <a:gd name="T2" fmla="*/ 21600 w 21600"/>
              <a:gd name="T3" fmla="*/ 7782 h 21600"/>
              <a:gd name="T4" fmla="*/ 0 w 21600"/>
              <a:gd name="T5" fmla="*/ 7782 h 21600"/>
              <a:gd name="T6" fmla="*/ 10800 w 21600"/>
              <a:gd name="T7" fmla="*/ 21600 h 21600"/>
              <a:gd name="T8" fmla="*/ 3556 w 21600"/>
              <a:gd name="T9" fmla="*/ 2188 h 21600"/>
              <a:gd name="T10" fmla="*/ 18277 w 21600"/>
              <a:gd name="T11" fmla="*/ 9282 h 21600"/>
            </a:gdLst>
            <a:ahLst/>
            <a:cxnLst>
              <a:cxn ang="0">
                <a:pos x="T0" y="T1"/>
              </a:cxn>
              <a:cxn ang="0">
                <a:pos x="T2" y="T3"/>
              </a:cxn>
              <a:cxn ang="0">
                <a:pos x="T4" y="T5"/>
              </a:cxn>
              <a:cxn ang="0">
                <a:pos x="T6" y="T7"/>
              </a:cxn>
            </a:cxnLst>
            <a:rect l="T8" t="T9" r="T10" b="T11"/>
            <a:pathLst>
              <a:path w="21600" h="21600" extrusionOk="0">
                <a:moveTo>
                  <a:pt x="10825" y="21723"/>
                </a:moveTo>
                <a:lnTo>
                  <a:pt x="11215" y="21723"/>
                </a:lnTo>
                <a:lnTo>
                  <a:pt x="11552" y="21688"/>
                </a:lnTo>
                <a:lnTo>
                  <a:pt x="11916" y="21617"/>
                </a:lnTo>
                <a:lnTo>
                  <a:pt x="12253" y="21547"/>
                </a:lnTo>
                <a:lnTo>
                  <a:pt x="12617" y="21441"/>
                </a:lnTo>
                <a:lnTo>
                  <a:pt x="12902" y="21317"/>
                </a:lnTo>
                <a:lnTo>
                  <a:pt x="13162" y="21176"/>
                </a:lnTo>
                <a:lnTo>
                  <a:pt x="13396" y="21000"/>
                </a:lnTo>
                <a:lnTo>
                  <a:pt x="13655" y="20841"/>
                </a:lnTo>
                <a:lnTo>
                  <a:pt x="13863" y="20629"/>
                </a:lnTo>
                <a:lnTo>
                  <a:pt x="14045" y="20435"/>
                </a:lnTo>
                <a:lnTo>
                  <a:pt x="14200" y="20223"/>
                </a:lnTo>
                <a:lnTo>
                  <a:pt x="14356" y="19994"/>
                </a:lnTo>
                <a:lnTo>
                  <a:pt x="14460" y="19747"/>
                </a:lnTo>
                <a:lnTo>
                  <a:pt x="14512" y="19482"/>
                </a:lnTo>
                <a:lnTo>
                  <a:pt x="14512" y="19235"/>
                </a:lnTo>
                <a:lnTo>
                  <a:pt x="14512" y="19147"/>
                </a:lnTo>
                <a:lnTo>
                  <a:pt x="14512" y="18900"/>
                </a:lnTo>
                <a:lnTo>
                  <a:pt x="14512" y="18529"/>
                </a:lnTo>
                <a:lnTo>
                  <a:pt x="14512" y="18052"/>
                </a:lnTo>
                <a:lnTo>
                  <a:pt x="14512" y="17505"/>
                </a:lnTo>
                <a:lnTo>
                  <a:pt x="14512" y="16976"/>
                </a:lnTo>
                <a:lnTo>
                  <a:pt x="14512" y="16464"/>
                </a:lnTo>
                <a:lnTo>
                  <a:pt x="14512" y="15952"/>
                </a:lnTo>
                <a:lnTo>
                  <a:pt x="14512" y="15758"/>
                </a:lnTo>
                <a:lnTo>
                  <a:pt x="14616" y="15547"/>
                </a:lnTo>
                <a:lnTo>
                  <a:pt x="14694" y="15352"/>
                </a:lnTo>
                <a:lnTo>
                  <a:pt x="14798" y="15141"/>
                </a:lnTo>
                <a:lnTo>
                  <a:pt x="15161" y="14735"/>
                </a:lnTo>
                <a:lnTo>
                  <a:pt x="15602" y="14329"/>
                </a:lnTo>
                <a:lnTo>
                  <a:pt x="16745" y="13552"/>
                </a:lnTo>
                <a:lnTo>
                  <a:pt x="18043" y="12670"/>
                </a:lnTo>
                <a:lnTo>
                  <a:pt x="18744" y="12194"/>
                </a:lnTo>
                <a:lnTo>
                  <a:pt x="19341" y="11647"/>
                </a:lnTo>
                <a:lnTo>
                  <a:pt x="19938" y="11099"/>
                </a:lnTo>
                <a:lnTo>
                  <a:pt x="20483" y="10464"/>
                </a:lnTo>
                <a:lnTo>
                  <a:pt x="20743" y="10164"/>
                </a:lnTo>
                <a:lnTo>
                  <a:pt x="20950" y="9794"/>
                </a:lnTo>
                <a:lnTo>
                  <a:pt x="21132" y="9441"/>
                </a:lnTo>
                <a:lnTo>
                  <a:pt x="21288" y="9035"/>
                </a:lnTo>
                <a:lnTo>
                  <a:pt x="21444" y="8664"/>
                </a:lnTo>
                <a:lnTo>
                  <a:pt x="21548" y="8223"/>
                </a:lnTo>
                <a:lnTo>
                  <a:pt x="21600" y="7782"/>
                </a:lnTo>
                <a:lnTo>
                  <a:pt x="21600" y="7341"/>
                </a:lnTo>
                <a:lnTo>
                  <a:pt x="21600" y="6935"/>
                </a:lnTo>
                <a:lnTo>
                  <a:pt x="21548" y="6564"/>
                </a:lnTo>
                <a:lnTo>
                  <a:pt x="21496" y="6229"/>
                </a:lnTo>
                <a:lnTo>
                  <a:pt x="21392" y="5858"/>
                </a:lnTo>
                <a:lnTo>
                  <a:pt x="21288" y="5523"/>
                </a:lnTo>
                <a:lnTo>
                  <a:pt x="21132" y="5135"/>
                </a:lnTo>
                <a:lnTo>
                  <a:pt x="20950" y="4800"/>
                </a:lnTo>
                <a:lnTo>
                  <a:pt x="20743" y="4464"/>
                </a:lnTo>
                <a:lnTo>
                  <a:pt x="20535" y="4164"/>
                </a:lnTo>
                <a:lnTo>
                  <a:pt x="20301" y="3847"/>
                </a:lnTo>
                <a:lnTo>
                  <a:pt x="20042" y="3547"/>
                </a:lnTo>
                <a:lnTo>
                  <a:pt x="19782" y="3247"/>
                </a:lnTo>
                <a:lnTo>
                  <a:pt x="19133" y="2664"/>
                </a:lnTo>
                <a:lnTo>
                  <a:pt x="18458" y="2152"/>
                </a:lnTo>
                <a:lnTo>
                  <a:pt x="17705" y="1694"/>
                </a:lnTo>
                <a:lnTo>
                  <a:pt x="16849" y="1252"/>
                </a:lnTo>
                <a:lnTo>
                  <a:pt x="16407" y="1076"/>
                </a:lnTo>
                <a:lnTo>
                  <a:pt x="15940" y="900"/>
                </a:lnTo>
                <a:lnTo>
                  <a:pt x="15499" y="741"/>
                </a:lnTo>
                <a:lnTo>
                  <a:pt x="15057" y="600"/>
                </a:lnTo>
                <a:lnTo>
                  <a:pt x="14564" y="458"/>
                </a:lnTo>
                <a:lnTo>
                  <a:pt x="14045" y="335"/>
                </a:lnTo>
                <a:lnTo>
                  <a:pt x="13500" y="229"/>
                </a:lnTo>
                <a:lnTo>
                  <a:pt x="13006" y="158"/>
                </a:lnTo>
                <a:lnTo>
                  <a:pt x="12461" y="88"/>
                </a:lnTo>
                <a:lnTo>
                  <a:pt x="11968" y="52"/>
                </a:lnTo>
                <a:lnTo>
                  <a:pt x="11423" y="17"/>
                </a:lnTo>
                <a:lnTo>
                  <a:pt x="10825" y="17"/>
                </a:lnTo>
                <a:lnTo>
                  <a:pt x="10254" y="17"/>
                </a:lnTo>
                <a:lnTo>
                  <a:pt x="9709" y="52"/>
                </a:lnTo>
                <a:lnTo>
                  <a:pt x="9216" y="88"/>
                </a:lnTo>
                <a:lnTo>
                  <a:pt x="8671" y="158"/>
                </a:lnTo>
                <a:lnTo>
                  <a:pt x="8177" y="229"/>
                </a:lnTo>
                <a:lnTo>
                  <a:pt x="7632" y="335"/>
                </a:lnTo>
                <a:lnTo>
                  <a:pt x="7113" y="458"/>
                </a:lnTo>
                <a:lnTo>
                  <a:pt x="6620" y="600"/>
                </a:lnTo>
                <a:lnTo>
                  <a:pt x="6178" y="741"/>
                </a:lnTo>
                <a:lnTo>
                  <a:pt x="5737" y="900"/>
                </a:lnTo>
                <a:lnTo>
                  <a:pt x="5270" y="1076"/>
                </a:lnTo>
                <a:lnTo>
                  <a:pt x="4828" y="1252"/>
                </a:lnTo>
                <a:lnTo>
                  <a:pt x="3972" y="1694"/>
                </a:lnTo>
                <a:lnTo>
                  <a:pt x="3219" y="2152"/>
                </a:lnTo>
                <a:lnTo>
                  <a:pt x="2544" y="2664"/>
                </a:lnTo>
                <a:lnTo>
                  <a:pt x="1895" y="3247"/>
                </a:lnTo>
                <a:lnTo>
                  <a:pt x="1635" y="3547"/>
                </a:lnTo>
                <a:lnTo>
                  <a:pt x="1375" y="3847"/>
                </a:lnTo>
                <a:lnTo>
                  <a:pt x="1142" y="4164"/>
                </a:lnTo>
                <a:lnTo>
                  <a:pt x="934" y="4464"/>
                </a:lnTo>
                <a:lnTo>
                  <a:pt x="726" y="4800"/>
                </a:lnTo>
                <a:lnTo>
                  <a:pt x="545" y="5135"/>
                </a:lnTo>
                <a:lnTo>
                  <a:pt x="389" y="5523"/>
                </a:lnTo>
                <a:lnTo>
                  <a:pt x="285" y="5858"/>
                </a:lnTo>
                <a:lnTo>
                  <a:pt x="181" y="6229"/>
                </a:lnTo>
                <a:lnTo>
                  <a:pt x="129" y="6564"/>
                </a:lnTo>
                <a:lnTo>
                  <a:pt x="77" y="6935"/>
                </a:lnTo>
                <a:lnTo>
                  <a:pt x="77" y="7341"/>
                </a:lnTo>
                <a:lnTo>
                  <a:pt x="77" y="7782"/>
                </a:lnTo>
                <a:lnTo>
                  <a:pt x="129" y="8223"/>
                </a:lnTo>
                <a:lnTo>
                  <a:pt x="233" y="8664"/>
                </a:lnTo>
                <a:lnTo>
                  <a:pt x="389" y="9035"/>
                </a:lnTo>
                <a:lnTo>
                  <a:pt x="545" y="9441"/>
                </a:lnTo>
                <a:lnTo>
                  <a:pt x="726" y="9794"/>
                </a:lnTo>
                <a:lnTo>
                  <a:pt x="934" y="10164"/>
                </a:lnTo>
                <a:lnTo>
                  <a:pt x="1194" y="10464"/>
                </a:lnTo>
                <a:lnTo>
                  <a:pt x="1739" y="11099"/>
                </a:lnTo>
                <a:lnTo>
                  <a:pt x="2336" y="11647"/>
                </a:lnTo>
                <a:lnTo>
                  <a:pt x="2933" y="12194"/>
                </a:lnTo>
                <a:lnTo>
                  <a:pt x="3634" y="12670"/>
                </a:lnTo>
                <a:lnTo>
                  <a:pt x="4932" y="13552"/>
                </a:lnTo>
                <a:lnTo>
                  <a:pt x="6075" y="14329"/>
                </a:lnTo>
                <a:lnTo>
                  <a:pt x="6516" y="14735"/>
                </a:lnTo>
                <a:lnTo>
                  <a:pt x="6879" y="15141"/>
                </a:lnTo>
                <a:lnTo>
                  <a:pt x="6983" y="15352"/>
                </a:lnTo>
                <a:lnTo>
                  <a:pt x="7061" y="15547"/>
                </a:lnTo>
                <a:lnTo>
                  <a:pt x="7165" y="15758"/>
                </a:lnTo>
                <a:lnTo>
                  <a:pt x="7165" y="15952"/>
                </a:lnTo>
                <a:lnTo>
                  <a:pt x="7165" y="16464"/>
                </a:lnTo>
                <a:lnTo>
                  <a:pt x="7165" y="16976"/>
                </a:lnTo>
                <a:lnTo>
                  <a:pt x="7165" y="17505"/>
                </a:lnTo>
                <a:lnTo>
                  <a:pt x="7165" y="18052"/>
                </a:lnTo>
                <a:lnTo>
                  <a:pt x="7165" y="18529"/>
                </a:lnTo>
                <a:lnTo>
                  <a:pt x="7165" y="18900"/>
                </a:lnTo>
                <a:lnTo>
                  <a:pt x="7165" y="19147"/>
                </a:lnTo>
                <a:lnTo>
                  <a:pt x="7165" y="19235"/>
                </a:lnTo>
                <a:lnTo>
                  <a:pt x="7165" y="19482"/>
                </a:lnTo>
                <a:lnTo>
                  <a:pt x="7217" y="19747"/>
                </a:lnTo>
                <a:lnTo>
                  <a:pt x="7321" y="19994"/>
                </a:lnTo>
                <a:lnTo>
                  <a:pt x="7476" y="20223"/>
                </a:lnTo>
                <a:lnTo>
                  <a:pt x="7632" y="20435"/>
                </a:lnTo>
                <a:lnTo>
                  <a:pt x="7814" y="20629"/>
                </a:lnTo>
                <a:lnTo>
                  <a:pt x="8022" y="20841"/>
                </a:lnTo>
                <a:lnTo>
                  <a:pt x="8281" y="21000"/>
                </a:lnTo>
                <a:lnTo>
                  <a:pt x="8515" y="21176"/>
                </a:lnTo>
                <a:lnTo>
                  <a:pt x="8775" y="21317"/>
                </a:lnTo>
                <a:lnTo>
                  <a:pt x="9060" y="21441"/>
                </a:lnTo>
                <a:lnTo>
                  <a:pt x="9424" y="21547"/>
                </a:lnTo>
                <a:lnTo>
                  <a:pt x="9761" y="21617"/>
                </a:lnTo>
                <a:lnTo>
                  <a:pt x="10125" y="21688"/>
                </a:lnTo>
                <a:lnTo>
                  <a:pt x="10462" y="21723"/>
                </a:lnTo>
                <a:lnTo>
                  <a:pt x="10825" y="21723"/>
                </a:lnTo>
                <a:close/>
              </a:path>
              <a:path w="21600" h="21600" extrusionOk="0">
                <a:moveTo>
                  <a:pt x="9242" y="14417"/>
                </a:moveTo>
                <a:lnTo>
                  <a:pt x="8541" y="12035"/>
                </a:lnTo>
                <a:lnTo>
                  <a:pt x="7295" y="10129"/>
                </a:lnTo>
                <a:lnTo>
                  <a:pt x="6905" y="9652"/>
                </a:lnTo>
                <a:lnTo>
                  <a:pt x="8541" y="10182"/>
                </a:lnTo>
                <a:lnTo>
                  <a:pt x="9787" y="9547"/>
                </a:lnTo>
                <a:lnTo>
                  <a:pt x="11189" y="10129"/>
                </a:lnTo>
                <a:lnTo>
                  <a:pt x="12279" y="9547"/>
                </a:lnTo>
                <a:lnTo>
                  <a:pt x="13370" y="10076"/>
                </a:lnTo>
                <a:lnTo>
                  <a:pt x="14850" y="9652"/>
                </a:lnTo>
                <a:lnTo>
                  <a:pt x="12902" y="12247"/>
                </a:lnTo>
                <a:lnTo>
                  <a:pt x="12357" y="14417"/>
                </a:lnTo>
                <a:moveTo>
                  <a:pt x="7191" y="15952"/>
                </a:moveTo>
                <a:lnTo>
                  <a:pt x="14512" y="15952"/>
                </a:lnTo>
                <a:lnTo>
                  <a:pt x="14512" y="17064"/>
                </a:lnTo>
                <a:lnTo>
                  <a:pt x="7191" y="17047"/>
                </a:lnTo>
                <a:lnTo>
                  <a:pt x="7191" y="18123"/>
                </a:lnTo>
                <a:lnTo>
                  <a:pt x="14512" y="18158"/>
                </a:lnTo>
                <a:lnTo>
                  <a:pt x="14538" y="19182"/>
                </a:lnTo>
                <a:lnTo>
                  <a:pt x="7217" y="19182"/>
                </a:lnTo>
              </a:path>
            </a:pathLst>
          </a:custGeom>
          <a:solidFill>
            <a:srgbClr val="FFFFCC"/>
          </a:solidFill>
          <a:ln w="5715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ar-SA"/>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p:txBody>
          <a:bodyPr>
            <a:normAutofit/>
          </a:bodyPr>
          <a:lstStyle/>
          <a:p>
            <a:r>
              <a:rPr lang="ar-SA" b="1" dirty="0" smtClean="0"/>
              <a:t>أهداف إدارة الموارد البشرية</a:t>
            </a:r>
            <a:endParaRPr lang="ar-SA" dirty="0"/>
          </a:p>
        </p:txBody>
      </p:sp>
      <p:sp>
        <p:nvSpPr>
          <p:cNvPr id="3" name="Content Placeholder 2"/>
          <p:cNvSpPr>
            <a:spLocks noGrp="1"/>
          </p:cNvSpPr>
          <p:nvPr>
            <p:ph idx="1"/>
          </p:nvPr>
        </p:nvSpPr>
        <p:spPr>
          <a:xfrm>
            <a:off x="1066800" y="1447800"/>
            <a:ext cx="7866888" cy="4800600"/>
          </a:xfrm>
        </p:spPr>
        <p:txBody>
          <a:bodyPr>
            <a:noAutofit/>
          </a:bodyPr>
          <a:lstStyle/>
          <a:p>
            <a:pPr algn="just" rtl="1">
              <a:buNone/>
            </a:pPr>
            <a:r>
              <a:rPr lang="ar-SA" dirty="0" smtClean="0">
                <a:cs typeface="+mj-cs"/>
              </a:rPr>
              <a:t>		ينظر إلى جودة المنتج والخدمة المقدمة من وجهة </a:t>
            </a:r>
            <a:r>
              <a:rPr lang="ar-SA" b="1" dirty="0" smtClean="0">
                <a:cs typeface="+mj-cs"/>
              </a:rPr>
              <a:t>نظر الزبون </a:t>
            </a:r>
            <a:r>
              <a:rPr lang="ar-SA" dirty="0" smtClean="0">
                <a:cs typeface="+mj-cs"/>
              </a:rPr>
              <a:t>وليس من وجهة نظر المنظمة . </a:t>
            </a:r>
          </a:p>
          <a:p>
            <a:pPr algn="just" rtl="1">
              <a:buNone/>
            </a:pPr>
            <a:r>
              <a:rPr lang="ar-SA" dirty="0" smtClean="0">
                <a:cs typeface="+mj-cs"/>
              </a:rPr>
              <a:t>		وهنا يبرز دور إدارة الموارد البشرية بقيامها بحملات توعية للموارد البشرية لأن مسألة :</a:t>
            </a:r>
          </a:p>
          <a:p>
            <a:pPr lvl="1" algn="just" rtl="1">
              <a:buFont typeface="Wingdings" pitchFamily="2" charset="2"/>
              <a:buChar char="§"/>
            </a:pPr>
            <a:r>
              <a:rPr lang="ar-SA" dirty="0" smtClean="0">
                <a:cs typeface="+mj-cs"/>
              </a:rPr>
              <a:t>الجودة </a:t>
            </a:r>
          </a:p>
          <a:p>
            <a:pPr lvl="1" algn="just" rtl="1">
              <a:buFont typeface="Wingdings" pitchFamily="2" charset="2"/>
              <a:buChar char="§"/>
            </a:pPr>
            <a:r>
              <a:rPr lang="ar-SA" dirty="0" smtClean="0">
                <a:cs typeface="+mj-cs"/>
              </a:rPr>
              <a:t>رضا الزبائن </a:t>
            </a:r>
          </a:p>
          <a:p>
            <a:pPr lvl="1" algn="just" rtl="1">
              <a:buFont typeface="Wingdings" pitchFamily="2" charset="2"/>
              <a:buChar char="§"/>
            </a:pPr>
            <a:r>
              <a:rPr lang="ar-SA" dirty="0" smtClean="0">
                <a:cs typeface="+mj-cs"/>
              </a:rPr>
              <a:t>خدمة العملاء  </a:t>
            </a:r>
          </a:p>
          <a:p>
            <a:pPr lvl="1" algn="just" rtl="1">
              <a:lnSpc>
                <a:spcPct val="150000"/>
              </a:lnSpc>
              <a:buNone/>
            </a:pPr>
            <a:r>
              <a:rPr lang="ar-SA" b="1" dirty="0" smtClean="0"/>
              <a:t>		مسألة في غاية الأهمية</a:t>
            </a:r>
            <a:endParaRPr lang="ar-SA" b="1" dirty="0" smtClean="0">
              <a:cs typeface="+mj-cs"/>
            </a:endParaRPr>
          </a:p>
        </p:txBody>
      </p:sp>
      <p:sp>
        <p:nvSpPr>
          <p:cNvPr id="5" name="Slide Number Placeholder 4"/>
          <p:cNvSpPr>
            <a:spLocks noGrp="1"/>
          </p:cNvSpPr>
          <p:nvPr>
            <p:ph type="sldNum" sz="quarter" idx="12"/>
          </p:nvPr>
        </p:nvSpPr>
        <p:spPr/>
        <p:txBody>
          <a:bodyPr/>
          <a:lstStyle/>
          <a:p>
            <a:fld id="{746AE089-DC22-4B3E-AA19-F6671261EA6B}" type="slidenum">
              <a:rPr lang="en-US" smtClean="0"/>
              <a:pPr/>
              <a:t>33</a:t>
            </a:fld>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lstStyle/>
          <a:p>
            <a:pPr algn="ctr"/>
            <a:r>
              <a:rPr lang="ar-SA" dirty="0" smtClean="0"/>
              <a:t>فكري</a:t>
            </a:r>
            <a:endParaRPr lang="ar-SA" dirty="0"/>
          </a:p>
        </p:txBody>
      </p:sp>
      <p:sp>
        <p:nvSpPr>
          <p:cNvPr id="3" name="Content Placeholder 2"/>
          <p:cNvSpPr>
            <a:spLocks noGrp="1"/>
          </p:cNvSpPr>
          <p:nvPr>
            <p:ph idx="1"/>
          </p:nvPr>
        </p:nvSpPr>
        <p:spPr>
          <a:xfrm>
            <a:off x="1219200" y="1905000"/>
            <a:ext cx="7467600" cy="4221163"/>
          </a:xfrm>
        </p:spPr>
        <p:txBody>
          <a:bodyPr/>
          <a:lstStyle/>
          <a:p>
            <a:pPr lvl="1" algn="just" rtl="1">
              <a:buNone/>
            </a:pPr>
            <a:r>
              <a:rPr lang="ar-SA" dirty="0" smtClean="0"/>
              <a:t>     </a:t>
            </a:r>
          </a:p>
          <a:p>
            <a:pPr lvl="1" algn="just" rtl="1">
              <a:buNone/>
            </a:pPr>
            <a:r>
              <a:rPr lang="ar-SA" dirty="0" smtClean="0"/>
              <a:t>	في رأيك من المسئول عن الجودة ورضا الزبائن وخدمة العملاء؟</a:t>
            </a:r>
          </a:p>
          <a:p>
            <a:pPr lvl="1" algn="just" rtl="1">
              <a:buNone/>
            </a:pPr>
            <a:endParaRPr lang="ar-SA" dirty="0" smtClean="0"/>
          </a:p>
          <a:p>
            <a:pPr lvl="4" algn="just" rtl="1">
              <a:buFont typeface="Wingdings" pitchFamily="2" charset="2"/>
              <a:buChar char="q"/>
            </a:pPr>
            <a:r>
              <a:rPr lang="ar-SA" sz="3200" dirty="0" smtClean="0"/>
              <a:t>إدارة الموارد البشرية  </a:t>
            </a:r>
          </a:p>
          <a:p>
            <a:pPr lvl="4" algn="just" rtl="1">
              <a:buFont typeface="Wingdings" pitchFamily="2" charset="2"/>
              <a:buChar char="q"/>
            </a:pPr>
            <a:r>
              <a:rPr lang="ar-SA" sz="3200" dirty="0" smtClean="0"/>
              <a:t>جميع العاملين في المنظمة</a:t>
            </a:r>
          </a:p>
          <a:p>
            <a:pPr lvl="4" algn="just" rtl="1">
              <a:buFont typeface="Wingdings" pitchFamily="2" charset="2"/>
              <a:buChar char="q"/>
            </a:pPr>
            <a:r>
              <a:rPr lang="ar-SA" sz="3200" dirty="0" smtClean="0"/>
              <a:t>عملاء المنظمة</a:t>
            </a:r>
            <a:endParaRPr lang="ar-SA" sz="3200" dirty="0"/>
          </a:p>
        </p:txBody>
      </p:sp>
      <p:sp>
        <p:nvSpPr>
          <p:cNvPr id="5" name="Slide Number Placeholder 4"/>
          <p:cNvSpPr>
            <a:spLocks noGrp="1"/>
          </p:cNvSpPr>
          <p:nvPr>
            <p:ph type="sldNum" sz="quarter" idx="12"/>
          </p:nvPr>
        </p:nvSpPr>
        <p:spPr/>
        <p:txBody>
          <a:bodyPr/>
          <a:lstStyle/>
          <a:p>
            <a:fld id="{746AE089-DC22-4B3E-AA19-F6671261EA6B}" type="slidenum">
              <a:rPr lang="en-US" smtClean="0"/>
              <a:pPr/>
              <a:t>34</a:t>
            </a:fld>
            <a:endParaRPr lang="en-US" dirty="0"/>
          </a:p>
        </p:txBody>
      </p:sp>
      <p:sp>
        <p:nvSpPr>
          <p:cNvPr id="4" name="Litebulb"/>
          <p:cNvSpPr>
            <a:spLocks noEditPoints="1" noChangeArrowheads="1"/>
          </p:cNvSpPr>
          <p:nvPr/>
        </p:nvSpPr>
        <p:spPr bwMode="auto">
          <a:xfrm>
            <a:off x="5562600" y="228600"/>
            <a:ext cx="990600" cy="1014413"/>
          </a:xfrm>
          <a:custGeom>
            <a:avLst/>
            <a:gdLst>
              <a:gd name="T0" fmla="*/ 10800 w 21600"/>
              <a:gd name="T1" fmla="*/ 0 h 21600"/>
              <a:gd name="T2" fmla="*/ 21600 w 21600"/>
              <a:gd name="T3" fmla="*/ 7782 h 21600"/>
              <a:gd name="T4" fmla="*/ 0 w 21600"/>
              <a:gd name="T5" fmla="*/ 7782 h 21600"/>
              <a:gd name="T6" fmla="*/ 10800 w 21600"/>
              <a:gd name="T7" fmla="*/ 21600 h 21600"/>
              <a:gd name="T8" fmla="*/ 3556 w 21600"/>
              <a:gd name="T9" fmla="*/ 2188 h 21600"/>
              <a:gd name="T10" fmla="*/ 18277 w 21600"/>
              <a:gd name="T11" fmla="*/ 9282 h 21600"/>
            </a:gdLst>
            <a:ahLst/>
            <a:cxnLst>
              <a:cxn ang="0">
                <a:pos x="T0" y="T1"/>
              </a:cxn>
              <a:cxn ang="0">
                <a:pos x="T2" y="T3"/>
              </a:cxn>
              <a:cxn ang="0">
                <a:pos x="T4" y="T5"/>
              </a:cxn>
              <a:cxn ang="0">
                <a:pos x="T6" y="T7"/>
              </a:cxn>
            </a:cxnLst>
            <a:rect l="T8" t="T9" r="T10" b="T11"/>
            <a:pathLst>
              <a:path w="21600" h="21600" extrusionOk="0">
                <a:moveTo>
                  <a:pt x="10825" y="21723"/>
                </a:moveTo>
                <a:lnTo>
                  <a:pt x="11215" y="21723"/>
                </a:lnTo>
                <a:lnTo>
                  <a:pt x="11552" y="21688"/>
                </a:lnTo>
                <a:lnTo>
                  <a:pt x="11916" y="21617"/>
                </a:lnTo>
                <a:lnTo>
                  <a:pt x="12253" y="21547"/>
                </a:lnTo>
                <a:lnTo>
                  <a:pt x="12617" y="21441"/>
                </a:lnTo>
                <a:lnTo>
                  <a:pt x="12902" y="21317"/>
                </a:lnTo>
                <a:lnTo>
                  <a:pt x="13162" y="21176"/>
                </a:lnTo>
                <a:lnTo>
                  <a:pt x="13396" y="21000"/>
                </a:lnTo>
                <a:lnTo>
                  <a:pt x="13655" y="20841"/>
                </a:lnTo>
                <a:lnTo>
                  <a:pt x="13863" y="20629"/>
                </a:lnTo>
                <a:lnTo>
                  <a:pt x="14045" y="20435"/>
                </a:lnTo>
                <a:lnTo>
                  <a:pt x="14200" y="20223"/>
                </a:lnTo>
                <a:lnTo>
                  <a:pt x="14356" y="19994"/>
                </a:lnTo>
                <a:lnTo>
                  <a:pt x="14460" y="19747"/>
                </a:lnTo>
                <a:lnTo>
                  <a:pt x="14512" y="19482"/>
                </a:lnTo>
                <a:lnTo>
                  <a:pt x="14512" y="19235"/>
                </a:lnTo>
                <a:lnTo>
                  <a:pt x="14512" y="19147"/>
                </a:lnTo>
                <a:lnTo>
                  <a:pt x="14512" y="18900"/>
                </a:lnTo>
                <a:lnTo>
                  <a:pt x="14512" y="18529"/>
                </a:lnTo>
                <a:lnTo>
                  <a:pt x="14512" y="18052"/>
                </a:lnTo>
                <a:lnTo>
                  <a:pt x="14512" y="17505"/>
                </a:lnTo>
                <a:lnTo>
                  <a:pt x="14512" y="16976"/>
                </a:lnTo>
                <a:lnTo>
                  <a:pt x="14512" y="16464"/>
                </a:lnTo>
                <a:lnTo>
                  <a:pt x="14512" y="15952"/>
                </a:lnTo>
                <a:lnTo>
                  <a:pt x="14512" y="15758"/>
                </a:lnTo>
                <a:lnTo>
                  <a:pt x="14616" y="15547"/>
                </a:lnTo>
                <a:lnTo>
                  <a:pt x="14694" y="15352"/>
                </a:lnTo>
                <a:lnTo>
                  <a:pt x="14798" y="15141"/>
                </a:lnTo>
                <a:lnTo>
                  <a:pt x="15161" y="14735"/>
                </a:lnTo>
                <a:lnTo>
                  <a:pt x="15602" y="14329"/>
                </a:lnTo>
                <a:lnTo>
                  <a:pt x="16745" y="13552"/>
                </a:lnTo>
                <a:lnTo>
                  <a:pt x="18043" y="12670"/>
                </a:lnTo>
                <a:lnTo>
                  <a:pt x="18744" y="12194"/>
                </a:lnTo>
                <a:lnTo>
                  <a:pt x="19341" y="11647"/>
                </a:lnTo>
                <a:lnTo>
                  <a:pt x="19938" y="11099"/>
                </a:lnTo>
                <a:lnTo>
                  <a:pt x="20483" y="10464"/>
                </a:lnTo>
                <a:lnTo>
                  <a:pt x="20743" y="10164"/>
                </a:lnTo>
                <a:lnTo>
                  <a:pt x="20950" y="9794"/>
                </a:lnTo>
                <a:lnTo>
                  <a:pt x="21132" y="9441"/>
                </a:lnTo>
                <a:lnTo>
                  <a:pt x="21288" y="9035"/>
                </a:lnTo>
                <a:lnTo>
                  <a:pt x="21444" y="8664"/>
                </a:lnTo>
                <a:lnTo>
                  <a:pt x="21548" y="8223"/>
                </a:lnTo>
                <a:lnTo>
                  <a:pt x="21600" y="7782"/>
                </a:lnTo>
                <a:lnTo>
                  <a:pt x="21600" y="7341"/>
                </a:lnTo>
                <a:lnTo>
                  <a:pt x="21600" y="6935"/>
                </a:lnTo>
                <a:lnTo>
                  <a:pt x="21548" y="6564"/>
                </a:lnTo>
                <a:lnTo>
                  <a:pt x="21496" y="6229"/>
                </a:lnTo>
                <a:lnTo>
                  <a:pt x="21392" y="5858"/>
                </a:lnTo>
                <a:lnTo>
                  <a:pt x="21288" y="5523"/>
                </a:lnTo>
                <a:lnTo>
                  <a:pt x="21132" y="5135"/>
                </a:lnTo>
                <a:lnTo>
                  <a:pt x="20950" y="4800"/>
                </a:lnTo>
                <a:lnTo>
                  <a:pt x="20743" y="4464"/>
                </a:lnTo>
                <a:lnTo>
                  <a:pt x="20535" y="4164"/>
                </a:lnTo>
                <a:lnTo>
                  <a:pt x="20301" y="3847"/>
                </a:lnTo>
                <a:lnTo>
                  <a:pt x="20042" y="3547"/>
                </a:lnTo>
                <a:lnTo>
                  <a:pt x="19782" y="3247"/>
                </a:lnTo>
                <a:lnTo>
                  <a:pt x="19133" y="2664"/>
                </a:lnTo>
                <a:lnTo>
                  <a:pt x="18458" y="2152"/>
                </a:lnTo>
                <a:lnTo>
                  <a:pt x="17705" y="1694"/>
                </a:lnTo>
                <a:lnTo>
                  <a:pt x="16849" y="1252"/>
                </a:lnTo>
                <a:lnTo>
                  <a:pt x="16407" y="1076"/>
                </a:lnTo>
                <a:lnTo>
                  <a:pt x="15940" y="900"/>
                </a:lnTo>
                <a:lnTo>
                  <a:pt x="15499" y="741"/>
                </a:lnTo>
                <a:lnTo>
                  <a:pt x="15057" y="600"/>
                </a:lnTo>
                <a:lnTo>
                  <a:pt x="14564" y="458"/>
                </a:lnTo>
                <a:lnTo>
                  <a:pt x="14045" y="335"/>
                </a:lnTo>
                <a:lnTo>
                  <a:pt x="13500" y="229"/>
                </a:lnTo>
                <a:lnTo>
                  <a:pt x="13006" y="158"/>
                </a:lnTo>
                <a:lnTo>
                  <a:pt x="12461" y="88"/>
                </a:lnTo>
                <a:lnTo>
                  <a:pt x="11968" y="52"/>
                </a:lnTo>
                <a:lnTo>
                  <a:pt x="11423" y="17"/>
                </a:lnTo>
                <a:lnTo>
                  <a:pt x="10825" y="17"/>
                </a:lnTo>
                <a:lnTo>
                  <a:pt x="10254" y="17"/>
                </a:lnTo>
                <a:lnTo>
                  <a:pt x="9709" y="52"/>
                </a:lnTo>
                <a:lnTo>
                  <a:pt x="9216" y="88"/>
                </a:lnTo>
                <a:lnTo>
                  <a:pt x="8671" y="158"/>
                </a:lnTo>
                <a:lnTo>
                  <a:pt x="8177" y="229"/>
                </a:lnTo>
                <a:lnTo>
                  <a:pt x="7632" y="335"/>
                </a:lnTo>
                <a:lnTo>
                  <a:pt x="7113" y="458"/>
                </a:lnTo>
                <a:lnTo>
                  <a:pt x="6620" y="600"/>
                </a:lnTo>
                <a:lnTo>
                  <a:pt x="6178" y="741"/>
                </a:lnTo>
                <a:lnTo>
                  <a:pt x="5737" y="900"/>
                </a:lnTo>
                <a:lnTo>
                  <a:pt x="5270" y="1076"/>
                </a:lnTo>
                <a:lnTo>
                  <a:pt x="4828" y="1252"/>
                </a:lnTo>
                <a:lnTo>
                  <a:pt x="3972" y="1694"/>
                </a:lnTo>
                <a:lnTo>
                  <a:pt x="3219" y="2152"/>
                </a:lnTo>
                <a:lnTo>
                  <a:pt x="2544" y="2664"/>
                </a:lnTo>
                <a:lnTo>
                  <a:pt x="1895" y="3247"/>
                </a:lnTo>
                <a:lnTo>
                  <a:pt x="1635" y="3547"/>
                </a:lnTo>
                <a:lnTo>
                  <a:pt x="1375" y="3847"/>
                </a:lnTo>
                <a:lnTo>
                  <a:pt x="1142" y="4164"/>
                </a:lnTo>
                <a:lnTo>
                  <a:pt x="934" y="4464"/>
                </a:lnTo>
                <a:lnTo>
                  <a:pt x="726" y="4800"/>
                </a:lnTo>
                <a:lnTo>
                  <a:pt x="545" y="5135"/>
                </a:lnTo>
                <a:lnTo>
                  <a:pt x="389" y="5523"/>
                </a:lnTo>
                <a:lnTo>
                  <a:pt x="285" y="5858"/>
                </a:lnTo>
                <a:lnTo>
                  <a:pt x="181" y="6229"/>
                </a:lnTo>
                <a:lnTo>
                  <a:pt x="129" y="6564"/>
                </a:lnTo>
                <a:lnTo>
                  <a:pt x="77" y="6935"/>
                </a:lnTo>
                <a:lnTo>
                  <a:pt x="77" y="7341"/>
                </a:lnTo>
                <a:lnTo>
                  <a:pt x="77" y="7782"/>
                </a:lnTo>
                <a:lnTo>
                  <a:pt x="129" y="8223"/>
                </a:lnTo>
                <a:lnTo>
                  <a:pt x="233" y="8664"/>
                </a:lnTo>
                <a:lnTo>
                  <a:pt x="389" y="9035"/>
                </a:lnTo>
                <a:lnTo>
                  <a:pt x="545" y="9441"/>
                </a:lnTo>
                <a:lnTo>
                  <a:pt x="726" y="9794"/>
                </a:lnTo>
                <a:lnTo>
                  <a:pt x="934" y="10164"/>
                </a:lnTo>
                <a:lnTo>
                  <a:pt x="1194" y="10464"/>
                </a:lnTo>
                <a:lnTo>
                  <a:pt x="1739" y="11099"/>
                </a:lnTo>
                <a:lnTo>
                  <a:pt x="2336" y="11647"/>
                </a:lnTo>
                <a:lnTo>
                  <a:pt x="2933" y="12194"/>
                </a:lnTo>
                <a:lnTo>
                  <a:pt x="3634" y="12670"/>
                </a:lnTo>
                <a:lnTo>
                  <a:pt x="4932" y="13552"/>
                </a:lnTo>
                <a:lnTo>
                  <a:pt x="6075" y="14329"/>
                </a:lnTo>
                <a:lnTo>
                  <a:pt x="6516" y="14735"/>
                </a:lnTo>
                <a:lnTo>
                  <a:pt x="6879" y="15141"/>
                </a:lnTo>
                <a:lnTo>
                  <a:pt x="6983" y="15352"/>
                </a:lnTo>
                <a:lnTo>
                  <a:pt x="7061" y="15547"/>
                </a:lnTo>
                <a:lnTo>
                  <a:pt x="7165" y="15758"/>
                </a:lnTo>
                <a:lnTo>
                  <a:pt x="7165" y="15952"/>
                </a:lnTo>
                <a:lnTo>
                  <a:pt x="7165" y="16464"/>
                </a:lnTo>
                <a:lnTo>
                  <a:pt x="7165" y="16976"/>
                </a:lnTo>
                <a:lnTo>
                  <a:pt x="7165" y="17505"/>
                </a:lnTo>
                <a:lnTo>
                  <a:pt x="7165" y="18052"/>
                </a:lnTo>
                <a:lnTo>
                  <a:pt x="7165" y="18529"/>
                </a:lnTo>
                <a:lnTo>
                  <a:pt x="7165" y="18900"/>
                </a:lnTo>
                <a:lnTo>
                  <a:pt x="7165" y="19147"/>
                </a:lnTo>
                <a:lnTo>
                  <a:pt x="7165" y="19235"/>
                </a:lnTo>
                <a:lnTo>
                  <a:pt x="7165" y="19482"/>
                </a:lnTo>
                <a:lnTo>
                  <a:pt x="7217" y="19747"/>
                </a:lnTo>
                <a:lnTo>
                  <a:pt x="7321" y="19994"/>
                </a:lnTo>
                <a:lnTo>
                  <a:pt x="7476" y="20223"/>
                </a:lnTo>
                <a:lnTo>
                  <a:pt x="7632" y="20435"/>
                </a:lnTo>
                <a:lnTo>
                  <a:pt x="7814" y="20629"/>
                </a:lnTo>
                <a:lnTo>
                  <a:pt x="8022" y="20841"/>
                </a:lnTo>
                <a:lnTo>
                  <a:pt x="8281" y="21000"/>
                </a:lnTo>
                <a:lnTo>
                  <a:pt x="8515" y="21176"/>
                </a:lnTo>
                <a:lnTo>
                  <a:pt x="8775" y="21317"/>
                </a:lnTo>
                <a:lnTo>
                  <a:pt x="9060" y="21441"/>
                </a:lnTo>
                <a:lnTo>
                  <a:pt x="9424" y="21547"/>
                </a:lnTo>
                <a:lnTo>
                  <a:pt x="9761" y="21617"/>
                </a:lnTo>
                <a:lnTo>
                  <a:pt x="10125" y="21688"/>
                </a:lnTo>
                <a:lnTo>
                  <a:pt x="10462" y="21723"/>
                </a:lnTo>
                <a:lnTo>
                  <a:pt x="10825" y="21723"/>
                </a:lnTo>
                <a:close/>
              </a:path>
              <a:path w="21600" h="21600" extrusionOk="0">
                <a:moveTo>
                  <a:pt x="9242" y="14417"/>
                </a:moveTo>
                <a:lnTo>
                  <a:pt x="8541" y="12035"/>
                </a:lnTo>
                <a:lnTo>
                  <a:pt x="7295" y="10129"/>
                </a:lnTo>
                <a:lnTo>
                  <a:pt x="6905" y="9652"/>
                </a:lnTo>
                <a:lnTo>
                  <a:pt x="8541" y="10182"/>
                </a:lnTo>
                <a:lnTo>
                  <a:pt x="9787" y="9547"/>
                </a:lnTo>
                <a:lnTo>
                  <a:pt x="11189" y="10129"/>
                </a:lnTo>
                <a:lnTo>
                  <a:pt x="12279" y="9547"/>
                </a:lnTo>
                <a:lnTo>
                  <a:pt x="13370" y="10076"/>
                </a:lnTo>
                <a:lnTo>
                  <a:pt x="14850" y="9652"/>
                </a:lnTo>
                <a:lnTo>
                  <a:pt x="12902" y="12247"/>
                </a:lnTo>
                <a:lnTo>
                  <a:pt x="12357" y="14417"/>
                </a:lnTo>
                <a:moveTo>
                  <a:pt x="7191" y="15952"/>
                </a:moveTo>
                <a:lnTo>
                  <a:pt x="14512" y="15952"/>
                </a:lnTo>
                <a:lnTo>
                  <a:pt x="14512" y="17064"/>
                </a:lnTo>
                <a:lnTo>
                  <a:pt x="7191" y="17047"/>
                </a:lnTo>
                <a:lnTo>
                  <a:pt x="7191" y="18123"/>
                </a:lnTo>
                <a:lnTo>
                  <a:pt x="14512" y="18158"/>
                </a:lnTo>
                <a:lnTo>
                  <a:pt x="14538" y="19182"/>
                </a:lnTo>
                <a:lnTo>
                  <a:pt x="7217" y="19182"/>
                </a:lnTo>
              </a:path>
            </a:pathLst>
          </a:custGeom>
          <a:solidFill>
            <a:srgbClr val="FFFFCC"/>
          </a:solidFill>
          <a:ln w="5715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ar-SA"/>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p:txBody>
          <a:bodyPr>
            <a:normAutofit/>
          </a:bodyPr>
          <a:lstStyle/>
          <a:p>
            <a:r>
              <a:rPr lang="ar-SA" b="1" dirty="0" smtClean="0"/>
              <a:t>أهداف إدارة الموارد البشرية</a:t>
            </a:r>
            <a:endParaRPr lang="ar-SA" dirty="0"/>
          </a:p>
        </p:txBody>
      </p:sp>
      <p:sp>
        <p:nvSpPr>
          <p:cNvPr id="3" name="Content Placeholder 2"/>
          <p:cNvSpPr>
            <a:spLocks noGrp="1"/>
          </p:cNvSpPr>
          <p:nvPr>
            <p:ph idx="1"/>
          </p:nvPr>
        </p:nvSpPr>
        <p:spPr>
          <a:xfrm>
            <a:off x="1066800" y="1447800"/>
            <a:ext cx="7866888" cy="4800600"/>
          </a:xfrm>
        </p:spPr>
        <p:txBody>
          <a:bodyPr>
            <a:normAutofit fontScale="85000" lnSpcReduction="10000"/>
          </a:bodyPr>
          <a:lstStyle/>
          <a:p>
            <a:pPr algn="just" rtl="1">
              <a:lnSpc>
                <a:spcPct val="150000"/>
              </a:lnSpc>
              <a:buNone/>
            </a:pPr>
            <a:r>
              <a:rPr lang="ar-SA" dirty="0" smtClean="0"/>
              <a:t>		تحقيق الرضا والسعادة للزبائن هي مسؤولية كل من يعمل في المنظمة ، فبقاؤها في حقل منافسة السوق يتوقف </a:t>
            </a:r>
            <a:r>
              <a:rPr lang="ar-SA" dirty="0" smtClean="0">
                <a:cs typeface="+mj-cs"/>
              </a:rPr>
              <a:t>على هذا الرضا . </a:t>
            </a:r>
          </a:p>
          <a:p>
            <a:pPr algn="ctr" rtl="1">
              <a:lnSpc>
                <a:spcPct val="150000"/>
              </a:lnSpc>
              <a:buNone/>
            </a:pPr>
            <a:r>
              <a:rPr lang="ar-SA" sz="3800" b="1" dirty="0" smtClean="0">
                <a:cs typeface="+mj-cs"/>
              </a:rPr>
              <a:t>الجميع يجب أن يكون في خدمة عملاء المنظمة</a:t>
            </a:r>
          </a:p>
          <a:p>
            <a:pPr algn="just" rtl="1">
              <a:lnSpc>
                <a:spcPct val="150000"/>
              </a:lnSpc>
              <a:buNone/>
            </a:pPr>
            <a:r>
              <a:rPr lang="ar-SA" dirty="0" smtClean="0">
                <a:cs typeface="+mj-cs"/>
              </a:rPr>
              <a:t>   	</a:t>
            </a:r>
            <a:r>
              <a:rPr lang="ar-SA" b="1" dirty="0" smtClean="0">
                <a:solidFill>
                  <a:srgbClr val="0000FF"/>
                </a:solidFill>
                <a:cs typeface="+mj-cs"/>
              </a:rPr>
              <a:t>نستخلص أن الكفاية الإنتاجية وفعالية الأداء التنظيمي يكملان بعضهما البعض فمن خلالهما تتمكن أية منظمة من تحقيق الرضا والسعادة لدى عملائها، مما يزيد من قوتها التنافسية في السوق وقدرتها على البقاء والاستمرار.</a:t>
            </a:r>
            <a:endParaRPr lang="en-US" b="1" dirty="0">
              <a:solidFill>
                <a:srgbClr val="0000FF"/>
              </a:solidFill>
              <a:cs typeface="+mj-cs"/>
            </a:endParaRPr>
          </a:p>
        </p:txBody>
      </p:sp>
      <p:sp>
        <p:nvSpPr>
          <p:cNvPr id="5" name="Slide Number Placeholder 4"/>
          <p:cNvSpPr>
            <a:spLocks noGrp="1"/>
          </p:cNvSpPr>
          <p:nvPr>
            <p:ph type="sldNum" sz="quarter" idx="12"/>
          </p:nvPr>
        </p:nvSpPr>
        <p:spPr/>
        <p:txBody>
          <a:bodyPr/>
          <a:lstStyle/>
          <a:p>
            <a:fld id="{746AE089-DC22-4B3E-AA19-F6671261EA6B}" type="slidenum">
              <a:rPr lang="en-US" smtClean="0"/>
              <a:pPr/>
              <a:t>35</a:t>
            </a:fld>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143000" y="274320"/>
            <a:ext cx="7790688" cy="1143000"/>
          </a:xfrm>
          <a:ln w="28575">
            <a:solidFill>
              <a:schemeClr val="tx1"/>
            </a:solidFill>
          </a:ln>
        </p:spPr>
        <p:txBody>
          <a:bodyPr>
            <a:normAutofit/>
          </a:bodyPr>
          <a:lstStyle/>
          <a:p>
            <a:r>
              <a:rPr lang="ar-SA" b="1" dirty="0" smtClean="0"/>
              <a:t>التحديات التي تواجه إدارة الموارد البشرية</a:t>
            </a:r>
            <a:endParaRPr lang="ar-SA" b="1" dirty="0"/>
          </a:p>
        </p:txBody>
      </p:sp>
      <p:sp>
        <p:nvSpPr>
          <p:cNvPr id="4" name="Slide Number Placeholder 3"/>
          <p:cNvSpPr>
            <a:spLocks noGrp="1"/>
          </p:cNvSpPr>
          <p:nvPr>
            <p:ph type="sldNum" sz="quarter" idx="12"/>
          </p:nvPr>
        </p:nvSpPr>
        <p:spPr>
          <a:ln w="28575">
            <a:noFill/>
          </a:ln>
        </p:spPr>
        <p:txBody>
          <a:bodyPr/>
          <a:lstStyle/>
          <a:p>
            <a:fld id="{746AE089-DC22-4B3E-AA19-F6671261EA6B}" type="slidenum">
              <a:rPr lang="en-US" b="1" smtClean="0"/>
              <a:pPr/>
              <a:t>36</a:t>
            </a:fld>
            <a:endParaRPr lang="en-US" b="1" dirty="0"/>
          </a:p>
        </p:txBody>
      </p:sp>
      <p:sp>
        <p:nvSpPr>
          <p:cNvPr id="6" name="مربع نص 5"/>
          <p:cNvSpPr txBox="1"/>
          <p:nvPr/>
        </p:nvSpPr>
        <p:spPr>
          <a:xfrm>
            <a:off x="1295400" y="2438400"/>
            <a:ext cx="2895600" cy="369332"/>
          </a:xfrm>
          <a:prstGeom prst="rect">
            <a:avLst/>
          </a:prstGeom>
          <a:noFill/>
          <a:ln w="28575">
            <a:solidFill>
              <a:schemeClr val="tx1"/>
            </a:solidFill>
          </a:ln>
        </p:spPr>
        <p:txBody>
          <a:bodyPr wrap="square" rtlCol="1">
            <a:spAutoFit/>
          </a:bodyPr>
          <a:lstStyle/>
          <a:p>
            <a:pPr algn="ctr"/>
            <a:r>
              <a:rPr lang="ar-SA" b="1" dirty="0" smtClean="0"/>
              <a:t>التغييرات في تركيب القوى العاملة</a:t>
            </a:r>
            <a:endParaRPr lang="ar-SA" b="1" dirty="0"/>
          </a:p>
        </p:txBody>
      </p:sp>
      <p:sp>
        <p:nvSpPr>
          <p:cNvPr id="7" name="مربع نص 6"/>
          <p:cNvSpPr txBox="1"/>
          <p:nvPr/>
        </p:nvSpPr>
        <p:spPr>
          <a:xfrm>
            <a:off x="5638800" y="2514600"/>
            <a:ext cx="2895600" cy="369332"/>
          </a:xfrm>
          <a:prstGeom prst="rect">
            <a:avLst/>
          </a:prstGeom>
          <a:noFill/>
          <a:ln w="28575">
            <a:solidFill>
              <a:schemeClr val="tx1"/>
            </a:solidFill>
          </a:ln>
        </p:spPr>
        <p:txBody>
          <a:bodyPr wrap="square" rtlCol="1">
            <a:spAutoFit/>
          </a:bodyPr>
          <a:lstStyle/>
          <a:p>
            <a:pPr algn="ctr"/>
            <a:r>
              <a:rPr lang="ar-SA" b="1" dirty="0" smtClean="0"/>
              <a:t>زيادة الاعتماد على التكنولوجيا </a:t>
            </a:r>
            <a:endParaRPr lang="ar-SA" b="1" dirty="0"/>
          </a:p>
        </p:txBody>
      </p:sp>
      <p:sp>
        <p:nvSpPr>
          <p:cNvPr id="8" name="مربع نص 7"/>
          <p:cNvSpPr txBox="1"/>
          <p:nvPr/>
        </p:nvSpPr>
        <p:spPr>
          <a:xfrm>
            <a:off x="1295400" y="3810000"/>
            <a:ext cx="2895600" cy="369332"/>
          </a:xfrm>
          <a:prstGeom prst="rect">
            <a:avLst/>
          </a:prstGeom>
          <a:noFill/>
          <a:ln w="28575">
            <a:solidFill>
              <a:schemeClr val="tx1"/>
            </a:solidFill>
          </a:ln>
        </p:spPr>
        <p:txBody>
          <a:bodyPr wrap="square" rtlCol="1">
            <a:spAutoFit/>
          </a:bodyPr>
          <a:lstStyle/>
          <a:p>
            <a:pPr algn="ctr"/>
            <a:r>
              <a:rPr lang="ar-SA" b="1" dirty="0" smtClean="0"/>
              <a:t>تغيير القيم والاتجاهات</a:t>
            </a:r>
            <a:endParaRPr lang="ar-SA" b="1" dirty="0"/>
          </a:p>
        </p:txBody>
      </p:sp>
      <p:sp>
        <p:nvSpPr>
          <p:cNvPr id="9" name="مربع نص 8"/>
          <p:cNvSpPr txBox="1"/>
          <p:nvPr/>
        </p:nvSpPr>
        <p:spPr>
          <a:xfrm>
            <a:off x="5562600" y="3886200"/>
            <a:ext cx="3124200" cy="369332"/>
          </a:xfrm>
          <a:prstGeom prst="rect">
            <a:avLst/>
          </a:prstGeom>
          <a:noFill/>
          <a:ln w="28575">
            <a:solidFill>
              <a:schemeClr val="tx1"/>
            </a:solidFill>
          </a:ln>
        </p:spPr>
        <p:txBody>
          <a:bodyPr wrap="square" rtlCol="1">
            <a:spAutoFit/>
          </a:bodyPr>
          <a:lstStyle/>
          <a:p>
            <a:pPr algn="ctr"/>
            <a:r>
              <a:rPr lang="ar-SA" b="1" dirty="0" smtClean="0"/>
              <a:t>نظم المعلومات </a:t>
            </a:r>
            <a:r>
              <a:rPr lang="ar-SA" sz="1600" b="1" dirty="0" smtClean="0"/>
              <a:t>في إدارة الموارد البشرية</a:t>
            </a:r>
            <a:endParaRPr lang="ar-SA" sz="1600" b="1" dirty="0"/>
          </a:p>
        </p:txBody>
      </p:sp>
      <p:sp>
        <p:nvSpPr>
          <p:cNvPr id="10" name="مربع نص 9"/>
          <p:cNvSpPr txBox="1"/>
          <p:nvPr/>
        </p:nvSpPr>
        <p:spPr>
          <a:xfrm>
            <a:off x="3352800" y="5105400"/>
            <a:ext cx="2895600" cy="369332"/>
          </a:xfrm>
          <a:prstGeom prst="rect">
            <a:avLst/>
          </a:prstGeom>
          <a:noFill/>
          <a:ln w="28575">
            <a:solidFill>
              <a:schemeClr val="tx1"/>
            </a:solidFill>
          </a:ln>
        </p:spPr>
        <p:txBody>
          <a:bodyPr wrap="square" rtlCol="1">
            <a:spAutoFit/>
          </a:bodyPr>
          <a:lstStyle/>
          <a:p>
            <a:pPr algn="ctr"/>
            <a:r>
              <a:rPr lang="ar-SA" b="1" dirty="0" smtClean="0"/>
              <a:t>العائد والتعويض المادي للعاملين</a:t>
            </a:r>
            <a:endParaRPr lang="ar-SA" b="1" dirty="0"/>
          </a:p>
        </p:txBody>
      </p:sp>
      <p:cxnSp>
        <p:nvCxnSpPr>
          <p:cNvPr id="18" name="رابط مستقيم 17"/>
          <p:cNvCxnSpPr>
            <a:stCxn id="6" idx="2"/>
            <a:endCxn id="8" idx="0"/>
          </p:cNvCxnSpPr>
          <p:nvPr/>
        </p:nvCxnSpPr>
        <p:spPr>
          <a:xfrm>
            <a:off x="2743200" y="2807732"/>
            <a:ext cx="0" cy="1002268"/>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0" name="رابط مستقيم 19"/>
          <p:cNvCxnSpPr>
            <a:stCxn id="7" idx="2"/>
            <a:endCxn id="9" idx="0"/>
          </p:cNvCxnSpPr>
          <p:nvPr/>
        </p:nvCxnSpPr>
        <p:spPr>
          <a:xfrm>
            <a:off x="7086600" y="2883932"/>
            <a:ext cx="38100" cy="1002268"/>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4" name="شكل 23"/>
          <p:cNvCxnSpPr>
            <a:stCxn id="9" idx="2"/>
            <a:endCxn id="10" idx="3"/>
          </p:cNvCxnSpPr>
          <p:nvPr/>
        </p:nvCxnSpPr>
        <p:spPr>
          <a:xfrm rot="5400000">
            <a:off x="6169283" y="4334649"/>
            <a:ext cx="1034534" cy="876300"/>
          </a:xfrm>
          <a:prstGeom prst="bentConnector2">
            <a:avLst/>
          </a:prstGeom>
          <a:ln w="28575"/>
        </p:spPr>
        <p:style>
          <a:lnRef idx="1">
            <a:schemeClr val="accent1"/>
          </a:lnRef>
          <a:fillRef idx="0">
            <a:schemeClr val="accent1"/>
          </a:fillRef>
          <a:effectRef idx="0">
            <a:schemeClr val="accent1"/>
          </a:effectRef>
          <a:fontRef idx="minor">
            <a:schemeClr val="tx1"/>
          </a:fontRef>
        </p:style>
      </p:cxnSp>
      <p:cxnSp>
        <p:nvCxnSpPr>
          <p:cNvPr id="26" name="شكل 25"/>
          <p:cNvCxnSpPr>
            <a:stCxn id="8" idx="2"/>
            <a:endCxn id="10" idx="1"/>
          </p:cNvCxnSpPr>
          <p:nvPr/>
        </p:nvCxnSpPr>
        <p:spPr>
          <a:xfrm rot="16200000" flipH="1">
            <a:off x="2492633" y="4429899"/>
            <a:ext cx="1110734" cy="609600"/>
          </a:xfrm>
          <a:prstGeom prst="bentConnector2">
            <a:avLst/>
          </a:prstGeom>
          <a:ln w="28575"/>
        </p:spPr>
        <p:style>
          <a:lnRef idx="1">
            <a:schemeClr val="accent1"/>
          </a:lnRef>
          <a:fillRef idx="0">
            <a:schemeClr val="accent1"/>
          </a:fillRef>
          <a:effectRef idx="0">
            <a:schemeClr val="accent1"/>
          </a:effectRef>
          <a:fontRef idx="minor">
            <a:schemeClr val="tx1"/>
          </a:fontRef>
        </p:style>
      </p:cxnSp>
      <p:cxnSp>
        <p:nvCxnSpPr>
          <p:cNvPr id="28" name="رابط بشكل مرفق 27"/>
          <p:cNvCxnSpPr>
            <a:stCxn id="5" idx="2"/>
            <a:endCxn id="6" idx="0"/>
          </p:cNvCxnSpPr>
          <p:nvPr/>
        </p:nvCxnSpPr>
        <p:spPr>
          <a:xfrm rot="5400000">
            <a:off x="3380232" y="780288"/>
            <a:ext cx="1021080" cy="2295144"/>
          </a:xfrm>
          <a:prstGeom prst="bentConnector3">
            <a:avLst>
              <a:gd name="adj1" fmla="val 47157"/>
            </a:avLst>
          </a:prstGeom>
          <a:ln w="28575"/>
        </p:spPr>
        <p:style>
          <a:lnRef idx="1">
            <a:schemeClr val="accent1"/>
          </a:lnRef>
          <a:fillRef idx="0">
            <a:schemeClr val="accent1"/>
          </a:fillRef>
          <a:effectRef idx="0">
            <a:schemeClr val="accent1"/>
          </a:effectRef>
          <a:fontRef idx="minor">
            <a:schemeClr val="tx1"/>
          </a:fontRef>
        </p:style>
      </p:cxnSp>
      <p:cxnSp>
        <p:nvCxnSpPr>
          <p:cNvPr id="30" name="شكل 29"/>
          <p:cNvCxnSpPr>
            <a:endCxn id="7" idx="0"/>
          </p:cNvCxnSpPr>
          <p:nvPr/>
        </p:nvCxnSpPr>
        <p:spPr>
          <a:xfrm>
            <a:off x="5029200" y="1905000"/>
            <a:ext cx="2057400" cy="609600"/>
          </a:xfrm>
          <a:prstGeom prst="bentConnector2">
            <a:avLst/>
          </a:prstGeom>
          <a:ln w="28575"/>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ar-SA" b="1" dirty="0" smtClean="0"/>
              <a:t>التحديات التي تواجه إدارة الموارد البشرية</a:t>
            </a:r>
            <a:endParaRPr lang="ar-SA" dirty="0"/>
          </a:p>
        </p:txBody>
      </p:sp>
      <p:sp>
        <p:nvSpPr>
          <p:cNvPr id="3" name="Content Placeholder 2"/>
          <p:cNvSpPr>
            <a:spLocks noGrp="1"/>
          </p:cNvSpPr>
          <p:nvPr>
            <p:ph idx="1"/>
          </p:nvPr>
        </p:nvSpPr>
        <p:spPr>
          <a:xfrm>
            <a:off x="1143000" y="1447800"/>
            <a:ext cx="7790688" cy="4800600"/>
          </a:xfrm>
        </p:spPr>
        <p:txBody>
          <a:bodyPr>
            <a:normAutofit/>
          </a:bodyPr>
          <a:lstStyle/>
          <a:p>
            <a:pPr algn="just" rtl="1">
              <a:lnSpc>
                <a:spcPct val="150000"/>
              </a:lnSpc>
              <a:buNone/>
            </a:pPr>
            <a:r>
              <a:rPr lang="ar-SA" b="1" dirty="0" smtClean="0">
                <a:cs typeface="+mj-cs"/>
              </a:rPr>
              <a:t>	</a:t>
            </a:r>
            <a:r>
              <a:rPr lang="ar-SA" dirty="0" smtClean="0">
                <a:cs typeface="+mj-cs"/>
              </a:rPr>
              <a:t>تواجه إدارة الموارد البشرية بعض التحديدات والعقبات منها ما يلي :</a:t>
            </a:r>
          </a:p>
          <a:p>
            <a:pPr algn="just" rtl="1">
              <a:lnSpc>
                <a:spcPct val="150000"/>
              </a:lnSpc>
              <a:buNone/>
            </a:pPr>
            <a:r>
              <a:rPr lang="ar-SA" b="1" dirty="0" smtClean="0">
                <a:cs typeface="+mj-cs"/>
              </a:rPr>
              <a:t>1-</a:t>
            </a:r>
            <a:r>
              <a:rPr lang="ar-SA" dirty="0" smtClean="0">
                <a:cs typeface="+mj-cs"/>
              </a:rPr>
              <a:t> </a:t>
            </a:r>
            <a:r>
              <a:rPr lang="ar-SA" b="1" dirty="0" smtClean="0">
                <a:cs typeface="+mj-cs"/>
              </a:rPr>
              <a:t>زيادة الاعتماد على التكنولوجيا الحديثة</a:t>
            </a:r>
          </a:p>
          <a:p>
            <a:pPr algn="just" rtl="1">
              <a:lnSpc>
                <a:spcPct val="150000"/>
              </a:lnSpc>
              <a:buNone/>
            </a:pPr>
            <a:r>
              <a:rPr lang="ar-SA" dirty="0" smtClean="0">
                <a:cs typeface="+mj-cs"/>
              </a:rPr>
              <a:t>		تشكل التطورات التكنولوجية  قيدا على إدارة الموارد البشرية. </a:t>
            </a:r>
            <a:r>
              <a:rPr lang="ar-SA" dirty="0" smtClean="0"/>
              <a:t>لأنها ستؤدي إلى تغييرات جذرية في أنواع الأعمال والمهارات .</a:t>
            </a:r>
            <a:endParaRPr lang="ar-SA" dirty="0" smtClean="0">
              <a:cs typeface="+mj-cs"/>
            </a:endParaRPr>
          </a:p>
        </p:txBody>
      </p:sp>
      <p:sp>
        <p:nvSpPr>
          <p:cNvPr id="4" name="Slide Number Placeholder 3"/>
          <p:cNvSpPr>
            <a:spLocks noGrp="1"/>
          </p:cNvSpPr>
          <p:nvPr>
            <p:ph type="sldNum" sz="quarter" idx="12"/>
          </p:nvPr>
        </p:nvSpPr>
        <p:spPr/>
        <p:txBody>
          <a:bodyPr/>
          <a:lstStyle/>
          <a:p>
            <a:fld id="{746AE089-DC22-4B3E-AA19-F6671261EA6B}" type="slidenum">
              <a:rPr lang="en-US" smtClean="0"/>
              <a:pPr/>
              <a:t>37</a:t>
            </a:fld>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lstStyle/>
          <a:p>
            <a:r>
              <a:rPr lang="ar-SA" dirty="0" smtClean="0"/>
              <a:t>     فكري</a:t>
            </a:r>
            <a:endParaRPr lang="ar-SA" dirty="0"/>
          </a:p>
        </p:txBody>
      </p:sp>
      <p:sp>
        <p:nvSpPr>
          <p:cNvPr id="3" name="Content Placeholder 2"/>
          <p:cNvSpPr>
            <a:spLocks noGrp="1"/>
          </p:cNvSpPr>
          <p:nvPr>
            <p:ph idx="1"/>
          </p:nvPr>
        </p:nvSpPr>
        <p:spPr>
          <a:xfrm>
            <a:off x="1143000" y="1905000"/>
            <a:ext cx="7790688" cy="4343400"/>
          </a:xfrm>
        </p:spPr>
        <p:txBody>
          <a:bodyPr/>
          <a:lstStyle/>
          <a:p>
            <a:pPr algn="r" rtl="1">
              <a:buNone/>
            </a:pPr>
            <a:r>
              <a:rPr lang="ar-SA" dirty="0" smtClean="0"/>
              <a:t> </a:t>
            </a:r>
          </a:p>
          <a:p>
            <a:pPr algn="r" rtl="1">
              <a:lnSpc>
                <a:spcPct val="150000"/>
              </a:lnSpc>
              <a:buNone/>
            </a:pPr>
            <a:r>
              <a:rPr lang="ar-SA" dirty="0" smtClean="0"/>
              <a:t>		     ما دور المنظمة لمواجهة تحدي تطور </a:t>
            </a:r>
          </a:p>
          <a:p>
            <a:pPr algn="r" rtl="1">
              <a:lnSpc>
                <a:spcPct val="150000"/>
              </a:lnSpc>
              <a:buNone/>
            </a:pPr>
            <a:r>
              <a:rPr lang="ar-SA" dirty="0" smtClean="0"/>
              <a:t>              التكنولوجيا نحو الموارد البشرية ؟</a:t>
            </a:r>
            <a:endParaRPr lang="ar-SA" dirty="0"/>
          </a:p>
        </p:txBody>
      </p:sp>
      <p:sp>
        <p:nvSpPr>
          <p:cNvPr id="6" name="Slide Number Placeholder 5"/>
          <p:cNvSpPr>
            <a:spLocks noGrp="1"/>
          </p:cNvSpPr>
          <p:nvPr>
            <p:ph type="sldNum" sz="quarter" idx="12"/>
          </p:nvPr>
        </p:nvSpPr>
        <p:spPr/>
        <p:txBody>
          <a:bodyPr/>
          <a:lstStyle/>
          <a:p>
            <a:fld id="{746AE089-DC22-4B3E-AA19-F6671261EA6B}" type="slidenum">
              <a:rPr lang="en-US" smtClean="0"/>
              <a:pPr/>
              <a:t>38</a:t>
            </a:fld>
            <a:endParaRPr lang="en-US" dirty="0"/>
          </a:p>
        </p:txBody>
      </p:sp>
      <p:sp>
        <p:nvSpPr>
          <p:cNvPr id="5" name="Litebulb"/>
          <p:cNvSpPr>
            <a:spLocks noEditPoints="1" noChangeArrowheads="1"/>
          </p:cNvSpPr>
          <p:nvPr/>
        </p:nvSpPr>
        <p:spPr bwMode="auto">
          <a:xfrm>
            <a:off x="7620000" y="2362200"/>
            <a:ext cx="990600" cy="990600"/>
          </a:xfrm>
          <a:custGeom>
            <a:avLst/>
            <a:gdLst>
              <a:gd name="T0" fmla="*/ 10800 w 21600"/>
              <a:gd name="T1" fmla="*/ 0 h 21600"/>
              <a:gd name="T2" fmla="*/ 21600 w 21600"/>
              <a:gd name="T3" fmla="*/ 7782 h 21600"/>
              <a:gd name="T4" fmla="*/ 0 w 21600"/>
              <a:gd name="T5" fmla="*/ 7782 h 21600"/>
              <a:gd name="T6" fmla="*/ 10800 w 21600"/>
              <a:gd name="T7" fmla="*/ 21600 h 21600"/>
              <a:gd name="T8" fmla="*/ 3556 w 21600"/>
              <a:gd name="T9" fmla="*/ 2188 h 21600"/>
              <a:gd name="T10" fmla="*/ 18277 w 21600"/>
              <a:gd name="T11" fmla="*/ 9282 h 21600"/>
            </a:gdLst>
            <a:ahLst/>
            <a:cxnLst>
              <a:cxn ang="0">
                <a:pos x="T0" y="T1"/>
              </a:cxn>
              <a:cxn ang="0">
                <a:pos x="T2" y="T3"/>
              </a:cxn>
              <a:cxn ang="0">
                <a:pos x="T4" y="T5"/>
              </a:cxn>
              <a:cxn ang="0">
                <a:pos x="T6" y="T7"/>
              </a:cxn>
            </a:cxnLst>
            <a:rect l="T8" t="T9" r="T10" b="T11"/>
            <a:pathLst>
              <a:path w="21600" h="21600" extrusionOk="0">
                <a:moveTo>
                  <a:pt x="10825" y="21723"/>
                </a:moveTo>
                <a:lnTo>
                  <a:pt x="11215" y="21723"/>
                </a:lnTo>
                <a:lnTo>
                  <a:pt x="11552" y="21688"/>
                </a:lnTo>
                <a:lnTo>
                  <a:pt x="11916" y="21617"/>
                </a:lnTo>
                <a:lnTo>
                  <a:pt x="12253" y="21547"/>
                </a:lnTo>
                <a:lnTo>
                  <a:pt x="12617" y="21441"/>
                </a:lnTo>
                <a:lnTo>
                  <a:pt x="12902" y="21317"/>
                </a:lnTo>
                <a:lnTo>
                  <a:pt x="13162" y="21176"/>
                </a:lnTo>
                <a:lnTo>
                  <a:pt x="13396" y="21000"/>
                </a:lnTo>
                <a:lnTo>
                  <a:pt x="13655" y="20841"/>
                </a:lnTo>
                <a:lnTo>
                  <a:pt x="13863" y="20629"/>
                </a:lnTo>
                <a:lnTo>
                  <a:pt x="14045" y="20435"/>
                </a:lnTo>
                <a:lnTo>
                  <a:pt x="14200" y="20223"/>
                </a:lnTo>
                <a:lnTo>
                  <a:pt x="14356" y="19994"/>
                </a:lnTo>
                <a:lnTo>
                  <a:pt x="14460" y="19747"/>
                </a:lnTo>
                <a:lnTo>
                  <a:pt x="14512" y="19482"/>
                </a:lnTo>
                <a:lnTo>
                  <a:pt x="14512" y="19235"/>
                </a:lnTo>
                <a:lnTo>
                  <a:pt x="14512" y="19147"/>
                </a:lnTo>
                <a:lnTo>
                  <a:pt x="14512" y="18900"/>
                </a:lnTo>
                <a:lnTo>
                  <a:pt x="14512" y="18529"/>
                </a:lnTo>
                <a:lnTo>
                  <a:pt x="14512" y="18052"/>
                </a:lnTo>
                <a:lnTo>
                  <a:pt x="14512" y="17505"/>
                </a:lnTo>
                <a:lnTo>
                  <a:pt x="14512" y="16976"/>
                </a:lnTo>
                <a:lnTo>
                  <a:pt x="14512" y="16464"/>
                </a:lnTo>
                <a:lnTo>
                  <a:pt x="14512" y="15952"/>
                </a:lnTo>
                <a:lnTo>
                  <a:pt x="14512" y="15758"/>
                </a:lnTo>
                <a:lnTo>
                  <a:pt x="14616" y="15547"/>
                </a:lnTo>
                <a:lnTo>
                  <a:pt x="14694" y="15352"/>
                </a:lnTo>
                <a:lnTo>
                  <a:pt x="14798" y="15141"/>
                </a:lnTo>
                <a:lnTo>
                  <a:pt x="15161" y="14735"/>
                </a:lnTo>
                <a:lnTo>
                  <a:pt x="15602" y="14329"/>
                </a:lnTo>
                <a:lnTo>
                  <a:pt x="16745" y="13552"/>
                </a:lnTo>
                <a:lnTo>
                  <a:pt x="18043" y="12670"/>
                </a:lnTo>
                <a:lnTo>
                  <a:pt x="18744" y="12194"/>
                </a:lnTo>
                <a:lnTo>
                  <a:pt x="19341" y="11647"/>
                </a:lnTo>
                <a:lnTo>
                  <a:pt x="19938" y="11099"/>
                </a:lnTo>
                <a:lnTo>
                  <a:pt x="20483" y="10464"/>
                </a:lnTo>
                <a:lnTo>
                  <a:pt x="20743" y="10164"/>
                </a:lnTo>
                <a:lnTo>
                  <a:pt x="20950" y="9794"/>
                </a:lnTo>
                <a:lnTo>
                  <a:pt x="21132" y="9441"/>
                </a:lnTo>
                <a:lnTo>
                  <a:pt x="21288" y="9035"/>
                </a:lnTo>
                <a:lnTo>
                  <a:pt x="21444" y="8664"/>
                </a:lnTo>
                <a:lnTo>
                  <a:pt x="21548" y="8223"/>
                </a:lnTo>
                <a:lnTo>
                  <a:pt x="21600" y="7782"/>
                </a:lnTo>
                <a:lnTo>
                  <a:pt x="21600" y="7341"/>
                </a:lnTo>
                <a:lnTo>
                  <a:pt x="21600" y="6935"/>
                </a:lnTo>
                <a:lnTo>
                  <a:pt x="21548" y="6564"/>
                </a:lnTo>
                <a:lnTo>
                  <a:pt x="21496" y="6229"/>
                </a:lnTo>
                <a:lnTo>
                  <a:pt x="21392" y="5858"/>
                </a:lnTo>
                <a:lnTo>
                  <a:pt x="21288" y="5523"/>
                </a:lnTo>
                <a:lnTo>
                  <a:pt x="21132" y="5135"/>
                </a:lnTo>
                <a:lnTo>
                  <a:pt x="20950" y="4800"/>
                </a:lnTo>
                <a:lnTo>
                  <a:pt x="20743" y="4464"/>
                </a:lnTo>
                <a:lnTo>
                  <a:pt x="20535" y="4164"/>
                </a:lnTo>
                <a:lnTo>
                  <a:pt x="20301" y="3847"/>
                </a:lnTo>
                <a:lnTo>
                  <a:pt x="20042" y="3547"/>
                </a:lnTo>
                <a:lnTo>
                  <a:pt x="19782" y="3247"/>
                </a:lnTo>
                <a:lnTo>
                  <a:pt x="19133" y="2664"/>
                </a:lnTo>
                <a:lnTo>
                  <a:pt x="18458" y="2152"/>
                </a:lnTo>
                <a:lnTo>
                  <a:pt x="17705" y="1694"/>
                </a:lnTo>
                <a:lnTo>
                  <a:pt x="16849" y="1252"/>
                </a:lnTo>
                <a:lnTo>
                  <a:pt x="16407" y="1076"/>
                </a:lnTo>
                <a:lnTo>
                  <a:pt x="15940" y="900"/>
                </a:lnTo>
                <a:lnTo>
                  <a:pt x="15499" y="741"/>
                </a:lnTo>
                <a:lnTo>
                  <a:pt x="15057" y="600"/>
                </a:lnTo>
                <a:lnTo>
                  <a:pt x="14564" y="458"/>
                </a:lnTo>
                <a:lnTo>
                  <a:pt x="14045" y="335"/>
                </a:lnTo>
                <a:lnTo>
                  <a:pt x="13500" y="229"/>
                </a:lnTo>
                <a:lnTo>
                  <a:pt x="13006" y="158"/>
                </a:lnTo>
                <a:lnTo>
                  <a:pt x="12461" y="88"/>
                </a:lnTo>
                <a:lnTo>
                  <a:pt x="11968" y="52"/>
                </a:lnTo>
                <a:lnTo>
                  <a:pt x="11423" y="17"/>
                </a:lnTo>
                <a:lnTo>
                  <a:pt x="10825" y="17"/>
                </a:lnTo>
                <a:lnTo>
                  <a:pt x="10254" y="17"/>
                </a:lnTo>
                <a:lnTo>
                  <a:pt x="9709" y="52"/>
                </a:lnTo>
                <a:lnTo>
                  <a:pt x="9216" y="88"/>
                </a:lnTo>
                <a:lnTo>
                  <a:pt x="8671" y="158"/>
                </a:lnTo>
                <a:lnTo>
                  <a:pt x="8177" y="229"/>
                </a:lnTo>
                <a:lnTo>
                  <a:pt x="7632" y="335"/>
                </a:lnTo>
                <a:lnTo>
                  <a:pt x="7113" y="458"/>
                </a:lnTo>
                <a:lnTo>
                  <a:pt x="6620" y="600"/>
                </a:lnTo>
                <a:lnTo>
                  <a:pt x="6178" y="741"/>
                </a:lnTo>
                <a:lnTo>
                  <a:pt x="5737" y="900"/>
                </a:lnTo>
                <a:lnTo>
                  <a:pt x="5270" y="1076"/>
                </a:lnTo>
                <a:lnTo>
                  <a:pt x="4828" y="1252"/>
                </a:lnTo>
                <a:lnTo>
                  <a:pt x="3972" y="1694"/>
                </a:lnTo>
                <a:lnTo>
                  <a:pt x="3219" y="2152"/>
                </a:lnTo>
                <a:lnTo>
                  <a:pt x="2544" y="2664"/>
                </a:lnTo>
                <a:lnTo>
                  <a:pt x="1895" y="3247"/>
                </a:lnTo>
                <a:lnTo>
                  <a:pt x="1635" y="3547"/>
                </a:lnTo>
                <a:lnTo>
                  <a:pt x="1375" y="3847"/>
                </a:lnTo>
                <a:lnTo>
                  <a:pt x="1142" y="4164"/>
                </a:lnTo>
                <a:lnTo>
                  <a:pt x="934" y="4464"/>
                </a:lnTo>
                <a:lnTo>
                  <a:pt x="726" y="4800"/>
                </a:lnTo>
                <a:lnTo>
                  <a:pt x="545" y="5135"/>
                </a:lnTo>
                <a:lnTo>
                  <a:pt x="389" y="5523"/>
                </a:lnTo>
                <a:lnTo>
                  <a:pt x="285" y="5858"/>
                </a:lnTo>
                <a:lnTo>
                  <a:pt x="181" y="6229"/>
                </a:lnTo>
                <a:lnTo>
                  <a:pt x="129" y="6564"/>
                </a:lnTo>
                <a:lnTo>
                  <a:pt x="77" y="6935"/>
                </a:lnTo>
                <a:lnTo>
                  <a:pt x="77" y="7341"/>
                </a:lnTo>
                <a:lnTo>
                  <a:pt x="77" y="7782"/>
                </a:lnTo>
                <a:lnTo>
                  <a:pt x="129" y="8223"/>
                </a:lnTo>
                <a:lnTo>
                  <a:pt x="233" y="8664"/>
                </a:lnTo>
                <a:lnTo>
                  <a:pt x="389" y="9035"/>
                </a:lnTo>
                <a:lnTo>
                  <a:pt x="545" y="9441"/>
                </a:lnTo>
                <a:lnTo>
                  <a:pt x="726" y="9794"/>
                </a:lnTo>
                <a:lnTo>
                  <a:pt x="934" y="10164"/>
                </a:lnTo>
                <a:lnTo>
                  <a:pt x="1194" y="10464"/>
                </a:lnTo>
                <a:lnTo>
                  <a:pt x="1739" y="11099"/>
                </a:lnTo>
                <a:lnTo>
                  <a:pt x="2336" y="11647"/>
                </a:lnTo>
                <a:lnTo>
                  <a:pt x="2933" y="12194"/>
                </a:lnTo>
                <a:lnTo>
                  <a:pt x="3634" y="12670"/>
                </a:lnTo>
                <a:lnTo>
                  <a:pt x="4932" y="13552"/>
                </a:lnTo>
                <a:lnTo>
                  <a:pt x="6075" y="14329"/>
                </a:lnTo>
                <a:lnTo>
                  <a:pt x="6516" y="14735"/>
                </a:lnTo>
                <a:lnTo>
                  <a:pt x="6879" y="15141"/>
                </a:lnTo>
                <a:lnTo>
                  <a:pt x="6983" y="15352"/>
                </a:lnTo>
                <a:lnTo>
                  <a:pt x="7061" y="15547"/>
                </a:lnTo>
                <a:lnTo>
                  <a:pt x="7165" y="15758"/>
                </a:lnTo>
                <a:lnTo>
                  <a:pt x="7165" y="15952"/>
                </a:lnTo>
                <a:lnTo>
                  <a:pt x="7165" y="16464"/>
                </a:lnTo>
                <a:lnTo>
                  <a:pt x="7165" y="16976"/>
                </a:lnTo>
                <a:lnTo>
                  <a:pt x="7165" y="17505"/>
                </a:lnTo>
                <a:lnTo>
                  <a:pt x="7165" y="18052"/>
                </a:lnTo>
                <a:lnTo>
                  <a:pt x="7165" y="18529"/>
                </a:lnTo>
                <a:lnTo>
                  <a:pt x="7165" y="18900"/>
                </a:lnTo>
                <a:lnTo>
                  <a:pt x="7165" y="19147"/>
                </a:lnTo>
                <a:lnTo>
                  <a:pt x="7165" y="19235"/>
                </a:lnTo>
                <a:lnTo>
                  <a:pt x="7165" y="19482"/>
                </a:lnTo>
                <a:lnTo>
                  <a:pt x="7217" y="19747"/>
                </a:lnTo>
                <a:lnTo>
                  <a:pt x="7321" y="19994"/>
                </a:lnTo>
                <a:lnTo>
                  <a:pt x="7476" y="20223"/>
                </a:lnTo>
                <a:lnTo>
                  <a:pt x="7632" y="20435"/>
                </a:lnTo>
                <a:lnTo>
                  <a:pt x="7814" y="20629"/>
                </a:lnTo>
                <a:lnTo>
                  <a:pt x="8022" y="20841"/>
                </a:lnTo>
                <a:lnTo>
                  <a:pt x="8281" y="21000"/>
                </a:lnTo>
                <a:lnTo>
                  <a:pt x="8515" y="21176"/>
                </a:lnTo>
                <a:lnTo>
                  <a:pt x="8775" y="21317"/>
                </a:lnTo>
                <a:lnTo>
                  <a:pt x="9060" y="21441"/>
                </a:lnTo>
                <a:lnTo>
                  <a:pt x="9424" y="21547"/>
                </a:lnTo>
                <a:lnTo>
                  <a:pt x="9761" y="21617"/>
                </a:lnTo>
                <a:lnTo>
                  <a:pt x="10125" y="21688"/>
                </a:lnTo>
                <a:lnTo>
                  <a:pt x="10462" y="21723"/>
                </a:lnTo>
                <a:lnTo>
                  <a:pt x="10825" y="21723"/>
                </a:lnTo>
                <a:close/>
              </a:path>
              <a:path w="21600" h="21600" extrusionOk="0">
                <a:moveTo>
                  <a:pt x="9242" y="14417"/>
                </a:moveTo>
                <a:lnTo>
                  <a:pt x="8541" y="12035"/>
                </a:lnTo>
                <a:lnTo>
                  <a:pt x="7295" y="10129"/>
                </a:lnTo>
                <a:lnTo>
                  <a:pt x="6905" y="9652"/>
                </a:lnTo>
                <a:lnTo>
                  <a:pt x="8541" y="10182"/>
                </a:lnTo>
                <a:lnTo>
                  <a:pt x="9787" y="9547"/>
                </a:lnTo>
                <a:lnTo>
                  <a:pt x="11189" y="10129"/>
                </a:lnTo>
                <a:lnTo>
                  <a:pt x="12279" y="9547"/>
                </a:lnTo>
                <a:lnTo>
                  <a:pt x="13370" y="10076"/>
                </a:lnTo>
                <a:lnTo>
                  <a:pt x="14850" y="9652"/>
                </a:lnTo>
                <a:lnTo>
                  <a:pt x="12902" y="12247"/>
                </a:lnTo>
                <a:lnTo>
                  <a:pt x="12357" y="14417"/>
                </a:lnTo>
                <a:moveTo>
                  <a:pt x="7191" y="15952"/>
                </a:moveTo>
                <a:lnTo>
                  <a:pt x="14512" y="15952"/>
                </a:lnTo>
                <a:lnTo>
                  <a:pt x="14512" y="17064"/>
                </a:lnTo>
                <a:lnTo>
                  <a:pt x="7191" y="17047"/>
                </a:lnTo>
                <a:lnTo>
                  <a:pt x="7191" y="18123"/>
                </a:lnTo>
                <a:lnTo>
                  <a:pt x="14512" y="18158"/>
                </a:lnTo>
                <a:lnTo>
                  <a:pt x="14538" y="19182"/>
                </a:lnTo>
                <a:lnTo>
                  <a:pt x="7217" y="19182"/>
                </a:lnTo>
              </a:path>
            </a:pathLst>
          </a:custGeom>
          <a:solidFill>
            <a:srgbClr val="FFFFCC"/>
          </a:solidFill>
          <a:ln w="5715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ar-SA"/>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p:txBody>
          <a:bodyPr>
            <a:normAutofit fontScale="90000"/>
          </a:bodyPr>
          <a:lstStyle/>
          <a:p>
            <a:r>
              <a:rPr lang="ar-SA" b="1" dirty="0" smtClean="0"/>
              <a:t>التحديات التي تواجه إدارة الموارد البشرية</a:t>
            </a:r>
            <a:endParaRPr lang="ar-SA" dirty="0"/>
          </a:p>
        </p:txBody>
      </p:sp>
      <p:sp>
        <p:nvSpPr>
          <p:cNvPr id="3" name="Content Placeholder 2"/>
          <p:cNvSpPr>
            <a:spLocks noGrp="1"/>
          </p:cNvSpPr>
          <p:nvPr>
            <p:ph idx="1"/>
          </p:nvPr>
        </p:nvSpPr>
        <p:spPr>
          <a:xfrm>
            <a:off x="1066800" y="1752600"/>
            <a:ext cx="7866888" cy="4495800"/>
          </a:xfrm>
        </p:spPr>
        <p:txBody>
          <a:bodyPr>
            <a:normAutofit/>
          </a:bodyPr>
          <a:lstStyle/>
          <a:p>
            <a:pPr algn="just" rtl="1">
              <a:lnSpc>
                <a:spcPct val="150000"/>
              </a:lnSpc>
              <a:buNone/>
            </a:pPr>
            <a:r>
              <a:rPr lang="ar-SA" dirty="0" smtClean="0">
                <a:cs typeface="+mj-cs"/>
              </a:rPr>
              <a:t>تحتاج المنظمة لمواجهة تحدي تطور التكنولوجيا إلى بعض الأنشطة مثل : </a:t>
            </a:r>
          </a:p>
          <a:p>
            <a:pPr algn="ctr" rtl="1">
              <a:lnSpc>
                <a:spcPct val="150000"/>
              </a:lnSpc>
              <a:buNone/>
            </a:pPr>
            <a:r>
              <a:rPr lang="ar-SA" b="1" dirty="0" smtClean="0">
                <a:cs typeface="+mj-cs"/>
              </a:rPr>
              <a:t>التدريب والتنمية والتخطيط للمستقبل الوظيفي بما يتناسب مع تلبية احتياجات هذه التغييرات.</a:t>
            </a:r>
          </a:p>
          <a:p>
            <a:pPr algn="just" rtl="1">
              <a:lnSpc>
                <a:spcPct val="150000"/>
              </a:lnSpc>
              <a:buNone/>
            </a:pPr>
            <a:endParaRPr lang="en-US" dirty="0">
              <a:cs typeface="+mj-cs"/>
            </a:endParaRPr>
          </a:p>
        </p:txBody>
      </p:sp>
      <p:sp>
        <p:nvSpPr>
          <p:cNvPr id="5" name="Slide Number Placeholder 4"/>
          <p:cNvSpPr>
            <a:spLocks noGrp="1"/>
          </p:cNvSpPr>
          <p:nvPr>
            <p:ph type="sldNum" sz="quarter" idx="12"/>
          </p:nvPr>
        </p:nvSpPr>
        <p:spPr/>
        <p:txBody>
          <a:bodyPr/>
          <a:lstStyle/>
          <a:p>
            <a:fld id="{746AE089-DC22-4B3E-AA19-F6671261EA6B}" type="slidenum">
              <a:rPr lang="en-US" smtClean="0"/>
              <a:pPr/>
              <a:t>39</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2"/>
          <p:cNvSpPr>
            <a:spLocks noGrp="1"/>
          </p:cNvSpPr>
          <p:nvPr>
            <p:ph type="title"/>
          </p:nvPr>
        </p:nvSpPr>
        <p:spPr>
          <a:xfrm>
            <a:off x="1219200" y="228600"/>
            <a:ext cx="7467600" cy="1143000"/>
          </a:xfrm>
        </p:spPr>
        <p:txBody>
          <a:bodyPr>
            <a:normAutofit/>
          </a:bodyPr>
          <a:lstStyle/>
          <a:p>
            <a:pPr algn="ctr" rtl="1"/>
            <a:r>
              <a:rPr lang="ar-SA" dirty="0" smtClean="0"/>
              <a:t>مفهوم إدارة الموارد البشرية</a:t>
            </a:r>
            <a:endParaRPr lang="ar-SA" dirty="0"/>
          </a:p>
        </p:txBody>
      </p:sp>
      <p:sp>
        <p:nvSpPr>
          <p:cNvPr id="3" name="عنصر نائب للمحتوى 2"/>
          <p:cNvSpPr>
            <a:spLocks noGrp="1"/>
          </p:cNvSpPr>
          <p:nvPr>
            <p:ph idx="1"/>
          </p:nvPr>
        </p:nvSpPr>
        <p:spPr>
          <a:xfrm>
            <a:off x="1066800" y="1676400"/>
            <a:ext cx="7620000" cy="4800600"/>
          </a:xfrm>
        </p:spPr>
        <p:txBody>
          <a:bodyPr>
            <a:noAutofit/>
          </a:bodyPr>
          <a:lstStyle/>
          <a:p>
            <a:pPr algn="just" rtl="1">
              <a:lnSpc>
                <a:spcPct val="150000"/>
              </a:lnSpc>
            </a:pPr>
            <a:r>
              <a:rPr lang="ar-SA" sz="3200" dirty="0" smtClean="0"/>
              <a:t>وقد كان يطلق عليها مصطلح العاملين أو القوة العاملة أو العمال أو الأفراد . وأصبح يطلق عليها مصطلح الموارد البشرية . </a:t>
            </a:r>
          </a:p>
          <a:p>
            <a:pPr algn="just" rtl="1">
              <a:lnSpc>
                <a:spcPct val="150000"/>
              </a:lnSpc>
            </a:pPr>
            <a:r>
              <a:rPr lang="ar-SA" sz="3200" dirty="0" smtClean="0"/>
              <a:t>وأنشئت لها إدارة خاصة تسمى بإدارة الأفراد الذي تغير إلى إدارة الموارد البشرية في ضوء المتغيرات والتحولات الاقتصادية العالمية .</a:t>
            </a:r>
            <a:endParaRPr lang="ar-SA" sz="3200" dirty="0"/>
          </a:p>
        </p:txBody>
      </p:sp>
      <p:sp>
        <p:nvSpPr>
          <p:cNvPr id="5" name="Slide Number Placeholder 4"/>
          <p:cNvSpPr>
            <a:spLocks noGrp="1"/>
          </p:cNvSpPr>
          <p:nvPr>
            <p:ph type="sldNum" sz="quarter" idx="12"/>
          </p:nvPr>
        </p:nvSpPr>
        <p:spPr/>
        <p:txBody>
          <a:bodyPr/>
          <a:lstStyle/>
          <a:p>
            <a:fld id="{746AE089-DC22-4B3E-AA19-F6671261EA6B}" type="slidenum">
              <a:rPr lang="en-US" smtClean="0"/>
              <a:pPr/>
              <a:t>4</a:t>
            </a:fld>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b="1" dirty="0" smtClean="0"/>
              <a:t>التحديات التي تواجه إدارة الموارد البشرية</a:t>
            </a:r>
            <a:endParaRPr lang="ar-SA" dirty="0"/>
          </a:p>
        </p:txBody>
      </p:sp>
      <p:sp>
        <p:nvSpPr>
          <p:cNvPr id="3" name="Content Placeholder 2"/>
          <p:cNvSpPr>
            <a:spLocks noGrp="1"/>
          </p:cNvSpPr>
          <p:nvPr>
            <p:ph idx="1"/>
          </p:nvPr>
        </p:nvSpPr>
        <p:spPr>
          <a:xfrm>
            <a:off x="1143000" y="1600200"/>
            <a:ext cx="7543800" cy="4800600"/>
          </a:xfrm>
        </p:spPr>
        <p:txBody>
          <a:bodyPr>
            <a:noAutofit/>
          </a:bodyPr>
          <a:lstStyle/>
          <a:p>
            <a:pPr algn="just" rtl="1">
              <a:lnSpc>
                <a:spcPct val="150000"/>
              </a:lnSpc>
              <a:buNone/>
            </a:pPr>
            <a:r>
              <a:rPr lang="ar-SA" b="1" dirty="0" smtClean="0"/>
              <a:t>2- التغيّرات في تركيب القوى العاملة</a:t>
            </a:r>
          </a:p>
          <a:p>
            <a:pPr algn="just" rtl="1">
              <a:buNone/>
            </a:pPr>
            <a:r>
              <a:rPr lang="ar-SA" dirty="0" smtClean="0"/>
              <a:t>	تغيّر في تركيبة القوى العاملة الحالية بمختلف المنشآت، ومن هذه التغيّرات : </a:t>
            </a:r>
          </a:p>
          <a:p>
            <a:pPr algn="just" rtl="1">
              <a:lnSpc>
                <a:spcPct val="150000"/>
              </a:lnSpc>
              <a:buNone/>
            </a:pPr>
            <a:r>
              <a:rPr lang="ar-SA" dirty="0" smtClean="0"/>
              <a:t>	زيادة نسبة النساء العاملات والمشاركات في قوة العمل مما يؤدي إلى ظهور متطلبات جديدة كزيادة المساواة في الدفع وفرص الترقي الوظيفي ، إضافة إلى إعداد سياسات خاصة بالنساء.</a:t>
            </a:r>
          </a:p>
          <a:p>
            <a:pPr algn="just" rtl="1">
              <a:lnSpc>
                <a:spcPct val="150000"/>
              </a:lnSpc>
              <a:buNone/>
            </a:pPr>
            <a:endParaRPr lang="en-US" dirty="0" smtClean="0"/>
          </a:p>
          <a:p>
            <a:pPr algn="just" rtl="1"/>
            <a:endParaRPr lang="ar-SA" dirty="0"/>
          </a:p>
        </p:txBody>
      </p:sp>
      <p:sp>
        <p:nvSpPr>
          <p:cNvPr id="4" name="Slide Number Placeholder 3"/>
          <p:cNvSpPr>
            <a:spLocks noGrp="1"/>
          </p:cNvSpPr>
          <p:nvPr>
            <p:ph type="sldNum" sz="quarter" idx="12"/>
          </p:nvPr>
        </p:nvSpPr>
        <p:spPr/>
        <p:txBody>
          <a:bodyPr/>
          <a:lstStyle/>
          <a:p>
            <a:fld id="{746AE089-DC22-4B3E-AA19-F6671261EA6B}" type="slidenum">
              <a:rPr lang="en-US" smtClean="0"/>
              <a:pPr/>
              <a:t>40</a:t>
            </a:fld>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p:txBody>
          <a:bodyPr>
            <a:normAutofit fontScale="90000"/>
          </a:bodyPr>
          <a:lstStyle/>
          <a:p>
            <a:r>
              <a:rPr lang="ar-SA" b="1" dirty="0" smtClean="0"/>
              <a:t>التحديات التي تواجه إدارة الموارد البشرية</a:t>
            </a:r>
            <a:endParaRPr lang="ar-SA" dirty="0"/>
          </a:p>
        </p:txBody>
      </p:sp>
      <p:sp>
        <p:nvSpPr>
          <p:cNvPr id="3" name="Content Placeholder 2"/>
          <p:cNvSpPr>
            <a:spLocks noGrp="1"/>
          </p:cNvSpPr>
          <p:nvPr>
            <p:ph idx="1"/>
          </p:nvPr>
        </p:nvSpPr>
        <p:spPr/>
        <p:txBody>
          <a:bodyPr>
            <a:normAutofit/>
          </a:bodyPr>
          <a:lstStyle/>
          <a:p>
            <a:pPr algn="just" rtl="1">
              <a:lnSpc>
                <a:spcPct val="150000"/>
              </a:lnSpc>
              <a:buNone/>
            </a:pPr>
            <a:r>
              <a:rPr lang="ar-SA" b="1" dirty="0" smtClean="0">
                <a:cs typeface="+mj-cs"/>
              </a:rPr>
              <a:t>3- نظم المعلومات في إدارة الموارد البشرية</a:t>
            </a:r>
          </a:p>
          <a:p>
            <a:pPr algn="just" rtl="1">
              <a:lnSpc>
                <a:spcPct val="150000"/>
              </a:lnSpc>
              <a:buNone/>
            </a:pPr>
            <a:r>
              <a:rPr lang="ar-SA" dirty="0" smtClean="0">
                <a:cs typeface="+mj-cs"/>
              </a:rPr>
              <a:t>   لكي تساهم إدارة الموارد البشرية في تحقيق أهداف المنشأة بطريقة أفضل فإنها تحتاج إلى نظم معلومات حديثة تشتمل </a:t>
            </a:r>
            <a:r>
              <a:rPr lang="ar-SA" dirty="0" smtClean="0">
                <a:latin typeface="Times New Roman" pitchFamily="18" charset="0"/>
                <a:cs typeface="Times New Roman" pitchFamily="18" charset="0"/>
              </a:rPr>
              <a:t>على كل بيانات وخطط إدارة الموارد البشرية في شكل قسم متخصص يقدم النصح للإدارة .</a:t>
            </a:r>
            <a:endParaRPr lang="en-US" dirty="0">
              <a:cs typeface="+mj-cs"/>
            </a:endParaRPr>
          </a:p>
        </p:txBody>
      </p:sp>
      <p:sp>
        <p:nvSpPr>
          <p:cNvPr id="5" name="Slide Number Placeholder 4"/>
          <p:cNvSpPr>
            <a:spLocks noGrp="1"/>
          </p:cNvSpPr>
          <p:nvPr>
            <p:ph type="sldNum" sz="quarter" idx="12"/>
          </p:nvPr>
        </p:nvSpPr>
        <p:spPr/>
        <p:txBody>
          <a:bodyPr/>
          <a:lstStyle/>
          <a:p>
            <a:fld id="{746AE089-DC22-4B3E-AA19-F6671261EA6B}" type="slidenum">
              <a:rPr lang="en-US" smtClean="0"/>
              <a:pPr/>
              <a:t>41</a:t>
            </a:fld>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p:txBody>
          <a:bodyPr>
            <a:normAutofit fontScale="90000"/>
          </a:bodyPr>
          <a:lstStyle/>
          <a:p>
            <a:r>
              <a:rPr lang="ar-SA" b="1" dirty="0" smtClean="0"/>
              <a:t>التحديات التي تواجه إدارة الموارد البشرية</a:t>
            </a:r>
            <a:endParaRPr lang="ar-SA" dirty="0"/>
          </a:p>
        </p:txBody>
      </p:sp>
      <p:sp>
        <p:nvSpPr>
          <p:cNvPr id="3" name="Content Placeholder 2"/>
          <p:cNvSpPr>
            <a:spLocks noGrp="1"/>
          </p:cNvSpPr>
          <p:nvPr>
            <p:ph idx="1"/>
          </p:nvPr>
        </p:nvSpPr>
        <p:spPr>
          <a:xfrm>
            <a:off x="990600" y="1828800"/>
            <a:ext cx="7943088" cy="4419600"/>
          </a:xfrm>
        </p:spPr>
        <p:txBody>
          <a:bodyPr>
            <a:noAutofit/>
          </a:bodyPr>
          <a:lstStyle/>
          <a:p>
            <a:pPr algn="just" rtl="1">
              <a:buNone/>
            </a:pPr>
            <a:r>
              <a:rPr lang="ar-SA" b="1" dirty="0" smtClean="0"/>
              <a:t>4- تغيير القيم والاتجاهات</a:t>
            </a:r>
          </a:p>
          <a:p>
            <a:pPr algn="just" rtl="1">
              <a:lnSpc>
                <a:spcPct val="150000"/>
              </a:lnSpc>
              <a:buNone/>
            </a:pPr>
            <a:r>
              <a:rPr lang="ar-SA" dirty="0" smtClean="0"/>
              <a:t>   تؤدي القيم والاتجاهات والمعتقدات دوراً هاما بالنسبة لإدارة الموارد البشرية ، فقد لوحظ أن هناك اتجاهات واضحة بين القوى العاملة ، لها أثر سلبي على الأداء والإنتاجية ومن </a:t>
            </a:r>
            <a:r>
              <a:rPr lang="ar-SA" b="1" dirty="0" smtClean="0"/>
              <a:t>أمثلة هذه الاتجاهات :</a:t>
            </a:r>
          </a:p>
          <a:p>
            <a:pPr algn="just" rtl="1"/>
            <a:endParaRPr lang="ar-SA" dirty="0"/>
          </a:p>
        </p:txBody>
      </p:sp>
      <p:sp>
        <p:nvSpPr>
          <p:cNvPr id="5" name="Slide Number Placeholder 4"/>
          <p:cNvSpPr>
            <a:spLocks noGrp="1"/>
          </p:cNvSpPr>
          <p:nvPr>
            <p:ph type="sldNum" sz="quarter" idx="12"/>
          </p:nvPr>
        </p:nvSpPr>
        <p:spPr/>
        <p:txBody>
          <a:bodyPr/>
          <a:lstStyle/>
          <a:p>
            <a:fld id="{746AE089-DC22-4B3E-AA19-F6671261EA6B}" type="slidenum">
              <a:rPr lang="en-US" smtClean="0"/>
              <a:pPr/>
              <a:t>42</a:t>
            </a:fld>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b="1" dirty="0" smtClean="0"/>
              <a:t>التحديات التي تواجه إدارة الموارد البشرية</a:t>
            </a:r>
            <a:endParaRPr lang="ar-SA" dirty="0"/>
          </a:p>
        </p:txBody>
      </p:sp>
      <p:sp>
        <p:nvSpPr>
          <p:cNvPr id="3" name="Content Placeholder 2"/>
          <p:cNvSpPr>
            <a:spLocks noGrp="1"/>
          </p:cNvSpPr>
          <p:nvPr>
            <p:ph idx="1"/>
          </p:nvPr>
        </p:nvSpPr>
        <p:spPr>
          <a:xfrm>
            <a:off x="1066800" y="1447800"/>
            <a:ext cx="7866888" cy="5029200"/>
          </a:xfrm>
        </p:spPr>
        <p:txBody>
          <a:bodyPr>
            <a:noAutofit/>
          </a:bodyPr>
          <a:lstStyle/>
          <a:p>
            <a:pPr algn="just" rtl="1">
              <a:spcBef>
                <a:spcPts val="0"/>
              </a:spcBef>
              <a:buFont typeface="Wingdings" pitchFamily="2" charset="2"/>
              <a:buChar char="§"/>
            </a:pPr>
            <a:r>
              <a:rPr lang="ar-SA" dirty="0" smtClean="0"/>
              <a:t>الميل إلى التهرب من المسؤولية </a:t>
            </a:r>
          </a:p>
          <a:p>
            <a:pPr algn="just" rtl="1">
              <a:lnSpc>
                <a:spcPct val="150000"/>
              </a:lnSpc>
              <a:spcBef>
                <a:spcPts val="0"/>
              </a:spcBef>
              <a:buFont typeface="Wingdings" pitchFamily="2" charset="2"/>
              <a:buChar char="§"/>
            </a:pPr>
            <a:r>
              <a:rPr lang="ar-SA" dirty="0" smtClean="0"/>
              <a:t>مقاومة التغيير والتجديد</a:t>
            </a:r>
          </a:p>
          <a:p>
            <a:pPr algn="just" rtl="1">
              <a:lnSpc>
                <a:spcPct val="150000"/>
              </a:lnSpc>
              <a:spcBef>
                <a:spcPts val="0"/>
              </a:spcBef>
              <a:buFont typeface="Wingdings" pitchFamily="2" charset="2"/>
              <a:buChar char="§"/>
            </a:pPr>
            <a:r>
              <a:rPr lang="ar-SA" dirty="0" smtClean="0"/>
              <a:t>تفشي ظاهرة اللامبالاة </a:t>
            </a:r>
          </a:p>
          <a:p>
            <a:pPr algn="just" rtl="1">
              <a:lnSpc>
                <a:spcPct val="150000"/>
              </a:lnSpc>
              <a:spcBef>
                <a:spcPts val="0"/>
              </a:spcBef>
              <a:buFont typeface="Wingdings" pitchFamily="2" charset="2"/>
              <a:buChar char="§"/>
            </a:pPr>
            <a:r>
              <a:rPr lang="ar-SA" dirty="0" smtClean="0"/>
              <a:t>عدم  الولاء والانتماء للعمل</a:t>
            </a:r>
          </a:p>
          <a:p>
            <a:pPr algn="just" rtl="1">
              <a:spcBef>
                <a:spcPts val="0"/>
              </a:spcBef>
              <a:buNone/>
            </a:pPr>
            <a:r>
              <a:rPr lang="ar-SA" b="1" dirty="0" smtClean="0"/>
              <a:t>	</a:t>
            </a:r>
            <a:r>
              <a:rPr lang="ar-SA" dirty="0" smtClean="0"/>
              <a:t>كل هذه التغييرات في قيم العمل تعتبر تحديا لإدارة الموارد البشرية حيث يقع على عاتق الإدارة مسؤولية مواجهة هذه المعوقات والتخلص منها أو التقليل من حدتها.</a:t>
            </a:r>
            <a:endParaRPr lang="en-US" dirty="0" smtClean="0"/>
          </a:p>
          <a:p>
            <a:pPr algn="just" rtl="1">
              <a:spcBef>
                <a:spcPts val="0"/>
              </a:spcBef>
            </a:pPr>
            <a:endParaRPr lang="ar-SA" dirty="0"/>
          </a:p>
        </p:txBody>
      </p:sp>
      <p:sp>
        <p:nvSpPr>
          <p:cNvPr id="4" name="Slide Number Placeholder 3"/>
          <p:cNvSpPr>
            <a:spLocks noGrp="1"/>
          </p:cNvSpPr>
          <p:nvPr>
            <p:ph type="sldNum" sz="quarter" idx="12"/>
          </p:nvPr>
        </p:nvSpPr>
        <p:spPr/>
        <p:txBody>
          <a:bodyPr/>
          <a:lstStyle/>
          <a:p>
            <a:fld id="{746AE089-DC22-4B3E-AA19-F6671261EA6B}" type="slidenum">
              <a:rPr lang="en-US" smtClean="0"/>
              <a:pPr/>
              <a:t>43</a:t>
            </a:fld>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p:txBody>
          <a:bodyPr>
            <a:normAutofit fontScale="90000"/>
          </a:bodyPr>
          <a:lstStyle/>
          <a:p>
            <a:r>
              <a:rPr lang="ar-SA" b="1" dirty="0" smtClean="0"/>
              <a:t>التحديات التي تواجه إدارة الموارد البشرية</a:t>
            </a:r>
            <a:endParaRPr lang="ar-SA" dirty="0"/>
          </a:p>
        </p:txBody>
      </p:sp>
      <p:sp>
        <p:nvSpPr>
          <p:cNvPr id="3" name="Content Placeholder 2"/>
          <p:cNvSpPr>
            <a:spLocks noGrp="1"/>
          </p:cNvSpPr>
          <p:nvPr>
            <p:ph idx="1"/>
          </p:nvPr>
        </p:nvSpPr>
        <p:spPr>
          <a:xfrm>
            <a:off x="1143000" y="1600200"/>
            <a:ext cx="7543800" cy="4800600"/>
          </a:xfrm>
        </p:spPr>
        <p:txBody>
          <a:bodyPr>
            <a:noAutofit/>
          </a:bodyPr>
          <a:lstStyle/>
          <a:p>
            <a:pPr algn="just" rtl="1">
              <a:lnSpc>
                <a:spcPct val="150000"/>
              </a:lnSpc>
              <a:spcBef>
                <a:spcPts val="0"/>
              </a:spcBef>
              <a:buNone/>
            </a:pPr>
            <a:r>
              <a:rPr lang="ar-SA" b="1" dirty="0" smtClean="0"/>
              <a:t>5- العائد والتعويض المادي للعاملين</a:t>
            </a:r>
          </a:p>
          <a:p>
            <a:pPr algn="just" rtl="1">
              <a:lnSpc>
                <a:spcPct val="150000"/>
              </a:lnSpc>
              <a:spcBef>
                <a:spcPts val="0"/>
              </a:spcBef>
              <a:buNone/>
            </a:pPr>
            <a:r>
              <a:rPr lang="ar-SA" dirty="0" smtClean="0"/>
              <a:t>  يؤدي التضخم الاقتصادي إلى طلب العاملين أجورا أعلى، وفي حالة عدم قدرة الكثير من المنشآت على دفع أجور أعلى للعاملين تتناسب مع مستوى هذا التضخم </a:t>
            </a:r>
            <a:r>
              <a:rPr lang="ar-SA" b="1" dirty="0" smtClean="0"/>
              <a:t>يؤدي إلى </a:t>
            </a:r>
            <a:r>
              <a:rPr lang="ar-SA" dirty="0" smtClean="0"/>
              <a:t>:</a:t>
            </a:r>
            <a:endParaRPr lang="ar-SA" dirty="0"/>
          </a:p>
        </p:txBody>
      </p:sp>
      <p:sp>
        <p:nvSpPr>
          <p:cNvPr id="5" name="Slide Number Placeholder 4"/>
          <p:cNvSpPr>
            <a:spLocks noGrp="1"/>
          </p:cNvSpPr>
          <p:nvPr>
            <p:ph type="sldNum" sz="quarter" idx="12"/>
          </p:nvPr>
        </p:nvSpPr>
        <p:spPr/>
        <p:txBody>
          <a:bodyPr/>
          <a:lstStyle/>
          <a:p>
            <a:fld id="{746AE089-DC22-4B3E-AA19-F6671261EA6B}" type="slidenum">
              <a:rPr lang="en-US" smtClean="0"/>
              <a:pPr/>
              <a:t>44</a:t>
            </a:fld>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b="1" dirty="0" smtClean="0"/>
              <a:t>التحديات التي تواجه إدارة الموارد البشرية</a:t>
            </a:r>
            <a:endParaRPr lang="ar-SA" dirty="0"/>
          </a:p>
        </p:txBody>
      </p:sp>
      <p:sp>
        <p:nvSpPr>
          <p:cNvPr id="3" name="Content Placeholder 2"/>
          <p:cNvSpPr>
            <a:spLocks noGrp="1"/>
          </p:cNvSpPr>
          <p:nvPr>
            <p:ph idx="1"/>
          </p:nvPr>
        </p:nvSpPr>
        <p:spPr>
          <a:xfrm>
            <a:off x="1143000" y="1981200"/>
            <a:ext cx="7790688" cy="4267200"/>
          </a:xfrm>
        </p:spPr>
        <p:txBody>
          <a:bodyPr/>
          <a:lstStyle/>
          <a:p>
            <a:pPr algn="just" rtl="1">
              <a:lnSpc>
                <a:spcPct val="150000"/>
              </a:lnSpc>
              <a:spcBef>
                <a:spcPts val="0"/>
              </a:spcBef>
              <a:buFont typeface="Wingdings" pitchFamily="2" charset="2"/>
              <a:buChar char="§"/>
            </a:pPr>
            <a:r>
              <a:rPr lang="ar-SA" dirty="0" smtClean="0"/>
              <a:t>عدم الانتظار في العمل </a:t>
            </a:r>
          </a:p>
          <a:p>
            <a:pPr algn="just" rtl="1">
              <a:lnSpc>
                <a:spcPct val="150000"/>
              </a:lnSpc>
              <a:spcBef>
                <a:spcPts val="0"/>
              </a:spcBef>
              <a:buFont typeface="Wingdings" pitchFamily="2" charset="2"/>
              <a:buChar char="§"/>
            </a:pPr>
            <a:r>
              <a:rPr lang="ar-SA" dirty="0" smtClean="0"/>
              <a:t>البحث عن أعمال إضافية خارج العمل الرسمي .</a:t>
            </a:r>
          </a:p>
          <a:p>
            <a:pPr algn="just" rtl="1">
              <a:lnSpc>
                <a:spcPct val="150000"/>
              </a:lnSpc>
              <a:spcBef>
                <a:spcPts val="0"/>
              </a:spcBef>
              <a:buNone/>
            </a:pPr>
            <a:r>
              <a:rPr lang="ar-SA" dirty="0" smtClean="0"/>
              <a:t>		وبهذا فإن إدارة الموارد البشرية تجد صعوبة في تحفيز العاملين لبذل جهودا كبيرة.</a:t>
            </a:r>
          </a:p>
          <a:p>
            <a:pPr algn="just" rtl="1"/>
            <a:endParaRPr lang="ar-SA" dirty="0"/>
          </a:p>
        </p:txBody>
      </p:sp>
      <p:sp>
        <p:nvSpPr>
          <p:cNvPr id="4" name="Slide Number Placeholder 3"/>
          <p:cNvSpPr>
            <a:spLocks noGrp="1"/>
          </p:cNvSpPr>
          <p:nvPr>
            <p:ph type="sldNum" sz="quarter" idx="12"/>
          </p:nvPr>
        </p:nvSpPr>
        <p:spPr/>
        <p:txBody>
          <a:bodyPr/>
          <a:lstStyle/>
          <a:p>
            <a:fld id="{746AE089-DC22-4B3E-AA19-F6671261EA6B}" type="slidenum">
              <a:rPr lang="en-US" smtClean="0"/>
              <a:pPr/>
              <a:t>45</a:t>
            </a:fld>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dirty="0" smtClean="0"/>
              <a:t>وظائف إدارة الموارد البشرية</a:t>
            </a:r>
            <a:endParaRPr lang="ar-SA" dirty="0"/>
          </a:p>
        </p:txBody>
      </p:sp>
      <p:sp>
        <p:nvSpPr>
          <p:cNvPr id="3" name="Content Placeholder 2"/>
          <p:cNvSpPr>
            <a:spLocks noGrp="1"/>
          </p:cNvSpPr>
          <p:nvPr>
            <p:ph idx="1"/>
          </p:nvPr>
        </p:nvSpPr>
        <p:spPr>
          <a:xfrm>
            <a:off x="1219200" y="1828800"/>
            <a:ext cx="7714488" cy="4419600"/>
          </a:xfrm>
        </p:spPr>
        <p:txBody>
          <a:bodyPr/>
          <a:lstStyle/>
          <a:p>
            <a:pPr algn="r">
              <a:lnSpc>
                <a:spcPct val="150000"/>
              </a:lnSpc>
              <a:buNone/>
            </a:pPr>
            <a:r>
              <a:rPr lang="ar-SA" b="1" dirty="0" smtClean="0"/>
              <a:t>أولاً : الوظائف والمهام</a:t>
            </a:r>
          </a:p>
          <a:p>
            <a:pPr algn="r">
              <a:lnSpc>
                <a:spcPct val="150000"/>
              </a:lnSpc>
              <a:buNone/>
            </a:pPr>
            <a:r>
              <a:rPr lang="ar-SA" dirty="0" smtClean="0"/>
              <a:t>   تشتمل أنشطة وممارسات إدارة الموارد البشرية في أي منظمة على العديد من الوظائف والمهام تتمثل فيما يلي:</a:t>
            </a:r>
            <a:endParaRPr lang="en-US" dirty="0" smtClean="0"/>
          </a:p>
          <a:p>
            <a:pPr algn="just" rtl="1">
              <a:buNone/>
            </a:pPr>
            <a:endParaRPr lang="ar-SA" dirty="0"/>
          </a:p>
        </p:txBody>
      </p:sp>
      <p:sp>
        <p:nvSpPr>
          <p:cNvPr id="4" name="Slide Number Placeholder 3"/>
          <p:cNvSpPr>
            <a:spLocks noGrp="1"/>
          </p:cNvSpPr>
          <p:nvPr>
            <p:ph type="sldNum" sz="quarter" idx="12"/>
          </p:nvPr>
        </p:nvSpPr>
        <p:spPr/>
        <p:txBody>
          <a:bodyPr/>
          <a:lstStyle/>
          <a:p>
            <a:fld id="{746AE089-DC22-4B3E-AA19-F6671261EA6B}" type="slidenum">
              <a:rPr lang="en-US" smtClean="0"/>
              <a:pPr/>
              <a:t>46</a:t>
            </a:fld>
            <a:endParaRPr 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وان 4"/>
          <p:cNvSpPr>
            <a:spLocks noGrp="1"/>
          </p:cNvSpPr>
          <p:nvPr>
            <p:ph type="title"/>
          </p:nvPr>
        </p:nvSpPr>
        <p:spPr>
          <a:xfrm>
            <a:off x="1216152" y="609600"/>
            <a:ext cx="7638288" cy="1143000"/>
          </a:xfrm>
          <a:ln w="28575">
            <a:solidFill>
              <a:schemeClr val="tx1"/>
            </a:solidFill>
          </a:ln>
        </p:spPr>
        <p:txBody>
          <a:bodyPr/>
          <a:lstStyle/>
          <a:p>
            <a:pPr algn="ctr"/>
            <a:r>
              <a:rPr lang="ar-SA" dirty="0" smtClean="0"/>
              <a:t>وظائف إدارة الموارد البشرية</a:t>
            </a:r>
            <a:endParaRPr lang="ar-SA" dirty="0"/>
          </a:p>
        </p:txBody>
      </p:sp>
      <p:sp>
        <p:nvSpPr>
          <p:cNvPr id="4" name="عنصر نائب لرقم الشريحة 3"/>
          <p:cNvSpPr>
            <a:spLocks noGrp="1"/>
          </p:cNvSpPr>
          <p:nvPr>
            <p:ph type="sldNum" sz="quarter" idx="12"/>
          </p:nvPr>
        </p:nvSpPr>
        <p:spPr>
          <a:xfrm>
            <a:off x="8686800" y="6610350"/>
            <a:ext cx="457200" cy="476250"/>
          </a:xfrm>
        </p:spPr>
        <p:txBody>
          <a:bodyPr/>
          <a:lstStyle/>
          <a:p>
            <a:fld id="{746AE089-DC22-4B3E-AA19-F6671261EA6B}" type="slidenum">
              <a:rPr lang="en-US" smtClean="0"/>
              <a:pPr/>
              <a:t>47</a:t>
            </a:fld>
            <a:endParaRPr lang="en-US" dirty="0"/>
          </a:p>
        </p:txBody>
      </p:sp>
      <p:sp>
        <p:nvSpPr>
          <p:cNvPr id="6" name="مربع نص 5"/>
          <p:cNvSpPr txBox="1"/>
          <p:nvPr/>
        </p:nvSpPr>
        <p:spPr>
          <a:xfrm>
            <a:off x="6016752" y="3048000"/>
            <a:ext cx="2438400" cy="369332"/>
          </a:xfrm>
          <a:prstGeom prst="rect">
            <a:avLst/>
          </a:prstGeom>
          <a:noFill/>
          <a:ln w="28575">
            <a:solidFill>
              <a:schemeClr val="tx1"/>
            </a:solidFill>
          </a:ln>
        </p:spPr>
        <p:txBody>
          <a:bodyPr wrap="square" rtlCol="1">
            <a:spAutoFit/>
          </a:bodyPr>
          <a:lstStyle/>
          <a:p>
            <a:pPr algn="ctr"/>
            <a:r>
              <a:rPr lang="ar-SA" b="1" dirty="0" smtClean="0"/>
              <a:t>وظيفة تكوين الموارد البشرية </a:t>
            </a:r>
            <a:r>
              <a:rPr lang="en-US" b="1" dirty="0" smtClean="0"/>
              <a:t> </a:t>
            </a:r>
            <a:endParaRPr lang="ar-SA" b="1" dirty="0"/>
          </a:p>
        </p:txBody>
      </p:sp>
      <p:sp>
        <p:nvSpPr>
          <p:cNvPr id="7" name="مربع نص 6"/>
          <p:cNvSpPr txBox="1"/>
          <p:nvPr/>
        </p:nvSpPr>
        <p:spPr>
          <a:xfrm>
            <a:off x="3349752" y="1905000"/>
            <a:ext cx="2590800" cy="369332"/>
          </a:xfrm>
          <a:prstGeom prst="rect">
            <a:avLst/>
          </a:prstGeom>
          <a:noFill/>
          <a:ln w="28575">
            <a:solidFill>
              <a:schemeClr val="tx1"/>
            </a:solidFill>
          </a:ln>
        </p:spPr>
        <p:txBody>
          <a:bodyPr wrap="square" rtlCol="1">
            <a:spAutoFit/>
          </a:bodyPr>
          <a:lstStyle/>
          <a:p>
            <a:pPr algn="ctr" rtl="1"/>
            <a:r>
              <a:rPr lang="ar-SA" b="1" dirty="0" smtClean="0"/>
              <a:t>1- الوظائف والمهام</a:t>
            </a:r>
            <a:endParaRPr lang="ar-SA" b="1" dirty="0"/>
          </a:p>
        </p:txBody>
      </p:sp>
      <p:sp>
        <p:nvSpPr>
          <p:cNvPr id="8" name="مربع نص 7"/>
          <p:cNvSpPr txBox="1"/>
          <p:nvPr/>
        </p:nvSpPr>
        <p:spPr>
          <a:xfrm>
            <a:off x="1139952" y="3048000"/>
            <a:ext cx="2590800" cy="369332"/>
          </a:xfrm>
          <a:prstGeom prst="rect">
            <a:avLst/>
          </a:prstGeom>
          <a:noFill/>
          <a:ln w="28575">
            <a:solidFill>
              <a:schemeClr val="tx1"/>
            </a:solidFill>
          </a:ln>
        </p:spPr>
        <p:txBody>
          <a:bodyPr wrap="square" rtlCol="1">
            <a:spAutoFit/>
          </a:bodyPr>
          <a:lstStyle/>
          <a:p>
            <a:pPr algn="ctr"/>
            <a:r>
              <a:rPr lang="ar-SA" b="1" dirty="0" smtClean="0"/>
              <a:t>وظيفة التعويضات </a:t>
            </a:r>
            <a:r>
              <a:rPr lang="en-US" b="1" dirty="0" smtClean="0"/>
              <a:t> </a:t>
            </a:r>
            <a:endParaRPr lang="ar-SA" b="1" dirty="0"/>
          </a:p>
        </p:txBody>
      </p:sp>
      <p:sp>
        <p:nvSpPr>
          <p:cNvPr id="9" name="مربع نص 8"/>
          <p:cNvSpPr txBox="1"/>
          <p:nvPr/>
        </p:nvSpPr>
        <p:spPr>
          <a:xfrm>
            <a:off x="3349752" y="5638800"/>
            <a:ext cx="3200400" cy="369332"/>
          </a:xfrm>
          <a:prstGeom prst="rect">
            <a:avLst/>
          </a:prstGeom>
          <a:noFill/>
          <a:ln w="28575">
            <a:solidFill>
              <a:schemeClr val="tx1"/>
            </a:solidFill>
          </a:ln>
        </p:spPr>
        <p:txBody>
          <a:bodyPr wrap="square" rtlCol="1">
            <a:spAutoFit/>
          </a:bodyPr>
          <a:lstStyle/>
          <a:p>
            <a:pPr algn="ctr"/>
            <a:r>
              <a:rPr lang="ar-SA" b="1" dirty="0" smtClean="0"/>
              <a:t>وظيفة تدريب وتنمية الموارد البشرية </a:t>
            </a:r>
            <a:r>
              <a:rPr lang="en-US" b="1" dirty="0" smtClean="0"/>
              <a:t> </a:t>
            </a:r>
            <a:endParaRPr lang="ar-SA" b="1" dirty="0"/>
          </a:p>
        </p:txBody>
      </p:sp>
      <p:sp>
        <p:nvSpPr>
          <p:cNvPr id="10" name="مربع نص 9"/>
          <p:cNvSpPr txBox="1"/>
          <p:nvPr/>
        </p:nvSpPr>
        <p:spPr>
          <a:xfrm>
            <a:off x="1139952" y="4267200"/>
            <a:ext cx="2590800" cy="369332"/>
          </a:xfrm>
          <a:prstGeom prst="rect">
            <a:avLst/>
          </a:prstGeom>
          <a:noFill/>
          <a:ln w="28575">
            <a:solidFill>
              <a:schemeClr val="tx1"/>
            </a:solidFill>
          </a:ln>
        </p:spPr>
        <p:txBody>
          <a:bodyPr wrap="square" rtlCol="1">
            <a:spAutoFit/>
          </a:bodyPr>
          <a:lstStyle/>
          <a:p>
            <a:pPr algn="ctr"/>
            <a:r>
              <a:rPr lang="ar-SA" b="1" dirty="0" smtClean="0"/>
              <a:t>وظيفة علاقات الموارد البشرية </a:t>
            </a:r>
            <a:r>
              <a:rPr lang="en-US" b="1" dirty="0" smtClean="0"/>
              <a:t> </a:t>
            </a:r>
            <a:endParaRPr lang="ar-SA" b="1" dirty="0"/>
          </a:p>
        </p:txBody>
      </p:sp>
      <p:sp>
        <p:nvSpPr>
          <p:cNvPr id="11" name="مربع نص 10"/>
          <p:cNvSpPr txBox="1"/>
          <p:nvPr/>
        </p:nvSpPr>
        <p:spPr>
          <a:xfrm>
            <a:off x="5940552" y="4267200"/>
            <a:ext cx="2590800" cy="369332"/>
          </a:xfrm>
          <a:prstGeom prst="rect">
            <a:avLst/>
          </a:prstGeom>
          <a:noFill/>
          <a:ln w="28575">
            <a:solidFill>
              <a:schemeClr val="tx1"/>
            </a:solidFill>
          </a:ln>
        </p:spPr>
        <p:txBody>
          <a:bodyPr wrap="square" rtlCol="1">
            <a:spAutoFit/>
          </a:bodyPr>
          <a:lstStyle/>
          <a:p>
            <a:pPr algn="ctr"/>
            <a:r>
              <a:rPr lang="ar-SA" b="1" dirty="0" smtClean="0"/>
              <a:t>وظيفة صيانة الموارد البشرية </a:t>
            </a:r>
            <a:r>
              <a:rPr lang="en-US" b="1" dirty="0" smtClean="0"/>
              <a:t> </a:t>
            </a:r>
            <a:endParaRPr lang="ar-SA" b="1" dirty="0"/>
          </a:p>
        </p:txBody>
      </p:sp>
      <p:cxnSp>
        <p:nvCxnSpPr>
          <p:cNvPr id="13" name="رابط مستقيم 12"/>
          <p:cNvCxnSpPr>
            <a:stCxn id="6" idx="2"/>
            <a:endCxn id="11" idx="0"/>
          </p:cNvCxnSpPr>
          <p:nvPr/>
        </p:nvCxnSpPr>
        <p:spPr>
          <a:xfrm>
            <a:off x="7235952" y="3417332"/>
            <a:ext cx="0" cy="849868"/>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7" name="رابط مستقيم 16"/>
          <p:cNvCxnSpPr>
            <a:stCxn id="8" idx="2"/>
            <a:endCxn id="10" idx="0"/>
          </p:cNvCxnSpPr>
          <p:nvPr/>
        </p:nvCxnSpPr>
        <p:spPr>
          <a:xfrm>
            <a:off x="2435352" y="3417332"/>
            <a:ext cx="0" cy="849868"/>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9" name="رابط بشكل مرفق 18"/>
          <p:cNvCxnSpPr>
            <a:stCxn id="7" idx="2"/>
            <a:endCxn id="8" idx="0"/>
          </p:cNvCxnSpPr>
          <p:nvPr/>
        </p:nvCxnSpPr>
        <p:spPr>
          <a:xfrm rot="5400000">
            <a:off x="3153418" y="1556266"/>
            <a:ext cx="773668" cy="2209800"/>
          </a:xfrm>
          <a:prstGeom prst="bentConnector3">
            <a:avLst>
              <a:gd name="adj1" fmla="val 50000"/>
            </a:avLst>
          </a:prstGeom>
          <a:ln w="28575"/>
        </p:spPr>
        <p:style>
          <a:lnRef idx="1">
            <a:schemeClr val="accent1"/>
          </a:lnRef>
          <a:fillRef idx="0">
            <a:schemeClr val="accent1"/>
          </a:fillRef>
          <a:effectRef idx="0">
            <a:schemeClr val="accent1"/>
          </a:effectRef>
          <a:fontRef idx="minor">
            <a:schemeClr val="tx1"/>
          </a:fontRef>
        </p:style>
      </p:cxnSp>
      <p:cxnSp>
        <p:nvCxnSpPr>
          <p:cNvPr id="21" name="شكل 20"/>
          <p:cNvCxnSpPr>
            <a:endCxn id="6" idx="0"/>
          </p:cNvCxnSpPr>
          <p:nvPr/>
        </p:nvCxnSpPr>
        <p:spPr>
          <a:xfrm>
            <a:off x="4645152" y="2667000"/>
            <a:ext cx="2590800" cy="381000"/>
          </a:xfrm>
          <a:prstGeom prst="bentConnector2">
            <a:avLst/>
          </a:prstGeom>
          <a:ln w="28575"/>
        </p:spPr>
        <p:style>
          <a:lnRef idx="1">
            <a:schemeClr val="accent1"/>
          </a:lnRef>
          <a:fillRef idx="0">
            <a:schemeClr val="accent1"/>
          </a:fillRef>
          <a:effectRef idx="0">
            <a:schemeClr val="accent1"/>
          </a:effectRef>
          <a:fontRef idx="minor">
            <a:schemeClr val="tx1"/>
          </a:fontRef>
        </p:style>
      </p:cxnSp>
      <p:cxnSp>
        <p:nvCxnSpPr>
          <p:cNvPr id="23" name="شكل 22"/>
          <p:cNvCxnSpPr>
            <a:stCxn id="10" idx="2"/>
            <a:endCxn id="9" idx="1"/>
          </p:cNvCxnSpPr>
          <p:nvPr/>
        </p:nvCxnSpPr>
        <p:spPr>
          <a:xfrm rot="16200000" flipH="1">
            <a:off x="2299085" y="4772799"/>
            <a:ext cx="1186934" cy="914400"/>
          </a:xfrm>
          <a:prstGeom prst="bentConnector2">
            <a:avLst/>
          </a:prstGeom>
          <a:ln w="28575"/>
        </p:spPr>
        <p:style>
          <a:lnRef idx="1">
            <a:schemeClr val="accent1"/>
          </a:lnRef>
          <a:fillRef idx="0">
            <a:schemeClr val="accent1"/>
          </a:fillRef>
          <a:effectRef idx="0">
            <a:schemeClr val="accent1"/>
          </a:effectRef>
          <a:fontRef idx="minor">
            <a:schemeClr val="tx1"/>
          </a:fontRef>
        </p:style>
      </p:cxnSp>
      <p:cxnSp>
        <p:nvCxnSpPr>
          <p:cNvPr id="25" name="شكل 24"/>
          <p:cNvCxnSpPr>
            <a:stCxn id="11" idx="2"/>
            <a:endCxn id="9" idx="3"/>
          </p:cNvCxnSpPr>
          <p:nvPr/>
        </p:nvCxnSpPr>
        <p:spPr>
          <a:xfrm rot="5400000">
            <a:off x="6299585" y="4887099"/>
            <a:ext cx="1186934" cy="685800"/>
          </a:xfrm>
          <a:prstGeom prst="bentConnector2">
            <a:avLst/>
          </a:prstGeom>
          <a:ln w="28575"/>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dirty="0" smtClean="0"/>
              <a:t>وظائف إدارة الموارد البشرية</a:t>
            </a:r>
            <a:endParaRPr lang="ar-SA" dirty="0"/>
          </a:p>
        </p:txBody>
      </p:sp>
      <p:sp>
        <p:nvSpPr>
          <p:cNvPr id="3" name="Content Placeholder 2"/>
          <p:cNvSpPr>
            <a:spLocks noGrp="1"/>
          </p:cNvSpPr>
          <p:nvPr>
            <p:ph idx="1"/>
          </p:nvPr>
        </p:nvSpPr>
        <p:spPr>
          <a:xfrm>
            <a:off x="1066800" y="1676400"/>
            <a:ext cx="7866888" cy="4572000"/>
          </a:xfrm>
        </p:spPr>
        <p:txBody>
          <a:bodyPr>
            <a:normAutofit/>
          </a:bodyPr>
          <a:lstStyle/>
          <a:p>
            <a:pPr algn="r" rtl="1">
              <a:buNone/>
            </a:pPr>
            <a:r>
              <a:rPr lang="ar-SA" b="1" dirty="0" smtClean="0"/>
              <a:t>1- وظيفة تكوين الموارد البشرية    </a:t>
            </a:r>
            <a:endParaRPr lang="en-US" b="1" dirty="0" smtClean="0"/>
          </a:p>
          <a:p>
            <a:pPr algn="l" rtl="1">
              <a:buNone/>
            </a:pPr>
            <a:r>
              <a:rPr lang="en-US" sz="2000" b="1" dirty="0" smtClean="0"/>
              <a:t>Staffing of human Resources</a:t>
            </a:r>
            <a:endParaRPr lang="ar-SA" sz="2000" b="1" dirty="0" smtClean="0"/>
          </a:p>
          <a:p>
            <a:pPr algn="just" rtl="1">
              <a:lnSpc>
                <a:spcPct val="150000"/>
              </a:lnSpc>
              <a:spcBef>
                <a:spcPts val="0"/>
              </a:spcBef>
              <a:buNone/>
            </a:pPr>
            <a:r>
              <a:rPr lang="ar-SA" dirty="0" smtClean="0"/>
              <a:t>	وهو نشاط رئيسي تقوم من خلاله إدارة الموارد البشرية بتوفير احتياجات المنظمة من الموارد البشرية على اختلاف أنواعها وفق مواصفات محددة ( مهارة، خبرة، مقدرة) فيما يلي هذه النشاطات </a:t>
            </a:r>
            <a:r>
              <a:rPr lang="ar-SA" b="1" dirty="0" smtClean="0"/>
              <a:t>الفرعية</a:t>
            </a:r>
            <a:r>
              <a:rPr lang="ar-SA" dirty="0" smtClean="0"/>
              <a:t>:</a:t>
            </a:r>
            <a:endParaRPr lang="ar-SA" dirty="0"/>
          </a:p>
        </p:txBody>
      </p:sp>
      <p:sp>
        <p:nvSpPr>
          <p:cNvPr id="4" name="Slide Number Placeholder 3"/>
          <p:cNvSpPr>
            <a:spLocks noGrp="1"/>
          </p:cNvSpPr>
          <p:nvPr>
            <p:ph type="sldNum" sz="quarter" idx="12"/>
          </p:nvPr>
        </p:nvSpPr>
        <p:spPr/>
        <p:txBody>
          <a:bodyPr/>
          <a:lstStyle/>
          <a:p>
            <a:fld id="{746AE089-DC22-4B3E-AA19-F6671261EA6B}" type="slidenum">
              <a:rPr lang="en-US" smtClean="0"/>
              <a:pPr/>
              <a:t>48</a:t>
            </a:fld>
            <a:endParaRPr 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رقم الشريحة 2"/>
          <p:cNvSpPr>
            <a:spLocks noGrp="1"/>
          </p:cNvSpPr>
          <p:nvPr>
            <p:ph type="sldNum" sz="quarter" idx="12"/>
          </p:nvPr>
        </p:nvSpPr>
        <p:spPr/>
        <p:txBody>
          <a:bodyPr/>
          <a:lstStyle/>
          <a:p>
            <a:fld id="{746AE089-DC22-4B3E-AA19-F6671261EA6B}" type="slidenum">
              <a:rPr lang="en-US" smtClean="0"/>
              <a:pPr/>
              <a:t>49</a:t>
            </a:fld>
            <a:endParaRPr lang="en-US" dirty="0"/>
          </a:p>
        </p:txBody>
      </p:sp>
      <p:sp>
        <p:nvSpPr>
          <p:cNvPr id="5" name="مربع نص 4"/>
          <p:cNvSpPr txBox="1"/>
          <p:nvPr/>
        </p:nvSpPr>
        <p:spPr>
          <a:xfrm>
            <a:off x="3962400" y="914400"/>
            <a:ext cx="2514600" cy="369332"/>
          </a:xfrm>
          <a:prstGeom prst="rect">
            <a:avLst/>
          </a:prstGeom>
          <a:noFill/>
          <a:ln w="28575">
            <a:solidFill>
              <a:schemeClr val="tx1"/>
            </a:solidFill>
          </a:ln>
        </p:spPr>
        <p:txBody>
          <a:bodyPr wrap="square" rtlCol="1">
            <a:spAutoFit/>
          </a:bodyPr>
          <a:lstStyle/>
          <a:p>
            <a:pPr algn="ctr"/>
            <a:r>
              <a:rPr lang="ar-SA" b="1" dirty="0" smtClean="0"/>
              <a:t>وظيفة تكوين الموارد البشرية</a:t>
            </a:r>
            <a:endParaRPr lang="ar-SA" b="1" dirty="0"/>
          </a:p>
        </p:txBody>
      </p:sp>
      <p:sp>
        <p:nvSpPr>
          <p:cNvPr id="6" name="مربع نص 5"/>
          <p:cNvSpPr txBox="1"/>
          <p:nvPr/>
        </p:nvSpPr>
        <p:spPr>
          <a:xfrm>
            <a:off x="1828800" y="2286000"/>
            <a:ext cx="2514600" cy="369332"/>
          </a:xfrm>
          <a:prstGeom prst="rect">
            <a:avLst/>
          </a:prstGeom>
          <a:noFill/>
          <a:ln w="28575">
            <a:solidFill>
              <a:schemeClr val="tx1"/>
            </a:solidFill>
          </a:ln>
        </p:spPr>
        <p:txBody>
          <a:bodyPr wrap="square" rtlCol="1">
            <a:spAutoFit/>
          </a:bodyPr>
          <a:lstStyle/>
          <a:p>
            <a:pPr algn="ctr"/>
            <a:r>
              <a:rPr lang="ar-SA" b="1" dirty="0" smtClean="0"/>
              <a:t>تخطيط الموارد البشرية</a:t>
            </a:r>
            <a:endParaRPr lang="ar-SA" b="1" dirty="0"/>
          </a:p>
        </p:txBody>
      </p:sp>
      <p:sp>
        <p:nvSpPr>
          <p:cNvPr id="7" name="مربع نص 6"/>
          <p:cNvSpPr txBox="1"/>
          <p:nvPr/>
        </p:nvSpPr>
        <p:spPr>
          <a:xfrm>
            <a:off x="6096000" y="2286000"/>
            <a:ext cx="2514600" cy="369332"/>
          </a:xfrm>
          <a:prstGeom prst="rect">
            <a:avLst/>
          </a:prstGeom>
          <a:noFill/>
          <a:ln w="28575">
            <a:solidFill>
              <a:schemeClr val="tx1"/>
            </a:solidFill>
          </a:ln>
        </p:spPr>
        <p:txBody>
          <a:bodyPr wrap="square" rtlCol="1">
            <a:spAutoFit/>
          </a:bodyPr>
          <a:lstStyle/>
          <a:p>
            <a:pPr algn="ctr"/>
            <a:r>
              <a:rPr lang="ar-SA" b="1" dirty="0" smtClean="0"/>
              <a:t>تصميم وتحليل العمل </a:t>
            </a:r>
            <a:endParaRPr lang="ar-SA" b="1" dirty="0"/>
          </a:p>
        </p:txBody>
      </p:sp>
      <p:sp>
        <p:nvSpPr>
          <p:cNvPr id="8" name="مربع نص 7"/>
          <p:cNvSpPr txBox="1"/>
          <p:nvPr/>
        </p:nvSpPr>
        <p:spPr>
          <a:xfrm>
            <a:off x="1828800" y="3886200"/>
            <a:ext cx="2514600" cy="369332"/>
          </a:xfrm>
          <a:prstGeom prst="rect">
            <a:avLst/>
          </a:prstGeom>
          <a:noFill/>
          <a:ln w="28575">
            <a:solidFill>
              <a:schemeClr val="tx1"/>
            </a:solidFill>
          </a:ln>
        </p:spPr>
        <p:txBody>
          <a:bodyPr wrap="square" rtlCol="1">
            <a:spAutoFit/>
          </a:bodyPr>
          <a:lstStyle/>
          <a:p>
            <a:pPr algn="ctr"/>
            <a:r>
              <a:rPr lang="ar-SA" b="1" dirty="0" smtClean="0"/>
              <a:t>اختيار وتعيين الموارد البشرية</a:t>
            </a:r>
            <a:endParaRPr lang="ar-SA" b="1" dirty="0"/>
          </a:p>
        </p:txBody>
      </p:sp>
      <p:sp>
        <p:nvSpPr>
          <p:cNvPr id="9" name="مربع نص 8"/>
          <p:cNvSpPr txBox="1"/>
          <p:nvPr/>
        </p:nvSpPr>
        <p:spPr>
          <a:xfrm>
            <a:off x="6096000" y="3886200"/>
            <a:ext cx="2514600" cy="369332"/>
          </a:xfrm>
          <a:prstGeom prst="rect">
            <a:avLst/>
          </a:prstGeom>
          <a:noFill/>
          <a:ln w="28575">
            <a:solidFill>
              <a:schemeClr val="tx1"/>
            </a:solidFill>
          </a:ln>
        </p:spPr>
        <p:txBody>
          <a:bodyPr wrap="square" rtlCol="1">
            <a:spAutoFit/>
          </a:bodyPr>
          <a:lstStyle/>
          <a:p>
            <a:pPr algn="ctr"/>
            <a:r>
              <a:rPr lang="ar-SA" b="1" dirty="0" smtClean="0"/>
              <a:t>استقطاب الموارد البشرية</a:t>
            </a:r>
            <a:endParaRPr lang="ar-SA" b="1" dirty="0"/>
          </a:p>
        </p:txBody>
      </p:sp>
      <p:sp>
        <p:nvSpPr>
          <p:cNvPr id="10" name="مربع نص 9"/>
          <p:cNvSpPr txBox="1"/>
          <p:nvPr/>
        </p:nvSpPr>
        <p:spPr>
          <a:xfrm>
            <a:off x="3733800" y="4953000"/>
            <a:ext cx="2514600" cy="369332"/>
          </a:xfrm>
          <a:prstGeom prst="rect">
            <a:avLst/>
          </a:prstGeom>
          <a:noFill/>
          <a:ln w="28575">
            <a:solidFill>
              <a:schemeClr val="tx1"/>
            </a:solidFill>
          </a:ln>
        </p:spPr>
        <p:txBody>
          <a:bodyPr wrap="square" rtlCol="1">
            <a:spAutoFit/>
          </a:bodyPr>
          <a:lstStyle/>
          <a:p>
            <a:pPr algn="ctr"/>
            <a:r>
              <a:rPr lang="ar-SA" b="1" dirty="0" smtClean="0"/>
              <a:t>تأهيل الموارد البشرية</a:t>
            </a:r>
            <a:endParaRPr lang="ar-SA" b="1" dirty="0"/>
          </a:p>
        </p:txBody>
      </p:sp>
      <p:cxnSp>
        <p:nvCxnSpPr>
          <p:cNvPr id="14" name="رابط بشكل مرفق 13"/>
          <p:cNvCxnSpPr>
            <a:stCxn id="5" idx="2"/>
            <a:endCxn id="6" idx="0"/>
          </p:cNvCxnSpPr>
          <p:nvPr/>
        </p:nvCxnSpPr>
        <p:spPr>
          <a:xfrm rot="5400000">
            <a:off x="3651766" y="718066"/>
            <a:ext cx="1002268" cy="2133600"/>
          </a:xfrm>
          <a:prstGeom prst="bentConnector3">
            <a:avLst>
              <a:gd name="adj1" fmla="val 50000"/>
            </a:avLst>
          </a:prstGeom>
          <a:ln w="28575"/>
        </p:spPr>
        <p:style>
          <a:lnRef idx="1">
            <a:schemeClr val="accent1"/>
          </a:lnRef>
          <a:fillRef idx="0">
            <a:schemeClr val="accent1"/>
          </a:fillRef>
          <a:effectRef idx="0">
            <a:schemeClr val="accent1"/>
          </a:effectRef>
          <a:fontRef idx="minor">
            <a:schemeClr val="tx1"/>
          </a:fontRef>
        </p:style>
      </p:cxnSp>
      <p:cxnSp>
        <p:nvCxnSpPr>
          <p:cNvPr id="18" name="رابط مستقيم 17"/>
          <p:cNvCxnSpPr>
            <a:stCxn id="6" idx="2"/>
            <a:endCxn id="8" idx="0"/>
          </p:cNvCxnSpPr>
          <p:nvPr/>
        </p:nvCxnSpPr>
        <p:spPr>
          <a:xfrm>
            <a:off x="3086100" y="2655332"/>
            <a:ext cx="0" cy="1230868"/>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0" name="رابط مستقيم 19"/>
          <p:cNvCxnSpPr>
            <a:stCxn id="7" idx="2"/>
            <a:endCxn id="9" idx="0"/>
          </p:cNvCxnSpPr>
          <p:nvPr/>
        </p:nvCxnSpPr>
        <p:spPr>
          <a:xfrm>
            <a:off x="7353300" y="2655332"/>
            <a:ext cx="0" cy="1230868"/>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7" name="شكل 26"/>
          <p:cNvCxnSpPr>
            <a:endCxn id="7" idx="0"/>
          </p:cNvCxnSpPr>
          <p:nvPr/>
        </p:nvCxnSpPr>
        <p:spPr>
          <a:xfrm>
            <a:off x="5257800" y="1752600"/>
            <a:ext cx="2095500" cy="533400"/>
          </a:xfrm>
          <a:prstGeom prst="bentConnector2">
            <a:avLst/>
          </a:prstGeom>
          <a:ln w="28575"/>
        </p:spPr>
        <p:style>
          <a:lnRef idx="1">
            <a:schemeClr val="accent1"/>
          </a:lnRef>
          <a:fillRef idx="0">
            <a:schemeClr val="accent1"/>
          </a:fillRef>
          <a:effectRef idx="0">
            <a:schemeClr val="accent1"/>
          </a:effectRef>
          <a:fontRef idx="minor">
            <a:schemeClr val="tx1"/>
          </a:fontRef>
        </p:style>
      </p:cxnSp>
      <p:cxnSp>
        <p:nvCxnSpPr>
          <p:cNvPr id="29" name="شكل 28"/>
          <p:cNvCxnSpPr>
            <a:stCxn id="8" idx="2"/>
            <a:endCxn id="10" idx="1"/>
          </p:cNvCxnSpPr>
          <p:nvPr/>
        </p:nvCxnSpPr>
        <p:spPr>
          <a:xfrm rot="16200000" flipH="1">
            <a:off x="2968883" y="4372749"/>
            <a:ext cx="882134" cy="647700"/>
          </a:xfrm>
          <a:prstGeom prst="bentConnector2">
            <a:avLst/>
          </a:prstGeom>
          <a:ln w="28575"/>
        </p:spPr>
        <p:style>
          <a:lnRef idx="1">
            <a:schemeClr val="accent1"/>
          </a:lnRef>
          <a:fillRef idx="0">
            <a:schemeClr val="accent1"/>
          </a:fillRef>
          <a:effectRef idx="0">
            <a:schemeClr val="accent1"/>
          </a:effectRef>
          <a:fontRef idx="minor">
            <a:schemeClr val="tx1"/>
          </a:fontRef>
        </p:style>
      </p:cxnSp>
      <p:cxnSp>
        <p:nvCxnSpPr>
          <p:cNvPr id="31" name="شكل 30"/>
          <p:cNvCxnSpPr>
            <a:stCxn id="9" idx="2"/>
            <a:endCxn id="10" idx="3"/>
          </p:cNvCxnSpPr>
          <p:nvPr/>
        </p:nvCxnSpPr>
        <p:spPr>
          <a:xfrm rot="5400000">
            <a:off x="6359783" y="4144149"/>
            <a:ext cx="882134" cy="1104900"/>
          </a:xfrm>
          <a:prstGeom prst="bentConnector2">
            <a:avLst/>
          </a:prstGeom>
          <a:ln w="28575"/>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600200" y="381000"/>
            <a:ext cx="5791200" cy="914400"/>
          </a:xfrm>
          <a:ln w="28575">
            <a:solidFill>
              <a:schemeClr val="tx1"/>
            </a:solidFill>
          </a:ln>
        </p:spPr>
        <p:txBody>
          <a:bodyPr/>
          <a:lstStyle/>
          <a:p>
            <a:pPr algn="ctr"/>
            <a:r>
              <a:rPr lang="ar-SA" dirty="0" smtClean="0"/>
              <a:t>مفاهيم</a:t>
            </a:r>
            <a:endParaRPr lang="ar-SA" dirty="0"/>
          </a:p>
        </p:txBody>
      </p:sp>
      <p:sp>
        <p:nvSpPr>
          <p:cNvPr id="4" name="Slide Number Placeholder 3"/>
          <p:cNvSpPr>
            <a:spLocks noGrp="1"/>
          </p:cNvSpPr>
          <p:nvPr>
            <p:ph type="sldNum" sz="quarter" idx="12"/>
          </p:nvPr>
        </p:nvSpPr>
        <p:spPr/>
        <p:txBody>
          <a:bodyPr/>
          <a:lstStyle/>
          <a:p>
            <a:fld id="{746AE089-DC22-4B3E-AA19-F6671261EA6B}" type="slidenum">
              <a:rPr lang="en-US" smtClean="0"/>
              <a:pPr/>
              <a:t>5</a:t>
            </a:fld>
            <a:endParaRPr lang="en-US" dirty="0"/>
          </a:p>
        </p:txBody>
      </p:sp>
      <p:sp>
        <p:nvSpPr>
          <p:cNvPr id="6" name="TextBox 5"/>
          <p:cNvSpPr txBox="1"/>
          <p:nvPr/>
        </p:nvSpPr>
        <p:spPr>
          <a:xfrm>
            <a:off x="6705600" y="2133600"/>
            <a:ext cx="1981200" cy="369332"/>
          </a:xfrm>
          <a:prstGeom prst="rect">
            <a:avLst/>
          </a:prstGeom>
          <a:noFill/>
          <a:ln w="28575">
            <a:solidFill>
              <a:schemeClr val="tx1"/>
            </a:solidFill>
          </a:ln>
        </p:spPr>
        <p:txBody>
          <a:bodyPr wrap="square" rtlCol="1">
            <a:spAutoFit/>
          </a:bodyPr>
          <a:lstStyle/>
          <a:p>
            <a:pPr algn="ctr"/>
            <a:r>
              <a:rPr lang="ar-SA" b="1" dirty="0" smtClean="0"/>
              <a:t>تعريف الموارد البشرية </a:t>
            </a:r>
            <a:endParaRPr lang="ar-SA" b="1" dirty="0"/>
          </a:p>
        </p:txBody>
      </p:sp>
      <p:sp>
        <p:nvSpPr>
          <p:cNvPr id="7" name="TextBox 6"/>
          <p:cNvSpPr txBox="1"/>
          <p:nvPr/>
        </p:nvSpPr>
        <p:spPr>
          <a:xfrm>
            <a:off x="2895600" y="2133600"/>
            <a:ext cx="3276600" cy="369332"/>
          </a:xfrm>
          <a:prstGeom prst="rect">
            <a:avLst/>
          </a:prstGeom>
          <a:noFill/>
          <a:ln w="28575">
            <a:solidFill>
              <a:schemeClr val="tx1"/>
            </a:solidFill>
          </a:ln>
        </p:spPr>
        <p:txBody>
          <a:bodyPr wrap="square" rtlCol="1">
            <a:spAutoFit/>
          </a:bodyPr>
          <a:lstStyle/>
          <a:p>
            <a:pPr algn="ctr"/>
            <a:r>
              <a:rPr lang="ar-SA" b="1" dirty="0" smtClean="0"/>
              <a:t>تعريف إدارة الموارد البشرية </a:t>
            </a:r>
            <a:endParaRPr lang="ar-SA" b="1" dirty="0"/>
          </a:p>
        </p:txBody>
      </p:sp>
      <p:sp>
        <p:nvSpPr>
          <p:cNvPr id="8" name="TextBox 7"/>
          <p:cNvSpPr txBox="1"/>
          <p:nvPr/>
        </p:nvSpPr>
        <p:spPr>
          <a:xfrm>
            <a:off x="3733800" y="2971800"/>
            <a:ext cx="1676400" cy="369332"/>
          </a:xfrm>
          <a:prstGeom prst="rect">
            <a:avLst/>
          </a:prstGeom>
          <a:noFill/>
          <a:ln w="28575">
            <a:solidFill>
              <a:schemeClr val="tx1"/>
            </a:solidFill>
          </a:ln>
        </p:spPr>
        <p:txBody>
          <a:bodyPr wrap="square" rtlCol="1">
            <a:spAutoFit/>
          </a:bodyPr>
          <a:lstStyle/>
          <a:p>
            <a:pPr algn="ctr"/>
            <a:r>
              <a:rPr lang="ar-SA" b="1" dirty="0" smtClean="0"/>
              <a:t>التعريف الأول</a:t>
            </a:r>
            <a:endParaRPr lang="ar-SA" b="1" dirty="0"/>
          </a:p>
        </p:txBody>
      </p:sp>
      <p:sp>
        <p:nvSpPr>
          <p:cNvPr id="9" name="TextBox 8"/>
          <p:cNvSpPr txBox="1"/>
          <p:nvPr/>
        </p:nvSpPr>
        <p:spPr>
          <a:xfrm>
            <a:off x="3733800" y="4724400"/>
            <a:ext cx="1676400" cy="369332"/>
          </a:xfrm>
          <a:prstGeom prst="rect">
            <a:avLst/>
          </a:prstGeom>
          <a:noFill/>
          <a:ln w="28575">
            <a:solidFill>
              <a:schemeClr val="tx1"/>
            </a:solidFill>
          </a:ln>
        </p:spPr>
        <p:txBody>
          <a:bodyPr wrap="square" rtlCol="1">
            <a:spAutoFit/>
          </a:bodyPr>
          <a:lstStyle/>
          <a:p>
            <a:pPr algn="ctr"/>
            <a:r>
              <a:rPr lang="ar-SA" b="1" dirty="0" smtClean="0"/>
              <a:t>التعريف الثالث</a:t>
            </a:r>
            <a:endParaRPr lang="ar-SA" b="1" dirty="0"/>
          </a:p>
        </p:txBody>
      </p:sp>
      <p:sp>
        <p:nvSpPr>
          <p:cNvPr id="10" name="TextBox 9"/>
          <p:cNvSpPr txBox="1"/>
          <p:nvPr/>
        </p:nvSpPr>
        <p:spPr>
          <a:xfrm>
            <a:off x="3733800" y="3733800"/>
            <a:ext cx="1676400" cy="369332"/>
          </a:xfrm>
          <a:prstGeom prst="rect">
            <a:avLst/>
          </a:prstGeom>
          <a:noFill/>
          <a:ln w="28575">
            <a:solidFill>
              <a:schemeClr val="tx1"/>
            </a:solidFill>
          </a:ln>
        </p:spPr>
        <p:txBody>
          <a:bodyPr wrap="square" rtlCol="1">
            <a:spAutoFit/>
          </a:bodyPr>
          <a:lstStyle/>
          <a:p>
            <a:pPr algn="ctr"/>
            <a:r>
              <a:rPr lang="ar-SA" b="1" dirty="0" smtClean="0"/>
              <a:t>التعريف الثاني</a:t>
            </a:r>
            <a:endParaRPr lang="ar-SA" b="1" dirty="0"/>
          </a:p>
        </p:txBody>
      </p:sp>
      <p:sp>
        <p:nvSpPr>
          <p:cNvPr id="11" name="TextBox 10"/>
          <p:cNvSpPr txBox="1"/>
          <p:nvPr/>
        </p:nvSpPr>
        <p:spPr>
          <a:xfrm>
            <a:off x="304800" y="2133600"/>
            <a:ext cx="2362200" cy="369332"/>
          </a:xfrm>
          <a:prstGeom prst="rect">
            <a:avLst/>
          </a:prstGeom>
          <a:noFill/>
          <a:ln w="28575">
            <a:solidFill>
              <a:schemeClr val="tx1"/>
            </a:solidFill>
          </a:ln>
        </p:spPr>
        <p:txBody>
          <a:bodyPr wrap="square" rtlCol="1">
            <a:spAutoFit/>
          </a:bodyPr>
          <a:lstStyle/>
          <a:p>
            <a:pPr algn="ctr"/>
            <a:r>
              <a:rPr lang="ar-SA" b="1" dirty="0" smtClean="0"/>
              <a:t>فلسفة إدارة الموارد البشرية</a:t>
            </a:r>
            <a:endParaRPr lang="ar-SA" b="1" dirty="0"/>
          </a:p>
        </p:txBody>
      </p:sp>
      <p:cxnSp>
        <p:nvCxnSpPr>
          <p:cNvPr id="13" name="Straight Arrow Connector 12"/>
          <p:cNvCxnSpPr>
            <a:stCxn id="5" idx="2"/>
            <a:endCxn id="6" idx="0"/>
          </p:cNvCxnSpPr>
          <p:nvPr/>
        </p:nvCxnSpPr>
        <p:spPr>
          <a:xfrm>
            <a:off x="4495800" y="1295400"/>
            <a:ext cx="3200400" cy="838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stCxn id="5" idx="2"/>
            <a:endCxn id="7" idx="0"/>
          </p:cNvCxnSpPr>
          <p:nvPr/>
        </p:nvCxnSpPr>
        <p:spPr>
          <a:xfrm>
            <a:off x="4495800" y="1295400"/>
            <a:ext cx="38100" cy="838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5" idx="2"/>
            <a:endCxn id="11" idx="0"/>
          </p:cNvCxnSpPr>
          <p:nvPr/>
        </p:nvCxnSpPr>
        <p:spPr>
          <a:xfrm flipH="1">
            <a:off x="1485900" y="1295400"/>
            <a:ext cx="3009900" cy="838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stCxn id="7" idx="2"/>
            <a:endCxn id="8" idx="0"/>
          </p:cNvCxnSpPr>
          <p:nvPr/>
        </p:nvCxnSpPr>
        <p:spPr>
          <a:xfrm>
            <a:off x="4533900" y="2502932"/>
            <a:ext cx="38100" cy="46886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a:stCxn id="8" idx="2"/>
            <a:endCxn id="10" idx="0"/>
          </p:cNvCxnSpPr>
          <p:nvPr/>
        </p:nvCxnSpPr>
        <p:spPr>
          <a:xfrm>
            <a:off x="4572000" y="3341132"/>
            <a:ext cx="0" cy="39266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stCxn id="10" idx="2"/>
            <a:endCxn id="9" idx="0"/>
          </p:cNvCxnSpPr>
          <p:nvPr/>
        </p:nvCxnSpPr>
        <p:spPr>
          <a:xfrm>
            <a:off x="4572000" y="4103132"/>
            <a:ext cx="0" cy="62126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28600"/>
            <a:ext cx="7498080" cy="1143000"/>
          </a:xfrm>
        </p:spPr>
        <p:txBody>
          <a:bodyPr>
            <a:normAutofit/>
          </a:bodyPr>
          <a:lstStyle/>
          <a:p>
            <a:pPr algn="ctr"/>
            <a:r>
              <a:rPr lang="ar-SA" dirty="0" smtClean="0"/>
              <a:t>وظائف إدارة الموارد البشرية</a:t>
            </a:r>
            <a:endParaRPr lang="ar-SA" dirty="0"/>
          </a:p>
        </p:txBody>
      </p:sp>
      <p:sp>
        <p:nvSpPr>
          <p:cNvPr id="3" name="Content Placeholder 2"/>
          <p:cNvSpPr>
            <a:spLocks noGrp="1"/>
          </p:cNvSpPr>
          <p:nvPr>
            <p:ph idx="1"/>
          </p:nvPr>
        </p:nvSpPr>
        <p:spPr>
          <a:xfrm>
            <a:off x="990600" y="1981200"/>
            <a:ext cx="7943088" cy="4267200"/>
          </a:xfrm>
        </p:spPr>
        <p:txBody>
          <a:bodyPr/>
          <a:lstStyle/>
          <a:p>
            <a:pPr algn="r" rtl="1">
              <a:lnSpc>
                <a:spcPct val="150000"/>
              </a:lnSpc>
              <a:spcBef>
                <a:spcPts val="0"/>
              </a:spcBef>
              <a:buFont typeface="Wingdings" pitchFamily="2" charset="2"/>
              <a:buChar char="Ø"/>
            </a:pPr>
            <a:r>
              <a:rPr lang="ar-SA" b="1" dirty="0" smtClean="0"/>
              <a:t>تصميم وتحليل العمل </a:t>
            </a:r>
          </a:p>
          <a:p>
            <a:pPr algn="just" rtl="1">
              <a:lnSpc>
                <a:spcPct val="150000"/>
              </a:lnSpc>
              <a:buNone/>
            </a:pPr>
            <a:r>
              <a:rPr lang="ar-SA" dirty="0" smtClean="0"/>
              <a:t> 	يعمل هذا النشاط على تحليل واجبات ومسؤوليات وظائف المنظمة والمواصفات والشروط الواجب توفرها فيمن سيشغلها أو يعين فيها.</a:t>
            </a:r>
            <a:endParaRPr lang="ar-SA" dirty="0"/>
          </a:p>
        </p:txBody>
      </p:sp>
      <p:sp>
        <p:nvSpPr>
          <p:cNvPr id="4" name="Slide Number Placeholder 3"/>
          <p:cNvSpPr>
            <a:spLocks noGrp="1"/>
          </p:cNvSpPr>
          <p:nvPr>
            <p:ph type="sldNum" sz="quarter" idx="12"/>
          </p:nvPr>
        </p:nvSpPr>
        <p:spPr/>
        <p:txBody>
          <a:bodyPr/>
          <a:lstStyle/>
          <a:p>
            <a:fld id="{746AE089-DC22-4B3E-AA19-F6671261EA6B}" type="slidenum">
              <a:rPr lang="en-US" smtClean="0"/>
              <a:pPr/>
              <a:t>50</a:t>
            </a:fld>
            <a:endParaRPr lang="en-US"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SA" dirty="0" smtClean="0"/>
              <a:t>وظائف إدارة الموارد البشرية</a:t>
            </a:r>
            <a:endParaRPr lang="ar-SA" dirty="0"/>
          </a:p>
        </p:txBody>
      </p:sp>
      <p:sp>
        <p:nvSpPr>
          <p:cNvPr id="3" name="Content Placeholder 2"/>
          <p:cNvSpPr>
            <a:spLocks noGrp="1"/>
          </p:cNvSpPr>
          <p:nvPr>
            <p:ph idx="1"/>
          </p:nvPr>
        </p:nvSpPr>
        <p:spPr>
          <a:xfrm>
            <a:off x="1066800" y="2133600"/>
            <a:ext cx="7866888" cy="4114800"/>
          </a:xfrm>
        </p:spPr>
        <p:txBody>
          <a:bodyPr/>
          <a:lstStyle/>
          <a:p>
            <a:pPr algn="just" rtl="1">
              <a:lnSpc>
                <a:spcPct val="150000"/>
              </a:lnSpc>
              <a:spcBef>
                <a:spcPts val="0"/>
              </a:spcBef>
              <a:buFont typeface="Wingdings" pitchFamily="2" charset="2"/>
              <a:buChar char="Ø"/>
            </a:pPr>
            <a:r>
              <a:rPr lang="ar-SA" b="1" dirty="0" smtClean="0"/>
              <a:t>تخطيط الموارد البشرية:</a:t>
            </a:r>
          </a:p>
          <a:p>
            <a:pPr algn="just" rtl="1">
              <a:lnSpc>
                <a:spcPct val="150000"/>
              </a:lnSpc>
              <a:buNone/>
            </a:pPr>
            <a:r>
              <a:rPr lang="ar-SA" dirty="0" smtClean="0"/>
              <a:t>   يقوم هذا النشاط بتقديم حاجة المنظمة من الموارد البشرية في المستقبل من حيث أعدادها، نوعيتها ويجري ذلك في ضوء نتائج تصميم وتحليل العمل.</a:t>
            </a:r>
          </a:p>
          <a:p>
            <a:pPr algn="r" rtl="1"/>
            <a:endParaRPr lang="ar-SA" dirty="0"/>
          </a:p>
        </p:txBody>
      </p:sp>
      <p:sp>
        <p:nvSpPr>
          <p:cNvPr id="4" name="Slide Number Placeholder 3"/>
          <p:cNvSpPr>
            <a:spLocks noGrp="1"/>
          </p:cNvSpPr>
          <p:nvPr>
            <p:ph type="sldNum" sz="quarter" idx="12"/>
          </p:nvPr>
        </p:nvSpPr>
        <p:spPr/>
        <p:txBody>
          <a:bodyPr/>
          <a:lstStyle/>
          <a:p>
            <a:fld id="{746AE089-DC22-4B3E-AA19-F6671261EA6B}" type="slidenum">
              <a:rPr lang="en-US" smtClean="0"/>
              <a:pPr/>
              <a:t>51</a:t>
            </a:fld>
            <a:endParaRPr lang="en-US"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dirty="0" smtClean="0"/>
              <a:t>وظائف إدارة الموارد البشرية</a:t>
            </a:r>
            <a:endParaRPr lang="ar-SA" dirty="0"/>
          </a:p>
        </p:txBody>
      </p:sp>
      <p:sp>
        <p:nvSpPr>
          <p:cNvPr id="3" name="Content Placeholder 2"/>
          <p:cNvSpPr>
            <a:spLocks noGrp="1"/>
          </p:cNvSpPr>
          <p:nvPr>
            <p:ph idx="1"/>
          </p:nvPr>
        </p:nvSpPr>
        <p:spPr>
          <a:xfrm>
            <a:off x="1066800" y="1905000"/>
            <a:ext cx="7866888" cy="4343400"/>
          </a:xfrm>
        </p:spPr>
        <p:txBody>
          <a:bodyPr/>
          <a:lstStyle/>
          <a:p>
            <a:pPr algn="just" rtl="1">
              <a:lnSpc>
                <a:spcPct val="150000"/>
              </a:lnSpc>
              <a:buFont typeface="Wingdings" pitchFamily="2" charset="2"/>
              <a:buChar char="Ø"/>
            </a:pPr>
            <a:r>
              <a:rPr lang="ar-SA" b="1" dirty="0" smtClean="0"/>
              <a:t>استقطاب الموارد البشرية:</a:t>
            </a:r>
          </a:p>
          <a:p>
            <a:pPr algn="just" rtl="1">
              <a:lnSpc>
                <a:spcPct val="150000"/>
              </a:lnSpc>
              <a:spcBef>
                <a:spcPts val="0"/>
              </a:spcBef>
              <a:buNone/>
            </a:pPr>
            <a:r>
              <a:rPr lang="ar-SA" dirty="0" smtClean="0"/>
              <a:t>	في ضوء نتائج النشاطين السابقين يقوم هذا النشاط بعملية ترغيب وجذب للموارد البشرية من سوق العمل للتقدم وطلب التوظيف في المنظمة.</a:t>
            </a:r>
          </a:p>
          <a:p>
            <a:pPr algn="just" rtl="1">
              <a:buNone/>
            </a:pPr>
            <a:r>
              <a:rPr lang="ar-SA" dirty="0" smtClean="0"/>
              <a:t>  </a:t>
            </a:r>
          </a:p>
          <a:p>
            <a:pPr algn="r" rtl="1"/>
            <a:endParaRPr lang="ar-SA" dirty="0"/>
          </a:p>
        </p:txBody>
      </p:sp>
      <p:sp>
        <p:nvSpPr>
          <p:cNvPr id="4" name="Slide Number Placeholder 3"/>
          <p:cNvSpPr>
            <a:spLocks noGrp="1"/>
          </p:cNvSpPr>
          <p:nvPr>
            <p:ph type="sldNum" sz="quarter" idx="12"/>
          </p:nvPr>
        </p:nvSpPr>
        <p:spPr/>
        <p:txBody>
          <a:bodyPr/>
          <a:lstStyle/>
          <a:p>
            <a:fld id="{746AE089-DC22-4B3E-AA19-F6671261EA6B}" type="slidenum">
              <a:rPr lang="en-US" smtClean="0"/>
              <a:pPr/>
              <a:t>52</a:t>
            </a:fld>
            <a:endParaRPr lang="en-US"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rmAutofit/>
          </a:bodyPr>
          <a:lstStyle/>
          <a:p>
            <a:pPr algn="ctr"/>
            <a:r>
              <a:rPr lang="ar-SA" dirty="0" smtClean="0"/>
              <a:t>وظائف إدارة الموارد البشرية</a:t>
            </a:r>
            <a:endParaRPr lang="ar-SA" dirty="0"/>
          </a:p>
        </p:txBody>
      </p:sp>
      <p:sp>
        <p:nvSpPr>
          <p:cNvPr id="3" name="Content Placeholder 2"/>
          <p:cNvSpPr>
            <a:spLocks noGrp="1"/>
          </p:cNvSpPr>
          <p:nvPr>
            <p:ph idx="1"/>
          </p:nvPr>
        </p:nvSpPr>
        <p:spPr>
          <a:xfrm>
            <a:off x="1066800" y="1828800"/>
            <a:ext cx="7866888" cy="4419600"/>
          </a:xfrm>
        </p:spPr>
        <p:txBody>
          <a:bodyPr/>
          <a:lstStyle/>
          <a:p>
            <a:pPr algn="just" rtl="1">
              <a:lnSpc>
                <a:spcPct val="150000"/>
              </a:lnSpc>
              <a:buFont typeface="Wingdings" pitchFamily="2" charset="2"/>
              <a:buChar char="Ø"/>
            </a:pPr>
            <a:r>
              <a:rPr lang="ar-SA" b="1" dirty="0" smtClean="0"/>
              <a:t>اختيار وتعيين الموارد البشرية:</a:t>
            </a:r>
          </a:p>
          <a:p>
            <a:pPr algn="just" rtl="1">
              <a:lnSpc>
                <a:spcPct val="150000"/>
              </a:lnSpc>
              <a:buNone/>
            </a:pPr>
            <a:r>
              <a:rPr lang="ar-SA" dirty="0" smtClean="0"/>
              <a:t>   يقوم هذا النشاط بانتقاء أفضل المتقدمين من طالبي التوظيف  في المنظمة ممن جرى استقطابهم وذلك باستخدام معايير اختيار وضعها تصميم العمل، وتعيينهم في الوظائف الشاغرة المتوافقة مع مواصفاتهم.</a:t>
            </a:r>
            <a:endParaRPr lang="en-US" dirty="0" smtClean="0"/>
          </a:p>
          <a:p>
            <a:pPr algn="just" rtl="1"/>
            <a:endParaRPr lang="ar-SA" dirty="0"/>
          </a:p>
        </p:txBody>
      </p:sp>
      <p:sp>
        <p:nvSpPr>
          <p:cNvPr id="4" name="Slide Number Placeholder 3"/>
          <p:cNvSpPr>
            <a:spLocks noGrp="1"/>
          </p:cNvSpPr>
          <p:nvPr>
            <p:ph type="sldNum" sz="quarter" idx="12"/>
          </p:nvPr>
        </p:nvSpPr>
        <p:spPr/>
        <p:txBody>
          <a:bodyPr/>
          <a:lstStyle/>
          <a:p>
            <a:fld id="{746AE089-DC22-4B3E-AA19-F6671261EA6B}" type="slidenum">
              <a:rPr lang="en-US" smtClean="0"/>
              <a:pPr/>
              <a:t>53</a:t>
            </a:fld>
            <a:endParaRPr lang="en-US"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rmAutofit/>
          </a:bodyPr>
          <a:lstStyle/>
          <a:p>
            <a:pPr algn="ctr"/>
            <a:r>
              <a:rPr lang="ar-SA" dirty="0" smtClean="0"/>
              <a:t>وظائف إدارة الموارد البشرية</a:t>
            </a:r>
            <a:endParaRPr lang="ar-SA" dirty="0"/>
          </a:p>
        </p:txBody>
      </p:sp>
      <p:sp>
        <p:nvSpPr>
          <p:cNvPr id="3" name="Content Placeholder 2"/>
          <p:cNvSpPr>
            <a:spLocks noGrp="1"/>
          </p:cNvSpPr>
          <p:nvPr>
            <p:ph idx="1"/>
          </p:nvPr>
        </p:nvSpPr>
        <p:spPr>
          <a:xfrm>
            <a:off x="1143000" y="1447800"/>
            <a:ext cx="7790688" cy="4800600"/>
          </a:xfrm>
        </p:spPr>
        <p:txBody>
          <a:bodyPr/>
          <a:lstStyle/>
          <a:p>
            <a:pPr algn="just" rtl="1">
              <a:buFont typeface="Wingdings" pitchFamily="2" charset="2"/>
              <a:buChar char="Ø"/>
            </a:pPr>
            <a:r>
              <a:rPr lang="ar-SA" b="1" dirty="0" smtClean="0"/>
              <a:t>التأهيل:</a:t>
            </a:r>
          </a:p>
          <a:p>
            <a:pPr algn="just" rtl="1">
              <a:lnSpc>
                <a:spcPct val="150000"/>
              </a:lnSpc>
              <a:buNone/>
            </a:pPr>
            <a:r>
              <a:rPr lang="ar-SA" dirty="0" smtClean="0"/>
              <a:t>	يعمل هذا النشاط على تدريب الموارد البشرية الجديدة التي يتم اختيارها وتعيينها تدريباً أوليا من أجل مباشرة أعمالها بشكل جيد.</a:t>
            </a:r>
            <a:endParaRPr lang="en-US" dirty="0" smtClean="0"/>
          </a:p>
          <a:p>
            <a:pPr algn="just" rtl="1">
              <a:lnSpc>
                <a:spcPct val="150000"/>
              </a:lnSpc>
              <a:buNone/>
            </a:pPr>
            <a:r>
              <a:rPr lang="ar-SA" b="1" dirty="0" smtClean="0"/>
              <a:t>	ويوضح الشكل التالي (1) التكامل والترابط بين أنشطة وظيفة التكوين </a:t>
            </a:r>
            <a:endParaRPr lang="ar-SA" b="1" dirty="0"/>
          </a:p>
        </p:txBody>
      </p:sp>
      <p:sp>
        <p:nvSpPr>
          <p:cNvPr id="4" name="Slide Number Placeholder 3"/>
          <p:cNvSpPr>
            <a:spLocks noGrp="1"/>
          </p:cNvSpPr>
          <p:nvPr>
            <p:ph type="sldNum" sz="quarter" idx="12"/>
          </p:nvPr>
        </p:nvSpPr>
        <p:spPr/>
        <p:txBody>
          <a:bodyPr/>
          <a:lstStyle/>
          <a:p>
            <a:fld id="{746AE089-DC22-4B3E-AA19-F6671261EA6B}" type="slidenum">
              <a:rPr lang="en-US" smtClean="0"/>
              <a:pPr/>
              <a:t>54</a:t>
            </a:fld>
            <a:endParaRPr lang="en-US"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228600"/>
            <a:ext cx="8229600" cy="914400"/>
          </a:xfrm>
        </p:spPr>
        <p:txBody>
          <a:bodyPr>
            <a:normAutofit/>
          </a:bodyPr>
          <a:lstStyle/>
          <a:p>
            <a:r>
              <a:rPr lang="ar-SA" dirty="0" smtClean="0"/>
              <a:t>التكامل والترابط بين أنشطة وظيفة التكوين</a:t>
            </a:r>
            <a:endParaRPr lang="ar-SA" dirty="0"/>
          </a:p>
        </p:txBody>
      </p:sp>
      <p:sp>
        <p:nvSpPr>
          <p:cNvPr id="27" name="Slide Number Placeholder 26"/>
          <p:cNvSpPr>
            <a:spLocks noGrp="1"/>
          </p:cNvSpPr>
          <p:nvPr>
            <p:ph type="sldNum" sz="quarter" idx="12"/>
          </p:nvPr>
        </p:nvSpPr>
        <p:spPr/>
        <p:txBody>
          <a:bodyPr/>
          <a:lstStyle/>
          <a:p>
            <a:fld id="{746AE089-DC22-4B3E-AA19-F6671261EA6B}" type="slidenum">
              <a:rPr lang="en-US" smtClean="0"/>
              <a:pPr/>
              <a:t>55</a:t>
            </a:fld>
            <a:endParaRPr lang="en-US" dirty="0"/>
          </a:p>
        </p:txBody>
      </p:sp>
      <p:sp>
        <p:nvSpPr>
          <p:cNvPr id="7" name="Donut 6"/>
          <p:cNvSpPr/>
          <p:nvPr/>
        </p:nvSpPr>
        <p:spPr>
          <a:xfrm>
            <a:off x="4038600" y="3886200"/>
            <a:ext cx="1676400" cy="1600200"/>
          </a:xfrm>
          <a:prstGeom prst="donut">
            <a:avLst>
              <a:gd name="adj" fmla="val 5943"/>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sz="2000">
              <a:solidFill>
                <a:schemeClr val="tx1"/>
              </a:solidFill>
            </a:endParaRPr>
          </a:p>
        </p:txBody>
      </p:sp>
      <p:sp>
        <p:nvSpPr>
          <p:cNvPr id="8" name="TextBox 7"/>
          <p:cNvSpPr txBox="1"/>
          <p:nvPr/>
        </p:nvSpPr>
        <p:spPr>
          <a:xfrm>
            <a:off x="4114800" y="4343400"/>
            <a:ext cx="1600200" cy="646331"/>
          </a:xfrm>
          <a:prstGeom prst="rect">
            <a:avLst/>
          </a:prstGeom>
          <a:noFill/>
        </p:spPr>
        <p:txBody>
          <a:bodyPr wrap="square" rtlCol="1">
            <a:spAutoFit/>
          </a:bodyPr>
          <a:lstStyle/>
          <a:p>
            <a:pPr algn="ctr"/>
            <a:r>
              <a:rPr lang="ar-SA" b="1" dirty="0" smtClean="0"/>
              <a:t>الفرد المناسب في المهام المناسبة</a:t>
            </a:r>
            <a:endParaRPr lang="ar-SA" b="1" dirty="0"/>
          </a:p>
        </p:txBody>
      </p:sp>
      <p:sp>
        <p:nvSpPr>
          <p:cNvPr id="9" name="Donut 8"/>
          <p:cNvSpPr/>
          <p:nvPr/>
        </p:nvSpPr>
        <p:spPr>
          <a:xfrm>
            <a:off x="6248400" y="4876800"/>
            <a:ext cx="1600200" cy="1600200"/>
          </a:xfrm>
          <a:prstGeom prst="donut">
            <a:avLst>
              <a:gd name="adj" fmla="val 5943"/>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sz="2000">
              <a:solidFill>
                <a:schemeClr val="tx1"/>
              </a:solidFill>
            </a:endParaRPr>
          </a:p>
        </p:txBody>
      </p:sp>
      <p:sp>
        <p:nvSpPr>
          <p:cNvPr id="10" name="TextBox 9"/>
          <p:cNvSpPr txBox="1"/>
          <p:nvPr/>
        </p:nvSpPr>
        <p:spPr>
          <a:xfrm>
            <a:off x="6553200" y="5486400"/>
            <a:ext cx="1143000" cy="369332"/>
          </a:xfrm>
          <a:prstGeom prst="rect">
            <a:avLst/>
          </a:prstGeom>
          <a:noFill/>
        </p:spPr>
        <p:txBody>
          <a:bodyPr wrap="square" rtlCol="1">
            <a:spAutoFit/>
          </a:bodyPr>
          <a:lstStyle/>
          <a:p>
            <a:pPr algn="ctr"/>
            <a:r>
              <a:rPr lang="ar-SA" b="1" dirty="0" smtClean="0"/>
              <a:t>الاستقطاب</a:t>
            </a:r>
            <a:endParaRPr lang="ar-SA" b="1" dirty="0"/>
          </a:p>
        </p:txBody>
      </p:sp>
      <p:sp>
        <p:nvSpPr>
          <p:cNvPr id="11" name="Donut 10"/>
          <p:cNvSpPr/>
          <p:nvPr/>
        </p:nvSpPr>
        <p:spPr>
          <a:xfrm>
            <a:off x="1600200" y="4648200"/>
            <a:ext cx="1676400" cy="1600200"/>
          </a:xfrm>
          <a:prstGeom prst="donut">
            <a:avLst>
              <a:gd name="adj" fmla="val 5943"/>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sz="2000">
              <a:solidFill>
                <a:schemeClr val="tx1"/>
              </a:solidFill>
            </a:endParaRPr>
          </a:p>
        </p:txBody>
      </p:sp>
      <p:sp>
        <p:nvSpPr>
          <p:cNvPr id="12" name="TextBox 11"/>
          <p:cNvSpPr txBox="1"/>
          <p:nvPr/>
        </p:nvSpPr>
        <p:spPr>
          <a:xfrm>
            <a:off x="1676400" y="5257800"/>
            <a:ext cx="1600200" cy="369332"/>
          </a:xfrm>
          <a:prstGeom prst="rect">
            <a:avLst/>
          </a:prstGeom>
          <a:noFill/>
        </p:spPr>
        <p:txBody>
          <a:bodyPr wrap="square" rtlCol="1">
            <a:spAutoFit/>
          </a:bodyPr>
          <a:lstStyle/>
          <a:p>
            <a:pPr algn="ctr"/>
            <a:r>
              <a:rPr lang="ar-SA" b="1" dirty="0" smtClean="0"/>
              <a:t>الاختيار والتعيين</a:t>
            </a:r>
            <a:endParaRPr lang="ar-SA" b="1" dirty="0"/>
          </a:p>
        </p:txBody>
      </p:sp>
      <p:sp>
        <p:nvSpPr>
          <p:cNvPr id="13" name="Donut 12"/>
          <p:cNvSpPr/>
          <p:nvPr/>
        </p:nvSpPr>
        <p:spPr>
          <a:xfrm>
            <a:off x="1219200" y="2209800"/>
            <a:ext cx="1676400" cy="1600200"/>
          </a:xfrm>
          <a:prstGeom prst="donut">
            <a:avLst>
              <a:gd name="adj" fmla="val 5943"/>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sz="2000">
              <a:solidFill>
                <a:schemeClr val="tx1"/>
              </a:solidFill>
            </a:endParaRPr>
          </a:p>
        </p:txBody>
      </p:sp>
      <p:sp>
        <p:nvSpPr>
          <p:cNvPr id="14" name="TextBox 13"/>
          <p:cNvSpPr txBox="1"/>
          <p:nvPr/>
        </p:nvSpPr>
        <p:spPr>
          <a:xfrm>
            <a:off x="1295400" y="2819400"/>
            <a:ext cx="1600200" cy="369332"/>
          </a:xfrm>
          <a:prstGeom prst="rect">
            <a:avLst/>
          </a:prstGeom>
          <a:noFill/>
        </p:spPr>
        <p:txBody>
          <a:bodyPr wrap="square" rtlCol="1">
            <a:spAutoFit/>
          </a:bodyPr>
          <a:lstStyle/>
          <a:p>
            <a:pPr algn="ctr"/>
            <a:r>
              <a:rPr lang="ar-SA" b="1" dirty="0" smtClean="0"/>
              <a:t>التدريب الأولي</a:t>
            </a:r>
            <a:endParaRPr lang="ar-SA" b="1" dirty="0"/>
          </a:p>
        </p:txBody>
      </p:sp>
      <p:sp>
        <p:nvSpPr>
          <p:cNvPr id="15" name="Donut 14"/>
          <p:cNvSpPr/>
          <p:nvPr/>
        </p:nvSpPr>
        <p:spPr>
          <a:xfrm>
            <a:off x="4038600" y="1447800"/>
            <a:ext cx="1676400" cy="1600200"/>
          </a:xfrm>
          <a:prstGeom prst="donut">
            <a:avLst>
              <a:gd name="adj" fmla="val 5943"/>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sz="2000">
              <a:solidFill>
                <a:schemeClr val="tx1"/>
              </a:solidFill>
            </a:endParaRPr>
          </a:p>
        </p:txBody>
      </p:sp>
      <p:sp>
        <p:nvSpPr>
          <p:cNvPr id="16" name="TextBox 15"/>
          <p:cNvSpPr txBox="1"/>
          <p:nvPr/>
        </p:nvSpPr>
        <p:spPr>
          <a:xfrm>
            <a:off x="4114800" y="1905000"/>
            <a:ext cx="1600200" cy="646331"/>
          </a:xfrm>
          <a:prstGeom prst="rect">
            <a:avLst/>
          </a:prstGeom>
          <a:noFill/>
        </p:spPr>
        <p:txBody>
          <a:bodyPr wrap="square" rtlCol="1">
            <a:spAutoFit/>
          </a:bodyPr>
          <a:lstStyle/>
          <a:p>
            <a:pPr algn="ctr"/>
            <a:r>
              <a:rPr lang="ar-SA" b="1" dirty="0" smtClean="0"/>
              <a:t>تصميم وتحليل العمل</a:t>
            </a:r>
            <a:endParaRPr lang="ar-SA" b="1" dirty="0"/>
          </a:p>
        </p:txBody>
      </p:sp>
      <p:sp>
        <p:nvSpPr>
          <p:cNvPr id="17" name="Donut 16"/>
          <p:cNvSpPr/>
          <p:nvPr/>
        </p:nvSpPr>
        <p:spPr>
          <a:xfrm>
            <a:off x="6477000" y="1905000"/>
            <a:ext cx="1676400" cy="1600200"/>
          </a:xfrm>
          <a:prstGeom prst="donut">
            <a:avLst>
              <a:gd name="adj" fmla="val 5943"/>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sz="2000">
              <a:solidFill>
                <a:schemeClr val="tx1"/>
              </a:solidFill>
            </a:endParaRPr>
          </a:p>
        </p:txBody>
      </p:sp>
      <p:sp>
        <p:nvSpPr>
          <p:cNvPr id="18" name="TextBox 17"/>
          <p:cNvSpPr txBox="1"/>
          <p:nvPr/>
        </p:nvSpPr>
        <p:spPr>
          <a:xfrm>
            <a:off x="6553200" y="2362200"/>
            <a:ext cx="1600200" cy="646331"/>
          </a:xfrm>
          <a:prstGeom prst="rect">
            <a:avLst/>
          </a:prstGeom>
          <a:noFill/>
        </p:spPr>
        <p:txBody>
          <a:bodyPr wrap="square" rtlCol="1">
            <a:spAutoFit/>
          </a:bodyPr>
          <a:lstStyle/>
          <a:p>
            <a:pPr algn="ctr"/>
            <a:r>
              <a:rPr lang="ar-SA" b="1" dirty="0" smtClean="0"/>
              <a:t>تخطيط</a:t>
            </a:r>
          </a:p>
          <a:p>
            <a:pPr algn="ctr"/>
            <a:r>
              <a:rPr lang="ar-SA" b="1" dirty="0" smtClean="0"/>
              <a:t> الموارد البشرية</a:t>
            </a:r>
            <a:endParaRPr lang="ar-SA" b="1" dirty="0"/>
          </a:p>
        </p:txBody>
      </p:sp>
      <p:cxnSp>
        <p:nvCxnSpPr>
          <p:cNvPr id="26" name="Curved Connector 25"/>
          <p:cNvCxnSpPr>
            <a:stCxn id="15" idx="7"/>
            <a:endCxn id="17" idx="0"/>
          </p:cNvCxnSpPr>
          <p:nvPr/>
        </p:nvCxnSpPr>
        <p:spPr>
          <a:xfrm rot="16200000" flipH="1">
            <a:off x="6280920" y="870721"/>
            <a:ext cx="222856" cy="1845703"/>
          </a:xfrm>
          <a:prstGeom prst="curvedConnector3">
            <a:avLst>
              <a:gd name="adj1" fmla="val -207732"/>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47" name="Shape 46"/>
          <p:cNvCxnSpPr>
            <a:stCxn id="13" idx="0"/>
            <a:endCxn id="15" idx="1"/>
          </p:cNvCxnSpPr>
          <p:nvPr/>
        </p:nvCxnSpPr>
        <p:spPr>
          <a:xfrm rot="5400000" flipH="1" flipV="1">
            <a:off x="2906923" y="832621"/>
            <a:ext cx="527656" cy="2226703"/>
          </a:xfrm>
          <a:prstGeom prst="curvedConnector3">
            <a:avLst>
              <a:gd name="adj1" fmla="val 187736"/>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58" name="Curved Connector 57"/>
          <p:cNvCxnSpPr>
            <a:stCxn id="18" idx="3"/>
            <a:endCxn id="9" idx="6"/>
          </p:cNvCxnSpPr>
          <p:nvPr/>
        </p:nvCxnSpPr>
        <p:spPr>
          <a:xfrm flipH="1">
            <a:off x="7848600" y="2685366"/>
            <a:ext cx="304800" cy="2991534"/>
          </a:xfrm>
          <a:prstGeom prst="curvedConnector3">
            <a:avLst>
              <a:gd name="adj1" fmla="val -75000"/>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60" name="Curved Connector 59"/>
          <p:cNvCxnSpPr>
            <a:stCxn id="9" idx="3"/>
            <a:endCxn id="11" idx="4"/>
          </p:cNvCxnSpPr>
          <p:nvPr/>
        </p:nvCxnSpPr>
        <p:spPr>
          <a:xfrm rot="5400000">
            <a:off x="4457700" y="4223356"/>
            <a:ext cx="5744" cy="4044344"/>
          </a:xfrm>
          <a:prstGeom prst="curvedConnector3">
            <a:avLst>
              <a:gd name="adj1" fmla="val 8059610"/>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62" name="Shape 61"/>
          <p:cNvCxnSpPr>
            <a:stCxn id="11" idx="2"/>
            <a:endCxn id="13" idx="2"/>
          </p:cNvCxnSpPr>
          <p:nvPr/>
        </p:nvCxnSpPr>
        <p:spPr>
          <a:xfrm rot="10800000">
            <a:off x="1219200" y="3009900"/>
            <a:ext cx="381000" cy="2438400"/>
          </a:xfrm>
          <a:prstGeom prst="curvedConnector3">
            <a:avLst>
              <a:gd name="adj1" fmla="val 160000"/>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68" name="Straight Arrow Connector 67"/>
          <p:cNvCxnSpPr>
            <a:stCxn id="14" idx="3"/>
            <a:endCxn id="7" idx="1"/>
          </p:cNvCxnSpPr>
          <p:nvPr/>
        </p:nvCxnSpPr>
        <p:spPr>
          <a:xfrm>
            <a:off x="2895600" y="3004066"/>
            <a:ext cx="1388503" cy="1116478"/>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70" name="Straight Arrow Connector 69"/>
          <p:cNvCxnSpPr>
            <a:stCxn id="15" idx="4"/>
            <a:endCxn id="7" idx="0"/>
          </p:cNvCxnSpPr>
          <p:nvPr/>
        </p:nvCxnSpPr>
        <p:spPr>
          <a:xfrm>
            <a:off x="4876800" y="3048000"/>
            <a:ext cx="0" cy="83820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72" name="Straight Arrow Connector 71"/>
          <p:cNvCxnSpPr>
            <a:stCxn id="17" idx="3"/>
            <a:endCxn id="7" idx="7"/>
          </p:cNvCxnSpPr>
          <p:nvPr/>
        </p:nvCxnSpPr>
        <p:spPr>
          <a:xfrm flipH="1">
            <a:off x="5469497" y="3270856"/>
            <a:ext cx="1253006" cy="849688"/>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74" name="Straight Arrow Connector 73"/>
          <p:cNvCxnSpPr>
            <a:stCxn id="9" idx="2"/>
            <a:endCxn id="7" idx="5"/>
          </p:cNvCxnSpPr>
          <p:nvPr/>
        </p:nvCxnSpPr>
        <p:spPr>
          <a:xfrm flipH="1" flipV="1">
            <a:off x="5469497" y="5252056"/>
            <a:ext cx="778903" cy="424844"/>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76" name="Straight Arrow Connector 75"/>
          <p:cNvCxnSpPr>
            <a:stCxn id="12" idx="3"/>
            <a:endCxn id="7" idx="3"/>
          </p:cNvCxnSpPr>
          <p:nvPr/>
        </p:nvCxnSpPr>
        <p:spPr>
          <a:xfrm flipV="1">
            <a:off x="3276600" y="5252056"/>
            <a:ext cx="1007503" cy="19041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79" name="TextBox 78"/>
          <p:cNvSpPr txBox="1"/>
          <p:nvPr/>
        </p:nvSpPr>
        <p:spPr>
          <a:xfrm>
            <a:off x="228600" y="6096000"/>
            <a:ext cx="1752600" cy="523220"/>
          </a:xfrm>
          <a:prstGeom prst="rect">
            <a:avLst/>
          </a:prstGeom>
          <a:noFill/>
        </p:spPr>
        <p:txBody>
          <a:bodyPr wrap="square" rtlCol="1">
            <a:spAutoFit/>
          </a:bodyPr>
          <a:lstStyle/>
          <a:p>
            <a:pPr algn="ctr"/>
            <a:r>
              <a:rPr lang="ar-SA" sz="2800" b="1" dirty="0" smtClean="0">
                <a:solidFill>
                  <a:srgbClr val="0000FF"/>
                </a:solidFill>
              </a:rPr>
              <a:t>شكل (1)</a:t>
            </a:r>
            <a:endParaRPr lang="ar-SA" sz="2800" b="1" dirty="0">
              <a:solidFill>
                <a:srgbClr val="0000FF"/>
              </a:solidFill>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SA" dirty="0" smtClean="0"/>
              <a:t>وظائف إدارة الموارد البشرية</a:t>
            </a:r>
            <a:endParaRPr lang="ar-SA" dirty="0"/>
          </a:p>
        </p:txBody>
      </p:sp>
      <p:sp>
        <p:nvSpPr>
          <p:cNvPr id="3" name="Content Placeholder 2"/>
          <p:cNvSpPr>
            <a:spLocks noGrp="1"/>
          </p:cNvSpPr>
          <p:nvPr>
            <p:ph idx="1"/>
          </p:nvPr>
        </p:nvSpPr>
        <p:spPr>
          <a:xfrm>
            <a:off x="1066800" y="1447800"/>
            <a:ext cx="7866888" cy="4800600"/>
          </a:xfrm>
        </p:spPr>
        <p:txBody>
          <a:bodyPr/>
          <a:lstStyle/>
          <a:p>
            <a:pPr algn="just" rtl="1">
              <a:buNone/>
            </a:pPr>
            <a:r>
              <a:rPr lang="ar-SA" b="1" dirty="0" smtClean="0">
                <a:latin typeface="Times New Roman" pitchFamily="18" charset="0"/>
                <a:cs typeface="Times New Roman" pitchFamily="18" charset="0"/>
              </a:rPr>
              <a:t>2- وظيفة التعويضات</a:t>
            </a:r>
          </a:p>
          <a:p>
            <a:pPr algn="just" rtl="1">
              <a:lnSpc>
                <a:spcPct val="150000"/>
              </a:lnSpc>
              <a:buNone/>
            </a:pPr>
            <a:r>
              <a:rPr lang="ar-SA" dirty="0" smtClean="0">
                <a:latin typeface="Times New Roman" pitchFamily="18" charset="0"/>
                <a:cs typeface="Times New Roman" pitchFamily="18" charset="0"/>
              </a:rPr>
              <a:t>   تقوم إدارة الموارد البشرية من خلال هذه الوظيفة الرئيسة، بتصميم عدد من الأنظمة التي على أساسها يجري وضع تعويضات ومكافآت للموارد البشرية التي تعمل في الأنظمة المختلفة وذلك وفق أسس وقواعد موضوعية وعادلة وتشمل هذه الأنظمة على ما يلي:</a:t>
            </a:r>
            <a:endParaRPr lang="en-US" dirty="0" smtClean="0">
              <a:latin typeface="Times New Roman" pitchFamily="18" charset="0"/>
              <a:cs typeface="Times New Roman" pitchFamily="18" charset="0"/>
            </a:endParaRPr>
          </a:p>
          <a:p>
            <a:pPr algn="just" rtl="1"/>
            <a:endParaRPr lang="ar-SA" dirty="0"/>
          </a:p>
        </p:txBody>
      </p:sp>
      <p:sp>
        <p:nvSpPr>
          <p:cNvPr id="4" name="Slide Number Placeholder 3"/>
          <p:cNvSpPr>
            <a:spLocks noGrp="1"/>
          </p:cNvSpPr>
          <p:nvPr>
            <p:ph type="sldNum" sz="quarter" idx="12"/>
          </p:nvPr>
        </p:nvSpPr>
        <p:spPr/>
        <p:txBody>
          <a:bodyPr/>
          <a:lstStyle/>
          <a:p>
            <a:fld id="{746AE089-DC22-4B3E-AA19-F6671261EA6B}" type="slidenum">
              <a:rPr lang="en-US" smtClean="0"/>
              <a:pPr/>
              <a:t>56</a:t>
            </a:fld>
            <a:endParaRPr lang="en-US"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رقم الشريحة 3"/>
          <p:cNvSpPr>
            <a:spLocks noGrp="1"/>
          </p:cNvSpPr>
          <p:nvPr>
            <p:ph type="sldNum" sz="quarter" idx="12"/>
          </p:nvPr>
        </p:nvSpPr>
        <p:spPr/>
        <p:txBody>
          <a:bodyPr/>
          <a:lstStyle/>
          <a:p>
            <a:fld id="{746AE089-DC22-4B3E-AA19-F6671261EA6B}" type="slidenum">
              <a:rPr lang="en-US" smtClean="0"/>
              <a:pPr/>
              <a:t>57</a:t>
            </a:fld>
            <a:endParaRPr lang="en-US" dirty="0"/>
          </a:p>
        </p:txBody>
      </p:sp>
      <p:sp>
        <p:nvSpPr>
          <p:cNvPr id="6" name="عنصر نائب لرقم الشريحة 2"/>
          <p:cNvSpPr txBox="1">
            <a:spLocks/>
          </p:cNvSpPr>
          <p:nvPr/>
        </p:nvSpPr>
        <p:spPr>
          <a:xfrm>
            <a:off x="8613648" y="6305550"/>
            <a:ext cx="457200" cy="476250"/>
          </a:xfrm>
          <a:prstGeom prst="rect">
            <a:avLst/>
          </a:prstGeom>
        </p:spPr>
        <p:txBody>
          <a:bodyPr anchor="b"/>
          <a:lstStyle/>
          <a:p>
            <a:pPr marL="0" marR="0" lvl="0" indent="0" algn="ctr" defTabSz="914400" rtl="0" eaLnBrk="1" fontAlgn="auto" latinLnBrk="0" hangingPunct="1">
              <a:lnSpc>
                <a:spcPct val="100000"/>
              </a:lnSpc>
              <a:spcBef>
                <a:spcPts val="0"/>
              </a:spcBef>
              <a:spcAft>
                <a:spcPts val="0"/>
              </a:spcAft>
              <a:buClrTx/>
              <a:buSzTx/>
              <a:buFontTx/>
              <a:buNone/>
              <a:tabLst/>
              <a:defRPr/>
            </a:pPr>
            <a:fld id="{746AE089-DC22-4B3E-AA19-F6671261EA6B}" type="slidenum">
              <a:rPr kumimoji="0" lang="en-US" sz="1200" b="0" i="0" u="none" strike="noStrike" kern="1200" cap="none" spc="0" normalizeH="0" baseline="0" noProof="0" smtClean="0">
                <a:ln>
                  <a:noFill/>
                </a:ln>
                <a:solidFill>
                  <a:schemeClr val="bg2">
                    <a:shade val="50000"/>
                    <a:satMod val="200000"/>
                  </a:schemeClr>
                </a:solidFill>
                <a:effectLst/>
                <a:uLnTx/>
                <a:uFillTx/>
                <a:latin typeface="+mn-l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57</a:t>
            </a:fld>
            <a:endParaRPr kumimoji="0" lang="en-US" sz="1200" b="0" i="0" u="none" strike="noStrike" kern="1200" cap="none" spc="0" normalizeH="0" baseline="0" noProof="0" dirty="0">
              <a:ln>
                <a:noFill/>
              </a:ln>
              <a:solidFill>
                <a:schemeClr val="bg2">
                  <a:shade val="50000"/>
                  <a:satMod val="200000"/>
                </a:schemeClr>
              </a:solidFill>
              <a:effectLst/>
              <a:uLnTx/>
              <a:uFillTx/>
              <a:latin typeface="+mn-lt"/>
              <a:ea typeface="+mn-ea"/>
              <a:cs typeface="+mn-cs"/>
            </a:endParaRPr>
          </a:p>
        </p:txBody>
      </p:sp>
      <p:sp>
        <p:nvSpPr>
          <p:cNvPr id="7" name="مربع نص 6"/>
          <p:cNvSpPr txBox="1"/>
          <p:nvPr/>
        </p:nvSpPr>
        <p:spPr>
          <a:xfrm>
            <a:off x="3962400" y="914400"/>
            <a:ext cx="2514600" cy="369332"/>
          </a:xfrm>
          <a:prstGeom prst="rect">
            <a:avLst/>
          </a:prstGeom>
          <a:noFill/>
          <a:ln w="28575">
            <a:solidFill>
              <a:schemeClr val="tx1"/>
            </a:solidFill>
          </a:ln>
        </p:spPr>
        <p:txBody>
          <a:bodyPr wrap="square" rtlCol="1">
            <a:spAutoFit/>
          </a:bodyPr>
          <a:lstStyle/>
          <a:p>
            <a:pPr algn="ctr"/>
            <a:r>
              <a:rPr lang="ar-SA" b="1" dirty="0" smtClean="0"/>
              <a:t>وظيفة التعويضات</a:t>
            </a:r>
            <a:endParaRPr lang="ar-SA" b="1" dirty="0"/>
          </a:p>
        </p:txBody>
      </p:sp>
      <p:sp>
        <p:nvSpPr>
          <p:cNvPr id="8" name="مربع نص 7"/>
          <p:cNvSpPr txBox="1"/>
          <p:nvPr/>
        </p:nvSpPr>
        <p:spPr>
          <a:xfrm>
            <a:off x="1828800" y="2286000"/>
            <a:ext cx="2514600" cy="369332"/>
          </a:xfrm>
          <a:prstGeom prst="rect">
            <a:avLst/>
          </a:prstGeom>
          <a:noFill/>
          <a:ln w="28575">
            <a:solidFill>
              <a:schemeClr val="tx1"/>
            </a:solidFill>
          </a:ln>
        </p:spPr>
        <p:txBody>
          <a:bodyPr wrap="square" rtlCol="1">
            <a:spAutoFit/>
          </a:bodyPr>
          <a:lstStyle/>
          <a:p>
            <a:pPr algn="ctr"/>
            <a:r>
              <a:rPr lang="ar-SA" b="1" dirty="0" smtClean="0"/>
              <a:t>نظام التعويض المالي المباشر</a:t>
            </a:r>
            <a:endParaRPr lang="ar-SA" b="1" dirty="0"/>
          </a:p>
        </p:txBody>
      </p:sp>
      <p:sp>
        <p:nvSpPr>
          <p:cNvPr id="9" name="مربع نص 8"/>
          <p:cNvSpPr txBox="1"/>
          <p:nvPr/>
        </p:nvSpPr>
        <p:spPr>
          <a:xfrm>
            <a:off x="6096000" y="2286000"/>
            <a:ext cx="2514600" cy="369332"/>
          </a:xfrm>
          <a:prstGeom prst="rect">
            <a:avLst/>
          </a:prstGeom>
          <a:noFill/>
          <a:ln w="28575">
            <a:solidFill>
              <a:schemeClr val="tx1"/>
            </a:solidFill>
          </a:ln>
        </p:spPr>
        <p:txBody>
          <a:bodyPr wrap="square" rtlCol="1">
            <a:spAutoFit/>
          </a:bodyPr>
          <a:lstStyle/>
          <a:p>
            <a:pPr algn="ctr"/>
            <a:r>
              <a:rPr lang="ar-SA" b="1" dirty="0" smtClean="0"/>
              <a:t>نظام تقييم الوظائف</a:t>
            </a:r>
            <a:endParaRPr lang="ar-SA" b="1" dirty="0"/>
          </a:p>
        </p:txBody>
      </p:sp>
      <p:sp>
        <p:nvSpPr>
          <p:cNvPr id="10" name="مربع نص 9"/>
          <p:cNvSpPr txBox="1"/>
          <p:nvPr/>
        </p:nvSpPr>
        <p:spPr>
          <a:xfrm>
            <a:off x="1828800" y="3886200"/>
            <a:ext cx="2514600" cy="369332"/>
          </a:xfrm>
          <a:prstGeom prst="rect">
            <a:avLst/>
          </a:prstGeom>
          <a:noFill/>
          <a:ln w="28575">
            <a:solidFill>
              <a:schemeClr val="tx1"/>
            </a:solidFill>
          </a:ln>
        </p:spPr>
        <p:txBody>
          <a:bodyPr wrap="square" rtlCol="1">
            <a:spAutoFit/>
          </a:bodyPr>
          <a:lstStyle/>
          <a:p>
            <a:pPr algn="ctr"/>
            <a:r>
              <a:rPr lang="ar-SA" b="1" dirty="0" smtClean="0"/>
              <a:t>نظام المكافآت المالية</a:t>
            </a:r>
            <a:endParaRPr lang="ar-SA" b="1" dirty="0"/>
          </a:p>
        </p:txBody>
      </p:sp>
      <p:sp>
        <p:nvSpPr>
          <p:cNvPr id="11" name="مربع نص 10"/>
          <p:cNvSpPr txBox="1"/>
          <p:nvPr/>
        </p:nvSpPr>
        <p:spPr>
          <a:xfrm>
            <a:off x="6096000" y="3886200"/>
            <a:ext cx="2514600" cy="369332"/>
          </a:xfrm>
          <a:prstGeom prst="rect">
            <a:avLst/>
          </a:prstGeom>
          <a:noFill/>
          <a:ln w="28575">
            <a:solidFill>
              <a:schemeClr val="tx1"/>
            </a:solidFill>
          </a:ln>
        </p:spPr>
        <p:txBody>
          <a:bodyPr wrap="square" rtlCol="1">
            <a:spAutoFit/>
          </a:bodyPr>
          <a:lstStyle/>
          <a:p>
            <a:pPr algn="ctr"/>
            <a:r>
              <a:rPr lang="ar-SA" b="1" dirty="0" smtClean="0"/>
              <a:t>نظام تقييم الأداء</a:t>
            </a:r>
            <a:endParaRPr lang="ar-SA" b="1" dirty="0"/>
          </a:p>
        </p:txBody>
      </p:sp>
      <p:sp>
        <p:nvSpPr>
          <p:cNvPr id="12" name="مربع نص 11"/>
          <p:cNvSpPr txBox="1"/>
          <p:nvPr/>
        </p:nvSpPr>
        <p:spPr>
          <a:xfrm>
            <a:off x="3733800" y="4953000"/>
            <a:ext cx="2514600" cy="369332"/>
          </a:xfrm>
          <a:prstGeom prst="rect">
            <a:avLst/>
          </a:prstGeom>
          <a:noFill/>
          <a:ln w="28575">
            <a:solidFill>
              <a:schemeClr val="tx1"/>
            </a:solidFill>
          </a:ln>
        </p:spPr>
        <p:txBody>
          <a:bodyPr wrap="square" rtlCol="1">
            <a:spAutoFit/>
          </a:bodyPr>
          <a:lstStyle/>
          <a:p>
            <a:pPr algn="ctr"/>
            <a:r>
              <a:rPr lang="ar-SA" b="1" dirty="0" smtClean="0"/>
              <a:t>نظام المزايا الوظيفية الإضافية</a:t>
            </a:r>
            <a:endParaRPr lang="ar-SA" b="1" dirty="0"/>
          </a:p>
        </p:txBody>
      </p:sp>
      <p:cxnSp>
        <p:nvCxnSpPr>
          <p:cNvPr id="13" name="رابط بشكل مرفق 12"/>
          <p:cNvCxnSpPr>
            <a:stCxn id="7" idx="2"/>
            <a:endCxn id="8" idx="0"/>
          </p:cNvCxnSpPr>
          <p:nvPr/>
        </p:nvCxnSpPr>
        <p:spPr>
          <a:xfrm rot="5400000">
            <a:off x="3651766" y="718066"/>
            <a:ext cx="1002268" cy="2133600"/>
          </a:xfrm>
          <a:prstGeom prst="bentConnector3">
            <a:avLst>
              <a:gd name="adj1" fmla="val 50000"/>
            </a:avLst>
          </a:prstGeom>
          <a:ln w="28575"/>
        </p:spPr>
        <p:style>
          <a:lnRef idx="1">
            <a:schemeClr val="accent1"/>
          </a:lnRef>
          <a:fillRef idx="0">
            <a:schemeClr val="accent1"/>
          </a:fillRef>
          <a:effectRef idx="0">
            <a:schemeClr val="accent1"/>
          </a:effectRef>
          <a:fontRef idx="minor">
            <a:schemeClr val="tx1"/>
          </a:fontRef>
        </p:style>
      </p:cxnSp>
      <p:cxnSp>
        <p:nvCxnSpPr>
          <p:cNvPr id="14" name="رابط مستقيم 13"/>
          <p:cNvCxnSpPr>
            <a:stCxn id="8" idx="2"/>
            <a:endCxn id="10" idx="0"/>
          </p:cNvCxnSpPr>
          <p:nvPr/>
        </p:nvCxnSpPr>
        <p:spPr>
          <a:xfrm>
            <a:off x="3086100" y="2655332"/>
            <a:ext cx="0" cy="1230868"/>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5" name="رابط مستقيم 14"/>
          <p:cNvCxnSpPr>
            <a:stCxn id="9" idx="2"/>
            <a:endCxn id="11" idx="0"/>
          </p:cNvCxnSpPr>
          <p:nvPr/>
        </p:nvCxnSpPr>
        <p:spPr>
          <a:xfrm>
            <a:off x="7353300" y="2655332"/>
            <a:ext cx="0" cy="1230868"/>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6" name="شكل 15"/>
          <p:cNvCxnSpPr>
            <a:endCxn id="9" idx="0"/>
          </p:cNvCxnSpPr>
          <p:nvPr/>
        </p:nvCxnSpPr>
        <p:spPr>
          <a:xfrm>
            <a:off x="5257800" y="1752600"/>
            <a:ext cx="2095500" cy="533400"/>
          </a:xfrm>
          <a:prstGeom prst="bentConnector2">
            <a:avLst/>
          </a:prstGeom>
          <a:ln w="28575"/>
        </p:spPr>
        <p:style>
          <a:lnRef idx="1">
            <a:schemeClr val="accent1"/>
          </a:lnRef>
          <a:fillRef idx="0">
            <a:schemeClr val="accent1"/>
          </a:fillRef>
          <a:effectRef idx="0">
            <a:schemeClr val="accent1"/>
          </a:effectRef>
          <a:fontRef idx="minor">
            <a:schemeClr val="tx1"/>
          </a:fontRef>
        </p:style>
      </p:cxnSp>
      <p:cxnSp>
        <p:nvCxnSpPr>
          <p:cNvPr id="17" name="شكل 16"/>
          <p:cNvCxnSpPr>
            <a:stCxn id="10" idx="2"/>
            <a:endCxn id="12" idx="1"/>
          </p:cNvCxnSpPr>
          <p:nvPr/>
        </p:nvCxnSpPr>
        <p:spPr>
          <a:xfrm rot="16200000" flipH="1">
            <a:off x="2968883" y="4372749"/>
            <a:ext cx="882134" cy="647700"/>
          </a:xfrm>
          <a:prstGeom prst="bentConnector2">
            <a:avLst/>
          </a:prstGeom>
          <a:ln w="28575"/>
        </p:spPr>
        <p:style>
          <a:lnRef idx="1">
            <a:schemeClr val="accent1"/>
          </a:lnRef>
          <a:fillRef idx="0">
            <a:schemeClr val="accent1"/>
          </a:fillRef>
          <a:effectRef idx="0">
            <a:schemeClr val="accent1"/>
          </a:effectRef>
          <a:fontRef idx="minor">
            <a:schemeClr val="tx1"/>
          </a:fontRef>
        </p:style>
      </p:cxnSp>
      <p:cxnSp>
        <p:nvCxnSpPr>
          <p:cNvPr id="18" name="شكل 17"/>
          <p:cNvCxnSpPr>
            <a:stCxn id="11" idx="2"/>
            <a:endCxn id="12" idx="3"/>
          </p:cNvCxnSpPr>
          <p:nvPr/>
        </p:nvCxnSpPr>
        <p:spPr>
          <a:xfrm rot="5400000">
            <a:off x="6359783" y="4144149"/>
            <a:ext cx="882134" cy="1104900"/>
          </a:xfrm>
          <a:prstGeom prst="bentConnector2">
            <a:avLst/>
          </a:prstGeom>
          <a:ln w="28575"/>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7866888" cy="1143000"/>
          </a:xfrm>
        </p:spPr>
        <p:txBody>
          <a:bodyPr>
            <a:normAutofit/>
          </a:bodyPr>
          <a:lstStyle/>
          <a:p>
            <a:pPr algn="ctr"/>
            <a:r>
              <a:rPr lang="ar-SA" dirty="0" smtClean="0"/>
              <a:t>وظائف إدارة الموارد البشرية</a:t>
            </a:r>
            <a:endParaRPr lang="ar-SA" dirty="0"/>
          </a:p>
        </p:txBody>
      </p:sp>
      <p:sp>
        <p:nvSpPr>
          <p:cNvPr id="3" name="Content Placeholder 2"/>
          <p:cNvSpPr>
            <a:spLocks noGrp="1"/>
          </p:cNvSpPr>
          <p:nvPr>
            <p:ph idx="1"/>
          </p:nvPr>
        </p:nvSpPr>
        <p:spPr>
          <a:xfrm>
            <a:off x="990600" y="1676400"/>
            <a:ext cx="7943088" cy="4572000"/>
          </a:xfrm>
        </p:spPr>
        <p:txBody>
          <a:bodyPr>
            <a:normAutofit/>
          </a:bodyPr>
          <a:lstStyle/>
          <a:p>
            <a:pPr algn="just" rtl="1">
              <a:buFont typeface="Wingdings" pitchFamily="2" charset="2"/>
              <a:buChar char="Ø"/>
            </a:pPr>
            <a:r>
              <a:rPr lang="ar-SA" b="1" dirty="0" smtClean="0"/>
              <a:t>نظام تقييم الوظائف:</a:t>
            </a:r>
          </a:p>
          <a:p>
            <a:pPr algn="just" rtl="1">
              <a:lnSpc>
                <a:spcPct val="150000"/>
              </a:lnSpc>
              <a:buNone/>
            </a:pPr>
            <a:r>
              <a:rPr lang="ar-SA" dirty="0" smtClean="0"/>
              <a:t>  هو عملية تقوم بها إدارة الموارد البشرية لتحديد قيمة وأهمية كل وظيفة من وظائف المنظمة، حيث على أساس نتائج التقييم يحدد التعويض المالي المباشر الذي تستحقه كل وظيفة والذي يتقاضاه شاغلها.</a:t>
            </a:r>
            <a:endParaRPr lang="ar-SA" dirty="0"/>
          </a:p>
        </p:txBody>
      </p:sp>
      <p:sp>
        <p:nvSpPr>
          <p:cNvPr id="4" name="Slide Number Placeholder 3"/>
          <p:cNvSpPr>
            <a:spLocks noGrp="1"/>
          </p:cNvSpPr>
          <p:nvPr>
            <p:ph type="sldNum" sz="quarter" idx="12"/>
          </p:nvPr>
        </p:nvSpPr>
        <p:spPr/>
        <p:txBody>
          <a:bodyPr/>
          <a:lstStyle/>
          <a:p>
            <a:fld id="{746AE089-DC22-4B3E-AA19-F6671261EA6B}" type="slidenum">
              <a:rPr lang="en-US" smtClean="0"/>
              <a:pPr/>
              <a:t>58</a:t>
            </a:fld>
            <a:endParaRPr lang="en-US"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rmAutofit/>
          </a:bodyPr>
          <a:lstStyle/>
          <a:p>
            <a:pPr algn="ctr"/>
            <a:r>
              <a:rPr lang="ar-SA" dirty="0" smtClean="0"/>
              <a:t>وظائف إدارة الموارد البشرية</a:t>
            </a:r>
            <a:endParaRPr lang="ar-SA" dirty="0"/>
          </a:p>
        </p:txBody>
      </p:sp>
      <p:sp>
        <p:nvSpPr>
          <p:cNvPr id="3" name="Content Placeholder 2"/>
          <p:cNvSpPr>
            <a:spLocks noGrp="1"/>
          </p:cNvSpPr>
          <p:nvPr>
            <p:ph idx="1"/>
          </p:nvPr>
        </p:nvSpPr>
        <p:spPr>
          <a:xfrm>
            <a:off x="990600" y="1676400"/>
            <a:ext cx="7943088" cy="4572000"/>
          </a:xfrm>
        </p:spPr>
        <p:txBody>
          <a:bodyPr/>
          <a:lstStyle/>
          <a:p>
            <a:pPr algn="just" rtl="1">
              <a:lnSpc>
                <a:spcPct val="150000"/>
              </a:lnSpc>
              <a:buFont typeface="Wingdings" pitchFamily="2" charset="2"/>
              <a:buChar char="Ø"/>
            </a:pPr>
            <a:r>
              <a:rPr lang="ar-SA" b="1" dirty="0" smtClean="0"/>
              <a:t>نظام التعويض المالي المباشر:</a:t>
            </a:r>
          </a:p>
          <a:p>
            <a:pPr algn="just" rtl="1">
              <a:lnSpc>
                <a:spcPct val="150000"/>
              </a:lnSpc>
              <a:buNone/>
            </a:pPr>
            <a:r>
              <a:rPr lang="en-US" dirty="0" smtClean="0"/>
              <a:t> </a:t>
            </a:r>
            <a:r>
              <a:rPr lang="ar-SA" dirty="0" smtClean="0"/>
              <a:t>   هو هيكل للرواتب والأجور تصممه إدارة الموارد البشرية يشتمل على معايير يتم على أساسها دفع رواتب وأجور الموارد البشرية وذلك بناء على نتائج تقييم الوظائف.</a:t>
            </a:r>
          </a:p>
          <a:p>
            <a:pPr algn="just" rtl="1">
              <a:lnSpc>
                <a:spcPct val="150000"/>
              </a:lnSpc>
              <a:buNone/>
            </a:pPr>
            <a:endParaRPr lang="ar-SA" dirty="0"/>
          </a:p>
        </p:txBody>
      </p:sp>
      <p:sp>
        <p:nvSpPr>
          <p:cNvPr id="4" name="Slide Number Placeholder 3"/>
          <p:cNvSpPr>
            <a:spLocks noGrp="1"/>
          </p:cNvSpPr>
          <p:nvPr>
            <p:ph type="sldNum" sz="quarter" idx="12"/>
          </p:nvPr>
        </p:nvSpPr>
        <p:spPr/>
        <p:txBody>
          <a:bodyPr/>
          <a:lstStyle/>
          <a:p>
            <a:fld id="{746AE089-DC22-4B3E-AA19-F6671261EA6B}" type="slidenum">
              <a:rPr lang="en-US" smtClean="0"/>
              <a:pPr/>
              <a:t>59</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1752600"/>
            <a:ext cx="7772400" cy="4800600"/>
          </a:xfrm>
        </p:spPr>
        <p:txBody>
          <a:bodyPr>
            <a:noAutofit/>
          </a:bodyPr>
          <a:lstStyle/>
          <a:p>
            <a:pPr algn="just" rtl="1">
              <a:buNone/>
            </a:pPr>
            <a:r>
              <a:rPr lang="ar-SA" sz="3200" b="1" dirty="0"/>
              <a:t> </a:t>
            </a:r>
            <a:r>
              <a:rPr lang="ar-SA" sz="3200" b="1" dirty="0" smtClean="0"/>
              <a:t>   تعريف الموارد البشرية :</a:t>
            </a:r>
          </a:p>
          <a:p>
            <a:pPr algn="just" rtl="1">
              <a:buNone/>
            </a:pPr>
            <a:r>
              <a:rPr lang="ar-SA" sz="3200" dirty="0" smtClean="0"/>
              <a:t>	هي جميع الناس الذين يعملون في المنظمة رؤساء ومرؤوسين، والذين جرى توظيفهم فيها لأداء كافة وظائفها وأعمالها تحت مظلة ثقافتها التنظيمية التي توضح وتضبط وتوحد أنماطهم السلوكية .</a:t>
            </a:r>
          </a:p>
          <a:p>
            <a:pPr algn="just" rtl="1">
              <a:buNone/>
            </a:pPr>
            <a:r>
              <a:rPr lang="ar-SA" sz="3200" dirty="0" smtClean="0"/>
              <a:t> 	وهي التي تضع مجموعة من الخطط والأنظمة </a:t>
            </a:r>
            <a:r>
              <a:rPr lang="en-US" sz="3200" dirty="0" smtClean="0"/>
              <a:t> </a:t>
            </a:r>
            <a:r>
              <a:rPr lang="ar-SA" sz="3200" dirty="0" smtClean="0"/>
              <a:t>والسياسات والإجراءات التي تنظم أداء مهامهم لتحقيق رسالتها وأهدافها وتطبيق استراتيجياتها المستقبلية .</a:t>
            </a:r>
            <a:endParaRPr lang="en-US" sz="3200" dirty="0"/>
          </a:p>
        </p:txBody>
      </p:sp>
      <p:sp>
        <p:nvSpPr>
          <p:cNvPr id="4" name="Slide Number Placeholder 3"/>
          <p:cNvSpPr>
            <a:spLocks noGrp="1"/>
          </p:cNvSpPr>
          <p:nvPr>
            <p:ph type="sldNum" sz="quarter" idx="12"/>
          </p:nvPr>
        </p:nvSpPr>
        <p:spPr/>
        <p:txBody>
          <a:bodyPr/>
          <a:lstStyle/>
          <a:p>
            <a:fld id="{746AE089-DC22-4B3E-AA19-F6671261EA6B}" type="slidenum">
              <a:rPr lang="en-US" smtClean="0"/>
              <a:pPr/>
              <a:t>6</a:t>
            </a:fld>
            <a:endParaRPr lang="en-US" dirty="0"/>
          </a:p>
        </p:txBody>
      </p:sp>
      <p:sp>
        <p:nvSpPr>
          <p:cNvPr id="8" name="عنوان 2"/>
          <p:cNvSpPr txBox="1">
            <a:spLocks/>
          </p:cNvSpPr>
          <p:nvPr/>
        </p:nvSpPr>
        <p:spPr>
          <a:xfrm>
            <a:off x="609600" y="427038"/>
            <a:ext cx="8229600" cy="1143000"/>
          </a:xfrm>
          <a:prstGeom prst="rect">
            <a:avLst/>
          </a:prstGeom>
        </p:spPr>
        <p:txBody>
          <a:bodyPr vert="horz" lIns="91440" tIns="45720" rIns="91440" bIns="45720" rtlCol="0" anchor="ctr">
            <a:normAutofit/>
          </a:bodyPr>
          <a:lstStyle/>
          <a:p>
            <a:pPr lvl="0" algn="ctr">
              <a:spcBef>
                <a:spcPct val="0"/>
              </a:spcBef>
              <a:defRPr/>
            </a:pPr>
            <a:r>
              <a:rPr lang="ar-SA" sz="4400" dirty="0" smtClean="0"/>
              <a:t>مفهوم إدارة الموارد البشرية</a:t>
            </a:r>
            <a:endParaRPr kumimoji="0" lang="ar-SA"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SA" dirty="0" smtClean="0"/>
              <a:t>وظائف إدارة الموارد البشرية</a:t>
            </a:r>
            <a:endParaRPr lang="ar-SA" dirty="0"/>
          </a:p>
        </p:txBody>
      </p:sp>
      <p:sp>
        <p:nvSpPr>
          <p:cNvPr id="3" name="Content Placeholder 2"/>
          <p:cNvSpPr>
            <a:spLocks noGrp="1"/>
          </p:cNvSpPr>
          <p:nvPr>
            <p:ph idx="1"/>
          </p:nvPr>
        </p:nvSpPr>
        <p:spPr>
          <a:xfrm>
            <a:off x="990600" y="1905000"/>
            <a:ext cx="7943088" cy="4343400"/>
          </a:xfrm>
        </p:spPr>
        <p:txBody>
          <a:bodyPr>
            <a:normAutofit/>
          </a:bodyPr>
          <a:lstStyle/>
          <a:p>
            <a:pPr algn="just" rtl="1">
              <a:lnSpc>
                <a:spcPct val="150000"/>
              </a:lnSpc>
              <a:spcBef>
                <a:spcPts val="0"/>
              </a:spcBef>
              <a:buFont typeface="Wingdings" pitchFamily="2" charset="2"/>
              <a:buChar char="Ø"/>
            </a:pPr>
            <a:r>
              <a:rPr lang="ar-SA" b="1" dirty="0" smtClean="0"/>
              <a:t>نظام تقييم الأداء:</a:t>
            </a:r>
          </a:p>
          <a:p>
            <a:pPr algn="just" rtl="1">
              <a:lnSpc>
                <a:spcPct val="150000"/>
              </a:lnSpc>
              <a:spcBef>
                <a:spcPts val="0"/>
              </a:spcBef>
              <a:buNone/>
            </a:pPr>
            <a:r>
              <a:rPr lang="ar-SA" dirty="0" smtClean="0"/>
              <a:t>   هو مجموعة من الأسس والقواعد والضوابط التي تستخدم من اجل تقييم الأداء وكفاءة الموارد البشرية في العمل.</a:t>
            </a:r>
          </a:p>
        </p:txBody>
      </p:sp>
      <p:sp>
        <p:nvSpPr>
          <p:cNvPr id="4" name="Slide Number Placeholder 3"/>
          <p:cNvSpPr>
            <a:spLocks noGrp="1"/>
          </p:cNvSpPr>
          <p:nvPr>
            <p:ph type="sldNum" sz="quarter" idx="12"/>
          </p:nvPr>
        </p:nvSpPr>
        <p:spPr/>
        <p:txBody>
          <a:bodyPr/>
          <a:lstStyle/>
          <a:p>
            <a:fld id="{746AE089-DC22-4B3E-AA19-F6671261EA6B}" type="slidenum">
              <a:rPr lang="en-US" smtClean="0"/>
              <a:pPr/>
              <a:t>60</a:t>
            </a:fld>
            <a:endParaRPr lang="en-US"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rmAutofit/>
          </a:bodyPr>
          <a:lstStyle/>
          <a:p>
            <a:pPr algn="ctr"/>
            <a:r>
              <a:rPr lang="ar-SA" dirty="0" smtClean="0"/>
              <a:t>وظائف إدارة الموارد البشرية</a:t>
            </a:r>
            <a:endParaRPr lang="ar-SA" dirty="0"/>
          </a:p>
        </p:txBody>
      </p:sp>
      <p:sp>
        <p:nvSpPr>
          <p:cNvPr id="3" name="Content Placeholder 2"/>
          <p:cNvSpPr>
            <a:spLocks noGrp="1"/>
          </p:cNvSpPr>
          <p:nvPr>
            <p:ph idx="1"/>
          </p:nvPr>
        </p:nvSpPr>
        <p:spPr>
          <a:xfrm>
            <a:off x="990600" y="1981200"/>
            <a:ext cx="7943088" cy="4267200"/>
          </a:xfrm>
        </p:spPr>
        <p:txBody>
          <a:bodyPr/>
          <a:lstStyle/>
          <a:p>
            <a:pPr algn="just" rtl="1">
              <a:lnSpc>
                <a:spcPct val="150000"/>
              </a:lnSpc>
              <a:buFont typeface="Wingdings" pitchFamily="2" charset="2"/>
              <a:buChar char="Ø"/>
            </a:pPr>
            <a:r>
              <a:rPr lang="ar-SA" b="1" dirty="0" smtClean="0"/>
              <a:t>نظام المكافآت المالية:</a:t>
            </a:r>
          </a:p>
          <a:p>
            <a:pPr algn="just" rtl="1">
              <a:lnSpc>
                <a:spcPct val="150000"/>
              </a:lnSpc>
              <a:buNone/>
            </a:pPr>
            <a:r>
              <a:rPr lang="ar-SA" dirty="0" smtClean="0"/>
              <a:t>   هو نظام للتحفيز المالي تعده إدارة الموارد البشرية لإثابة من </a:t>
            </a:r>
            <a:r>
              <a:rPr lang="ar-SA" dirty="0" smtClean="0">
                <a:latin typeface="Times New Roman" pitchFamily="18" charset="0"/>
                <a:cs typeface="Times New Roman" pitchFamily="18" charset="0"/>
              </a:rPr>
              <a:t>يعمل بجد ونشاط وكفاءة، ويعتبر هذا النظام داعما لنظام التعويض المالي المباشر.</a:t>
            </a:r>
          </a:p>
          <a:p>
            <a:pPr algn="r" rtl="1">
              <a:buNone/>
            </a:pPr>
            <a:endParaRPr lang="ar-SA" dirty="0"/>
          </a:p>
        </p:txBody>
      </p:sp>
      <p:sp>
        <p:nvSpPr>
          <p:cNvPr id="4" name="Slide Number Placeholder 3"/>
          <p:cNvSpPr>
            <a:spLocks noGrp="1"/>
          </p:cNvSpPr>
          <p:nvPr>
            <p:ph type="sldNum" sz="quarter" idx="12"/>
          </p:nvPr>
        </p:nvSpPr>
        <p:spPr/>
        <p:txBody>
          <a:bodyPr/>
          <a:lstStyle/>
          <a:p>
            <a:fld id="{746AE089-DC22-4B3E-AA19-F6671261EA6B}" type="slidenum">
              <a:rPr lang="en-US" smtClean="0"/>
              <a:pPr/>
              <a:t>61</a:t>
            </a:fld>
            <a:endParaRPr lang="en-US" dirty="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rmAutofit/>
          </a:bodyPr>
          <a:lstStyle/>
          <a:p>
            <a:pPr algn="ctr"/>
            <a:r>
              <a:rPr lang="ar-SA" dirty="0" smtClean="0"/>
              <a:t>وظائف إدارة الموارد البشرية</a:t>
            </a:r>
            <a:endParaRPr lang="ar-SA" dirty="0"/>
          </a:p>
        </p:txBody>
      </p:sp>
      <p:sp>
        <p:nvSpPr>
          <p:cNvPr id="3" name="Content Placeholder 2"/>
          <p:cNvSpPr>
            <a:spLocks noGrp="1"/>
          </p:cNvSpPr>
          <p:nvPr>
            <p:ph idx="1"/>
          </p:nvPr>
        </p:nvSpPr>
        <p:spPr>
          <a:xfrm>
            <a:off x="990600" y="1752600"/>
            <a:ext cx="7943088" cy="4495800"/>
          </a:xfrm>
        </p:spPr>
        <p:txBody>
          <a:bodyPr/>
          <a:lstStyle/>
          <a:p>
            <a:pPr algn="just" rtl="1">
              <a:buFont typeface="Wingdings" pitchFamily="2" charset="2"/>
              <a:buChar char="Ø"/>
            </a:pPr>
            <a:r>
              <a:rPr lang="ar-SA" b="1" dirty="0" smtClean="0">
                <a:latin typeface="Times New Roman" pitchFamily="18" charset="0"/>
                <a:cs typeface="Times New Roman" pitchFamily="18" charset="0"/>
              </a:rPr>
              <a:t>نظام المزايا الوظيفية الإضافية:</a:t>
            </a:r>
          </a:p>
          <a:p>
            <a:pPr algn="just" rtl="1">
              <a:lnSpc>
                <a:spcPct val="150000"/>
              </a:lnSpc>
              <a:buNone/>
            </a:pPr>
            <a:r>
              <a:rPr lang="ar-SA" dirty="0" smtClean="0">
                <a:latin typeface="Times New Roman" pitchFamily="18" charset="0"/>
                <a:cs typeface="Times New Roman" pitchFamily="18" charset="0"/>
              </a:rPr>
              <a:t>   ويعرف بالتعويض المباشر، وهو نظام تحفيز غير مالي على شكل خدمات متنوعة </a:t>
            </a:r>
            <a:r>
              <a:rPr lang="ar-SA" b="1" dirty="0" smtClean="0">
                <a:latin typeface="Times New Roman" pitchFamily="18" charset="0"/>
                <a:cs typeface="Times New Roman" pitchFamily="18" charset="0"/>
              </a:rPr>
              <a:t>يستفيد منها كل </a:t>
            </a:r>
            <a:r>
              <a:rPr lang="ar-SA" dirty="0" smtClean="0">
                <a:latin typeface="Times New Roman" pitchFamily="18" charset="0"/>
                <a:cs typeface="Times New Roman" pitchFamily="18" charset="0"/>
              </a:rPr>
              <a:t>من يعمل في المنظمة مثل التأمين الصحي والضمان الاجتماعي.</a:t>
            </a:r>
          </a:p>
          <a:p>
            <a:pPr algn="just" rtl="1">
              <a:buNone/>
            </a:pPr>
            <a:r>
              <a:rPr lang="ar-SA" b="1" dirty="0" smtClean="0"/>
              <a:t>	ويوضح الشكل التالي ( 2 ) التكامل والترابط بين مختلف الوظائف</a:t>
            </a:r>
            <a:endParaRPr lang="ar-SA" b="1" dirty="0"/>
          </a:p>
        </p:txBody>
      </p:sp>
      <p:sp>
        <p:nvSpPr>
          <p:cNvPr id="4" name="Slide Number Placeholder 3"/>
          <p:cNvSpPr>
            <a:spLocks noGrp="1"/>
          </p:cNvSpPr>
          <p:nvPr>
            <p:ph type="sldNum" sz="quarter" idx="12"/>
          </p:nvPr>
        </p:nvSpPr>
        <p:spPr/>
        <p:txBody>
          <a:bodyPr/>
          <a:lstStyle/>
          <a:p>
            <a:fld id="{746AE089-DC22-4B3E-AA19-F6671261EA6B}" type="slidenum">
              <a:rPr lang="en-US" smtClean="0"/>
              <a:pPr/>
              <a:t>62</a:t>
            </a:fld>
            <a:endParaRPr lang="en-US" dirty="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ar-SA" dirty="0" smtClean="0"/>
              <a:t>التكامل والترابط بين مختلف الوظائف</a:t>
            </a:r>
            <a:endParaRPr lang="ar-SA" dirty="0"/>
          </a:p>
        </p:txBody>
      </p:sp>
      <p:sp>
        <p:nvSpPr>
          <p:cNvPr id="26" name="Slide Number Placeholder 25"/>
          <p:cNvSpPr>
            <a:spLocks noGrp="1"/>
          </p:cNvSpPr>
          <p:nvPr>
            <p:ph type="sldNum" sz="quarter" idx="12"/>
          </p:nvPr>
        </p:nvSpPr>
        <p:spPr/>
        <p:txBody>
          <a:bodyPr/>
          <a:lstStyle/>
          <a:p>
            <a:fld id="{746AE089-DC22-4B3E-AA19-F6671261EA6B}" type="slidenum">
              <a:rPr lang="en-US" smtClean="0"/>
              <a:pPr/>
              <a:t>63</a:t>
            </a:fld>
            <a:endParaRPr lang="en-US" dirty="0"/>
          </a:p>
        </p:txBody>
      </p:sp>
      <p:sp>
        <p:nvSpPr>
          <p:cNvPr id="3" name="Donut 2"/>
          <p:cNvSpPr/>
          <p:nvPr/>
        </p:nvSpPr>
        <p:spPr>
          <a:xfrm>
            <a:off x="4038600" y="3886200"/>
            <a:ext cx="1676400" cy="1600200"/>
          </a:xfrm>
          <a:prstGeom prst="donut">
            <a:avLst>
              <a:gd name="adj" fmla="val 5943"/>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sz="2000">
              <a:solidFill>
                <a:schemeClr val="tx1"/>
              </a:solidFill>
            </a:endParaRPr>
          </a:p>
        </p:txBody>
      </p:sp>
      <p:sp>
        <p:nvSpPr>
          <p:cNvPr id="4" name="TextBox 3"/>
          <p:cNvSpPr txBox="1"/>
          <p:nvPr/>
        </p:nvSpPr>
        <p:spPr>
          <a:xfrm>
            <a:off x="4038600" y="4191000"/>
            <a:ext cx="1600200" cy="923330"/>
          </a:xfrm>
          <a:prstGeom prst="rect">
            <a:avLst/>
          </a:prstGeom>
          <a:noFill/>
        </p:spPr>
        <p:txBody>
          <a:bodyPr wrap="square" rtlCol="1">
            <a:spAutoFit/>
          </a:bodyPr>
          <a:lstStyle/>
          <a:p>
            <a:pPr algn="ctr"/>
            <a:r>
              <a:rPr lang="en-US" b="1" dirty="0" smtClean="0"/>
              <a:t> </a:t>
            </a:r>
            <a:r>
              <a:rPr lang="ar-SA" b="1" dirty="0" smtClean="0"/>
              <a:t>العدالة الموضوعية في دفع التعويضات</a:t>
            </a:r>
            <a:endParaRPr lang="ar-SA" b="1" dirty="0"/>
          </a:p>
        </p:txBody>
      </p:sp>
      <p:sp>
        <p:nvSpPr>
          <p:cNvPr id="5" name="Donut 4"/>
          <p:cNvSpPr/>
          <p:nvPr/>
        </p:nvSpPr>
        <p:spPr>
          <a:xfrm>
            <a:off x="6248400" y="4876800"/>
            <a:ext cx="1600200" cy="1600200"/>
          </a:xfrm>
          <a:prstGeom prst="donut">
            <a:avLst>
              <a:gd name="adj" fmla="val 5943"/>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sz="2000">
              <a:solidFill>
                <a:schemeClr val="tx1"/>
              </a:solidFill>
            </a:endParaRPr>
          </a:p>
        </p:txBody>
      </p:sp>
      <p:sp>
        <p:nvSpPr>
          <p:cNvPr id="6" name="TextBox 5"/>
          <p:cNvSpPr txBox="1"/>
          <p:nvPr/>
        </p:nvSpPr>
        <p:spPr>
          <a:xfrm>
            <a:off x="6553200" y="5486400"/>
            <a:ext cx="1143000" cy="369332"/>
          </a:xfrm>
          <a:prstGeom prst="rect">
            <a:avLst/>
          </a:prstGeom>
          <a:noFill/>
        </p:spPr>
        <p:txBody>
          <a:bodyPr wrap="square" rtlCol="1">
            <a:spAutoFit/>
          </a:bodyPr>
          <a:lstStyle/>
          <a:p>
            <a:pPr algn="ctr"/>
            <a:r>
              <a:rPr lang="ar-SA" b="1" dirty="0" smtClean="0"/>
              <a:t>تقييم الأداء</a:t>
            </a:r>
            <a:endParaRPr lang="ar-SA" b="1" dirty="0"/>
          </a:p>
        </p:txBody>
      </p:sp>
      <p:sp>
        <p:nvSpPr>
          <p:cNvPr id="7" name="Donut 6"/>
          <p:cNvSpPr/>
          <p:nvPr/>
        </p:nvSpPr>
        <p:spPr>
          <a:xfrm>
            <a:off x="1600200" y="4648200"/>
            <a:ext cx="1676400" cy="1600200"/>
          </a:xfrm>
          <a:prstGeom prst="donut">
            <a:avLst>
              <a:gd name="adj" fmla="val 5943"/>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sz="2000">
              <a:solidFill>
                <a:schemeClr val="tx1"/>
              </a:solidFill>
            </a:endParaRPr>
          </a:p>
        </p:txBody>
      </p:sp>
      <p:sp>
        <p:nvSpPr>
          <p:cNvPr id="8" name="TextBox 7"/>
          <p:cNvSpPr txBox="1"/>
          <p:nvPr/>
        </p:nvSpPr>
        <p:spPr>
          <a:xfrm>
            <a:off x="1676400" y="5257800"/>
            <a:ext cx="1600200" cy="369332"/>
          </a:xfrm>
          <a:prstGeom prst="rect">
            <a:avLst/>
          </a:prstGeom>
          <a:noFill/>
        </p:spPr>
        <p:txBody>
          <a:bodyPr wrap="square" rtlCol="1">
            <a:spAutoFit/>
          </a:bodyPr>
          <a:lstStyle/>
          <a:p>
            <a:pPr algn="ctr"/>
            <a:r>
              <a:rPr lang="ar-SA" b="1" dirty="0" smtClean="0"/>
              <a:t>المكافآت المالية</a:t>
            </a:r>
            <a:endParaRPr lang="ar-SA" b="1" dirty="0"/>
          </a:p>
        </p:txBody>
      </p:sp>
      <p:sp>
        <p:nvSpPr>
          <p:cNvPr id="9" name="Donut 8"/>
          <p:cNvSpPr/>
          <p:nvPr/>
        </p:nvSpPr>
        <p:spPr>
          <a:xfrm>
            <a:off x="1219200" y="2209800"/>
            <a:ext cx="1676400" cy="1600200"/>
          </a:xfrm>
          <a:prstGeom prst="donut">
            <a:avLst>
              <a:gd name="adj" fmla="val 5943"/>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sz="2000">
              <a:solidFill>
                <a:schemeClr val="tx1"/>
              </a:solidFill>
            </a:endParaRPr>
          </a:p>
        </p:txBody>
      </p:sp>
      <p:sp>
        <p:nvSpPr>
          <p:cNvPr id="10" name="TextBox 9"/>
          <p:cNvSpPr txBox="1"/>
          <p:nvPr/>
        </p:nvSpPr>
        <p:spPr>
          <a:xfrm>
            <a:off x="1295400" y="2667000"/>
            <a:ext cx="1600200" cy="646331"/>
          </a:xfrm>
          <a:prstGeom prst="rect">
            <a:avLst/>
          </a:prstGeom>
          <a:noFill/>
        </p:spPr>
        <p:txBody>
          <a:bodyPr wrap="square" rtlCol="1">
            <a:spAutoFit/>
          </a:bodyPr>
          <a:lstStyle/>
          <a:p>
            <a:pPr algn="ctr"/>
            <a:r>
              <a:rPr lang="ar-SA" b="1" dirty="0" smtClean="0"/>
              <a:t>المزايا الوظيفية الإضافية</a:t>
            </a:r>
            <a:endParaRPr lang="ar-SA" b="1" dirty="0"/>
          </a:p>
        </p:txBody>
      </p:sp>
      <p:sp>
        <p:nvSpPr>
          <p:cNvPr id="11" name="Donut 10"/>
          <p:cNvSpPr/>
          <p:nvPr/>
        </p:nvSpPr>
        <p:spPr>
          <a:xfrm>
            <a:off x="4038600" y="1447800"/>
            <a:ext cx="1676400" cy="1600200"/>
          </a:xfrm>
          <a:prstGeom prst="donut">
            <a:avLst>
              <a:gd name="adj" fmla="val 5943"/>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sz="2000">
              <a:solidFill>
                <a:schemeClr val="tx1"/>
              </a:solidFill>
            </a:endParaRPr>
          </a:p>
        </p:txBody>
      </p:sp>
      <p:sp>
        <p:nvSpPr>
          <p:cNvPr id="12" name="TextBox 11"/>
          <p:cNvSpPr txBox="1"/>
          <p:nvPr/>
        </p:nvSpPr>
        <p:spPr>
          <a:xfrm>
            <a:off x="4114800" y="1905000"/>
            <a:ext cx="1600200" cy="369332"/>
          </a:xfrm>
          <a:prstGeom prst="rect">
            <a:avLst/>
          </a:prstGeom>
          <a:noFill/>
        </p:spPr>
        <p:txBody>
          <a:bodyPr wrap="square" rtlCol="1">
            <a:spAutoFit/>
          </a:bodyPr>
          <a:lstStyle/>
          <a:p>
            <a:pPr algn="ctr"/>
            <a:r>
              <a:rPr lang="ar-SA" b="1" dirty="0" smtClean="0"/>
              <a:t>تقييم الوظائف</a:t>
            </a:r>
            <a:endParaRPr lang="ar-SA" b="1" dirty="0"/>
          </a:p>
        </p:txBody>
      </p:sp>
      <p:sp>
        <p:nvSpPr>
          <p:cNvPr id="13" name="Donut 12"/>
          <p:cNvSpPr/>
          <p:nvPr/>
        </p:nvSpPr>
        <p:spPr>
          <a:xfrm>
            <a:off x="6477000" y="1905000"/>
            <a:ext cx="1676400" cy="1600200"/>
          </a:xfrm>
          <a:prstGeom prst="donut">
            <a:avLst>
              <a:gd name="adj" fmla="val 5943"/>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sz="2000">
              <a:solidFill>
                <a:schemeClr val="tx1"/>
              </a:solidFill>
            </a:endParaRPr>
          </a:p>
        </p:txBody>
      </p:sp>
      <p:sp>
        <p:nvSpPr>
          <p:cNvPr id="14" name="TextBox 13"/>
          <p:cNvSpPr txBox="1"/>
          <p:nvPr/>
        </p:nvSpPr>
        <p:spPr>
          <a:xfrm>
            <a:off x="6553200" y="2362200"/>
            <a:ext cx="1600200" cy="646331"/>
          </a:xfrm>
          <a:prstGeom prst="rect">
            <a:avLst/>
          </a:prstGeom>
          <a:noFill/>
        </p:spPr>
        <p:txBody>
          <a:bodyPr wrap="square" rtlCol="1">
            <a:spAutoFit/>
          </a:bodyPr>
          <a:lstStyle/>
          <a:p>
            <a:pPr algn="ctr"/>
            <a:r>
              <a:rPr lang="ar-SA" b="1" dirty="0" smtClean="0"/>
              <a:t>التعويض المالي المباشر</a:t>
            </a:r>
            <a:endParaRPr lang="ar-SA" b="1" dirty="0"/>
          </a:p>
        </p:txBody>
      </p:sp>
      <p:cxnSp>
        <p:nvCxnSpPr>
          <p:cNvPr id="15" name="Curved Connector 14"/>
          <p:cNvCxnSpPr>
            <a:stCxn id="11" idx="7"/>
            <a:endCxn id="13" idx="0"/>
          </p:cNvCxnSpPr>
          <p:nvPr/>
        </p:nvCxnSpPr>
        <p:spPr>
          <a:xfrm rot="16200000" flipH="1">
            <a:off x="6280920" y="870721"/>
            <a:ext cx="222856" cy="1845703"/>
          </a:xfrm>
          <a:prstGeom prst="curvedConnector3">
            <a:avLst>
              <a:gd name="adj1" fmla="val -207732"/>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17" name="Curved Connector 16"/>
          <p:cNvCxnSpPr>
            <a:stCxn id="14" idx="3"/>
            <a:endCxn id="5" idx="6"/>
          </p:cNvCxnSpPr>
          <p:nvPr/>
        </p:nvCxnSpPr>
        <p:spPr>
          <a:xfrm flipH="1">
            <a:off x="7848600" y="2685366"/>
            <a:ext cx="304800" cy="2991534"/>
          </a:xfrm>
          <a:prstGeom prst="curvedConnector3">
            <a:avLst>
              <a:gd name="adj1" fmla="val -75000"/>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18" name="Curved Connector 17"/>
          <p:cNvCxnSpPr>
            <a:stCxn id="5" idx="3"/>
            <a:endCxn id="7" idx="4"/>
          </p:cNvCxnSpPr>
          <p:nvPr/>
        </p:nvCxnSpPr>
        <p:spPr>
          <a:xfrm rot="5400000">
            <a:off x="4457700" y="4223356"/>
            <a:ext cx="5744" cy="4044344"/>
          </a:xfrm>
          <a:prstGeom prst="curvedConnector3">
            <a:avLst>
              <a:gd name="adj1" fmla="val 8059610"/>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endCxn id="3" idx="1"/>
          </p:cNvCxnSpPr>
          <p:nvPr/>
        </p:nvCxnSpPr>
        <p:spPr>
          <a:xfrm>
            <a:off x="2895600" y="3124200"/>
            <a:ext cx="1388503" cy="996344"/>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stCxn id="11" idx="4"/>
            <a:endCxn id="3" idx="0"/>
          </p:cNvCxnSpPr>
          <p:nvPr/>
        </p:nvCxnSpPr>
        <p:spPr>
          <a:xfrm>
            <a:off x="4876800" y="3048000"/>
            <a:ext cx="0" cy="83820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a:stCxn id="13" idx="3"/>
            <a:endCxn id="3" idx="7"/>
          </p:cNvCxnSpPr>
          <p:nvPr/>
        </p:nvCxnSpPr>
        <p:spPr>
          <a:xfrm flipH="1">
            <a:off x="5469497" y="3270856"/>
            <a:ext cx="1253006" cy="849688"/>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stCxn id="5" idx="2"/>
            <a:endCxn id="3" idx="5"/>
          </p:cNvCxnSpPr>
          <p:nvPr/>
        </p:nvCxnSpPr>
        <p:spPr>
          <a:xfrm flipH="1" flipV="1">
            <a:off x="5469497" y="5252056"/>
            <a:ext cx="778903" cy="424844"/>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stCxn id="8" idx="3"/>
            <a:endCxn id="3" idx="3"/>
          </p:cNvCxnSpPr>
          <p:nvPr/>
        </p:nvCxnSpPr>
        <p:spPr>
          <a:xfrm flipV="1">
            <a:off x="3276600" y="5252056"/>
            <a:ext cx="1007503" cy="19041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228600" y="6096000"/>
            <a:ext cx="1752600" cy="523220"/>
          </a:xfrm>
          <a:prstGeom prst="rect">
            <a:avLst/>
          </a:prstGeom>
          <a:noFill/>
        </p:spPr>
        <p:txBody>
          <a:bodyPr wrap="square" rtlCol="1">
            <a:spAutoFit/>
          </a:bodyPr>
          <a:lstStyle/>
          <a:p>
            <a:pPr algn="ctr"/>
            <a:r>
              <a:rPr lang="ar-SA" sz="2800" b="1" dirty="0" smtClean="0">
                <a:solidFill>
                  <a:srgbClr val="0000FF"/>
                </a:solidFill>
              </a:rPr>
              <a:t>شكل (2)</a:t>
            </a:r>
            <a:endParaRPr lang="ar-SA" sz="2800" b="1" dirty="0">
              <a:solidFill>
                <a:srgbClr val="0000FF"/>
              </a:solidFill>
            </a:endParaRP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a:bodyPr>
          <a:lstStyle/>
          <a:p>
            <a:r>
              <a:rPr lang="ar-SA" dirty="0" smtClean="0"/>
              <a:t>وظائف إدارة الموارد البشرية</a:t>
            </a:r>
            <a:endParaRPr lang="ar-SA" dirty="0"/>
          </a:p>
        </p:txBody>
      </p:sp>
      <p:sp>
        <p:nvSpPr>
          <p:cNvPr id="3" name="Content Placeholder 2"/>
          <p:cNvSpPr>
            <a:spLocks noGrp="1"/>
          </p:cNvSpPr>
          <p:nvPr>
            <p:ph idx="1"/>
          </p:nvPr>
        </p:nvSpPr>
        <p:spPr>
          <a:xfrm>
            <a:off x="1066800" y="1905000"/>
            <a:ext cx="7772400" cy="4221163"/>
          </a:xfrm>
        </p:spPr>
        <p:txBody>
          <a:bodyPr>
            <a:normAutofit fontScale="92500" lnSpcReduction="20000"/>
          </a:bodyPr>
          <a:lstStyle/>
          <a:p>
            <a:pPr algn="r" rtl="1">
              <a:lnSpc>
                <a:spcPct val="150000"/>
              </a:lnSpc>
              <a:spcBef>
                <a:spcPts val="0"/>
              </a:spcBef>
              <a:buNone/>
            </a:pPr>
            <a:r>
              <a:rPr lang="ar-SA" b="1" dirty="0" smtClean="0"/>
              <a:t>3- وظيفة تدريب وتنمية الموارد البشرية:</a:t>
            </a:r>
            <a:endParaRPr lang="en-US" b="1" dirty="0" smtClean="0"/>
          </a:p>
          <a:p>
            <a:pPr algn="l" rtl="1">
              <a:lnSpc>
                <a:spcPct val="150000"/>
              </a:lnSpc>
              <a:spcBef>
                <a:spcPts val="0"/>
              </a:spcBef>
              <a:buNone/>
            </a:pPr>
            <a:r>
              <a:rPr lang="en-US" sz="2000" b="1" dirty="0" smtClean="0"/>
              <a:t>Training and Development</a:t>
            </a:r>
            <a:endParaRPr lang="ar-SA" sz="2000" b="1" dirty="0" smtClean="0"/>
          </a:p>
          <a:p>
            <a:pPr algn="just" rtl="1">
              <a:lnSpc>
                <a:spcPct val="150000"/>
              </a:lnSpc>
              <a:spcBef>
                <a:spcPts val="0"/>
              </a:spcBef>
              <a:buNone/>
            </a:pPr>
            <a:r>
              <a:rPr lang="ar-SA" dirty="0" smtClean="0"/>
              <a:t>	تشمل هذه الوظيفة على نشاطين فرعيين يكملان بعضهما البعض، ويهدفان إلى جعل الموارد البشرية قوة عمل ذات كفاءة أداء على مستوى متميز لتلبية مطالب تحقيق إستراتيجية المنظمة وأهدافها وتتكون هذه الوظيفة </a:t>
            </a:r>
            <a:r>
              <a:rPr lang="ar-SA" b="1" dirty="0" smtClean="0"/>
              <a:t>من نشاطين :</a:t>
            </a:r>
            <a:endParaRPr lang="ar-SA" b="1" dirty="0"/>
          </a:p>
        </p:txBody>
      </p:sp>
      <p:sp>
        <p:nvSpPr>
          <p:cNvPr id="5" name="Slide Number Placeholder 4"/>
          <p:cNvSpPr>
            <a:spLocks noGrp="1"/>
          </p:cNvSpPr>
          <p:nvPr>
            <p:ph type="sldNum" sz="quarter" idx="12"/>
          </p:nvPr>
        </p:nvSpPr>
        <p:spPr/>
        <p:txBody>
          <a:bodyPr/>
          <a:lstStyle/>
          <a:p>
            <a:fld id="{746AE089-DC22-4B3E-AA19-F6671261EA6B}" type="slidenum">
              <a:rPr lang="en-US" smtClean="0"/>
              <a:pPr/>
              <a:t>64</a:t>
            </a:fld>
            <a:endParaRPr lang="en-US"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رقم الشريحة 3"/>
          <p:cNvSpPr>
            <a:spLocks noGrp="1"/>
          </p:cNvSpPr>
          <p:nvPr>
            <p:ph type="sldNum" sz="quarter" idx="12"/>
          </p:nvPr>
        </p:nvSpPr>
        <p:spPr/>
        <p:txBody>
          <a:bodyPr/>
          <a:lstStyle/>
          <a:p>
            <a:fld id="{746AE089-DC22-4B3E-AA19-F6671261EA6B}" type="slidenum">
              <a:rPr lang="en-US" smtClean="0"/>
              <a:pPr/>
              <a:t>65</a:t>
            </a:fld>
            <a:endParaRPr lang="en-US" dirty="0"/>
          </a:p>
        </p:txBody>
      </p:sp>
      <p:sp>
        <p:nvSpPr>
          <p:cNvPr id="5" name="عنصر نائب لرقم الشريحة 2"/>
          <p:cNvSpPr txBox="1">
            <a:spLocks/>
          </p:cNvSpPr>
          <p:nvPr/>
        </p:nvSpPr>
        <p:spPr>
          <a:xfrm>
            <a:off x="8613648" y="6305550"/>
            <a:ext cx="457200" cy="476250"/>
          </a:xfrm>
          <a:prstGeom prst="rect">
            <a:avLst/>
          </a:prstGeom>
        </p:spPr>
        <p:txBody>
          <a:bodyPr anchor="b"/>
          <a:lstStyle/>
          <a:p>
            <a:pPr marL="0" marR="0" lvl="0" indent="0" algn="ctr" defTabSz="914400" rtl="0" eaLnBrk="1" fontAlgn="auto" latinLnBrk="0" hangingPunct="1">
              <a:lnSpc>
                <a:spcPct val="100000"/>
              </a:lnSpc>
              <a:spcBef>
                <a:spcPts val="0"/>
              </a:spcBef>
              <a:spcAft>
                <a:spcPts val="0"/>
              </a:spcAft>
              <a:buClrTx/>
              <a:buSzTx/>
              <a:buFontTx/>
              <a:buNone/>
              <a:tabLst/>
              <a:defRPr/>
            </a:pPr>
            <a:fld id="{746AE089-DC22-4B3E-AA19-F6671261EA6B}" type="slidenum">
              <a:rPr kumimoji="0" lang="en-US" sz="1200" b="0" i="0" u="none" strike="noStrike" kern="1200" cap="none" spc="0" normalizeH="0" baseline="0" noProof="0" smtClean="0">
                <a:ln>
                  <a:noFill/>
                </a:ln>
                <a:solidFill>
                  <a:schemeClr val="bg2">
                    <a:shade val="50000"/>
                    <a:satMod val="200000"/>
                  </a:schemeClr>
                </a:solidFill>
                <a:effectLst/>
                <a:uLnTx/>
                <a:uFillTx/>
                <a:latin typeface="+mn-l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65</a:t>
            </a:fld>
            <a:endParaRPr kumimoji="0" lang="en-US" sz="1200" b="0" i="0" u="none" strike="noStrike" kern="1200" cap="none" spc="0" normalizeH="0" baseline="0" noProof="0" dirty="0">
              <a:ln>
                <a:noFill/>
              </a:ln>
              <a:solidFill>
                <a:schemeClr val="bg2">
                  <a:shade val="50000"/>
                  <a:satMod val="200000"/>
                </a:schemeClr>
              </a:solidFill>
              <a:effectLst/>
              <a:uLnTx/>
              <a:uFillTx/>
              <a:latin typeface="+mn-lt"/>
              <a:ea typeface="+mn-ea"/>
              <a:cs typeface="+mn-cs"/>
            </a:endParaRPr>
          </a:p>
        </p:txBody>
      </p:sp>
      <p:sp>
        <p:nvSpPr>
          <p:cNvPr id="6" name="مربع نص 5"/>
          <p:cNvSpPr txBox="1"/>
          <p:nvPr/>
        </p:nvSpPr>
        <p:spPr>
          <a:xfrm>
            <a:off x="3657600" y="914400"/>
            <a:ext cx="3200400" cy="369332"/>
          </a:xfrm>
          <a:prstGeom prst="rect">
            <a:avLst/>
          </a:prstGeom>
          <a:noFill/>
          <a:ln w="28575">
            <a:solidFill>
              <a:schemeClr val="tx1"/>
            </a:solidFill>
          </a:ln>
        </p:spPr>
        <p:txBody>
          <a:bodyPr wrap="square" rtlCol="1">
            <a:spAutoFit/>
          </a:bodyPr>
          <a:lstStyle/>
          <a:p>
            <a:pPr algn="ctr"/>
            <a:r>
              <a:rPr lang="ar-SA" b="1" dirty="0" smtClean="0"/>
              <a:t>وظيفة تدريب وتنمية الموارد البشرية</a:t>
            </a:r>
            <a:endParaRPr lang="ar-SA" b="1" dirty="0"/>
          </a:p>
        </p:txBody>
      </p:sp>
      <p:sp>
        <p:nvSpPr>
          <p:cNvPr id="7" name="مربع نص 6"/>
          <p:cNvSpPr txBox="1"/>
          <p:nvPr/>
        </p:nvSpPr>
        <p:spPr>
          <a:xfrm>
            <a:off x="2127250" y="2989818"/>
            <a:ext cx="1981200" cy="369332"/>
          </a:xfrm>
          <a:prstGeom prst="rect">
            <a:avLst/>
          </a:prstGeom>
          <a:noFill/>
          <a:ln w="28575">
            <a:solidFill>
              <a:schemeClr val="tx1"/>
            </a:solidFill>
          </a:ln>
        </p:spPr>
        <p:txBody>
          <a:bodyPr wrap="square" rtlCol="1">
            <a:spAutoFit/>
          </a:bodyPr>
          <a:lstStyle/>
          <a:p>
            <a:pPr algn="ctr"/>
            <a:r>
              <a:rPr lang="ar-SA" b="1" dirty="0" smtClean="0"/>
              <a:t>التنمية</a:t>
            </a:r>
            <a:endParaRPr lang="ar-SA" b="1" dirty="0"/>
          </a:p>
        </p:txBody>
      </p:sp>
      <p:sp>
        <p:nvSpPr>
          <p:cNvPr id="8" name="مربع نص 7"/>
          <p:cNvSpPr txBox="1"/>
          <p:nvPr/>
        </p:nvSpPr>
        <p:spPr>
          <a:xfrm>
            <a:off x="6394450" y="2989818"/>
            <a:ext cx="1981200" cy="369332"/>
          </a:xfrm>
          <a:prstGeom prst="rect">
            <a:avLst/>
          </a:prstGeom>
          <a:noFill/>
          <a:ln w="28575">
            <a:solidFill>
              <a:schemeClr val="tx1"/>
            </a:solidFill>
          </a:ln>
        </p:spPr>
        <p:txBody>
          <a:bodyPr wrap="square" rtlCol="1">
            <a:spAutoFit/>
          </a:bodyPr>
          <a:lstStyle/>
          <a:p>
            <a:pPr algn="ctr"/>
            <a:r>
              <a:rPr lang="ar-SA" b="1" dirty="0" smtClean="0"/>
              <a:t>التعليم والتدريب</a:t>
            </a:r>
            <a:endParaRPr lang="ar-SA" b="1" dirty="0"/>
          </a:p>
        </p:txBody>
      </p:sp>
      <p:cxnSp>
        <p:nvCxnSpPr>
          <p:cNvPr id="12" name="رابط بشكل مرفق 11"/>
          <p:cNvCxnSpPr>
            <a:stCxn id="6" idx="2"/>
            <a:endCxn id="7" idx="0"/>
          </p:cNvCxnSpPr>
          <p:nvPr/>
        </p:nvCxnSpPr>
        <p:spPr>
          <a:xfrm rot="5400000">
            <a:off x="3334782" y="1066800"/>
            <a:ext cx="1706086" cy="2139950"/>
          </a:xfrm>
          <a:prstGeom prst="bentConnector3">
            <a:avLst>
              <a:gd name="adj1" fmla="val 50000"/>
            </a:avLst>
          </a:prstGeom>
          <a:ln w="28575"/>
        </p:spPr>
        <p:style>
          <a:lnRef idx="1">
            <a:schemeClr val="accent1"/>
          </a:lnRef>
          <a:fillRef idx="0">
            <a:schemeClr val="accent1"/>
          </a:fillRef>
          <a:effectRef idx="0">
            <a:schemeClr val="accent1"/>
          </a:effectRef>
          <a:fontRef idx="minor">
            <a:schemeClr val="tx1"/>
          </a:fontRef>
        </p:style>
      </p:cxnSp>
      <p:cxnSp>
        <p:nvCxnSpPr>
          <p:cNvPr id="15" name="شكل 14"/>
          <p:cNvCxnSpPr>
            <a:endCxn id="8" idx="0"/>
          </p:cNvCxnSpPr>
          <p:nvPr/>
        </p:nvCxnSpPr>
        <p:spPr>
          <a:xfrm>
            <a:off x="5022850" y="2151618"/>
            <a:ext cx="2362200" cy="838200"/>
          </a:xfrm>
          <a:prstGeom prst="bentConnector2">
            <a:avLst/>
          </a:prstGeom>
          <a:ln w="28575"/>
        </p:spPr>
        <p:style>
          <a:lnRef idx="1">
            <a:schemeClr val="accent1"/>
          </a:lnRef>
          <a:fillRef idx="0">
            <a:schemeClr val="accent1"/>
          </a:fillRef>
          <a:effectRef idx="0">
            <a:schemeClr val="accent1"/>
          </a:effectRef>
          <a:fontRef idx="minor">
            <a:schemeClr val="tx1"/>
          </a:fontRef>
        </p:style>
      </p:cxnSp>
      <p:cxnSp>
        <p:nvCxnSpPr>
          <p:cNvPr id="28" name="رابط بشكل مرفق 27"/>
          <p:cNvCxnSpPr>
            <a:stCxn id="7" idx="2"/>
            <a:endCxn id="8" idx="2"/>
          </p:cNvCxnSpPr>
          <p:nvPr/>
        </p:nvCxnSpPr>
        <p:spPr>
          <a:xfrm rot="16200000" flipH="1">
            <a:off x="5251450" y="1225550"/>
            <a:ext cx="12700" cy="4267200"/>
          </a:xfrm>
          <a:prstGeom prst="bentConnector3">
            <a:avLst>
              <a:gd name="adj1" fmla="val 5457143"/>
            </a:avLst>
          </a:prstGeom>
          <a:ln w="28575"/>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a:bodyPr>
          <a:lstStyle/>
          <a:p>
            <a:pPr algn="ctr"/>
            <a:r>
              <a:rPr lang="ar-SA" dirty="0" smtClean="0"/>
              <a:t>وظائف إدارة الموارد البشرية</a:t>
            </a:r>
            <a:endParaRPr lang="ar-SA" dirty="0"/>
          </a:p>
        </p:txBody>
      </p:sp>
      <p:sp>
        <p:nvSpPr>
          <p:cNvPr id="3" name="Content Placeholder 2"/>
          <p:cNvSpPr>
            <a:spLocks noGrp="1"/>
          </p:cNvSpPr>
          <p:nvPr>
            <p:ph idx="1"/>
          </p:nvPr>
        </p:nvSpPr>
        <p:spPr>
          <a:xfrm>
            <a:off x="990600" y="1676400"/>
            <a:ext cx="7943088" cy="4572000"/>
          </a:xfrm>
        </p:spPr>
        <p:txBody>
          <a:bodyPr>
            <a:normAutofit/>
          </a:bodyPr>
          <a:lstStyle/>
          <a:p>
            <a:pPr algn="just" rtl="1">
              <a:lnSpc>
                <a:spcPct val="150000"/>
              </a:lnSpc>
              <a:buFont typeface="Wingdings" pitchFamily="2" charset="2"/>
              <a:buChar char="Ø"/>
            </a:pPr>
            <a:r>
              <a:rPr lang="ar-SA" b="1" dirty="0" smtClean="0"/>
              <a:t>التعليم والتدريب:</a:t>
            </a:r>
          </a:p>
          <a:p>
            <a:pPr algn="just" rtl="1">
              <a:lnSpc>
                <a:spcPct val="150000"/>
              </a:lnSpc>
              <a:buNone/>
            </a:pPr>
            <a:r>
              <a:rPr lang="ar-SA" dirty="0" smtClean="0"/>
              <a:t>   يسعى هذا النشاط إلى إكساب الموارد البشرية مهارات </a:t>
            </a:r>
            <a:r>
              <a:rPr lang="ar-SA" dirty="0" smtClean="0">
                <a:latin typeface="Times New Roman" pitchFamily="18" charset="0"/>
                <a:cs typeface="Times New Roman" pitchFamily="18" charset="0"/>
              </a:rPr>
              <a:t>جديدة في ضوء تقييم أدائها ، يعمل على معالجة جوانب الضعف في هذا الأداء وتدعيم وتقوية جوانب القوة فيه، بقصد تطوير وتحسين أداء هذه الموارد وتمكينها مما هو مطلوب منها من مهام في الوقت الحاضر.</a:t>
            </a:r>
          </a:p>
          <a:p>
            <a:pPr algn="r">
              <a:lnSpc>
                <a:spcPct val="150000"/>
              </a:lnSpc>
              <a:buNone/>
            </a:pPr>
            <a:endParaRPr lang="ar-SA" dirty="0"/>
          </a:p>
        </p:txBody>
      </p:sp>
      <p:sp>
        <p:nvSpPr>
          <p:cNvPr id="5" name="Slide Number Placeholder 4"/>
          <p:cNvSpPr>
            <a:spLocks noGrp="1"/>
          </p:cNvSpPr>
          <p:nvPr>
            <p:ph type="sldNum" sz="quarter" idx="12"/>
          </p:nvPr>
        </p:nvSpPr>
        <p:spPr/>
        <p:txBody>
          <a:bodyPr/>
          <a:lstStyle/>
          <a:p>
            <a:fld id="{746AE089-DC22-4B3E-AA19-F6671261EA6B}" type="slidenum">
              <a:rPr lang="en-US" smtClean="0"/>
              <a:pPr/>
              <a:t>66</a:t>
            </a:fld>
            <a:endParaRPr lang="en-US" dirty="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a:bodyPr>
          <a:lstStyle/>
          <a:p>
            <a:r>
              <a:rPr lang="ar-SA" dirty="0" smtClean="0"/>
              <a:t>وظائف إدارة الموارد البشرية</a:t>
            </a:r>
            <a:endParaRPr lang="ar-SA" dirty="0"/>
          </a:p>
        </p:txBody>
      </p:sp>
      <p:sp>
        <p:nvSpPr>
          <p:cNvPr id="3" name="Content Placeholder 2"/>
          <p:cNvSpPr>
            <a:spLocks noGrp="1"/>
          </p:cNvSpPr>
          <p:nvPr>
            <p:ph idx="1"/>
          </p:nvPr>
        </p:nvSpPr>
        <p:spPr>
          <a:xfrm>
            <a:off x="1066800" y="1447800"/>
            <a:ext cx="7866888" cy="5181600"/>
          </a:xfrm>
        </p:spPr>
        <p:txBody>
          <a:bodyPr>
            <a:normAutofit fontScale="92500" lnSpcReduction="10000"/>
          </a:bodyPr>
          <a:lstStyle/>
          <a:p>
            <a:pPr algn="just" rtl="1">
              <a:lnSpc>
                <a:spcPct val="150000"/>
              </a:lnSpc>
              <a:buFont typeface="Wingdings" pitchFamily="2" charset="2"/>
              <a:buChar char="Ø"/>
            </a:pPr>
            <a:r>
              <a:rPr lang="ar-SA" b="1" dirty="0" smtClean="0">
                <a:latin typeface="Times New Roman" pitchFamily="18" charset="0"/>
                <a:cs typeface="Times New Roman" pitchFamily="18" charset="0"/>
              </a:rPr>
              <a:t>التنمية:</a:t>
            </a:r>
          </a:p>
          <a:p>
            <a:pPr algn="just" rtl="1">
              <a:lnSpc>
                <a:spcPct val="150000"/>
              </a:lnSpc>
              <a:buNone/>
            </a:pPr>
            <a:r>
              <a:rPr lang="ar-SA" dirty="0" smtClean="0">
                <a:latin typeface="Times New Roman" pitchFamily="18" charset="0"/>
                <a:cs typeface="Times New Roman" pitchFamily="18" charset="0"/>
              </a:rPr>
              <a:t>   يسعى هذا النشاط على تنمية أداء الموارد البشرية المستقبلي حتى :</a:t>
            </a:r>
          </a:p>
          <a:p>
            <a:pPr algn="just">
              <a:lnSpc>
                <a:spcPct val="150000"/>
              </a:lnSpc>
              <a:buFont typeface="Wingdings" pitchFamily="2" charset="2"/>
              <a:buChar char="§"/>
            </a:pPr>
            <a:r>
              <a:rPr lang="ar-SA" dirty="0" smtClean="0">
                <a:latin typeface="Times New Roman" pitchFamily="18" charset="0"/>
                <a:cs typeface="Times New Roman" pitchFamily="18" charset="0"/>
              </a:rPr>
              <a:t>تكون مؤهلة وقادرة على ممارسة وظائف عالية المستوى في المستقبل  </a:t>
            </a:r>
          </a:p>
          <a:p>
            <a:pPr algn="just" rtl="1">
              <a:lnSpc>
                <a:spcPct val="150000"/>
              </a:lnSpc>
              <a:buFont typeface="Wingdings" pitchFamily="2" charset="2"/>
              <a:buChar char="§"/>
            </a:pPr>
            <a:r>
              <a:rPr lang="ar-SA" dirty="0" smtClean="0">
                <a:latin typeface="Times New Roman" pitchFamily="18" charset="0"/>
                <a:cs typeface="Times New Roman" pitchFamily="18" charset="0"/>
              </a:rPr>
              <a:t>يمكن تزويدها بشكل مستمر بكل جديد في مجالات المعرفة </a:t>
            </a:r>
          </a:p>
          <a:p>
            <a:pPr algn="just" rtl="1">
              <a:lnSpc>
                <a:spcPct val="150000"/>
              </a:lnSpc>
              <a:buFont typeface="Wingdings" pitchFamily="2" charset="2"/>
              <a:buChar char="§"/>
            </a:pPr>
            <a:r>
              <a:rPr lang="ar-SA" dirty="0" smtClean="0">
                <a:latin typeface="Times New Roman" pitchFamily="18" charset="0"/>
                <a:cs typeface="Times New Roman" pitchFamily="18" charset="0"/>
              </a:rPr>
              <a:t>تتمكن من التكيف مع المتغيرات التي تدخل على المنظمة</a:t>
            </a:r>
            <a:endParaRPr lang="ar-SA" dirty="0"/>
          </a:p>
        </p:txBody>
      </p:sp>
      <p:sp>
        <p:nvSpPr>
          <p:cNvPr id="5" name="Slide Number Placeholder 4"/>
          <p:cNvSpPr>
            <a:spLocks noGrp="1"/>
          </p:cNvSpPr>
          <p:nvPr>
            <p:ph type="sldNum" sz="quarter" idx="12"/>
          </p:nvPr>
        </p:nvSpPr>
        <p:spPr/>
        <p:txBody>
          <a:bodyPr/>
          <a:lstStyle/>
          <a:p>
            <a:fld id="{746AE089-DC22-4B3E-AA19-F6671261EA6B}" type="slidenum">
              <a:rPr lang="en-US" smtClean="0"/>
              <a:pPr/>
              <a:t>67</a:t>
            </a:fld>
            <a:endParaRPr lang="en-US" dirty="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a:bodyPr>
          <a:lstStyle/>
          <a:p>
            <a:r>
              <a:rPr lang="ar-SA" dirty="0" smtClean="0"/>
              <a:t>وظائف إدارة الموارد البشرية</a:t>
            </a:r>
            <a:endParaRPr lang="ar-SA" dirty="0"/>
          </a:p>
        </p:txBody>
      </p:sp>
      <p:sp>
        <p:nvSpPr>
          <p:cNvPr id="3" name="Content Placeholder 2"/>
          <p:cNvSpPr>
            <a:spLocks noGrp="1"/>
          </p:cNvSpPr>
          <p:nvPr>
            <p:ph idx="1"/>
          </p:nvPr>
        </p:nvSpPr>
        <p:spPr>
          <a:xfrm>
            <a:off x="1066800" y="1600200"/>
            <a:ext cx="7696200" cy="4525963"/>
          </a:xfrm>
        </p:spPr>
        <p:txBody>
          <a:bodyPr/>
          <a:lstStyle/>
          <a:p>
            <a:pPr algn="just" rtl="1">
              <a:lnSpc>
                <a:spcPct val="150000"/>
              </a:lnSpc>
              <a:spcBef>
                <a:spcPts val="0"/>
              </a:spcBef>
              <a:buNone/>
            </a:pPr>
            <a:r>
              <a:rPr lang="ar-SA" b="1" dirty="0" smtClean="0"/>
              <a:t>4- وظيفة صيانة الموارد البشرية </a:t>
            </a:r>
            <a:endParaRPr lang="en-US" b="1" dirty="0" smtClean="0"/>
          </a:p>
          <a:p>
            <a:pPr algn="l" rtl="1">
              <a:lnSpc>
                <a:spcPct val="150000"/>
              </a:lnSpc>
              <a:spcBef>
                <a:spcPts val="0"/>
              </a:spcBef>
              <a:buNone/>
            </a:pPr>
            <a:r>
              <a:rPr lang="en-US" sz="1800" b="1" dirty="0" smtClean="0"/>
              <a:t>Maintenance of Human Resources</a:t>
            </a:r>
            <a:endParaRPr lang="ar-SA" sz="1800" b="1" dirty="0" smtClean="0"/>
          </a:p>
          <a:p>
            <a:pPr algn="just" rtl="1">
              <a:lnSpc>
                <a:spcPct val="150000"/>
              </a:lnSpc>
              <a:buNone/>
            </a:pPr>
            <a:r>
              <a:rPr lang="ar-SA" dirty="0" smtClean="0">
                <a:latin typeface="Times New Roman" pitchFamily="18" charset="0"/>
                <a:cs typeface="Times New Roman" pitchFamily="18" charset="0"/>
              </a:rPr>
              <a:t>	تتكون وظيفة الصيانة كسائر وظائف إدارة الموارد البشرية من نشاطين فرعيين متكاملين </a:t>
            </a:r>
            <a:r>
              <a:rPr lang="ar-SA" b="1" dirty="0" smtClean="0">
                <a:latin typeface="Times New Roman" pitchFamily="18" charset="0"/>
                <a:cs typeface="Times New Roman" pitchFamily="18" charset="0"/>
              </a:rPr>
              <a:t>وتتكون من نشاطين :</a:t>
            </a:r>
            <a:endParaRPr lang="ar-SA" b="1" dirty="0"/>
          </a:p>
        </p:txBody>
      </p:sp>
      <p:sp>
        <p:nvSpPr>
          <p:cNvPr id="5" name="Slide Number Placeholder 4"/>
          <p:cNvSpPr>
            <a:spLocks noGrp="1"/>
          </p:cNvSpPr>
          <p:nvPr>
            <p:ph type="sldNum" sz="quarter" idx="12"/>
          </p:nvPr>
        </p:nvSpPr>
        <p:spPr/>
        <p:txBody>
          <a:bodyPr/>
          <a:lstStyle/>
          <a:p>
            <a:fld id="{746AE089-DC22-4B3E-AA19-F6671261EA6B}" type="slidenum">
              <a:rPr lang="en-US" smtClean="0"/>
              <a:pPr/>
              <a:t>68</a:t>
            </a:fld>
            <a:endParaRPr lang="en-US" dirty="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رقم الشريحة 3"/>
          <p:cNvSpPr>
            <a:spLocks noGrp="1"/>
          </p:cNvSpPr>
          <p:nvPr>
            <p:ph type="sldNum" sz="quarter" idx="12"/>
          </p:nvPr>
        </p:nvSpPr>
        <p:spPr/>
        <p:txBody>
          <a:bodyPr/>
          <a:lstStyle/>
          <a:p>
            <a:fld id="{746AE089-DC22-4B3E-AA19-F6671261EA6B}" type="slidenum">
              <a:rPr lang="en-US" smtClean="0"/>
              <a:pPr/>
              <a:t>69</a:t>
            </a:fld>
            <a:endParaRPr lang="en-US" dirty="0"/>
          </a:p>
        </p:txBody>
      </p:sp>
      <p:sp>
        <p:nvSpPr>
          <p:cNvPr id="5" name="عنصر نائب لرقم الشريحة 3"/>
          <p:cNvSpPr txBox="1">
            <a:spLocks/>
          </p:cNvSpPr>
          <p:nvPr/>
        </p:nvSpPr>
        <p:spPr>
          <a:xfrm>
            <a:off x="8613648" y="6305550"/>
            <a:ext cx="457200" cy="476250"/>
          </a:xfrm>
          <a:prstGeom prst="rect">
            <a:avLst/>
          </a:prstGeom>
        </p:spPr>
        <p:txBody>
          <a:bodyPr anchor="b"/>
          <a:lstStyle/>
          <a:p>
            <a:pPr marL="0" marR="0" lvl="0" indent="0" algn="ctr" defTabSz="914400" rtl="0" eaLnBrk="1" fontAlgn="auto" latinLnBrk="0" hangingPunct="1">
              <a:lnSpc>
                <a:spcPct val="100000"/>
              </a:lnSpc>
              <a:spcBef>
                <a:spcPts val="0"/>
              </a:spcBef>
              <a:spcAft>
                <a:spcPts val="0"/>
              </a:spcAft>
              <a:buClrTx/>
              <a:buSzTx/>
              <a:buFontTx/>
              <a:buNone/>
              <a:tabLst/>
              <a:defRPr/>
            </a:pPr>
            <a:fld id="{746AE089-DC22-4B3E-AA19-F6671261EA6B}" type="slidenum">
              <a:rPr kumimoji="0" lang="en-US" sz="1200" b="0" i="0" u="none" strike="noStrike" kern="1200" cap="none" spc="0" normalizeH="0" baseline="0" noProof="0" smtClean="0">
                <a:ln>
                  <a:noFill/>
                </a:ln>
                <a:solidFill>
                  <a:schemeClr val="bg2">
                    <a:shade val="50000"/>
                    <a:satMod val="200000"/>
                  </a:schemeClr>
                </a:solidFill>
                <a:effectLst/>
                <a:uLnTx/>
                <a:uFillTx/>
                <a:latin typeface="+mn-l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69</a:t>
            </a:fld>
            <a:endParaRPr kumimoji="0" lang="en-US" sz="1200" b="0" i="0" u="none" strike="noStrike" kern="1200" cap="none" spc="0" normalizeH="0" baseline="0" noProof="0" dirty="0">
              <a:ln>
                <a:noFill/>
              </a:ln>
              <a:solidFill>
                <a:schemeClr val="bg2">
                  <a:shade val="50000"/>
                  <a:satMod val="200000"/>
                </a:schemeClr>
              </a:solidFill>
              <a:effectLst/>
              <a:uLnTx/>
              <a:uFillTx/>
              <a:latin typeface="+mn-lt"/>
              <a:ea typeface="+mn-ea"/>
              <a:cs typeface="+mn-cs"/>
            </a:endParaRPr>
          </a:p>
        </p:txBody>
      </p:sp>
      <p:sp>
        <p:nvSpPr>
          <p:cNvPr id="6" name="عنصر نائب لرقم الشريحة 2"/>
          <p:cNvSpPr txBox="1">
            <a:spLocks/>
          </p:cNvSpPr>
          <p:nvPr/>
        </p:nvSpPr>
        <p:spPr>
          <a:xfrm>
            <a:off x="8613648" y="6305550"/>
            <a:ext cx="457200" cy="476250"/>
          </a:xfrm>
          <a:prstGeom prst="rect">
            <a:avLst/>
          </a:prstGeom>
        </p:spPr>
        <p:txBody>
          <a:bodyPr anchor="b"/>
          <a:lstStyle/>
          <a:p>
            <a:pPr marL="0" marR="0" lvl="0" indent="0" algn="ctr" defTabSz="914400" rtl="0" eaLnBrk="1" fontAlgn="auto" latinLnBrk="0" hangingPunct="1">
              <a:lnSpc>
                <a:spcPct val="100000"/>
              </a:lnSpc>
              <a:spcBef>
                <a:spcPts val="0"/>
              </a:spcBef>
              <a:spcAft>
                <a:spcPts val="0"/>
              </a:spcAft>
              <a:buClrTx/>
              <a:buSzTx/>
              <a:buFontTx/>
              <a:buNone/>
              <a:tabLst/>
              <a:defRPr/>
            </a:pPr>
            <a:fld id="{746AE089-DC22-4B3E-AA19-F6671261EA6B}" type="slidenum">
              <a:rPr kumimoji="0" lang="en-US" sz="1200" b="0" i="0" u="none" strike="noStrike" kern="1200" cap="none" spc="0" normalizeH="0" baseline="0" noProof="0" smtClean="0">
                <a:ln>
                  <a:noFill/>
                </a:ln>
                <a:solidFill>
                  <a:schemeClr val="bg2">
                    <a:shade val="50000"/>
                    <a:satMod val="200000"/>
                  </a:schemeClr>
                </a:solidFill>
                <a:effectLst/>
                <a:uLnTx/>
                <a:uFillTx/>
                <a:latin typeface="+mn-l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69</a:t>
            </a:fld>
            <a:endParaRPr kumimoji="0" lang="en-US" sz="1200" b="0" i="0" u="none" strike="noStrike" kern="1200" cap="none" spc="0" normalizeH="0" baseline="0" noProof="0" dirty="0">
              <a:ln>
                <a:noFill/>
              </a:ln>
              <a:solidFill>
                <a:schemeClr val="bg2">
                  <a:shade val="50000"/>
                  <a:satMod val="200000"/>
                </a:schemeClr>
              </a:solidFill>
              <a:effectLst/>
              <a:uLnTx/>
              <a:uFillTx/>
              <a:latin typeface="+mn-lt"/>
              <a:ea typeface="+mn-ea"/>
              <a:cs typeface="+mn-cs"/>
            </a:endParaRPr>
          </a:p>
        </p:txBody>
      </p:sp>
      <p:sp>
        <p:nvSpPr>
          <p:cNvPr id="7" name="مربع نص 6"/>
          <p:cNvSpPr txBox="1"/>
          <p:nvPr/>
        </p:nvSpPr>
        <p:spPr>
          <a:xfrm>
            <a:off x="3657600" y="914400"/>
            <a:ext cx="3200400" cy="369332"/>
          </a:xfrm>
          <a:prstGeom prst="rect">
            <a:avLst/>
          </a:prstGeom>
          <a:noFill/>
          <a:ln w="28575">
            <a:solidFill>
              <a:schemeClr val="tx1"/>
            </a:solidFill>
          </a:ln>
        </p:spPr>
        <p:txBody>
          <a:bodyPr wrap="square" rtlCol="1">
            <a:spAutoFit/>
          </a:bodyPr>
          <a:lstStyle/>
          <a:p>
            <a:pPr algn="ctr"/>
            <a:r>
              <a:rPr lang="ar-SA" b="1" dirty="0" smtClean="0"/>
              <a:t>وظيفة صيانة الموارد البشرية</a:t>
            </a:r>
            <a:endParaRPr lang="ar-SA" b="1" dirty="0"/>
          </a:p>
        </p:txBody>
      </p:sp>
      <p:sp>
        <p:nvSpPr>
          <p:cNvPr id="8" name="مربع نص 7"/>
          <p:cNvSpPr txBox="1"/>
          <p:nvPr/>
        </p:nvSpPr>
        <p:spPr>
          <a:xfrm>
            <a:off x="2133600" y="2971800"/>
            <a:ext cx="1752600" cy="369332"/>
          </a:xfrm>
          <a:prstGeom prst="rect">
            <a:avLst/>
          </a:prstGeom>
          <a:noFill/>
          <a:ln w="28575">
            <a:solidFill>
              <a:schemeClr val="tx1"/>
            </a:solidFill>
          </a:ln>
        </p:spPr>
        <p:txBody>
          <a:bodyPr wrap="square" rtlCol="1">
            <a:spAutoFit/>
          </a:bodyPr>
          <a:lstStyle/>
          <a:p>
            <a:pPr algn="ctr"/>
            <a:r>
              <a:rPr lang="ar-SA" b="1" dirty="0" smtClean="0"/>
              <a:t>توفير الصحة</a:t>
            </a:r>
            <a:endParaRPr lang="ar-SA" b="1" dirty="0"/>
          </a:p>
        </p:txBody>
      </p:sp>
      <p:sp>
        <p:nvSpPr>
          <p:cNvPr id="9" name="مربع نص 8"/>
          <p:cNvSpPr txBox="1"/>
          <p:nvPr/>
        </p:nvSpPr>
        <p:spPr>
          <a:xfrm>
            <a:off x="6400800" y="2971800"/>
            <a:ext cx="1981200" cy="369332"/>
          </a:xfrm>
          <a:prstGeom prst="rect">
            <a:avLst/>
          </a:prstGeom>
          <a:noFill/>
          <a:ln w="28575">
            <a:solidFill>
              <a:schemeClr val="tx1"/>
            </a:solidFill>
          </a:ln>
        </p:spPr>
        <p:txBody>
          <a:bodyPr wrap="square" rtlCol="1">
            <a:spAutoFit/>
          </a:bodyPr>
          <a:lstStyle/>
          <a:p>
            <a:pPr algn="ctr"/>
            <a:r>
              <a:rPr lang="ar-SA" b="1" dirty="0" smtClean="0"/>
              <a:t>توفير السلامة</a:t>
            </a:r>
            <a:endParaRPr lang="ar-SA" b="1" dirty="0"/>
          </a:p>
        </p:txBody>
      </p:sp>
      <p:cxnSp>
        <p:nvCxnSpPr>
          <p:cNvPr id="11" name="رابط بشكل مرفق 10"/>
          <p:cNvCxnSpPr>
            <a:stCxn id="7" idx="2"/>
            <a:endCxn id="8" idx="0"/>
          </p:cNvCxnSpPr>
          <p:nvPr/>
        </p:nvCxnSpPr>
        <p:spPr>
          <a:xfrm rot="5400000">
            <a:off x="3289816" y="1003816"/>
            <a:ext cx="1688068" cy="2247900"/>
          </a:xfrm>
          <a:prstGeom prst="bentConnector3">
            <a:avLst>
              <a:gd name="adj1" fmla="val 50000"/>
            </a:avLst>
          </a:prstGeom>
          <a:ln w="28575"/>
        </p:spPr>
        <p:style>
          <a:lnRef idx="1">
            <a:schemeClr val="accent1"/>
          </a:lnRef>
          <a:fillRef idx="0">
            <a:schemeClr val="accent1"/>
          </a:fillRef>
          <a:effectRef idx="0">
            <a:schemeClr val="accent1"/>
          </a:effectRef>
          <a:fontRef idx="minor">
            <a:schemeClr val="tx1"/>
          </a:fontRef>
        </p:style>
      </p:cxnSp>
      <p:cxnSp>
        <p:nvCxnSpPr>
          <p:cNvPr id="12" name="شكل 11"/>
          <p:cNvCxnSpPr>
            <a:endCxn id="9" idx="0"/>
          </p:cNvCxnSpPr>
          <p:nvPr/>
        </p:nvCxnSpPr>
        <p:spPr>
          <a:xfrm>
            <a:off x="5257800" y="2133600"/>
            <a:ext cx="2133600" cy="838200"/>
          </a:xfrm>
          <a:prstGeom prst="bentConnector2">
            <a:avLst/>
          </a:prstGeom>
          <a:ln w="28575"/>
        </p:spPr>
        <p:style>
          <a:lnRef idx="1">
            <a:schemeClr val="accent1"/>
          </a:lnRef>
          <a:fillRef idx="0">
            <a:schemeClr val="accent1"/>
          </a:fillRef>
          <a:effectRef idx="0">
            <a:schemeClr val="accent1"/>
          </a:effectRef>
          <a:fontRef idx="minor">
            <a:schemeClr val="tx1"/>
          </a:fontRef>
        </p:style>
      </p:cxnSp>
      <p:cxnSp>
        <p:nvCxnSpPr>
          <p:cNvPr id="13" name="شكل 12"/>
          <p:cNvCxnSpPr>
            <a:stCxn id="8" idx="2"/>
            <a:endCxn id="9" idx="2"/>
          </p:cNvCxnSpPr>
          <p:nvPr/>
        </p:nvCxnSpPr>
        <p:spPr>
          <a:xfrm rot="16200000" flipH="1">
            <a:off x="5200650" y="1150382"/>
            <a:ext cx="12700" cy="4381500"/>
          </a:xfrm>
          <a:prstGeom prst="bentConnector3">
            <a:avLst>
              <a:gd name="adj1" fmla="val 5800002"/>
            </a:avLst>
          </a:prstGeom>
          <a:ln w="28575"/>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1295400" y="228600"/>
            <a:ext cx="7391400" cy="1143000"/>
          </a:xfrm>
        </p:spPr>
        <p:txBody>
          <a:bodyPr>
            <a:normAutofit/>
          </a:bodyPr>
          <a:lstStyle/>
          <a:p>
            <a:pPr lvl="0" algn="ctr">
              <a:defRPr/>
            </a:pPr>
            <a:r>
              <a:rPr lang="ar-SA" dirty="0" smtClean="0"/>
              <a:t>مفهوم إدارة الموارد البشرية</a:t>
            </a:r>
            <a:endParaRPr lang="ar-SA" dirty="0"/>
          </a:p>
        </p:txBody>
      </p:sp>
      <p:sp>
        <p:nvSpPr>
          <p:cNvPr id="3" name="Content Placeholder 2"/>
          <p:cNvSpPr>
            <a:spLocks noGrp="1"/>
          </p:cNvSpPr>
          <p:nvPr>
            <p:ph idx="1"/>
          </p:nvPr>
        </p:nvSpPr>
        <p:spPr>
          <a:xfrm>
            <a:off x="1143000" y="1524000"/>
            <a:ext cx="7543800" cy="5029200"/>
          </a:xfrm>
        </p:spPr>
        <p:txBody>
          <a:bodyPr>
            <a:noAutofit/>
          </a:bodyPr>
          <a:lstStyle/>
          <a:p>
            <a:pPr algn="just" rtl="1">
              <a:lnSpc>
                <a:spcPct val="150000"/>
              </a:lnSpc>
              <a:spcBef>
                <a:spcPts val="0"/>
              </a:spcBef>
              <a:buNone/>
            </a:pPr>
            <a:r>
              <a:rPr lang="ar-SA" sz="3200" b="1" dirty="0" smtClean="0"/>
              <a:t>2- تعريف إدارة الموارد البشرية</a:t>
            </a:r>
            <a:endParaRPr lang="ar-SA" sz="3200" dirty="0" smtClean="0"/>
          </a:p>
          <a:p>
            <a:pPr algn="just" rtl="1">
              <a:lnSpc>
                <a:spcPct val="150000"/>
              </a:lnSpc>
              <a:spcBef>
                <a:spcPts val="0"/>
              </a:spcBef>
              <a:buNone/>
            </a:pPr>
            <a:r>
              <a:rPr lang="ar-SA" sz="3200" b="1" dirty="0" smtClean="0"/>
              <a:t>التعريف الأول: </a:t>
            </a:r>
          </a:p>
          <a:p>
            <a:pPr algn="just" rtl="1">
              <a:spcBef>
                <a:spcPts val="0"/>
              </a:spcBef>
              <a:buNone/>
            </a:pPr>
            <a:r>
              <a:rPr lang="ar-SA" sz="3200" dirty="0" smtClean="0"/>
              <a:t>	تعرّف إدارة الموارد البشرية الفاعلة على أنها الإدارة التي تُؤمن بأن الأفراد العاملين في مختلف المستويات هم أهم الموارد ، ومن واجبها أن تعمل على تزويدهم بكافة الوسائل التي تمكنهم من القيام بأعمالهم ، لما فيه مصلحتها ومصلحتهم، وأن تراقبهم وتسهرعليهم باستمرار لضمان نجاحها ونجاحهم  وتحقيق المصلحة العامة. </a:t>
            </a:r>
            <a:endParaRPr lang="en-US" sz="3200" b="1" dirty="0">
              <a:solidFill>
                <a:srgbClr val="FF0000"/>
              </a:solidFill>
            </a:endParaRPr>
          </a:p>
        </p:txBody>
      </p:sp>
      <p:sp>
        <p:nvSpPr>
          <p:cNvPr id="5" name="Slide Number Placeholder 4"/>
          <p:cNvSpPr>
            <a:spLocks noGrp="1"/>
          </p:cNvSpPr>
          <p:nvPr>
            <p:ph type="sldNum" sz="quarter" idx="12"/>
          </p:nvPr>
        </p:nvSpPr>
        <p:spPr/>
        <p:txBody>
          <a:bodyPr/>
          <a:lstStyle/>
          <a:p>
            <a:fld id="{746AE089-DC22-4B3E-AA19-F6671261EA6B}" type="slidenum">
              <a:rPr lang="en-US" smtClean="0"/>
              <a:pPr/>
              <a:t>7</a:t>
            </a:fld>
            <a:endParaRPr lang="en-US"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7866888" cy="1143000"/>
          </a:xfrm>
        </p:spPr>
        <p:txBody>
          <a:bodyPr>
            <a:normAutofit/>
          </a:bodyPr>
          <a:lstStyle/>
          <a:p>
            <a:pPr algn="ctr"/>
            <a:r>
              <a:rPr lang="ar-SA" dirty="0" smtClean="0"/>
              <a:t>وظائف إدارة الموارد البشرية</a:t>
            </a:r>
            <a:endParaRPr lang="ar-SA" dirty="0"/>
          </a:p>
        </p:txBody>
      </p:sp>
      <p:sp>
        <p:nvSpPr>
          <p:cNvPr id="3" name="Content Placeholder 2"/>
          <p:cNvSpPr>
            <a:spLocks noGrp="1"/>
          </p:cNvSpPr>
          <p:nvPr>
            <p:ph idx="1"/>
          </p:nvPr>
        </p:nvSpPr>
        <p:spPr>
          <a:xfrm>
            <a:off x="1066800" y="1981200"/>
            <a:ext cx="7866888" cy="4267200"/>
          </a:xfrm>
        </p:spPr>
        <p:txBody>
          <a:bodyPr/>
          <a:lstStyle/>
          <a:p>
            <a:pPr algn="just" rtl="1">
              <a:buFont typeface="Wingdings" pitchFamily="2" charset="2"/>
              <a:buChar char="Ø"/>
            </a:pPr>
            <a:r>
              <a:rPr lang="ar-SA" b="1" dirty="0" smtClean="0">
                <a:latin typeface="Times New Roman" pitchFamily="18" charset="0"/>
                <a:cs typeface="Times New Roman" pitchFamily="18" charset="0"/>
              </a:rPr>
              <a:t>توفير السلامة:</a:t>
            </a:r>
          </a:p>
          <a:p>
            <a:pPr algn="just" rtl="1">
              <a:lnSpc>
                <a:spcPct val="150000"/>
              </a:lnSpc>
              <a:buNone/>
            </a:pPr>
            <a:r>
              <a:rPr lang="ar-SA" dirty="0" smtClean="0">
                <a:latin typeface="Times New Roman" pitchFamily="18" charset="0"/>
                <a:cs typeface="Times New Roman" pitchFamily="18" charset="0"/>
              </a:rPr>
              <a:t>   من خلال تصميم برامج فنية إدارية مشتركة لحماية الموارد البشرية من حوادث وإصابات عمل، التي قد تتعرض لها أثناء ممارستها لأعمالها.</a:t>
            </a:r>
          </a:p>
          <a:p>
            <a:pPr algn="r" rtl="1"/>
            <a:endParaRPr lang="ar-SA" dirty="0"/>
          </a:p>
        </p:txBody>
      </p:sp>
      <p:sp>
        <p:nvSpPr>
          <p:cNvPr id="4" name="Slide Number Placeholder 3"/>
          <p:cNvSpPr>
            <a:spLocks noGrp="1"/>
          </p:cNvSpPr>
          <p:nvPr>
            <p:ph type="sldNum" sz="quarter" idx="12"/>
          </p:nvPr>
        </p:nvSpPr>
        <p:spPr/>
        <p:txBody>
          <a:bodyPr/>
          <a:lstStyle/>
          <a:p>
            <a:fld id="{746AE089-DC22-4B3E-AA19-F6671261EA6B}" type="slidenum">
              <a:rPr lang="en-US" smtClean="0"/>
              <a:pPr/>
              <a:t>70</a:t>
            </a:fld>
            <a:endParaRPr lang="en-US" dirty="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SA" dirty="0" smtClean="0"/>
              <a:t>وظائف إدارة الموارد البشرية</a:t>
            </a:r>
            <a:endParaRPr lang="ar-SA" dirty="0"/>
          </a:p>
        </p:txBody>
      </p:sp>
      <p:sp>
        <p:nvSpPr>
          <p:cNvPr id="3" name="Content Placeholder 2"/>
          <p:cNvSpPr>
            <a:spLocks noGrp="1"/>
          </p:cNvSpPr>
          <p:nvPr>
            <p:ph idx="1"/>
          </p:nvPr>
        </p:nvSpPr>
        <p:spPr>
          <a:xfrm>
            <a:off x="990600" y="2057400"/>
            <a:ext cx="7943088" cy="4191000"/>
          </a:xfrm>
        </p:spPr>
        <p:txBody>
          <a:bodyPr/>
          <a:lstStyle/>
          <a:p>
            <a:pPr algn="just" rtl="1">
              <a:lnSpc>
                <a:spcPct val="150000"/>
              </a:lnSpc>
              <a:buFont typeface="Wingdings" pitchFamily="2" charset="2"/>
              <a:buChar char="Ø"/>
            </a:pPr>
            <a:r>
              <a:rPr lang="ar-SA" b="1" dirty="0" smtClean="0">
                <a:latin typeface="Times New Roman" pitchFamily="18" charset="0"/>
                <a:cs typeface="Times New Roman" pitchFamily="18" charset="0"/>
              </a:rPr>
              <a:t>توفير الصحة:</a:t>
            </a:r>
          </a:p>
          <a:p>
            <a:pPr algn="just" rtl="1">
              <a:lnSpc>
                <a:spcPct val="150000"/>
              </a:lnSpc>
              <a:buNone/>
            </a:pPr>
            <a:r>
              <a:rPr lang="ar-SA" dirty="0" smtClean="0">
                <a:latin typeface="Times New Roman" pitchFamily="18" charset="0"/>
                <a:cs typeface="Times New Roman" pitchFamily="18" charset="0"/>
              </a:rPr>
              <a:t>   من خلال تصميم برامج صحية، طبية، بيئية تحمي الموارد البشرية من الأمراض الناتجة عن طبيعة العمل ومناخه المادي .</a:t>
            </a:r>
            <a:endParaRPr lang="en-US" dirty="0" smtClean="0">
              <a:latin typeface="Times New Roman" pitchFamily="18" charset="0"/>
              <a:cs typeface="Times New Roman" pitchFamily="18" charset="0"/>
            </a:endParaRPr>
          </a:p>
          <a:p>
            <a:pPr algn="r" rtl="1"/>
            <a:endParaRPr lang="ar-SA" dirty="0"/>
          </a:p>
        </p:txBody>
      </p:sp>
      <p:sp>
        <p:nvSpPr>
          <p:cNvPr id="4" name="Slide Number Placeholder 3"/>
          <p:cNvSpPr>
            <a:spLocks noGrp="1"/>
          </p:cNvSpPr>
          <p:nvPr>
            <p:ph type="sldNum" sz="quarter" idx="12"/>
          </p:nvPr>
        </p:nvSpPr>
        <p:spPr/>
        <p:txBody>
          <a:bodyPr/>
          <a:lstStyle/>
          <a:p>
            <a:fld id="{746AE089-DC22-4B3E-AA19-F6671261EA6B}" type="slidenum">
              <a:rPr lang="en-US" smtClean="0"/>
              <a:pPr/>
              <a:t>71</a:t>
            </a:fld>
            <a:endParaRPr lang="en-US" dirty="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dirty="0" smtClean="0"/>
              <a:t>وظائف إدارة الموارد البشرية</a:t>
            </a:r>
            <a:endParaRPr lang="ar-SA" dirty="0"/>
          </a:p>
        </p:txBody>
      </p:sp>
      <p:sp>
        <p:nvSpPr>
          <p:cNvPr id="3" name="Content Placeholder 2"/>
          <p:cNvSpPr>
            <a:spLocks noGrp="1"/>
          </p:cNvSpPr>
          <p:nvPr>
            <p:ph idx="1"/>
          </p:nvPr>
        </p:nvSpPr>
        <p:spPr>
          <a:xfrm>
            <a:off x="1066800" y="2362200"/>
            <a:ext cx="7866888" cy="3886200"/>
          </a:xfrm>
        </p:spPr>
        <p:txBody>
          <a:bodyPr>
            <a:normAutofit/>
          </a:bodyPr>
          <a:lstStyle/>
          <a:p>
            <a:pPr algn="just" rtl="1">
              <a:lnSpc>
                <a:spcPct val="150000"/>
              </a:lnSpc>
              <a:spcBef>
                <a:spcPts val="0"/>
              </a:spcBef>
              <a:buNone/>
            </a:pPr>
            <a:r>
              <a:rPr lang="ar-SA" b="1" dirty="0" smtClean="0">
                <a:latin typeface="Times New Roman" pitchFamily="18" charset="0"/>
                <a:cs typeface="Times New Roman" pitchFamily="18" charset="0"/>
              </a:rPr>
              <a:t>5- وظيفة علاقات الموارد البشرية:  </a:t>
            </a:r>
            <a:endParaRPr lang="en-US" b="1" dirty="0" smtClean="0">
              <a:latin typeface="Times New Roman" pitchFamily="18" charset="0"/>
              <a:cs typeface="Times New Roman" pitchFamily="18" charset="0"/>
            </a:endParaRPr>
          </a:p>
          <a:p>
            <a:pPr algn="l" rtl="1">
              <a:lnSpc>
                <a:spcPct val="150000"/>
              </a:lnSpc>
              <a:spcBef>
                <a:spcPts val="0"/>
              </a:spcBef>
              <a:buNone/>
            </a:pPr>
            <a:r>
              <a:rPr lang="en-US" sz="1800" b="1" dirty="0" smtClean="0">
                <a:latin typeface="Times New Roman" pitchFamily="18" charset="0"/>
                <a:cs typeface="Times New Roman" pitchFamily="18" charset="0"/>
              </a:rPr>
              <a:t>Human Resources Relations</a:t>
            </a:r>
            <a:endParaRPr lang="ar-SA" sz="1800" b="1" dirty="0" smtClean="0">
              <a:latin typeface="Times New Roman" pitchFamily="18" charset="0"/>
              <a:cs typeface="Times New Roman" pitchFamily="18" charset="0"/>
            </a:endParaRPr>
          </a:p>
          <a:p>
            <a:pPr algn="just" rtl="1">
              <a:lnSpc>
                <a:spcPct val="150000"/>
              </a:lnSpc>
              <a:spcBef>
                <a:spcPts val="0"/>
              </a:spcBef>
              <a:buNone/>
            </a:pPr>
            <a:r>
              <a:rPr lang="ar-SA" dirty="0" smtClean="0">
                <a:latin typeface="Times New Roman" pitchFamily="18" charset="0"/>
                <a:cs typeface="Times New Roman" pitchFamily="18" charset="0"/>
              </a:rPr>
              <a:t>   تشتمل هذه الوظيفة على </a:t>
            </a:r>
            <a:r>
              <a:rPr lang="ar-SA" b="1" dirty="0" smtClean="0">
                <a:latin typeface="Times New Roman" pitchFamily="18" charset="0"/>
                <a:cs typeface="Times New Roman" pitchFamily="18" charset="0"/>
              </a:rPr>
              <a:t>نشاطين فرعيين:</a:t>
            </a:r>
          </a:p>
          <a:p>
            <a:pPr algn="just" rtl="1">
              <a:lnSpc>
                <a:spcPct val="150000"/>
              </a:lnSpc>
              <a:buNone/>
            </a:pPr>
            <a:endParaRPr lang="en-US" dirty="0" smtClean="0">
              <a:latin typeface="Times New Roman" pitchFamily="18" charset="0"/>
              <a:cs typeface="Times New Roman" pitchFamily="18" charset="0"/>
            </a:endParaRPr>
          </a:p>
          <a:p>
            <a:pPr algn="just" rtl="1">
              <a:lnSpc>
                <a:spcPct val="150000"/>
              </a:lnSpc>
              <a:spcBef>
                <a:spcPts val="0"/>
              </a:spcBef>
              <a:buNone/>
            </a:pPr>
            <a:endParaRPr lang="ar-SA" dirty="0"/>
          </a:p>
        </p:txBody>
      </p:sp>
      <p:sp>
        <p:nvSpPr>
          <p:cNvPr id="4" name="Slide Number Placeholder 3"/>
          <p:cNvSpPr>
            <a:spLocks noGrp="1"/>
          </p:cNvSpPr>
          <p:nvPr>
            <p:ph type="sldNum" sz="quarter" idx="12"/>
          </p:nvPr>
        </p:nvSpPr>
        <p:spPr/>
        <p:txBody>
          <a:bodyPr/>
          <a:lstStyle/>
          <a:p>
            <a:fld id="{746AE089-DC22-4B3E-AA19-F6671261EA6B}" type="slidenum">
              <a:rPr lang="en-US" smtClean="0"/>
              <a:pPr/>
              <a:t>72</a:t>
            </a:fld>
            <a:endParaRPr lang="en-US" dirty="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رقم الشريحة 3"/>
          <p:cNvSpPr>
            <a:spLocks noGrp="1"/>
          </p:cNvSpPr>
          <p:nvPr>
            <p:ph type="sldNum" sz="quarter" idx="12"/>
          </p:nvPr>
        </p:nvSpPr>
        <p:spPr/>
        <p:txBody>
          <a:bodyPr/>
          <a:lstStyle/>
          <a:p>
            <a:fld id="{746AE089-DC22-4B3E-AA19-F6671261EA6B}" type="slidenum">
              <a:rPr lang="en-US" smtClean="0"/>
              <a:pPr/>
              <a:t>73</a:t>
            </a:fld>
            <a:endParaRPr lang="en-US" dirty="0"/>
          </a:p>
        </p:txBody>
      </p:sp>
      <p:sp>
        <p:nvSpPr>
          <p:cNvPr id="5" name="عنصر نائب لرقم الشريحة 3"/>
          <p:cNvSpPr txBox="1">
            <a:spLocks/>
          </p:cNvSpPr>
          <p:nvPr/>
        </p:nvSpPr>
        <p:spPr>
          <a:xfrm>
            <a:off x="8613648" y="6305550"/>
            <a:ext cx="457200" cy="476250"/>
          </a:xfrm>
          <a:prstGeom prst="rect">
            <a:avLst/>
          </a:prstGeom>
        </p:spPr>
        <p:txBody>
          <a:bodyPr anchor="b"/>
          <a:lstStyle/>
          <a:p>
            <a:pPr marL="0" marR="0" lvl="0" indent="0" algn="ctr" defTabSz="914400" rtl="0" eaLnBrk="1" fontAlgn="auto" latinLnBrk="0" hangingPunct="1">
              <a:lnSpc>
                <a:spcPct val="100000"/>
              </a:lnSpc>
              <a:spcBef>
                <a:spcPts val="0"/>
              </a:spcBef>
              <a:spcAft>
                <a:spcPts val="0"/>
              </a:spcAft>
              <a:buClrTx/>
              <a:buSzTx/>
              <a:buFontTx/>
              <a:buNone/>
              <a:tabLst/>
              <a:defRPr/>
            </a:pPr>
            <a:fld id="{746AE089-DC22-4B3E-AA19-F6671261EA6B}" type="slidenum">
              <a:rPr kumimoji="0" lang="en-US" sz="1200" b="0" i="0" u="none" strike="noStrike" kern="1200" cap="none" spc="0" normalizeH="0" baseline="0" noProof="0" smtClean="0">
                <a:ln>
                  <a:noFill/>
                </a:ln>
                <a:solidFill>
                  <a:schemeClr val="bg2">
                    <a:shade val="50000"/>
                    <a:satMod val="200000"/>
                  </a:schemeClr>
                </a:solidFill>
                <a:effectLst/>
                <a:uLnTx/>
                <a:uFillTx/>
                <a:latin typeface="+mn-l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73</a:t>
            </a:fld>
            <a:endParaRPr kumimoji="0" lang="en-US" sz="1200" b="0" i="0" u="none" strike="noStrike" kern="1200" cap="none" spc="0" normalizeH="0" baseline="0" noProof="0" dirty="0">
              <a:ln>
                <a:noFill/>
              </a:ln>
              <a:solidFill>
                <a:schemeClr val="bg2">
                  <a:shade val="50000"/>
                  <a:satMod val="200000"/>
                </a:schemeClr>
              </a:solidFill>
              <a:effectLst/>
              <a:uLnTx/>
              <a:uFillTx/>
              <a:latin typeface="+mn-lt"/>
              <a:ea typeface="+mn-ea"/>
              <a:cs typeface="+mn-cs"/>
            </a:endParaRPr>
          </a:p>
        </p:txBody>
      </p:sp>
      <p:sp>
        <p:nvSpPr>
          <p:cNvPr id="6" name="عنصر نائب لرقم الشريحة 2"/>
          <p:cNvSpPr txBox="1">
            <a:spLocks/>
          </p:cNvSpPr>
          <p:nvPr/>
        </p:nvSpPr>
        <p:spPr>
          <a:xfrm>
            <a:off x="8613648" y="6305550"/>
            <a:ext cx="457200" cy="476250"/>
          </a:xfrm>
          <a:prstGeom prst="rect">
            <a:avLst/>
          </a:prstGeom>
        </p:spPr>
        <p:txBody>
          <a:bodyPr anchor="b"/>
          <a:lstStyle/>
          <a:p>
            <a:pPr marL="0" marR="0" lvl="0" indent="0" algn="ctr" defTabSz="914400" rtl="0" eaLnBrk="1" fontAlgn="auto" latinLnBrk="0" hangingPunct="1">
              <a:lnSpc>
                <a:spcPct val="100000"/>
              </a:lnSpc>
              <a:spcBef>
                <a:spcPts val="0"/>
              </a:spcBef>
              <a:spcAft>
                <a:spcPts val="0"/>
              </a:spcAft>
              <a:buClrTx/>
              <a:buSzTx/>
              <a:buFontTx/>
              <a:buNone/>
              <a:tabLst/>
              <a:defRPr/>
            </a:pPr>
            <a:fld id="{746AE089-DC22-4B3E-AA19-F6671261EA6B}" type="slidenum">
              <a:rPr kumimoji="0" lang="en-US" sz="1200" b="0" i="0" u="none" strike="noStrike" kern="1200" cap="none" spc="0" normalizeH="0" baseline="0" noProof="0" smtClean="0">
                <a:ln>
                  <a:noFill/>
                </a:ln>
                <a:solidFill>
                  <a:schemeClr val="bg2">
                    <a:shade val="50000"/>
                    <a:satMod val="200000"/>
                  </a:schemeClr>
                </a:solidFill>
                <a:effectLst/>
                <a:uLnTx/>
                <a:uFillTx/>
                <a:latin typeface="+mn-l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73</a:t>
            </a:fld>
            <a:endParaRPr kumimoji="0" lang="en-US" sz="1200" b="0" i="0" u="none" strike="noStrike" kern="1200" cap="none" spc="0" normalizeH="0" baseline="0" noProof="0" dirty="0">
              <a:ln>
                <a:noFill/>
              </a:ln>
              <a:solidFill>
                <a:schemeClr val="bg2">
                  <a:shade val="50000"/>
                  <a:satMod val="200000"/>
                </a:schemeClr>
              </a:solidFill>
              <a:effectLst/>
              <a:uLnTx/>
              <a:uFillTx/>
              <a:latin typeface="+mn-lt"/>
              <a:ea typeface="+mn-ea"/>
              <a:cs typeface="+mn-cs"/>
            </a:endParaRPr>
          </a:p>
        </p:txBody>
      </p:sp>
      <p:sp>
        <p:nvSpPr>
          <p:cNvPr id="7" name="مربع نص 6"/>
          <p:cNvSpPr txBox="1"/>
          <p:nvPr/>
        </p:nvSpPr>
        <p:spPr>
          <a:xfrm>
            <a:off x="3657600" y="914400"/>
            <a:ext cx="3200400" cy="369332"/>
          </a:xfrm>
          <a:prstGeom prst="rect">
            <a:avLst/>
          </a:prstGeom>
          <a:noFill/>
          <a:ln w="28575">
            <a:solidFill>
              <a:schemeClr val="tx1"/>
            </a:solidFill>
          </a:ln>
        </p:spPr>
        <p:txBody>
          <a:bodyPr wrap="square" rtlCol="1">
            <a:spAutoFit/>
          </a:bodyPr>
          <a:lstStyle/>
          <a:p>
            <a:pPr algn="ctr"/>
            <a:r>
              <a:rPr lang="ar-SA" b="1" dirty="0" smtClean="0"/>
              <a:t>وظيفة تدريب وتنمية الموارد البشرية</a:t>
            </a:r>
            <a:endParaRPr lang="ar-SA" b="1" dirty="0"/>
          </a:p>
        </p:txBody>
      </p:sp>
      <p:sp>
        <p:nvSpPr>
          <p:cNvPr id="8" name="مربع نص 7"/>
          <p:cNvSpPr txBox="1"/>
          <p:nvPr/>
        </p:nvSpPr>
        <p:spPr>
          <a:xfrm>
            <a:off x="1828800" y="2971800"/>
            <a:ext cx="2514600" cy="369332"/>
          </a:xfrm>
          <a:prstGeom prst="rect">
            <a:avLst/>
          </a:prstGeom>
          <a:noFill/>
          <a:ln w="28575">
            <a:solidFill>
              <a:schemeClr val="tx1"/>
            </a:solidFill>
          </a:ln>
        </p:spPr>
        <p:txBody>
          <a:bodyPr wrap="square" rtlCol="1">
            <a:spAutoFit/>
          </a:bodyPr>
          <a:lstStyle/>
          <a:p>
            <a:pPr algn="ctr"/>
            <a:r>
              <a:rPr lang="ar-SA" b="1" dirty="0" smtClean="0"/>
              <a:t>علاقات العمل</a:t>
            </a:r>
            <a:endParaRPr lang="ar-SA" b="1" dirty="0"/>
          </a:p>
        </p:txBody>
      </p:sp>
      <p:sp>
        <p:nvSpPr>
          <p:cNvPr id="9" name="مربع نص 8"/>
          <p:cNvSpPr txBox="1"/>
          <p:nvPr/>
        </p:nvSpPr>
        <p:spPr>
          <a:xfrm>
            <a:off x="6096000" y="2971800"/>
            <a:ext cx="2514600" cy="369332"/>
          </a:xfrm>
          <a:prstGeom prst="rect">
            <a:avLst/>
          </a:prstGeom>
          <a:noFill/>
          <a:ln w="28575">
            <a:solidFill>
              <a:schemeClr val="tx1"/>
            </a:solidFill>
          </a:ln>
        </p:spPr>
        <p:txBody>
          <a:bodyPr wrap="square" rtlCol="1">
            <a:spAutoFit/>
          </a:bodyPr>
          <a:lstStyle/>
          <a:p>
            <a:pPr algn="ctr"/>
            <a:r>
              <a:rPr lang="ar-SA" b="1" dirty="0" smtClean="0"/>
              <a:t>دمج الموارد البشرية</a:t>
            </a:r>
            <a:endParaRPr lang="ar-SA" b="1" dirty="0"/>
          </a:p>
        </p:txBody>
      </p:sp>
      <p:cxnSp>
        <p:nvCxnSpPr>
          <p:cNvPr id="11" name="رابط بشكل مرفق 10"/>
          <p:cNvCxnSpPr>
            <a:stCxn id="7" idx="2"/>
            <a:endCxn id="8" idx="0"/>
          </p:cNvCxnSpPr>
          <p:nvPr/>
        </p:nvCxnSpPr>
        <p:spPr>
          <a:xfrm rot="5400000">
            <a:off x="3327916" y="1041916"/>
            <a:ext cx="1688068" cy="2171700"/>
          </a:xfrm>
          <a:prstGeom prst="bentConnector3">
            <a:avLst>
              <a:gd name="adj1" fmla="val 50000"/>
            </a:avLst>
          </a:prstGeom>
          <a:ln w="28575"/>
        </p:spPr>
        <p:style>
          <a:lnRef idx="1">
            <a:schemeClr val="accent1"/>
          </a:lnRef>
          <a:fillRef idx="0">
            <a:schemeClr val="accent1"/>
          </a:fillRef>
          <a:effectRef idx="0">
            <a:schemeClr val="accent1"/>
          </a:effectRef>
          <a:fontRef idx="minor">
            <a:schemeClr val="tx1"/>
          </a:fontRef>
        </p:style>
      </p:cxnSp>
      <p:cxnSp>
        <p:nvCxnSpPr>
          <p:cNvPr id="12" name="شكل 11"/>
          <p:cNvCxnSpPr>
            <a:endCxn id="9" idx="0"/>
          </p:cNvCxnSpPr>
          <p:nvPr/>
        </p:nvCxnSpPr>
        <p:spPr>
          <a:xfrm>
            <a:off x="5257800" y="2133600"/>
            <a:ext cx="2095500" cy="838200"/>
          </a:xfrm>
          <a:prstGeom prst="bentConnector2">
            <a:avLst/>
          </a:prstGeom>
          <a:ln w="28575"/>
        </p:spPr>
        <p:style>
          <a:lnRef idx="1">
            <a:schemeClr val="accent1"/>
          </a:lnRef>
          <a:fillRef idx="0">
            <a:schemeClr val="accent1"/>
          </a:fillRef>
          <a:effectRef idx="0">
            <a:schemeClr val="accent1"/>
          </a:effectRef>
          <a:fontRef idx="minor">
            <a:schemeClr val="tx1"/>
          </a:fontRef>
        </p:style>
      </p:cxnSp>
      <p:cxnSp>
        <p:nvCxnSpPr>
          <p:cNvPr id="13" name="شكل 12"/>
          <p:cNvCxnSpPr>
            <a:stCxn id="8" idx="2"/>
            <a:endCxn id="9" idx="2"/>
          </p:cNvCxnSpPr>
          <p:nvPr/>
        </p:nvCxnSpPr>
        <p:spPr>
          <a:xfrm rot="16200000" flipH="1">
            <a:off x="5219700" y="1207532"/>
            <a:ext cx="12700" cy="4267200"/>
          </a:xfrm>
          <a:prstGeom prst="bentConnector3">
            <a:avLst>
              <a:gd name="adj1" fmla="val 9000003"/>
            </a:avLst>
          </a:prstGeom>
          <a:ln w="28575"/>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pPr algn="ctr"/>
            <a:r>
              <a:rPr lang="ar-SA" dirty="0" smtClean="0"/>
              <a:t>وظائف إدارة الموارد البشرية</a:t>
            </a:r>
            <a:endParaRPr lang="ar-SA" dirty="0"/>
          </a:p>
        </p:txBody>
      </p:sp>
      <p:sp>
        <p:nvSpPr>
          <p:cNvPr id="3" name="Content Placeholder 2"/>
          <p:cNvSpPr>
            <a:spLocks noGrp="1"/>
          </p:cNvSpPr>
          <p:nvPr>
            <p:ph idx="1"/>
          </p:nvPr>
        </p:nvSpPr>
        <p:spPr>
          <a:xfrm>
            <a:off x="1143000" y="1600200"/>
            <a:ext cx="7543800" cy="4953000"/>
          </a:xfrm>
        </p:spPr>
        <p:txBody>
          <a:bodyPr>
            <a:noAutofit/>
          </a:bodyPr>
          <a:lstStyle/>
          <a:p>
            <a:pPr marL="36000" algn="just" rtl="1">
              <a:lnSpc>
                <a:spcPct val="150000"/>
              </a:lnSpc>
              <a:spcBef>
                <a:spcPts val="0"/>
              </a:spcBef>
              <a:buFont typeface="Wingdings" pitchFamily="2" charset="2"/>
              <a:buChar char="Ø"/>
            </a:pPr>
            <a:r>
              <a:rPr lang="ar-SA" b="1" dirty="0" smtClean="0">
                <a:latin typeface="Times New Roman" pitchFamily="18" charset="0"/>
                <a:cs typeface="Times New Roman" pitchFamily="18" charset="0"/>
              </a:rPr>
              <a:t>دمج الموارد البشرية:</a:t>
            </a:r>
          </a:p>
          <a:p>
            <a:pPr marL="36000" indent="-514350" algn="just" rtl="1">
              <a:lnSpc>
                <a:spcPct val="150000"/>
              </a:lnSpc>
              <a:spcBef>
                <a:spcPts val="0"/>
              </a:spcBef>
              <a:buNone/>
            </a:pPr>
            <a:r>
              <a:rPr lang="ar-SA" dirty="0" smtClean="0">
                <a:latin typeface="Times New Roman" pitchFamily="18" charset="0"/>
                <a:cs typeface="Times New Roman" pitchFamily="18" charset="0"/>
              </a:rPr>
              <a:t> هو نشاط يتم من خلاله تصميم برامج طرق تفعيل مشاركة الموارد البشرية في العمل ، واتخاذ القرارات ، وتوفير الرعاية الاجتماعية، والمعاملة الإنسانية الطيبة لهم ، وحل الصراعات </a:t>
            </a:r>
            <a:r>
              <a:rPr lang="en-US" dirty="0" smtClean="0">
                <a:latin typeface="Times New Roman" pitchFamily="18" charset="0"/>
                <a:cs typeface="Times New Roman" pitchFamily="18" charset="0"/>
              </a:rPr>
              <a:t> </a:t>
            </a:r>
            <a:r>
              <a:rPr lang="ar-SA" dirty="0" smtClean="0">
                <a:latin typeface="Times New Roman" pitchFamily="18" charset="0"/>
                <a:cs typeface="Times New Roman" pitchFamily="18" charset="0"/>
              </a:rPr>
              <a:t>التنظيمية التي تنشا بينهم في فرق العمل ، أو بينهم وبين المنظمة.</a:t>
            </a:r>
          </a:p>
        </p:txBody>
      </p:sp>
      <p:sp>
        <p:nvSpPr>
          <p:cNvPr id="4" name="Slide Number Placeholder 3"/>
          <p:cNvSpPr>
            <a:spLocks noGrp="1"/>
          </p:cNvSpPr>
          <p:nvPr>
            <p:ph type="sldNum" sz="quarter" idx="12"/>
          </p:nvPr>
        </p:nvSpPr>
        <p:spPr/>
        <p:txBody>
          <a:bodyPr/>
          <a:lstStyle/>
          <a:p>
            <a:fld id="{746AE089-DC22-4B3E-AA19-F6671261EA6B}" type="slidenum">
              <a:rPr lang="en-US" smtClean="0"/>
              <a:pPr/>
              <a:t>74</a:t>
            </a:fld>
            <a:endParaRPr lang="en-US" dirty="0"/>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8019288" cy="1143000"/>
          </a:xfrm>
        </p:spPr>
        <p:txBody>
          <a:bodyPr>
            <a:normAutofit/>
          </a:bodyPr>
          <a:lstStyle/>
          <a:p>
            <a:pPr algn="ctr"/>
            <a:r>
              <a:rPr lang="ar-SA" dirty="0" smtClean="0"/>
              <a:t>وظائف إدارة الموارد البشرية</a:t>
            </a:r>
            <a:endParaRPr lang="ar-SA" dirty="0"/>
          </a:p>
        </p:txBody>
      </p:sp>
      <p:sp>
        <p:nvSpPr>
          <p:cNvPr id="3" name="Content Placeholder 2"/>
          <p:cNvSpPr>
            <a:spLocks noGrp="1"/>
          </p:cNvSpPr>
          <p:nvPr>
            <p:ph idx="1"/>
          </p:nvPr>
        </p:nvSpPr>
        <p:spPr>
          <a:xfrm>
            <a:off x="1143000" y="1676400"/>
            <a:ext cx="7790688" cy="4572000"/>
          </a:xfrm>
        </p:spPr>
        <p:txBody>
          <a:bodyPr/>
          <a:lstStyle/>
          <a:p>
            <a:pPr algn="just" rtl="1">
              <a:buFont typeface="Wingdings" pitchFamily="2" charset="2"/>
              <a:buChar char="Ø"/>
            </a:pPr>
            <a:r>
              <a:rPr lang="ar-SA" b="1" dirty="0" smtClean="0">
                <a:latin typeface="Times New Roman" pitchFamily="18" charset="0"/>
                <a:cs typeface="Times New Roman" pitchFamily="18" charset="0"/>
              </a:rPr>
              <a:t>علاقات العمل:</a:t>
            </a:r>
          </a:p>
          <a:p>
            <a:pPr algn="just" rtl="1">
              <a:lnSpc>
                <a:spcPct val="150000"/>
              </a:lnSpc>
              <a:buNone/>
            </a:pPr>
            <a:r>
              <a:rPr lang="ar-SA" dirty="0" smtClean="0">
                <a:latin typeface="Times New Roman" pitchFamily="18" charset="0"/>
                <a:cs typeface="Times New Roman" pitchFamily="18" charset="0"/>
              </a:rPr>
              <a:t>	 تمثل علاقة المنظمة من خلال إدارة الموارد البشرية مع النقابات حيث تقوم هذه الإدارة نيابة عن أصحاب المنظمة بالتفاوض معها فيما يختص بشؤون العمل والتوظيف، وإبرام اتفاقيات.</a:t>
            </a:r>
            <a:endParaRPr lang="en-US" dirty="0" smtClean="0">
              <a:latin typeface="Times New Roman" pitchFamily="18" charset="0"/>
              <a:cs typeface="Times New Roman" pitchFamily="18" charset="0"/>
            </a:endParaRPr>
          </a:p>
          <a:p>
            <a:pPr algn="just" rtl="1">
              <a:buNone/>
            </a:pPr>
            <a:endParaRPr lang="ar-SA" dirty="0"/>
          </a:p>
        </p:txBody>
      </p:sp>
      <p:sp>
        <p:nvSpPr>
          <p:cNvPr id="4" name="Slide Number Placeholder 3"/>
          <p:cNvSpPr>
            <a:spLocks noGrp="1"/>
          </p:cNvSpPr>
          <p:nvPr>
            <p:ph type="sldNum" sz="quarter" idx="12"/>
          </p:nvPr>
        </p:nvSpPr>
        <p:spPr/>
        <p:txBody>
          <a:bodyPr/>
          <a:lstStyle/>
          <a:p>
            <a:fld id="{746AE089-DC22-4B3E-AA19-F6671261EA6B}" type="slidenum">
              <a:rPr lang="en-US" smtClean="0"/>
              <a:pPr/>
              <a:t>75</a:t>
            </a:fld>
            <a:endParaRPr lang="en-US" dirty="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SA" dirty="0" smtClean="0"/>
              <a:t>وظائف إدارة الموارد البشرية</a:t>
            </a:r>
            <a:endParaRPr lang="ar-SA" dirty="0"/>
          </a:p>
        </p:txBody>
      </p:sp>
      <p:sp>
        <p:nvSpPr>
          <p:cNvPr id="3" name="Content Placeholder 2"/>
          <p:cNvSpPr>
            <a:spLocks noGrp="1"/>
          </p:cNvSpPr>
          <p:nvPr>
            <p:ph idx="1"/>
          </p:nvPr>
        </p:nvSpPr>
        <p:spPr>
          <a:xfrm>
            <a:off x="1143000" y="1981200"/>
            <a:ext cx="7543800" cy="4495800"/>
          </a:xfrm>
        </p:spPr>
        <p:txBody>
          <a:bodyPr>
            <a:normAutofit fontScale="85000" lnSpcReduction="10000"/>
          </a:bodyPr>
          <a:lstStyle/>
          <a:p>
            <a:pPr algn="r" rtl="1">
              <a:buNone/>
            </a:pPr>
            <a:r>
              <a:rPr lang="ar-SA" sz="3500" b="1" dirty="0" smtClean="0">
                <a:latin typeface="Times New Roman" pitchFamily="18" charset="0"/>
                <a:cs typeface="Times New Roman" pitchFamily="18" charset="0"/>
              </a:rPr>
              <a:t>ثانياً : كيفية استخدام المنظمة لوظائف إدارة الموارد البشرية</a:t>
            </a:r>
          </a:p>
          <a:p>
            <a:pPr algn="just" rtl="1">
              <a:lnSpc>
                <a:spcPct val="150000"/>
              </a:lnSpc>
              <a:spcBef>
                <a:spcPts val="0"/>
              </a:spcBef>
              <a:buNone/>
            </a:pPr>
            <a:r>
              <a:rPr lang="ar-SA" dirty="0" smtClean="0">
                <a:latin typeface="Times New Roman" pitchFamily="18" charset="0"/>
                <a:cs typeface="Times New Roman" pitchFamily="18" charset="0"/>
              </a:rPr>
              <a:t>	يتوقف نجاح إدارة الموارد البشرية على كيفية استعمال المؤسسات للوظائف المذكورة سابقا. </a:t>
            </a:r>
          </a:p>
          <a:p>
            <a:pPr algn="just" rtl="1">
              <a:lnSpc>
                <a:spcPct val="150000"/>
              </a:lnSpc>
              <a:spcBef>
                <a:spcPts val="0"/>
              </a:spcBef>
              <a:buFont typeface="Wingdings" pitchFamily="2" charset="2"/>
              <a:buChar char="v"/>
            </a:pPr>
            <a:r>
              <a:rPr lang="ar-SA" dirty="0" smtClean="0">
                <a:latin typeface="Times New Roman" pitchFamily="18" charset="0"/>
                <a:cs typeface="Times New Roman" pitchFamily="18" charset="0"/>
              </a:rPr>
              <a:t>	فالتخطيط السليم للقوى العاملة </a:t>
            </a:r>
            <a:r>
              <a:rPr lang="ar-SA" b="1" dirty="0" smtClean="0">
                <a:latin typeface="Times New Roman" pitchFamily="18" charset="0"/>
                <a:cs typeface="Times New Roman" pitchFamily="18" charset="0"/>
              </a:rPr>
              <a:t>يُؤمن للمؤسسات : </a:t>
            </a:r>
          </a:p>
          <a:p>
            <a:pPr algn="just" rtl="1">
              <a:lnSpc>
                <a:spcPct val="150000"/>
              </a:lnSpc>
              <a:spcBef>
                <a:spcPts val="0"/>
              </a:spcBef>
              <a:buFont typeface="Wingdings" pitchFamily="2" charset="2"/>
              <a:buChar char="§"/>
            </a:pPr>
            <a:r>
              <a:rPr lang="ar-SA" dirty="0" smtClean="0">
                <a:latin typeface="Times New Roman" pitchFamily="18" charset="0"/>
                <a:cs typeface="Times New Roman" pitchFamily="18" charset="0"/>
              </a:rPr>
              <a:t>تحديد حجم الموارد البشرية</a:t>
            </a:r>
          </a:p>
          <a:p>
            <a:pPr algn="just" rtl="1">
              <a:lnSpc>
                <a:spcPct val="150000"/>
              </a:lnSpc>
              <a:spcBef>
                <a:spcPts val="0"/>
              </a:spcBef>
              <a:buFont typeface="Wingdings" pitchFamily="2" charset="2"/>
              <a:buChar char="§"/>
            </a:pPr>
            <a:r>
              <a:rPr lang="ar-SA" dirty="0" smtClean="0">
                <a:latin typeface="Times New Roman" pitchFamily="18" charset="0"/>
                <a:cs typeface="Times New Roman" pitchFamily="18" charset="0"/>
              </a:rPr>
              <a:t>وضع الاستراتيجيات الكفيلة بالاستفادة منها</a:t>
            </a:r>
          </a:p>
          <a:p>
            <a:pPr algn="just" rtl="1">
              <a:lnSpc>
                <a:spcPct val="150000"/>
              </a:lnSpc>
              <a:spcBef>
                <a:spcPts val="0"/>
              </a:spcBef>
              <a:buFont typeface="Wingdings" pitchFamily="2" charset="2"/>
              <a:buChar char="§"/>
            </a:pPr>
            <a:r>
              <a:rPr lang="ar-SA" dirty="0" smtClean="0">
                <a:latin typeface="Times New Roman" pitchFamily="18" charset="0"/>
                <a:cs typeface="Times New Roman" pitchFamily="18" charset="0"/>
              </a:rPr>
              <a:t>العمل على تزويدها بكافة الموارد التي تمكنها من تحقيق أهدافها</a:t>
            </a:r>
          </a:p>
        </p:txBody>
      </p:sp>
      <p:sp>
        <p:nvSpPr>
          <p:cNvPr id="4" name="Slide Number Placeholder 3"/>
          <p:cNvSpPr>
            <a:spLocks noGrp="1"/>
          </p:cNvSpPr>
          <p:nvPr>
            <p:ph type="sldNum" sz="quarter" idx="12"/>
          </p:nvPr>
        </p:nvSpPr>
        <p:spPr/>
        <p:txBody>
          <a:bodyPr/>
          <a:lstStyle/>
          <a:p>
            <a:fld id="{746AE089-DC22-4B3E-AA19-F6671261EA6B}" type="slidenum">
              <a:rPr lang="en-US" smtClean="0"/>
              <a:pPr/>
              <a:t>76</a:t>
            </a:fld>
            <a:endParaRPr lang="en-US" dirty="0"/>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990600" y="274638"/>
            <a:ext cx="7943088" cy="1143000"/>
          </a:xfrm>
        </p:spPr>
        <p:txBody>
          <a:bodyPr>
            <a:normAutofit/>
          </a:bodyPr>
          <a:lstStyle/>
          <a:p>
            <a:pPr algn="ctr"/>
            <a:r>
              <a:rPr lang="ar-SA" dirty="0" smtClean="0"/>
              <a:t>وظائف إدارة الموارد البشرية</a:t>
            </a:r>
            <a:endParaRPr lang="ar-SA" dirty="0"/>
          </a:p>
        </p:txBody>
      </p:sp>
      <p:sp>
        <p:nvSpPr>
          <p:cNvPr id="3" name="Content Placeholder 2"/>
          <p:cNvSpPr>
            <a:spLocks noGrp="1"/>
          </p:cNvSpPr>
          <p:nvPr>
            <p:ph idx="1"/>
          </p:nvPr>
        </p:nvSpPr>
        <p:spPr>
          <a:xfrm>
            <a:off x="1066800" y="2286000"/>
            <a:ext cx="7620000" cy="3962400"/>
          </a:xfrm>
        </p:spPr>
        <p:txBody>
          <a:bodyPr/>
          <a:lstStyle/>
          <a:p>
            <a:pPr algn="r" rtl="1">
              <a:buFont typeface="Wingdings" pitchFamily="2" charset="2"/>
              <a:buChar char="v"/>
            </a:pPr>
            <a:r>
              <a:rPr lang="ar-SA" dirty="0" smtClean="0"/>
              <a:t> ويكمل </a:t>
            </a:r>
            <a:r>
              <a:rPr lang="ar-SA" b="1" dirty="0" smtClean="0"/>
              <a:t>الاجتذاب</a:t>
            </a:r>
            <a:r>
              <a:rPr lang="ar-SA" dirty="0" smtClean="0"/>
              <a:t> وظيفة التخطيط </a:t>
            </a:r>
          </a:p>
          <a:p>
            <a:pPr algn="just" rtl="1">
              <a:lnSpc>
                <a:spcPct val="150000"/>
              </a:lnSpc>
              <a:buNone/>
            </a:pPr>
            <a:r>
              <a:rPr lang="ar-SA" dirty="0" smtClean="0">
                <a:latin typeface="Times New Roman" pitchFamily="18" charset="0"/>
                <a:cs typeface="Times New Roman" pitchFamily="18" charset="0"/>
              </a:rPr>
              <a:t>	إذ يُمكن المخطط من تحديد مصادر الموارد البشرية ، والأسس العلمية ، الضامنة للاختيار الأنسب من الأفراد.</a:t>
            </a:r>
          </a:p>
          <a:p>
            <a:pPr algn="just" rtl="1">
              <a:lnSpc>
                <a:spcPct val="150000"/>
              </a:lnSpc>
              <a:buNone/>
            </a:pPr>
            <a:endParaRPr lang="ar-SA" dirty="0"/>
          </a:p>
        </p:txBody>
      </p:sp>
      <p:sp>
        <p:nvSpPr>
          <p:cNvPr id="5" name="Slide Number Placeholder 4"/>
          <p:cNvSpPr>
            <a:spLocks noGrp="1"/>
          </p:cNvSpPr>
          <p:nvPr>
            <p:ph type="sldNum" sz="quarter" idx="12"/>
          </p:nvPr>
        </p:nvSpPr>
        <p:spPr/>
        <p:txBody>
          <a:bodyPr/>
          <a:lstStyle/>
          <a:p>
            <a:fld id="{746AE089-DC22-4B3E-AA19-F6671261EA6B}" type="slidenum">
              <a:rPr lang="en-US" smtClean="0"/>
              <a:pPr/>
              <a:t>77</a:t>
            </a:fld>
            <a:endParaRPr lang="en-US" dirty="0"/>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990600" y="274638"/>
            <a:ext cx="7943088" cy="1143000"/>
          </a:xfrm>
        </p:spPr>
        <p:txBody>
          <a:bodyPr>
            <a:normAutofit/>
          </a:bodyPr>
          <a:lstStyle/>
          <a:p>
            <a:pPr algn="ctr"/>
            <a:r>
              <a:rPr lang="ar-SA" dirty="0" smtClean="0"/>
              <a:t>وظائف إدارة الموارد البشرية</a:t>
            </a:r>
            <a:endParaRPr lang="ar-SA" dirty="0"/>
          </a:p>
        </p:txBody>
      </p:sp>
      <p:sp>
        <p:nvSpPr>
          <p:cNvPr id="3" name="Content Placeholder 2"/>
          <p:cNvSpPr>
            <a:spLocks noGrp="1"/>
          </p:cNvSpPr>
          <p:nvPr>
            <p:ph idx="1"/>
          </p:nvPr>
        </p:nvSpPr>
        <p:spPr>
          <a:xfrm>
            <a:off x="1066800" y="2057400"/>
            <a:ext cx="7866888" cy="4191000"/>
          </a:xfrm>
        </p:spPr>
        <p:txBody>
          <a:bodyPr/>
          <a:lstStyle/>
          <a:p>
            <a:pPr algn="just" rtl="1">
              <a:lnSpc>
                <a:spcPct val="150000"/>
              </a:lnSpc>
              <a:spcBef>
                <a:spcPts val="0"/>
              </a:spcBef>
              <a:buFont typeface="Wingdings" pitchFamily="2" charset="2"/>
              <a:buChar char="v"/>
            </a:pPr>
            <a:r>
              <a:rPr lang="ar-SA" dirty="0" smtClean="0">
                <a:latin typeface="Times New Roman" pitchFamily="18" charset="0"/>
                <a:cs typeface="Times New Roman" pitchFamily="18" charset="0"/>
              </a:rPr>
              <a:t> وتساعد </a:t>
            </a:r>
            <a:r>
              <a:rPr lang="ar-SA" b="1" dirty="0" smtClean="0">
                <a:latin typeface="Times New Roman" pitchFamily="18" charset="0"/>
                <a:cs typeface="Times New Roman" pitchFamily="18" charset="0"/>
              </a:rPr>
              <a:t>وظيفة التحفيز </a:t>
            </a:r>
            <a:r>
              <a:rPr lang="ar-SA" dirty="0" smtClean="0">
                <a:latin typeface="Times New Roman" pitchFamily="18" charset="0"/>
                <a:cs typeface="Times New Roman" pitchFamily="18" charset="0"/>
              </a:rPr>
              <a:t>بدورها على تمتين العلاقة بين المؤسسات والأفراد، إذ إن الموارد البشرية المحفزة تلتزم أكثر بأهداف المؤسسات وتعمل بجدية أكثر على إنجاز المسؤوليات والأعمال التي أحيطت بها. </a:t>
            </a:r>
            <a:endParaRPr lang="ar-SA" dirty="0"/>
          </a:p>
        </p:txBody>
      </p:sp>
      <p:sp>
        <p:nvSpPr>
          <p:cNvPr id="5" name="Slide Number Placeholder 4"/>
          <p:cNvSpPr>
            <a:spLocks noGrp="1"/>
          </p:cNvSpPr>
          <p:nvPr>
            <p:ph type="sldNum" sz="quarter" idx="12"/>
          </p:nvPr>
        </p:nvSpPr>
        <p:spPr/>
        <p:txBody>
          <a:bodyPr/>
          <a:lstStyle/>
          <a:p>
            <a:fld id="{746AE089-DC22-4B3E-AA19-F6671261EA6B}" type="slidenum">
              <a:rPr lang="en-US" smtClean="0"/>
              <a:pPr/>
              <a:t>78</a:t>
            </a:fld>
            <a:endParaRPr lang="en-US" dirty="0"/>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914400" y="274638"/>
            <a:ext cx="8019288" cy="1143000"/>
          </a:xfrm>
        </p:spPr>
        <p:txBody>
          <a:bodyPr>
            <a:normAutofit/>
          </a:bodyPr>
          <a:lstStyle/>
          <a:p>
            <a:pPr algn="ctr"/>
            <a:r>
              <a:rPr lang="ar-SA" dirty="0" smtClean="0"/>
              <a:t>وظائف إدارة الموارد البشرية</a:t>
            </a:r>
            <a:endParaRPr lang="ar-SA" dirty="0"/>
          </a:p>
        </p:txBody>
      </p:sp>
      <p:sp>
        <p:nvSpPr>
          <p:cNvPr id="3" name="Content Placeholder 2"/>
          <p:cNvSpPr>
            <a:spLocks noGrp="1"/>
          </p:cNvSpPr>
          <p:nvPr>
            <p:ph idx="1"/>
          </p:nvPr>
        </p:nvSpPr>
        <p:spPr>
          <a:xfrm>
            <a:off x="1066800" y="1676400"/>
            <a:ext cx="7620000" cy="4800600"/>
          </a:xfrm>
        </p:spPr>
        <p:txBody>
          <a:bodyPr>
            <a:noAutofit/>
          </a:bodyPr>
          <a:lstStyle/>
          <a:p>
            <a:pPr algn="r" rtl="1">
              <a:lnSpc>
                <a:spcPct val="150000"/>
              </a:lnSpc>
              <a:spcBef>
                <a:spcPts val="0"/>
              </a:spcBef>
            </a:pPr>
            <a:r>
              <a:rPr lang="ar-SA" dirty="0" smtClean="0">
                <a:latin typeface="Times New Roman" pitchFamily="18" charset="0"/>
                <a:cs typeface="Times New Roman" pitchFamily="18" charset="0"/>
              </a:rPr>
              <a:t>وقد </a:t>
            </a:r>
            <a:r>
              <a:rPr lang="ar-SA" b="1" dirty="0" smtClean="0">
                <a:latin typeface="Times New Roman" pitchFamily="18" charset="0"/>
                <a:cs typeface="Times New Roman" pitchFamily="18" charset="0"/>
              </a:rPr>
              <a:t>تتعارض</a:t>
            </a:r>
            <a:r>
              <a:rPr lang="ar-SA" dirty="0" smtClean="0">
                <a:latin typeface="Times New Roman" pitchFamily="18" charset="0"/>
                <a:cs typeface="Times New Roman" pitchFamily="18" charset="0"/>
              </a:rPr>
              <a:t> أحيانا أهداف المؤسسة مع أهداف الأفراد، </a:t>
            </a:r>
            <a:r>
              <a:rPr lang="ar-SA" b="1" dirty="0" smtClean="0">
                <a:latin typeface="Times New Roman" pitchFamily="18" charset="0"/>
                <a:cs typeface="Times New Roman" pitchFamily="18" charset="0"/>
              </a:rPr>
              <a:t>فحافز المؤسسات </a:t>
            </a:r>
            <a:r>
              <a:rPr lang="ar-SA" dirty="0" smtClean="0">
                <a:latin typeface="Times New Roman" pitchFamily="18" charset="0"/>
                <a:cs typeface="Times New Roman" pitchFamily="18" charset="0"/>
              </a:rPr>
              <a:t>على سبيل المثال:</a:t>
            </a:r>
          </a:p>
          <a:p>
            <a:pPr algn="just" rtl="1">
              <a:lnSpc>
                <a:spcPct val="150000"/>
              </a:lnSpc>
              <a:spcBef>
                <a:spcPts val="0"/>
              </a:spcBef>
              <a:buFont typeface="Courier New" pitchFamily="49" charset="0"/>
              <a:buChar char="o"/>
            </a:pPr>
            <a:r>
              <a:rPr lang="ar-SA" dirty="0" smtClean="0">
                <a:latin typeface="Times New Roman" pitchFamily="18" charset="0"/>
                <a:cs typeface="Times New Roman" pitchFamily="18" charset="0"/>
              </a:rPr>
              <a:t>التقليل من تكاليف العمالة، بينما </a:t>
            </a:r>
            <a:r>
              <a:rPr lang="ar-SA" b="1" dirty="0" smtClean="0">
                <a:latin typeface="Times New Roman" pitchFamily="18" charset="0"/>
                <a:cs typeface="Times New Roman" pitchFamily="18" charset="0"/>
              </a:rPr>
              <a:t>حافز الأفراد </a:t>
            </a:r>
            <a:r>
              <a:rPr lang="ar-SA" dirty="0" smtClean="0">
                <a:latin typeface="Times New Roman" pitchFamily="18" charset="0"/>
                <a:cs typeface="Times New Roman" pitchFamily="18" charset="0"/>
              </a:rPr>
              <a:t>يتمثل في </a:t>
            </a:r>
          </a:p>
          <a:p>
            <a:pPr algn="just" rtl="1">
              <a:lnSpc>
                <a:spcPct val="150000"/>
              </a:lnSpc>
              <a:spcBef>
                <a:spcPts val="0"/>
              </a:spcBef>
              <a:buNone/>
            </a:pPr>
            <a:r>
              <a:rPr lang="ar-SA" dirty="0" smtClean="0">
                <a:latin typeface="Times New Roman" pitchFamily="18" charset="0"/>
                <a:cs typeface="Times New Roman" pitchFamily="18" charset="0"/>
              </a:rPr>
              <a:t>زيادة الرواتب والتعويضات .</a:t>
            </a:r>
          </a:p>
          <a:p>
            <a:pPr algn="just" rtl="1">
              <a:lnSpc>
                <a:spcPct val="150000"/>
              </a:lnSpc>
              <a:spcBef>
                <a:spcPts val="0"/>
              </a:spcBef>
            </a:pPr>
            <a:r>
              <a:rPr lang="ar-SA" dirty="0" smtClean="0">
                <a:latin typeface="Times New Roman" pitchFamily="18" charset="0"/>
                <a:cs typeface="Times New Roman" pitchFamily="18" charset="0"/>
              </a:rPr>
              <a:t>من هنا </a:t>
            </a:r>
            <a:r>
              <a:rPr lang="ar-SA" b="1" dirty="0" smtClean="0">
                <a:latin typeface="Times New Roman" pitchFamily="18" charset="0"/>
                <a:cs typeface="Times New Roman" pitchFamily="18" charset="0"/>
              </a:rPr>
              <a:t>فوظيفة التحفيز </a:t>
            </a:r>
            <a:r>
              <a:rPr lang="ar-SA" dirty="0" smtClean="0">
                <a:latin typeface="Times New Roman" pitchFamily="18" charset="0"/>
                <a:cs typeface="Times New Roman" pitchFamily="18" charset="0"/>
              </a:rPr>
              <a:t>مهمة للتقريب وتقوية العلاقات بين الأفراد  والمؤسسات. </a:t>
            </a:r>
          </a:p>
        </p:txBody>
      </p:sp>
      <p:sp>
        <p:nvSpPr>
          <p:cNvPr id="5" name="Slide Number Placeholder 4"/>
          <p:cNvSpPr>
            <a:spLocks noGrp="1"/>
          </p:cNvSpPr>
          <p:nvPr>
            <p:ph type="sldNum" sz="quarter" idx="12"/>
          </p:nvPr>
        </p:nvSpPr>
        <p:spPr/>
        <p:txBody>
          <a:bodyPr/>
          <a:lstStyle/>
          <a:p>
            <a:fld id="{746AE089-DC22-4B3E-AA19-F6671261EA6B}" type="slidenum">
              <a:rPr lang="en-US" smtClean="0"/>
              <a:pPr/>
              <a:t>79</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1066800" y="274638"/>
            <a:ext cx="7866888" cy="1143000"/>
          </a:xfrm>
        </p:spPr>
        <p:txBody>
          <a:bodyPr>
            <a:normAutofit/>
          </a:bodyPr>
          <a:lstStyle/>
          <a:p>
            <a:pPr algn="ctr"/>
            <a:r>
              <a:rPr lang="ar-SA" dirty="0" smtClean="0"/>
              <a:t>مفهوم إدارة الموارد البشرية</a:t>
            </a:r>
            <a:endParaRPr lang="ar-SA" dirty="0"/>
          </a:p>
        </p:txBody>
      </p:sp>
      <p:sp>
        <p:nvSpPr>
          <p:cNvPr id="3" name="Content Placeholder 2"/>
          <p:cNvSpPr>
            <a:spLocks noGrp="1"/>
          </p:cNvSpPr>
          <p:nvPr>
            <p:ph idx="1"/>
          </p:nvPr>
        </p:nvSpPr>
        <p:spPr>
          <a:xfrm>
            <a:off x="1066800" y="2057400"/>
            <a:ext cx="7866888" cy="4191000"/>
          </a:xfrm>
        </p:spPr>
        <p:txBody>
          <a:bodyPr>
            <a:normAutofit/>
          </a:bodyPr>
          <a:lstStyle/>
          <a:p>
            <a:pPr algn="just" rtl="1">
              <a:lnSpc>
                <a:spcPct val="150000"/>
              </a:lnSpc>
              <a:buNone/>
            </a:pPr>
            <a:r>
              <a:rPr lang="ar-SA" dirty="0" smtClean="0">
                <a:cs typeface="+mj-cs"/>
              </a:rPr>
              <a:t>	وتؤدي هذه الإدارة التي يرمز لها بالرمز </a:t>
            </a:r>
            <a:r>
              <a:rPr lang="en-US" dirty="0" smtClean="0">
                <a:cs typeface="+mj-cs"/>
              </a:rPr>
              <a:t>(HRM)</a:t>
            </a:r>
            <a:r>
              <a:rPr lang="ar-SA" dirty="0" smtClean="0">
                <a:cs typeface="+mj-cs"/>
              </a:rPr>
              <a:t> مجموعة من الأنشطة ( وظائف، مهام) والممارسات المتنوعة المتعلقة بالموارد البشرية وذلك في ظل إستراتيجية خاصة بها وتخدم رسالة وإستراتيجية المنظمة.</a:t>
            </a:r>
          </a:p>
        </p:txBody>
      </p:sp>
      <p:sp>
        <p:nvSpPr>
          <p:cNvPr id="5" name="Slide Number Placeholder 4"/>
          <p:cNvSpPr>
            <a:spLocks noGrp="1"/>
          </p:cNvSpPr>
          <p:nvPr>
            <p:ph type="sldNum" sz="quarter" idx="12"/>
          </p:nvPr>
        </p:nvSpPr>
        <p:spPr/>
        <p:txBody>
          <a:bodyPr/>
          <a:lstStyle/>
          <a:p>
            <a:fld id="{746AE089-DC22-4B3E-AA19-F6671261EA6B}" type="slidenum">
              <a:rPr lang="en-US" smtClean="0"/>
              <a:pPr/>
              <a:t>8</a:t>
            </a:fld>
            <a:endParaRPr lang="en-US" dirty="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944562"/>
          </a:xfrm>
        </p:spPr>
        <p:txBody>
          <a:bodyPr/>
          <a:lstStyle/>
          <a:p>
            <a:pPr algn="ctr"/>
            <a:r>
              <a:rPr lang="ar-SA" dirty="0" smtClean="0"/>
              <a:t>وظائف إدارة الموارد البشرية</a:t>
            </a:r>
            <a:endParaRPr lang="ar-SA" dirty="0"/>
          </a:p>
        </p:txBody>
      </p:sp>
      <p:sp>
        <p:nvSpPr>
          <p:cNvPr id="3" name="Content Placeholder 2"/>
          <p:cNvSpPr>
            <a:spLocks noGrp="1"/>
          </p:cNvSpPr>
          <p:nvPr>
            <p:ph idx="1"/>
          </p:nvPr>
        </p:nvSpPr>
        <p:spPr>
          <a:xfrm>
            <a:off x="1219200" y="1676400"/>
            <a:ext cx="7714488" cy="4572000"/>
          </a:xfrm>
        </p:spPr>
        <p:txBody>
          <a:bodyPr>
            <a:normAutofit/>
          </a:bodyPr>
          <a:lstStyle/>
          <a:p>
            <a:pPr algn="just" rtl="1">
              <a:buNone/>
            </a:pPr>
            <a:r>
              <a:rPr lang="ar-SA" dirty="0" smtClean="0">
                <a:latin typeface="Times New Roman" pitchFamily="18" charset="0"/>
                <a:cs typeface="Times New Roman" pitchFamily="18" charset="0"/>
              </a:rPr>
              <a:t>	أما </a:t>
            </a:r>
            <a:r>
              <a:rPr lang="ar-SA" b="1" dirty="0" smtClean="0">
                <a:latin typeface="Times New Roman" pitchFamily="18" charset="0"/>
                <a:cs typeface="Times New Roman" pitchFamily="18" charset="0"/>
              </a:rPr>
              <a:t>سوء استعمال وظائف إدارة الموارد البشرية  </a:t>
            </a:r>
            <a:r>
              <a:rPr lang="ar-SA" dirty="0" smtClean="0">
                <a:latin typeface="Times New Roman" pitchFamily="18" charset="0"/>
                <a:cs typeface="Times New Roman" pitchFamily="18" charset="0"/>
              </a:rPr>
              <a:t>فيؤدي إلى :</a:t>
            </a:r>
          </a:p>
          <a:p>
            <a:pPr algn="just" rtl="1">
              <a:lnSpc>
                <a:spcPct val="150000"/>
              </a:lnSpc>
            </a:pPr>
            <a:r>
              <a:rPr lang="ar-SA" dirty="0" smtClean="0">
                <a:latin typeface="Times New Roman" pitchFamily="18" charset="0"/>
                <a:cs typeface="Times New Roman" pitchFamily="18" charset="0"/>
              </a:rPr>
              <a:t> خلافات بين طرفي الإنتاج ( المنظمة والأفراد )</a:t>
            </a:r>
          </a:p>
          <a:p>
            <a:pPr algn="just" rtl="1">
              <a:lnSpc>
                <a:spcPct val="150000"/>
              </a:lnSpc>
            </a:pPr>
            <a:r>
              <a:rPr lang="ar-SA" dirty="0" smtClean="0">
                <a:latin typeface="Times New Roman" pitchFamily="18" charset="0"/>
                <a:cs typeface="Times New Roman" pitchFamily="18" charset="0"/>
              </a:rPr>
              <a:t>تعطيل مسيرة الإدارة </a:t>
            </a:r>
          </a:p>
          <a:p>
            <a:pPr algn="just" rtl="1">
              <a:lnSpc>
                <a:spcPct val="150000"/>
              </a:lnSpc>
            </a:pPr>
            <a:r>
              <a:rPr lang="ar-SA" dirty="0" smtClean="0">
                <a:latin typeface="Times New Roman" pitchFamily="18" charset="0"/>
                <a:cs typeface="Times New Roman" pitchFamily="18" charset="0"/>
              </a:rPr>
              <a:t>توتر العلاقة التي تربط المؤسسات والمحيطات الخارجية المتعاملة معها.</a:t>
            </a:r>
            <a:endParaRPr lang="ar-SA" dirty="0"/>
          </a:p>
        </p:txBody>
      </p:sp>
      <p:sp>
        <p:nvSpPr>
          <p:cNvPr id="5" name="Slide Number Placeholder 4"/>
          <p:cNvSpPr>
            <a:spLocks noGrp="1"/>
          </p:cNvSpPr>
          <p:nvPr>
            <p:ph type="sldNum" sz="quarter" idx="12"/>
          </p:nvPr>
        </p:nvSpPr>
        <p:spPr/>
        <p:txBody>
          <a:bodyPr/>
          <a:lstStyle/>
          <a:p>
            <a:fld id="{746AE089-DC22-4B3E-AA19-F6671261EA6B}" type="slidenum">
              <a:rPr lang="en-US" smtClean="0"/>
              <a:pPr/>
              <a:t>80</a:t>
            </a:fld>
            <a:endParaRPr lang="en-US" dirty="0"/>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SA" dirty="0" smtClean="0"/>
              <a:t>وظائف إدارة الموارد البشرية</a:t>
            </a:r>
            <a:endParaRPr lang="ar-SA" dirty="0"/>
          </a:p>
        </p:txBody>
      </p:sp>
      <p:sp>
        <p:nvSpPr>
          <p:cNvPr id="3" name="Content Placeholder 2"/>
          <p:cNvSpPr>
            <a:spLocks noGrp="1"/>
          </p:cNvSpPr>
          <p:nvPr>
            <p:ph idx="1"/>
          </p:nvPr>
        </p:nvSpPr>
        <p:spPr>
          <a:xfrm>
            <a:off x="914400" y="2057400"/>
            <a:ext cx="8019288" cy="4191000"/>
          </a:xfrm>
        </p:spPr>
        <p:txBody>
          <a:bodyPr/>
          <a:lstStyle/>
          <a:p>
            <a:pPr algn="just" rtl="1">
              <a:lnSpc>
                <a:spcPct val="150000"/>
              </a:lnSpc>
              <a:spcBef>
                <a:spcPts val="0"/>
              </a:spcBef>
            </a:pPr>
            <a:r>
              <a:rPr lang="ar-SA" b="1" dirty="0" smtClean="0">
                <a:solidFill>
                  <a:srgbClr val="0000FF"/>
                </a:solidFill>
                <a:latin typeface="Times New Roman" pitchFamily="18" charset="0"/>
                <a:cs typeface="Times New Roman" pitchFamily="18" charset="0"/>
              </a:rPr>
              <a:t>من المستحسن خلق العلاقة الجيدة بين الأفراد والمؤسسات وإيجاد إدارة بشرية فاعلة، تنظم مستويات ومستلزمات التعامل بين المؤسسات ومحيطاتها العملية .</a:t>
            </a:r>
            <a:endParaRPr lang="ar-SA" b="1" dirty="0">
              <a:solidFill>
                <a:srgbClr val="0000FF"/>
              </a:solidFill>
            </a:endParaRPr>
          </a:p>
        </p:txBody>
      </p:sp>
      <p:sp>
        <p:nvSpPr>
          <p:cNvPr id="4" name="Slide Number Placeholder 3"/>
          <p:cNvSpPr>
            <a:spLocks noGrp="1"/>
          </p:cNvSpPr>
          <p:nvPr>
            <p:ph type="sldNum" sz="quarter" idx="12"/>
          </p:nvPr>
        </p:nvSpPr>
        <p:spPr/>
        <p:txBody>
          <a:bodyPr/>
          <a:lstStyle/>
          <a:p>
            <a:fld id="{746AE089-DC22-4B3E-AA19-F6671261EA6B}" type="slidenum">
              <a:rPr lang="en-US" smtClean="0"/>
              <a:pPr/>
              <a:t>81</a:t>
            </a:fld>
            <a:endParaRPr lang="en-US" dirty="0"/>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7772400" cy="762000"/>
          </a:xfrm>
        </p:spPr>
        <p:txBody>
          <a:bodyPr>
            <a:normAutofit/>
          </a:bodyPr>
          <a:lstStyle/>
          <a:p>
            <a:pPr algn="ctr"/>
            <a:r>
              <a:rPr lang="ar-SA" dirty="0" smtClean="0"/>
              <a:t>وظائف إدارة الموارد البشرية</a:t>
            </a:r>
            <a:endParaRPr lang="ar-SA" dirty="0"/>
          </a:p>
        </p:txBody>
      </p:sp>
      <p:sp>
        <p:nvSpPr>
          <p:cNvPr id="3" name="Content Placeholder 2"/>
          <p:cNvSpPr>
            <a:spLocks noGrp="1"/>
          </p:cNvSpPr>
          <p:nvPr>
            <p:ph idx="1"/>
          </p:nvPr>
        </p:nvSpPr>
        <p:spPr>
          <a:xfrm>
            <a:off x="1143000" y="1371600"/>
            <a:ext cx="7543800" cy="5029200"/>
          </a:xfrm>
        </p:spPr>
        <p:txBody>
          <a:bodyPr>
            <a:noAutofit/>
          </a:bodyPr>
          <a:lstStyle/>
          <a:p>
            <a:pPr algn="just" rtl="1">
              <a:buNone/>
            </a:pPr>
            <a:r>
              <a:rPr lang="ar-SA" sz="3200" b="1" dirty="0" smtClean="0">
                <a:latin typeface="Times New Roman" pitchFamily="18" charset="0"/>
                <a:cs typeface="Times New Roman" pitchFamily="18" charset="0"/>
              </a:rPr>
              <a:t>ثالثاً :الرؤى والاستراتيجيات الحديثة في إدارة الموارد البشرية</a:t>
            </a:r>
          </a:p>
          <a:p>
            <a:pPr algn="just">
              <a:lnSpc>
                <a:spcPct val="150000"/>
              </a:lnSpc>
              <a:buNone/>
            </a:pPr>
            <a:r>
              <a:rPr lang="ar-SA" sz="3200" b="1" dirty="0" smtClean="0">
                <a:latin typeface="Times New Roman" pitchFamily="18" charset="0"/>
                <a:cs typeface="Times New Roman" pitchFamily="18" charset="0"/>
              </a:rPr>
              <a:t>   </a:t>
            </a:r>
            <a:r>
              <a:rPr lang="ar-SA" sz="3200" dirty="0" smtClean="0">
                <a:latin typeface="Times New Roman" pitchFamily="18" charset="0"/>
                <a:cs typeface="Times New Roman" pitchFamily="18" charset="0"/>
              </a:rPr>
              <a:t>إن رؤية إدارة الموارد البشرية من منظار وظائفها ومهامها </a:t>
            </a:r>
            <a:r>
              <a:rPr lang="ar-SA" sz="3200" b="1" dirty="0" smtClean="0">
                <a:latin typeface="Times New Roman" pitchFamily="18" charset="0"/>
                <a:cs typeface="Times New Roman" pitchFamily="18" charset="0"/>
              </a:rPr>
              <a:t>كالتوظيف والتحفيز والحفاظ </a:t>
            </a:r>
            <a:r>
              <a:rPr lang="ar-SA" sz="3200" dirty="0" smtClean="0">
                <a:latin typeface="Times New Roman" pitchFamily="18" charset="0"/>
                <a:cs typeface="Times New Roman" pitchFamily="18" charset="0"/>
              </a:rPr>
              <a:t>على الموارد البشرية وغيرها من الوظائف، </a:t>
            </a:r>
            <a:r>
              <a:rPr lang="ar-SA" sz="3200" b="1" dirty="0" smtClean="0">
                <a:latin typeface="Times New Roman" pitchFamily="18" charset="0"/>
                <a:cs typeface="Times New Roman" pitchFamily="18" charset="0"/>
              </a:rPr>
              <a:t>ليس كافيا </a:t>
            </a:r>
            <a:r>
              <a:rPr lang="ar-SA" dirty="0" smtClean="0">
                <a:latin typeface="Times New Roman" pitchFamily="18" charset="0"/>
                <a:cs typeface="Times New Roman" pitchFamily="18" charset="0"/>
              </a:rPr>
              <a:t>حيث ظهرت رؤى </a:t>
            </a:r>
            <a:r>
              <a:rPr lang="ar-SA" sz="3200" dirty="0" smtClean="0">
                <a:latin typeface="Times New Roman" pitchFamily="18" charset="0"/>
                <a:cs typeface="Times New Roman" pitchFamily="18" charset="0"/>
              </a:rPr>
              <a:t>جديدة تدخل ضمن صلاحيات الجهاز الإداري البشري </a:t>
            </a:r>
            <a:r>
              <a:rPr lang="ar-SA" sz="3200" b="1" dirty="0" smtClean="0">
                <a:latin typeface="Times New Roman" pitchFamily="18" charset="0"/>
                <a:cs typeface="Times New Roman" pitchFamily="18" charset="0"/>
              </a:rPr>
              <a:t>ما يلي</a:t>
            </a:r>
            <a:r>
              <a:rPr lang="ar-SA" sz="3200" dirty="0" smtClean="0">
                <a:latin typeface="Times New Roman" pitchFamily="18" charset="0"/>
                <a:cs typeface="Times New Roman" pitchFamily="18" charset="0"/>
              </a:rPr>
              <a:t>:</a:t>
            </a:r>
          </a:p>
          <a:p>
            <a:pPr algn="just" rtl="1">
              <a:buNone/>
            </a:pPr>
            <a:endParaRPr lang="en-US" sz="3200" b="1" dirty="0" smtClean="0">
              <a:latin typeface="Times New Roman" pitchFamily="18" charset="0"/>
              <a:cs typeface="Times New Roman" pitchFamily="18" charset="0"/>
            </a:endParaRPr>
          </a:p>
          <a:p>
            <a:endParaRPr lang="ar-SA" sz="3200" dirty="0"/>
          </a:p>
        </p:txBody>
      </p:sp>
      <p:sp>
        <p:nvSpPr>
          <p:cNvPr id="4" name="Slide Number Placeholder 3"/>
          <p:cNvSpPr>
            <a:spLocks noGrp="1"/>
          </p:cNvSpPr>
          <p:nvPr>
            <p:ph type="sldNum" sz="quarter" idx="12"/>
          </p:nvPr>
        </p:nvSpPr>
        <p:spPr/>
        <p:txBody>
          <a:bodyPr/>
          <a:lstStyle/>
          <a:p>
            <a:fld id="{746AE089-DC22-4B3E-AA19-F6671261EA6B}" type="slidenum">
              <a:rPr lang="en-US" smtClean="0"/>
              <a:pPr/>
              <a:t>82</a:t>
            </a:fld>
            <a:endParaRPr lang="en-US" dirty="0"/>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143000"/>
          </a:xfrm>
        </p:spPr>
        <p:txBody>
          <a:bodyPr>
            <a:normAutofit/>
          </a:bodyPr>
          <a:lstStyle/>
          <a:p>
            <a:r>
              <a:rPr lang="ar-SA" dirty="0" smtClean="0"/>
              <a:t>وظائف إدارة الموارد البشرية</a:t>
            </a:r>
            <a:endParaRPr lang="ar-SA" dirty="0"/>
          </a:p>
        </p:txBody>
      </p:sp>
      <p:sp>
        <p:nvSpPr>
          <p:cNvPr id="3" name="Content Placeholder 2"/>
          <p:cNvSpPr>
            <a:spLocks noGrp="1"/>
          </p:cNvSpPr>
          <p:nvPr>
            <p:ph idx="1"/>
          </p:nvPr>
        </p:nvSpPr>
        <p:spPr>
          <a:xfrm>
            <a:off x="1143000" y="1600200"/>
            <a:ext cx="7620000" cy="5029200"/>
          </a:xfrm>
        </p:spPr>
        <p:txBody>
          <a:bodyPr>
            <a:noAutofit/>
          </a:bodyPr>
          <a:lstStyle/>
          <a:p>
            <a:pPr algn="just" rtl="1">
              <a:buFont typeface="Wingdings" pitchFamily="2" charset="2"/>
              <a:buChar char="Ø"/>
            </a:pPr>
            <a:r>
              <a:rPr lang="ar-SA" sz="3200" b="1" dirty="0" smtClean="0">
                <a:latin typeface="Times New Roman" pitchFamily="18" charset="0"/>
                <a:cs typeface="Times New Roman" pitchFamily="18" charset="0"/>
              </a:rPr>
              <a:t>تعدد جمهور المستفيدين من قيام إدارة الموارد البشرية</a:t>
            </a:r>
          </a:p>
          <a:p>
            <a:pPr algn="just">
              <a:lnSpc>
                <a:spcPct val="150000"/>
              </a:lnSpc>
              <a:buNone/>
            </a:pPr>
            <a:r>
              <a:rPr lang="ar-SA" sz="3200" dirty="0" smtClean="0">
                <a:latin typeface="Times New Roman" pitchFamily="18" charset="0"/>
                <a:cs typeface="Times New Roman" pitchFamily="18" charset="0"/>
              </a:rPr>
              <a:t>	إن الفائدة التي تُجنى من قيام إدارة الموارد البشرية في المؤسسات </a:t>
            </a:r>
            <a:r>
              <a:rPr lang="ar-SA" sz="3200" b="1" dirty="0" smtClean="0">
                <a:latin typeface="Times New Roman" pitchFamily="18" charset="0"/>
                <a:cs typeface="Times New Roman" pitchFamily="18" charset="0"/>
              </a:rPr>
              <a:t>لا تنحصر </a:t>
            </a:r>
            <a:r>
              <a:rPr lang="ar-SA" sz="3200" dirty="0" smtClean="0">
                <a:latin typeface="Times New Roman" pitchFamily="18" charset="0"/>
                <a:cs typeface="Times New Roman" pitchFamily="18" charset="0"/>
              </a:rPr>
              <a:t>في دور الوظائف أو الخدمات التي تقدمها هذه الإدارة إلى الأفراد والموظفين والعاملين، </a:t>
            </a:r>
            <a:r>
              <a:rPr lang="ar-SA" sz="3200" b="1" dirty="0" smtClean="0">
                <a:latin typeface="Times New Roman" pitchFamily="18" charset="0"/>
                <a:cs typeface="Times New Roman" pitchFamily="18" charset="0"/>
              </a:rPr>
              <a:t>بل </a:t>
            </a:r>
            <a:r>
              <a:rPr lang="ar-SA" dirty="0" smtClean="0">
                <a:latin typeface="Times New Roman" pitchFamily="18" charset="0"/>
                <a:cs typeface="Times New Roman" pitchFamily="18" charset="0"/>
              </a:rPr>
              <a:t>يستفيد من عمليات إنتاجها للسلع والخدمات جمهور </a:t>
            </a:r>
            <a:r>
              <a:rPr lang="ar-SA" sz="3200" dirty="0" smtClean="0">
                <a:latin typeface="Times New Roman" pitchFamily="18" charset="0"/>
                <a:cs typeface="Times New Roman" pitchFamily="18" charset="0"/>
              </a:rPr>
              <a:t>كبير من الذين يتعاملون مع المؤسسات </a:t>
            </a:r>
            <a:r>
              <a:rPr lang="ar-SA" sz="3200" b="1" dirty="0" err="1" smtClean="0">
                <a:latin typeface="Times New Roman" pitchFamily="18" charset="0"/>
                <a:cs typeface="Times New Roman" pitchFamily="18" charset="0"/>
              </a:rPr>
              <a:t>إقرئي</a:t>
            </a:r>
            <a:r>
              <a:rPr lang="ar-SA" sz="3200" b="1" dirty="0" smtClean="0">
                <a:latin typeface="Times New Roman" pitchFamily="18" charset="0"/>
                <a:cs typeface="Times New Roman" pitchFamily="18" charset="0"/>
              </a:rPr>
              <a:t> الكتاب </a:t>
            </a:r>
            <a:r>
              <a:rPr lang="ar-SA" sz="3200" b="1" dirty="0" err="1" smtClean="0">
                <a:latin typeface="Times New Roman" pitchFamily="18" charset="0"/>
                <a:cs typeface="Times New Roman" pitchFamily="18" charset="0"/>
              </a:rPr>
              <a:t>ص</a:t>
            </a:r>
            <a:r>
              <a:rPr lang="ar-SA" sz="3200" b="1" dirty="0" smtClean="0">
                <a:latin typeface="Times New Roman" pitchFamily="18" charset="0"/>
                <a:cs typeface="Times New Roman" pitchFamily="18" charset="0"/>
              </a:rPr>
              <a:t> 25:</a:t>
            </a:r>
            <a:endParaRPr lang="ar-SA" sz="3200" b="1" dirty="0"/>
          </a:p>
        </p:txBody>
      </p:sp>
      <p:sp>
        <p:nvSpPr>
          <p:cNvPr id="4" name="Slide Number Placeholder 3"/>
          <p:cNvSpPr>
            <a:spLocks noGrp="1"/>
          </p:cNvSpPr>
          <p:nvPr>
            <p:ph type="sldNum" sz="quarter" idx="12"/>
          </p:nvPr>
        </p:nvSpPr>
        <p:spPr/>
        <p:txBody>
          <a:bodyPr/>
          <a:lstStyle/>
          <a:p>
            <a:fld id="{746AE089-DC22-4B3E-AA19-F6671261EA6B}" type="slidenum">
              <a:rPr lang="en-US" smtClean="0"/>
              <a:pPr/>
              <a:t>83</a:t>
            </a:fld>
            <a:endParaRPr lang="en-US" dirty="0"/>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1143000"/>
          </a:xfrm>
        </p:spPr>
        <p:txBody>
          <a:bodyPr>
            <a:normAutofit/>
          </a:bodyPr>
          <a:lstStyle/>
          <a:p>
            <a:pPr algn="ctr"/>
            <a:r>
              <a:rPr lang="ar-SA" dirty="0" smtClean="0"/>
              <a:t>وظائف إدارة الموارد البشرية</a:t>
            </a:r>
            <a:endParaRPr lang="ar-SA" dirty="0"/>
          </a:p>
        </p:txBody>
      </p:sp>
      <p:sp>
        <p:nvSpPr>
          <p:cNvPr id="3" name="Content Placeholder 2"/>
          <p:cNvSpPr>
            <a:spLocks noGrp="1"/>
          </p:cNvSpPr>
          <p:nvPr>
            <p:ph idx="1"/>
          </p:nvPr>
        </p:nvSpPr>
        <p:spPr/>
        <p:txBody>
          <a:bodyPr>
            <a:normAutofit/>
          </a:bodyPr>
          <a:lstStyle/>
          <a:p>
            <a:pPr algn="just" rtl="1">
              <a:lnSpc>
                <a:spcPct val="150000"/>
              </a:lnSpc>
              <a:buFont typeface="Wingdings" pitchFamily="2" charset="2"/>
              <a:buChar char="Ø"/>
            </a:pPr>
            <a:r>
              <a:rPr lang="ar-SA" b="1" dirty="0" smtClean="0">
                <a:latin typeface="Times New Roman" pitchFamily="18" charset="0"/>
                <a:cs typeface="Times New Roman" pitchFamily="18" charset="0"/>
              </a:rPr>
              <a:t>تأثير استراتيجيات الإدارة على مواردها البشرية</a:t>
            </a:r>
          </a:p>
          <a:p>
            <a:pPr algn="just" rtl="1">
              <a:lnSpc>
                <a:spcPct val="150000"/>
              </a:lnSpc>
              <a:buNone/>
            </a:pPr>
            <a:r>
              <a:rPr lang="ar-SA" dirty="0" smtClean="0">
                <a:latin typeface="Times New Roman" pitchFamily="18" charset="0"/>
                <a:cs typeface="Times New Roman" pitchFamily="18" charset="0"/>
              </a:rPr>
              <a:t>	تهدف الاستراتيجيات التي تضعها المؤسسات </a:t>
            </a:r>
            <a:r>
              <a:rPr lang="ar-SA" b="1" dirty="0" smtClean="0">
                <a:latin typeface="Times New Roman" pitchFamily="18" charset="0"/>
                <a:cs typeface="Times New Roman" pitchFamily="18" charset="0"/>
              </a:rPr>
              <a:t>إلى</a:t>
            </a:r>
            <a:r>
              <a:rPr lang="ar-SA" dirty="0" smtClean="0">
                <a:latin typeface="Times New Roman" pitchFamily="18" charset="0"/>
                <a:cs typeface="Times New Roman" pitchFamily="18" charset="0"/>
              </a:rPr>
              <a:t> : </a:t>
            </a:r>
          </a:p>
          <a:p>
            <a:pPr algn="just" rtl="1">
              <a:lnSpc>
                <a:spcPct val="150000"/>
              </a:lnSpc>
              <a:buFont typeface="Wingdings" pitchFamily="2" charset="2"/>
              <a:buChar char="§"/>
            </a:pPr>
            <a:r>
              <a:rPr lang="ar-SA" dirty="0" smtClean="0">
                <a:latin typeface="Times New Roman" pitchFamily="18" charset="0"/>
                <a:cs typeface="Times New Roman" pitchFamily="18" charset="0"/>
              </a:rPr>
              <a:t>تنبؤ ودراسة الأسواق العاملة فيها </a:t>
            </a:r>
          </a:p>
          <a:p>
            <a:pPr algn="just" rtl="1">
              <a:lnSpc>
                <a:spcPct val="150000"/>
              </a:lnSpc>
              <a:buFont typeface="Wingdings" pitchFamily="2" charset="2"/>
              <a:buChar char="§"/>
            </a:pPr>
            <a:r>
              <a:rPr lang="ar-SA" dirty="0" smtClean="0">
                <a:latin typeface="Times New Roman" pitchFamily="18" charset="0"/>
                <a:cs typeface="Times New Roman" pitchFamily="18" charset="0"/>
              </a:rPr>
              <a:t>تشغيل مواردها المتوفرة </a:t>
            </a:r>
          </a:p>
          <a:p>
            <a:pPr algn="just" rtl="1">
              <a:lnSpc>
                <a:spcPct val="150000"/>
              </a:lnSpc>
              <a:buFont typeface="Wingdings" pitchFamily="2" charset="2"/>
              <a:buChar char="§"/>
            </a:pPr>
            <a:r>
              <a:rPr lang="ar-SA" dirty="0" smtClean="0">
                <a:latin typeface="Times New Roman" pitchFamily="18" charset="0"/>
                <a:cs typeface="Times New Roman" pitchFamily="18" charset="0"/>
              </a:rPr>
              <a:t>جني المزيد من النتائج الجيدة ( اقرئي الكتاب ص26)</a:t>
            </a:r>
          </a:p>
        </p:txBody>
      </p:sp>
      <p:sp>
        <p:nvSpPr>
          <p:cNvPr id="4" name="Slide Number Placeholder 3"/>
          <p:cNvSpPr>
            <a:spLocks noGrp="1"/>
          </p:cNvSpPr>
          <p:nvPr>
            <p:ph type="sldNum" sz="quarter" idx="12"/>
          </p:nvPr>
        </p:nvSpPr>
        <p:spPr/>
        <p:txBody>
          <a:bodyPr/>
          <a:lstStyle/>
          <a:p>
            <a:fld id="{746AE089-DC22-4B3E-AA19-F6671261EA6B}" type="slidenum">
              <a:rPr lang="en-US" smtClean="0"/>
              <a:pPr/>
              <a:t>84</a:t>
            </a:fld>
            <a:endParaRPr lang="en-US" dirty="0"/>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SA" dirty="0" smtClean="0"/>
              <a:t>وظائف إدارة الموارد البشرية</a:t>
            </a:r>
            <a:endParaRPr lang="ar-SA" dirty="0"/>
          </a:p>
        </p:txBody>
      </p:sp>
      <p:sp>
        <p:nvSpPr>
          <p:cNvPr id="3" name="Content Placeholder 2"/>
          <p:cNvSpPr>
            <a:spLocks noGrp="1"/>
          </p:cNvSpPr>
          <p:nvPr>
            <p:ph idx="1"/>
          </p:nvPr>
        </p:nvSpPr>
        <p:spPr>
          <a:xfrm>
            <a:off x="990600" y="1981200"/>
            <a:ext cx="7943088" cy="4267200"/>
          </a:xfrm>
        </p:spPr>
        <p:txBody>
          <a:bodyPr>
            <a:normAutofit/>
          </a:bodyPr>
          <a:lstStyle/>
          <a:p>
            <a:pPr algn="just" rtl="1">
              <a:lnSpc>
                <a:spcPct val="150000"/>
              </a:lnSpc>
              <a:spcBef>
                <a:spcPts val="0"/>
              </a:spcBef>
              <a:buFont typeface="Wingdings" pitchFamily="2" charset="2"/>
              <a:buChar char="Ø"/>
            </a:pPr>
            <a:r>
              <a:rPr lang="ar-SA" b="1" dirty="0" smtClean="0">
                <a:latin typeface="Times New Roman" pitchFamily="18" charset="0"/>
                <a:cs typeface="Times New Roman" pitchFamily="18" charset="0"/>
              </a:rPr>
              <a:t>تأثير سياسات الإدارة على مواردها البشرية</a:t>
            </a:r>
          </a:p>
          <a:p>
            <a:pPr algn="just" rtl="1">
              <a:lnSpc>
                <a:spcPct val="150000"/>
              </a:lnSpc>
              <a:spcBef>
                <a:spcPts val="0"/>
              </a:spcBef>
              <a:buNone/>
            </a:pPr>
            <a:r>
              <a:rPr lang="ar-SA" dirty="0" smtClean="0">
                <a:latin typeface="Times New Roman" pitchFamily="18" charset="0"/>
                <a:cs typeface="Times New Roman" pitchFamily="18" charset="0"/>
              </a:rPr>
              <a:t>   إن السياسات التي تتبعها إدارات المؤسسات والتي تؤثر على قرارات المدراء ما هي إلا تعبير عن الطرق والأساليب التكتيكية التي بواسطتها تدار المؤسسة . </a:t>
            </a:r>
          </a:p>
          <a:p>
            <a:pPr algn="just" rtl="1">
              <a:lnSpc>
                <a:spcPct val="150000"/>
              </a:lnSpc>
              <a:spcBef>
                <a:spcPts val="0"/>
              </a:spcBef>
              <a:buNone/>
            </a:pPr>
            <a:r>
              <a:rPr lang="ar-SA" dirty="0" smtClean="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algn="just" rtl="1">
              <a:lnSpc>
                <a:spcPct val="150000"/>
              </a:lnSpc>
              <a:spcBef>
                <a:spcPts val="0"/>
              </a:spcBef>
              <a:buNone/>
            </a:pPr>
            <a:endParaRPr lang="en-US" dirty="0" smtClean="0">
              <a:latin typeface="Times New Roman" pitchFamily="18" charset="0"/>
              <a:cs typeface="Times New Roman" pitchFamily="18" charset="0"/>
            </a:endParaRPr>
          </a:p>
          <a:p>
            <a:pPr algn="just" rtl="1">
              <a:spcBef>
                <a:spcPts val="0"/>
              </a:spcBef>
            </a:pPr>
            <a:endParaRPr lang="ar-SA" dirty="0"/>
          </a:p>
        </p:txBody>
      </p:sp>
      <p:sp>
        <p:nvSpPr>
          <p:cNvPr id="4" name="Slide Number Placeholder 3"/>
          <p:cNvSpPr>
            <a:spLocks noGrp="1"/>
          </p:cNvSpPr>
          <p:nvPr>
            <p:ph type="sldNum" sz="quarter" idx="12"/>
          </p:nvPr>
        </p:nvSpPr>
        <p:spPr/>
        <p:txBody>
          <a:bodyPr/>
          <a:lstStyle/>
          <a:p>
            <a:fld id="{746AE089-DC22-4B3E-AA19-F6671261EA6B}" type="slidenum">
              <a:rPr lang="en-US" smtClean="0"/>
              <a:pPr/>
              <a:t>85</a:t>
            </a:fld>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b="1" dirty="0" smtClean="0"/>
              <a:t>فلسفة إدارة الموارد البشرية</a:t>
            </a:r>
            <a:endParaRPr lang="ar-SA" dirty="0"/>
          </a:p>
        </p:txBody>
      </p:sp>
      <p:sp>
        <p:nvSpPr>
          <p:cNvPr id="3" name="عنصر نائب للمحتوى 2"/>
          <p:cNvSpPr>
            <a:spLocks noGrp="1"/>
          </p:cNvSpPr>
          <p:nvPr>
            <p:ph idx="1"/>
          </p:nvPr>
        </p:nvSpPr>
        <p:spPr>
          <a:xfrm>
            <a:off x="1066800" y="1981200"/>
            <a:ext cx="7866888" cy="4267200"/>
          </a:xfrm>
        </p:spPr>
        <p:txBody>
          <a:bodyPr/>
          <a:lstStyle/>
          <a:p>
            <a:pPr algn="just" rtl="1">
              <a:lnSpc>
                <a:spcPct val="150000"/>
              </a:lnSpc>
              <a:buNone/>
            </a:pPr>
            <a:r>
              <a:rPr lang="ar-SA" b="1" dirty="0" smtClean="0"/>
              <a:t>	</a:t>
            </a:r>
            <a:r>
              <a:rPr lang="ar-SA" dirty="0" smtClean="0"/>
              <a:t>يتلخص المنطق الأساسي في إدارة الموارد البشرية في ضرورة احترام الإنسان واستثمار وتطوير قدراته وطاقاته وتوظيفها في مجالات العمل الأنسب واعتباره شريكاً في العمل وليس أجيراً.</a:t>
            </a:r>
            <a:endParaRPr lang="en-US" dirty="0" smtClean="0"/>
          </a:p>
          <a:p>
            <a:pPr algn="just" rtl="1"/>
            <a:endParaRPr lang="ar-SA" dirty="0"/>
          </a:p>
        </p:txBody>
      </p:sp>
      <p:sp>
        <p:nvSpPr>
          <p:cNvPr id="4" name="Slide Number Placeholder 3"/>
          <p:cNvSpPr>
            <a:spLocks noGrp="1"/>
          </p:cNvSpPr>
          <p:nvPr>
            <p:ph type="sldNum" sz="quarter" idx="12"/>
          </p:nvPr>
        </p:nvSpPr>
        <p:spPr/>
        <p:txBody>
          <a:bodyPr/>
          <a:lstStyle/>
          <a:p>
            <a:fld id="{746AE089-DC22-4B3E-AA19-F6671261EA6B}" type="slidenum">
              <a:rPr lang="en-US" smtClean="0"/>
              <a:pPr/>
              <a:t>9</a:t>
            </a:fld>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1830</TotalTime>
  <Words>2126</Words>
  <Application>Microsoft Office PowerPoint</Application>
  <PresentationFormat>عرض على الشاشة (3:4)‏</PresentationFormat>
  <Paragraphs>438</Paragraphs>
  <Slides>85</Slides>
  <Notes>0</Notes>
  <HiddenSlides>0</HiddenSlides>
  <MMClips>0</MMClips>
  <ScaleCrop>false</ScaleCrop>
  <HeadingPairs>
    <vt:vector size="4" baseType="variant">
      <vt:variant>
        <vt:lpstr>نسق</vt:lpstr>
      </vt:variant>
      <vt:variant>
        <vt:i4>1</vt:i4>
      </vt:variant>
      <vt:variant>
        <vt:lpstr>عناوين الشرائح</vt:lpstr>
      </vt:variant>
      <vt:variant>
        <vt:i4>85</vt:i4>
      </vt:variant>
    </vt:vector>
  </HeadingPairs>
  <TitlesOfParts>
    <vt:vector size="86" baseType="lpstr">
      <vt:lpstr>Solstice</vt:lpstr>
      <vt:lpstr>تخطيط إدارة الموارد البشرية  (HR 301)   الفصل الأول</vt:lpstr>
      <vt:lpstr>مفهوم إدارة الموارد البشرية</vt:lpstr>
      <vt:lpstr>مفهوم إدارة الموارد البشرية</vt:lpstr>
      <vt:lpstr>مفهوم إدارة الموارد البشرية</vt:lpstr>
      <vt:lpstr>مفاهيم</vt:lpstr>
      <vt:lpstr>عرض تقديمي في PowerPoint</vt:lpstr>
      <vt:lpstr>مفهوم إدارة الموارد البشرية</vt:lpstr>
      <vt:lpstr>مفهوم إدارة الموارد البشرية</vt:lpstr>
      <vt:lpstr>فلسفة إدارة الموارد البشرية</vt:lpstr>
      <vt:lpstr>مقارنة بين إدارة الموارد البشرية التقليدية والمعاصرة</vt:lpstr>
      <vt:lpstr>مقارنة بين إدارة الموارد البشرية التقليدية والمعاصرة</vt:lpstr>
      <vt:lpstr>مقارنة بين إدارة الموارد البشرية التقليدية والمعاصرة</vt:lpstr>
      <vt:lpstr>مقارنة بين إدارة الموارد البشرية التقليدية والمعاصرة</vt:lpstr>
      <vt:lpstr>مفهوم إدارة الموارد البشرية</vt:lpstr>
      <vt:lpstr>عوامل تطور إدارة الموارد البشرية</vt:lpstr>
      <vt:lpstr>عوامل تطور إدارة الموارد البشرية</vt:lpstr>
      <vt:lpstr>عوامل تطور إدارة الموارد البشرية</vt:lpstr>
      <vt:lpstr>عوامل تطور إدارة الموارد البشرية</vt:lpstr>
      <vt:lpstr>عوامل تطور إدارة الموارد البشرية</vt:lpstr>
      <vt:lpstr>تنظيم إدارة الموارد البشرية</vt:lpstr>
      <vt:lpstr>تنظيم إدارة الموارد البشرية</vt:lpstr>
      <vt:lpstr>تنظيم إدارة الموارد البشرية</vt:lpstr>
      <vt:lpstr>تنظيم إدارة الموارد البشرية</vt:lpstr>
      <vt:lpstr>تنظيم إدارة الموارد البشرية</vt:lpstr>
      <vt:lpstr>أهمية إدارة  الموارد البشرية</vt:lpstr>
      <vt:lpstr>أهمية إدارة  الموارد البشرية</vt:lpstr>
      <vt:lpstr>أهمية إدارة  الموارد البشرية</vt:lpstr>
      <vt:lpstr>أهمية إدارة  الموارد البشرية</vt:lpstr>
      <vt:lpstr>أهداف إدارة الموارد البشرية</vt:lpstr>
      <vt:lpstr>أهداف إدارة الموارد البشرية</vt:lpstr>
      <vt:lpstr>أهداف إدارة الموارد البشرية</vt:lpstr>
      <vt:lpstr>فكري</vt:lpstr>
      <vt:lpstr>أهداف إدارة الموارد البشرية</vt:lpstr>
      <vt:lpstr>فكري</vt:lpstr>
      <vt:lpstr>أهداف إدارة الموارد البشرية</vt:lpstr>
      <vt:lpstr>التحديات التي تواجه إدارة الموارد البشرية</vt:lpstr>
      <vt:lpstr>التحديات التي تواجه إدارة الموارد البشرية</vt:lpstr>
      <vt:lpstr>     فكري</vt:lpstr>
      <vt:lpstr>التحديات التي تواجه إدارة الموارد البشرية</vt:lpstr>
      <vt:lpstr>التحديات التي تواجه إدارة الموارد البشرية</vt:lpstr>
      <vt:lpstr>التحديات التي تواجه إدارة الموارد البشرية</vt:lpstr>
      <vt:lpstr>التحديات التي تواجه إدارة الموارد البشرية</vt:lpstr>
      <vt:lpstr>التحديات التي تواجه إدارة الموارد البشرية</vt:lpstr>
      <vt:lpstr>التحديات التي تواجه إدارة الموارد البشرية</vt:lpstr>
      <vt:lpstr>التحديات التي تواجه إدارة الموارد البشرية</vt:lpstr>
      <vt:lpstr>وظائف إدارة الموارد البشرية</vt:lpstr>
      <vt:lpstr>وظائف إدارة الموارد البشرية</vt:lpstr>
      <vt:lpstr>وظائف إدارة الموارد البشرية</vt:lpstr>
      <vt:lpstr>عرض تقديمي في PowerPoint</vt:lpstr>
      <vt:lpstr>وظائف إدارة الموارد البشرية</vt:lpstr>
      <vt:lpstr>وظائف إدارة الموارد البشرية</vt:lpstr>
      <vt:lpstr>وظائف إدارة الموارد البشرية</vt:lpstr>
      <vt:lpstr>وظائف إدارة الموارد البشرية</vt:lpstr>
      <vt:lpstr>وظائف إدارة الموارد البشرية</vt:lpstr>
      <vt:lpstr>التكامل والترابط بين أنشطة وظيفة التكوين</vt:lpstr>
      <vt:lpstr>وظائف إدارة الموارد البشرية</vt:lpstr>
      <vt:lpstr>عرض تقديمي في PowerPoint</vt:lpstr>
      <vt:lpstr>وظائف إدارة الموارد البشرية</vt:lpstr>
      <vt:lpstr>وظائف إدارة الموارد البشرية</vt:lpstr>
      <vt:lpstr>وظائف إدارة الموارد البشرية</vt:lpstr>
      <vt:lpstr>وظائف إدارة الموارد البشرية</vt:lpstr>
      <vt:lpstr>وظائف إدارة الموارد البشرية</vt:lpstr>
      <vt:lpstr>التكامل والترابط بين مختلف الوظائف</vt:lpstr>
      <vt:lpstr>وظائف إدارة الموارد البشرية</vt:lpstr>
      <vt:lpstr>عرض تقديمي في PowerPoint</vt:lpstr>
      <vt:lpstr>وظائف إدارة الموارد البشرية</vt:lpstr>
      <vt:lpstr>وظائف إدارة الموارد البشرية</vt:lpstr>
      <vt:lpstr>وظائف إدارة الموارد البشرية</vt:lpstr>
      <vt:lpstr>عرض تقديمي في PowerPoint</vt:lpstr>
      <vt:lpstr>وظائف إدارة الموارد البشرية</vt:lpstr>
      <vt:lpstr>وظائف إدارة الموارد البشرية</vt:lpstr>
      <vt:lpstr>وظائف إدارة الموارد البشرية</vt:lpstr>
      <vt:lpstr>عرض تقديمي في PowerPoint</vt:lpstr>
      <vt:lpstr>وظائف إدارة الموارد البشرية</vt:lpstr>
      <vt:lpstr>وظائف إدارة الموارد البشرية</vt:lpstr>
      <vt:lpstr>وظائف إدارة الموارد البشرية</vt:lpstr>
      <vt:lpstr>وظائف إدارة الموارد البشرية</vt:lpstr>
      <vt:lpstr>وظائف إدارة الموارد البشرية</vt:lpstr>
      <vt:lpstr>وظائف إدارة الموارد البشرية</vt:lpstr>
      <vt:lpstr>وظائف إدارة الموارد البشرية</vt:lpstr>
      <vt:lpstr>وظائف إدارة الموارد البشرية</vt:lpstr>
      <vt:lpstr>وظائف إدارة الموارد البشرية</vt:lpstr>
      <vt:lpstr>وظائف إدارة الموارد البشرية</vt:lpstr>
      <vt:lpstr>وظائف إدارة الموارد البشرية</vt:lpstr>
      <vt:lpstr>وظائف إدارة الموارد البشرية</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May</dc:creator>
  <cp:lastModifiedBy>Sadim</cp:lastModifiedBy>
  <cp:revision>246</cp:revision>
  <dcterms:created xsi:type="dcterms:W3CDTF">2011-09-19T20:32:55Z</dcterms:created>
  <dcterms:modified xsi:type="dcterms:W3CDTF">2012-09-14T12:56:06Z</dcterms:modified>
</cp:coreProperties>
</file>