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256" r:id="rId2"/>
    <p:sldId id="306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6" r:id="rId21"/>
    <p:sldId id="277" r:id="rId22"/>
    <p:sldId id="278" r:id="rId23"/>
    <p:sldId id="305" r:id="rId24"/>
    <p:sldId id="279" r:id="rId25"/>
    <p:sldId id="280" r:id="rId26"/>
    <p:sldId id="299" r:id="rId27"/>
    <p:sldId id="281" r:id="rId28"/>
    <p:sldId id="282" r:id="rId29"/>
    <p:sldId id="283" r:id="rId30"/>
    <p:sldId id="284" r:id="rId31"/>
    <p:sldId id="285" r:id="rId32"/>
    <p:sldId id="300" r:id="rId33"/>
    <p:sldId id="286" r:id="rId34"/>
    <p:sldId id="304" r:id="rId35"/>
    <p:sldId id="287" r:id="rId36"/>
    <p:sldId id="288" r:id="rId37"/>
    <p:sldId id="303" r:id="rId38"/>
    <p:sldId id="289" r:id="rId39"/>
    <p:sldId id="290" r:id="rId40"/>
    <p:sldId id="291" r:id="rId41"/>
    <p:sldId id="292" r:id="rId42"/>
    <p:sldId id="293" r:id="rId43"/>
    <p:sldId id="294" r:id="rId44"/>
    <p:sldId id="302" r:id="rId45"/>
    <p:sldId id="295" r:id="rId46"/>
    <p:sldId id="296" r:id="rId47"/>
    <p:sldId id="297" r:id="rId48"/>
    <p:sldId id="301" r:id="rId49"/>
    <p:sldId id="298" r:id="rId50"/>
  </p:sldIdLst>
  <p:sldSz cx="9144000" cy="6858000" type="screen4x3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96995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2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l">
              <a:defRPr sz="1300"/>
            </a:lvl1pPr>
          </a:lstStyle>
          <a:p>
            <a:fld id="{617E6EDF-6402-4847-9593-754A8A644496}" type="datetimeFigureOut">
              <a:rPr lang="ar-SA" smtClean="0"/>
              <a:pPr/>
              <a:t>17/04/33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96995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2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l">
              <a:defRPr sz="1300"/>
            </a:lvl1pPr>
          </a:lstStyle>
          <a:p>
            <a:fld id="{8F5B0648-CA44-4D0F-9C8A-73EEC9AEA61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96995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92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l">
              <a:defRPr sz="1300"/>
            </a:lvl1pPr>
          </a:lstStyle>
          <a:p>
            <a:fld id="{90B7F5EC-B6CD-4BAD-8ECD-C0E9EE4FA0B6}" type="datetimeFigureOut">
              <a:rPr lang="ar-SA" smtClean="0"/>
              <a:pPr/>
              <a:t>17/04/33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96995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92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l">
              <a:defRPr sz="1300"/>
            </a:lvl1pPr>
          </a:lstStyle>
          <a:p>
            <a:fld id="{75F0160D-FAFB-471F-8DA4-B39F86A4F7F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2453DD8-14EE-415F-AD8F-A8A7A8B8AEA8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BB9F-1DC3-44B0-B12C-5FA917B0C500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05A2-EC99-4281-9298-74AF660F0C2D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A36-DD89-4781-B449-2C149790009B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9A805534-A1F1-4812-A02B-ACAE4BF800F3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7189-3783-4023-96FE-D625F2E0CBCF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217-10E2-4F82-97DC-6CAF82ED790B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3A00-803D-4843-8724-37E07E8CEF7D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D5EE-A047-4229-A2B7-A8412C2C32E3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1343-0745-437E-824B-7928CA18E41E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FE03-9603-497E-B941-1BBF2D89F405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E91BD2D7-DCF1-4F9A-A0CB-40E0D40D3AFF}" type="datetime1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r" defTabSz="914400" rtl="1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r" defTabSz="914400" rtl="1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r" defTabSz="914400" rtl="1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r" defTabSz="914400" rtl="1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r" defTabSz="914400" rtl="1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r" defTabSz="914400" rtl="1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r" defTabSz="914400" rtl="1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r" defTabSz="914400" rtl="1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r" defTabSz="914400" rtl="1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257800"/>
            <a:ext cx="6570722" cy="4572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د. وداد عبدالسميع إسماعيل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676400"/>
            <a:ext cx="6553200" cy="1219200"/>
          </a:xfrm>
        </p:spPr>
        <p:txBody>
          <a:bodyPr/>
          <a:lstStyle/>
          <a:p>
            <a:pPr algn="ctr"/>
            <a:r>
              <a:rPr lang="ar-SA" sz="4400" dirty="0" smtClean="0"/>
              <a:t>عملية الاختيار</a:t>
            </a:r>
            <a:br>
              <a:rPr lang="ar-SA" sz="4400" dirty="0" smtClean="0"/>
            </a:br>
            <a:r>
              <a:rPr lang="ar-SA" sz="4400" dirty="0" smtClean="0"/>
              <a:t>الفصل الخامس</a:t>
            </a:r>
            <a:endParaRPr lang="ar-SA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سياسة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6934200" cy="414496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2- تحديد الأسس والقواعد العامة المنظمة للبحث عن المهارات اللازمة للمنظمة من سوق العمل ، والطرق  المستخدمة في البحث عن العمالة من المصادر المختلفة ، والاتصال بها .</a:t>
            </a:r>
          </a:p>
          <a:p>
            <a:pPr algn="just" rtl="1">
              <a:lnSpc>
                <a:spcPct val="150000"/>
              </a:lnSpc>
              <a:buNone/>
            </a:pP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سياسة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86000"/>
            <a:ext cx="68580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/>
              <a:t>3- تحديد أسس التعامل مع مكاتب الاستخدام وهل تقتصر على المكاتب الحكومية فقط أم المكاتب الخاصة أم النوعين معاً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سياسة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934200" cy="4144963"/>
          </a:xfrm>
        </p:spPr>
        <p:txBody>
          <a:bodyPr>
            <a:noAutofit/>
          </a:bodyPr>
          <a:lstStyle/>
          <a:p>
            <a:pPr algn="just" rtl="1">
              <a:lnSpc>
                <a:spcPct val="200000"/>
              </a:lnSpc>
              <a:buNone/>
            </a:pPr>
            <a:r>
              <a:rPr lang="ar-SA" sz="3200" dirty="0" smtClean="0"/>
              <a:t>4- تحديد الأسس التي تحكم الإعلان عن الوظائف الشاغرة ونوعية الوسائل الواجب استخدامها .</a:t>
            </a:r>
          </a:p>
          <a:p>
            <a:pPr algn="just" rtl="1">
              <a:lnSpc>
                <a:spcPct val="200000"/>
              </a:lnSpc>
              <a:buNone/>
            </a:pPr>
            <a:r>
              <a:rPr lang="ar-SA" sz="3200" dirty="0" smtClean="0"/>
              <a:t>5- تنظيم إجراءات الاختيار والمبادئ العامة التي تحكم تلك الإجراءات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أهداف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6934200" cy="44196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/>
              <a:t>	تتمثل أهداف عملية الاختيار فيما يلي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/>
              <a:t>1- تحديد مدى توفر الخصائص الفردية كمتطلبات لازمة لشغل الوظيفة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/>
              <a:t>2- وضع أساس سليم لعملية التدريب ، حيث إن الفرد المناسب للوظيفة يسهل تدريبه وتقل تكلفة تدريبه عن الفرد غير المناسب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أهداف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781800" cy="4068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3- إعداد قوة عمل فعالة ومنتجة من خلال الاختيار الفعال 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4- تحقيق درجة رضاء عالية بين العاملين من خلال شعورهم بالتكيف مع وظائفهم وبإمكانية تحقيق التقدم في المسار الوظيفي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أهمية الاختيار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6934200" cy="44196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	يعتبر الاختيار عملية ذات أهمية كبيرة لمعظم المنظمات ، حيث يمكن أن يؤدي إلى ما يلي 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1- الاستفادة من الموارد البشرية المتاحة مما يؤدي إلى خفض تكلفة العمل وتعظيم ربحية المنظمة ، فضلاً عن بقائها واستمرارها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أهمية الاختيار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781800" cy="40386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/>
              <a:t>2- إظهار الوظائف التي تناسب راغبي العمل من حيث مهاراتهم وقدراتهم مما يؤدي إلى اختيار الفرد للوظيفة التي تناسبه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أهمية الاختيار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781800" cy="4068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3- خلق اتجاهات مؤيدة لراغبي العمل تجاه المنظمة خصوصاً في حالة وجود ندرة في بعض التخصصات المطلوبة مما يسهل مهمة المنظمة في توفير متطلباتها من العاملين وتقليل سرعة معدل دوران العمل .</a:t>
            </a:r>
          </a:p>
          <a:p>
            <a:pPr algn="just" rtl="1">
              <a:lnSpc>
                <a:spcPct val="150000"/>
              </a:lnSpc>
              <a:buNone/>
            </a:pP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أهمية الاختيار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781800" cy="44196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4- توزيع العمالة بين المنظمات على أسس سليمة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5- رفع الروح المعنوية للعاملين أو وضع الفرد المناسب في المكان المناسب وتحقيق الاستقرار في العمل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858000" cy="1143000"/>
          </a:xfrm>
        </p:spPr>
        <p:txBody>
          <a:bodyPr/>
          <a:lstStyle/>
          <a:p>
            <a:pPr algn="ctr"/>
            <a:r>
              <a:rPr lang="ar-SA" dirty="0" smtClean="0"/>
              <a:t>أهمية الاختيار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781800" cy="3840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dirty="0" smtClean="0"/>
              <a:t>6- توفير ظروف العمل المناسبة مما يؤدي إلى اكتساب المنظمة سمعة طيبة في سوق العمل من حيث استقرار العمالة وعدالة الجور والمرتبات .</a:t>
            </a:r>
          </a:p>
          <a:p>
            <a:pPr>
              <a:lnSpc>
                <a:spcPct val="150000"/>
              </a:lnSpc>
            </a:pP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أهداف المحاضرة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781800" cy="4648200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/>
              <a:t>1- مرحلة استقبال طالبي العمل </a:t>
            </a:r>
          </a:p>
          <a:p>
            <a:pPr algn="just" rtl="1">
              <a:buNone/>
            </a:pPr>
            <a:r>
              <a:rPr lang="ar-SA" dirty="0" smtClean="0"/>
              <a:t>		يتم في هذه المرحلة ما يلي :</a:t>
            </a:r>
          </a:p>
          <a:p>
            <a:pPr algn="just" rt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500" dirty="0" smtClean="0"/>
              <a:t>تسجيل أسماء الراغبين في العمل </a:t>
            </a:r>
          </a:p>
          <a:p>
            <a:pPr algn="just" rt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500" dirty="0" smtClean="0"/>
              <a:t>الرد على استفساراتهم فحص ما قدموه من أوراق ومستندات للتأكد من مطابقتها لما جاء بشروط الإعلان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6781800" cy="41449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استبعاد الأوراق غير المستوفاة والمهارات والخبرات غير المطلوبة 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وتعتبر هذه المرحلة بمثابة مرحلة تصفية مبدئية تساعد في توفير الجهد والتكاليف الخاصة بالخطوات التالية للاختيار.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781800" cy="42672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2- مرحلة المقابلة الأولية 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تهدف هذه المقابلة إلى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استكمال البيانات الأولية عن المتقدمين  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استكمال بعض الجوانب غير الواضحة في المستندات المقدمة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ar-SA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86000"/>
            <a:ext cx="67056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يتم استبعاد من يفتقرون لبعض الخصائص المطلوبة وتوفير تكلفة إجراءات الاختيار التالية بشأنهم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6705600" cy="38401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إعطاء المتقدمين لشغل الوظائف صورة واقعية عن المنظمة من ناحية ظروفها وتاريخها وإنجازاتها ، وكذلك القيود والمشاكل التي تواجهها وظروف العمل بها ، والأجور وفرص التقدم المتاحة بالمنظمة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934200" cy="42672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3- مرحلة تلقي طلبات التوظيف ( الالتحاق )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تبدأ هذه المرحلة بعد إجراء التصفية المبدئية على ضوء نتائج المقابلة الأولية ، حيث يتم تلقي طلبات التوظف هذه إما عن طريق حضور المرشح شخصياً أو عن طريق البريد . 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67056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وطلب التوظيف هو عبارة عن نموذج يملؤه المتقدم لشغل الوظيفة يوضح فيه خصائصه وخبراته العملية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6705600" cy="44958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وتتمثل أهداف استخدام طلبات التوظيف في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توفير المعلومات المطلوبة عن المتقدم في صيغة تساعد على تقييم خصائصه مثل المؤهل والتدريب والخبرة العملية السابقة والسن والحالة الاجتماعية . ويسهم ذلك في التنبؤ بالاحتمالات المتوقعة لنجاحه في الوظيفة المراد شغلها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6705600" cy="42211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تعتبر طلبات التوظيف أساساً للملفات الشخصية للمرشحين الذين اجتازوا بنجاح الاختبارات المقررة لشغل الوظائف الشاغرة ، أي تستخدم كأداة لتخزين المعلومات عن المتقدم عندما تدعو الحاجة للرجوع إليها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6705600" cy="42211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يساعد في استبعاد المتقدمين غير المناسبين والذين لا تتوفر لديهم شروط شغل الوظائف وهذا في حد ذاته يوفر كثيراً من النفقة والوقت والجهد المبذول في عملية الاختيار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858000" cy="1143000"/>
          </a:xfrm>
        </p:spPr>
        <p:txBody>
          <a:bodyPr/>
          <a:lstStyle/>
          <a:p>
            <a:pPr algn="ctr"/>
            <a:r>
              <a:rPr lang="ar-SA" dirty="0" smtClean="0"/>
              <a:t>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781800" cy="46482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/>
              <a:t>تتوقف فعالية المنظمات على فعالية الموارد البشرية بها ، وبالتالي كان لابد من الاهتمام باختيار هذه العناصر البشرية على أسس علمية وموضوعية .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/>
              <a:t>فالأفراد هم أساس تكوين المنظمة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858000" cy="43434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 صياغة طلب التوظف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يجب تصميم نموذج لطلب التوظيف يختلف باختلاف طبيعة ومتطلبات الوظائف المراد شغلها وبذلك توضع الأسئلة الخاصة بكل طلب وظيفة على حدة ، وعلى أساس بطاقة الوصف الخاص بها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934200" cy="4572000"/>
          </a:xfrm>
        </p:spPr>
        <p:txBody>
          <a:bodyPr>
            <a:noAutofit/>
          </a:bodyPr>
          <a:lstStyle/>
          <a:p>
            <a:pPr algn="just" rtl="1">
              <a:buFont typeface="Wingdings" pitchFamily="2" charset="2"/>
              <a:buChar char="§"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عناصر طلب التوظيف : </a:t>
            </a:r>
          </a:p>
          <a:p>
            <a:pPr algn="just" rtl="1"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يمكن ان نقسم نموذج طلب التوظيف إلى الأجزاء الرئيسية التالية : 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المعلومات العامة والشخصية 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معلومات عن المستوى التعليمي والتدريبي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6294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781800" cy="40687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معلومات عن الحالة الصحية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التاريخ الوظيفي السابق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الأفراد أو الجهات التي يمكن الاتصال بها لالستفسار والتزكية </a:t>
            </a:r>
          </a:p>
          <a:p>
            <a:pPr>
              <a:lnSpc>
                <a:spcPct val="150000"/>
              </a:lnSpc>
            </a:pP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858000" cy="4221163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4- مرحلة إجراءات الاختبارات :  </a:t>
            </a:r>
          </a:p>
          <a:p>
            <a:pPr algn="just" rtl="1"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تهدف الاختبارات عن الكشف عن قدرات ومواهب المتقدمين للالتحاق بالوظائف الشاغرة بالمنظمة . كما تهدف إلى :</a:t>
            </a:r>
          </a:p>
          <a:p>
            <a:pPr algn="just" rtl="1">
              <a:buFont typeface="Wingdings" pitchFamily="2" charset="2"/>
              <a:buChar char="§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قياس مدى قدرة المتقدم على استخدام معلوماته ، وإفادته منها في التطبيق العملي ،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6294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7818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قدرته على الحكم والاستدلال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الكشف عن ميوله واستعداده وكفاءته بما يمكنه من الالتحاق بعمل يتفق مع استعداده وقدراته وخبراته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934200" cy="4221163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  <a:buNone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5- مرحلة المقابلة الشخصية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تعد المقابلة الشخصية من أهم الوسائل المستخدمة في تقييم واختيار طالبي التوظف ، حيث يتم التعرف على معلومات كثيرة من خلال التفاعل الشخصي ، ولا يمكن اكتشافها بوسائل الاختيار الأخرى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67056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وتهدف المقابلة الشخصية إلى تهيئة معلومات تفيد في قياس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السمات الشخصية للمتقدم مثل الاعتداد بالنفس والحساسية واللباقة والكياسة والمظهر الشخصي والاتجاهات والأهداف والميول.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781800" cy="4038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الخبرة العملية السابقة من حيث الاختصاصات والمسئوليات ودرجة النجاح والإنجازات البارزة ونواحي الفشل وأسبابه.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الخلفية التعليمية من حيث المؤهلات والتقديرات والتخصص.</a:t>
            </a:r>
          </a:p>
          <a:p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6781800" cy="4525963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  <a:buNone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6- الموافقة على الترشيح من لجنة شئون العاملين:</a:t>
            </a:r>
          </a:p>
          <a:p>
            <a:pPr algn="just" rtl="1"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في هذه المرحلة يتم الحصول على موافقة لجنة شئون العاملين على من تم اقتراح ترشيحهم لشغل الوظائف الشاغرة ، وعادة ما تقوم هذه اللجنة بإعداد مراجعة شاملة وسريعة لبرنامج الاختيار والخطوات المختلفة التي بني عليها هذا الترشيح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934200" cy="429736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7- الكشف الطبي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تعتبر الحالة الصحية من أهم عوامل الاختيار الساسية . فالاختبارات الطبية في مرحلة الاختيار وقبل التعيين تكون اساسية لتعظيم فعالية التنبؤ بمدى الصلاحية الصحيحة للمتقدم وبالتالي فعالية أدائه.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781800" cy="3840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/>
              <a:t>وتنبع أهمية الاختيار من أن الوصول بكفاءة العنصر البشري إلى أقصى حدٍ ممكن لا يتاتى إلا بوضع كل شخص في العمل المناسب لقدراته وإمكاناته .</a:t>
            </a:r>
          </a:p>
          <a:p>
            <a:pPr algn="just">
              <a:lnSpc>
                <a:spcPct val="150000"/>
              </a:lnSpc>
            </a:pP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7010400" cy="4876800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8- مرحلة التعيين :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ويقصد بالتعيين عملية إصدار القرار بتعيين المرشح أو المرشحة في وظيفة معينة بقسم أو إدارة محددة اعتباراً من تاريخ محدد ، ويترتب على هذا القرار حقوق للموظف أو الموظفة في الأجر والمزايا الإضافية وأيضاً واجبات ومسئوليات الوظيفة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858000" cy="4068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	وتعتبر مرحلة التعيين آخر مراحل الاختيار وهي تتضمن الحاق من تم اختيارهم بالوظائف الشاغرة وعادة ما تحتفظ الإدارة العليا بسلطة إصدار القرارات النهائية لتعيين شاغلي الوظائف الرئيسية بالمنظمة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781800" cy="4068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وبعد صدور قرار التعيين واستلام العاملين الجدد للأعمال والوظائف الرئيسية في إدارة الموارد البشرية ، يتم تقديمهم إلى رؤسائهم وزملائهم الذين سيعملون معهم فيما بعد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6781800" cy="422116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600" dirty="0" smtClean="0">
                <a:latin typeface="Times New Roman" pitchFamily="18" charset="0"/>
                <a:cs typeface="Times New Roman" pitchFamily="18" charset="0"/>
              </a:rPr>
              <a:t>ويفضل دائما إعداد برنامجاً توجيهياً أو تأهيلياً للعاملين الجدد وذلك لتعريفهم بأهداف المنظمة وسياساتها ونظم العمل بها وعلاقاتها بالمنظمات الأخرى ، وكذلك لتعريفهم بحقوقهم والالتزامات المفروضة عليهم.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858000" cy="1143000"/>
          </a:xfrm>
        </p:spPr>
        <p:txBody>
          <a:bodyPr/>
          <a:lstStyle/>
          <a:p>
            <a:pPr algn="ctr"/>
            <a:r>
              <a:rPr lang="ar-SA" dirty="0" smtClean="0"/>
              <a:t>مراحل عملية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1200"/>
            <a:ext cx="6705600" cy="4144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وتسمى الفترة التي يقضيها الموظفون الجدد في العمل تحت الملاحظة والاختبار بفترة الاختبار . يتم تعينهم نهائيا بعدها.</a:t>
            </a:r>
          </a:p>
          <a:p>
            <a:pPr algn="just">
              <a:lnSpc>
                <a:spcPct val="150000"/>
              </a:lnSpc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858000" cy="42973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افحص خطابات التوصية جيداً فالأداء السابق للفرد أفضل معبر عن ادائه في المستقبل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لا تخبر المتقدم في بداية المقابلة بكل ما يتعلق بالوظيفة حتى لا يتحيز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اسأل المتقدم عن إنجازاته وأدائه السابق 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781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إرشادات عند عملية </a:t>
            </a:r>
            <a:br>
              <a:rPr lang="ar-SA" dirty="0" smtClean="0"/>
            </a:br>
            <a:r>
              <a:rPr lang="ar-SA" dirty="0" smtClean="0"/>
              <a:t>الاختيار والتعيين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934200" cy="4495800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أكثر من استخدام الأسئلة المفتوحة التي تشجع الفرد على التحدث بحرية 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لا تبالغ في إظهار مزايا الوظيفة الشاغرة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المسئولون عن عائلات أكثر تحملاً للمسئولية .</a:t>
            </a:r>
          </a:p>
          <a:p>
            <a:pPr algn="just" rtl="1"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تأكد من توفر درجة معقولة من الصفات التي يتطلبها الخريجون الجدد مثل التحدي والتعلم وفرص التقدم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None/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إرشادات عند عملية الاختيار والتعيين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781800" cy="42672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تعامل مع جميع المتقدمين  باحترام واشعرهم بالاحترام والود والتفاهم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حاول التخلص من تحيزاتك الشخصية قبل الحكم على الأفراد 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endParaRPr lang="ar-SA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إرشادات عند عملية</a:t>
            </a:r>
            <a:br>
              <a:rPr lang="ar-SA" dirty="0" smtClean="0"/>
            </a:br>
            <a:r>
              <a:rPr lang="ar-SA" dirty="0" smtClean="0"/>
              <a:t> الاختيار والتعيين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781800" cy="4572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تأكد أن اختبارات القبول تعكس بالفعل القدرات اللازمة .لشاغل الوظيفة 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لا تتسرع في الاختيار قبل مقابلة عدد كافٍ من الأشخاص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781800" cy="42973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أخطر المتقدمين بموعد اتخاذ قرار الاختيار 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سجل ملاحظاتك فور انتهاء المقابلة كذلك قم بعملية التقييم وتوصل إلى التقييم العام للمتقدم.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اعطِ عملية المقابلة الوقت الكافي حتى تتاكد من تقييمك لكل متقدم.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إرشادات عند عملية</a:t>
            </a:r>
            <a:br>
              <a:rPr lang="ar-SA" dirty="0" smtClean="0"/>
            </a:br>
            <a:r>
              <a:rPr lang="ar-SA" dirty="0" smtClean="0"/>
              <a:t> الاختيار والتعيين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781800" cy="4068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200" dirty="0" smtClean="0"/>
              <a:t>وتتوقف فعالية الاختيار ونجاحه على فعالية الاستقطاب ونجاحه ، فجذب أفضل العناصر البشرية يسهل من عملية الاختيار والانتقاء بين عدد أقل ممن تتوفر لديهم الخصائص المطلوبة للوظيفة المطلوب شغلها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pPr algn="ctr"/>
            <a:r>
              <a:rPr lang="ar-SA" dirty="0" smtClean="0"/>
              <a:t>مفهوم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781800" cy="44196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200" dirty="0" smtClean="0"/>
              <a:t>يتمثل مفهوم الاختيار الفعال في انتقاء أنسب المتقدمين لشغل وظيفة أو وظائف معينة من بين المتقدمين لشغلها ، باستخدام أدوات الاختيار المتكاملة ، وأنسب المتقدمين هم من تتوفر لديهم كافة المتطلبات اللازمة للوظيفة أو الوظائف المراد شغلها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مفهوم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7010400" cy="44958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200" dirty="0" smtClean="0"/>
              <a:t>ويتمثل المفهوم العلمي للاختيار في ” انتقاء أفضل العناصر البشرية التي يتم استقطابها من مصادر متعددة بهدف تعيينها داخل المنظمة وتسكينها بالوظائف الشاغرة المحددة ، بهدف تحقيق المزيد من الكفاءة الإنتاجية وبالتالي تحقيق أهداف المنظمات ”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858000" cy="1143000"/>
          </a:xfrm>
        </p:spPr>
        <p:txBody>
          <a:bodyPr/>
          <a:lstStyle/>
          <a:p>
            <a:pPr algn="ctr" rtl="1"/>
            <a:r>
              <a:rPr lang="ar-SA" dirty="0" smtClean="0"/>
              <a:t>سياسة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934200" cy="4495800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</a:pPr>
            <a:r>
              <a:rPr lang="ar-SA" sz="3200" dirty="0" smtClean="0"/>
              <a:t>تتضمن سياسة الاختيار عدة جوانب رئيسية فإلى جانب أنها تتيح فرصة المفاضلة بين المتقدمين لشغل الوظائف الخالية سواء من خارج المنظمة أو من داخلها ، فإنها تحدد الأسس العامة التي تحكم وضع برنامج توفير المهارات البشرية اللازمة للمنظمة .</a:t>
            </a:r>
          </a:p>
          <a:p>
            <a:pPr algn="just" rtl="1">
              <a:spcBef>
                <a:spcPts val="0"/>
              </a:spcBef>
              <a:buNone/>
            </a:pPr>
            <a:endParaRPr lang="ar-SA" sz="3200" dirty="0" smtClean="0"/>
          </a:p>
          <a:p>
            <a:pPr algn="just" rtl="1">
              <a:spcBef>
                <a:spcPts val="0"/>
              </a:spcBef>
            </a:pPr>
            <a:r>
              <a:rPr lang="ar-SA" sz="3200" dirty="0" smtClean="0"/>
              <a:t>ويجب مراعاة الجوانب التالية عند وضع هذه السياسة :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/>
          <a:lstStyle/>
          <a:p>
            <a:pPr algn="ctr"/>
            <a:r>
              <a:rPr lang="ar-SA" dirty="0" smtClean="0"/>
              <a:t>سياسة الاختيار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781800" cy="41910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200" dirty="0" smtClean="0"/>
              <a:t>1- أن تتضمن السياسة تحديد الاشتراطات العامة الواجب توفرها في المتقدمين لشغل الوظائف الشاغرة مثل الجنس ، السن ، المؤهل ، وغير ذلك من الشروط التي يجب أن تتوفر في شاغل الوظيفة .</a:t>
            </a:r>
            <a:endParaRPr lang="ar-S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Mod.thmx22</Template>
  <TotalTime>192</TotalTime>
  <Words>1129</Words>
  <Application>Microsoft Office PowerPoint</Application>
  <PresentationFormat>On-screen Show (4:3)</PresentationFormat>
  <Paragraphs>187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Mod</vt:lpstr>
      <vt:lpstr>عملية الاختيار الفصل الخامس</vt:lpstr>
      <vt:lpstr>أهداف المحاضرة</vt:lpstr>
      <vt:lpstr>الاختيار</vt:lpstr>
      <vt:lpstr>الاختيار</vt:lpstr>
      <vt:lpstr>الاختيار</vt:lpstr>
      <vt:lpstr>مفهوم الاختيار</vt:lpstr>
      <vt:lpstr>مفهوم الاختيار</vt:lpstr>
      <vt:lpstr>سياسة الاختيار</vt:lpstr>
      <vt:lpstr>سياسة الاختيار</vt:lpstr>
      <vt:lpstr>سياسة الاختيار</vt:lpstr>
      <vt:lpstr>سياسة الاختيار</vt:lpstr>
      <vt:lpstr>سياسة الاختيار</vt:lpstr>
      <vt:lpstr>أهداف الاختيار</vt:lpstr>
      <vt:lpstr>أهداف الاختيار</vt:lpstr>
      <vt:lpstr>أهمية الاختيار </vt:lpstr>
      <vt:lpstr>أهمية الاختيار </vt:lpstr>
      <vt:lpstr>أهمية الاختيار </vt:lpstr>
      <vt:lpstr>أهمية الاختيار </vt:lpstr>
      <vt:lpstr>أهمية الاختيار 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مراحل عملية الاختيار</vt:lpstr>
      <vt:lpstr>إرشادات عند عملية  الاختيار والتعيين</vt:lpstr>
      <vt:lpstr>إرشادات عند عملية الاختيار والتعيين</vt:lpstr>
      <vt:lpstr>إرشادات عند عملية  الاختيار والتعيين</vt:lpstr>
      <vt:lpstr>Slide 48</vt:lpstr>
      <vt:lpstr>إرشادات عند عملية  الاختيار والتعيين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الاختيار</dc:title>
  <dc:creator>user</dc:creator>
  <cp:lastModifiedBy>user</cp:lastModifiedBy>
  <cp:revision>35</cp:revision>
  <dcterms:created xsi:type="dcterms:W3CDTF">2006-08-16T00:00:00Z</dcterms:created>
  <dcterms:modified xsi:type="dcterms:W3CDTF">2012-03-10T08:44:10Z</dcterms:modified>
</cp:coreProperties>
</file>