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16"/>
  </p:notesMasterIdLst>
  <p:handoutMasterIdLst>
    <p:handoutMasterId r:id="rId117"/>
  </p:handoutMasterIdLst>
  <p:sldIdLst>
    <p:sldId id="300" r:id="rId2"/>
    <p:sldId id="382" r:id="rId3"/>
    <p:sldId id="364" r:id="rId4"/>
    <p:sldId id="256" r:id="rId5"/>
    <p:sldId id="257" r:id="rId6"/>
    <p:sldId id="258" r:id="rId7"/>
    <p:sldId id="259" r:id="rId8"/>
    <p:sldId id="260" r:id="rId9"/>
    <p:sldId id="261" r:id="rId10"/>
    <p:sldId id="365" r:id="rId11"/>
    <p:sldId id="262" r:id="rId12"/>
    <p:sldId id="263" r:id="rId13"/>
    <p:sldId id="264" r:id="rId14"/>
    <p:sldId id="265" r:id="rId15"/>
    <p:sldId id="266"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5" r:id="rId32"/>
    <p:sldId id="283" r:id="rId33"/>
    <p:sldId id="284" r:id="rId34"/>
    <p:sldId id="286" r:id="rId35"/>
    <p:sldId id="287" r:id="rId36"/>
    <p:sldId id="366" r:id="rId37"/>
    <p:sldId id="288" r:id="rId38"/>
    <p:sldId id="289" r:id="rId39"/>
    <p:sldId id="290" r:id="rId40"/>
    <p:sldId id="291" r:id="rId41"/>
    <p:sldId id="292" r:id="rId42"/>
    <p:sldId id="293" r:id="rId43"/>
    <p:sldId id="294" r:id="rId44"/>
    <p:sldId id="367" r:id="rId45"/>
    <p:sldId id="368" r:id="rId46"/>
    <p:sldId id="369" r:id="rId47"/>
    <p:sldId id="370" r:id="rId48"/>
    <p:sldId id="295" r:id="rId49"/>
    <p:sldId id="296" r:id="rId50"/>
    <p:sldId id="371" r:id="rId51"/>
    <p:sldId id="372" r:id="rId52"/>
    <p:sldId id="297" r:id="rId53"/>
    <p:sldId id="298" r:id="rId54"/>
    <p:sldId id="299" r:id="rId55"/>
    <p:sldId id="377" r:id="rId56"/>
    <p:sldId id="301" r:id="rId57"/>
    <p:sldId id="303" r:id="rId58"/>
    <p:sldId id="304" r:id="rId59"/>
    <p:sldId id="305" r:id="rId60"/>
    <p:sldId id="378" r:id="rId61"/>
    <p:sldId id="306" r:id="rId62"/>
    <p:sldId id="307" r:id="rId63"/>
    <p:sldId id="308" r:id="rId64"/>
    <p:sldId id="309" r:id="rId65"/>
    <p:sldId id="310" r:id="rId66"/>
    <p:sldId id="311" r:id="rId67"/>
    <p:sldId id="302" r:id="rId68"/>
    <p:sldId id="312" r:id="rId69"/>
    <p:sldId id="313" r:id="rId70"/>
    <p:sldId id="317" r:id="rId71"/>
    <p:sldId id="314" r:id="rId72"/>
    <p:sldId id="379" r:id="rId73"/>
    <p:sldId id="318" r:id="rId74"/>
    <p:sldId id="380" r:id="rId75"/>
    <p:sldId id="319" r:id="rId76"/>
    <p:sldId id="320" r:id="rId77"/>
    <p:sldId id="321" r:id="rId78"/>
    <p:sldId id="322" r:id="rId79"/>
    <p:sldId id="323" r:id="rId80"/>
    <p:sldId id="327" r:id="rId81"/>
    <p:sldId id="381" r:id="rId82"/>
    <p:sldId id="328" r:id="rId83"/>
    <p:sldId id="329" r:id="rId84"/>
    <p:sldId id="330" r:id="rId85"/>
    <p:sldId id="331" r:id="rId86"/>
    <p:sldId id="333" r:id="rId87"/>
    <p:sldId id="334" r:id="rId88"/>
    <p:sldId id="336" r:id="rId89"/>
    <p:sldId id="338" r:id="rId90"/>
    <p:sldId id="339" r:id="rId91"/>
    <p:sldId id="340" r:id="rId92"/>
    <p:sldId id="373" r:id="rId93"/>
    <p:sldId id="374" r:id="rId94"/>
    <p:sldId id="342" r:id="rId95"/>
    <p:sldId id="343" r:id="rId96"/>
    <p:sldId id="344" r:id="rId97"/>
    <p:sldId id="345" r:id="rId98"/>
    <p:sldId id="346" r:id="rId99"/>
    <p:sldId id="347" r:id="rId100"/>
    <p:sldId id="348" r:id="rId101"/>
    <p:sldId id="349" r:id="rId102"/>
    <p:sldId id="351" r:id="rId103"/>
    <p:sldId id="352" r:id="rId104"/>
    <p:sldId id="354" r:id="rId105"/>
    <p:sldId id="355" r:id="rId106"/>
    <p:sldId id="356" r:id="rId107"/>
    <p:sldId id="357" r:id="rId108"/>
    <p:sldId id="358" r:id="rId109"/>
    <p:sldId id="359" r:id="rId110"/>
    <p:sldId id="360" r:id="rId111"/>
    <p:sldId id="361" r:id="rId112"/>
    <p:sldId id="363" r:id="rId113"/>
    <p:sldId id="375" r:id="rId114"/>
    <p:sldId id="376" r:id="rId115"/>
  </p:sldIdLst>
  <p:sldSz cx="9144000" cy="6858000" type="screen4x3"/>
  <p:notesSz cx="6877050" cy="100012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1" d="100"/>
          <a:sy n="41" d="100"/>
        </p:scale>
        <p:origin x="-120"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handoutMaster" Target="handoutMasters/handoutMaster1.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presProps" Target="presProps.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viewProps" Target="viewProps.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tableStyles" Target="tableStyle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96995" y="0"/>
            <a:ext cx="2980055" cy="500063"/>
          </a:xfrm>
          <a:prstGeom prst="rect">
            <a:avLst/>
          </a:prstGeom>
        </p:spPr>
        <p:txBody>
          <a:bodyPr vert="horz" lIns="96442" tIns="48221" rIns="96442" bIns="48221" rtlCol="1"/>
          <a:lstStyle>
            <a:lvl1pPr algn="r">
              <a:defRPr sz="1300"/>
            </a:lvl1pPr>
          </a:lstStyle>
          <a:p>
            <a:endParaRPr lang="ar-SA"/>
          </a:p>
        </p:txBody>
      </p:sp>
      <p:sp>
        <p:nvSpPr>
          <p:cNvPr id="3" name="Date Placeholder 2"/>
          <p:cNvSpPr>
            <a:spLocks noGrp="1"/>
          </p:cNvSpPr>
          <p:nvPr>
            <p:ph type="dt" sz="quarter" idx="1"/>
          </p:nvPr>
        </p:nvSpPr>
        <p:spPr>
          <a:xfrm>
            <a:off x="1592" y="0"/>
            <a:ext cx="2980055" cy="500063"/>
          </a:xfrm>
          <a:prstGeom prst="rect">
            <a:avLst/>
          </a:prstGeom>
        </p:spPr>
        <p:txBody>
          <a:bodyPr vert="horz" lIns="96442" tIns="48221" rIns="96442" bIns="48221" rtlCol="1"/>
          <a:lstStyle>
            <a:lvl1pPr algn="l">
              <a:defRPr sz="1300"/>
            </a:lvl1pPr>
          </a:lstStyle>
          <a:p>
            <a:fld id="{AB128546-828F-48C5-A4FC-7FA57E294834}" type="datetimeFigureOut">
              <a:rPr lang="ar-SA" smtClean="0"/>
              <a:pPr/>
              <a:t>20/12/33</a:t>
            </a:fld>
            <a:endParaRPr lang="ar-SA"/>
          </a:p>
        </p:txBody>
      </p:sp>
      <p:sp>
        <p:nvSpPr>
          <p:cNvPr id="4" name="Footer Placeholder 3"/>
          <p:cNvSpPr>
            <a:spLocks noGrp="1"/>
          </p:cNvSpPr>
          <p:nvPr>
            <p:ph type="ftr" sz="quarter" idx="2"/>
          </p:nvPr>
        </p:nvSpPr>
        <p:spPr>
          <a:xfrm>
            <a:off x="3896995" y="9499451"/>
            <a:ext cx="2980055" cy="500063"/>
          </a:xfrm>
          <a:prstGeom prst="rect">
            <a:avLst/>
          </a:prstGeom>
        </p:spPr>
        <p:txBody>
          <a:bodyPr vert="horz" lIns="96442" tIns="48221" rIns="96442" bIns="48221" rtlCol="1" anchor="b"/>
          <a:lstStyle>
            <a:lvl1pPr algn="r">
              <a:defRPr sz="1300"/>
            </a:lvl1pPr>
          </a:lstStyle>
          <a:p>
            <a:endParaRPr lang="ar-SA"/>
          </a:p>
        </p:txBody>
      </p:sp>
      <p:sp>
        <p:nvSpPr>
          <p:cNvPr id="5" name="Slide Number Placeholder 4"/>
          <p:cNvSpPr>
            <a:spLocks noGrp="1"/>
          </p:cNvSpPr>
          <p:nvPr>
            <p:ph type="sldNum" sz="quarter" idx="3"/>
          </p:nvPr>
        </p:nvSpPr>
        <p:spPr>
          <a:xfrm>
            <a:off x="1592" y="9499451"/>
            <a:ext cx="2980055" cy="500063"/>
          </a:xfrm>
          <a:prstGeom prst="rect">
            <a:avLst/>
          </a:prstGeom>
        </p:spPr>
        <p:txBody>
          <a:bodyPr vert="horz" lIns="96442" tIns="48221" rIns="96442" bIns="48221" rtlCol="1" anchor="b"/>
          <a:lstStyle>
            <a:lvl1pPr algn="l">
              <a:defRPr sz="1300"/>
            </a:lvl1pPr>
          </a:lstStyle>
          <a:p>
            <a:fld id="{BADE9EEE-4B15-412C-B725-FC23A13D9338}" type="slidenum">
              <a:rPr lang="ar-SA" smtClean="0"/>
              <a:pPr/>
              <a:t>‹#›</a:t>
            </a:fld>
            <a:endParaRPr lang="ar-SA"/>
          </a:p>
        </p:txBody>
      </p:sp>
    </p:spTree>
    <p:extLst>
      <p:ext uri="{BB962C8B-B14F-4D97-AF65-F5344CB8AC3E}">
        <p14:creationId xmlns:p14="http://schemas.microsoft.com/office/powerpoint/2010/main" val="42207041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96995" y="0"/>
            <a:ext cx="2980055" cy="500063"/>
          </a:xfrm>
          <a:prstGeom prst="rect">
            <a:avLst/>
          </a:prstGeom>
        </p:spPr>
        <p:txBody>
          <a:bodyPr vert="horz" lIns="96442" tIns="48221" rIns="96442" bIns="48221" rtlCol="1"/>
          <a:lstStyle>
            <a:lvl1pPr algn="r">
              <a:defRPr sz="1300"/>
            </a:lvl1pPr>
          </a:lstStyle>
          <a:p>
            <a:endParaRPr lang="ar-SA"/>
          </a:p>
        </p:txBody>
      </p:sp>
      <p:sp>
        <p:nvSpPr>
          <p:cNvPr id="3" name="Date Placeholder 2"/>
          <p:cNvSpPr>
            <a:spLocks noGrp="1"/>
          </p:cNvSpPr>
          <p:nvPr>
            <p:ph type="dt" idx="1"/>
          </p:nvPr>
        </p:nvSpPr>
        <p:spPr>
          <a:xfrm>
            <a:off x="1592" y="0"/>
            <a:ext cx="2980055" cy="500063"/>
          </a:xfrm>
          <a:prstGeom prst="rect">
            <a:avLst/>
          </a:prstGeom>
        </p:spPr>
        <p:txBody>
          <a:bodyPr vert="horz" lIns="96442" tIns="48221" rIns="96442" bIns="48221" rtlCol="1"/>
          <a:lstStyle>
            <a:lvl1pPr algn="l">
              <a:defRPr sz="1300"/>
            </a:lvl1pPr>
          </a:lstStyle>
          <a:p>
            <a:fld id="{991BFEDC-A03C-4B63-8BDB-02B22D184433}" type="datetimeFigureOut">
              <a:rPr lang="ar-SA" smtClean="0"/>
              <a:pPr/>
              <a:t>20/12/33</a:t>
            </a:fld>
            <a:endParaRPr lang="ar-SA"/>
          </a:p>
        </p:txBody>
      </p:sp>
      <p:sp>
        <p:nvSpPr>
          <p:cNvPr id="4" name="Slide Image Placeholder 3"/>
          <p:cNvSpPr>
            <a:spLocks noGrp="1" noRot="1" noChangeAspect="1"/>
          </p:cNvSpPr>
          <p:nvPr>
            <p:ph type="sldImg" idx="2"/>
          </p:nvPr>
        </p:nvSpPr>
        <p:spPr>
          <a:xfrm>
            <a:off x="939800" y="750888"/>
            <a:ext cx="4997450" cy="3749675"/>
          </a:xfrm>
          <a:prstGeom prst="rect">
            <a:avLst/>
          </a:prstGeom>
          <a:noFill/>
          <a:ln w="12700">
            <a:solidFill>
              <a:prstClr val="black"/>
            </a:solidFill>
          </a:ln>
        </p:spPr>
        <p:txBody>
          <a:bodyPr vert="horz" lIns="96442" tIns="48221" rIns="96442" bIns="48221" rtlCol="1" anchor="ctr"/>
          <a:lstStyle/>
          <a:p>
            <a:endParaRPr lang="ar-SA"/>
          </a:p>
        </p:txBody>
      </p:sp>
      <p:sp>
        <p:nvSpPr>
          <p:cNvPr id="5" name="Notes Placeholder 4"/>
          <p:cNvSpPr>
            <a:spLocks noGrp="1"/>
          </p:cNvSpPr>
          <p:nvPr>
            <p:ph type="body" sz="quarter" idx="3"/>
          </p:nvPr>
        </p:nvSpPr>
        <p:spPr>
          <a:xfrm>
            <a:off x="687705" y="4750594"/>
            <a:ext cx="5501640" cy="4500563"/>
          </a:xfrm>
          <a:prstGeom prst="rect">
            <a:avLst/>
          </a:prstGeom>
        </p:spPr>
        <p:txBody>
          <a:bodyPr vert="horz" lIns="96442" tIns="48221" rIns="96442" bIns="48221"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6" name="Footer Placeholder 5"/>
          <p:cNvSpPr>
            <a:spLocks noGrp="1"/>
          </p:cNvSpPr>
          <p:nvPr>
            <p:ph type="ftr" sz="quarter" idx="4"/>
          </p:nvPr>
        </p:nvSpPr>
        <p:spPr>
          <a:xfrm>
            <a:off x="3896995" y="9499451"/>
            <a:ext cx="2980055" cy="500063"/>
          </a:xfrm>
          <a:prstGeom prst="rect">
            <a:avLst/>
          </a:prstGeom>
        </p:spPr>
        <p:txBody>
          <a:bodyPr vert="horz" lIns="96442" tIns="48221" rIns="96442" bIns="48221" rtlCol="1" anchor="b"/>
          <a:lstStyle>
            <a:lvl1pPr algn="r">
              <a:defRPr sz="1300"/>
            </a:lvl1pPr>
          </a:lstStyle>
          <a:p>
            <a:endParaRPr lang="ar-SA"/>
          </a:p>
        </p:txBody>
      </p:sp>
      <p:sp>
        <p:nvSpPr>
          <p:cNvPr id="7" name="Slide Number Placeholder 6"/>
          <p:cNvSpPr>
            <a:spLocks noGrp="1"/>
          </p:cNvSpPr>
          <p:nvPr>
            <p:ph type="sldNum" sz="quarter" idx="5"/>
          </p:nvPr>
        </p:nvSpPr>
        <p:spPr>
          <a:xfrm>
            <a:off x="1592" y="9499451"/>
            <a:ext cx="2980055" cy="500063"/>
          </a:xfrm>
          <a:prstGeom prst="rect">
            <a:avLst/>
          </a:prstGeom>
        </p:spPr>
        <p:txBody>
          <a:bodyPr vert="horz" lIns="96442" tIns="48221" rIns="96442" bIns="48221" rtlCol="1" anchor="b"/>
          <a:lstStyle>
            <a:lvl1pPr algn="l">
              <a:defRPr sz="1300"/>
            </a:lvl1pPr>
          </a:lstStyle>
          <a:p>
            <a:fld id="{3BBA5544-DEF0-4262-B7D1-19E539C11F4C}" type="slidenum">
              <a:rPr lang="ar-SA" smtClean="0"/>
              <a:pPr/>
              <a:t>‹#›</a:t>
            </a:fld>
            <a:endParaRPr lang="ar-SA"/>
          </a:p>
        </p:txBody>
      </p:sp>
    </p:spTree>
    <p:extLst>
      <p:ext uri="{BB962C8B-B14F-4D97-AF65-F5344CB8AC3E}">
        <p14:creationId xmlns:p14="http://schemas.microsoft.com/office/powerpoint/2010/main" val="514832006"/>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32E075E1-36D9-4F1C-960A-16DAC4E76F06}" type="datetime1">
              <a:rPr lang="en-US" smtClean="0"/>
              <a:pPr/>
              <a:t>11/4/2012</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34338C2-C332-4FEE-B33B-120A04F986E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8715268-9D86-4150-93BE-7D7B8BAEDAD3}" type="datetime1">
              <a:rPr lang="en-US" smtClean="0"/>
              <a:pPr/>
              <a:t>11/4/2012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4338C2-C332-4FEE-B33B-120A04F986E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FFFBAC7-8319-4B1B-A0FB-66C6185E6563}" type="datetime1">
              <a:rPr lang="en-US" smtClean="0"/>
              <a:pPr/>
              <a:t>11/4/2012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4338C2-C332-4FEE-B33B-120A04F986E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9E8D809F-0F56-497F-9A74-78026315A990}" type="datetime1">
              <a:rPr lang="en-US" smtClean="0"/>
              <a:pPr/>
              <a:t>11/4/2012</a:t>
            </a:fld>
            <a:endParaRPr lang="en-US"/>
          </a:p>
        </p:txBody>
      </p:sp>
      <p:sp>
        <p:nvSpPr>
          <p:cNvPr id="9" name="Slide Number Placeholder 8"/>
          <p:cNvSpPr>
            <a:spLocks noGrp="1"/>
          </p:cNvSpPr>
          <p:nvPr>
            <p:ph type="sldNum" sz="quarter" idx="15"/>
          </p:nvPr>
        </p:nvSpPr>
        <p:spPr/>
        <p:txBody>
          <a:bodyPr rtlCol="0"/>
          <a:lstStyle/>
          <a:p>
            <a:fld id="{B34338C2-C332-4FEE-B33B-120A04F986EA}"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DFB02E23-CC60-4BF4-B091-FDC1CF420128}" type="datetime1">
              <a:rPr lang="en-US" smtClean="0"/>
              <a:pPr/>
              <a:t>11/4/2012</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34338C2-C332-4FEE-B33B-120A04F986E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8D8E8C0E-B383-4997-AD9D-C094E538A27E}" type="datetime1">
              <a:rPr lang="en-US" smtClean="0"/>
              <a:pPr/>
              <a:t>11/4/2012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4338C2-C332-4FEE-B33B-120A04F986EA}"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536CF066-D18C-4A87-82D4-F04F5FB5CFC3}" type="datetime1">
              <a:rPr lang="en-US" smtClean="0"/>
              <a:pPr/>
              <a:t>11/4/2012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4338C2-C332-4FEE-B33B-120A04F986EA}"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31DDA2F2-A6F9-462D-BF35-EA3CDD4304C6}" type="datetime1">
              <a:rPr lang="en-US" smtClean="0"/>
              <a:pPr/>
              <a:t>11/4/2012</a:t>
            </a:fld>
            <a:endParaRPr lang="en-US"/>
          </a:p>
        </p:txBody>
      </p:sp>
      <p:sp>
        <p:nvSpPr>
          <p:cNvPr id="7" name="Slide Number Placeholder 6"/>
          <p:cNvSpPr>
            <a:spLocks noGrp="1"/>
          </p:cNvSpPr>
          <p:nvPr>
            <p:ph type="sldNum" sz="quarter" idx="11"/>
          </p:nvPr>
        </p:nvSpPr>
        <p:spPr/>
        <p:txBody>
          <a:bodyPr rtlCol="0"/>
          <a:lstStyle/>
          <a:p>
            <a:fld id="{B34338C2-C332-4FEE-B33B-120A04F986EA}"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5A81EC-293E-4D37-8280-E6D5081405D5}" type="datetime1">
              <a:rPr lang="en-US" smtClean="0"/>
              <a:pPr/>
              <a:t>11/4/2012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4338C2-C332-4FEE-B33B-120A04F986E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9C9DE61D-468D-4CEF-8040-CDD1521E75C9}" type="datetime1">
              <a:rPr lang="en-US" smtClean="0"/>
              <a:pPr/>
              <a:t>11/4/2012</a:t>
            </a:fld>
            <a:endParaRPr lang="en-US"/>
          </a:p>
        </p:txBody>
      </p:sp>
      <p:sp>
        <p:nvSpPr>
          <p:cNvPr id="22" name="Slide Number Placeholder 21"/>
          <p:cNvSpPr>
            <a:spLocks noGrp="1"/>
          </p:cNvSpPr>
          <p:nvPr>
            <p:ph type="sldNum" sz="quarter" idx="15"/>
          </p:nvPr>
        </p:nvSpPr>
        <p:spPr/>
        <p:txBody>
          <a:bodyPr rtlCol="0"/>
          <a:lstStyle/>
          <a:p>
            <a:fld id="{B34338C2-C332-4FEE-B33B-120A04F986EA}"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A9943B2E-0872-4F2F-9D24-5B0AE26DC451}" type="datetime1">
              <a:rPr lang="en-US" smtClean="0"/>
              <a:pPr/>
              <a:t>11/4/2012</a:t>
            </a:fld>
            <a:endParaRPr lang="en-US"/>
          </a:p>
        </p:txBody>
      </p:sp>
      <p:sp>
        <p:nvSpPr>
          <p:cNvPr id="18" name="Slide Number Placeholder 17"/>
          <p:cNvSpPr>
            <a:spLocks noGrp="1"/>
          </p:cNvSpPr>
          <p:nvPr>
            <p:ph type="sldNum" sz="quarter" idx="11"/>
          </p:nvPr>
        </p:nvSpPr>
        <p:spPr/>
        <p:txBody>
          <a:bodyPr rtlCol="0"/>
          <a:lstStyle/>
          <a:p>
            <a:fld id="{B34338C2-C332-4FEE-B33B-120A04F986EA}"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FE2B24B6-97E0-4E83-B5F6-39490D170ED2}" type="datetime1">
              <a:rPr lang="en-US" smtClean="0"/>
              <a:pPr/>
              <a:t>11/4/2012</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34338C2-C332-4FEE-B33B-120A04F986E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324600" y="1143000"/>
            <a:ext cx="2362201" cy="2337283"/>
          </a:xfrm>
        </p:spPr>
        <p:txBody>
          <a:bodyPr>
            <a:noAutofit/>
          </a:bodyPr>
          <a:lstStyle/>
          <a:p>
            <a:pPr algn="ctr">
              <a:lnSpc>
                <a:spcPct val="150000"/>
              </a:lnSpc>
            </a:pPr>
            <a:r>
              <a:rPr lang="ar-SA" sz="3200" dirty="0" smtClean="0">
                <a:solidFill>
                  <a:schemeClr val="tx1"/>
                </a:solidFill>
              </a:rPr>
              <a:t/>
            </a:r>
            <a:br>
              <a:rPr lang="ar-SA" sz="3200" dirty="0" smtClean="0">
                <a:solidFill>
                  <a:schemeClr val="tx1"/>
                </a:solidFill>
              </a:rPr>
            </a:br>
            <a:r>
              <a:rPr lang="ar-SA" sz="3200" dirty="0" smtClean="0">
                <a:solidFill>
                  <a:schemeClr val="tx1"/>
                </a:solidFill>
              </a:rPr>
              <a:t>تخطيط الموارد </a:t>
            </a:r>
            <a:br>
              <a:rPr lang="ar-SA" sz="3200" dirty="0" smtClean="0">
                <a:solidFill>
                  <a:schemeClr val="tx1"/>
                </a:solidFill>
              </a:rPr>
            </a:br>
            <a:r>
              <a:rPr lang="ar-SA" sz="3200" dirty="0" smtClean="0">
                <a:solidFill>
                  <a:schemeClr val="tx1"/>
                </a:solidFill>
              </a:rPr>
              <a:t>البشرية</a:t>
            </a:r>
            <a:br>
              <a:rPr lang="ar-SA" sz="3200" dirty="0" smtClean="0">
                <a:solidFill>
                  <a:schemeClr val="tx1"/>
                </a:solidFill>
              </a:rPr>
            </a:br>
            <a:r>
              <a:rPr lang="ar-SA" sz="3200" dirty="0" smtClean="0">
                <a:solidFill>
                  <a:schemeClr val="tx1"/>
                </a:solidFill>
              </a:rPr>
              <a:t>الفصل الثالث</a:t>
            </a:r>
            <a:endParaRPr lang="ar-SA" sz="3200" dirty="0">
              <a:solidFill>
                <a:schemeClr val="tx1"/>
              </a:solidFill>
            </a:endParaRPr>
          </a:p>
        </p:txBody>
      </p:sp>
      <p:sp>
        <p:nvSpPr>
          <p:cNvPr id="12" name="Picture Placeholder 11"/>
          <p:cNvSpPr>
            <a:spLocks noGrp="1"/>
          </p:cNvSpPr>
          <p:nvPr>
            <p:ph type="pic" idx="1"/>
          </p:nvPr>
        </p:nvSpPr>
        <p:spPr/>
      </p:sp>
      <p:sp>
        <p:nvSpPr>
          <p:cNvPr id="6" name="Slide Number Placeholder 5"/>
          <p:cNvSpPr>
            <a:spLocks noGrp="1"/>
          </p:cNvSpPr>
          <p:nvPr>
            <p:ph type="sldNum" sz="quarter" idx="11"/>
          </p:nvPr>
        </p:nvSpPr>
        <p:spPr/>
        <p:txBody>
          <a:bodyPr/>
          <a:lstStyle/>
          <a:p>
            <a:fld id="{B34338C2-C332-4FEE-B33B-120A04F986EA}" type="slidenum">
              <a:rPr lang="en-US" smtClean="0"/>
              <a:pPr/>
              <a:t>1</a:t>
            </a:fld>
            <a:endParaRPr lang="en-US"/>
          </a:p>
        </p:txBody>
      </p:sp>
      <p:pic>
        <p:nvPicPr>
          <p:cNvPr id="1028" name="Picture 4" descr="C:\Program Files\Microsoft Office\MEDIA\CAGCAT10\j0283209.gif"/>
          <p:cNvPicPr>
            <a:picLocks noChangeAspect="1" noChangeArrowheads="1" noCrop="1"/>
          </p:cNvPicPr>
          <p:nvPr/>
        </p:nvPicPr>
        <p:blipFill>
          <a:blip r:embed="rId2" cstate="print"/>
          <a:srcRect/>
          <a:stretch>
            <a:fillRect/>
          </a:stretch>
        </p:blipFill>
        <p:spPr bwMode="auto">
          <a:xfrm>
            <a:off x="0" y="0"/>
            <a:ext cx="6239534" cy="685800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SA" sz="4400" b="1" dirty="0" smtClean="0">
                <a:solidFill>
                  <a:schemeClr val="tx1"/>
                </a:solidFill>
              </a:rPr>
              <a:t>تخطيط الموارد البشرية</a:t>
            </a:r>
            <a:endParaRPr lang="ar-SA" sz="4400" dirty="0"/>
          </a:p>
        </p:txBody>
      </p:sp>
      <p:sp>
        <p:nvSpPr>
          <p:cNvPr id="3" name="Content Placeholder 2"/>
          <p:cNvSpPr>
            <a:spLocks noGrp="1"/>
          </p:cNvSpPr>
          <p:nvPr>
            <p:ph sz="quarter" idx="1"/>
          </p:nvPr>
        </p:nvSpPr>
        <p:spPr>
          <a:xfrm>
            <a:off x="228600" y="2057400"/>
            <a:ext cx="8534400" cy="4416552"/>
          </a:xfrm>
        </p:spPr>
        <p:txBody>
          <a:bodyPr/>
          <a:lstStyle/>
          <a:p>
            <a:pPr algn="just">
              <a:lnSpc>
                <a:spcPct val="150000"/>
              </a:lnSpc>
              <a:buNone/>
            </a:pPr>
            <a:r>
              <a:rPr lang="ar-SA" sz="3200" dirty="0" smtClean="0">
                <a:latin typeface="Times New Roman" pitchFamily="18" charset="0"/>
                <a:cs typeface="Times New Roman" pitchFamily="18" charset="0"/>
              </a:rPr>
              <a:t>4- العمل على تطبيق مقولة  ”وضع الرجل المناسب في المكان المناسب“ من خلال وضع وتبني سياسة سليمة للنقل والترقية أفقياً أو عمودياً بحركة فعالة ومنسجمة ومتوازنة .</a:t>
            </a:r>
            <a:endParaRPr lang="en-US" sz="3200" dirty="0" smtClean="0">
              <a:latin typeface="Times New Roman" pitchFamily="18" charset="0"/>
              <a:cs typeface="Times New Roman" pitchFamily="18" charset="0"/>
            </a:endParaRPr>
          </a:p>
          <a:p>
            <a:endParaRPr lang="ar-SA" dirty="0"/>
          </a:p>
        </p:txBody>
      </p:sp>
      <p:sp>
        <p:nvSpPr>
          <p:cNvPr id="4" name="Slide Number Placeholder 3"/>
          <p:cNvSpPr>
            <a:spLocks noGrp="1"/>
          </p:cNvSpPr>
          <p:nvPr>
            <p:ph type="sldNum" sz="quarter" idx="15"/>
          </p:nvPr>
        </p:nvSpPr>
        <p:spPr/>
        <p:txBody>
          <a:bodyPr/>
          <a:lstStyle/>
          <a:p>
            <a:fld id="{B34338C2-C332-4FEE-B33B-120A04F986EA}" type="slidenum">
              <a:rPr lang="en-US" smtClean="0"/>
              <a:pPr/>
              <a:t>10</a:t>
            </a:fld>
            <a:endParaRPr lang="en-US"/>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600200"/>
            <a:ext cx="8077200" cy="4873752"/>
          </a:xfrm>
        </p:spPr>
        <p:txBody>
          <a:bodyPr>
            <a:normAutofit/>
          </a:bodyPr>
          <a:lstStyle/>
          <a:p>
            <a:pPr algn="just">
              <a:lnSpc>
                <a:spcPct val="150000"/>
              </a:lnSpc>
              <a:buNone/>
            </a:pPr>
            <a:r>
              <a:rPr lang="ar-SA" sz="3200" dirty="0" smtClean="0">
                <a:latin typeface="Times New Roman" pitchFamily="18" charset="0"/>
                <a:cs typeface="Times New Roman" pitchFamily="18" charset="0"/>
              </a:rPr>
              <a:t>   أو تلزم المنظمات بتعيين معوقي الحرب أو الأسرى العائدين، أو النساء الأرامل أو المطلقات لاعتبارات اجتماعية و إنسانية، أو تلزم فئة معينة من قوة العمل كخريجي الجامعات أو المعاهد من تخصصات معينة أو جميع التخصصات للعمل في جهازها الإداري، لمدة محددة، أو غير محددة، لتلبية متطلبات خططها الانتاجية والخدمية.</a:t>
            </a:r>
            <a:endParaRPr lang="en-US" sz="3200" dirty="0">
              <a:latin typeface="Times New Roman" pitchFamily="18" charset="0"/>
              <a:cs typeface="Times New Roman" pitchFamily="18" charset="0"/>
            </a:endParaRPr>
          </a:p>
        </p:txBody>
      </p:sp>
      <p:sp>
        <p:nvSpPr>
          <p:cNvPr id="4" name="Title 1"/>
          <p:cNvSpPr>
            <a:spLocks noGrp="1"/>
          </p:cNvSpPr>
          <p:nvPr>
            <p:ph type="title"/>
          </p:nvPr>
        </p:nvSpPr>
        <p:spPr>
          <a:xfrm>
            <a:off x="381000" y="304800"/>
            <a:ext cx="8229600" cy="1143000"/>
          </a:xfrm>
        </p:spPr>
        <p:txBody>
          <a:bodyPr>
            <a:normAutofit/>
          </a:bodyPr>
          <a:lstStyle/>
          <a:p>
            <a:pPr algn="ctr"/>
            <a:r>
              <a:rPr lang="ar-SA" sz="4000" b="1" dirty="0" smtClean="0">
                <a:solidFill>
                  <a:schemeClr val="tx1"/>
                </a:solidFill>
              </a:rPr>
              <a:t>أساليب التنبؤ بالاحتياجات من الموارد البشرية</a:t>
            </a:r>
            <a:endParaRPr lang="ar-SA" sz="4000" dirty="0"/>
          </a:p>
        </p:txBody>
      </p:sp>
      <p:sp>
        <p:nvSpPr>
          <p:cNvPr id="5" name="Slide Number Placeholder 4"/>
          <p:cNvSpPr>
            <a:spLocks noGrp="1"/>
          </p:cNvSpPr>
          <p:nvPr>
            <p:ph type="sldNum" sz="quarter" idx="15"/>
          </p:nvPr>
        </p:nvSpPr>
        <p:spPr/>
        <p:txBody>
          <a:bodyPr/>
          <a:lstStyle/>
          <a:p>
            <a:fld id="{B34338C2-C332-4FEE-B33B-120A04F986EA}" type="slidenum">
              <a:rPr lang="en-US" smtClean="0"/>
              <a:pPr/>
              <a:t>100</a:t>
            </a:fld>
            <a:endParaRPr lang="en-US"/>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371600"/>
            <a:ext cx="8305800" cy="5102352"/>
          </a:xfrm>
        </p:spPr>
        <p:txBody>
          <a:bodyPr>
            <a:noAutofit/>
          </a:bodyPr>
          <a:lstStyle/>
          <a:p>
            <a:pPr algn="just">
              <a:lnSpc>
                <a:spcPct val="150000"/>
              </a:lnSpc>
              <a:buNone/>
            </a:pPr>
            <a:r>
              <a:rPr lang="ar-SA" sz="3200" dirty="0" smtClean="0">
                <a:latin typeface="Times New Roman" pitchFamily="18" charset="0"/>
                <a:cs typeface="Times New Roman" pitchFamily="18" charset="0"/>
              </a:rPr>
              <a:t>   فقد تحد الدولة عن طريقة تشريعاتها و أنظمتها المتنوعة من إمكانية سفر مواطنيها إلى خارج حدودها الدولية للبحث عن العمل.</a:t>
            </a:r>
          </a:p>
          <a:p>
            <a:pPr algn="just">
              <a:lnSpc>
                <a:spcPct val="150000"/>
              </a:lnSpc>
              <a:buNone/>
            </a:pPr>
            <a:r>
              <a:rPr lang="ar-SA" sz="3200" dirty="0" smtClean="0">
                <a:latin typeface="Times New Roman" pitchFamily="18" charset="0"/>
                <a:cs typeface="Times New Roman" pitchFamily="18" charset="0"/>
              </a:rPr>
              <a:t>	وقد تسمح الدولة لمواطنيها على العمل خارج حدودها الدولية (بالهجرة)، لأسباب عديدة منها: الحصول على النقد الأجنبي من تحويلات العاملين لعوائلهم داخل البلد، أو مرور البلد بأزمة اقتصادية طويلة وتعرض قوتها العاملة إلى البطالة.</a:t>
            </a:r>
            <a:endParaRPr lang="en-US" sz="3200" dirty="0" smtClean="0">
              <a:latin typeface="Times New Roman" pitchFamily="18" charset="0"/>
              <a:cs typeface="Times New Roman" pitchFamily="18" charset="0"/>
            </a:endParaRPr>
          </a:p>
          <a:p>
            <a:pPr algn="just">
              <a:buNone/>
            </a:pPr>
            <a:endParaRPr lang="en-US" sz="3200" dirty="0">
              <a:latin typeface="Times New Roman" pitchFamily="18" charset="0"/>
              <a:cs typeface="Times New Roman" pitchFamily="18" charset="0"/>
            </a:endParaRPr>
          </a:p>
        </p:txBody>
      </p:sp>
      <p:sp>
        <p:nvSpPr>
          <p:cNvPr id="4" name="Title 1"/>
          <p:cNvSpPr>
            <a:spLocks noGrp="1"/>
          </p:cNvSpPr>
          <p:nvPr>
            <p:ph type="title"/>
          </p:nvPr>
        </p:nvSpPr>
        <p:spPr>
          <a:xfrm>
            <a:off x="457200" y="274638"/>
            <a:ext cx="8001000" cy="944562"/>
          </a:xfrm>
        </p:spPr>
        <p:txBody>
          <a:bodyPr>
            <a:normAutofit/>
          </a:bodyPr>
          <a:lstStyle/>
          <a:p>
            <a:pPr algn="ctr"/>
            <a:r>
              <a:rPr lang="ar-SA" sz="4000" b="1" dirty="0" smtClean="0">
                <a:solidFill>
                  <a:schemeClr val="tx1"/>
                </a:solidFill>
              </a:rPr>
              <a:t>أساليب التنبؤ بالاحتياجات من الموارد البشرية</a:t>
            </a:r>
            <a:endParaRPr lang="ar-SA" sz="4000" dirty="0"/>
          </a:p>
        </p:txBody>
      </p:sp>
      <p:sp>
        <p:nvSpPr>
          <p:cNvPr id="5" name="Slide Number Placeholder 4"/>
          <p:cNvSpPr>
            <a:spLocks noGrp="1"/>
          </p:cNvSpPr>
          <p:nvPr>
            <p:ph type="sldNum" sz="quarter" idx="15"/>
          </p:nvPr>
        </p:nvSpPr>
        <p:spPr/>
        <p:txBody>
          <a:bodyPr/>
          <a:lstStyle/>
          <a:p>
            <a:fld id="{B34338C2-C332-4FEE-B33B-120A04F986EA}" type="slidenum">
              <a:rPr lang="en-US" smtClean="0"/>
              <a:pPr/>
              <a:t>101</a:t>
            </a:fld>
            <a:endParaRPr lang="en-US"/>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53400" cy="1143000"/>
          </a:xfrm>
        </p:spPr>
        <p:txBody>
          <a:bodyPr>
            <a:normAutofit/>
          </a:bodyPr>
          <a:lstStyle/>
          <a:p>
            <a:pPr algn="ctr"/>
            <a:r>
              <a:rPr lang="ar-SA" sz="4000" b="1" dirty="0" smtClean="0">
                <a:solidFill>
                  <a:schemeClr val="tx1"/>
                </a:solidFill>
              </a:rPr>
              <a:t>أساليب التنبؤ بالاحتياجات من الموارد البشرية</a:t>
            </a:r>
            <a:endParaRPr lang="en-US" sz="4000" dirty="0"/>
          </a:p>
        </p:txBody>
      </p:sp>
      <p:sp>
        <p:nvSpPr>
          <p:cNvPr id="3" name="Content Placeholder 2"/>
          <p:cNvSpPr>
            <a:spLocks noGrp="1"/>
          </p:cNvSpPr>
          <p:nvPr>
            <p:ph idx="1"/>
          </p:nvPr>
        </p:nvSpPr>
        <p:spPr>
          <a:xfrm>
            <a:off x="228600" y="1828800"/>
            <a:ext cx="8382000" cy="4645152"/>
          </a:xfrm>
        </p:spPr>
        <p:txBody>
          <a:bodyPr>
            <a:normAutofit/>
          </a:bodyPr>
          <a:lstStyle/>
          <a:p>
            <a:pPr algn="just">
              <a:lnSpc>
                <a:spcPct val="150000"/>
              </a:lnSpc>
              <a:buNone/>
            </a:pPr>
            <a:r>
              <a:rPr lang="ar-SA" sz="3200" dirty="0" smtClean="0">
                <a:latin typeface="Times New Roman" pitchFamily="18" charset="0"/>
                <a:cs typeface="Times New Roman" pitchFamily="18" charset="0"/>
              </a:rPr>
              <a:t>   مما قد يقلل من حجم القوة العاملة المتاحة في سوق العمل وبالمقابل فقد تشجع الدولة أو تفتح حدودها للعمالة من البلدان الاخرى بشكل عام أو نوع معين منها مما يوسع من سوق العمل، أي يزيد من حجم القوة العاملة المتاحة في سوق العمل، والعكس الصحيح.</a:t>
            </a:r>
            <a:endParaRPr lang="en-US" sz="3200" dirty="0">
              <a:latin typeface="Times New Roman" pitchFamily="18" charset="0"/>
              <a:cs typeface="Times New Roman" pitchFamily="18" charset="0"/>
            </a:endParaRPr>
          </a:p>
        </p:txBody>
      </p:sp>
      <p:sp>
        <p:nvSpPr>
          <p:cNvPr id="4" name="Slide Number Placeholder 3"/>
          <p:cNvSpPr>
            <a:spLocks noGrp="1"/>
          </p:cNvSpPr>
          <p:nvPr>
            <p:ph type="sldNum" sz="quarter" idx="15"/>
          </p:nvPr>
        </p:nvSpPr>
        <p:spPr/>
        <p:txBody>
          <a:bodyPr/>
          <a:lstStyle/>
          <a:p>
            <a:fld id="{B34338C2-C332-4FEE-B33B-120A04F986EA}" type="slidenum">
              <a:rPr lang="en-US" smtClean="0"/>
              <a:pPr/>
              <a:t>102</a:t>
            </a:fld>
            <a:endParaRPr lang="en-US"/>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001000" cy="1143000"/>
          </a:xfrm>
        </p:spPr>
        <p:txBody>
          <a:bodyPr>
            <a:normAutofit/>
          </a:bodyPr>
          <a:lstStyle/>
          <a:p>
            <a:pPr algn="ctr"/>
            <a:r>
              <a:rPr lang="ar-SA" sz="4000" b="1" dirty="0" smtClean="0">
                <a:solidFill>
                  <a:schemeClr val="tx1"/>
                </a:solidFill>
              </a:rPr>
              <a:t>أساليب التنبؤ بالاحتياجات من الموارد البشرية</a:t>
            </a: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a:xfrm>
            <a:off x="152400" y="1600200"/>
            <a:ext cx="8534400" cy="4873752"/>
          </a:xfrm>
        </p:spPr>
        <p:txBody>
          <a:bodyPr>
            <a:noAutofit/>
          </a:bodyPr>
          <a:lstStyle/>
          <a:p>
            <a:pPr algn="just">
              <a:lnSpc>
                <a:spcPct val="150000"/>
              </a:lnSpc>
              <a:buNone/>
            </a:pPr>
            <a:r>
              <a:rPr lang="ar-SA" sz="3200" b="1" dirty="0" smtClean="0">
                <a:latin typeface="Times New Roman" pitchFamily="18" charset="0"/>
                <a:cs typeface="Times New Roman" pitchFamily="18" charset="0"/>
              </a:rPr>
              <a:t>ج - المدارس والجامعات</a:t>
            </a:r>
            <a:endParaRPr lang="en-US" sz="3200" b="1" dirty="0" smtClean="0">
              <a:latin typeface="Times New Roman" pitchFamily="18" charset="0"/>
              <a:cs typeface="Times New Roman" pitchFamily="18" charset="0"/>
            </a:endParaRPr>
          </a:p>
          <a:p>
            <a:pPr algn="just">
              <a:lnSpc>
                <a:spcPct val="150000"/>
              </a:lnSpc>
              <a:buNone/>
            </a:pPr>
            <a:r>
              <a:rPr lang="ar-SA" sz="3200" dirty="0" smtClean="0">
                <a:latin typeface="Times New Roman" pitchFamily="18" charset="0"/>
                <a:cs typeface="Times New Roman" pitchFamily="18" charset="0"/>
              </a:rPr>
              <a:t>   يعتبرخريجو المدارس على تنوع تخصصاتهم ومراحلهم الدراسية من أهم مصادر سوق العمل وكلما تنوعت المدارس والكليات وتنوعت تخصصاتها وازدادت أعدادها وتنوعت وازدادت مخرجاتها، وينعكس ذلك على سوق العمل من حيث الكم والنوع.</a:t>
            </a:r>
            <a:endParaRPr lang="en-US" sz="3200" dirty="0">
              <a:latin typeface="Times New Roman" pitchFamily="18" charset="0"/>
              <a:cs typeface="Times New Roman" pitchFamily="18" charset="0"/>
            </a:endParaRPr>
          </a:p>
        </p:txBody>
      </p:sp>
      <p:sp>
        <p:nvSpPr>
          <p:cNvPr id="4" name="Slide Number Placeholder 3"/>
          <p:cNvSpPr>
            <a:spLocks noGrp="1"/>
          </p:cNvSpPr>
          <p:nvPr>
            <p:ph type="sldNum" sz="quarter" idx="15"/>
          </p:nvPr>
        </p:nvSpPr>
        <p:spPr/>
        <p:txBody>
          <a:bodyPr/>
          <a:lstStyle/>
          <a:p>
            <a:fld id="{B34338C2-C332-4FEE-B33B-120A04F986EA}" type="slidenum">
              <a:rPr lang="en-US" smtClean="0"/>
              <a:pPr/>
              <a:t>103</a:t>
            </a:fld>
            <a:endParaRPr lang="en-US"/>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sz="3200" b="1" dirty="0" smtClean="0">
                <a:solidFill>
                  <a:schemeClr val="tx1"/>
                </a:solidFill>
              </a:rPr>
              <a:t>أساليب التنبؤ بالاحتياجات من الموارد البشرية</a:t>
            </a:r>
            <a:endParaRPr lang="en-US" dirty="0"/>
          </a:p>
        </p:txBody>
      </p:sp>
      <p:sp>
        <p:nvSpPr>
          <p:cNvPr id="3" name="Content Placeholder 2"/>
          <p:cNvSpPr>
            <a:spLocks noGrp="1"/>
          </p:cNvSpPr>
          <p:nvPr>
            <p:ph idx="1"/>
          </p:nvPr>
        </p:nvSpPr>
        <p:spPr>
          <a:xfrm>
            <a:off x="304800" y="1600200"/>
            <a:ext cx="8305800" cy="4873752"/>
          </a:xfrm>
        </p:spPr>
        <p:txBody>
          <a:bodyPr>
            <a:normAutofit/>
          </a:bodyPr>
          <a:lstStyle/>
          <a:p>
            <a:pPr algn="just">
              <a:lnSpc>
                <a:spcPct val="150000"/>
              </a:lnSpc>
              <a:buNone/>
            </a:pPr>
            <a:r>
              <a:rPr lang="ar-SA" sz="3200" dirty="0" smtClean="0">
                <a:latin typeface="Times New Roman" pitchFamily="18" charset="0"/>
                <a:cs typeface="Times New Roman" pitchFamily="18" charset="0"/>
              </a:rPr>
              <a:t>   إن المجتمع الذي يتميز بقلة عدد مدارسه وجامعاته، لابد أن تتأثر التخصصات المعروضة في سوق عمله، مما يضطر المنظمات العاملة فيه إلى استيراد الخبرات والمهارات اللازمة لتطوير برامج وأساليب العمل فيها.</a:t>
            </a:r>
            <a:endParaRPr lang="en-US" sz="3200" dirty="0">
              <a:latin typeface="Times New Roman" pitchFamily="18" charset="0"/>
              <a:cs typeface="Times New Roman" pitchFamily="18" charset="0"/>
            </a:endParaRPr>
          </a:p>
        </p:txBody>
      </p:sp>
      <p:sp>
        <p:nvSpPr>
          <p:cNvPr id="4" name="Slide Number Placeholder 3"/>
          <p:cNvSpPr>
            <a:spLocks noGrp="1"/>
          </p:cNvSpPr>
          <p:nvPr>
            <p:ph type="sldNum" sz="quarter" idx="15"/>
          </p:nvPr>
        </p:nvSpPr>
        <p:spPr/>
        <p:txBody>
          <a:bodyPr/>
          <a:lstStyle/>
          <a:p>
            <a:fld id="{B34338C2-C332-4FEE-B33B-120A04F986EA}" type="slidenum">
              <a:rPr lang="en-US" smtClean="0"/>
              <a:pPr/>
              <a:t>104</a:t>
            </a:fld>
            <a:endParaRPr lang="en-US"/>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077200" cy="1143000"/>
          </a:xfrm>
        </p:spPr>
        <p:txBody>
          <a:bodyPr>
            <a:normAutofit/>
          </a:bodyPr>
          <a:lstStyle/>
          <a:p>
            <a:pPr algn="ctr"/>
            <a:r>
              <a:rPr lang="ar-SA" sz="4000" b="1" dirty="0" smtClean="0">
                <a:solidFill>
                  <a:schemeClr val="tx1"/>
                </a:solidFill>
              </a:rPr>
              <a:t>أساليب التنبؤ بالاحتياجات من الموارد البشرية</a:t>
            </a:r>
            <a:endParaRPr lang="en-US" sz="4000" dirty="0"/>
          </a:p>
        </p:txBody>
      </p:sp>
      <p:sp>
        <p:nvSpPr>
          <p:cNvPr id="3" name="Content Placeholder 2"/>
          <p:cNvSpPr>
            <a:spLocks noGrp="1"/>
          </p:cNvSpPr>
          <p:nvPr>
            <p:ph idx="1"/>
          </p:nvPr>
        </p:nvSpPr>
        <p:spPr>
          <a:xfrm>
            <a:off x="457200" y="1600200"/>
            <a:ext cx="8077200" cy="4873752"/>
          </a:xfrm>
        </p:spPr>
        <p:txBody>
          <a:bodyPr>
            <a:normAutofit/>
          </a:bodyPr>
          <a:lstStyle/>
          <a:p>
            <a:pPr algn="just">
              <a:lnSpc>
                <a:spcPct val="150000"/>
              </a:lnSpc>
              <a:buNone/>
            </a:pPr>
            <a:r>
              <a:rPr lang="ar-SA" sz="3200" dirty="0" smtClean="0">
                <a:latin typeface="Times New Roman" pitchFamily="18" charset="0"/>
                <a:cs typeface="Times New Roman" pitchFamily="18" charset="0"/>
              </a:rPr>
              <a:t>   أو إرسال أفرادها إلى خارج البلد لزيادة مهاراتهم وتطويرها وإكسابهم معارف ومهارات جديدة غير موجودة في البلد التب تعمل فيه.</a:t>
            </a:r>
          </a:p>
          <a:p>
            <a:pPr algn="just">
              <a:lnSpc>
                <a:spcPct val="150000"/>
              </a:lnSpc>
              <a:buNone/>
            </a:pPr>
            <a:r>
              <a:rPr lang="ar-SA" sz="3200" dirty="0" smtClean="0">
                <a:latin typeface="Times New Roman" pitchFamily="18" charset="0"/>
                <a:cs typeface="Times New Roman" pitchFamily="18" charset="0"/>
              </a:rPr>
              <a:t>   يزيد من التكلفة التي يتحملها المجتمع بشكل مباشر أو غير مباشر.</a:t>
            </a:r>
            <a:endParaRPr lang="en-US" sz="3200" dirty="0">
              <a:latin typeface="Times New Roman" pitchFamily="18" charset="0"/>
              <a:cs typeface="Times New Roman" pitchFamily="18" charset="0"/>
            </a:endParaRPr>
          </a:p>
        </p:txBody>
      </p:sp>
      <p:sp>
        <p:nvSpPr>
          <p:cNvPr id="4" name="Slide Number Placeholder 3"/>
          <p:cNvSpPr>
            <a:spLocks noGrp="1"/>
          </p:cNvSpPr>
          <p:nvPr>
            <p:ph type="sldNum" sz="quarter" idx="15"/>
          </p:nvPr>
        </p:nvSpPr>
        <p:spPr/>
        <p:txBody>
          <a:bodyPr/>
          <a:lstStyle/>
          <a:p>
            <a:fld id="{B34338C2-C332-4FEE-B33B-120A04F986EA}" type="slidenum">
              <a:rPr lang="en-US" smtClean="0"/>
              <a:pPr/>
              <a:t>105</a:t>
            </a:fld>
            <a:endParaRPr lang="en-US"/>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noAutofit/>
          </a:bodyPr>
          <a:lstStyle/>
          <a:p>
            <a:pPr algn="ctr"/>
            <a:r>
              <a:rPr lang="ar-SA" sz="4000" b="1" dirty="0" smtClean="0">
                <a:solidFill>
                  <a:schemeClr val="tx1"/>
                </a:solidFill>
              </a:rPr>
              <a:t>أساليب التنبؤ بالاحتياجات من الموارد البشرية</a:t>
            </a:r>
            <a:endParaRPr lang="en-US" sz="4000" dirty="0"/>
          </a:p>
        </p:txBody>
      </p:sp>
      <p:sp>
        <p:nvSpPr>
          <p:cNvPr id="3" name="Content Placeholder 2"/>
          <p:cNvSpPr>
            <a:spLocks noGrp="1"/>
          </p:cNvSpPr>
          <p:nvPr>
            <p:ph idx="1"/>
          </p:nvPr>
        </p:nvSpPr>
        <p:spPr>
          <a:xfrm>
            <a:off x="457200" y="1600200"/>
            <a:ext cx="8305800" cy="4873752"/>
          </a:xfrm>
        </p:spPr>
        <p:txBody>
          <a:bodyPr>
            <a:normAutofit/>
          </a:bodyPr>
          <a:lstStyle/>
          <a:p>
            <a:pPr algn="just">
              <a:lnSpc>
                <a:spcPct val="150000"/>
              </a:lnSpc>
              <a:buNone/>
            </a:pPr>
            <a:r>
              <a:rPr lang="ar-SA" sz="3200" dirty="0" smtClean="0">
                <a:latin typeface="Times New Roman" pitchFamily="18" charset="0"/>
                <a:cs typeface="Times New Roman" pitchFamily="18" charset="0"/>
              </a:rPr>
              <a:t>   وفي النهاية فإن على المنظمات أن تقوم بإنشاء أنظمة المعلومات عن الموارد البشرية، حيث تقوم هذه الأنظمة بجمع معلومات ترتبط بالموارد البشرية المتاحة حالياً.</a:t>
            </a:r>
            <a:endParaRPr lang="en-US" sz="3200" dirty="0">
              <a:latin typeface="Times New Roman" pitchFamily="18" charset="0"/>
              <a:cs typeface="Times New Roman" pitchFamily="18" charset="0"/>
            </a:endParaRPr>
          </a:p>
        </p:txBody>
      </p:sp>
      <p:sp>
        <p:nvSpPr>
          <p:cNvPr id="4" name="Slide Number Placeholder 3"/>
          <p:cNvSpPr>
            <a:spLocks noGrp="1"/>
          </p:cNvSpPr>
          <p:nvPr>
            <p:ph type="sldNum" sz="quarter" idx="15"/>
          </p:nvPr>
        </p:nvSpPr>
        <p:spPr/>
        <p:txBody>
          <a:bodyPr/>
          <a:lstStyle/>
          <a:p>
            <a:fld id="{B34338C2-C332-4FEE-B33B-120A04F986EA}" type="slidenum">
              <a:rPr lang="en-US" smtClean="0"/>
              <a:pPr/>
              <a:t>106</a:t>
            </a:fld>
            <a:endParaRPr lang="en-US"/>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05800" cy="1143000"/>
          </a:xfrm>
        </p:spPr>
        <p:txBody>
          <a:bodyPr>
            <a:normAutofit/>
          </a:bodyPr>
          <a:lstStyle/>
          <a:p>
            <a:pPr algn="ctr"/>
            <a:r>
              <a:rPr lang="ar-SA" sz="4000" b="1" dirty="0" smtClean="0">
                <a:solidFill>
                  <a:schemeClr val="tx1"/>
                </a:solidFill>
              </a:rPr>
              <a:t>أساليب التنبؤ بالاحتياجات من الموارد البشرية</a:t>
            </a:r>
            <a:endParaRPr lang="en-US" sz="4000" dirty="0"/>
          </a:p>
        </p:txBody>
      </p:sp>
      <p:sp>
        <p:nvSpPr>
          <p:cNvPr id="3" name="Content Placeholder 2"/>
          <p:cNvSpPr>
            <a:spLocks noGrp="1"/>
          </p:cNvSpPr>
          <p:nvPr>
            <p:ph idx="1"/>
          </p:nvPr>
        </p:nvSpPr>
        <p:spPr>
          <a:xfrm>
            <a:off x="457200" y="1600200"/>
            <a:ext cx="8153400" cy="4873752"/>
          </a:xfrm>
        </p:spPr>
        <p:txBody>
          <a:bodyPr>
            <a:normAutofit/>
          </a:bodyPr>
          <a:lstStyle/>
          <a:p>
            <a:pPr algn="just">
              <a:lnSpc>
                <a:spcPct val="150000"/>
              </a:lnSpc>
              <a:buNone/>
            </a:pPr>
            <a:r>
              <a:rPr lang="ar-SA" sz="3200" dirty="0" smtClean="0">
                <a:latin typeface="Times New Roman" pitchFamily="18" charset="0"/>
                <a:cs typeface="Times New Roman" pitchFamily="18" charset="0"/>
              </a:rPr>
              <a:t>   أي وصف الوظيفة والموظف وإمكانيات العاملين لأنماط أو مهارات جديدة من العمل و الأداء ، التغيرات التكنولوجية المحتملة، احتمالات التوسع في المستقبل، أو احتمالات إنتاج منتجات جديدة في المستقبل، دوران العمل في السنوات السابقة، إلى جانب معلومات حيوية عن التنظيم.</a:t>
            </a:r>
            <a:endParaRPr lang="en-US" sz="3200" dirty="0">
              <a:latin typeface="Times New Roman" pitchFamily="18" charset="0"/>
              <a:cs typeface="Times New Roman" pitchFamily="18" charset="0"/>
            </a:endParaRPr>
          </a:p>
        </p:txBody>
      </p:sp>
      <p:sp>
        <p:nvSpPr>
          <p:cNvPr id="4" name="Slide Number Placeholder 3"/>
          <p:cNvSpPr>
            <a:spLocks noGrp="1"/>
          </p:cNvSpPr>
          <p:nvPr>
            <p:ph type="sldNum" sz="quarter" idx="15"/>
          </p:nvPr>
        </p:nvSpPr>
        <p:spPr/>
        <p:txBody>
          <a:bodyPr/>
          <a:lstStyle/>
          <a:p>
            <a:fld id="{B34338C2-C332-4FEE-B33B-120A04F986EA}" type="slidenum">
              <a:rPr lang="en-US" smtClean="0"/>
              <a:pPr/>
              <a:t>107</a:t>
            </a:fld>
            <a:endParaRPr lang="en-US"/>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077200" cy="1143000"/>
          </a:xfrm>
        </p:spPr>
        <p:txBody>
          <a:bodyPr>
            <a:normAutofit/>
          </a:bodyPr>
          <a:lstStyle/>
          <a:p>
            <a:pPr algn="ctr"/>
            <a:r>
              <a:rPr lang="ar-SA" sz="4000" b="1" dirty="0" smtClean="0">
                <a:solidFill>
                  <a:schemeClr val="tx1"/>
                </a:solidFill>
              </a:rPr>
              <a:t>أساليب التنبؤ بالاحتياجات من الموارد البشرية</a:t>
            </a:r>
            <a:endParaRPr lang="en-US" sz="4000" dirty="0"/>
          </a:p>
        </p:txBody>
      </p:sp>
      <p:sp>
        <p:nvSpPr>
          <p:cNvPr id="3" name="Content Placeholder 2"/>
          <p:cNvSpPr>
            <a:spLocks noGrp="1"/>
          </p:cNvSpPr>
          <p:nvPr>
            <p:ph idx="1"/>
          </p:nvPr>
        </p:nvSpPr>
        <p:spPr>
          <a:xfrm>
            <a:off x="457200" y="1600200"/>
            <a:ext cx="8153400" cy="4873752"/>
          </a:xfrm>
        </p:spPr>
        <p:txBody>
          <a:bodyPr>
            <a:noAutofit/>
          </a:bodyPr>
          <a:lstStyle/>
          <a:p>
            <a:pPr algn="just">
              <a:lnSpc>
                <a:spcPct val="150000"/>
              </a:lnSpc>
              <a:buNone/>
            </a:pPr>
            <a:r>
              <a:rPr lang="ar-SA" sz="3200" dirty="0" smtClean="0">
                <a:latin typeface="Times New Roman" pitchFamily="18" charset="0"/>
                <a:cs typeface="Times New Roman" pitchFamily="18" charset="0"/>
              </a:rPr>
              <a:t>   إن نظام المعلومات يعد أداة مهمة جداً، يعمل على مساعدة الإدارة في الوصول إلى الأهداف المطلوبة في مجال الموارد البشرية خصوصاً إذا اعتمدت الإدارة نظاماً آلياً متطوراً لجمع المعلومات والبيانات ومعالجتها واسترجاعها.</a:t>
            </a:r>
          </a:p>
          <a:p>
            <a:pPr algn="just">
              <a:lnSpc>
                <a:spcPct val="170000"/>
              </a:lnSpc>
              <a:buNone/>
            </a:pPr>
            <a:r>
              <a:rPr lang="ar-SA" sz="3200" dirty="0" smtClean="0">
                <a:latin typeface="Times New Roman" pitchFamily="18" charset="0"/>
                <a:cs typeface="Times New Roman" pitchFamily="18" charset="0"/>
              </a:rPr>
              <a:t>   يمكنها ذلك من استخدام هذا النظام على التحليل والتخطيط والتقييم والاختيار والترقية.</a:t>
            </a:r>
          </a:p>
          <a:p>
            <a:pPr algn="just">
              <a:buNone/>
            </a:pPr>
            <a:r>
              <a:rPr lang="ar-SA" sz="3200" dirty="0" smtClean="0">
                <a:latin typeface="Times New Roman" pitchFamily="18" charset="0"/>
                <a:cs typeface="Times New Roman" pitchFamily="18" charset="0"/>
              </a:rPr>
              <a:t>   </a:t>
            </a:r>
            <a:endParaRPr lang="en-US" sz="3200" dirty="0">
              <a:latin typeface="Times New Roman" pitchFamily="18" charset="0"/>
              <a:cs typeface="Times New Roman" pitchFamily="18" charset="0"/>
            </a:endParaRPr>
          </a:p>
        </p:txBody>
      </p:sp>
      <p:sp>
        <p:nvSpPr>
          <p:cNvPr id="4" name="Slide Number Placeholder 3"/>
          <p:cNvSpPr>
            <a:spLocks noGrp="1"/>
          </p:cNvSpPr>
          <p:nvPr>
            <p:ph type="sldNum" sz="quarter" idx="15"/>
          </p:nvPr>
        </p:nvSpPr>
        <p:spPr/>
        <p:txBody>
          <a:bodyPr/>
          <a:lstStyle/>
          <a:p>
            <a:fld id="{B34338C2-C332-4FEE-B33B-120A04F986EA}" type="slidenum">
              <a:rPr lang="en-US" smtClean="0"/>
              <a:pPr/>
              <a:t>108</a:t>
            </a:fld>
            <a:endParaRPr lang="en-US"/>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848600" cy="1143000"/>
          </a:xfrm>
        </p:spPr>
        <p:txBody>
          <a:bodyPr>
            <a:normAutofit/>
          </a:bodyPr>
          <a:lstStyle/>
          <a:p>
            <a:pPr algn="ctr"/>
            <a:r>
              <a:rPr lang="ar-SA" sz="4400" b="1" dirty="0" smtClean="0">
                <a:solidFill>
                  <a:schemeClr val="tx1"/>
                </a:solidFill>
              </a:rPr>
              <a:t>مشكلات تخطيط الموارد البشرية</a:t>
            </a:r>
            <a:endParaRPr lang="en-US" sz="4400" b="1" dirty="0">
              <a:solidFill>
                <a:schemeClr val="tx1"/>
              </a:solidFill>
            </a:endParaRPr>
          </a:p>
        </p:txBody>
      </p:sp>
      <p:sp>
        <p:nvSpPr>
          <p:cNvPr id="3" name="Content Placeholder 2"/>
          <p:cNvSpPr>
            <a:spLocks noGrp="1"/>
          </p:cNvSpPr>
          <p:nvPr>
            <p:ph idx="1"/>
          </p:nvPr>
        </p:nvSpPr>
        <p:spPr>
          <a:xfrm>
            <a:off x="457200" y="1600200"/>
            <a:ext cx="8153400" cy="4873752"/>
          </a:xfrm>
        </p:spPr>
        <p:txBody>
          <a:bodyPr>
            <a:normAutofit/>
          </a:bodyPr>
          <a:lstStyle/>
          <a:p>
            <a:pPr algn="just">
              <a:lnSpc>
                <a:spcPct val="150000"/>
              </a:lnSpc>
              <a:buNone/>
            </a:pPr>
            <a:r>
              <a:rPr lang="ar-SA" sz="3200" dirty="0" smtClean="0">
                <a:latin typeface="Times New Roman" pitchFamily="18" charset="0"/>
                <a:cs typeface="Times New Roman" pitchFamily="18" charset="0"/>
              </a:rPr>
              <a:t>   يواجه القائمون على تخطيط الموارد البشرية بالمنظمات العديد من المشكلات والمعوقات التي تحد من فعالية هذه الوظيفة في تحقيق أهدافها، وتنقسم هذه المشكلات </a:t>
            </a:r>
            <a:r>
              <a:rPr lang="ar-SA" sz="3200" b="1" dirty="0" smtClean="0">
                <a:latin typeface="Times New Roman" pitchFamily="18" charset="0"/>
                <a:cs typeface="Times New Roman" pitchFamily="18" charset="0"/>
              </a:rPr>
              <a:t>إلى نوعين:</a:t>
            </a:r>
          </a:p>
        </p:txBody>
      </p:sp>
      <p:sp>
        <p:nvSpPr>
          <p:cNvPr id="4" name="Slide Number Placeholder 3"/>
          <p:cNvSpPr>
            <a:spLocks noGrp="1"/>
          </p:cNvSpPr>
          <p:nvPr>
            <p:ph type="sldNum" sz="quarter" idx="15"/>
          </p:nvPr>
        </p:nvSpPr>
        <p:spPr/>
        <p:txBody>
          <a:bodyPr/>
          <a:lstStyle/>
          <a:p>
            <a:fld id="{B34338C2-C332-4FEE-B33B-120A04F986EA}" type="slidenum">
              <a:rPr lang="en-US" smtClean="0"/>
              <a:pPr/>
              <a:t>109</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ar-SA" sz="4400" b="1" dirty="0" smtClean="0">
                <a:solidFill>
                  <a:schemeClr val="tx1"/>
                </a:solidFill>
                <a:latin typeface="Times New Roman" pitchFamily="18" charset="0"/>
                <a:cs typeface="Times New Roman" pitchFamily="18" charset="0"/>
              </a:rPr>
              <a:t>أهمية تخطيط الموارد البشرية </a:t>
            </a:r>
            <a:endParaRPr lang="en-US" sz="4400" b="1" dirty="0">
              <a:solidFill>
                <a:schemeClr val="tx1"/>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457200" y="1600200"/>
            <a:ext cx="8153400" cy="4873752"/>
          </a:xfrm>
        </p:spPr>
        <p:txBody>
          <a:bodyPr>
            <a:normAutofit/>
          </a:bodyPr>
          <a:lstStyle/>
          <a:p>
            <a:pPr algn="just" rtl="1">
              <a:lnSpc>
                <a:spcPct val="150000"/>
              </a:lnSpc>
              <a:buNone/>
            </a:pPr>
            <a:r>
              <a:rPr lang="ar-SA" sz="3200" b="1" dirty="0" smtClean="0">
                <a:latin typeface="Times New Roman" pitchFamily="18" charset="0"/>
                <a:cs typeface="Times New Roman" pitchFamily="18" charset="0"/>
              </a:rPr>
              <a:t>1- الظروف والتغيرات والتكنولوجية:</a:t>
            </a:r>
          </a:p>
          <a:p>
            <a:pPr algn="just" rtl="1">
              <a:lnSpc>
                <a:spcPct val="150000"/>
              </a:lnSpc>
              <a:buNone/>
            </a:pPr>
            <a:r>
              <a:rPr lang="ar-SA" sz="3200" dirty="0" smtClean="0">
                <a:latin typeface="Times New Roman" pitchFamily="18" charset="0"/>
                <a:cs typeface="Times New Roman" pitchFamily="18" charset="0"/>
              </a:rPr>
              <a:t>   أدى تأثير الاختراعات والتطور في البيئة التكنولوجية على حجم ونوع الموارد البشرية المطلوبة لأداء المهام والوظائف في المنظمة والتي يقع على عاتق إدارة الموارد البشرية توفيرها بالكم والنوع والتخصص المطلوب.</a:t>
            </a:r>
            <a:endParaRPr lang="en-US" sz="3200" dirty="0">
              <a:latin typeface="Times New Roman" pitchFamily="18" charset="0"/>
              <a:cs typeface="Times New Roman" pitchFamily="18" charset="0"/>
            </a:endParaRPr>
          </a:p>
        </p:txBody>
      </p:sp>
      <p:sp>
        <p:nvSpPr>
          <p:cNvPr id="4" name="Slide Number Placeholder 3"/>
          <p:cNvSpPr>
            <a:spLocks noGrp="1"/>
          </p:cNvSpPr>
          <p:nvPr>
            <p:ph type="sldNum" sz="quarter" idx="15"/>
          </p:nvPr>
        </p:nvSpPr>
        <p:spPr/>
        <p:txBody>
          <a:bodyPr/>
          <a:lstStyle/>
          <a:p>
            <a:fld id="{B34338C2-C332-4FEE-B33B-120A04F986EA}" type="slidenum">
              <a:rPr lang="en-US" smtClean="0"/>
              <a:pPr/>
              <a:t>11</a:t>
            </a:fld>
            <a:endParaRPr lang="en-US"/>
          </a:p>
        </p:txBody>
      </p:sp>
    </p:spTree>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53400" cy="1143000"/>
          </a:xfrm>
        </p:spPr>
        <p:txBody>
          <a:bodyPr>
            <a:normAutofit/>
          </a:bodyPr>
          <a:lstStyle/>
          <a:p>
            <a:pPr algn="ctr"/>
            <a:r>
              <a:rPr lang="ar-SA" sz="4400" b="1" dirty="0" smtClean="0">
                <a:solidFill>
                  <a:schemeClr val="tx1"/>
                </a:solidFill>
              </a:rPr>
              <a:t>مشكلات تخطيط الموارد البشرية</a:t>
            </a:r>
            <a:endParaRPr lang="en-US" sz="4400" dirty="0"/>
          </a:p>
        </p:txBody>
      </p:sp>
      <p:sp>
        <p:nvSpPr>
          <p:cNvPr id="3" name="Content Placeholder 2"/>
          <p:cNvSpPr>
            <a:spLocks noGrp="1"/>
          </p:cNvSpPr>
          <p:nvPr>
            <p:ph idx="1"/>
          </p:nvPr>
        </p:nvSpPr>
        <p:spPr>
          <a:xfrm>
            <a:off x="228600" y="1752600"/>
            <a:ext cx="8382000" cy="4721352"/>
          </a:xfrm>
        </p:spPr>
        <p:txBody>
          <a:bodyPr/>
          <a:lstStyle/>
          <a:p>
            <a:pPr algn="just">
              <a:buNone/>
            </a:pPr>
            <a:r>
              <a:rPr lang="ar-SA" sz="3200" b="1" dirty="0" smtClean="0">
                <a:latin typeface="Times New Roman" pitchFamily="18" charset="0"/>
                <a:cs typeface="Times New Roman" pitchFamily="18" charset="0"/>
              </a:rPr>
              <a:t>النوع الأول: </a:t>
            </a:r>
            <a:r>
              <a:rPr lang="ar-SA" sz="3200" dirty="0" smtClean="0">
                <a:latin typeface="Times New Roman" pitchFamily="18" charset="0"/>
                <a:cs typeface="Times New Roman" pitchFamily="18" charset="0"/>
              </a:rPr>
              <a:t>مشكلات تخطيط الموارد البشرية على المستوى القومي.</a:t>
            </a:r>
          </a:p>
          <a:p>
            <a:pPr algn="just">
              <a:buNone/>
            </a:pPr>
            <a:r>
              <a:rPr lang="ar-SA" sz="3200" b="1" dirty="0" smtClean="0">
                <a:latin typeface="Times New Roman" pitchFamily="18" charset="0"/>
                <a:cs typeface="Times New Roman" pitchFamily="18" charset="0"/>
              </a:rPr>
              <a:t>النوع الثاني: </a:t>
            </a:r>
            <a:r>
              <a:rPr lang="ar-SA" sz="3200" dirty="0" smtClean="0">
                <a:latin typeface="Times New Roman" pitchFamily="18" charset="0"/>
                <a:cs typeface="Times New Roman" pitchFamily="18" charset="0"/>
              </a:rPr>
              <a:t>مشكلات تخطيط الموارد البشرية على مستوى</a:t>
            </a:r>
            <a:endParaRPr lang="en-US" sz="3200" dirty="0" smtClean="0">
              <a:latin typeface="Times New Roman" pitchFamily="18" charset="0"/>
              <a:cs typeface="Times New Roman" pitchFamily="18" charset="0"/>
            </a:endParaRPr>
          </a:p>
          <a:p>
            <a:pPr algn="just">
              <a:lnSpc>
                <a:spcPct val="150000"/>
              </a:lnSpc>
              <a:buNone/>
            </a:pPr>
            <a:r>
              <a:rPr lang="ar-SA" sz="3200" dirty="0" smtClean="0">
                <a:latin typeface="Times New Roman" pitchFamily="18" charset="0"/>
                <a:cs typeface="Times New Roman" pitchFamily="18" charset="0"/>
              </a:rPr>
              <a:t>المنظمة.</a:t>
            </a:r>
          </a:p>
          <a:p>
            <a:pPr algn="just">
              <a:lnSpc>
                <a:spcPct val="150000"/>
              </a:lnSpc>
              <a:buNone/>
            </a:pPr>
            <a:r>
              <a:rPr lang="ar-SA" sz="3200" dirty="0" smtClean="0">
                <a:latin typeface="Times New Roman" pitchFamily="18" charset="0"/>
                <a:cs typeface="Times New Roman" pitchFamily="18" charset="0"/>
              </a:rPr>
              <a:t>   ويهمنا في هذا المجال التعرف على نوعية الثانية والتي تتلخص في:</a:t>
            </a:r>
          </a:p>
          <a:p>
            <a:pPr algn="r">
              <a:buNone/>
            </a:pPr>
            <a:endParaRPr lang="ar-SA" dirty="0" smtClean="0">
              <a:latin typeface="Times New Roman" pitchFamily="18" charset="0"/>
              <a:cs typeface="Times New Roman" pitchFamily="18" charset="0"/>
            </a:endParaRPr>
          </a:p>
          <a:p>
            <a:pPr algn="r">
              <a:buNone/>
            </a:pP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5"/>
          </p:nvPr>
        </p:nvSpPr>
        <p:spPr/>
        <p:txBody>
          <a:bodyPr/>
          <a:lstStyle/>
          <a:p>
            <a:fld id="{B34338C2-C332-4FEE-B33B-120A04F986EA}" type="slidenum">
              <a:rPr lang="en-US" smtClean="0"/>
              <a:pPr/>
              <a:t>110</a:t>
            </a:fld>
            <a:endParaRPr lang="en-US"/>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077200" cy="1143000"/>
          </a:xfrm>
        </p:spPr>
        <p:txBody>
          <a:bodyPr>
            <a:normAutofit/>
          </a:bodyPr>
          <a:lstStyle/>
          <a:p>
            <a:pPr algn="ctr"/>
            <a:r>
              <a:rPr lang="ar-SA" sz="4400" b="1" dirty="0" smtClean="0">
                <a:solidFill>
                  <a:schemeClr val="tx1"/>
                </a:solidFill>
              </a:rPr>
              <a:t>مشكلات تخطيط الموارد البشرية</a:t>
            </a:r>
            <a:endParaRPr lang="en-US" sz="44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153400" cy="4873752"/>
          </a:xfrm>
        </p:spPr>
        <p:txBody>
          <a:bodyPr>
            <a:normAutofit/>
          </a:bodyPr>
          <a:lstStyle/>
          <a:p>
            <a:pPr algn="just">
              <a:lnSpc>
                <a:spcPct val="150000"/>
              </a:lnSpc>
              <a:buNone/>
            </a:pPr>
            <a:r>
              <a:rPr lang="ar-SA" sz="3200" b="1" dirty="0" smtClean="0">
                <a:latin typeface="Times New Roman" pitchFamily="18" charset="0"/>
                <a:cs typeface="Times New Roman" pitchFamily="18" charset="0"/>
              </a:rPr>
              <a:t> 1- ضعف أنظمة المعلومات الخاصة بالموارد البشرية:</a:t>
            </a:r>
            <a:endParaRPr lang="en-US" sz="3200" b="1" dirty="0" smtClean="0">
              <a:latin typeface="Times New Roman" pitchFamily="18" charset="0"/>
              <a:cs typeface="Times New Roman" pitchFamily="18" charset="0"/>
            </a:endParaRPr>
          </a:p>
          <a:p>
            <a:pPr algn="just">
              <a:lnSpc>
                <a:spcPct val="150000"/>
              </a:lnSpc>
              <a:buNone/>
            </a:pPr>
            <a:r>
              <a:rPr lang="ar-SA" sz="3200" dirty="0" smtClean="0">
                <a:latin typeface="Times New Roman" pitchFamily="18" charset="0"/>
                <a:cs typeface="Times New Roman" pitchFamily="18" charset="0"/>
              </a:rPr>
              <a:t>	يتطلب نجاح وظيفة الإدارة الموارد البشرية توافر العدد الكافي من المعلومات اللازمة لإعداد خطة العمالة</a:t>
            </a:r>
          </a:p>
          <a:p>
            <a:pPr algn="just">
              <a:lnSpc>
                <a:spcPct val="150000"/>
              </a:lnSpc>
              <a:buNone/>
            </a:pPr>
            <a:r>
              <a:rPr lang="ar-SA" sz="3200" dirty="0" smtClean="0">
                <a:latin typeface="Times New Roman" pitchFamily="18" charset="0"/>
                <a:cs typeface="Times New Roman" pitchFamily="18" charset="0"/>
              </a:rPr>
              <a:t>2- انخفاض الوعي الإداري بأهمية الدقة في إعداد تقديرات العمالية المطلوبة </a:t>
            </a:r>
          </a:p>
          <a:p>
            <a:pPr algn="just">
              <a:lnSpc>
                <a:spcPct val="150000"/>
              </a:lnSpc>
              <a:buNone/>
            </a:pPr>
            <a:endParaRPr lang="en-US" sz="3200" dirty="0">
              <a:latin typeface="Times New Roman" pitchFamily="18" charset="0"/>
              <a:cs typeface="Times New Roman" pitchFamily="18" charset="0"/>
            </a:endParaRPr>
          </a:p>
        </p:txBody>
      </p:sp>
      <p:sp>
        <p:nvSpPr>
          <p:cNvPr id="4" name="Slide Number Placeholder 3"/>
          <p:cNvSpPr>
            <a:spLocks noGrp="1"/>
          </p:cNvSpPr>
          <p:nvPr>
            <p:ph type="sldNum" sz="quarter" idx="15"/>
          </p:nvPr>
        </p:nvSpPr>
        <p:spPr/>
        <p:txBody>
          <a:bodyPr/>
          <a:lstStyle/>
          <a:p>
            <a:fld id="{B34338C2-C332-4FEE-B33B-120A04F986EA}" type="slidenum">
              <a:rPr lang="en-US" smtClean="0"/>
              <a:pPr/>
              <a:t>111</a:t>
            </a:fld>
            <a:endParaRPr lang="en-US"/>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001000" cy="1143000"/>
          </a:xfrm>
        </p:spPr>
        <p:txBody>
          <a:bodyPr>
            <a:normAutofit/>
          </a:bodyPr>
          <a:lstStyle/>
          <a:p>
            <a:pPr algn="ctr"/>
            <a:r>
              <a:rPr lang="ar-SA" sz="4400" b="1" dirty="0" smtClean="0">
                <a:solidFill>
                  <a:schemeClr val="tx1"/>
                </a:solidFill>
              </a:rPr>
              <a:t>مشكلات تخطيط الموارد البشرية</a:t>
            </a:r>
            <a:endParaRPr lang="en-US" sz="4400" dirty="0"/>
          </a:p>
        </p:txBody>
      </p:sp>
      <p:sp>
        <p:nvSpPr>
          <p:cNvPr id="3" name="Content Placeholder 2"/>
          <p:cNvSpPr>
            <a:spLocks noGrp="1"/>
          </p:cNvSpPr>
          <p:nvPr>
            <p:ph idx="1"/>
          </p:nvPr>
        </p:nvSpPr>
        <p:spPr>
          <a:xfrm>
            <a:off x="304800" y="1600200"/>
            <a:ext cx="8305800" cy="4873752"/>
          </a:xfrm>
        </p:spPr>
        <p:txBody>
          <a:bodyPr>
            <a:normAutofit/>
          </a:bodyPr>
          <a:lstStyle/>
          <a:p>
            <a:pPr algn="just">
              <a:lnSpc>
                <a:spcPct val="150000"/>
              </a:lnSpc>
              <a:buNone/>
            </a:pPr>
            <a:r>
              <a:rPr lang="ar-SA" sz="3200" dirty="0" smtClean="0">
                <a:latin typeface="Times New Roman" pitchFamily="18" charset="0"/>
                <a:cs typeface="Times New Roman" pitchFamily="18" charset="0"/>
              </a:rPr>
              <a:t>3- ضعف الإمكانيات المادية والبشرية المخصصة لإدارة تخطيط وتنمية الموارد البشرية </a:t>
            </a:r>
            <a:r>
              <a:rPr lang="ar-SA" sz="3200" b="1" dirty="0" smtClean="0">
                <a:latin typeface="Times New Roman" pitchFamily="18" charset="0"/>
                <a:cs typeface="Times New Roman" pitchFamily="18" charset="0"/>
              </a:rPr>
              <a:t>:</a:t>
            </a:r>
          </a:p>
          <a:p>
            <a:pPr lvl="1" algn="just">
              <a:lnSpc>
                <a:spcPct val="150000"/>
              </a:lnSpc>
              <a:buFont typeface="Wingdings" pitchFamily="2" charset="2"/>
              <a:buChar char="q"/>
            </a:pPr>
            <a:r>
              <a:rPr lang="ar-SA" sz="2900" dirty="0" smtClean="0">
                <a:latin typeface="Times New Roman" pitchFamily="18" charset="0"/>
                <a:cs typeface="Times New Roman" pitchFamily="18" charset="0"/>
              </a:rPr>
              <a:t>عدم توفر الاعتمادات المالية الكافية</a:t>
            </a:r>
          </a:p>
          <a:p>
            <a:pPr lvl="1" algn="just">
              <a:lnSpc>
                <a:spcPct val="150000"/>
              </a:lnSpc>
              <a:buFont typeface="Wingdings" pitchFamily="2" charset="2"/>
              <a:buChar char="q"/>
            </a:pPr>
            <a:r>
              <a:rPr lang="ar-SA" sz="2900" dirty="0" smtClean="0">
                <a:latin typeface="Times New Roman" pitchFamily="18" charset="0"/>
                <a:cs typeface="Times New Roman" pitchFamily="18" charset="0"/>
              </a:rPr>
              <a:t>عدم توفر التسهيلات المادية كالوسائل التكنولوجية والفنية المستحدثة في دراسة العمل وإعداد معدلات الأداء</a:t>
            </a:r>
          </a:p>
          <a:p>
            <a:pPr lvl="1" algn="just">
              <a:lnSpc>
                <a:spcPct val="150000"/>
              </a:lnSpc>
              <a:buFont typeface="Wingdings" pitchFamily="2" charset="2"/>
              <a:buChar char="q"/>
            </a:pPr>
            <a:r>
              <a:rPr lang="ar-SA" sz="2900" dirty="0" smtClean="0">
                <a:latin typeface="Times New Roman" pitchFamily="18" charset="0"/>
                <a:cs typeface="Times New Roman" pitchFamily="18" charset="0"/>
              </a:rPr>
              <a:t>عدم توفر أخصائيين مدربين على أداء هذه الوظيفة</a:t>
            </a:r>
            <a:endParaRPr lang="en-US" sz="2900" dirty="0">
              <a:latin typeface="Times New Roman" pitchFamily="18" charset="0"/>
              <a:cs typeface="Times New Roman" pitchFamily="18" charset="0"/>
            </a:endParaRPr>
          </a:p>
        </p:txBody>
      </p:sp>
      <p:sp>
        <p:nvSpPr>
          <p:cNvPr id="4" name="Slide Number Placeholder 3"/>
          <p:cNvSpPr>
            <a:spLocks noGrp="1"/>
          </p:cNvSpPr>
          <p:nvPr>
            <p:ph type="sldNum" sz="quarter" idx="15"/>
          </p:nvPr>
        </p:nvSpPr>
        <p:spPr/>
        <p:txBody>
          <a:bodyPr/>
          <a:lstStyle/>
          <a:p>
            <a:fld id="{B34338C2-C332-4FEE-B33B-120A04F986EA}" type="slidenum">
              <a:rPr lang="en-US" smtClean="0"/>
              <a:pPr/>
              <a:t>112</a:t>
            </a:fld>
            <a:endParaRPr lang="en-US"/>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SA" sz="4000" b="1" dirty="0" smtClean="0">
                <a:solidFill>
                  <a:schemeClr val="tx1"/>
                </a:solidFill>
              </a:rPr>
              <a:t>مشكلات تخطيط الموارد البشرية</a:t>
            </a:r>
            <a:endParaRPr lang="ar-SA" sz="4000" dirty="0"/>
          </a:p>
        </p:txBody>
      </p:sp>
      <p:sp>
        <p:nvSpPr>
          <p:cNvPr id="3" name="Content Placeholder 2"/>
          <p:cNvSpPr>
            <a:spLocks noGrp="1"/>
          </p:cNvSpPr>
          <p:nvPr>
            <p:ph sz="quarter" idx="1"/>
          </p:nvPr>
        </p:nvSpPr>
        <p:spPr>
          <a:xfrm>
            <a:off x="304800" y="1600200"/>
            <a:ext cx="8382000" cy="4873752"/>
          </a:xfrm>
        </p:spPr>
        <p:txBody>
          <a:bodyPr>
            <a:normAutofit/>
          </a:bodyPr>
          <a:lstStyle/>
          <a:p>
            <a:pPr algn="just">
              <a:lnSpc>
                <a:spcPct val="150000"/>
              </a:lnSpc>
              <a:buNone/>
            </a:pPr>
            <a:r>
              <a:rPr lang="ar-SA" sz="3200" dirty="0" smtClean="0"/>
              <a:t>4- انخفاض كفاءة التخطيط الاستراتيجي على مستوى المنظمة وعدم اقتناع المسئولين وبصفة خاصة أداء الإدارة العليا بأهمية وضرورة تخطيط الموارد البشرية </a:t>
            </a:r>
            <a:r>
              <a:rPr lang="ar-SA" sz="3200" b="1" dirty="0" smtClean="0"/>
              <a:t>:</a:t>
            </a:r>
          </a:p>
          <a:p>
            <a:pPr lvl="1" algn="just">
              <a:lnSpc>
                <a:spcPct val="150000"/>
              </a:lnSpc>
              <a:buFont typeface="Wingdings" pitchFamily="2" charset="2"/>
              <a:buChar char="q"/>
            </a:pPr>
            <a:r>
              <a:rPr lang="ar-SA" sz="2900" dirty="0" smtClean="0"/>
              <a:t>عدم وجود تخطيط استراتيجي أو انخفاض كفاءته</a:t>
            </a:r>
          </a:p>
          <a:p>
            <a:pPr lvl="1" algn="just">
              <a:lnSpc>
                <a:spcPct val="150000"/>
              </a:lnSpc>
              <a:buFont typeface="Wingdings" pitchFamily="2" charset="2"/>
              <a:buChar char="q"/>
            </a:pPr>
            <a:r>
              <a:rPr lang="ar-SA" sz="2900" dirty="0" smtClean="0"/>
              <a:t>عدم الإيمان الكامل من رجال الإدارة العليا بهذا النشاط</a:t>
            </a:r>
          </a:p>
          <a:p>
            <a:pPr lvl="1" algn="just">
              <a:lnSpc>
                <a:spcPct val="150000"/>
              </a:lnSpc>
              <a:buFont typeface="Wingdings" pitchFamily="2" charset="2"/>
              <a:buChar char="q"/>
            </a:pPr>
            <a:r>
              <a:rPr lang="ar-SA" sz="2900" dirty="0" smtClean="0"/>
              <a:t>الإدارة تسير بمنطقرد الفعل</a:t>
            </a:r>
            <a:endParaRPr lang="ar-SA" sz="2900" dirty="0"/>
          </a:p>
        </p:txBody>
      </p:sp>
      <p:sp>
        <p:nvSpPr>
          <p:cNvPr id="4" name="Slide Number Placeholder 3"/>
          <p:cNvSpPr>
            <a:spLocks noGrp="1"/>
          </p:cNvSpPr>
          <p:nvPr>
            <p:ph type="sldNum" sz="quarter" idx="15"/>
          </p:nvPr>
        </p:nvSpPr>
        <p:spPr/>
        <p:txBody>
          <a:bodyPr/>
          <a:lstStyle/>
          <a:p>
            <a:fld id="{B34338C2-C332-4FEE-B33B-120A04F986EA}" type="slidenum">
              <a:rPr lang="en-US" smtClean="0"/>
              <a:pPr/>
              <a:t>113</a:t>
            </a:fld>
            <a:endParaRPr lang="en-US"/>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SA" sz="4000" b="1" dirty="0" smtClean="0">
                <a:solidFill>
                  <a:schemeClr val="tx1"/>
                </a:solidFill>
              </a:rPr>
              <a:t>مشكلات تخطيط الموارد البشرية</a:t>
            </a:r>
            <a:endParaRPr lang="ar-SA" sz="4000" dirty="0"/>
          </a:p>
        </p:txBody>
      </p:sp>
      <p:sp>
        <p:nvSpPr>
          <p:cNvPr id="3" name="Content Placeholder 2"/>
          <p:cNvSpPr>
            <a:spLocks noGrp="1"/>
          </p:cNvSpPr>
          <p:nvPr>
            <p:ph sz="quarter" idx="1"/>
          </p:nvPr>
        </p:nvSpPr>
        <p:spPr>
          <a:xfrm>
            <a:off x="228600" y="1828800"/>
            <a:ext cx="8458200" cy="4645152"/>
          </a:xfrm>
        </p:spPr>
        <p:txBody>
          <a:bodyPr>
            <a:normAutofit/>
          </a:bodyPr>
          <a:lstStyle/>
          <a:p>
            <a:pPr algn="just">
              <a:lnSpc>
                <a:spcPct val="150000"/>
              </a:lnSpc>
              <a:buFont typeface="Wingdings" pitchFamily="2" charset="2"/>
              <a:buChar char="q"/>
            </a:pPr>
            <a:r>
              <a:rPr lang="ar-SA" sz="3200" dirty="0" smtClean="0"/>
              <a:t>انخفاض الدافع على المبادأة وإحداث التغيير</a:t>
            </a:r>
          </a:p>
          <a:p>
            <a:pPr algn="just">
              <a:lnSpc>
                <a:spcPct val="150000"/>
              </a:lnSpc>
              <a:buFont typeface="Wingdings" pitchFamily="2" charset="2"/>
              <a:buChar char="q"/>
            </a:pPr>
            <a:r>
              <a:rPr lang="ar-SA" sz="3200" dirty="0" smtClean="0"/>
              <a:t>عدم الرغبة في النظرة المستقبلية </a:t>
            </a:r>
          </a:p>
          <a:p>
            <a:pPr algn="just">
              <a:lnSpc>
                <a:spcPct val="150000"/>
              </a:lnSpc>
              <a:buFont typeface="Wingdings" pitchFamily="2" charset="2"/>
              <a:buChar char="q"/>
            </a:pPr>
            <a:r>
              <a:rPr lang="ar-SA" sz="3200" dirty="0" smtClean="0"/>
              <a:t>الاعتقاد بأن سرية العمل مليء بالاحتياجات</a:t>
            </a:r>
          </a:p>
          <a:p>
            <a:pPr algn="just">
              <a:lnSpc>
                <a:spcPct val="150000"/>
              </a:lnSpc>
              <a:buFont typeface="Wingdings" pitchFamily="2" charset="2"/>
              <a:buChar char="q"/>
            </a:pPr>
            <a:r>
              <a:rPr lang="ar-SA" sz="3200" dirty="0" smtClean="0"/>
              <a:t>عدم القدرة على تصور أثر ذلك على التكاليف والفرص الضائعة </a:t>
            </a:r>
            <a:endParaRPr lang="ar-SA" sz="3200" dirty="0"/>
          </a:p>
        </p:txBody>
      </p:sp>
      <p:sp>
        <p:nvSpPr>
          <p:cNvPr id="4" name="Slide Number Placeholder 3"/>
          <p:cNvSpPr>
            <a:spLocks noGrp="1"/>
          </p:cNvSpPr>
          <p:nvPr>
            <p:ph type="sldNum" sz="quarter" idx="15"/>
          </p:nvPr>
        </p:nvSpPr>
        <p:spPr/>
        <p:txBody>
          <a:bodyPr/>
          <a:lstStyle/>
          <a:p>
            <a:fld id="{B34338C2-C332-4FEE-B33B-120A04F986EA}" type="slidenum">
              <a:rPr lang="en-US" smtClean="0"/>
              <a:pPr/>
              <a:t>114</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SA" sz="4400" b="1" dirty="0" smtClean="0">
                <a:solidFill>
                  <a:schemeClr val="tx1"/>
                </a:solidFill>
                <a:latin typeface="Times New Roman" pitchFamily="18" charset="0"/>
                <a:cs typeface="Times New Roman" pitchFamily="18" charset="0"/>
              </a:rPr>
              <a:t>أهمية تخطيط الموارد البشرية </a:t>
            </a:r>
            <a:endParaRPr lang="en-US" sz="4400" dirty="0"/>
          </a:p>
        </p:txBody>
      </p:sp>
      <p:sp>
        <p:nvSpPr>
          <p:cNvPr id="3" name="Content Placeholder 2"/>
          <p:cNvSpPr>
            <a:spLocks noGrp="1"/>
          </p:cNvSpPr>
          <p:nvPr>
            <p:ph sz="quarter" idx="1"/>
          </p:nvPr>
        </p:nvSpPr>
        <p:spPr>
          <a:xfrm>
            <a:off x="457200" y="1600200"/>
            <a:ext cx="8153400" cy="4873752"/>
          </a:xfrm>
        </p:spPr>
        <p:txBody>
          <a:bodyPr>
            <a:normAutofit/>
          </a:bodyPr>
          <a:lstStyle/>
          <a:p>
            <a:pPr algn="just">
              <a:buNone/>
            </a:pPr>
            <a:r>
              <a:rPr lang="ar-SA" sz="3200" b="1" dirty="0" smtClean="0">
                <a:latin typeface="Times New Roman" pitchFamily="18" charset="0"/>
                <a:cs typeface="Times New Roman" pitchFamily="18" charset="0"/>
              </a:rPr>
              <a:t>2- توفير الاحتياجات من الموارد البشرية:</a:t>
            </a:r>
          </a:p>
          <a:p>
            <a:pPr algn="just">
              <a:lnSpc>
                <a:spcPct val="150000"/>
              </a:lnSpc>
              <a:buNone/>
            </a:pPr>
            <a:r>
              <a:rPr lang="ar-SA" sz="3200" dirty="0">
                <a:latin typeface="Times New Roman" pitchFamily="18" charset="0"/>
                <a:cs typeface="Times New Roman" pitchFamily="18" charset="0"/>
              </a:rPr>
              <a:t> </a:t>
            </a:r>
            <a:r>
              <a:rPr lang="ar-SA" sz="3200" dirty="0" smtClean="0">
                <a:latin typeface="Times New Roman" pitchFamily="18" charset="0"/>
                <a:cs typeface="Times New Roman" pitchFamily="18" charset="0"/>
              </a:rPr>
              <a:t>  يجب أن تتنبأ إدارة الموارد البشرية بالاحتياجات الجديدة لشغل الوظائف التي سيتم استحداثها بالأعداد والتخصصات والنوعيات المناسبة قبل وقت مناسب والعمل على إعداد البرامج التدريبية لتنمية المهارات لقوة العمل الداخلية، ومحاولة استكمال النقص من سوق العمل الخارجي.</a:t>
            </a:r>
            <a:endParaRPr lang="en-US" sz="3200" dirty="0">
              <a:latin typeface="Times New Roman" pitchFamily="18" charset="0"/>
              <a:cs typeface="Times New Roman" pitchFamily="18" charset="0"/>
            </a:endParaRPr>
          </a:p>
        </p:txBody>
      </p:sp>
      <p:sp>
        <p:nvSpPr>
          <p:cNvPr id="4" name="Slide Number Placeholder 3"/>
          <p:cNvSpPr>
            <a:spLocks noGrp="1"/>
          </p:cNvSpPr>
          <p:nvPr>
            <p:ph type="sldNum" sz="quarter" idx="15"/>
          </p:nvPr>
        </p:nvSpPr>
        <p:spPr/>
        <p:txBody>
          <a:bodyPr/>
          <a:lstStyle/>
          <a:p>
            <a:fld id="{B34338C2-C332-4FEE-B33B-120A04F986EA}" type="slidenum">
              <a:rPr lang="en-US" smtClean="0"/>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868362"/>
          </a:xfrm>
        </p:spPr>
        <p:txBody>
          <a:bodyPr>
            <a:normAutofit/>
          </a:bodyPr>
          <a:lstStyle/>
          <a:p>
            <a:pPr algn="ctr"/>
            <a:r>
              <a:rPr lang="ar-SA" sz="4400" b="1" dirty="0" smtClean="0">
                <a:solidFill>
                  <a:schemeClr val="tx1"/>
                </a:solidFill>
                <a:latin typeface="Times New Roman" pitchFamily="18" charset="0"/>
                <a:cs typeface="Times New Roman" pitchFamily="18" charset="0"/>
              </a:rPr>
              <a:t>أهمية تخطيط الموارد البشرية </a:t>
            </a:r>
            <a:endParaRPr lang="en-US" sz="4400" dirty="0"/>
          </a:p>
        </p:txBody>
      </p:sp>
      <p:sp>
        <p:nvSpPr>
          <p:cNvPr id="3" name="Content Placeholder 2"/>
          <p:cNvSpPr>
            <a:spLocks noGrp="1"/>
          </p:cNvSpPr>
          <p:nvPr>
            <p:ph sz="quarter" idx="1"/>
          </p:nvPr>
        </p:nvSpPr>
        <p:spPr>
          <a:xfrm>
            <a:off x="304800" y="1752600"/>
            <a:ext cx="8382000" cy="4721352"/>
          </a:xfrm>
        </p:spPr>
        <p:txBody>
          <a:bodyPr>
            <a:noAutofit/>
          </a:bodyPr>
          <a:lstStyle/>
          <a:p>
            <a:pPr algn="just">
              <a:buNone/>
            </a:pPr>
            <a:r>
              <a:rPr lang="ar-SA" sz="3200" b="1" dirty="0" smtClean="0">
                <a:cs typeface="+mj-cs"/>
              </a:rPr>
              <a:t>3- تلبية سوق العمل لاحتياجات المنظمة من الأيدي العاملة :</a:t>
            </a:r>
          </a:p>
          <a:p>
            <a:pPr algn="just">
              <a:lnSpc>
                <a:spcPct val="150000"/>
              </a:lnSpc>
              <a:buNone/>
            </a:pPr>
            <a:r>
              <a:rPr lang="ar-SA" sz="3200" dirty="0" smtClean="0">
                <a:cs typeface="+mj-cs"/>
              </a:rPr>
              <a:t>	تواجه المنظمات نقصاً كبيراً في أنواع معينة من الموارد البشرية خصوصاً التخصصات النادرة، </a:t>
            </a:r>
            <a:r>
              <a:rPr lang="ar-SA" sz="3200" dirty="0" smtClean="0">
                <a:latin typeface="Times New Roman" pitchFamily="18" charset="0"/>
                <a:cs typeface="Times New Roman" pitchFamily="18" charset="0"/>
              </a:rPr>
              <a:t>مما يزيد من أهمية النشاط التخطيطي وعمليات استقطاب واختيار العناصر المؤهلة والمناسبة.</a:t>
            </a:r>
            <a:endParaRPr lang="en-US" sz="3200" dirty="0">
              <a:cs typeface="+mj-cs"/>
            </a:endParaRPr>
          </a:p>
        </p:txBody>
      </p:sp>
      <p:sp>
        <p:nvSpPr>
          <p:cNvPr id="4" name="Slide Number Placeholder 3"/>
          <p:cNvSpPr>
            <a:spLocks noGrp="1"/>
          </p:cNvSpPr>
          <p:nvPr>
            <p:ph type="sldNum" sz="quarter" idx="15"/>
          </p:nvPr>
        </p:nvSpPr>
        <p:spPr/>
        <p:txBody>
          <a:bodyPr/>
          <a:lstStyle/>
          <a:p>
            <a:fld id="{B34338C2-C332-4FEE-B33B-120A04F986EA}"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944562"/>
          </a:xfrm>
        </p:spPr>
        <p:txBody>
          <a:bodyPr>
            <a:normAutofit/>
          </a:bodyPr>
          <a:lstStyle/>
          <a:p>
            <a:pPr algn="ctr"/>
            <a:r>
              <a:rPr lang="ar-SA" sz="4400" b="1" dirty="0" smtClean="0">
                <a:solidFill>
                  <a:schemeClr val="tx1"/>
                </a:solidFill>
                <a:latin typeface="Times New Roman" pitchFamily="18" charset="0"/>
                <a:cs typeface="Times New Roman" pitchFamily="18" charset="0"/>
              </a:rPr>
              <a:t>أهمية تخطيط الموارد البشرية </a:t>
            </a:r>
            <a:endParaRPr lang="en-US" sz="4400" dirty="0"/>
          </a:p>
        </p:txBody>
      </p:sp>
      <p:sp>
        <p:nvSpPr>
          <p:cNvPr id="3" name="Content Placeholder 2"/>
          <p:cNvSpPr>
            <a:spLocks noGrp="1"/>
          </p:cNvSpPr>
          <p:nvPr>
            <p:ph sz="quarter" idx="1"/>
          </p:nvPr>
        </p:nvSpPr>
        <p:spPr>
          <a:xfrm>
            <a:off x="457200" y="1524000"/>
            <a:ext cx="8229600" cy="4949952"/>
          </a:xfrm>
        </p:spPr>
        <p:txBody>
          <a:bodyPr>
            <a:noAutofit/>
          </a:bodyPr>
          <a:lstStyle/>
          <a:p>
            <a:pPr algn="just">
              <a:buNone/>
            </a:pPr>
            <a:r>
              <a:rPr lang="ar-SA" sz="3200" b="1" dirty="0" smtClean="0">
                <a:latin typeface="Times New Roman" pitchFamily="18" charset="0"/>
                <a:cs typeface="Times New Roman" pitchFamily="18" charset="0"/>
              </a:rPr>
              <a:t>4- تأثير السياسات الحكومية المركزية:</a:t>
            </a:r>
          </a:p>
          <a:p>
            <a:pPr algn="just">
              <a:lnSpc>
                <a:spcPct val="150000"/>
              </a:lnSpc>
              <a:buNone/>
            </a:pPr>
            <a:r>
              <a:rPr lang="ar-SA" sz="3200" dirty="0" smtClean="0">
                <a:latin typeface="Times New Roman" pitchFamily="18" charset="0"/>
                <a:cs typeface="Times New Roman" pitchFamily="18" charset="0"/>
              </a:rPr>
              <a:t>1- تبحث الحكومات الحديثة عن زيادة فرص عمل لاستيعاب أبنائها القادرين على العمل لشغلها ، لمعالجة ظاهرة البطالة بشكليها الجلي والمقنّع.</a:t>
            </a:r>
          </a:p>
          <a:p>
            <a:pPr algn="just">
              <a:lnSpc>
                <a:spcPct val="150000"/>
              </a:lnSpc>
              <a:buNone/>
            </a:pPr>
            <a:r>
              <a:rPr lang="ar-SA" sz="3200" dirty="0" smtClean="0">
                <a:latin typeface="Times New Roman" pitchFamily="18" charset="0"/>
                <a:cs typeface="Times New Roman" pitchFamily="18" charset="0"/>
              </a:rPr>
              <a:t>2- تبنّي سياسة من شأنها توجيه قوة العمل نحو الوظائف وفرص العمل المفيدة أو المنتجة على مستوى الاقتصاد الوطني.</a:t>
            </a:r>
          </a:p>
          <a:p>
            <a:pPr algn="just">
              <a:lnSpc>
                <a:spcPct val="150000"/>
              </a:lnSpc>
              <a:buNone/>
            </a:pPr>
            <a:endParaRPr lang="en-US" sz="3200" dirty="0">
              <a:latin typeface="Times New Roman" pitchFamily="18" charset="0"/>
              <a:cs typeface="Times New Roman" pitchFamily="18" charset="0"/>
            </a:endParaRPr>
          </a:p>
        </p:txBody>
      </p:sp>
      <p:sp>
        <p:nvSpPr>
          <p:cNvPr id="4" name="Slide Number Placeholder 3"/>
          <p:cNvSpPr>
            <a:spLocks noGrp="1"/>
          </p:cNvSpPr>
          <p:nvPr>
            <p:ph type="sldNum" sz="quarter" idx="15"/>
          </p:nvPr>
        </p:nvSpPr>
        <p:spPr/>
        <p:txBody>
          <a:bodyPr/>
          <a:lstStyle/>
          <a:p>
            <a:fld id="{B34338C2-C332-4FEE-B33B-120A04F986EA}"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SA" sz="4400" b="1" dirty="0" smtClean="0">
                <a:solidFill>
                  <a:schemeClr val="tx1"/>
                </a:solidFill>
                <a:latin typeface="Times New Roman" pitchFamily="18" charset="0"/>
                <a:cs typeface="Times New Roman" pitchFamily="18" charset="0"/>
              </a:rPr>
              <a:t>أهمية تخطيط الموارد البشرية </a:t>
            </a:r>
            <a:endParaRPr lang="en-US" sz="4400" dirty="0"/>
          </a:p>
        </p:txBody>
      </p:sp>
      <p:sp>
        <p:nvSpPr>
          <p:cNvPr id="3" name="Content Placeholder 2"/>
          <p:cNvSpPr>
            <a:spLocks noGrp="1"/>
          </p:cNvSpPr>
          <p:nvPr>
            <p:ph sz="quarter" idx="1"/>
          </p:nvPr>
        </p:nvSpPr>
        <p:spPr>
          <a:xfrm>
            <a:off x="304800" y="1828800"/>
            <a:ext cx="8458200" cy="4645152"/>
          </a:xfrm>
        </p:spPr>
        <p:txBody>
          <a:bodyPr>
            <a:normAutofit/>
          </a:bodyPr>
          <a:lstStyle/>
          <a:p>
            <a:pPr algn="just">
              <a:lnSpc>
                <a:spcPct val="150000"/>
              </a:lnSpc>
              <a:buNone/>
            </a:pPr>
            <a:r>
              <a:rPr lang="ar-SA" sz="3200" dirty="0" smtClean="0">
                <a:latin typeface="Times New Roman" pitchFamily="18" charset="0"/>
                <a:cs typeface="Times New Roman" pitchFamily="18" charset="0"/>
              </a:rPr>
              <a:t>3- الحد من التوجه نحو الأعمال التي لا يحتاج إليها البلد في الوقت الحاضر أو المستقبل.</a:t>
            </a:r>
          </a:p>
          <a:p>
            <a:pPr algn="just">
              <a:lnSpc>
                <a:spcPct val="150000"/>
              </a:lnSpc>
              <a:buNone/>
            </a:pPr>
            <a:r>
              <a:rPr lang="ar-SA" sz="3200" dirty="0" smtClean="0">
                <a:latin typeface="Times New Roman" pitchFamily="18" charset="0"/>
                <a:cs typeface="Times New Roman" pitchFamily="18" charset="0"/>
              </a:rPr>
              <a:t>4- إصدار العديد من التشريعات والقوانين التي ترتبط بتخطيط الموارد البشرية وتؤثر فيها، مثال ذلك التشريعات الخاصة لتشغيل النساء ومعوقي الحرب، والأسرى، والاطفال من أعمال</a:t>
            </a:r>
          </a:p>
          <a:p>
            <a:pPr algn="just">
              <a:lnSpc>
                <a:spcPct val="150000"/>
              </a:lnSpc>
              <a:buNone/>
            </a:pPr>
            <a:r>
              <a:rPr lang="ar-SA" sz="3200" dirty="0" smtClean="0">
                <a:latin typeface="Times New Roman" pitchFamily="18" charset="0"/>
                <a:cs typeface="Times New Roman" pitchFamily="18" charset="0"/>
              </a:rPr>
              <a:t>      معينة وغير ذلك.</a:t>
            </a:r>
            <a:endParaRPr lang="en-US" sz="3200" dirty="0" smtClean="0">
              <a:latin typeface="Times New Roman" pitchFamily="18" charset="0"/>
              <a:cs typeface="Times New Roman" pitchFamily="18" charset="0"/>
            </a:endParaRPr>
          </a:p>
          <a:p>
            <a:pPr algn="just">
              <a:lnSpc>
                <a:spcPct val="150000"/>
              </a:lnSpc>
              <a:buNone/>
            </a:pPr>
            <a:endParaRPr lang="en-US" sz="3200" dirty="0">
              <a:latin typeface="Times New Roman" pitchFamily="18" charset="0"/>
              <a:cs typeface="Times New Roman" pitchFamily="18" charset="0"/>
            </a:endParaRPr>
          </a:p>
        </p:txBody>
      </p:sp>
      <p:sp>
        <p:nvSpPr>
          <p:cNvPr id="4" name="Slide Number Placeholder 3"/>
          <p:cNvSpPr>
            <a:spLocks noGrp="1"/>
          </p:cNvSpPr>
          <p:nvPr>
            <p:ph type="sldNum" sz="quarter" idx="15"/>
          </p:nvPr>
        </p:nvSpPr>
        <p:spPr/>
        <p:txBody>
          <a:bodyPr/>
          <a:lstStyle/>
          <a:p>
            <a:fld id="{B34338C2-C332-4FEE-B33B-120A04F986EA}" type="slidenum">
              <a:rPr lang="en-US" smtClean="0"/>
              <a:pPr/>
              <a:t>15</a:t>
            </a:fld>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SA" sz="4400" b="1" dirty="0" smtClean="0">
                <a:solidFill>
                  <a:schemeClr val="tx1"/>
                </a:solidFill>
                <a:latin typeface="Times New Roman" pitchFamily="18" charset="0"/>
                <a:cs typeface="Times New Roman" pitchFamily="18" charset="0"/>
              </a:rPr>
              <a:t>أهمية تخطيط الموارد البشرية </a:t>
            </a:r>
            <a:endParaRPr lang="en-US" sz="4400" dirty="0"/>
          </a:p>
        </p:txBody>
      </p:sp>
      <p:sp>
        <p:nvSpPr>
          <p:cNvPr id="3" name="Content Placeholder 2"/>
          <p:cNvSpPr>
            <a:spLocks noGrp="1"/>
          </p:cNvSpPr>
          <p:nvPr>
            <p:ph sz="quarter" idx="1"/>
          </p:nvPr>
        </p:nvSpPr>
        <p:spPr>
          <a:xfrm>
            <a:off x="304800" y="1905000"/>
            <a:ext cx="8382000" cy="4568952"/>
          </a:xfrm>
        </p:spPr>
        <p:txBody>
          <a:bodyPr>
            <a:normAutofit/>
          </a:bodyPr>
          <a:lstStyle/>
          <a:p>
            <a:pPr algn="just">
              <a:buNone/>
            </a:pPr>
            <a:r>
              <a:rPr lang="ar-SA" sz="3200" b="1" dirty="0" smtClean="0">
                <a:latin typeface="Times New Roman" pitchFamily="18" charset="0"/>
                <a:cs typeface="Times New Roman" pitchFamily="18" charset="0"/>
              </a:rPr>
              <a:t>5- الاحتياجات الإقليمية:</a:t>
            </a:r>
          </a:p>
          <a:p>
            <a:pPr algn="just">
              <a:lnSpc>
                <a:spcPct val="150000"/>
              </a:lnSpc>
              <a:buNone/>
            </a:pPr>
            <a:r>
              <a:rPr lang="ar-SA" sz="3200" dirty="0">
                <a:latin typeface="Times New Roman" pitchFamily="18" charset="0"/>
                <a:cs typeface="Times New Roman" pitchFamily="18" charset="0"/>
              </a:rPr>
              <a:t> </a:t>
            </a:r>
            <a:r>
              <a:rPr lang="ar-SA" sz="3200" dirty="0" smtClean="0">
                <a:latin typeface="Times New Roman" pitchFamily="18" charset="0"/>
                <a:cs typeface="Times New Roman" pitchFamily="18" charset="0"/>
              </a:rPr>
              <a:t>  يتم تخطيط الموارد البشرية لتطوير الاقاليم أو المحافظات. بتحديد الوظائف التي يحتاجها الإقليم أو المحافظة نوعا وكماً للنهوض بمستواه الاقتصادي والاجتماعي تمهيداً لتوزيع القوى العاملة المتوفرة في البلد على هذه الأقاليم بحسب حاجتها إلى التخصصات لشغل وظائفها المتنوعة.</a:t>
            </a:r>
            <a:endParaRPr lang="en-US" sz="3200" dirty="0">
              <a:latin typeface="Times New Roman" pitchFamily="18" charset="0"/>
              <a:cs typeface="Times New Roman" pitchFamily="18" charset="0"/>
            </a:endParaRPr>
          </a:p>
        </p:txBody>
      </p:sp>
      <p:sp>
        <p:nvSpPr>
          <p:cNvPr id="4" name="Slide Number Placeholder 3"/>
          <p:cNvSpPr>
            <a:spLocks noGrp="1"/>
          </p:cNvSpPr>
          <p:nvPr>
            <p:ph type="sldNum" sz="quarter" idx="15"/>
          </p:nvPr>
        </p:nvSpPr>
        <p:spPr/>
        <p:txBody>
          <a:bodyPr/>
          <a:lstStyle/>
          <a:p>
            <a:fld id="{B34338C2-C332-4FEE-B33B-120A04F986EA}"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SA" sz="4400" b="1" dirty="0" smtClean="0">
                <a:solidFill>
                  <a:schemeClr val="tx1"/>
                </a:solidFill>
                <a:latin typeface="Times New Roman" pitchFamily="18" charset="0"/>
                <a:cs typeface="Times New Roman" pitchFamily="18" charset="0"/>
              </a:rPr>
              <a:t>أهمية تخطيط الموارد البشرية </a:t>
            </a:r>
            <a:endParaRPr lang="en-US" sz="4400" dirty="0"/>
          </a:p>
        </p:txBody>
      </p:sp>
      <p:sp>
        <p:nvSpPr>
          <p:cNvPr id="3" name="Content Placeholder 2"/>
          <p:cNvSpPr>
            <a:spLocks noGrp="1"/>
          </p:cNvSpPr>
          <p:nvPr>
            <p:ph sz="quarter" idx="1"/>
          </p:nvPr>
        </p:nvSpPr>
        <p:spPr>
          <a:xfrm>
            <a:off x="228600" y="2057400"/>
            <a:ext cx="8458200" cy="4416552"/>
          </a:xfrm>
        </p:spPr>
        <p:txBody>
          <a:bodyPr>
            <a:noAutofit/>
          </a:bodyPr>
          <a:lstStyle/>
          <a:p>
            <a:pPr algn="just">
              <a:lnSpc>
                <a:spcPct val="150000"/>
              </a:lnSpc>
              <a:buNone/>
            </a:pPr>
            <a:r>
              <a:rPr lang="ar-SA" sz="3200" dirty="0" smtClean="0">
                <a:latin typeface="Times New Roman" pitchFamily="18" charset="0"/>
                <a:cs typeface="Times New Roman" pitchFamily="18" charset="0"/>
              </a:rPr>
              <a:t>   يتم إيجاد نوع من التوازن وتحقيق العدالة في توزيع الموارد البشرية بين المحافظات، والحيلولة دون استحواذ بعض الأقاليم على التخصصات النادرة وحرمان الأقاليم الأخرى منها.</a:t>
            </a:r>
            <a:endParaRPr lang="en-US" sz="3200" dirty="0">
              <a:latin typeface="Times New Roman" pitchFamily="18" charset="0"/>
              <a:cs typeface="Times New Roman" pitchFamily="18" charset="0"/>
            </a:endParaRPr>
          </a:p>
        </p:txBody>
      </p:sp>
      <p:sp>
        <p:nvSpPr>
          <p:cNvPr id="4" name="Slide Number Placeholder 3"/>
          <p:cNvSpPr>
            <a:spLocks noGrp="1"/>
          </p:cNvSpPr>
          <p:nvPr>
            <p:ph type="sldNum" sz="quarter" idx="15"/>
          </p:nvPr>
        </p:nvSpPr>
        <p:spPr/>
        <p:txBody>
          <a:bodyPr/>
          <a:lstStyle/>
          <a:p>
            <a:fld id="{B34338C2-C332-4FEE-B33B-120A04F986EA}" type="slidenum">
              <a:rPr lang="en-US" smtClean="0"/>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SA" sz="4400" b="1" dirty="0" smtClean="0">
                <a:solidFill>
                  <a:schemeClr val="tx1"/>
                </a:solidFill>
                <a:latin typeface="Times New Roman" pitchFamily="18" charset="0"/>
                <a:cs typeface="Times New Roman" pitchFamily="18" charset="0"/>
              </a:rPr>
              <a:t>أهمية تخطيط الموارد البشرية </a:t>
            </a:r>
            <a:endParaRPr lang="en-US" sz="4400" dirty="0"/>
          </a:p>
        </p:txBody>
      </p:sp>
      <p:sp>
        <p:nvSpPr>
          <p:cNvPr id="3" name="Content Placeholder 2"/>
          <p:cNvSpPr>
            <a:spLocks noGrp="1"/>
          </p:cNvSpPr>
          <p:nvPr>
            <p:ph sz="quarter" idx="1"/>
          </p:nvPr>
        </p:nvSpPr>
        <p:spPr>
          <a:xfrm>
            <a:off x="228600" y="1600200"/>
            <a:ext cx="8458200" cy="4873752"/>
          </a:xfrm>
        </p:spPr>
        <p:txBody>
          <a:bodyPr>
            <a:normAutofit fontScale="92500" lnSpcReduction="10000"/>
          </a:bodyPr>
          <a:lstStyle/>
          <a:p>
            <a:pPr algn="r">
              <a:lnSpc>
                <a:spcPct val="110000"/>
              </a:lnSpc>
              <a:buNone/>
            </a:pPr>
            <a:r>
              <a:rPr lang="ar-SA" sz="3200" b="1" dirty="0" smtClean="0">
                <a:cs typeface="+mj-cs"/>
              </a:rPr>
              <a:t>6- تقليل التكاليف: </a:t>
            </a:r>
          </a:p>
          <a:p>
            <a:pPr algn="r">
              <a:buNone/>
            </a:pPr>
            <a:r>
              <a:rPr lang="ar-SA" sz="3200" b="1" dirty="0" smtClean="0">
                <a:cs typeface="+mj-cs"/>
              </a:rPr>
              <a:t>		ويتم ذلك من خلال:</a:t>
            </a:r>
          </a:p>
          <a:p>
            <a:pPr algn="r">
              <a:lnSpc>
                <a:spcPct val="150000"/>
              </a:lnSpc>
              <a:buNone/>
            </a:pPr>
            <a:r>
              <a:rPr lang="ar-SA" sz="3200" dirty="0" smtClean="0">
                <a:cs typeface="+mj-cs"/>
              </a:rPr>
              <a:t>1- معالجة البطالة المقنعة.</a:t>
            </a:r>
          </a:p>
          <a:p>
            <a:pPr algn="r">
              <a:buNone/>
            </a:pPr>
            <a:r>
              <a:rPr lang="ar-SA" sz="3200" dirty="0" smtClean="0">
                <a:cs typeface="+mj-cs"/>
              </a:rPr>
              <a:t>2- إعادة النظر في هيكل العمالة والاحتياجات.</a:t>
            </a:r>
          </a:p>
          <a:p>
            <a:pPr algn="r">
              <a:buNone/>
            </a:pPr>
            <a:r>
              <a:rPr lang="ar-SA" sz="3200" dirty="0" smtClean="0">
                <a:cs typeface="+mj-cs"/>
              </a:rPr>
              <a:t>3- إجراء المناقلة اللازمة بين الوحدات والأقسام والتخصصات.</a:t>
            </a:r>
          </a:p>
          <a:p>
            <a:pPr algn="r">
              <a:buNone/>
            </a:pPr>
            <a:r>
              <a:rPr lang="ar-SA" sz="3200" dirty="0" smtClean="0">
                <a:cs typeface="+mj-cs"/>
              </a:rPr>
              <a:t>4- التدريب وإعادة التدريب.</a:t>
            </a:r>
          </a:p>
          <a:p>
            <a:pPr algn="r">
              <a:lnSpc>
                <a:spcPct val="160000"/>
              </a:lnSpc>
              <a:buNone/>
            </a:pPr>
            <a:r>
              <a:rPr lang="ar-SA" sz="3200" dirty="0" smtClean="0">
                <a:cs typeface="+mj-cs"/>
              </a:rPr>
              <a:t>5- عدم الإنفاق على إعداد برامج تدريب وتأهيل قوى عاملة لوظائف سيتم التخلي عنها وإلغائها من الهيكل التنظيمي للمنظمة .</a:t>
            </a:r>
          </a:p>
        </p:txBody>
      </p:sp>
      <p:sp>
        <p:nvSpPr>
          <p:cNvPr id="4" name="Slide Number Placeholder 3"/>
          <p:cNvSpPr>
            <a:spLocks noGrp="1"/>
          </p:cNvSpPr>
          <p:nvPr>
            <p:ph type="sldNum" sz="quarter" idx="15"/>
          </p:nvPr>
        </p:nvSpPr>
        <p:spPr/>
        <p:txBody>
          <a:bodyPr/>
          <a:lstStyle/>
          <a:p>
            <a:fld id="{B34338C2-C332-4FEE-B33B-120A04F986EA}" type="slidenum">
              <a:rPr lang="en-US" smtClean="0"/>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001000" cy="868362"/>
          </a:xfrm>
        </p:spPr>
        <p:txBody>
          <a:bodyPr>
            <a:normAutofit/>
          </a:bodyPr>
          <a:lstStyle/>
          <a:p>
            <a:pPr algn="ctr"/>
            <a:r>
              <a:rPr lang="ar-SA" sz="4400" dirty="0" smtClean="0">
                <a:solidFill>
                  <a:schemeClr val="tx1"/>
                </a:solidFill>
              </a:rPr>
              <a:t>مراحل تخطيط الموارد البشرية</a:t>
            </a:r>
            <a:endParaRPr lang="en-US" sz="4400" dirty="0">
              <a:solidFill>
                <a:schemeClr val="tx1"/>
              </a:solidFill>
            </a:endParaRPr>
          </a:p>
        </p:txBody>
      </p:sp>
      <p:sp>
        <p:nvSpPr>
          <p:cNvPr id="3" name="Content Placeholder 2"/>
          <p:cNvSpPr>
            <a:spLocks noGrp="1"/>
          </p:cNvSpPr>
          <p:nvPr>
            <p:ph sz="quarter" idx="1"/>
          </p:nvPr>
        </p:nvSpPr>
        <p:spPr>
          <a:xfrm>
            <a:off x="228600" y="1676400"/>
            <a:ext cx="8534400" cy="4797552"/>
          </a:xfrm>
        </p:spPr>
        <p:txBody>
          <a:bodyPr>
            <a:normAutofit fontScale="92500" lnSpcReduction="20000"/>
          </a:bodyPr>
          <a:lstStyle/>
          <a:p>
            <a:pPr algn="just">
              <a:buNone/>
            </a:pPr>
            <a:r>
              <a:rPr lang="ar-SA" sz="3200" b="1" dirty="0" smtClean="0">
                <a:latin typeface="Times New Roman" pitchFamily="18" charset="0"/>
                <a:cs typeface="Times New Roman" pitchFamily="18" charset="0"/>
              </a:rPr>
              <a:t>أولاً: مرحلة تحديد الاحتياجات من الموارد البشرية:</a:t>
            </a:r>
          </a:p>
          <a:p>
            <a:pPr algn="just">
              <a:lnSpc>
                <a:spcPct val="200000"/>
              </a:lnSpc>
              <a:buNone/>
            </a:pPr>
            <a:r>
              <a:rPr lang="ar-SA" sz="3200" dirty="0" smtClean="0">
                <a:latin typeface="Times New Roman" pitchFamily="18" charset="0"/>
                <a:cs typeface="Times New Roman" pitchFamily="18" charset="0"/>
              </a:rPr>
              <a:t>	تأتي هذه المرحلة في مقدمة المراحل المهمة في تخطيط الموارد البشرية إذ </a:t>
            </a:r>
            <a:r>
              <a:rPr lang="ar-SA" sz="3200" b="1" dirty="0" smtClean="0">
                <a:latin typeface="Times New Roman" pitchFamily="18" charset="0"/>
                <a:cs typeface="Times New Roman" pitchFamily="18" charset="0"/>
              </a:rPr>
              <a:t>يلزم أن :</a:t>
            </a:r>
          </a:p>
          <a:p>
            <a:pPr algn="just">
              <a:lnSpc>
                <a:spcPct val="200000"/>
              </a:lnSpc>
            </a:pPr>
            <a:r>
              <a:rPr lang="ar-SA" sz="3200" dirty="0" smtClean="0">
                <a:latin typeface="Times New Roman" pitchFamily="18" charset="0"/>
                <a:cs typeface="Times New Roman" pitchFamily="18" charset="0"/>
              </a:rPr>
              <a:t>تحدد إدارة الموارد البشرية أهدافها الاستراتيجية والتشغيلية في ضوء النظرة الشاملة لأهداف المنظمة وأقسامها المتنوعة للوصول إلى تلك الأهداف.    </a:t>
            </a:r>
            <a:endParaRPr lang="en-US" sz="3200" dirty="0">
              <a:latin typeface="Times New Roman" pitchFamily="18" charset="0"/>
              <a:cs typeface="Times New Roman" pitchFamily="18" charset="0"/>
            </a:endParaRPr>
          </a:p>
        </p:txBody>
      </p:sp>
      <p:sp>
        <p:nvSpPr>
          <p:cNvPr id="4" name="Slide Number Placeholder 3"/>
          <p:cNvSpPr>
            <a:spLocks noGrp="1"/>
          </p:cNvSpPr>
          <p:nvPr>
            <p:ph type="sldNum" sz="quarter" idx="15"/>
          </p:nvPr>
        </p:nvSpPr>
        <p:spPr/>
        <p:txBody>
          <a:bodyPr/>
          <a:lstStyle/>
          <a:p>
            <a:fld id="{B34338C2-C332-4FEE-B33B-120A04F986EA}" type="slidenum">
              <a:rPr lang="en-US" smtClean="0"/>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868362"/>
          </a:xfrm>
        </p:spPr>
        <p:txBody>
          <a:bodyPr>
            <a:normAutofit/>
          </a:bodyPr>
          <a:lstStyle/>
          <a:p>
            <a:r>
              <a:rPr lang="ar-SA" sz="4400" b="1" dirty="0" smtClean="0"/>
              <a:t>أهداف المحاضرة</a:t>
            </a:r>
            <a:endParaRPr lang="ar-SA" sz="4400" b="1" dirty="0"/>
          </a:p>
        </p:txBody>
      </p:sp>
      <p:sp>
        <p:nvSpPr>
          <p:cNvPr id="3" name="Content Placeholder 2"/>
          <p:cNvSpPr>
            <a:spLocks noGrp="1"/>
          </p:cNvSpPr>
          <p:nvPr>
            <p:ph sz="quarter" idx="1"/>
          </p:nvPr>
        </p:nvSpPr>
        <p:spPr>
          <a:xfrm>
            <a:off x="457200" y="1219200"/>
            <a:ext cx="7467600" cy="5254752"/>
          </a:xfrm>
        </p:spPr>
        <p:txBody>
          <a:bodyPr>
            <a:normAutofit lnSpcReduction="10000"/>
          </a:bodyPr>
          <a:lstStyle/>
          <a:p>
            <a:pPr>
              <a:lnSpc>
                <a:spcPct val="150000"/>
              </a:lnSpc>
              <a:spcBef>
                <a:spcPts val="0"/>
              </a:spcBef>
              <a:buNone/>
            </a:pPr>
            <a:r>
              <a:rPr lang="ar-SA" b="1" dirty="0" smtClean="0"/>
              <a:t>	يتوقع منك بعد المحاضرة :</a:t>
            </a:r>
            <a:endParaRPr lang="en-US" dirty="0" smtClean="0"/>
          </a:p>
          <a:p>
            <a:pPr lvl="0">
              <a:lnSpc>
                <a:spcPct val="150000"/>
              </a:lnSpc>
              <a:spcBef>
                <a:spcPts val="0"/>
              </a:spcBef>
            </a:pPr>
            <a:r>
              <a:rPr lang="ar-SA" b="1" dirty="0" smtClean="0"/>
              <a:t>تحدد الأنشطة الأساسية لتخطيط القوى العاملة</a:t>
            </a:r>
            <a:endParaRPr lang="en-US" dirty="0" smtClean="0"/>
          </a:p>
          <a:p>
            <a:pPr lvl="0">
              <a:lnSpc>
                <a:spcPct val="150000"/>
              </a:lnSpc>
              <a:spcBef>
                <a:spcPts val="0"/>
              </a:spcBef>
            </a:pPr>
            <a:r>
              <a:rPr lang="ar-SA" b="1" dirty="0" smtClean="0"/>
              <a:t>تشرح العوامل التي تبرز أهمية تخطيط الموارد البشرية ( أربع عوامل )</a:t>
            </a:r>
            <a:endParaRPr lang="en-US" dirty="0" smtClean="0"/>
          </a:p>
          <a:p>
            <a:pPr lvl="0">
              <a:lnSpc>
                <a:spcPct val="150000"/>
              </a:lnSpc>
              <a:spcBef>
                <a:spcPts val="0"/>
              </a:spcBef>
            </a:pPr>
            <a:r>
              <a:rPr lang="ar-SA" b="1" dirty="0" smtClean="0"/>
              <a:t>توضح دور إدارة الموارد البشرية في توفير الاحتياجات البشرية</a:t>
            </a:r>
            <a:endParaRPr lang="en-US" dirty="0" smtClean="0"/>
          </a:p>
          <a:p>
            <a:pPr lvl="0">
              <a:lnSpc>
                <a:spcPct val="150000"/>
              </a:lnSpc>
              <a:spcBef>
                <a:spcPts val="0"/>
              </a:spcBef>
            </a:pPr>
            <a:r>
              <a:rPr lang="ar-SA" b="1" dirty="0" smtClean="0"/>
              <a:t>تشرح كيفية تحديد الاحتياجات البشرية للمنظمة</a:t>
            </a:r>
            <a:endParaRPr lang="en-US" dirty="0" smtClean="0"/>
          </a:p>
          <a:p>
            <a:pPr lvl="0">
              <a:lnSpc>
                <a:spcPct val="150000"/>
              </a:lnSpc>
              <a:spcBef>
                <a:spcPts val="0"/>
              </a:spcBef>
            </a:pPr>
            <a:r>
              <a:rPr lang="ar-SA" b="1" dirty="0" smtClean="0"/>
              <a:t>تعدد العوامل التي تؤدي إلى زيادة الطلب على حجم الموارد البشرية</a:t>
            </a:r>
            <a:endParaRPr lang="en-US" dirty="0" smtClean="0"/>
          </a:p>
          <a:p>
            <a:pPr lvl="0">
              <a:lnSpc>
                <a:spcPct val="150000"/>
              </a:lnSpc>
              <a:spcBef>
                <a:spcPts val="0"/>
              </a:spcBef>
            </a:pPr>
            <a:r>
              <a:rPr lang="ar-SA" b="1" dirty="0" smtClean="0"/>
              <a:t>تبرر أهمية تحليل دوران العمل بالمنظمة</a:t>
            </a:r>
            <a:endParaRPr lang="en-US" dirty="0" smtClean="0"/>
          </a:p>
          <a:p>
            <a:pPr lvl="0">
              <a:lnSpc>
                <a:spcPct val="150000"/>
              </a:lnSpc>
              <a:spcBef>
                <a:spcPts val="0"/>
              </a:spcBef>
            </a:pPr>
            <a:r>
              <a:rPr lang="ar-SA" b="1" dirty="0" smtClean="0"/>
              <a:t>توضح أحد أساليب التنبؤ بعدد واختصاص موظفي المنظمة</a:t>
            </a:r>
            <a:endParaRPr lang="en-US" dirty="0" smtClean="0"/>
          </a:p>
          <a:p>
            <a:pPr lvl="0">
              <a:lnSpc>
                <a:spcPct val="150000"/>
              </a:lnSpc>
              <a:spcBef>
                <a:spcPts val="0"/>
              </a:spcBef>
            </a:pPr>
            <a:r>
              <a:rPr lang="ar-SA" b="1" dirty="0" smtClean="0"/>
              <a:t>تبين كيفية تحليل سوق العمل</a:t>
            </a:r>
            <a:endParaRPr lang="en-US" dirty="0" smtClean="0"/>
          </a:p>
          <a:p>
            <a:pPr lvl="0">
              <a:lnSpc>
                <a:spcPct val="150000"/>
              </a:lnSpc>
              <a:spcBef>
                <a:spcPts val="0"/>
              </a:spcBef>
            </a:pPr>
            <a:r>
              <a:rPr lang="ar-SA" b="1" dirty="0" smtClean="0"/>
              <a:t>تشرح مشكلات تخطيط الموارد البشرية على مستوى المنظمة</a:t>
            </a:r>
            <a:endParaRPr lang="en-US" dirty="0" smtClean="0"/>
          </a:p>
          <a:p>
            <a:pPr>
              <a:lnSpc>
                <a:spcPct val="150000"/>
              </a:lnSpc>
              <a:spcBef>
                <a:spcPts val="0"/>
              </a:spcBef>
            </a:pPr>
            <a:endParaRPr lang="ar-SA" dirty="0"/>
          </a:p>
        </p:txBody>
      </p:sp>
      <p:sp>
        <p:nvSpPr>
          <p:cNvPr id="4" name="Slide Number Placeholder 3"/>
          <p:cNvSpPr>
            <a:spLocks noGrp="1"/>
          </p:cNvSpPr>
          <p:nvPr>
            <p:ph type="sldNum" sz="quarter" idx="15"/>
          </p:nvPr>
        </p:nvSpPr>
        <p:spPr/>
        <p:txBody>
          <a:bodyPr/>
          <a:lstStyle/>
          <a:p>
            <a:fld id="{B34338C2-C332-4FEE-B33B-120A04F986EA}" type="slidenum">
              <a:rPr lang="en-US" smtClean="0"/>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sz="4400" dirty="0" smtClean="0">
                <a:solidFill>
                  <a:schemeClr val="tx1"/>
                </a:solidFill>
              </a:rPr>
              <a:t>مراحل تخطيط الموارد البشرية</a:t>
            </a:r>
            <a:endParaRPr lang="en-US" sz="4400" dirty="0"/>
          </a:p>
        </p:txBody>
      </p:sp>
      <p:sp>
        <p:nvSpPr>
          <p:cNvPr id="3" name="Content Placeholder 2"/>
          <p:cNvSpPr>
            <a:spLocks noGrp="1"/>
          </p:cNvSpPr>
          <p:nvPr>
            <p:ph sz="quarter" idx="1"/>
          </p:nvPr>
        </p:nvSpPr>
        <p:spPr>
          <a:xfrm>
            <a:off x="457200" y="1905000"/>
            <a:ext cx="8305800" cy="4568952"/>
          </a:xfrm>
        </p:spPr>
        <p:txBody>
          <a:bodyPr>
            <a:normAutofit/>
          </a:bodyPr>
          <a:lstStyle/>
          <a:p>
            <a:pPr algn="just">
              <a:lnSpc>
                <a:spcPct val="150000"/>
              </a:lnSpc>
            </a:pPr>
            <a:r>
              <a:rPr lang="ar-SA" sz="3200" dirty="0" smtClean="0">
                <a:latin typeface="Times New Roman" pitchFamily="18" charset="0"/>
                <a:cs typeface="Times New Roman" pitchFamily="18" charset="0"/>
              </a:rPr>
              <a:t>   تحدد حجم القوى العاملة وتخصصاتها المطلوبة لشغل تلك الوظائف الحالية والمستقبلية، وذلك باستخدام العديد من الأساليب التنبؤية التي يعتمد </a:t>
            </a:r>
            <a:r>
              <a:rPr lang="ar-SA" sz="3200" b="1" dirty="0" smtClean="0">
                <a:latin typeface="Times New Roman" pitchFamily="18" charset="0"/>
                <a:cs typeface="Times New Roman" pitchFamily="18" charset="0"/>
              </a:rPr>
              <a:t>قسم منها </a:t>
            </a:r>
            <a:r>
              <a:rPr lang="ar-SA" sz="3200" dirty="0" smtClean="0">
                <a:latin typeface="Times New Roman" pitchFamily="18" charset="0"/>
                <a:cs typeface="Times New Roman" pitchFamily="18" charset="0"/>
              </a:rPr>
              <a:t>على الاجتهادات والأحكام الشخصية والخبرة والموهبة التي يمتلكها مدير إدارة الموارد البشرية والإدارة العليا وتوقعاتهم.</a:t>
            </a:r>
            <a:endParaRPr lang="en-US" sz="3200" dirty="0">
              <a:latin typeface="Times New Roman" pitchFamily="18" charset="0"/>
              <a:cs typeface="Times New Roman" pitchFamily="18" charset="0"/>
            </a:endParaRPr>
          </a:p>
        </p:txBody>
      </p:sp>
      <p:sp>
        <p:nvSpPr>
          <p:cNvPr id="4" name="Slide Number Placeholder 3"/>
          <p:cNvSpPr>
            <a:spLocks noGrp="1"/>
          </p:cNvSpPr>
          <p:nvPr>
            <p:ph type="sldNum" sz="quarter" idx="15"/>
          </p:nvPr>
        </p:nvSpPr>
        <p:spPr/>
        <p:txBody>
          <a:bodyPr/>
          <a:lstStyle/>
          <a:p>
            <a:fld id="{B34338C2-C332-4FEE-B33B-120A04F986EA}" type="slidenum">
              <a:rPr lang="en-US" smtClean="0"/>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53400" cy="1143000"/>
          </a:xfrm>
        </p:spPr>
        <p:txBody>
          <a:bodyPr>
            <a:normAutofit/>
          </a:bodyPr>
          <a:lstStyle/>
          <a:p>
            <a:pPr algn="ctr"/>
            <a:r>
              <a:rPr lang="ar-SA" sz="4400" dirty="0" smtClean="0">
                <a:solidFill>
                  <a:schemeClr val="tx1"/>
                </a:solidFill>
              </a:rPr>
              <a:t>مراحل تخطيط الموارد البشرية</a:t>
            </a:r>
            <a:endParaRPr lang="en-US" sz="4400" dirty="0"/>
          </a:p>
        </p:txBody>
      </p:sp>
      <p:sp>
        <p:nvSpPr>
          <p:cNvPr id="3" name="Content Placeholder 2"/>
          <p:cNvSpPr>
            <a:spLocks noGrp="1"/>
          </p:cNvSpPr>
          <p:nvPr>
            <p:ph sz="quarter" idx="1"/>
          </p:nvPr>
        </p:nvSpPr>
        <p:spPr>
          <a:xfrm>
            <a:off x="228600" y="1981200"/>
            <a:ext cx="8534400" cy="4492752"/>
          </a:xfrm>
        </p:spPr>
        <p:txBody>
          <a:bodyPr>
            <a:normAutofit/>
          </a:bodyPr>
          <a:lstStyle/>
          <a:p>
            <a:pPr algn="just">
              <a:lnSpc>
                <a:spcPct val="150000"/>
              </a:lnSpc>
              <a:buNone/>
            </a:pPr>
            <a:r>
              <a:rPr lang="ar-SA" sz="3200" dirty="0">
                <a:latin typeface="Times New Roman" pitchFamily="18" charset="0"/>
                <a:cs typeface="Times New Roman" pitchFamily="18" charset="0"/>
              </a:rPr>
              <a:t> </a:t>
            </a:r>
            <a:r>
              <a:rPr lang="ar-SA" sz="3200" dirty="0" smtClean="0">
                <a:latin typeface="Times New Roman" pitchFamily="18" charset="0"/>
                <a:cs typeface="Times New Roman" pitchFamily="18" charset="0"/>
              </a:rPr>
              <a:t>  </a:t>
            </a:r>
            <a:r>
              <a:rPr lang="ar-SA" sz="3200" b="1" dirty="0" smtClean="0">
                <a:latin typeface="Times New Roman" pitchFamily="18" charset="0"/>
                <a:cs typeface="Times New Roman" pitchFamily="18" charset="0"/>
              </a:rPr>
              <a:t>ويقوم القسم الآخر </a:t>
            </a:r>
            <a:r>
              <a:rPr lang="ar-SA" sz="3200" dirty="0" smtClean="0">
                <a:latin typeface="Times New Roman" pitchFamily="18" charset="0"/>
                <a:cs typeface="Times New Roman" pitchFamily="18" charset="0"/>
              </a:rPr>
              <a:t>على استخدام الأساليب الرياضية والإحصائية لتوقع اتجاهات التغيير في حجم ونوع الصناعة بشكل عام، أو حجم وأنواع وظائف المنظمة بشكل خاص مثل المعادلات الآنية، الارتباط، سلسلة ماركوف، وغير ذلك.</a:t>
            </a:r>
            <a:endParaRPr lang="en-US" sz="3200" dirty="0">
              <a:latin typeface="Times New Roman" pitchFamily="18" charset="0"/>
              <a:cs typeface="Times New Roman" pitchFamily="18" charset="0"/>
            </a:endParaRPr>
          </a:p>
        </p:txBody>
      </p:sp>
      <p:sp>
        <p:nvSpPr>
          <p:cNvPr id="4" name="Slide Number Placeholder 3"/>
          <p:cNvSpPr>
            <a:spLocks noGrp="1"/>
          </p:cNvSpPr>
          <p:nvPr>
            <p:ph type="sldNum" sz="quarter" idx="15"/>
          </p:nvPr>
        </p:nvSpPr>
        <p:spPr/>
        <p:txBody>
          <a:bodyPr/>
          <a:lstStyle/>
          <a:p>
            <a:fld id="{B34338C2-C332-4FEE-B33B-120A04F986EA}" type="slidenum">
              <a:rPr lang="en-US" smtClean="0"/>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sz="4400" dirty="0" smtClean="0">
                <a:solidFill>
                  <a:schemeClr val="tx1"/>
                </a:solidFill>
              </a:rPr>
              <a:t>مراحل تخطيط الموارد البشرية</a:t>
            </a:r>
            <a:endParaRPr lang="en-US" sz="4400" dirty="0"/>
          </a:p>
        </p:txBody>
      </p:sp>
      <p:sp>
        <p:nvSpPr>
          <p:cNvPr id="3" name="Content Placeholder 2"/>
          <p:cNvSpPr>
            <a:spLocks noGrp="1"/>
          </p:cNvSpPr>
          <p:nvPr>
            <p:ph sz="quarter" idx="1"/>
          </p:nvPr>
        </p:nvSpPr>
        <p:spPr>
          <a:xfrm>
            <a:off x="304800" y="2133600"/>
            <a:ext cx="8458200" cy="4340352"/>
          </a:xfrm>
        </p:spPr>
        <p:txBody>
          <a:bodyPr>
            <a:normAutofit/>
          </a:bodyPr>
          <a:lstStyle/>
          <a:p>
            <a:pPr algn="just">
              <a:lnSpc>
                <a:spcPct val="150000"/>
              </a:lnSpc>
              <a:buNone/>
            </a:pPr>
            <a:r>
              <a:rPr lang="ar-SA" sz="3200" dirty="0" smtClean="0">
                <a:latin typeface="Times New Roman" pitchFamily="18" charset="0"/>
                <a:cs typeface="Times New Roman" pitchFamily="18" charset="0"/>
              </a:rPr>
              <a:t>   كذلك معرفة حجم العرض المتوقع من القوى العاملة ونوعها أثناء المدة المقبلة عن طريق إجراء المسح الشامل لمصادر العرض المتاحة حاليا من داخل البلد وخارجه.</a:t>
            </a:r>
            <a:endParaRPr lang="en-US" sz="3200" dirty="0">
              <a:latin typeface="Times New Roman" pitchFamily="18" charset="0"/>
              <a:cs typeface="Times New Roman" pitchFamily="18" charset="0"/>
            </a:endParaRPr>
          </a:p>
        </p:txBody>
      </p:sp>
      <p:sp>
        <p:nvSpPr>
          <p:cNvPr id="4" name="Slide Number Placeholder 3"/>
          <p:cNvSpPr>
            <a:spLocks noGrp="1"/>
          </p:cNvSpPr>
          <p:nvPr>
            <p:ph type="sldNum" sz="quarter" idx="15"/>
          </p:nvPr>
        </p:nvSpPr>
        <p:spPr/>
        <p:txBody>
          <a:bodyPr/>
          <a:lstStyle/>
          <a:p>
            <a:fld id="{B34338C2-C332-4FEE-B33B-120A04F986EA}" type="slidenum">
              <a:rPr lang="en-US" smtClean="0"/>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077200" cy="1143000"/>
          </a:xfrm>
        </p:spPr>
        <p:txBody>
          <a:bodyPr>
            <a:noAutofit/>
          </a:bodyPr>
          <a:lstStyle/>
          <a:p>
            <a:pPr algn="ctr"/>
            <a:r>
              <a:rPr lang="ar-SA" sz="4000" b="1" dirty="0" smtClean="0">
                <a:solidFill>
                  <a:schemeClr val="tx1"/>
                </a:solidFill>
              </a:rPr>
              <a:t/>
            </a:r>
            <a:br>
              <a:rPr lang="ar-SA" sz="4000" b="1" dirty="0" smtClean="0">
                <a:solidFill>
                  <a:schemeClr val="tx1"/>
                </a:solidFill>
              </a:rPr>
            </a:br>
            <a:endParaRPr lang="en-US" sz="4000" b="1" dirty="0">
              <a:solidFill>
                <a:schemeClr val="tx1"/>
              </a:solidFill>
            </a:endParaRPr>
          </a:p>
        </p:txBody>
      </p:sp>
      <p:sp>
        <p:nvSpPr>
          <p:cNvPr id="3" name="Content Placeholder 2"/>
          <p:cNvSpPr>
            <a:spLocks noGrp="1"/>
          </p:cNvSpPr>
          <p:nvPr>
            <p:ph sz="quarter" idx="1"/>
          </p:nvPr>
        </p:nvSpPr>
        <p:spPr>
          <a:xfrm>
            <a:off x="304800" y="1752600"/>
            <a:ext cx="8458200" cy="4721352"/>
          </a:xfrm>
        </p:spPr>
        <p:txBody>
          <a:bodyPr>
            <a:normAutofit/>
          </a:bodyPr>
          <a:lstStyle/>
          <a:p>
            <a:pPr algn="just">
              <a:buNone/>
            </a:pPr>
            <a:r>
              <a:rPr lang="ar-SA" sz="3200" b="1" dirty="0" smtClean="0"/>
              <a:t>ثانياً : مرحلة دراسة وتحليل الطلب على الموارد البشرية</a:t>
            </a:r>
            <a:endParaRPr lang="ar-SA" sz="3200" dirty="0" smtClean="0">
              <a:latin typeface="Times New Roman" pitchFamily="18" charset="0"/>
              <a:cs typeface="Times New Roman" pitchFamily="18" charset="0"/>
            </a:endParaRPr>
          </a:p>
          <a:p>
            <a:pPr algn="just">
              <a:buNone/>
            </a:pPr>
            <a:r>
              <a:rPr lang="ar-SA" sz="3200" dirty="0" smtClean="0">
                <a:latin typeface="Times New Roman" pitchFamily="18" charset="0"/>
                <a:cs typeface="Times New Roman" pitchFamily="18" charset="0"/>
              </a:rPr>
              <a:t>	ينشأ الطلب على الموارد البشرية من قبل المنظمات المتنوعة في القطاع الخاص أو الحكومي لشغل الوظائف الحالية الشاغرة أو المحتملة </a:t>
            </a:r>
            <a:r>
              <a:rPr lang="ar-SA" sz="3200" b="1" dirty="0" smtClean="0">
                <a:latin typeface="Times New Roman" pitchFamily="18" charset="0"/>
                <a:cs typeface="Times New Roman" pitchFamily="18" charset="0"/>
              </a:rPr>
              <a:t>نتيجة:</a:t>
            </a:r>
          </a:p>
          <a:p>
            <a:pPr algn="just">
              <a:lnSpc>
                <a:spcPct val="150000"/>
              </a:lnSpc>
              <a:buNone/>
            </a:pPr>
            <a:r>
              <a:rPr lang="ar-SA" sz="3200" dirty="0" smtClean="0">
                <a:latin typeface="Times New Roman" pitchFamily="18" charset="0"/>
                <a:cs typeface="Times New Roman" pitchFamily="18" charset="0"/>
              </a:rPr>
              <a:t>1- التوسع في حجم أعمال المنظمات أو هيكلها التنظيمي.</a:t>
            </a:r>
          </a:p>
          <a:p>
            <a:pPr algn="just">
              <a:buNone/>
            </a:pPr>
            <a:r>
              <a:rPr lang="ar-SA" sz="3200" dirty="0" smtClean="0">
                <a:latin typeface="Times New Roman" pitchFamily="18" charset="0"/>
                <a:cs typeface="Times New Roman" pitchFamily="18" charset="0"/>
              </a:rPr>
              <a:t>2- التطورات التكنولوجية.</a:t>
            </a:r>
          </a:p>
          <a:p>
            <a:pPr algn="just">
              <a:buNone/>
            </a:pPr>
            <a:r>
              <a:rPr lang="ar-SA" sz="3200" dirty="0" smtClean="0">
                <a:latin typeface="Times New Roman" pitchFamily="18" charset="0"/>
                <a:cs typeface="Times New Roman" pitchFamily="18" charset="0"/>
              </a:rPr>
              <a:t>3- دوران العمل والهجرة.</a:t>
            </a:r>
          </a:p>
          <a:p>
            <a:pPr algn="just">
              <a:buNone/>
            </a:pPr>
            <a:r>
              <a:rPr lang="ar-SA" sz="3200" dirty="0" smtClean="0">
                <a:latin typeface="Times New Roman" pitchFamily="18" charset="0"/>
                <a:cs typeface="Times New Roman" pitchFamily="18" charset="0"/>
              </a:rPr>
              <a:t>4- سياسات الترقية والترفيع وغيرها.</a:t>
            </a:r>
          </a:p>
        </p:txBody>
      </p:sp>
      <p:sp>
        <p:nvSpPr>
          <p:cNvPr id="4" name="Title 1"/>
          <p:cNvSpPr txBox="1">
            <a:spLocks/>
          </p:cNvSpPr>
          <p:nvPr/>
        </p:nvSpPr>
        <p:spPr>
          <a:xfrm>
            <a:off x="457200" y="274638"/>
            <a:ext cx="8077200" cy="1143000"/>
          </a:xfrm>
          <a:prstGeom prst="rect">
            <a:avLst/>
          </a:prstGeom>
        </p:spPr>
        <p:txBody>
          <a:bodyPr vert="horz" anchor="b">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A" sz="4400" b="0" i="0" u="none" strike="noStrike" kern="1200" cap="small" spc="0" normalizeH="0" baseline="0" noProof="0" smtClean="0">
                <a:ln>
                  <a:noFill/>
                </a:ln>
                <a:solidFill>
                  <a:schemeClr val="tx1"/>
                </a:solidFill>
                <a:effectLst/>
                <a:uLnTx/>
                <a:uFillTx/>
                <a:latin typeface="+mj-lt"/>
                <a:ea typeface="+mj-ea"/>
                <a:cs typeface="+mj-cs"/>
              </a:rPr>
              <a:t>مراحل تخطيط الموارد البشرية</a:t>
            </a:r>
            <a:endParaRPr kumimoji="0" lang="en-US" sz="4400" b="0" i="0" u="none" strike="noStrike" kern="1200" cap="small" spc="0" normalizeH="0" baseline="0" noProof="0" dirty="0">
              <a:ln>
                <a:noFill/>
              </a:ln>
              <a:solidFill>
                <a:schemeClr val="tx2"/>
              </a:solidFill>
              <a:effectLst/>
              <a:uLnTx/>
              <a:uFillTx/>
              <a:latin typeface="+mj-lt"/>
              <a:ea typeface="+mj-ea"/>
              <a:cs typeface="+mj-cs"/>
            </a:endParaRPr>
          </a:p>
        </p:txBody>
      </p:sp>
      <p:sp>
        <p:nvSpPr>
          <p:cNvPr id="5" name="Slide Number Placeholder 4"/>
          <p:cNvSpPr>
            <a:spLocks noGrp="1"/>
          </p:cNvSpPr>
          <p:nvPr>
            <p:ph type="sldNum" sz="quarter" idx="15"/>
          </p:nvPr>
        </p:nvSpPr>
        <p:spPr/>
        <p:txBody>
          <a:bodyPr/>
          <a:lstStyle/>
          <a:p>
            <a:fld id="{B34338C2-C332-4FEE-B33B-120A04F986EA}" type="slidenum">
              <a:rPr lang="en-US" smtClean="0"/>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600200"/>
            <a:ext cx="8229600" cy="4873752"/>
          </a:xfrm>
        </p:spPr>
        <p:txBody>
          <a:bodyPr>
            <a:normAutofit/>
          </a:bodyPr>
          <a:lstStyle/>
          <a:p>
            <a:pPr algn="just">
              <a:buNone/>
            </a:pPr>
            <a:r>
              <a:rPr lang="ar-SA" sz="3200" b="1" dirty="0" smtClean="0">
                <a:latin typeface="Times New Roman" pitchFamily="18" charset="0"/>
                <a:cs typeface="Times New Roman" pitchFamily="18" charset="0"/>
              </a:rPr>
              <a:t>1- التوسع في حجم المنظمات</a:t>
            </a:r>
          </a:p>
          <a:p>
            <a:pPr algn="just">
              <a:buNone/>
            </a:pPr>
            <a:r>
              <a:rPr lang="ar-SA" sz="3200" dirty="0">
                <a:latin typeface="Times New Roman" pitchFamily="18" charset="0"/>
                <a:cs typeface="Times New Roman" pitchFamily="18" charset="0"/>
              </a:rPr>
              <a:t> </a:t>
            </a:r>
            <a:r>
              <a:rPr lang="ar-SA" sz="3200" dirty="0" smtClean="0">
                <a:latin typeface="Times New Roman" pitchFamily="18" charset="0"/>
                <a:cs typeface="Times New Roman" pitchFamily="18" charset="0"/>
              </a:rPr>
              <a:t>  من العوامل التي تساعد على زيادة الطلب على الموارد البشرية:</a:t>
            </a:r>
          </a:p>
          <a:p>
            <a:pPr algn="just">
              <a:lnSpc>
                <a:spcPct val="150000"/>
              </a:lnSpc>
              <a:buFont typeface="Wingdings" pitchFamily="2" charset="2"/>
              <a:buChar char="q"/>
            </a:pPr>
            <a:r>
              <a:rPr lang="ar-SA" sz="3200" dirty="0" smtClean="0">
                <a:latin typeface="Times New Roman" pitchFamily="18" charset="0"/>
                <a:cs typeface="Times New Roman" pitchFamily="18" charset="0"/>
              </a:rPr>
              <a:t>التوسع في عدد فروع المنظمة في أسواقها القديمة أو الأماكن والأقاليم( الأسواق) الجديدة نتيجة لزيادة الطلب على منتجاتها المتنوعة محلياً أو دولياً. </a:t>
            </a:r>
            <a:r>
              <a:rPr lang="ar-SA" sz="3200" b="1" dirty="0" smtClean="0">
                <a:latin typeface="Times New Roman" pitchFamily="18" charset="0"/>
                <a:cs typeface="Times New Roman" pitchFamily="18" charset="0"/>
              </a:rPr>
              <a:t>مما يؤدي إلى:</a:t>
            </a:r>
            <a:endParaRPr lang="en-US" sz="3200" b="1" dirty="0">
              <a:latin typeface="Times New Roman" pitchFamily="18" charset="0"/>
              <a:cs typeface="Times New Roman" pitchFamily="18" charset="0"/>
            </a:endParaRPr>
          </a:p>
        </p:txBody>
      </p:sp>
      <p:sp>
        <p:nvSpPr>
          <p:cNvPr id="5" name="Title 1"/>
          <p:cNvSpPr>
            <a:spLocks noGrp="1"/>
          </p:cNvSpPr>
          <p:nvPr>
            <p:ph type="title"/>
          </p:nvPr>
        </p:nvSpPr>
        <p:spPr>
          <a:xfrm>
            <a:off x="457200" y="274638"/>
            <a:ext cx="8153400" cy="1143000"/>
          </a:xfrm>
        </p:spPr>
        <p:txBody>
          <a:bodyPr>
            <a:normAutofit/>
          </a:bodyPr>
          <a:lstStyle/>
          <a:p>
            <a:r>
              <a:rPr lang="ar-SA" sz="4400" dirty="0" smtClean="0">
                <a:solidFill>
                  <a:schemeClr val="tx1"/>
                </a:solidFill>
              </a:rPr>
              <a:t>مراحل تخطيط الموارد البشرية</a:t>
            </a:r>
            <a:endParaRPr lang="en-US" sz="4400" dirty="0">
              <a:solidFill>
                <a:schemeClr val="tx1"/>
              </a:solidFill>
            </a:endParaRPr>
          </a:p>
        </p:txBody>
      </p:sp>
      <p:sp>
        <p:nvSpPr>
          <p:cNvPr id="6" name="Slide Number Placeholder 5"/>
          <p:cNvSpPr>
            <a:spLocks noGrp="1"/>
          </p:cNvSpPr>
          <p:nvPr>
            <p:ph type="sldNum" sz="quarter" idx="15"/>
          </p:nvPr>
        </p:nvSpPr>
        <p:spPr/>
        <p:txBody>
          <a:bodyPr/>
          <a:lstStyle/>
          <a:p>
            <a:fld id="{B34338C2-C332-4FEE-B33B-120A04F986EA}" type="slidenum">
              <a:rPr lang="en-US" smtClean="0"/>
              <a:pPr/>
              <a:t>24</a:t>
            </a:fld>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05800" cy="1143000"/>
          </a:xfrm>
        </p:spPr>
        <p:txBody>
          <a:bodyPr>
            <a:normAutofit/>
          </a:bodyPr>
          <a:lstStyle/>
          <a:p>
            <a:pPr algn="ctr"/>
            <a:r>
              <a:rPr lang="ar-SA" sz="4400" b="1" dirty="0" smtClean="0">
                <a:solidFill>
                  <a:schemeClr val="tx1"/>
                </a:solidFill>
              </a:rPr>
              <a:t>دراسة وتحليل الطلب على الموارد البشرية</a:t>
            </a:r>
            <a:endParaRPr lang="en-US" sz="4400" dirty="0"/>
          </a:p>
        </p:txBody>
      </p:sp>
      <p:sp>
        <p:nvSpPr>
          <p:cNvPr id="3" name="Content Placeholder 2"/>
          <p:cNvSpPr>
            <a:spLocks noGrp="1"/>
          </p:cNvSpPr>
          <p:nvPr>
            <p:ph sz="quarter" idx="1"/>
          </p:nvPr>
        </p:nvSpPr>
        <p:spPr>
          <a:xfrm>
            <a:off x="304800" y="2057400"/>
            <a:ext cx="8458200" cy="4416552"/>
          </a:xfrm>
        </p:spPr>
        <p:txBody>
          <a:bodyPr>
            <a:normAutofit/>
          </a:bodyPr>
          <a:lstStyle/>
          <a:p>
            <a:pPr algn="just">
              <a:buFont typeface="Wingdings" pitchFamily="2" charset="2"/>
              <a:buChar char="§"/>
            </a:pPr>
            <a:r>
              <a:rPr lang="ar-SA" sz="3200" dirty="0" smtClean="0">
                <a:latin typeface="Times New Roman" pitchFamily="18" charset="0"/>
                <a:cs typeface="Times New Roman" pitchFamily="18" charset="0"/>
              </a:rPr>
              <a:t>وجود وظائف جديدة في هيكل المنظمة التنظيمي بتخصصات جديدة أو تقليدية.</a:t>
            </a:r>
          </a:p>
          <a:p>
            <a:pPr algn="just">
              <a:lnSpc>
                <a:spcPct val="150000"/>
              </a:lnSpc>
              <a:buFont typeface="Wingdings" pitchFamily="2" charset="2"/>
              <a:buChar char="§"/>
            </a:pPr>
            <a:r>
              <a:rPr lang="ar-SA" sz="3200" dirty="0" smtClean="0">
                <a:latin typeface="Times New Roman" pitchFamily="18" charset="0"/>
                <a:cs typeface="Times New Roman" pitchFamily="18" charset="0"/>
              </a:rPr>
              <a:t>زيادة عدد الموظفين في الوظائف السابقة نفسها فضلا عن الوظائف الجديدة، مما ينتج عنه الطلب على الموارد البشرية المعروضة في سوق العمل.</a:t>
            </a:r>
            <a:endParaRPr lang="en-US" sz="3200" dirty="0">
              <a:latin typeface="Times New Roman" pitchFamily="18" charset="0"/>
              <a:cs typeface="Times New Roman" pitchFamily="18" charset="0"/>
            </a:endParaRPr>
          </a:p>
        </p:txBody>
      </p:sp>
      <p:sp>
        <p:nvSpPr>
          <p:cNvPr id="4" name="Slide Number Placeholder 3"/>
          <p:cNvSpPr>
            <a:spLocks noGrp="1"/>
          </p:cNvSpPr>
          <p:nvPr>
            <p:ph type="sldNum" sz="quarter" idx="15"/>
          </p:nvPr>
        </p:nvSpPr>
        <p:spPr/>
        <p:txBody>
          <a:bodyPr/>
          <a:lstStyle/>
          <a:p>
            <a:fld id="{B34338C2-C332-4FEE-B33B-120A04F986EA}" type="slidenum">
              <a:rPr lang="en-US" smtClean="0"/>
              <a:pPr/>
              <a:t>25</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noAutofit/>
          </a:bodyPr>
          <a:lstStyle/>
          <a:p>
            <a:pPr algn="ctr"/>
            <a:r>
              <a:rPr lang="ar-SA" sz="4400" b="1" dirty="0" smtClean="0">
                <a:solidFill>
                  <a:schemeClr val="tx1"/>
                </a:solidFill>
              </a:rPr>
              <a:t>دراسة وتحليل الطلب على الموارد البشرية</a:t>
            </a:r>
            <a:endParaRPr lang="en-US" sz="4400" dirty="0">
              <a:solidFill>
                <a:schemeClr val="tx1"/>
              </a:solidFill>
            </a:endParaRPr>
          </a:p>
        </p:txBody>
      </p:sp>
      <p:sp>
        <p:nvSpPr>
          <p:cNvPr id="3" name="Content Placeholder 2"/>
          <p:cNvSpPr>
            <a:spLocks noGrp="1"/>
          </p:cNvSpPr>
          <p:nvPr>
            <p:ph sz="quarter" idx="1"/>
          </p:nvPr>
        </p:nvSpPr>
        <p:spPr>
          <a:xfrm>
            <a:off x="457200" y="1600200"/>
            <a:ext cx="8229600" cy="4873752"/>
          </a:xfrm>
        </p:spPr>
        <p:txBody>
          <a:bodyPr>
            <a:normAutofit fontScale="92500"/>
          </a:bodyPr>
          <a:lstStyle/>
          <a:p>
            <a:pPr algn="just">
              <a:lnSpc>
                <a:spcPct val="150000"/>
              </a:lnSpc>
              <a:buNone/>
            </a:pPr>
            <a:r>
              <a:rPr lang="ar-SA" sz="3200" dirty="0" smtClean="0">
                <a:latin typeface="Times New Roman" pitchFamily="18" charset="0"/>
                <a:cs typeface="Times New Roman" pitchFamily="18" charset="0"/>
              </a:rPr>
              <a:t>  </a:t>
            </a:r>
            <a:r>
              <a:rPr lang="ar-SA" sz="3200" b="1" dirty="0" smtClean="0">
                <a:latin typeface="Times New Roman" pitchFamily="18" charset="0"/>
                <a:cs typeface="Times New Roman" pitchFamily="18" charset="0"/>
              </a:rPr>
              <a:t>2- </a:t>
            </a:r>
            <a:r>
              <a:rPr lang="ar-SA" sz="3200" b="1" dirty="0" smtClean="0"/>
              <a:t>التطورات التكنولوجية</a:t>
            </a:r>
            <a:endParaRPr lang="en-US" sz="3200" b="1" dirty="0" smtClean="0"/>
          </a:p>
          <a:p>
            <a:pPr algn="just">
              <a:lnSpc>
                <a:spcPct val="150000"/>
              </a:lnSpc>
              <a:buNone/>
            </a:pPr>
            <a:r>
              <a:rPr lang="ar-SA" sz="3200" dirty="0" smtClean="0">
                <a:latin typeface="Times New Roman" pitchFamily="18" charset="0"/>
                <a:cs typeface="Times New Roman" pitchFamily="18" charset="0"/>
              </a:rPr>
              <a:t>	إن التغير التكنولوجي في الوقت الذي يؤدي إلى إلغاء بعض الوظائف في المنظمة يعمل على استحداث وظائف ومهام جديدة، ويوجد طلباً على تخصصات ومهارات جديدة في سوق العمل، يمكن أن تسدها المنظمة عن طريق إعادة تدريب وتأهيل القوى العاملة الحالية أو عن طريق الاستقطاب من سوق العمل.</a:t>
            </a:r>
            <a:endParaRPr lang="en-US" sz="3200" dirty="0">
              <a:latin typeface="Times New Roman" pitchFamily="18" charset="0"/>
              <a:cs typeface="Times New Roman" pitchFamily="18" charset="0"/>
            </a:endParaRPr>
          </a:p>
        </p:txBody>
      </p:sp>
      <p:sp>
        <p:nvSpPr>
          <p:cNvPr id="4" name="Slide Number Placeholder 3"/>
          <p:cNvSpPr>
            <a:spLocks noGrp="1"/>
          </p:cNvSpPr>
          <p:nvPr>
            <p:ph type="sldNum" sz="quarter" idx="15"/>
          </p:nvPr>
        </p:nvSpPr>
        <p:spPr/>
        <p:txBody>
          <a:bodyPr/>
          <a:lstStyle/>
          <a:p>
            <a:fld id="{B34338C2-C332-4FEE-B33B-120A04F986EA}" type="slidenum">
              <a:rPr lang="en-US" smtClean="0"/>
              <a:pPr/>
              <a:t>26</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05800" cy="868362"/>
          </a:xfrm>
        </p:spPr>
        <p:txBody>
          <a:bodyPr>
            <a:noAutofit/>
          </a:bodyPr>
          <a:lstStyle/>
          <a:p>
            <a:pPr algn="ctr"/>
            <a:r>
              <a:rPr lang="ar-SA" sz="4400" b="1" dirty="0" smtClean="0">
                <a:solidFill>
                  <a:schemeClr val="tx1"/>
                </a:solidFill>
              </a:rPr>
              <a:t>دراسة وتحليل الطلب على الموارد البشرية</a:t>
            </a:r>
            <a:endParaRPr lang="en-US" sz="4400" dirty="0"/>
          </a:p>
        </p:txBody>
      </p:sp>
      <p:sp>
        <p:nvSpPr>
          <p:cNvPr id="3" name="Content Placeholder 2"/>
          <p:cNvSpPr>
            <a:spLocks noGrp="1"/>
          </p:cNvSpPr>
          <p:nvPr>
            <p:ph sz="quarter" idx="1"/>
          </p:nvPr>
        </p:nvSpPr>
        <p:spPr>
          <a:xfrm>
            <a:off x="304800" y="1371600"/>
            <a:ext cx="8534400" cy="5102352"/>
          </a:xfrm>
        </p:spPr>
        <p:txBody>
          <a:bodyPr>
            <a:noAutofit/>
          </a:bodyPr>
          <a:lstStyle/>
          <a:p>
            <a:pPr algn="just">
              <a:lnSpc>
                <a:spcPct val="150000"/>
              </a:lnSpc>
              <a:buNone/>
            </a:pPr>
            <a:r>
              <a:rPr lang="ar-SA" sz="3200" dirty="0" smtClean="0">
                <a:latin typeface="Times New Roman" pitchFamily="18" charset="0"/>
                <a:cs typeface="Times New Roman" pitchFamily="18" charset="0"/>
              </a:rPr>
              <a:t>   أوجَد إدخال الحاسوب الإلكتروني في أداء الأعمال الإدارية أو الفنية أو الإنتاجية، وظائف جديدة لم تكن موجودة مثل وظائف </a:t>
            </a:r>
            <a:r>
              <a:rPr lang="ar-SA" sz="3200" b="1" dirty="0" smtClean="0">
                <a:latin typeface="Times New Roman" pitchFamily="18" charset="0"/>
                <a:cs typeface="Times New Roman" pitchFamily="18" charset="0"/>
              </a:rPr>
              <a:t>المبرمجين</a:t>
            </a:r>
            <a:r>
              <a:rPr lang="ar-SA" sz="3200" dirty="0" smtClean="0">
                <a:latin typeface="Times New Roman" pitchFamily="18" charset="0"/>
                <a:cs typeface="Times New Roman" pitchFamily="18" charset="0"/>
              </a:rPr>
              <a:t> العاملين على إدخال البيانات والمعلومات، </a:t>
            </a:r>
            <a:r>
              <a:rPr lang="ar-SA" sz="3200" b="1" dirty="0" smtClean="0">
                <a:latin typeface="Times New Roman" pitchFamily="18" charset="0"/>
                <a:cs typeface="Times New Roman" pitchFamily="18" charset="0"/>
              </a:rPr>
              <a:t>المتخصصين</a:t>
            </a:r>
            <a:r>
              <a:rPr lang="ar-SA" sz="3200" dirty="0" smtClean="0">
                <a:latin typeface="Times New Roman" pitchFamily="18" charset="0"/>
                <a:cs typeface="Times New Roman" pitchFamily="18" charset="0"/>
              </a:rPr>
              <a:t> بالاسترجاع، العاملين في </a:t>
            </a:r>
            <a:r>
              <a:rPr lang="ar-SA" sz="3200" b="1" dirty="0" smtClean="0">
                <a:latin typeface="Times New Roman" pitchFamily="18" charset="0"/>
                <a:cs typeface="Times New Roman" pitchFamily="18" charset="0"/>
              </a:rPr>
              <a:t>صيانة</a:t>
            </a:r>
            <a:r>
              <a:rPr lang="ar-SA" sz="3200" dirty="0" smtClean="0">
                <a:latin typeface="Times New Roman" pitchFamily="18" charset="0"/>
                <a:cs typeface="Times New Roman" pitchFamily="18" charset="0"/>
              </a:rPr>
              <a:t> الحاسبات. وغيرها مما أحدث طلباً على الموارد البشرية القادرة على شغل هذه الوظائف وغيرها من القوى العاملة المعروضة في سوق  العمل.</a:t>
            </a:r>
          </a:p>
          <a:p>
            <a:pPr algn="just">
              <a:lnSpc>
                <a:spcPct val="150000"/>
              </a:lnSpc>
              <a:buNone/>
            </a:pPr>
            <a:endParaRPr lang="en-US" sz="3200" dirty="0">
              <a:latin typeface="Times New Roman" pitchFamily="18" charset="0"/>
              <a:cs typeface="Times New Roman" pitchFamily="18" charset="0"/>
            </a:endParaRPr>
          </a:p>
        </p:txBody>
      </p:sp>
      <p:sp>
        <p:nvSpPr>
          <p:cNvPr id="4" name="Slide Number Placeholder 3"/>
          <p:cNvSpPr>
            <a:spLocks noGrp="1"/>
          </p:cNvSpPr>
          <p:nvPr>
            <p:ph type="sldNum" sz="quarter" idx="15"/>
          </p:nvPr>
        </p:nvSpPr>
        <p:spPr/>
        <p:txBody>
          <a:bodyPr/>
          <a:lstStyle/>
          <a:p>
            <a:fld id="{B34338C2-C332-4FEE-B33B-120A04F986EA}" type="slidenum">
              <a:rPr lang="en-US" smtClean="0"/>
              <a:pPr/>
              <a:t>27</a:t>
            </a:fld>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1828800"/>
            <a:ext cx="8534400" cy="4645152"/>
          </a:xfrm>
        </p:spPr>
        <p:txBody>
          <a:bodyPr>
            <a:normAutofit/>
          </a:bodyPr>
          <a:lstStyle/>
          <a:p>
            <a:pPr algn="just">
              <a:lnSpc>
                <a:spcPct val="150000"/>
              </a:lnSpc>
              <a:buNone/>
            </a:pPr>
            <a:r>
              <a:rPr lang="ar-SA" sz="3200" dirty="0" smtClean="0">
                <a:latin typeface="Times New Roman" pitchFamily="18" charset="0"/>
                <a:cs typeface="Times New Roman" pitchFamily="18" charset="0"/>
              </a:rPr>
              <a:t>	</a:t>
            </a:r>
            <a:r>
              <a:rPr lang="ar-SA" sz="3200" b="1" dirty="0" smtClean="0">
                <a:latin typeface="Times New Roman" pitchFamily="18" charset="0"/>
                <a:cs typeface="Times New Roman" pitchFamily="18" charset="0"/>
              </a:rPr>
              <a:t>3- دوران العمل</a:t>
            </a:r>
            <a:endParaRPr lang="en-US" sz="3200" dirty="0" smtClean="0"/>
          </a:p>
          <a:p>
            <a:pPr algn="just">
              <a:lnSpc>
                <a:spcPct val="150000"/>
              </a:lnSpc>
              <a:buNone/>
            </a:pPr>
            <a:r>
              <a:rPr lang="ar-SA" sz="3200" dirty="0" smtClean="0">
                <a:latin typeface="Times New Roman" pitchFamily="18" charset="0"/>
                <a:cs typeface="Times New Roman" pitchFamily="18" charset="0"/>
              </a:rPr>
              <a:t>	يقصد بدوران العمل نسبة عدد العاملين الذين يتركون العمل بالمنظمة لأسباب متنوعة أو عدد الذين يعينون فيها خلال مدة معينة إلى متوسط العدد الكلي العاملين للمدة نفسها.</a:t>
            </a:r>
            <a:endParaRPr lang="en-US" sz="3200" dirty="0">
              <a:latin typeface="Times New Roman" pitchFamily="18" charset="0"/>
              <a:cs typeface="Times New Roman" pitchFamily="18" charset="0"/>
            </a:endParaRPr>
          </a:p>
        </p:txBody>
      </p:sp>
      <p:sp>
        <p:nvSpPr>
          <p:cNvPr id="4" name="Title 1"/>
          <p:cNvSpPr>
            <a:spLocks noGrp="1"/>
          </p:cNvSpPr>
          <p:nvPr>
            <p:ph type="title"/>
          </p:nvPr>
        </p:nvSpPr>
        <p:spPr>
          <a:xfrm>
            <a:off x="457200" y="274638"/>
            <a:ext cx="8229600" cy="1096962"/>
          </a:xfrm>
        </p:spPr>
        <p:txBody>
          <a:bodyPr>
            <a:noAutofit/>
          </a:bodyPr>
          <a:lstStyle/>
          <a:p>
            <a:pPr algn="ctr"/>
            <a:r>
              <a:rPr lang="ar-SA" sz="4400" b="1" dirty="0" smtClean="0">
                <a:solidFill>
                  <a:schemeClr val="tx1"/>
                </a:solidFill>
              </a:rPr>
              <a:t>دراسة وتحليل الطلب على الموارد البشرية</a:t>
            </a:r>
            <a:endParaRPr lang="en-US" sz="4400" dirty="0"/>
          </a:p>
        </p:txBody>
      </p:sp>
      <p:sp>
        <p:nvSpPr>
          <p:cNvPr id="5" name="Slide Number Placeholder 4"/>
          <p:cNvSpPr>
            <a:spLocks noGrp="1"/>
          </p:cNvSpPr>
          <p:nvPr>
            <p:ph type="sldNum" sz="quarter" idx="15"/>
          </p:nvPr>
        </p:nvSpPr>
        <p:spPr/>
        <p:txBody>
          <a:bodyPr/>
          <a:lstStyle/>
          <a:p>
            <a:fld id="{B34338C2-C332-4FEE-B33B-120A04F986EA}" type="slidenum">
              <a:rPr lang="en-US" smtClean="0"/>
              <a:pPr/>
              <a:t>28</a:t>
            </a:fld>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noAutofit/>
          </a:bodyPr>
          <a:lstStyle/>
          <a:p>
            <a:pPr algn="ctr"/>
            <a:r>
              <a:rPr lang="ar-SA" sz="4400" b="1" dirty="0" smtClean="0">
                <a:solidFill>
                  <a:schemeClr val="tx1"/>
                </a:solidFill>
              </a:rPr>
              <a:t>دراسة وتحليل الطلب على الموارد البشرية</a:t>
            </a:r>
            <a:endParaRPr lang="en-US" sz="4400" dirty="0"/>
          </a:p>
        </p:txBody>
      </p:sp>
      <p:sp>
        <p:nvSpPr>
          <p:cNvPr id="3" name="Content Placeholder 2"/>
          <p:cNvSpPr>
            <a:spLocks noGrp="1"/>
          </p:cNvSpPr>
          <p:nvPr>
            <p:ph sz="quarter" idx="1"/>
          </p:nvPr>
        </p:nvSpPr>
        <p:spPr>
          <a:xfrm>
            <a:off x="304800" y="1600200"/>
            <a:ext cx="8458200" cy="4873752"/>
          </a:xfrm>
        </p:spPr>
        <p:txBody>
          <a:bodyPr>
            <a:noAutofit/>
          </a:bodyPr>
          <a:lstStyle/>
          <a:p>
            <a:pPr algn="just">
              <a:lnSpc>
                <a:spcPct val="150000"/>
              </a:lnSpc>
              <a:buNone/>
            </a:pPr>
            <a:r>
              <a:rPr lang="ar-SA" sz="3200" dirty="0" smtClean="0">
                <a:latin typeface="Times New Roman" pitchFamily="18" charset="0"/>
                <a:cs typeface="Times New Roman" pitchFamily="18" charset="0"/>
              </a:rPr>
              <a:t>   معدل تغير العمالة في المنظمة خلال مدة معينة بالدخول والخروج (سنة على الأكثر). ويمكن استخراج معدل دوران العمل في المنظمة عن طريق العلاقة التالية: </a:t>
            </a:r>
            <a:endParaRPr lang="ar-SA" b="1" dirty="0" smtClean="0">
              <a:latin typeface="Times New Roman" pitchFamily="18" charset="0"/>
              <a:cs typeface="Times New Roman" pitchFamily="18" charset="0"/>
            </a:endParaRPr>
          </a:p>
          <a:p>
            <a:pPr algn="ctr">
              <a:lnSpc>
                <a:spcPct val="150000"/>
              </a:lnSpc>
              <a:buNone/>
            </a:pPr>
            <a:r>
              <a:rPr lang="ar-SA" b="1" dirty="0" smtClean="0">
                <a:latin typeface="Times New Roman" pitchFamily="18" charset="0"/>
                <a:cs typeface="Times New Roman" pitchFamily="18" charset="0"/>
              </a:rPr>
              <a:t>معدل دوران العمل = </a:t>
            </a:r>
            <a:r>
              <a:rPr lang="ar-SA" b="1" u="sng" dirty="0" smtClean="0">
                <a:latin typeface="Times New Roman" pitchFamily="18" charset="0"/>
                <a:cs typeface="Times New Roman" pitchFamily="18" charset="0"/>
              </a:rPr>
              <a:t>عدد العاملين الذين تركوا العمل خلال مدة معينة</a:t>
            </a:r>
            <a:r>
              <a:rPr lang="ar-SA" b="1"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 </a:t>
            </a:r>
            <a:r>
              <a:rPr lang="ar-SA" b="1" dirty="0" smtClean="0">
                <a:latin typeface="Times New Roman" pitchFamily="18" charset="0"/>
                <a:cs typeface="Times New Roman" pitchFamily="18" charset="0"/>
              </a:rPr>
              <a:t>100   </a:t>
            </a:r>
            <a:endParaRPr lang="ar-SA" b="1" u="sng" dirty="0" smtClean="0">
              <a:latin typeface="Times New Roman" pitchFamily="18" charset="0"/>
              <a:cs typeface="Times New Roman" pitchFamily="18" charset="0"/>
            </a:endParaRPr>
          </a:p>
          <a:p>
            <a:pPr algn="ctr">
              <a:spcBef>
                <a:spcPts val="0"/>
              </a:spcBef>
              <a:buNone/>
            </a:pPr>
            <a:r>
              <a:rPr lang="ar-SA" b="1" dirty="0">
                <a:latin typeface="Times New Roman" pitchFamily="18" charset="0"/>
                <a:cs typeface="Times New Roman" pitchFamily="18" charset="0"/>
              </a:rPr>
              <a:t> </a:t>
            </a:r>
            <a:r>
              <a:rPr lang="ar-SA" b="1" dirty="0" smtClean="0">
                <a:latin typeface="Times New Roman" pitchFamily="18" charset="0"/>
                <a:cs typeface="Times New Roman" pitchFamily="18" charset="0"/>
              </a:rPr>
              <a:t>            متوسط عدد العاملين الكلي خلال المدة نفسها</a:t>
            </a:r>
          </a:p>
          <a:p>
            <a:pPr algn="ctr">
              <a:spcBef>
                <a:spcPts val="0"/>
              </a:spcBef>
              <a:buNone/>
            </a:pPr>
            <a:endParaRPr lang="ar-SA" b="1" dirty="0" smtClean="0">
              <a:latin typeface="Times New Roman" pitchFamily="18" charset="0"/>
              <a:cs typeface="Times New Roman" pitchFamily="18" charset="0"/>
            </a:endParaRPr>
          </a:p>
          <a:p>
            <a:pPr algn="just">
              <a:lnSpc>
                <a:spcPct val="150000"/>
              </a:lnSpc>
              <a:buNone/>
            </a:pPr>
            <a:r>
              <a:rPr lang="ar-SA" b="1" dirty="0" smtClean="0">
                <a:latin typeface="Times New Roman" pitchFamily="18" charset="0"/>
                <a:cs typeface="Times New Roman" pitchFamily="18" charset="0"/>
              </a:rPr>
              <a:t>متوسط عدد العاملين =  </a:t>
            </a:r>
            <a:r>
              <a:rPr lang="ar-SA" b="1" u="sng" dirty="0" smtClean="0">
                <a:latin typeface="Times New Roman" pitchFamily="18" charset="0"/>
                <a:cs typeface="Times New Roman" pitchFamily="18" charset="0"/>
              </a:rPr>
              <a:t>عدد العاملين في بداية المدة + عدد العاملين في نهاية المدة </a:t>
            </a:r>
            <a:endParaRPr lang="ar-SA" b="1" dirty="0" smtClean="0">
              <a:latin typeface="Times New Roman" pitchFamily="18" charset="0"/>
              <a:cs typeface="Times New Roman" pitchFamily="18" charset="0"/>
            </a:endParaRPr>
          </a:p>
          <a:p>
            <a:pPr algn="ctr">
              <a:spcBef>
                <a:spcPts val="0"/>
              </a:spcBef>
              <a:buNone/>
            </a:pPr>
            <a:r>
              <a:rPr lang="ar-SA" b="1" dirty="0" smtClean="0">
                <a:latin typeface="Times New Roman" pitchFamily="18" charset="0"/>
                <a:cs typeface="Times New Roman" pitchFamily="18" charset="0"/>
              </a:rPr>
              <a:t>                          2 </a:t>
            </a:r>
          </a:p>
          <a:p>
            <a:pPr algn="ctr">
              <a:spcBef>
                <a:spcPts val="0"/>
              </a:spcBef>
              <a:buNone/>
            </a:pPr>
            <a:endParaRPr lang="en-US" b="1" dirty="0">
              <a:latin typeface="Times New Roman" pitchFamily="18" charset="0"/>
              <a:cs typeface="Times New Roman" pitchFamily="18" charset="0"/>
            </a:endParaRPr>
          </a:p>
        </p:txBody>
      </p:sp>
      <p:sp>
        <p:nvSpPr>
          <p:cNvPr id="4" name="Slide Number Placeholder 3"/>
          <p:cNvSpPr>
            <a:spLocks noGrp="1"/>
          </p:cNvSpPr>
          <p:nvPr>
            <p:ph type="sldNum" sz="quarter" idx="15"/>
          </p:nvPr>
        </p:nvSpPr>
        <p:spPr/>
        <p:txBody>
          <a:bodyPr/>
          <a:lstStyle/>
          <a:p>
            <a:fld id="{B34338C2-C332-4FEE-B33B-120A04F986EA}" type="slidenum">
              <a:rPr lang="en-US" smtClean="0"/>
              <a:pPr/>
              <a:t>29</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944562"/>
          </a:xfrm>
        </p:spPr>
        <p:txBody>
          <a:bodyPr>
            <a:normAutofit/>
          </a:bodyPr>
          <a:lstStyle/>
          <a:p>
            <a:r>
              <a:rPr lang="ar-SA" sz="4400" dirty="0" smtClean="0">
                <a:solidFill>
                  <a:schemeClr val="tx1"/>
                </a:solidFill>
              </a:rPr>
              <a:t>تخطيط الموارد البشرية</a:t>
            </a:r>
            <a:endParaRPr lang="ar-SA" sz="4400" dirty="0">
              <a:solidFill>
                <a:schemeClr val="tx1"/>
              </a:solidFill>
            </a:endParaRPr>
          </a:p>
        </p:txBody>
      </p:sp>
      <p:sp>
        <p:nvSpPr>
          <p:cNvPr id="3" name="Content Placeholder 2"/>
          <p:cNvSpPr>
            <a:spLocks noGrp="1"/>
          </p:cNvSpPr>
          <p:nvPr>
            <p:ph sz="quarter" idx="1"/>
          </p:nvPr>
        </p:nvSpPr>
        <p:spPr>
          <a:xfrm>
            <a:off x="152400" y="1524000"/>
            <a:ext cx="8534400" cy="4949952"/>
          </a:xfrm>
        </p:spPr>
        <p:txBody>
          <a:bodyPr>
            <a:normAutofit lnSpcReduction="10000"/>
          </a:bodyPr>
          <a:lstStyle/>
          <a:p>
            <a:pPr algn="just">
              <a:buNone/>
            </a:pPr>
            <a:r>
              <a:rPr lang="ar-SA" sz="3200" dirty="0" smtClean="0"/>
              <a:t> مقدمة :</a:t>
            </a:r>
          </a:p>
          <a:p>
            <a:pPr algn="just">
              <a:lnSpc>
                <a:spcPct val="150000"/>
              </a:lnSpc>
            </a:pPr>
            <a:r>
              <a:rPr lang="ar-SA" sz="3200" dirty="0" smtClean="0"/>
              <a:t> تعد وظيفة تخطيط الموارد البشرية من أهم الوظائف حيث ترتكز عليها جميع وظائف إدارة الموارد البشرية .</a:t>
            </a:r>
          </a:p>
          <a:p>
            <a:pPr algn="just">
              <a:lnSpc>
                <a:spcPct val="150000"/>
              </a:lnSpc>
            </a:pPr>
            <a:r>
              <a:rPr lang="ar-SA" sz="3200" dirty="0" smtClean="0"/>
              <a:t>هي عملية موازنة بين الحاجة للموارد البشرية والعرض المتوفر منها </a:t>
            </a:r>
          </a:p>
          <a:p>
            <a:pPr algn="just">
              <a:lnSpc>
                <a:spcPct val="150000"/>
              </a:lnSpc>
            </a:pPr>
            <a:r>
              <a:rPr lang="ar-SA" sz="3200" dirty="0" smtClean="0"/>
              <a:t>محاولة معالجة الفائض أو العجز وفق سياسة تقررها الإدارة العليا في المنظمة </a:t>
            </a:r>
            <a:endParaRPr lang="ar-SA" sz="3200" dirty="0"/>
          </a:p>
        </p:txBody>
      </p:sp>
      <p:sp>
        <p:nvSpPr>
          <p:cNvPr id="4" name="Slide Number Placeholder 3"/>
          <p:cNvSpPr>
            <a:spLocks noGrp="1"/>
          </p:cNvSpPr>
          <p:nvPr>
            <p:ph type="sldNum" sz="quarter" idx="15"/>
          </p:nvPr>
        </p:nvSpPr>
        <p:spPr/>
        <p:txBody>
          <a:bodyPr/>
          <a:lstStyle/>
          <a:p>
            <a:fld id="{B34338C2-C332-4FEE-B33B-120A04F986EA}" type="slidenum">
              <a:rPr lang="en-US" smtClean="0"/>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077200" cy="1143000"/>
          </a:xfrm>
        </p:spPr>
        <p:txBody>
          <a:bodyPr>
            <a:normAutofit/>
          </a:bodyPr>
          <a:lstStyle/>
          <a:p>
            <a:pPr algn="ctr"/>
            <a:r>
              <a:rPr lang="ar-SA" sz="4400" b="1" dirty="0" smtClean="0">
                <a:solidFill>
                  <a:schemeClr val="tx1"/>
                </a:solidFill>
              </a:rPr>
              <a:t>دراسة وتحليل الطلب على الموارد البشرية</a:t>
            </a:r>
            <a:endParaRPr lang="en-US" sz="4400" b="1" dirty="0">
              <a:solidFill>
                <a:schemeClr val="tx1"/>
              </a:solidFill>
            </a:endParaRPr>
          </a:p>
        </p:txBody>
      </p:sp>
      <p:sp>
        <p:nvSpPr>
          <p:cNvPr id="3" name="Content Placeholder 2"/>
          <p:cNvSpPr>
            <a:spLocks noGrp="1"/>
          </p:cNvSpPr>
          <p:nvPr>
            <p:ph sz="quarter" idx="1"/>
          </p:nvPr>
        </p:nvSpPr>
        <p:spPr>
          <a:xfrm>
            <a:off x="304800" y="1752600"/>
            <a:ext cx="8458200" cy="4721352"/>
          </a:xfrm>
        </p:spPr>
        <p:txBody>
          <a:bodyPr>
            <a:normAutofit/>
          </a:bodyPr>
          <a:lstStyle/>
          <a:p>
            <a:pPr>
              <a:spcBef>
                <a:spcPts val="0"/>
              </a:spcBef>
              <a:buNone/>
            </a:pPr>
            <a:r>
              <a:rPr lang="ar-SA" sz="3200" b="1" dirty="0" smtClean="0">
                <a:latin typeface="Times New Roman" pitchFamily="18" charset="0"/>
                <a:cs typeface="Times New Roman" pitchFamily="18" charset="0"/>
              </a:rPr>
              <a:t>	ويدل ارتفاع هذا المعدل على :</a:t>
            </a:r>
          </a:p>
          <a:p>
            <a:pPr lvl="1" algn="just">
              <a:lnSpc>
                <a:spcPct val="150000"/>
              </a:lnSpc>
              <a:buFont typeface="Wingdings" pitchFamily="2" charset="2"/>
              <a:buChar char="q"/>
            </a:pPr>
            <a:r>
              <a:rPr lang="ar-SA" sz="2900" dirty="0" smtClean="0">
                <a:latin typeface="Times New Roman" pitchFamily="18" charset="0"/>
                <a:cs typeface="Times New Roman" pitchFamily="18" charset="0"/>
              </a:rPr>
              <a:t> انخفاض معنويات العاملين</a:t>
            </a:r>
          </a:p>
          <a:p>
            <a:pPr lvl="1" algn="just">
              <a:lnSpc>
                <a:spcPct val="150000"/>
              </a:lnSpc>
              <a:buFont typeface="Wingdings" pitchFamily="2" charset="2"/>
              <a:buChar char="q"/>
            </a:pPr>
            <a:r>
              <a:rPr lang="ar-SA" sz="2900" dirty="0" smtClean="0">
                <a:latin typeface="Times New Roman" pitchFamily="18" charset="0"/>
                <a:cs typeface="Times New Roman" pitchFamily="18" charset="0"/>
              </a:rPr>
              <a:t>عدم رضاء العاملين عن العمل </a:t>
            </a:r>
          </a:p>
          <a:p>
            <a:pPr lvl="1" algn="just">
              <a:lnSpc>
                <a:spcPct val="150000"/>
              </a:lnSpc>
              <a:buFont typeface="Wingdings" pitchFamily="2" charset="2"/>
              <a:buChar char="q"/>
            </a:pPr>
            <a:r>
              <a:rPr lang="ar-SA" sz="2900" dirty="0" smtClean="0">
                <a:latin typeface="Times New Roman" pitchFamily="18" charset="0"/>
                <a:cs typeface="Times New Roman" pitchFamily="18" charset="0"/>
              </a:rPr>
              <a:t>قلة ولاء العاملين للمنظمة </a:t>
            </a:r>
          </a:p>
          <a:p>
            <a:pPr algn="ctr">
              <a:lnSpc>
                <a:spcPct val="150000"/>
              </a:lnSpc>
              <a:buNone/>
            </a:pPr>
            <a:r>
              <a:rPr lang="ar-SA" sz="3200" b="1" dirty="0" smtClean="0">
                <a:latin typeface="Times New Roman" pitchFamily="18" charset="0"/>
                <a:cs typeface="Times New Roman" pitchFamily="18" charset="0"/>
              </a:rPr>
              <a:t>وهو مؤشر على عدم استقرار قوة العمل.</a:t>
            </a:r>
          </a:p>
        </p:txBody>
      </p:sp>
      <p:sp>
        <p:nvSpPr>
          <p:cNvPr id="4" name="Slide Number Placeholder 3"/>
          <p:cNvSpPr>
            <a:spLocks noGrp="1"/>
          </p:cNvSpPr>
          <p:nvPr>
            <p:ph type="sldNum" sz="quarter" idx="15"/>
          </p:nvPr>
        </p:nvSpPr>
        <p:spPr/>
        <p:txBody>
          <a:bodyPr/>
          <a:lstStyle/>
          <a:p>
            <a:fld id="{B34338C2-C332-4FEE-B33B-120A04F986EA}" type="slidenum">
              <a:rPr lang="en-US" smtClean="0"/>
              <a:pPr/>
              <a:t>30</a:t>
            </a:fld>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53400" cy="1143000"/>
          </a:xfrm>
        </p:spPr>
        <p:txBody>
          <a:bodyPr>
            <a:normAutofit/>
          </a:bodyPr>
          <a:lstStyle/>
          <a:p>
            <a:pPr algn="ctr"/>
            <a:r>
              <a:rPr lang="ar-SA" sz="4400" b="1" dirty="0" smtClean="0">
                <a:solidFill>
                  <a:schemeClr val="tx1"/>
                </a:solidFill>
              </a:rPr>
              <a:t>دراسة وتحليل الطلب على الموارد البشرية</a:t>
            </a:r>
            <a:endParaRPr lang="en-US" sz="4400" dirty="0"/>
          </a:p>
        </p:txBody>
      </p:sp>
      <p:sp>
        <p:nvSpPr>
          <p:cNvPr id="3" name="Content Placeholder 2"/>
          <p:cNvSpPr>
            <a:spLocks noGrp="1"/>
          </p:cNvSpPr>
          <p:nvPr>
            <p:ph sz="quarter" idx="1"/>
          </p:nvPr>
        </p:nvSpPr>
        <p:spPr>
          <a:xfrm>
            <a:off x="304800" y="1600200"/>
            <a:ext cx="8382000" cy="4873752"/>
          </a:xfrm>
        </p:spPr>
        <p:txBody>
          <a:bodyPr>
            <a:normAutofit/>
          </a:bodyPr>
          <a:lstStyle/>
          <a:p>
            <a:pPr algn="just">
              <a:lnSpc>
                <a:spcPct val="150000"/>
              </a:lnSpc>
              <a:buNone/>
            </a:pPr>
            <a:r>
              <a:rPr lang="ar-SA" sz="3200" dirty="0" smtClean="0">
                <a:latin typeface="Times New Roman" pitchFamily="18" charset="0"/>
                <a:cs typeface="Times New Roman" pitchFamily="18" charset="0"/>
              </a:rPr>
              <a:t>   ويتضمن دوران العمل كلا من حالات الخروج أو الإنفصال وهو يمثل خسارة للمنظمة أو ضياعاً في قوتها العاملة، وما تقوم باستقطابه تعويضاً لهذه الخسارة.</a:t>
            </a:r>
          </a:p>
          <a:p>
            <a:pPr algn="just">
              <a:lnSpc>
                <a:spcPct val="150000"/>
              </a:lnSpc>
              <a:buNone/>
            </a:pPr>
            <a:r>
              <a:rPr lang="ar-SA" sz="3200" dirty="0" smtClean="0">
                <a:latin typeface="Times New Roman" pitchFamily="18" charset="0"/>
                <a:cs typeface="Times New Roman" pitchFamily="18" charset="0"/>
              </a:rPr>
              <a:t>   ويشمل الضياع أو الخروج ؛ جميع حالات ترك العمل الاختياري، الفصل، الوفاة ، الإحالة على التقاعد ، الاستقالة، والانتقال إلى منظمة أخرى.</a:t>
            </a:r>
            <a:endParaRPr lang="en-US" sz="3200" dirty="0">
              <a:latin typeface="Times New Roman" pitchFamily="18" charset="0"/>
              <a:cs typeface="Times New Roman" pitchFamily="18" charset="0"/>
            </a:endParaRPr>
          </a:p>
        </p:txBody>
      </p:sp>
      <p:sp>
        <p:nvSpPr>
          <p:cNvPr id="4" name="Slide Number Placeholder 3"/>
          <p:cNvSpPr>
            <a:spLocks noGrp="1"/>
          </p:cNvSpPr>
          <p:nvPr>
            <p:ph type="sldNum" sz="quarter" idx="15"/>
          </p:nvPr>
        </p:nvSpPr>
        <p:spPr/>
        <p:txBody>
          <a:bodyPr/>
          <a:lstStyle/>
          <a:p>
            <a:fld id="{B34338C2-C332-4FEE-B33B-120A04F986EA}" type="slidenum">
              <a:rPr lang="en-US" smtClean="0"/>
              <a:pPr/>
              <a:t>31</a:t>
            </a:fld>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05800" cy="1143000"/>
          </a:xfrm>
        </p:spPr>
        <p:txBody>
          <a:bodyPr>
            <a:noAutofit/>
          </a:bodyPr>
          <a:lstStyle/>
          <a:p>
            <a:pPr algn="ctr"/>
            <a:r>
              <a:rPr lang="ar-SA" sz="4400" b="1" dirty="0" smtClean="0">
                <a:solidFill>
                  <a:schemeClr val="tx1"/>
                </a:solidFill>
              </a:rPr>
              <a:t>دراسة وتحليل الطلب على الموارد البشرية</a:t>
            </a:r>
            <a:endParaRPr lang="en-US" sz="4400" b="1" dirty="0"/>
          </a:p>
        </p:txBody>
      </p:sp>
      <p:sp>
        <p:nvSpPr>
          <p:cNvPr id="3" name="Content Placeholder 2"/>
          <p:cNvSpPr>
            <a:spLocks noGrp="1"/>
          </p:cNvSpPr>
          <p:nvPr>
            <p:ph sz="quarter" idx="1"/>
          </p:nvPr>
        </p:nvSpPr>
        <p:spPr>
          <a:xfrm>
            <a:off x="304800" y="1905000"/>
            <a:ext cx="8458200" cy="4568952"/>
          </a:xfrm>
        </p:spPr>
        <p:txBody>
          <a:bodyPr>
            <a:normAutofit/>
          </a:bodyPr>
          <a:lstStyle/>
          <a:p>
            <a:pPr algn="just">
              <a:lnSpc>
                <a:spcPct val="150000"/>
              </a:lnSpc>
              <a:buNone/>
            </a:pPr>
            <a:r>
              <a:rPr lang="ar-SA" sz="3200" dirty="0" smtClean="0">
                <a:latin typeface="Times New Roman" pitchFamily="18" charset="0"/>
                <a:cs typeface="Times New Roman" pitchFamily="18" charset="0"/>
              </a:rPr>
              <a:t>   </a:t>
            </a:r>
            <a:r>
              <a:rPr lang="ar-SA" sz="3200" b="1" dirty="0" smtClean="0">
                <a:latin typeface="Times New Roman" pitchFamily="18" charset="0"/>
                <a:cs typeface="Times New Roman" pitchFamily="18" charset="0"/>
              </a:rPr>
              <a:t>ويؤدي زيادة معدل دوران العمل إلى : </a:t>
            </a:r>
          </a:p>
          <a:p>
            <a:pPr algn="just">
              <a:lnSpc>
                <a:spcPct val="150000"/>
              </a:lnSpc>
              <a:buFont typeface="Wingdings" pitchFamily="2" charset="2"/>
              <a:buChar char="q"/>
            </a:pPr>
            <a:r>
              <a:rPr lang="ar-SA" sz="3200" dirty="0" smtClean="0">
                <a:latin typeface="Times New Roman" pitchFamily="18" charset="0"/>
                <a:cs typeface="Times New Roman" pitchFamily="18" charset="0"/>
              </a:rPr>
              <a:t>زيادة تكاليف الاستقطاب والاختيار والتعيين والتدريب </a:t>
            </a:r>
          </a:p>
          <a:p>
            <a:pPr algn="just">
              <a:lnSpc>
                <a:spcPct val="150000"/>
              </a:lnSpc>
              <a:buFont typeface="Wingdings" pitchFamily="2" charset="2"/>
              <a:buChar char="q"/>
            </a:pPr>
            <a:r>
              <a:rPr lang="ar-SA" sz="3200" dirty="0" smtClean="0">
                <a:latin typeface="Times New Roman" pitchFamily="18" charset="0"/>
                <a:cs typeface="Times New Roman" pitchFamily="18" charset="0"/>
              </a:rPr>
              <a:t>تذبذب معدلات الإنتاج </a:t>
            </a:r>
          </a:p>
          <a:p>
            <a:pPr algn="just">
              <a:lnSpc>
                <a:spcPct val="150000"/>
              </a:lnSpc>
              <a:buFont typeface="Wingdings" pitchFamily="2" charset="2"/>
              <a:buChar char="q"/>
            </a:pPr>
            <a:r>
              <a:rPr lang="ar-SA" sz="3200" dirty="0" smtClean="0">
                <a:latin typeface="Times New Roman" pitchFamily="18" charset="0"/>
                <a:cs typeface="Times New Roman" pitchFamily="18" charset="0"/>
              </a:rPr>
              <a:t>ارتفاع معدلات الإصابة بالحوادث اثناء العمل </a:t>
            </a:r>
          </a:p>
          <a:p>
            <a:pPr algn="just">
              <a:lnSpc>
                <a:spcPct val="150000"/>
              </a:lnSpc>
              <a:buFont typeface="Wingdings" pitchFamily="2" charset="2"/>
              <a:buChar char="q"/>
            </a:pPr>
            <a:r>
              <a:rPr lang="ar-SA" sz="3200" dirty="0" smtClean="0">
                <a:latin typeface="Times New Roman" pitchFamily="18" charset="0"/>
                <a:cs typeface="Times New Roman" pitchFamily="18" charset="0"/>
              </a:rPr>
              <a:t>زيادة نسب المفقود والتالف والمعيب في الوحدات المنتجة</a:t>
            </a:r>
            <a:endParaRPr lang="en-US" sz="3200" dirty="0">
              <a:latin typeface="Times New Roman" pitchFamily="18" charset="0"/>
              <a:cs typeface="Times New Roman" pitchFamily="18" charset="0"/>
            </a:endParaRPr>
          </a:p>
        </p:txBody>
      </p:sp>
      <p:sp>
        <p:nvSpPr>
          <p:cNvPr id="4" name="Slide Number Placeholder 3"/>
          <p:cNvSpPr>
            <a:spLocks noGrp="1"/>
          </p:cNvSpPr>
          <p:nvPr>
            <p:ph type="sldNum" sz="quarter" idx="15"/>
          </p:nvPr>
        </p:nvSpPr>
        <p:spPr/>
        <p:txBody>
          <a:bodyPr/>
          <a:lstStyle/>
          <a:p>
            <a:fld id="{B34338C2-C332-4FEE-B33B-120A04F986EA}" type="slidenum">
              <a:rPr lang="en-US" smtClean="0"/>
              <a:pPr/>
              <a:t>32</a:t>
            </a:fld>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05800" cy="1143000"/>
          </a:xfrm>
        </p:spPr>
        <p:txBody>
          <a:bodyPr>
            <a:normAutofit/>
          </a:bodyPr>
          <a:lstStyle/>
          <a:p>
            <a:pPr algn="ctr"/>
            <a:r>
              <a:rPr lang="ar-SA" sz="4400" b="1" dirty="0" smtClean="0">
                <a:solidFill>
                  <a:schemeClr val="tx1"/>
                </a:solidFill>
              </a:rPr>
              <a:t>دراسة وتحليل الطلب على الموارد البشرية</a:t>
            </a:r>
            <a:endParaRPr lang="en-US" sz="4400" b="1" dirty="0">
              <a:solidFill>
                <a:schemeClr val="tx1"/>
              </a:solidFill>
            </a:endParaRPr>
          </a:p>
        </p:txBody>
      </p:sp>
      <p:sp>
        <p:nvSpPr>
          <p:cNvPr id="3" name="Content Placeholder 2"/>
          <p:cNvSpPr>
            <a:spLocks noGrp="1"/>
          </p:cNvSpPr>
          <p:nvPr>
            <p:ph sz="quarter" idx="1"/>
          </p:nvPr>
        </p:nvSpPr>
        <p:spPr>
          <a:xfrm>
            <a:off x="228600" y="2133600"/>
            <a:ext cx="8458200" cy="4340352"/>
          </a:xfrm>
        </p:spPr>
        <p:txBody>
          <a:bodyPr>
            <a:normAutofit/>
          </a:bodyPr>
          <a:lstStyle/>
          <a:p>
            <a:pPr algn="just">
              <a:lnSpc>
                <a:spcPct val="150000"/>
              </a:lnSpc>
              <a:buNone/>
            </a:pPr>
            <a:r>
              <a:rPr lang="ar-SA" sz="3200" b="1" dirty="0" smtClean="0">
                <a:latin typeface="Times New Roman" pitchFamily="18" charset="0"/>
                <a:cs typeface="Times New Roman" pitchFamily="18" charset="0"/>
              </a:rPr>
              <a:t>   ويعتبر انخفاض دوران  العمل من المؤشرات الإيجابية التي تعكس قوة الإدارة وانسجامها مع العاملين، وملائمة سياستها المتنوعة لآمال وطموح ومتطلبات القوة العاملة.</a:t>
            </a:r>
            <a:endParaRPr lang="en-US" sz="3200" b="1" dirty="0">
              <a:latin typeface="Times New Roman" pitchFamily="18" charset="0"/>
              <a:cs typeface="Times New Roman" pitchFamily="18" charset="0"/>
            </a:endParaRPr>
          </a:p>
        </p:txBody>
      </p:sp>
      <p:sp>
        <p:nvSpPr>
          <p:cNvPr id="4" name="Slide Number Placeholder 3"/>
          <p:cNvSpPr>
            <a:spLocks noGrp="1"/>
          </p:cNvSpPr>
          <p:nvPr>
            <p:ph type="sldNum" sz="quarter" idx="15"/>
          </p:nvPr>
        </p:nvSpPr>
        <p:spPr/>
        <p:txBody>
          <a:bodyPr/>
          <a:lstStyle/>
          <a:p>
            <a:fld id="{B34338C2-C332-4FEE-B33B-120A04F986EA}" type="slidenum">
              <a:rPr lang="en-US" smtClean="0"/>
              <a:pPr/>
              <a:t>33</a:t>
            </a:fld>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53400" cy="1143000"/>
          </a:xfrm>
        </p:spPr>
        <p:txBody>
          <a:bodyPr>
            <a:normAutofit/>
          </a:bodyPr>
          <a:lstStyle/>
          <a:p>
            <a:pPr algn="ctr"/>
            <a:r>
              <a:rPr lang="ar-SA" sz="4400" b="1" dirty="0" smtClean="0">
                <a:solidFill>
                  <a:schemeClr val="tx1"/>
                </a:solidFill>
              </a:rPr>
              <a:t>دراسة وتحليل الطلب على الموارد البشرية</a:t>
            </a:r>
            <a:endParaRPr lang="en-US" sz="4400" dirty="0"/>
          </a:p>
        </p:txBody>
      </p:sp>
      <p:sp>
        <p:nvSpPr>
          <p:cNvPr id="3" name="Content Placeholder 2"/>
          <p:cNvSpPr>
            <a:spLocks noGrp="1"/>
          </p:cNvSpPr>
          <p:nvPr>
            <p:ph sz="quarter" idx="1"/>
          </p:nvPr>
        </p:nvSpPr>
        <p:spPr>
          <a:xfrm>
            <a:off x="304800" y="1828800"/>
            <a:ext cx="8305800" cy="4645152"/>
          </a:xfrm>
        </p:spPr>
        <p:txBody>
          <a:bodyPr>
            <a:normAutofit/>
          </a:bodyPr>
          <a:lstStyle/>
          <a:p>
            <a:pPr algn="just">
              <a:lnSpc>
                <a:spcPct val="200000"/>
              </a:lnSpc>
              <a:buNone/>
            </a:pPr>
            <a:r>
              <a:rPr lang="ar-SA" sz="3200" dirty="0" smtClean="0">
                <a:latin typeface="Times New Roman" pitchFamily="18" charset="0"/>
                <a:cs typeface="Times New Roman" pitchFamily="18" charset="0"/>
              </a:rPr>
              <a:t>   إن الاهتمام بتحليل ودراسة دوران العمل، وبالأخص معدل الخروج من المنظمة يكشف عن الكثير من الحالات السلبية التي لابد أن تنتبه إليها الإدارة العليا في المنظمة لتغيير سياستها وفلسفتها الحالية تجاه الموارد البشرية.</a:t>
            </a:r>
            <a:endParaRPr lang="en-US" sz="3200" dirty="0">
              <a:latin typeface="Times New Roman" pitchFamily="18" charset="0"/>
              <a:cs typeface="Times New Roman" pitchFamily="18" charset="0"/>
            </a:endParaRPr>
          </a:p>
        </p:txBody>
      </p:sp>
      <p:sp>
        <p:nvSpPr>
          <p:cNvPr id="4" name="Slide Number Placeholder 3"/>
          <p:cNvSpPr>
            <a:spLocks noGrp="1"/>
          </p:cNvSpPr>
          <p:nvPr>
            <p:ph type="sldNum" sz="quarter" idx="15"/>
          </p:nvPr>
        </p:nvSpPr>
        <p:spPr/>
        <p:txBody>
          <a:bodyPr/>
          <a:lstStyle/>
          <a:p>
            <a:fld id="{B34338C2-C332-4FEE-B33B-120A04F986EA}" type="slidenum">
              <a:rPr lang="en-US" smtClean="0"/>
              <a:pPr/>
              <a:t>34</a:t>
            </a:fld>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05800" cy="868362"/>
          </a:xfrm>
        </p:spPr>
        <p:txBody>
          <a:bodyPr>
            <a:noAutofit/>
          </a:bodyPr>
          <a:lstStyle/>
          <a:p>
            <a:pPr algn="ctr"/>
            <a:r>
              <a:rPr lang="ar-SA" sz="4000" b="1" dirty="0" smtClean="0">
                <a:solidFill>
                  <a:schemeClr val="tx1"/>
                </a:solidFill>
              </a:rPr>
              <a:t>دراسة وتحليل الطلب على الموارد البشرية</a:t>
            </a:r>
            <a:endParaRPr lang="en-US" sz="4000" b="1" dirty="0">
              <a:solidFill>
                <a:schemeClr val="tx1"/>
              </a:solidFill>
            </a:endParaRPr>
          </a:p>
        </p:txBody>
      </p:sp>
      <p:sp>
        <p:nvSpPr>
          <p:cNvPr id="3" name="Content Placeholder 2"/>
          <p:cNvSpPr>
            <a:spLocks noGrp="1"/>
          </p:cNvSpPr>
          <p:nvPr>
            <p:ph sz="quarter" idx="1"/>
          </p:nvPr>
        </p:nvSpPr>
        <p:spPr>
          <a:xfrm>
            <a:off x="228600" y="1600200"/>
            <a:ext cx="8458200" cy="4873752"/>
          </a:xfrm>
        </p:spPr>
        <p:txBody>
          <a:bodyPr>
            <a:noAutofit/>
          </a:bodyPr>
          <a:lstStyle/>
          <a:p>
            <a:pPr algn="just">
              <a:lnSpc>
                <a:spcPct val="150000"/>
              </a:lnSpc>
              <a:buNone/>
            </a:pPr>
            <a:r>
              <a:rPr lang="ar-SA" sz="3200" b="1" dirty="0" smtClean="0"/>
              <a:t>الأعباء التي تتحملها المنظمة نتيجة زيادة معدل دوران العمل</a:t>
            </a:r>
            <a:endParaRPr lang="en-US" sz="3200" b="1" dirty="0" smtClean="0"/>
          </a:p>
          <a:p>
            <a:pPr algn="just">
              <a:lnSpc>
                <a:spcPct val="150000"/>
              </a:lnSpc>
              <a:buNone/>
            </a:pPr>
            <a:r>
              <a:rPr lang="ar-SA" sz="3200" dirty="0" smtClean="0">
                <a:latin typeface="Times New Roman" pitchFamily="18" charset="0"/>
                <a:cs typeface="Times New Roman" pitchFamily="18" charset="0"/>
              </a:rPr>
              <a:t>1- </a:t>
            </a:r>
            <a:r>
              <a:rPr lang="ar-SA" sz="3200" b="1" dirty="0" smtClean="0">
                <a:latin typeface="Times New Roman" pitchFamily="18" charset="0"/>
                <a:cs typeface="Times New Roman" pitchFamily="18" charset="0"/>
              </a:rPr>
              <a:t>كلفة استقطاب </a:t>
            </a:r>
            <a:r>
              <a:rPr lang="ar-SA" sz="3200" dirty="0" smtClean="0">
                <a:latin typeface="Times New Roman" pitchFamily="18" charset="0"/>
                <a:cs typeface="Times New Roman" pitchFamily="18" charset="0"/>
              </a:rPr>
              <a:t>واختيار وتعيين شخص أو مجموعة أشخاص آخرين يحلون محل تاركي العمل.</a:t>
            </a:r>
          </a:p>
          <a:p>
            <a:pPr algn="just">
              <a:lnSpc>
                <a:spcPct val="150000"/>
              </a:lnSpc>
              <a:buNone/>
            </a:pPr>
            <a:endParaRPr lang="en-US" sz="3200" dirty="0">
              <a:latin typeface="Times New Roman" pitchFamily="18" charset="0"/>
              <a:cs typeface="Times New Roman" pitchFamily="18" charset="0"/>
            </a:endParaRPr>
          </a:p>
        </p:txBody>
      </p:sp>
      <p:sp>
        <p:nvSpPr>
          <p:cNvPr id="4" name="Slide Number Placeholder 3"/>
          <p:cNvSpPr>
            <a:spLocks noGrp="1"/>
          </p:cNvSpPr>
          <p:nvPr>
            <p:ph type="sldNum" sz="quarter" idx="15"/>
          </p:nvPr>
        </p:nvSpPr>
        <p:spPr/>
        <p:txBody>
          <a:bodyPr/>
          <a:lstStyle/>
          <a:p>
            <a:fld id="{B34338C2-C332-4FEE-B33B-120A04F986EA}" type="slidenum">
              <a:rPr lang="en-US" smtClean="0"/>
              <a:pPr/>
              <a:t>35</a:t>
            </a:fld>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1905000"/>
            <a:ext cx="8382000" cy="4568952"/>
          </a:xfrm>
        </p:spPr>
        <p:txBody>
          <a:bodyPr>
            <a:noAutofit/>
          </a:bodyPr>
          <a:lstStyle/>
          <a:p>
            <a:pPr>
              <a:buNone/>
            </a:pPr>
            <a:r>
              <a:rPr lang="ar-SA" sz="3200" b="1" dirty="0" smtClean="0">
                <a:latin typeface="Times New Roman" pitchFamily="18" charset="0"/>
                <a:cs typeface="Times New Roman" pitchFamily="18" charset="0"/>
              </a:rPr>
              <a:t>2- كلفة التدريب     وتشمل :</a:t>
            </a:r>
          </a:p>
          <a:p>
            <a:pPr lvl="1">
              <a:buFont typeface="Wingdings" pitchFamily="2" charset="2"/>
              <a:buChar char="§"/>
            </a:pPr>
            <a:r>
              <a:rPr lang="ar-SA" sz="2900" dirty="0" smtClean="0">
                <a:latin typeface="Times New Roman" pitchFamily="18" charset="0"/>
                <a:cs typeface="Times New Roman" pitchFamily="18" charset="0"/>
              </a:rPr>
              <a:t>كلفة إعداد البرامج التدريبية</a:t>
            </a:r>
          </a:p>
          <a:p>
            <a:pPr lvl="1">
              <a:buFont typeface="Wingdings" pitchFamily="2" charset="2"/>
              <a:buChar char="§"/>
            </a:pPr>
            <a:r>
              <a:rPr lang="ar-SA" sz="2900" dirty="0" smtClean="0">
                <a:latin typeface="Times New Roman" pitchFamily="18" charset="0"/>
                <a:cs typeface="Times New Roman" pitchFamily="18" charset="0"/>
              </a:rPr>
              <a:t>أجور المدربين، والمشرفين</a:t>
            </a:r>
          </a:p>
          <a:p>
            <a:pPr lvl="1">
              <a:buFont typeface="Wingdings" pitchFamily="2" charset="2"/>
              <a:buChar char="§"/>
            </a:pPr>
            <a:r>
              <a:rPr lang="ar-SA" sz="2900" dirty="0" smtClean="0">
                <a:latin typeface="Times New Roman" pitchFamily="18" charset="0"/>
                <a:cs typeface="Times New Roman" pitchFamily="18" charset="0"/>
              </a:rPr>
              <a:t>جهاز التدريب نفسه</a:t>
            </a:r>
          </a:p>
          <a:p>
            <a:pPr lvl="1">
              <a:buFont typeface="Wingdings" pitchFamily="2" charset="2"/>
              <a:buChar char="§"/>
            </a:pPr>
            <a:r>
              <a:rPr lang="ar-SA" sz="2900" dirty="0" smtClean="0">
                <a:latin typeface="Times New Roman" pitchFamily="18" charset="0"/>
                <a:cs typeface="Times New Roman" pitchFamily="18" charset="0"/>
              </a:rPr>
              <a:t>أجور المتدرب أثناء البرنامج التدريبي</a:t>
            </a:r>
          </a:p>
          <a:p>
            <a:pPr lvl="1">
              <a:buFont typeface="Wingdings" pitchFamily="2" charset="2"/>
              <a:buChar char="§"/>
            </a:pPr>
            <a:r>
              <a:rPr lang="ar-SA" sz="2900" dirty="0" smtClean="0">
                <a:latin typeface="Times New Roman" pitchFamily="18" charset="0"/>
                <a:cs typeface="Times New Roman" pitchFamily="18" charset="0"/>
              </a:rPr>
              <a:t>احتمال تعطيل أجهزة التدريب بسبب سوء الاستخدام من قبل المتدرب </a:t>
            </a:r>
          </a:p>
          <a:p>
            <a:pPr lvl="1">
              <a:buFont typeface="Wingdings" pitchFamily="2" charset="2"/>
              <a:buChar char="§"/>
            </a:pPr>
            <a:r>
              <a:rPr lang="ar-SA" sz="2900" dirty="0" smtClean="0">
                <a:latin typeface="Times New Roman" pitchFamily="18" charset="0"/>
                <a:cs typeface="Times New Roman" pitchFamily="18" charset="0"/>
              </a:rPr>
              <a:t>كلفة الموارد التدريبية</a:t>
            </a:r>
          </a:p>
        </p:txBody>
      </p:sp>
      <p:sp>
        <p:nvSpPr>
          <p:cNvPr id="4" name="Title 1"/>
          <p:cNvSpPr>
            <a:spLocks noGrp="1"/>
          </p:cNvSpPr>
          <p:nvPr>
            <p:ph type="title"/>
          </p:nvPr>
        </p:nvSpPr>
        <p:spPr/>
        <p:txBody>
          <a:bodyPr>
            <a:noAutofit/>
          </a:bodyPr>
          <a:lstStyle/>
          <a:p>
            <a:pPr algn="ctr"/>
            <a:r>
              <a:rPr lang="ar-SA" sz="4000" b="1" dirty="0" smtClean="0">
                <a:solidFill>
                  <a:schemeClr val="tx1"/>
                </a:solidFill>
              </a:rPr>
              <a:t>دراسة وتحليل الطلب على الموارد البشرية</a:t>
            </a:r>
            <a:endParaRPr lang="en-US" sz="4000" b="1" dirty="0">
              <a:solidFill>
                <a:schemeClr val="tx1"/>
              </a:solidFill>
            </a:endParaRPr>
          </a:p>
        </p:txBody>
      </p:sp>
      <p:sp>
        <p:nvSpPr>
          <p:cNvPr id="5" name="Slide Number Placeholder 4"/>
          <p:cNvSpPr>
            <a:spLocks noGrp="1"/>
          </p:cNvSpPr>
          <p:nvPr>
            <p:ph type="sldNum" sz="quarter" idx="15"/>
          </p:nvPr>
        </p:nvSpPr>
        <p:spPr/>
        <p:txBody>
          <a:bodyPr/>
          <a:lstStyle/>
          <a:p>
            <a:fld id="{B34338C2-C332-4FEE-B33B-120A04F986EA}" type="slidenum">
              <a:rPr lang="en-US" smtClean="0"/>
              <a:pPr/>
              <a:t>36</a:t>
            </a:fld>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05800" cy="1020762"/>
          </a:xfrm>
        </p:spPr>
        <p:txBody>
          <a:bodyPr>
            <a:noAutofit/>
          </a:bodyPr>
          <a:lstStyle/>
          <a:p>
            <a:pPr algn="ctr"/>
            <a:r>
              <a:rPr lang="ar-SA" sz="4000" b="1" dirty="0" smtClean="0">
                <a:solidFill>
                  <a:schemeClr val="tx1"/>
                </a:solidFill>
              </a:rPr>
              <a:t>دراسة وتحليل الطلب على الموارد البشرية</a:t>
            </a:r>
            <a:endParaRPr lang="en-US" sz="4000" dirty="0"/>
          </a:p>
        </p:txBody>
      </p:sp>
      <p:sp>
        <p:nvSpPr>
          <p:cNvPr id="3" name="Content Placeholder 2"/>
          <p:cNvSpPr>
            <a:spLocks noGrp="1"/>
          </p:cNvSpPr>
          <p:nvPr>
            <p:ph sz="quarter" idx="1"/>
          </p:nvPr>
        </p:nvSpPr>
        <p:spPr>
          <a:xfrm>
            <a:off x="457200" y="1981200"/>
            <a:ext cx="8153400" cy="4492752"/>
          </a:xfrm>
        </p:spPr>
        <p:txBody>
          <a:bodyPr>
            <a:normAutofit/>
          </a:bodyPr>
          <a:lstStyle/>
          <a:p>
            <a:pPr algn="r">
              <a:lnSpc>
                <a:spcPct val="150000"/>
              </a:lnSpc>
              <a:buNone/>
            </a:pPr>
            <a:r>
              <a:rPr lang="ar-SA" sz="3200" dirty="0" smtClean="0">
                <a:latin typeface="Times New Roman" pitchFamily="18" charset="0"/>
                <a:cs typeface="Times New Roman" pitchFamily="18" charset="0"/>
              </a:rPr>
              <a:t>3- احتمال إصابة المتدرب أو وقوع حادث ما  له.</a:t>
            </a:r>
          </a:p>
          <a:p>
            <a:pPr algn="r">
              <a:lnSpc>
                <a:spcPct val="150000"/>
              </a:lnSpc>
              <a:buNone/>
            </a:pPr>
            <a:r>
              <a:rPr lang="ar-SA" sz="3200" dirty="0" smtClean="0">
                <a:latin typeface="Times New Roman" pitchFamily="18" charset="0"/>
                <a:cs typeface="Times New Roman" pitchFamily="18" charset="0"/>
              </a:rPr>
              <a:t>4- انخفاض الإنتاج في المدة الممتدة بين خروج الموظف القديم واستخدام غيره.</a:t>
            </a:r>
            <a:endParaRPr lang="en-US" sz="3200" dirty="0">
              <a:latin typeface="Times New Roman" pitchFamily="18" charset="0"/>
              <a:cs typeface="Times New Roman" pitchFamily="18" charset="0"/>
            </a:endParaRPr>
          </a:p>
        </p:txBody>
      </p:sp>
      <p:sp>
        <p:nvSpPr>
          <p:cNvPr id="4" name="Slide Number Placeholder 3"/>
          <p:cNvSpPr>
            <a:spLocks noGrp="1"/>
          </p:cNvSpPr>
          <p:nvPr>
            <p:ph type="sldNum" sz="quarter" idx="15"/>
          </p:nvPr>
        </p:nvSpPr>
        <p:spPr/>
        <p:txBody>
          <a:bodyPr/>
          <a:lstStyle/>
          <a:p>
            <a:fld id="{B34338C2-C332-4FEE-B33B-120A04F986EA}" type="slidenum">
              <a:rPr lang="en-US" smtClean="0"/>
              <a:pPr/>
              <a:t>37</a:t>
            </a:fld>
            <a:endParaRPr 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05800" cy="1020762"/>
          </a:xfrm>
        </p:spPr>
        <p:txBody>
          <a:bodyPr>
            <a:noAutofit/>
          </a:bodyPr>
          <a:lstStyle/>
          <a:p>
            <a:pPr algn="ctr"/>
            <a:r>
              <a:rPr lang="ar-SA" sz="4000" b="1" dirty="0" smtClean="0">
                <a:solidFill>
                  <a:schemeClr val="tx1"/>
                </a:solidFill>
              </a:rPr>
              <a:t>دراسة وتحليل الطلب على الموارد البشرية</a:t>
            </a:r>
            <a:endParaRPr lang="en-US" sz="4000" dirty="0"/>
          </a:p>
        </p:txBody>
      </p:sp>
      <p:sp>
        <p:nvSpPr>
          <p:cNvPr id="3" name="Content Placeholder 2"/>
          <p:cNvSpPr>
            <a:spLocks noGrp="1"/>
          </p:cNvSpPr>
          <p:nvPr>
            <p:ph sz="quarter" idx="1"/>
          </p:nvPr>
        </p:nvSpPr>
        <p:spPr>
          <a:xfrm>
            <a:off x="457200" y="1828800"/>
            <a:ext cx="8305800" cy="4645152"/>
          </a:xfrm>
        </p:spPr>
        <p:txBody>
          <a:bodyPr>
            <a:normAutofit/>
          </a:bodyPr>
          <a:lstStyle/>
          <a:p>
            <a:pPr algn="just">
              <a:lnSpc>
                <a:spcPct val="150000"/>
              </a:lnSpc>
              <a:buNone/>
            </a:pPr>
            <a:r>
              <a:rPr lang="ar-SA" sz="3200" dirty="0" smtClean="0">
                <a:latin typeface="Times New Roman" pitchFamily="18" charset="0"/>
                <a:cs typeface="Times New Roman" pitchFamily="18" charset="0"/>
              </a:rPr>
              <a:t>5- احتمال أن تكون معدلات المفقود والتالف والضياع والمعيب أكثر بالنسبة للعاملين الجدد.</a:t>
            </a:r>
          </a:p>
          <a:p>
            <a:pPr algn="just">
              <a:lnSpc>
                <a:spcPct val="150000"/>
              </a:lnSpc>
              <a:buNone/>
            </a:pPr>
            <a:r>
              <a:rPr lang="ar-SA" sz="3200" dirty="0" smtClean="0">
                <a:latin typeface="Times New Roman" pitchFamily="18" charset="0"/>
                <a:cs typeface="Times New Roman" pitchFamily="18" charset="0"/>
              </a:rPr>
              <a:t>6- قد تضطر المنظمة لمواجهة حالات ترك العمل إلى تشغيل العاملين فترة عمل إضافية، وهو إجراء يكلف المنظمة أجوراً أكثر من أجور العمل في الأوقات الاعتيادية.</a:t>
            </a:r>
            <a:endParaRPr lang="en-US" sz="3200" dirty="0">
              <a:latin typeface="Times New Roman" pitchFamily="18" charset="0"/>
              <a:cs typeface="Times New Roman" pitchFamily="18" charset="0"/>
            </a:endParaRPr>
          </a:p>
        </p:txBody>
      </p:sp>
      <p:sp>
        <p:nvSpPr>
          <p:cNvPr id="4" name="Slide Number Placeholder 3"/>
          <p:cNvSpPr>
            <a:spLocks noGrp="1"/>
          </p:cNvSpPr>
          <p:nvPr>
            <p:ph type="sldNum" sz="quarter" idx="15"/>
          </p:nvPr>
        </p:nvSpPr>
        <p:spPr/>
        <p:txBody>
          <a:bodyPr/>
          <a:lstStyle/>
          <a:p>
            <a:fld id="{B34338C2-C332-4FEE-B33B-120A04F986EA}" type="slidenum">
              <a:rPr lang="en-US" smtClean="0"/>
              <a:pPr/>
              <a:t>38</a:t>
            </a:fld>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229600" cy="914400"/>
          </a:xfrm>
        </p:spPr>
        <p:txBody>
          <a:bodyPr>
            <a:noAutofit/>
          </a:bodyPr>
          <a:lstStyle/>
          <a:p>
            <a:pPr algn="ctr"/>
            <a:r>
              <a:rPr lang="ar-SA" sz="4000" b="1" dirty="0" smtClean="0">
                <a:solidFill>
                  <a:schemeClr val="tx1"/>
                </a:solidFill>
              </a:rPr>
              <a:t>دراسة وتحليل الطلب على الموارد البشرية</a:t>
            </a:r>
            <a:endParaRPr lang="en-US" sz="4000" dirty="0">
              <a:solidFill>
                <a:schemeClr val="tx1"/>
              </a:solidFill>
            </a:endParaRPr>
          </a:p>
        </p:txBody>
      </p:sp>
      <p:sp>
        <p:nvSpPr>
          <p:cNvPr id="3" name="Content Placeholder 2"/>
          <p:cNvSpPr>
            <a:spLocks noGrp="1"/>
          </p:cNvSpPr>
          <p:nvPr>
            <p:ph sz="quarter" idx="1"/>
          </p:nvPr>
        </p:nvSpPr>
        <p:spPr>
          <a:xfrm>
            <a:off x="381000" y="1676400"/>
            <a:ext cx="8382000" cy="4797552"/>
          </a:xfrm>
        </p:spPr>
        <p:txBody>
          <a:bodyPr>
            <a:normAutofit/>
          </a:bodyPr>
          <a:lstStyle/>
          <a:p>
            <a:pPr algn="just">
              <a:lnSpc>
                <a:spcPct val="150000"/>
              </a:lnSpc>
              <a:buNone/>
            </a:pPr>
            <a:r>
              <a:rPr lang="ar-SA" sz="3200" dirty="0" smtClean="0">
                <a:latin typeface="Times New Roman" pitchFamily="18" charset="0"/>
                <a:cs typeface="Times New Roman" pitchFamily="18" charset="0"/>
              </a:rPr>
              <a:t>7- الأثر النفسي الذي يخلفه ترك العمل على الأفراد العاملين ضمن مجموعات العمل غير الرسمية. فعند خروج أحد أعضاء المجموعة يسبب فراغاً نفسيا لأعضاء المجموعة ويحدث أثراً نفسيا سلبياً عند فقدهم عضواً قديما، وعند استقبالهم عضواً جديدا في المجموعة. مما يؤدي إلى اضطراب أحوال المجموعة وأحوال العمل.</a:t>
            </a:r>
            <a:endParaRPr lang="en-US" sz="3200" dirty="0">
              <a:latin typeface="Times New Roman" pitchFamily="18" charset="0"/>
              <a:cs typeface="Times New Roman" pitchFamily="18" charset="0"/>
            </a:endParaRPr>
          </a:p>
        </p:txBody>
      </p:sp>
      <p:sp>
        <p:nvSpPr>
          <p:cNvPr id="4" name="Slide Number Placeholder 3"/>
          <p:cNvSpPr>
            <a:spLocks noGrp="1"/>
          </p:cNvSpPr>
          <p:nvPr>
            <p:ph type="sldNum" sz="quarter" idx="15"/>
          </p:nvPr>
        </p:nvSpPr>
        <p:spPr/>
        <p:txBody>
          <a:bodyPr/>
          <a:lstStyle/>
          <a:p>
            <a:fld id="{B34338C2-C332-4FEE-B33B-120A04F986EA}" type="slidenum">
              <a:rPr lang="en-US" smtClean="0"/>
              <a:pPr/>
              <a:t>39</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3400" y="304800"/>
            <a:ext cx="8229600" cy="1143000"/>
          </a:xfrm>
        </p:spPr>
        <p:txBody>
          <a:bodyPr>
            <a:normAutofit/>
          </a:bodyPr>
          <a:lstStyle/>
          <a:p>
            <a:r>
              <a:rPr lang="ar-SA" sz="4400" dirty="0" smtClean="0">
                <a:solidFill>
                  <a:schemeClr val="tx1"/>
                </a:solidFill>
              </a:rPr>
              <a:t>تخطيط الموارد البشرية</a:t>
            </a:r>
            <a:endParaRPr lang="en-US" sz="4400" dirty="0">
              <a:solidFill>
                <a:schemeClr val="tx1"/>
              </a:solidFill>
            </a:endParaRPr>
          </a:p>
        </p:txBody>
      </p:sp>
      <p:sp>
        <p:nvSpPr>
          <p:cNvPr id="5" name="Content Placeholder 4"/>
          <p:cNvSpPr>
            <a:spLocks noGrp="1"/>
          </p:cNvSpPr>
          <p:nvPr>
            <p:ph sz="quarter" idx="1"/>
          </p:nvPr>
        </p:nvSpPr>
        <p:spPr>
          <a:xfrm>
            <a:off x="228600" y="1828800"/>
            <a:ext cx="8382000" cy="4645152"/>
          </a:xfrm>
        </p:spPr>
        <p:txBody>
          <a:bodyPr>
            <a:noAutofit/>
          </a:bodyPr>
          <a:lstStyle/>
          <a:p>
            <a:pPr algn="just" rtl="1">
              <a:lnSpc>
                <a:spcPct val="170000"/>
              </a:lnSpc>
              <a:buNone/>
            </a:pPr>
            <a:r>
              <a:rPr lang="ar-SA" sz="3200" b="1" dirty="0" smtClean="0">
                <a:latin typeface="Times New Roman" pitchFamily="18" charset="0"/>
                <a:cs typeface="Times New Roman" pitchFamily="18" charset="0"/>
              </a:rPr>
              <a:t>1- مفهوم تخطيط الموارد البشرية</a:t>
            </a:r>
          </a:p>
          <a:p>
            <a:pPr algn="just">
              <a:lnSpc>
                <a:spcPct val="170000"/>
              </a:lnSpc>
              <a:buNone/>
            </a:pPr>
            <a:r>
              <a:rPr lang="ar-SA" sz="3200" dirty="0" smtClean="0">
                <a:latin typeface="Times New Roman" pitchFamily="18" charset="0"/>
                <a:cs typeface="Times New Roman" pitchFamily="18" charset="0"/>
              </a:rPr>
              <a:t>	يقصد بتخطيط الموارد البشرية ، </a:t>
            </a:r>
            <a:r>
              <a:rPr lang="ar-SA" sz="3200" smtClean="0">
                <a:latin typeface="Times New Roman" pitchFamily="18" charset="0"/>
                <a:cs typeface="Times New Roman" pitchFamily="18" charset="0"/>
              </a:rPr>
              <a:t>ضمان توفر </a:t>
            </a:r>
            <a:r>
              <a:rPr lang="ar-SA" sz="3200" dirty="0" smtClean="0">
                <a:latin typeface="Times New Roman" pitchFamily="18" charset="0"/>
                <a:cs typeface="Times New Roman" pitchFamily="18" charset="0"/>
              </a:rPr>
              <a:t>العدد المناسب من الأفراد العاملين للمنظمة، بالنوعية المطلوبة والوقت والمكان المناسبين للنهوض بالأعمال التي يطلب أداؤها في الحاضر والمستقبل.</a:t>
            </a:r>
            <a:endParaRPr lang="en-US" sz="3200" dirty="0" smtClean="0">
              <a:latin typeface="Times New Roman" pitchFamily="18" charset="0"/>
              <a:cs typeface="Times New Roman" pitchFamily="18" charset="0"/>
            </a:endParaRPr>
          </a:p>
          <a:p>
            <a:pPr algn="just" rtl="1">
              <a:lnSpc>
                <a:spcPct val="170000"/>
              </a:lnSpc>
              <a:buNone/>
            </a:pPr>
            <a:endParaRPr lang="ar-SA" sz="3200" b="1" dirty="0" smtClean="0">
              <a:latin typeface="Times New Roman" pitchFamily="18" charset="0"/>
              <a:cs typeface="Times New Roman" pitchFamily="18" charset="0"/>
            </a:endParaRPr>
          </a:p>
          <a:p>
            <a:pPr algn="just" rtl="1">
              <a:lnSpc>
                <a:spcPct val="170000"/>
              </a:lnSpc>
              <a:buNone/>
            </a:pPr>
            <a:r>
              <a:rPr lang="ar-SA" sz="3200" b="1" dirty="0">
                <a:latin typeface="Times New Roman" pitchFamily="18" charset="0"/>
                <a:cs typeface="Times New Roman" pitchFamily="18" charset="0"/>
              </a:rPr>
              <a:t> </a:t>
            </a:r>
            <a:r>
              <a:rPr lang="ar-SA" sz="3200" b="1" dirty="0" smtClean="0">
                <a:latin typeface="Times New Roman" pitchFamily="18" charset="0"/>
                <a:cs typeface="Times New Roman" pitchFamily="18" charset="0"/>
              </a:rPr>
              <a:t>  </a:t>
            </a:r>
            <a:endParaRPr lang="ar-SA" sz="3200" dirty="0" smtClean="0">
              <a:latin typeface="Times New Roman" pitchFamily="18" charset="0"/>
              <a:cs typeface="Times New Roman" pitchFamily="18" charset="0"/>
            </a:endParaRPr>
          </a:p>
        </p:txBody>
      </p:sp>
      <p:sp>
        <p:nvSpPr>
          <p:cNvPr id="6" name="Slide Number Placeholder 5"/>
          <p:cNvSpPr>
            <a:spLocks noGrp="1"/>
          </p:cNvSpPr>
          <p:nvPr>
            <p:ph type="sldNum" sz="quarter" idx="15"/>
          </p:nvPr>
        </p:nvSpPr>
        <p:spPr/>
        <p:txBody>
          <a:bodyPr/>
          <a:lstStyle/>
          <a:p>
            <a:fld id="{B34338C2-C332-4FEE-B33B-120A04F986EA}" type="slidenum">
              <a:rPr lang="en-US" smtClean="0"/>
              <a:pPr/>
              <a:t>4</a:t>
            </a:fld>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05800" cy="868362"/>
          </a:xfrm>
        </p:spPr>
        <p:txBody>
          <a:bodyPr>
            <a:normAutofit/>
          </a:bodyPr>
          <a:lstStyle/>
          <a:p>
            <a:pPr algn="ctr"/>
            <a:r>
              <a:rPr lang="ar-SA" sz="4000" b="1" dirty="0" smtClean="0">
                <a:solidFill>
                  <a:schemeClr val="tx1"/>
                </a:solidFill>
              </a:rPr>
              <a:t>دراسة وتحليل الطلب على الموارد البشرية</a:t>
            </a:r>
            <a:endParaRPr lang="en-US" sz="4000" dirty="0">
              <a:latin typeface="Times New Roman" pitchFamily="18" charset="0"/>
              <a:cs typeface="Times New Roman" pitchFamily="18" charset="0"/>
            </a:endParaRPr>
          </a:p>
        </p:txBody>
      </p:sp>
      <p:sp>
        <p:nvSpPr>
          <p:cNvPr id="3" name="Content Placeholder 2"/>
          <p:cNvSpPr>
            <a:spLocks noGrp="1"/>
          </p:cNvSpPr>
          <p:nvPr>
            <p:ph sz="quarter" idx="1"/>
          </p:nvPr>
        </p:nvSpPr>
        <p:spPr>
          <a:xfrm>
            <a:off x="304800" y="1600200"/>
            <a:ext cx="8458200" cy="4873752"/>
          </a:xfrm>
        </p:spPr>
        <p:txBody>
          <a:bodyPr>
            <a:normAutofit/>
          </a:bodyPr>
          <a:lstStyle/>
          <a:p>
            <a:pPr algn="just">
              <a:buNone/>
            </a:pPr>
            <a:r>
              <a:rPr lang="ar-SA" sz="3200" b="1" dirty="0" smtClean="0">
                <a:latin typeface="Times New Roman" pitchFamily="18" charset="0"/>
                <a:cs typeface="Times New Roman" pitchFamily="18" charset="0"/>
              </a:rPr>
              <a:t>	</a:t>
            </a:r>
            <a:r>
              <a:rPr lang="ar-SA" sz="3200" dirty="0" smtClean="0">
                <a:latin typeface="Times New Roman" pitchFamily="18" charset="0"/>
                <a:cs typeface="Times New Roman" pitchFamily="18" charset="0"/>
              </a:rPr>
              <a:t>ويمكن أن تعزى أسباب ترك العمل في المنظمة إلى أحد </a:t>
            </a:r>
            <a:r>
              <a:rPr lang="ar-SA" sz="3200" b="1" dirty="0" smtClean="0">
                <a:latin typeface="Times New Roman" pitchFamily="18" charset="0"/>
                <a:cs typeface="Times New Roman" pitchFamily="18" charset="0"/>
              </a:rPr>
              <a:t>الأسباب التالية:</a:t>
            </a:r>
            <a:endParaRPr lang="ar-SA" sz="3200" b="1" dirty="0" smtClean="0">
              <a:cs typeface="+mj-cs"/>
            </a:endParaRPr>
          </a:p>
          <a:p>
            <a:pPr algn="r">
              <a:buNone/>
            </a:pPr>
            <a:r>
              <a:rPr lang="ar-SA" sz="3200" b="1" dirty="0" smtClean="0">
                <a:cs typeface="+mj-cs"/>
              </a:rPr>
              <a:t>1- أسباب ذاتية أو موضوعية لا يمكن تجنبها: </a:t>
            </a:r>
          </a:p>
          <a:p>
            <a:pPr algn="just">
              <a:lnSpc>
                <a:spcPct val="150000"/>
              </a:lnSpc>
              <a:buNone/>
            </a:pPr>
            <a:r>
              <a:rPr lang="ar-SA" sz="3200" dirty="0" smtClean="0">
                <a:cs typeface="+mj-cs"/>
              </a:rPr>
              <a:t>	ومن هذه الأسباب: الوفاة، بلوغ سن الإحالة إلى التقاعد...إلخ وعليه لابد من قيام إدارة الموارد البشرية على مواجهتها بالترقية او الإحلال أو التعيين من سوق العمل من خارج</a:t>
            </a:r>
          </a:p>
          <a:p>
            <a:pPr algn="just">
              <a:lnSpc>
                <a:spcPct val="150000"/>
              </a:lnSpc>
              <a:buNone/>
            </a:pPr>
            <a:r>
              <a:rPr lang="ar-SA" sz="3200" dirty="0" smtClean="0">
                <a:cs typeface="+mj-cs"/>
              </a:rPr>
              <a:t>       المنظمة</a:t>
            </a:r>
            <a:endParaRPr lang="en-US" sz="3200" dirty="0">
              <a:cs typeface="+mj-cs"/>
            </a:endParaRPr>
          </a:p>
        </p:txBody>
      </p:sp>
      <p:sp>
        <p:nvSpPr>
          <p:cNvPr id="4" name="Slide Number Placeholder 3"/>
          <p:cNvSpPr>
            <a:spLocks noGrp="1"/>
          </p:cNvSpPr>
          <p:nvPr>
            <p:ph type="sldNum" sz="quarter" idx="15"/>
          </p:nvPr>
        </p:nvSpPr>
        <p:spPr/>
        <p:txBody>
          <a:bodyPr/>
          <a:lstStyle/>
          <a:p>
            <a:fld id="{B34338C2-C332-4FEE-B33B-120A04F986EA}" type="slidenum">
              <a:rPr lang="en-US" smtClean="0"/>
              <a:pPr/>
              <a:t>40</a:t>
            </a:fld>
            <a:endParaRPr 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1676400"/>
            <a:ext cx="8458200" cy="4797552"/>
          </a:xfrm>
        </p:spPr>
        <p:txBody>
          <a:bodyPr>
            <a:noAutofit/>
          </a:bodyPr>
          <a:lstStyle/>
          <a:p>
            <a:pPr algn="just">
              <a:lnSpc>
                <a:spcPct val="150000"/>
              </a:lnSpc>
              <a:buNone/>
            </a:pPr>
            <a:r>
              <a:rPr lang="ar-SA" sz="3200" b="1" dirty="0" smtClean="0">
                <a:latin typeface="Times New Roman" pitchFamily="18" charset="0"/>
                <a:cs typeface="Times New Roman" pitchFamily="18" charset="0"/>
              </a:rPr>
              <a:t>2- أسباب غير موضوعية يمكن تجنبها ومنها:</a:t>
            </a:r>
            <a:endParaRPr lang="ar-SA" sz="3200" dirty="0" smtClean="0">
              <a:latin typeface="Times New Roman" pitchFamily="18" charset="0"/>
              <a:cs typeface="Times New Roman" pitchFamily="18" charset="0"/>
            </a:endParaRPr>
          </a:p>
          <a:p>
            <a:pPr algn="just">
              <a:lnSpc>
                <a:spcPct val="150000"/>
              </a:lnSpc>
              <a:buFont typeface="Wingdings" pitchFamily="2" charset="2"/>
              <a:buChar char="q"/>
            </a:pPr>
            <a:r>
              <a:rPr lang="ar-SA" sz="3200" dirty="0" smtClean="0">
                <a:latin typeface="Times New Roman" pitchFamily="18" charset="0"/>
                <a:cs typeface="Times New Roman" pitchFamily="18" charset="0"/>
              </a:rPr>
              <a:t>قلة الأجور المدفوعة للعاملين قياساً بما تمنحه المنظمات الأخرى.</a:t>
            </a:r>
          </a:p>
          <a:p>
            <a:pPr algn="just">
              <a:lnSpc>
                <a:spcPct val="150000"/>
              </a:lnSpc>
              <a:buFont typeface="Wingdings" pitchFamily="2" charset="2"/>
              <a:buChar char="q"/>
            </a:pPr>
            <a:r>
              <a:rPr lang="ar-SA" sz="3200" dirty="0" smtClean="0">
                <a:latin typeface="Times New Roman" pitchFamily="18" charset="0"/>
                <a:cs typeface="Times New Roman" pitchFamily="18" charset="0"/>
              </a:rPr>
              <a:t>ظروف عمل سيئة أو غير مناسبة</a:t>
            </a:r>
          </a:p>
          <a:p>
            <a:pPr algn="just">
              <a:lnSpc>
                <a:spcPct val="150000"/>
              </a:lnSpc>
              <a:buFont typeface="Wingdings" pitchFamily="2" charset="2"/>
              <a:buChar char="q"/>
            </a:pPr>
            <a:r>
              <a:rPr lang="ar-SA" sz="3200" dirty="0" smtClean="0">
                <a:latin typeface="Times New Roman" pitchFamily="18" charset="0"/>
                <a:cs typeface="Times New Roman" pitchFamily="18" charset="0"/>
              </a:rPr>
              <a:t>عدم توفر فرص للتقدم والترقية والتطور في العمل.</a:t>
            </a:r>
          </a:p>
        </p:txBody>
      </p:sp>
      <p:sp>
        <p:nvSpPr>
          <p:cNvPr id="4" name="Title 1"/>
          <p:cNvSpPr>
            <a:spLocks noGrp="1"/>
          </p:cNvSpPr>
          <p:nvPr>
            <p:ph type="title"/>
          </p:nvPr>
        </p:nvSpPr>
        <p:spPr>
          <a:xfrm>
            <a:off x="457200" y="274638"/>
            <a:ext cx="8229600" cy="944562"/>
          </a:xfrm>
        </p:spPr>
        <p:txBody>
          <a:bodyPr>
            <a:noAutofit/>
          </a:bodyPr>
          <a:lstStyle/>
          <a:p>
            <a:pPr algn="ctr"/>
            <a:r>
              <a:rPr lang="ar-SA" sz="4000" b="1" dirty="0" smtClean="0">
                <a:solidFill>
                  <a:schemeClr val="tx1"/>
                </a:solidFill>
              </a:rPr>
              <a:t>دراسة وتحليل الطلب على الموارد البشرية</a:t>
            </a:r>
            <a:endParaRPr lang="en-US" sz="4000" dirty="0">
              <a:latin typeface="Times New Roman" pitchFamily="18" charset="0"/>
              <a:cs typeface="Times New Roman" pitchFamily="18" charset="0"/>
            </a:endParaRPr>
          </a:p>
        </p:txBody>
      </p:sp>
      <p:sp>
        <p:nvSpPr>
          <p:cNvPr id="5" name="Slide Number Placeholder 4"/>
          <p:cNvSpPr>
            <a:spLocks noGrp="1"/>
          </p:cNvSpPr>
          <p:nvPr>
            <p:ph type="sldNum" sz="quarter" idx="15"/>
          </p:nvPr>
        </p:nvSpPr>
        <p:spPr/>
        <p:txBody>
          <a:bodyPr/>
          <a:lstStyle/>
          <a:p>
            <a:fld id="{B34338C2-C332-4FEE-B33B-120A04F986EA}" type="slidenum">
              <a:rPr lang="en-US" smtClean="0"/>
              <a:pPr/>
              <a:t>41</a:t>
            </a:fld>
            <a:endParaRPr 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905000"/>
            <a:ext cx="8153400" cy="4568952"/>
          </a:xfrm>
        </p:spPr>
        <p:txBody>
          <a:bodyPr>
            <a:normAutofit/>
          </a:bodyPr>
          <a:lstStyle/>
          <a:p>
            <a:pPr algn="just">
              <a:lnSpc>
                <a:spcPct val="150000"/>
              </a:lnSpc>
              <a:buNone/>
            </a:pPr>
            <a:r>
              <a:rPr lang="ar-SA" sz="3200" b="1" dirty="0" smtClean="0"/>
              <a:t>الأعباء التي تتحملها المنظمة نتيجة زيادة معدل دوران العمل </a:t>
            </a:r>
            <a:endParaRPr lang="ar-SA" sz="3200" dirty="0" smtClean="0">
              <a:latin typeface="Times New Roman" pitchFamily="18" charset="0"/>
              <a:cs typeface="Times New Roman" pitchFamily="18" charset="0"/>
            </a:endParaRPr>
          </a:p>
          <a:p>
            <a:pPr lvl="1" algn="just">
              <a:lnSpc>
                <a:spcPct val="150000"/>
              </a:lnSpc>
              <a:buFont typeface="Wingdings" pitchFamily="2" charset="2"/>
              <a:buChar char="q"/>
            </a:pPr>
            <a:r>
              <a:rPr lang="ar-SA" sz="2900" dirty="0" smtClean="0">
                <a:latin typeface="Times New Roman" pitchFamily="18" charset="0"/>
                <a:cs typeface="Times New Roman" pitchFamily="18" charset="0"/>
              </a:rPr>
              <a:t>تدني الخدمات والمحفزات المقدمة للعاملين قياساً بالمنظمات الأخرى أو عدم وجودها.</a:t>
            </a:r>
          </a:p>
          <a:p>
            <a:pPr lvl="1" algn="just">
              <a:lnSpc>
                <a:spcPct val="150000"/>
              </a:lnSpc>
              <a:buFont typeface="Wingdings" pitchFamily="2" charset="2"/>
              <a:buChar char="q"/>
            </a:pPr>
            <a:r>
              <a:rPr lang="ar-SA" sz="2900" dirty="0" smtClean="0">
                <a:latin typeface="Times New Roman" pitchFamily="18" charset="0"/>
                <a:cs typeface="Times New Roman" pitchFamily="18" charset="0"/>
              </a:rPr>
              <a:t>تسلط الإدارة العليا واستبدادها بالسلطة وعدم مراعاتها لظروف العاملين.</a:t>
            </a:r>
          </a:p>
          <a:p>
            <a:pPr lvl="1" algn="just">
              <a:lnSpc>
                <a:spcPct val="150000"/>
              </a:lnSpc>
              <a:buFont typeface="Wingdings" pitchFamily="2" charset="2"/>
              <a:buChar char="q"/>
            </a:pPr>
            <a:r>
              <a:rPr lang="ar-SA" sz="2900" dirty="0" smtClean="0">
                <a:latin typeface="Times New Roman" pitchFamily="18" charset="0"/>
                <a:cs typeface="Times New Roman" pitchFamily="18" charset="0"/>
              </a:rPr>
              <a:t>  المنافسة من قبل المنظمات الأخرى.</a:t>
            </a:r>
            <a:endParaRPr lang="en-US" sz="2900" dirty="0">
              <a:latin typeface="Times New Roman" pitchFamily="18" charset="0"/>
              <a:cs typeface="Times New Roman" pitchFamily="18" charset="0"/>
            </a:endParaRPr>
          </a:p>
        </p:txBody>
      </p:sp>
      <p:sp>
        <p:nvSpPr>
          <p:cNvPr id="4" name="Title 1"/>
          <p:cNvSpPr>
            <a:spLocks noGrp="1"/>
          </p:cNvSpPr>
          <p:nvPr>
            <p:ph type="title"/>
          </p:nvPr>
        </p:nvSpPr>
        <p:spPr>
          <a:xfrm>
            <a:off x="457200" y="274638"/>
            <a:ext cx="8229600" cy="1096962"/>
          </a:xfrm>
        </p:spPr>
        <p:txBody>
          <a:bodyPr>
            <a:noAutofit/>
          </a:bodyPr>
          <a:lstStyle/>
          <a:p>
            <a:pPr algn="ctr"/>
            <a:r>
              <a:rPr lang="ar-SA" sz="4000" b="1" dirty="0" smtClean="0">
                <a:solidFill>
                  <a:schemeClr val="tx1"/>
                </a:solidFill>
              </a:rPr>
              <a:t>دراسة وتحليل الطلب على الموارد البشرية</a:t>
            </a:r>
            <a:endParaRPr lang="en-US" sz="4000" dirty="0">
              <a:latin typeface="Times New Roman" pitchFamily="18" charset="0"/>
              <a:cs typeface="Times New Roman" pitchFamily="18" charset="0"/>
            </a:endParaRPr>
          </a:p>
        </p:txBody>
      </p:sp>
      <p:sp>
        <p:nvSpPr>
          <p:cNvPr id="5" name="Slide Number Placeholder 4"/>
          <p:cNvSpPr>
            <a:spLocks noGrp="1"/>
          </p:cNvSpPr>
          <p:nvPr>
            <p:ph type="sldNum" sz="quarter" idx="15"/>
          </p:nvPr>
        </p:nvSpPr>
        <p:spPr/>
        <p:txBody>
          <a:bodyPr/>
          <a:lstStyle/>
          <a:p>
            <a:fld id="{B34338C2-C332-4FEE-B33B-120A04F986EA}" type="slidenum">
              <a:rPr lang="en-US" smtClean="0"/>
              <a:pPr/>
              <a:t>42</a:t>
            </a:fld>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1752600"/>
            <a:ext cx="8458200" cy="4721352"/>
          </a:xfrm>
        </p:spPr>
        <p:txBody>
          <a:bodyPr>
            <a:noAutofit/>
          </a:bodyPr>
          <a:lstStyle/>
          <a:p>
            <a:pPr algn="just">
              <a:buNone/>
            </a:pPr>
            <a:r>
              <a:rPr lang="ar-SA" sz="3200" b="1" dirty="0" smtClean="0">
                <a:latin typeface="Times New Roman" pitchFamily="18" charset="0"/>
                <a:cs typeface="Times New Roman" pitchFamily="18" charset="0"/>
              </a:rPr>
              <a:t>3- أسباب تنظيمية:</a:t>
            </a:r>
          </a:p>
          <a:p>
            <a:pPr algn="just">
              <a:lnSpc>
                <a:spcPct val="150000"/>
              </a:lnSpc>
              <a:spcBef>
                <a:spcPts val="0"/>
              </a:spcBef>
              <a:buFont typeface="Wingdings" pitchFamily="2" charset="2"/>
              <a:buChar char="q"/>
            </a:pPr>
            <a:r>
              <a:rPr lang="ar-SA" sz="3200" dirty="0" smtClean="0">
                <a:latin typeface="Times New Roman" pitchFamily="18" charset="0"/>
                <a:cs typeface="Times New Roman" pitchFamily="18" charset="0"/>
              </a:rPr>
              <a:t>تقليص نشاط المنظمة.</a:t>
            </a:r>
          </a:p>
          <a:p>
            <a:pPr algn="just">
              <a:lnSpc>
                <a:spcPct val="150000"/>
              </a:lnSpc>
              <a:spcBef>
                <a:spcPts val="0"/>
              </a:spcBef>
              <a:buFont typeface="Wingdings" pitchFamily="2" charset="2"/>
              <a:buChar char="q"/>
            </a:pPr>
            <a:r>
              <a:rPr lang="ar-SA" sz="3200" dirty="0" smtClean="0">
                <a:latin typeface="Times New Roman" pitchFamily="18" charset="0"/>
                <a:cs typeface="Times New Roman" pitchFamily="18" charset="0"/>
              </a:rPr>
              <a:t>انتقال أعمالها إلى مكان أو موقع آخر.</a:t>
            </a:r>
          </a:p>
          <a:p>
            <a:pPr algn="just">
              <a:lnSpc>
                <a:spcPct val="150000"/>
              </a:lnSpc>
              <a:spcBef>
                <a:spcPts val="0"/>
              </a:spcBef>
              <a:buFont typeface="Wingdings" pitchFamily="2" charset="2"/>
              <a:buChar char="q"/>
            </a:pPr>
            <a:r>
              <a:rPr lang="ar-SA" sz="3200" dirty="0" smtClean="0">
                <a:latin typeface="Times New Roman" pitchFamily="18" charset="0"/>
                <a:cs typeface="Times New Roman" pitchFamily="18" charset="0"/>
              </a:rPr>
              <a:t>تغيير تكنولوجيا الإنتاج والتسويق والإدارة.</a:t>
            </a:r>
          </a:p>
          <a:p>
            <a:pPr algn="just">
              <a:lnSpc>
                <a:spcPct val="150000"/>
              </a:lnSpc>
              <a:spcBef>
                <a:spcPts val="0"/>
              </a:spcBef>
              <a:buFont typeface="Wingdings" pitchFamily="2" charset="2"/>
              <a:buChar char="q"/>
            </a:pPr>
            <a:r>
              <a:rPr lang="ar-SA" sz="3200" dirty="0" smtClean="0">
                <a:latin typeface="Times New Roman" pitchFamily="18" charset="0"/>
                <a:cs typeface="Times New Roman" pitchFamily="18" charset="0"/>
              </a:rPr>
              <a:t>طبيعة العمل الموسمية للمنظمة.</a:t>
            </a:r>
          </a:p>
          <a:p>
            <a:pPr algn="just">
              <a:lnSpc>
                <a:spcPct val="150000"/>
              </a:lnSpc>
              <a:spcBef>
                <a:spcPts val="0"/>
              </a:spcBef>
              <a:buFont typeface="Wingdings" pitchFamily="2" charset="2"/>
              <a:buChar char="q"/>
            </a:pPr>
            <a:r>
              <a:rPr lang="ar-SA" sz="3200" dirty="0" smtClean="0">
                <a:latin typeface="Times New Roman" pitchFamily="18" charset="0"/>
                <a:cs typeface="Times New Roman" pitchFamily="18" charset="0"/>
              </a:rPr>
              <a:t>سوء العلاقة بين الإدارة والعاملين وعدم رضا أحدهما عن الآخر.</a:t>
            </a:r>
            <a:endParaRPr lang="en-US" sz="3200" dirty="0">
              <a:latin typeface="Times New Roman" pitchFamily="18" charset="0"/>
              <a:cs typeface="Times New Roman" pitchFamily="18" charset="0"/>
            </a:endParaRPr>
          </a:p>
        </p:txBody>
      </p:sp>
      <p:sp>
        <p:nvSpPr>
          <p:cNvPr id="4" name="Title 1"/>
          <p:cNvSpPr>
            <a:spLocks noGrp="1"/>
          </p:cNvSpPr>
          <p:nvPr>
            <p:ph type="title"/>
          </p:nvPr>
        </p:nvSpPr>
        <p:spPr>
          <a:xfrm>
            <a:off x="457200" y="274638"/>
            <a:ext cx="8229600" cy="1020762"/>
          </a:xfrm>
        </p:spPr>
        <p:txBody>
          <a:bodyPr>
            <a:noAutofit/>
          </a:bodyPr>
          <a:lstStyle/>
          <a:p>
            <a:pPr algn="ctr"/>
            <a:r>
              <a:rPr lang="ar-SA" sz="4000" b="1" dirty="0" smtClean="0">
                <a:solidFill>
                  <a:schemeClr val="tx1"/>
                </a:solidFill>
              </a:rPr>
              <a:t>دراسة وتحليل الطلب على الموارد البشرية</a:t>
            </a:r>
            <a:endParaRPr lang="en-US" sz="4000" dirty="0">
              <a:latin typeface="Times New Roman" pitchFamily="18" charset="0"/>
              <a:cs typeface="Times New Roman" pitchFamily="18" charset="0"/>
            </a:endParaRPr>
          </a:p>
        </p:txBody>
      </p:sp>
      <p:sp>
        <p:nvSpPr>
          <p:cNvPr id="5" name="Slide Number Placeholder 4"/>
          <p:cNvSpPr>
            <a:spLocks noGrp="1"/>
          </p:cNvSpPr>
          <p:nvPr>
            <p:ph type="sldNum" sz="quarter" idx="15"/>
          </p:nvPr>
        </p:nvSpPr>
        <p:spPr/>
        <p:txBody>
          <a:bodyPr/>
          <a:lstStyle/>
          <a:p>
            <a:fld id="{B34338C2-C332-4FEE-B33B-120A04F986EA}" type="slidenum">
              <a:rPr lang="en-US" smtClean="0"/>
              <a:pPr/>
              <a:t>43</a:t>
            </a:fld>
            <a:endParaRPr 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868362"/>
          </a:xfrm>
        </p:spPr>
        <p:txBody>
          <a:bodyPr>
            <a:normAutofit/>
          </a:bodyPr>
          <a:lstStyle/>
          <a:p>
            <a:r>
              <a:rPr lang="ar-SA" sz="4000" b="1" dirty="0" smtClean="0">
                <a:solidFill>
                  <a:schemeClr val="tx1"/>
                </a:solidFill>
              </a:rPr>
              <a:t>دراسة وتحليل الطلب على الموارد البشرية</a:t>
            </a:r>
            <a:endParaRPr lang="ar-SA" sz="4000" dirty="0"/>
          </a:p>
        </p:txBody>
      </p:sp>
      <p:sp>
        <p:nvSpPr>
          <p:cNvPr id="3" name="Content Placeholder 2"/>
          <p:cNvSpPr>
            <a:spLocks noGrp="1"/>
          </p:cNvSpPr>
          <p:nvPr>
            <p:ph sz="quarter" idx="1"/>
          </p:nvPr>
        </p:nvSpPr>
        <p:spPr>
          <a:xfrm>
            <a:off x="304800" y="1600200"/>
            <a:ext cx="8305800" cy="4873752"/>
          </a:xfrm>
        </p:spPr>
        <p:txBody>
          <a:bodyPr>
            <a:normAutofit/>
          </a:bodyPr>
          <a:lstStyle/>
          <a:p>
            <a:r>
              <a:rPr lang="ar-SA" sz="3600" b="1" dirty="0" smtClean="0"/>
              <a:t> حساب دوران العمل :</a:t>
            </a:r>
          </a:p>
          <a:p>
            <a:pPr>
              <a:buNone/>
            </a:pPr>
            <a:r>
              <a:rPr lang="ar-SA" sz="3600" dirty="0" smtClean="0"/>
              <a:t>  1- ترك العمل :</a:t>
            </a:r>
          </a:p>
          <a:p>
            <a:pPr algn="ctr">
              <a:lnSpc>
                <a:spcPct val="150000"/>
              </a:lnSpc>
              <a:buNone/>
            </a:pPr>
            <a:r>
              <a:rPr lang="ar-SA" sz="2800" dirty="0" smtClean="0"/>
              <a:t>معدل دوران العمل (ترك العمل)= </a:t>
            </a:r>
            <a:r>
              <a:rPr lang="ar-SA" sz="2800" u="sng" dirty="0" smtClean="0"/>
              <a:t>عدد تاركي الوظائف  </a:t>
            </a:r>
            <a:r>
              <a:rPr lang="ar-SA" sz="2800" dirty="0" smtClean="0"/>
              <a:t>× 100</a:t>
            </a:r>
          </a:p>
          <a:p>
            <a:pPr>
              <a:buNone/>
            </a:pPr>
            <a:r>
              <a:rPr lang="ar-SA" sz="2800" dirty="0" smtClean="0"/>
              <a:t>                                                  متوسط عدد العملين</a:t>
            </a:r>
          </a:p>
          <a:p>
            <a:pPr>
              <a:buNone/>
            </a:pPr>
            <a:endParaRPr lang="ar-SA" sz="2800" dirty="0" smtClean="0"/>
          </a:p>
          <a:p>
            <a:pPr algn="ctr">
              <a:buNone/>
            </a:pPr>
            <a:r>
              <a:rPr lang="ar-SA" sz="2800" dirty="0" smtClean="0"/>
              <a:t> </a:t>
            </a:r>
            <a:r>
              <a:rPr lang="ar-SA" sz="2800" b="1" dirty="0" smtClean="0"/>
              <a:t>ويسمى أحياناً    معدل الانفصال</a:t>
            </a:r>
            <a:endParaRPr lang="ar-SA" sz="2800" b="1" dirty="0"/>
          </a:p>
        </p:txBody>
      </p:sp>
      <p:sp>
        <p:nvSpPr>
          <p:cNvPr id="4" name="Slide Number Placeholder 3"/>
          <p:cNvSpPr>
            <a:spLocks noGrp="1"/>
          </p:cNvSpPr>
          <p:nvPr>
            <p:ph type="sldNum" sz="quarter" idx="15"/>
          </p:nvPr>
        </p:nvSpPr>
        <p:spPr/>
        <p:txBody>
          <a:bodyPr/>
          <a:lstStyle/>
          <a:p>
            <a:fld id="{B34338C2-C332-4FEE-B33B-120A04F986EA}" type="slidenum">
              <a:rPr lang="en-US" smtClean="0"/>
              <a:pPr/>
              <a:t>44</a:t>
            </a:fld>
            <a:endParaRPr lang="en-US"/>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020762"/>
          </a:xfrm>
        </p:spPr>
        <p:txBody>
          <a:bodyPr/>
          <a:lstStyle/>
          <a:p>
            <a:r>
              <a:rPr lang="ar-SA" sz="3200" b="1" dirty="0" smtClean="0">
                <a:solidFill>
                  <a:schemeClr val="tx1"/>
                </a:solidFill>
              </a:rPr>
              <a:t>دراسة وتحليل الطلب على الموارد البشرية</a:t>
            </a:r>
            <a:endParaRPr lang="ar-SA" dirty="0"/>
          </a:p>
        </p:txBody>
      </p:sp>
      <p:sp>
        <p:nvSpPr>
          <p:cNvPr id="3" name="Content Placeholder 2"/>
          <p:cNvSpPr>
            <a:spLocks noGrp="1"/>
          </p:cNvSpPr>
          <p:nvPr>
            <p:ph sz="quarter" idx="1"/>
          </p:nvPr>
        </p:nvSpPr>
        <p:spPr>
          <a:xfrm>
            <a:off x="228600" y="1600200"/>
            <a:ext cx="8305800" cy="4873752"/>
          </a:xfrm>
        </p:spPr>
        <p:txBody>
          <a:bodyPr/>
          <a:lstStyle/>
          <a:p>
            <a:r>
              <a:rPr lang="ar-SA" sz="3200" b="1" dirty="0" smtClean="0"/>
              <a:t>حساب دوران العمل :</a:t>
            </a:r>
          </a:p>
          <a:p>
            <a:pPr>
              <a:lnSpc>
                <a:spcPct val="150000"/>
              </a:lnSpc>
              <a:buNone/>
            </a:pPr>
            <a:r>
              <a:rPr lang="ar-SA" sz="3200" dirty="0" smtClean="0"/>
              <a:t>  2- الدخول إلى العمل</a:t>
            </a:r>
          </a:p>
          <a:p>
            <a:pPr algn="ctr">
              <a:lnSpc>
                <a:spcPct val="150000"/>
              </a:lnSpc>
              <a:buNone/>
            </a:pPr>
            <a:r>
              <a:rPr lang="ar-SA" dirty="0" smtClean="0"/>
              <a:t>معدل دوران العمل (الدخول إلى العمل)= </a:t>
            </a:r>
            <a:r>
              <a:rPr lang="ar-SA" u="sng" dirty="0" smtClean="0"/>
              <a:t>عدد الملتحقين بالوظيفة  </a:t>
            </a:r>
            <a:r>
              <a:rPr lang="ar-SA" dirty="0" smtClean="0"/>
              <a:t>× 100</a:t>
            </a:r>
          </a:p>
          <a:p>
            <a:pPr>
              <a:spcBef>
                <a:spcPts val="0"/>
              </a:spcBef>
              <a:buNone/>
            </a:pPr>
            <a:r>
              <a:rPr lang="ar-SA" dirty="0" smtClean="0"/>
              <a:t>                                                              متوسط عدد العملين</a:t>
            </a:r>
          </a:p>
          <a:p>
            <a:pPr>
              <a:buNone/>
            </a:pPr>
            <a:endParaRPr lang="ar-SA" dirty="0" smtClean="0"/>
          </a:p>
          <a:p>
            <a:pPr algn="ctr">
              <a:buNone/>
            </a:pPr>
            <a:r>
              <a:rPr lang="ar-SA" dirty="0" smtClean="0"/>
              <a:t> </a:t>
            </a:r>
            <a:r>
              <a:rPr lang="ar-SA" b="1" dirty="0" smtClean="0"/>
              <a:t>ويسمى أحياناً    معدل الانضمام</a:t>
            </a:r>
            <a:endParaRPr lang="ar-SA" b="1" dirty="0"/>
          </a:p>
        </p:txBody>
      </p:sp>
      <p:sp>
        <p:nvSpPr>
          <p:cNvPr id="4" name="Slide Number Placeholder 3"/>
          <p:cNvSpPr>
            <a:spLocks noGrp="1"/>
          </p:cNvSpPr>
          <p:nvPr>
            <p:ph type="sldNum" sz="quarter" idx="15"/>
          </p:nvPr>
        </p:nvSpPr>
        <p:spPr/>
        <p:txBody>
          <a:bodyPr/>
          <a:lstStyle/>
          <a:p>
            <a:fld id="{B34338C2-C332-4FEE-B33B-120A04F986EA}" type="slidenum">
              <a:rPr lang="en-US" smtClean="0"/>
              <a:pPr/>
              <a:t>45</a:t>
            </a:fld>
            <a:endParaRPr 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92162"/>
          </a:xfrm>
        </p:spPr>
        <p:txBody>
          <a:bodyPr/>
          <a:lstStyle/>
          <a:p>
            <a:pPr algn="ctr"/>
            <a:r>
              <a:rPr lang="ar-SA" sz="3200" b="1" dirty="0" smtClean="0">
                <a:solidFill>
                  <a:schemeClr val="tx1"/>
                </a:solidFill>
              </a:rPr>
              <a:t>دراسة وتحليل الطلب على الموارد البشرية</a:t>
            </a:r>
            <a:endParaRPr lang="ar-SA" dirty="0"/>
          </a:p>
        </p:txBody>
      </p:sp>
      <p:sp>
        <p:nvSpPr>
          <p:cNvPr id="4" name="Content Placeholder 2"/>
          <p:cNvSpPr>
            <a:spLocks noGrp="1"/>
          </p:cNvSpPr>
          <p:nvPr>
            <p:ph sz="quarter" idx="1"/>
          </p:nvPr>
        </p:nvSpPr>
        <p:spPr>
          <a:xfrm>
            <a:off x="457200" y="1600200"/>
            <a:ext cx="8229600" cy="4873752"/>
          </a:xfrm>
        </p:spPr>
        <p:txBody>
          <a:bodyPr/>
          <a:lstStyle/>
          <a:p>
            <a:r>
              <a:rPr lang="ar-SA" sz="3200" b="1" dirty="0" smtClean="0"/>
              <a:t>حساب دوران العمل :</a:t>
            </a:r>
          </a:p>
          <a:p>
            <a:pPr>
              <a:lnSpc>
                <a:spcPct val="150000"/>
              </a:lnSpc>
              <a:buNone/>
            </a:pPr>
            <a:r>
              <a:rPr lang="ar-SA" sz="3200" dirty="0" smtClean="0"/>
              <a:t>  3- ترك العمل لأسباب غير موضوعية أو تنظيمية </a:t>
            </a:r>
          </a:p>
          <a:p>
            <a:pPr algn="ctr">
              <a:lnSpc>
                <a:spcPct val="150000"/>
              </a:lnSpc>
              <a:buNone/>
            </a:pPr>
            <a:r>
              <a:rPr lang="ar-SA" sz="1800" dirty="0" smtClean="0"/>
              <a:t>معدل دوران العمل (ترك العمل)= </a:t>
            </a:r>
            <a:r>
              <a:rPr lang="ar-SA" sz="1800" u="sng" dirty="0" smtClean="0"/>
              <a:t>عدد تاركي الوظائف – عدد التاركين لأسباب غير موضوعية   </a:t>
            </a:r>
            <a:r>
              <a:rPr lang="ar-SA" sz="1800" dirty="0" smtClean="0"/>
              <a:t>× 100</a:t>
            </a:r>
          </a:p>
          <a:p>
            <a:pPr>
              <a:spcBef>
                <a:spcPts val="0"/>
              </a:spcBef>
              <a:buNone/>
            </a:pPr>
            <a:r>
              <a:rPr lang="ar-SA" dirty="0" smtClean="0"/>
              <a:t>                                                  متوسط عدد العملين</a:t>
            </a:r>
          </a:p>
          <a:p>
            <a:pPr>
              <a:buNone/>
            </a:pPr>
            <a:endParaRPr lang="ar-SA" dirty="0" smtClean="0"/>
          </a:p>
          <a:p>
            <a:pPr algn="just">
              <a:buNone/>
            </a:pPr>
            <a:r>
              <a:rPr lang="ar-SA" dirty="0" smtClean="0"/>
              <a:t>4- معدل دوران العمل (الانفصال + الانضمام) = </a:t>
            </a:r>
            <a:r>
              <a:rPr lang="ar-SA" sz="2000" u="sng" dirty="0" smtClean="0"/>
              <a:t>متوسط عدد التاركين والملتحقين</a:t>
            </a:r>
            <a:r>
              <a:rPr lang="ar-SA" sz="2000" dirty="0" smtClean="0"/>
              <a:t>× 100</a:t>
            </a:r>
          </a:p>
          <a:p>
            <a:pPr>
              <a:spcBef>
                <a:spcPts val="0"/>
              </a:spcBef>
              <a:buNone/>
            </a:pPr>
            <a:r>
              <a:rPr lang="ar-SA" sz="2000" dirty="0" smtClean="0"/>
              <a:t>                                                                                متوسط عدد العملين</a:t>
            </a:r>
          </a:p>
          <a:p>
            <a:pPr>
              <a:buNone/>
            </a:pPr>
            <a:endParaRPr lang="ar-SA" dirty="0" smtClean="0"/>
          </a:p>
        </p:txBody>
      </p:sp>
      <p:sp>
        <p:nvSpPr>
          <p:cNvPr id="5" name="Slide Number Placeholder 4"/>
          <p:cNvSpPr>
            <a:spLocks noGrp="1"/>
          </p:cNvSpPr>
          <p:nvPr>
            <p:ph type="sldNum" sz="quarter" idx="15"/>
          </p:nvPr>
        </p:nvSpPr>
        <p:spPr/>
        <p:txBody>
          <a:bodyPr/>
          <a:lstStyle/>
          <a:p>
            <a:fld id="{B34338C2-C332-4FEE-B33B-120A04F986EA}" type="slidenum">
              <a:rPr lang="en-US" smtClean="0"/>
              <a:pPr/>
              <a:t>46</a:t>
            </a:fld>
            <a:endParaRPr 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lstStyle/>
          <a:p>
            <a:pPr algn="ctr"/>
            <a:r>
              <a:rPr lang="ar-SA" sz="2800" b="1" dirty="0" smtClean="0">
                <a:solidFill>
                  <a:schemeClr val="tx1"/>
                </a:solidFill>
              </a:rPr>
              <a:t>دراسة وتحليل الطلب على الموارد البشرية</a:t>
            </a:r>
            <a:endParaRPr lang="ar-SA" dirty="0"/>
          </a:p>
        </p:txBody>
      </p:sp>
      <p:sp>
        <p:nvSpPr>
          <p:cNvPr id="3" name="Content Placeholder 2"/>
          <p:cNvSpPr>
            <a:spLocks noGrp="1"/>
          </p:cNvSpPr>
          <p:nvPr>
            <p:ph sz="quarter" idx="1"/>
          </p:nvPr>
        </p:nvSpPr>
        <p:spPr>
          <a:xfrm>
            <a:off x="457200" y="1600200"/>
            <a:ext cx="8153400" cy="4873752"/>
          </a:xfrm>
        </p:spPr>
        <p:txBody>
          <a:bodyPr/>
          <a:lstStyle/>
          <a:p>
            <a:r>
              <a:rPr lang="ar-SA" b="1" dirty="0" smtClean="0"/>
              <a:t>حساب دوران العمل :</a:t>
            </a:r>
          </a:p>
          <a:p>
            <a:pPr>
              <a:buNone/>
            </a:pPr>
            <a:endParaRPr lang="ar-SA" dirty="0" smtClean="0"/>
          </a:p>
          <a:p>
            <a:pPr>
              <a:spcBef>
                <a:spcPts val="0"/>
              </a:spcBef>
              <a:buNone/>
            </a:pPr>
            <a:r>
              <a:rPr lang="ar-SA" dirty="0" smtClean="0"/>
              <a:t>	معدل الاستقرار =  </a:t>
            </a:r>
            <a:r>
              <a:rPr lang="ar-SA" u="sng" dirty="0" smtClean="0"/>
              <a:t>عدد من لهم مدة تزيد عن سنة ( الآن )</a:t>
            </a:r>
            <a:r>
              <a:rPr lang="ar-SA" dirty="0" smtClean="0"/>
              <a:t> × 100</a:t>
            </a:r>
          </a:p>
          <a:p>
            <a:pPr algn="ctr">
              <a:spcBef>
                <a:spcPts val="0"/>
              </a:spcBef>
              <a:buNone/>
            </a:pPr>
            <a:r>
              <a:rPr lang="ar-SA" dirty="0" smtClean="0"/>
              <a:t> </a:t>
            </a:r>
            <a:r>
              <a:rPr lang="ar-SA" sz="2000" dirty="0" smtClean="0"/>
              <a:t>العدد الكلي للعمالة الموظفة خلال العام الماضي</a:t>
            </a:r>
          </a:p>
          <a:p>
            <a:pPr algn="just">
              <a:spcBef>
                <a:spcPts val="0"/>
              </a:spcBef>
              <a:buNone/>
            </a:pPr>
            <a:endParaRPr lang="ar-SA" sz="2000" dirty="0" smtClean="0"/>
          </a:p>
          <a:p>
            <a:pPr algn="just">
              <a:spcBef>
                <a:spcPts val="0"/>
              </a:spcBef>
              <a:buFont typeface="Wingdings" pitchFamily="2" charset="2"/>
              <a:buChar char="q"/>
            </a:pPr>
            <a:r>
              <a:rPr lang="ar-SA" sz="3200" b="1" dirty="0" smtClean="0">
                <a:solidFill>
                  <a:srgbClr val="0000FF"/>
                </a:solidFill>
              </a:rPr>
              <a:t>يشير انخفاض معدل الاستقرار إلى ان المنظمة تواجه مشكلة في المحافظة على العاملين لديها </a:t>
            </a:r>
          </a:p>
          <a:p>
            <a:pPr algn="just">
              <a:spcBef>
                <a:spcPts val="0"/>
              </a:spcBef>
              <a:buFont typeface="Wingdings" pitchFamily="2" charset="2"/>
              <a:buChar char="q"/>
            </a:pPr>
            <a:endParaRPr lang="ar-SA" sz="3200" b="1" dirty="0" smtClean="0">
              <a:solidFill>
                <a:srgbClr val="0000FF"/>
              </a:solidFill>
            </a:endParaRPr>
          </a:p>
          <a:p>
            <a:pPr algn="just">
              <a:spcBef>
                <a:spcPts val="0"/>
              </a:spcBef>
              <a:buFont typeface="Wingdings" pitchFamily="2" charset="2"/>
              <a:buChar char="q"/>
            </a:pPr>
            <a:r>
              <a:rPr lang="ar-SA" sz="3200" b="1" dirty="0" smtClean="0">
                <a:solidFill>
                  <a:srgbClr val="0000FF"/>
                </a:solidFill>
              </a:rPr>
              <a:t>يشير ارتفاع  معدل الاستقرار إلى قدرة المنظمة على استبقاء موظفيها </a:t>
            </a:r>
          </a:p>
        </p:txBody>
      </p:sp>
      <p:sp>
        <p:nvSpPr>
          <p:cNvPr id="4" name="Slide Number Placeholder 3"/>
          <p:cNvSpPr>
            <a:spLocks noGrp="1"/>
          </p:cNvSpPr>
          <p:nvPr>
            <p:ph type="sldNum" sz="quarter" idx="15"/>
          </p:nvPr>
        </p:nvSpPr>
        <p:spPr/>
        <p:txBody>
          <a:bodyPr/>
          <a:lstStyle/>
          <a:p>
            <a:fld id="{B34338C2-C332-4FEE-B33B-120A04F986EA}" type="slidenum">
              <a:rPr lang="en-US" smtClean="0"/>
              <a:pPr/>
              <a:t>47</a:t>
            </a:fld>
            <a:endParaRPr lang="en-US"/>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53400" cy="792162"/>
          </a:xfrm>
        </p:spPr>
        <p:txBody>
          <a:bodyPr>
            <a:normAutofit/>
          </a:bodyPr>
          <a:lstStyle/>
          <a:p>
            <a:pPr algn="ctr"/>
            <a:r>
              <a:rPr lang="ar-SA" sz="4400" b="1" dirty="0" smtClean="0">
                <a:solidFill>
                  <a:schemeClr val="tx1"/>
                </a:solidFill>
              </a:rPr>
              <a:t>دراسة وتحليل الطلب على الموارد البشرية</a:t>
            </a:r>
            <a:endParaRPr lang="en-US" sz="4400" b="1" dirty="0">
              <a:solidFill>
                <a:schemeClr val="tx1"/>
              </a:solidFill>
              <a:latin typeface="Times New Roman" pitchFamily="18" charset="0"/>
              <a:cs typeface="Times New Roman" pitchFamily="18" charset="0"/>
            </a:endParaRPr>
          </a:p>
        </p:txBody>
      </p:sp>
      <p:sp>
        <p:nvSpPr>
          <p:cNvPr id="3" name="Content Placeholder 2"/>
          <p:cNvSpPr>
            <a:spLocks noGrp="1"/>
          </p:cNvSpPr>
          <p:nvPr>
            <p:ph sz="quarter" idx="1"/>
          </p:nvPr>
        </p:nvSpPr>
        <p:spPr>
          <a:xfrm>
            <a:off x="381000" y="1676400"/>
            <a:ext cx="8305800" cy="4797552"/>
          </a:xfrm>
        </p:spPr>
        <p:txBody>
          <a:bodyPr>
            <a:normAutofit/>
          </a:bodyPr>
          <a:lstStyle/>
          <a:p>
            <a:pPr algn="just">
              <a:lnSpc>
                <a:spcPct val="150000"/>
              </a:lnSpc>
              <a:buNone/>
            </a:pPr>
            <a:r>
              <a:rPr lang="ar-SA" sz="3200" dirty="0" smtClean="0">
                <a:latin typeface="Times New Roman" pitchFamily="18" charset="0"/>
                <a:cs typeface="Times New Roman" pitchFamily="18" charset="0"/>
              </a:rPr>
              <a:t>   4- </a:t>
            </a:r>
            <a:r>
              <a:rPr lang="ar-SA" sz="3200" b="1" dirty="0" smtClean="0">
                <a:latin typeface="Times New Roman" pitchFamily="18" charset="0"/>
                <a:cs typeface="Times New Roman" pitchFamily="18" charset="0"/>
              </a:rPr>
              <a:t>الانقطاع عن العمل</a:t>
            </a:r>
            <a:endParaRPr lang="en-US" sz="3200" b="1" dirty="0" smtClean="0">
              <a:latin typeface="Times New Roman" pitchFamily="18" charset="0"/>
              <a:cs typeface="Times New Roman" pitchFamily="18" charset="0"/>
            </a:endParaRPr>
          </a:p>
          <a:p>
            <a:pPr algn="just">
              <a:lnSpc>
                <a:spcPct val="150000"/>
              </a:lnSpc>
            </a:pPr>
            <a:r>
              <a:rPr lang="ar-SA" sz="3200" dirty="0" smtClean="0">
                <a:latin typeface="Times New Roman" pitchFamily="18" charset="0"/>
                <a:cs typeface="Times New Roman" pitchFamily="18" charset="0"/>
              </a:rPr>
              <a:t>يقصد بالغياب عن العمل عدم حضور الموظف إلى مكان عمله في المنظمة ليوم كامل بدون حصوله على موافقة رئيسه المباشر أو علمه المسبق بذلك.</a:t>
            </a:r>
          </a:p>
          <a:p>
            <a:pPr algn="just">
              <a:lnSpc>
                <a:spcPct val="150000"/>
              </a:lnSpc>
            </a:pPr>
            <a:r>
              <a:rPr lang="ar-SA" sz="3200" dirty="0" smtClean="0">
                <a:latin typeface="Times New Roman" pitchFamily="18" charset="0"/>
                <a:cs typeface="Times New Roman" pitchFamily="18" charset="0"/>
              </a:rPr>
              <a:t>وهذا التعريف يُخرِج الغياب بسبب المرض أو الإصابات</a:t>
            </a:r>
          </a:p>
          <a:p>
            <a:pPr algn="just">
              <a:lnSpc>
                <a:spcPct val="150000"/>
              </a:lnSpc>
            </a:pPr>
            <a:r>
              <a:rPr lang="ar-SA" sz="3200" dirty="0" smtClean="0">
                <a:latin typeface="Times New Roman" pitchFamily="18" charset="0"/>
                <a:cs typeface="Times New Roman" pitchFamily="18" charset="0"/>
              </a:rPr>
              <a:t>   والحوادث أو الإجازات عن الانقطاع عن العمل.</a:t>
            </a:r>
            <a:endParaRPr lang="en-US" sz="3200" dirty="0">
              <a:latin typeface="Times New Roman" pitchFamily="18" charset="0"/>
              <a:cs typeface="Times New Roman" pitchFamily="18" charset="0"/>
            </a:endParaRPr>
          </a:p>
        </p:txBody>
      </p:sp>
      <p:sp>
        <p:nvSpPr>
          <p:cNvPr id="4" name="Slide Number Placeholder 3"/>
          <p:cNvSpPr>
            <a:spLocks noGrp="1"/>
          </p:cNvSpPr>
          <p:nvPr>
            <p:ph type="sldNum" sz="quarter" idx="15"/>
          </p:nvPr>
        </p:nvSpPr>
        <p:spPr/>
        <p:txBody>
          <a:bodyPr/>
          <a:lstStyle/>
          <a:p>
            <a:fld id="{B34338C2-C332-4FEE-B33B-120A04F986EA}" type="slidenum">
              <a:rPr lang="en-US" smtClean="0"/>
              <a:pPr/>
              <a:t>48</a:t>
            </a:fld>
            <a:endParaRPr lang="en-US"/>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05800" cy="1143000"/>
          </a:xfrm>
        </p:spPr>
        <p:txBody>
          <a:bodyPr>
            <a:normAutofit/>
          </a:bodyPr>
          <a:lstStyle/>
          <a:p>
            <a:pPr algn="ctr"/>
            <a:r>
              <a:rPr lang="ar-SA" sz="4400" b="1" dirty="0" smtClean="0">
                <a:solidFill>
                  <a:schemeClr val="tx1"/>
                </a:solidFill>
              </a:rPr>
              <a:t>دراسة وتحليل الطلب على الموارد البشرية</a:t>
            </a:r>
            <a:endParaRPr lang="en-US" sz="4400" dirty="0"/>
          </a:p>
        </p:txBody>
      </p:sp>
      <p:sp>
        <p:nvSpPr>
          <p:cNvPr id="3" name="Content Placeholder 2"/>
          <p:cNvSpPr>
            <a:spLocks noGrp="1"/>
          </p:cNvSpPr>
          <p:nvPr>
            <p:ph sz="quarter" idx="1"/>
          </p:nvPr>
        </p:nvSpPr>
        <p:spPr>
          <a:xfrm>
            <a:off x="457200" y="1600200"/>
            <a:ext cx="8153400" cy="4873752"/>
          </a:xfrm>
        </p:spPr>
        <p:txBody>
          <a:bodyPr>
            <a:normAutofit fontScale="92500"/>
          </a:bodyPr>
          <a:lstStyle/>
          <a:p>
            <a:pPr algn="just">
              <a:lnSpc>
                <a:spcPct val="150000"/>
              </a:lnSpc>
            </a:pPr>
            <a:r>
              <a:rPr lang="ar-SA" sz="3200" dirty="0" smtClean="0">
                <a:latin typeface="Times New Roman" pitchFamily="18" charset="0"/>
                <a:cs typeface="Times New Roman" pitchFamily="18" charset="0"/>
              </a:rPr>
              <a:t> هناك من الباحثين من يرى أن أي غياب عن العمل سواء كان ذلك بسبب مشروع أو بدونه يعد انقطاعاً عن العمل.</a:t>
            </a:r>
          </a:p>
          <a:p>
            <a:pPr algn="just">
              <a:lnSpc>
                <a:spcPct val="150000"/>
              </a:lnSpc>
            </a:pPr>
            <a:r>
              <a:rPr lang="ar-SA" sz="3200" dirty="0" smtClean="0">
                <a:latin typeface="Times New Roman" pitchFamily="18" charset="0"/>
                <a:cs typeface="Times New Roman" pitchFamily="18" charset="0"/>
              </a:rPr>
              <a:t>إن ارتفاع معدلات الغياب عن العمل يُعد مؤشراً سلبياً للمنظمة، ويؤدي إلى إرتفاع تكاليف العمل المباشر لحاجة المنظمة لتشغيل أعداد إضافية من العاملين أو فترات عمل إضافية أو تعيين موظف بصفة مؤقتة لسد النقص الحاصل عن الغياب.</a:t>
            </a:r>
            <a:endParaRPr lang="en-US" sz="3200" dirty="0">
              <a:latin typeface="Times New Roman" pitchFamily="18" charset="0"/>
              <a:cs typeface="Times New Roman" pitchFamily="18" charset="0"/>
            </a:endParaRPr>
          </a:p>
        </p:txBody>
      </p:sp>
      <p:sp>
        <p:nvSpPr>
          <p:cNvPr id="4" name="Slide Number Placeholder 3"/>
          <p:cNvSpPr>
            <a:spLocks noGrp="1"/>
          </p:cNvSpPr>
          <p:nvPr>
            <p:ph type="sldNum" sz="quarter" idx="15"/>
          </p:nvPr>
        </p:nvSpPr>
        <p:spPr/>
        <p:txBody>
          <a:bodyPr/>
          <a:lstStyle/>
          <a:p>
            <a:fld id="{B34338C2-C332-4FEE-B33B-120A04F986EA}" type="slidenum">
              <a:rPr lang="en-US" smtClean="0"/>
              <a:pPr/>
              <a:t>49</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SA" sz="4000" dirty="0" smtClean="0">
                <a:solidFill>
                  <a:schemeClr val="tx1"/>
                </a:solidFill>
              </a:rPr>
              <a:t>تخطيط الموارد البشرية</a:t>
            </a:r>
            <a:endParaRPr lang="en-US" sz="4000" dirty="0">
              <a:solidFill>
                <a:schemeClr val="tx1"/>
              </a:solidFill>
            </a:endParaRPr>
          </a:p>
        </p:txBody>
      </p:sp>
      <p:sp>
        <p:nvSpPr>
          <p:cNvPr id="3" name="Content Placeholder 2"/>
          <p:cNvSpPr>
            <a:spLocks noGrp="1"/>
          </p:cNvSpPr>
          <p:nvPr>
            <p:ph sz="quarter" idx="1"/>
          </p:nvPr>
        </p:nvSpPr>
        <p:spPr>
          <a:xfrm>
            <a:off x="304800" y="1828800"/>
            <a:ext cx="8229600" cy="4645152"/>
          </a:xfrm>
        </p:spPr>
        <p:txBody>
          <a:bodyPr>
            <a:normAutofit/>
          </a:bodyPr>
          <a:lstStyle/>
          <a:p>
            <a:pPr algn="just">
              <a:lnSpc>
                <a:spcPct val="200000"/>
              </a:lnSpc>
              <a:buNone/>
            </a:pPr>
            <a:r>
              <a:rPr lang="ar-SA" sz="3200" dirty="0" smtClean="0">
                <a:latin typeface="Times New Roman" pitchFamily="18" charset="0"/>
                <a:cs typeface="Times New Roman" pitchFamily="18" charset="0"/>
              </a:rPr>
              <a:t>	ويهدف  تخطيط الموارد البشرية إلى معالجة المشاكل الحالية  والمحتملة للعمالة التي تشكل أهمية حاسمة للمنظمة مهما كان حجمها ومجال اختصاصها.</a:t>
            </a:r>
            <a:endParaRPr lang="en-US" sz="3200" dirty="0">
              <a:latin typeface="Times New Roman" pitchFamily="18" charset="0"/>
              <a:cs typeface="Times New Roman" pitchFamily="18" charset="0"/>
            </a:endParaRPr>
          </a:p>
        </p:txBody>
      </p:sp>
      <p:sp>
        <p:nvSpPr>
          <p:cNvPr id="4" name="Slide Number Placeholder 3"/>
          <p:cNvSpPr>
            <a:spLocks noGrp="1"/>
          </p:cNvSpPr>
          <p:nvPr>
            <p:ph type="sldNum" sz="quarter" idx="15"/>
          </p:nvPr>
        </p:nvSpPr>
        <p:spPr/>
        <p:txBody>
          <a:bodyPr/>
          <a:lstStyle/>
          <a:p>
            <a:fld id="{B34338C2-C332-4FEE-B33B-120A04F986EA}" type="slidenum">
              <a:rPr lang="en-US" smtClean="0"/>
              <a:pPr/>
              <a:t>5</a:t>
            </a:fld>
            <a:endParaRPr lang="en-US"/>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7924800" cy="792162"/>
          </a:xfrm>
        </p:spPr>
        <p:txBody>
          <a:bodyPr>
            <a:normAutofit/>
          </a:bodyPr>
          <a:lstStyle/>
          <a:p>
            <a:pPr algn="ctr"/>
            <a:r>
              <a:rPr lang="ar-SA" sz="4000" b="1" dirty="0" smtClean="0">
                <a:solidFill>
                  <a:schemeClr val="tx1"/>
                </a:solidFill>
              </a:rPr>
              <a:t>دراسة وتحليل الطلب على الموارد البشرية</a:t>
            </a:r>
            <a:endParaRPr lang="ar-SA" sz="4000" dirty="0"/>
          </a:p>
        </p:txBody>
      </p:sp>
      <p:sp>
        <p:nvSpPr>
          <p:cNvPr id="3" name="Content Placeholder 2"/>
          <p:cNvSpPr>
            <a:spLocks noGrp="1"/>
          </p:cNvSpPr>
          <p:nvPr>
            <p:ph sz="quarter" idx="1"/>
          </p:nvPr>
        </p:nvSpPr>
        <p:spPr>
          <a:xfrm>
            <a:off x="304800" y="1447800"/>
            <a:ext cx="8382000" cy="5026152"/>
          </a:xfrm>
        </p:spPr>
        <p:txBody>
          <a:bodyPr>
            <a:normAutofit/>
          </a:bodyPr>
          <a:lstStyle/>
          <a:p>
            <a:r>
              <a:rPr lang="ar-SA" sz="3200" b="1" dirty="0" smtClean="0"/>
              <a:t> </a:t>
            </a:r>
            <a:r>
              <a:rPr lang="ar-SA" sz="3500" b="1" dirty="0" smtClean="0"/>
              <a:t>قياس معدل الانقطاع عن العمل </a:t>
            </a:r>
          </a:p>
          <a:p>
            <a:pPr>
              <a:lnSpc>
                <a:spcPct val="160000"/>
              </a:lnSpc>
              <a:buNone/>
            </a:pPr>
            <a:r>
              <a:rPr lang="ar-SA" sz="3200" dirty="0" smtClean="0"/>
              <a:t>1 - تكرار الغياب</a:t>
            </a:r>
          </a:p>
          <a:p>
            <a:pPr algn="ctr">
              <a:lnSpc>
                <a:spcPct val="150000"/>
              </a:lnSpc>
              <a:spcBef>
                <a:spcPts val="0"/>
              </a:spcBef>
              <a:buNone/>
            </a:pPr>
            <a:r>
              <a:rPr lang="ar-SA" sz="3200" b="1" dirty="0" smtClean="0"/>
              <a:t> </a:t>
            </a:r>
            <a:r>
              <a:rPr lang="ar-SA" dirty="0" smtClean="0"/>
              <a:t>معدل تكرار الغياب = </a:t>
            </a:r>
            <a:r>
              <a:rPr lang="ar-SA" u="sng" dirty="0" smtClean="0"/>
              <a:t>عدد مرات الغياب في المنظمة     </a:t>
            </a:r>
            <a:r>
              <a:rPr lang="ar-SA" dirty="0" smtClean="0"/>
              <a:t>×  100 </a:t>
            </a:r>
          </a:p>
          <a:p>
            <a:pPr algn="ctr">
              <a:spcBef>
                <a:spcPts val="0"/>
              </a:spcBef>
              <a:buNone/>
            </a:pPr>
            <a:r>
              <a:rPr lang="ar-SA" dirty="0" smtClean="0"/>
              <a:t>                  متوسط عدد العاملين في المنظمة</a:t>
            </a:r>
          </a:p>
          <a:p>
            <a:pPr>
              <a:buNone/>
            </a:pPr>
            <a:r>
              <a:rPr lang="ar-SA" sz="3200" dirty="0" smtClean="0"/>
              <a:t>2- شدة الغياب </a:t>
            </a:r>
          </a:p>
          <a:p>
            <a:pPr algn="ctr">
              <a:buNone/>
            </a:pPr>
            <a:r>
              <a:rPr lang="ar-SA" sz="2000" dirty="0" smtClean="0"/>
              <a:t>معدل شدة الغياب = </a:t>
            </a:r>
            <a:r>
              <a:rPr lang="ar-SA" sz="2000" u="sng" dirty="0" smtClean="0"/>
              <a:t>عدد الذين تغيبوا مرة أو أكثر × متوسط عدد مرات الغياب</a:t>
            </a:r>
            <a:r>
              <a:rPr lang="ar-SA" sz="2000" dirty="0" smtClean="0"/>
              <a:t>  ×   100</a:t>
            </a:r>
            <a:r>
              <a:rPr lang="en-US" sz="2000" dirty="0" smtClean="0"/>
              <a:t> </a:t>
            </a:r>
            <a:r>
              <a:rPr lang="ar-SA" sz="2000" dirty="0" smtClean="0"/>
              <a:t> </a:t>
            </a:r>
          </a:p>
          <a:p>
            <a:pPr algn="ctr">
              <a:spcBef>
                <a:spcPts val="0"/>
              </a:spcBef>
              <a:buNone/>
            </a:pPr>
            <a:r>
              <a:rPr lang="ar-SA" dirty="0" smtClean="0"/>
              <a:t>                 </a:t>
            </a:r>
            <a:r>
              <a:rPr lang="ar-SA" sz="2000" dirty="0" smtClean="0"/>
              <a:t>متوسط عدد العاملين في المنظمة</a:t>
            </a:r>
          </a:p>
          <a:p>
            <a:pPr>
              <a:buNone/>
            </a:pPr>
            <a:endParaRPr lang="ar-SA" sz="3200" dirty="0"/>
          </a:p>
        </p:txBody>
      </p:sp>
      <p:sp>
        <p:nvSpPr>
          <p:cNvPr id="4" name="Slide Number Placeholder 3"/>
          <p:cNvSpPr>
            <a:spLocks noGrp="1"/>
          </p:cNvSpPr>
          <p:nvPr>
            <p:ph type="sldNum" sz="quarter" idx="15"/>
          </p:nvPr>
        </p:nvSpPr>
        <p:spPr/>
        <p:txBody>
          <a:bodyPr/>
          <a:lstStyle/>
          <a:p>
            <a:fld id="{B34338C2-C332-4FEE-B33B-120A04F986EA}" type="slidenum">
              <a:rPr lang="en-US" smtClean="0"/>
              <a:pPr/>
              <a:t>50</a:t>
            </a:fld>
            <a:endParaRPr lang="en-US"/>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096962"/>
          </a:xfrm>
        </p:spPr>
        <p:txBody>
          <a:bodyPr>
            <a:normAutofit/>
          </a:bodyPr>
          <a:lstStyle/>
          <a:p>
            <a:pPr algn="ctr"/>
            <a:r>
              <a:rPr lang="ar-SA" sz="4000" b="1" dirty="0" smtClean="0">
                <a:solidFill>
                  <a:schemeClr val="tx1"/>
                </a:solidFill>
              </a:rPr>
              <a:t>دراسة وتحليل الطلب على الموارد البشرية</a:t>
            </a:r>
            <a:endParaRPr lang="ar-SA" sz="4000" dirty="0"/>
          </a:p>
        </p:txBody>
      </p:sp>
      <p:sp>
        <p:nvSpPr>
          <p:cNvPr id="3" name="Content Placeholder 2"/>
          <p:cNvSpPr>
            <a:spLocks noGrp="1"/>
          </p:cNvSpPr>
          <p:nvPr>
            <p:ph sz="quarter" idx="1"/>
          </p:nvPr>
        </p:nvSpPr>
        <p:spPr>
          <a:xfrm>
            <a:off x="457200" y="1828800"/>
            <a:ext cx="8153400" cy="4645152"/>
          </a:xfrm>
        </p:spPr>
        <p:txBody>
          <a:bodyPr/>
          <a:lstStyle/>
          <a:p>
            <a:pPr>
              <a:buNone/>
            </a:pPr>
            <a:r>
              <a:rPr lang="ar-SA" sz="3200" dirty="0" smtClean="0"/>
              <a:t>3- الضياع بالأيام </a:t>
            </a:r>
          </a:p>
          <a:p>
            <a:pPr>
              <a:buNone/>
            </a:pPr>
            <a:endParaRPr lang="ar-SA" sz="3200" dirty="0" smtClean="0"/>
          </a:p>
          <a:p>
            <a:pPr algn="ctr">
              <a:spcBef>
                <a:spcPts val="0"/>
              </a:spcBef>
              <a:buNone/>
            </a:pPr>
            <a:r>
              <a:rPr lang="ar-SA" b="1" dirty="0" smtClean="0"/>
              <a:t>معدل الضياع بالأيام = </a:t>
            </a:r>
            <a:r>
              <a:rPr lang="ar-SA" b="1" u="sng" dirty="0" smtClean="0"/>
              <a:t>عدد الأيام الضائعة خلال مدة معينة </a:t>
            </a:r>
            <a:r>
              <a:rPr lang="ar-SA" b="1" dirty="0" smtClean="0"/>
              <a:t>× 100 </a:t>
            </a:r>
          </a:p>
          <a:p>
            <a:pPr algn="ctr">
              <a:spcBef>
                <a:spcPts val="0"/>
              </a:spcBef>
              <a:buNone/>
            </a:pPr>
            <a:r>
              <a:rPr lang="ar-SA" b="1" dirty="0" smtClean="0"/>
              <a:t>                   عدد مرات الغياب خلال المدة نفسها </a:t>
            </a:r>
          </a:p>
          <a:p>
            <a:pPr algn="ctr">
              <a:spcBef>
                <a:spcPts val="0"/>
              </a:spcBef>
              <a:buNone/>
            </a:pPr>
            <a:endParaRPr lang="ar-SA" dirty="0" smtClean="0"/>
          </a:p>
          <a:p>
            <a:pPr algn="just">
              <a:lnSpc>
                <a:spcPct val="150000"/>
              </a:lnSpc>
              <a:spcBef>
                <a:spcPts val="0"/>
              </a:spcBef>
              <a:buNone/>
            </a:pPr>
            <a:r>
              <a:rPr lang="ar-SA" sz="3200" dirty="0" smtClean="0"/>
              <a:t>4- ساعات العمل الضائعة :</a:t>
            </a:r>
          </a:p>
          <a:p>
            <a:pPr algn="ctr">
              <a:lnSpc>
                <a:spcPct val="200000"/>
              </a:lnSpc>
              <a:spcBef>
                <a:spcPts val="0"/>
              </a:spcBef>
              <a:buNone/>
            </a:pPr>
            <a:r>
              <a:rPr lang="ar-SA" sz="1800" b="1" dirty="0" smtClean="0"/>
              <a:t>معدل ساعات العمل الضائعة = </a:t>
            </a:r>
            <a:r>
              <a:rPr lang="ar-SA" sz="1800" b="1" u="sng" dirty="0" smtClean="0"/>
              <a:t>ساعات العمل الضائعة – ساعات العمل الضائعة بيبب الوقف</a:t>
            </a:r>
            <a:r>
              <a:rPr lang="ar-SA" sz="1800" b="1" dirty="0" smtClean="0"/>
              <a:t>  × 100 </a:t>
            </a:r>
          </a:p>
          <a:p>
            <a:pPr algn="ctr">
              <a:spcBef>
                <a:spcPts val="0"/>
              </a:spcBef>
              <a:buNone/>
            </a:pPr>
            <a:r>
              <a:rPr lang="ar-SA" sz="1800" b="1" dirty="0" smtClean="0"/>
              <a:t>                           مجموع ساعات العمل المخططة + ساعات العمل الإضافية</a:t>
            </a:r>
          </a:p>
        </p:txBody>
      </p:sp>
      <p:sp>
        <p:nvSpPr>
          <p:cNvPr id="4" name="Slide Number Placeholder 3"/>
          <p:cNvSpPr>
            <a:spLocks noGrp="1"/>
          </p:cNvSpPr>
          <p:nvPr>
            <p:ph type="sldNum" sz="quarter" idx="15"/>
          </p:nvPr>
        </p:nvSpPr>
        <p:spPr/>
        <p:txBody>
          <a:bodyPr/>
          <a:lstStyle/>
          <a:p>
            <a:fld id="{B34338C2-C332-4FEE-B33B-120A04F986EA}" type="slidenum">
              <a:rPr lang="en-US" smtClean="0"/>
              <a:pPr/>
              <a:t>51</a:t>
            </a:fld>
            <a:endParaRPr lang="en-US"/>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53400" cy="1143000"/>
          </a:xfrm>
        </p:spPr>
        <p:txBody>
          <a:bodyPr>
            <a:noAutofit/>
          </a:bodyPr>
          <a:lstStyle/>
          <a:p>
            <a:pPr algn="ctr"/>
            <a:r>
              <a:rPr lang="ar-SA" sz="4400" b="1" dirty="0" smtClean="0">
                <a:solidFill>
                  <a:schemeClr val="tx1"/>
                </a:solidFill>
              </a:rPr>
              <a:t/>
            </a:r>
            <a:br>
              <a:rPr lang="ar-SA" sz="4400" b="1" dirty="0" smtClean="0">
                <a:solidFill>
                  <a:schemeClr val="tx1"/>
                </a:solidFill>
              </a:rPr>
            </a:br>
            <a:r>
              <a:rPr lang="ar-SA" sz="4400" b="1" dirty="0" smtClean="0">
                <a:solidFill>
                  <a:schemeClr val="tx1"/>
                </a:solidFill>
              </a:rPr>
              <a:t>ثالثاً :العرض الداخلي للموارد البشرية</a:t>
            </a:r>
            <a:endParaRPr lang="en-US" sz="4400" b="1" dirty="0">
              <a:solidFill>
                <a:schemeClr val="tx1"/>
              </a:solidFill>
            </a:endParaRPr>
          </a:p>
        </p:txBody>
      </p:sp>
      <p:sp>
        <p:nvSpPr>
          <p:cNvPr id="3" name="Content Placeholder 2"/>
          <p:cNvSpPr>
            <a:spLocks noGrp="1"/>
          </p:cNvSpPr>
          <p:nvPr>
            <p:ph sz="quarter" idx="1"/>
          </p:nvPr>
        </p:nvSpPr>
        <p:spPr>
          <a:xfrm>
            <a:off x="381000" y="1905000"/>
            <a:ext cx="8305800" cy="4568952"/>
          </a:xfrm>
        </p:spPr>
        <p:txBody>
          <a:bodyPr>
            <a:normAutofit/>
          </a:bodyPr>
          <a:lstStyle/>
          <a:p>
            <a:pPr algn="just">
              <a:lnSpc>
                <a:spcPct val="150000"/>
              </a:lnSpc>
              <a:buNone/>
            </a:pPr>
            <a:r>
              <a:rPr lang="ar-SA" sz="3200" dirty="0">
                <a:latin typeface="Times New Roman" pitchFamily="18" charset="0"/>
                <a:cs typeface="Times New Roman" pitchFamily="18" charset="0"/>
              </a:rPr>
              <a:t> </a:t>
            </a:r>
            <a:r>
              <a:rPr lang="ar-SA" sz="3200" dirty="0" smtClean="0">
                <a:latin typeface="Times New Roman" pitchFamily="18" charset="0"/>
                <a:cs typeface="Times New Roman" pitchFamily="18" charset="0"/>
              </a:rPr>
              <a:t>  إن حصول المنظمة على حاجتها من الموارد البشرية لشغل وظائفها الشاغرة أو المحتمل أن تكون شاغرة في المستقبل لا يكون فقط من سوق العمل أو العرض الخارجي للعمل، بل يمكن أن تكون من داخل المنظمة ، وذلك نتيجة لحركة الموارد البشرية عمودياً أو أفقياً أو الاثنين معاً.</a:t>
            </a:r>
            <a:endParaRPr lang="en-US" sz="3200" dirty="0">
              <a:latin typeface="Times New Roman" pitchFamily="18" charset="0"/>
              <a:cs typeface="Times New Roman" pitchFamily="18" charset="0"/>
            </a:endParaRPr>
          </a:p>
        </p:txBody>
      </p:sp>
      <p:sp>
        <p:nvSpPr>
          <p:cNvPr id="4" name="Slide Number Placeholder 3"/>
          <p:cNvSpPr>
            <a:spLocks noGrp="1"/>
          </p:cNvSpPr>
          <p:nvPr>
            <p:ph type="sldNum" sz="quarter" idx="15"/>
          </p:nvPr>
        </p:nvSpPr>
        <p:spPr/>
        <p:txBody>
          <a:bodyPr/>
          <a:lstStyle/>
          <a:p>
            <a:fld id="{B34338C2-C332-4FEE-B33B-120A04F986EA}" type="slidenum">
              <a:rPr lang="en-US" smtClean="0"/>
              <a:pPr/>
              <a:t>52</a:t>
            </a:fld>
            <a:endParaRPr lang="en-US"/>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normAutofit/>
          </a:bodyPr>
          <a:lstStyle/>
          <a:p>
            <a:pPr algn="ctr"/>
            <a:r>
              <a:rPr lang="ar-SA" sz="4400" b="1" dirty="0" smtClean="0">
                <a:solidFill>
                  <a:schemeClr val="tx1"/>
                </a:solidFill>
              </a:rPr>
              <a:t>العرض الداخلي للموارد البشرية</a:t>
            </a:r>
            <a:endParaRPr lang="en-US" sz="4400" dirty="0"/>
          </a:p>
        </p:txBody>
      </p:sp>
      <p:sp>
        <p:nvSpPr>
          <p:cNvPr id="3" name="Content Placeholder 2"/>
          <p:cNvSpPr>
            <a:spLocks noGrp="1"/>
          </p:cNvSpPr>
          <p:nvPr>
            <p:ph sz="quarter" idx="1"/>
          </p:nvPr>
        </p:nvSpPr>
        <p:spPr>
          <a:xfrm>
            <a:off x="457200" y="1981200"/>
            <a:ext cx="8229600" cy="4492752"/>
          </a:xfrm>
        </p:spPr>
        <p:txBody>
          <a:bodyPr>
            <a:normAutofit/>
          </a:bodyPr>
          <a:lstStyle/>
          <a:p>
            <a:pPr algn="just">
              <a:lnSpc>
                <a:spcPct val="150000"/>
              </a:lnSpc>
              <a:buNone/>
            </a:pPr>
            <a:r>
              <a:rPr lang="ar-SA" sz="3200" dirty="0" smtClean="0">
                <a:latin typeface="Times New Roman" pitchFamily="18" charset="0"/>
                <a:cs typeface="Times New Roman" pitchFamily="18" charset="0"/>
              </a:rPr>
              <a:t>   والمقصود </a:t>
            </a:r>
            <a:r>
              <a:rPr lang="ar-SA" sz="3200" b="1" dirty="0" smtClean="0">
                <a:latin typeface="Times New Roman" pitchFamily="18" charset="0"/>
                <a:cs typeface="Times New Roman" pitchFamily="18" charset="0"/>
              </a:rPr>
              <a:t>بالحركة العامودية </a:t>
            </a:r>
            <a:r>
              <a:rPr lang="ar-SA" sz="3200" dirty="0" smtClean="0">
                <a:latin typeface="Times New Roman" pitchFamily="18" charset="0"/>
                <a:cs typeface="Times New Roman" pitchFamily="18" charset="0"/>
              </a:rPr>
              <a:t>هي الترقية من الوظائف الدنيا إلى الوظائف الأعلى في السلم التنظيمي للمنظمة.</a:t>
            </a:r>
          </a:p>
          <a:p>
            <a:pPr algn="just">
              <a:lnSpc>
                <a:spcPct val="150000"/>
              </a:lnSpc>
              <a:buNone/>
            </a:pPr>
            <a:r>
              <a:rPr lang="ar-SA" sz="3200" dirty="0">
                <a:latin typeface="Times New Roman" pitchFamily="18" charset="0"/>
                <a:cs typeface="Times New Roman" pitchFamily="18" charset="0"/>
              </a:rPr>
              <a:t> </a:t>
            </a:r>
            <a:r>
              <a:rPr lang="ar-SA" sz="3200" dirty="0" smtClean="0">
                <a:latin typeface="Times New Roman" pitchFamily="18" charset="0"/>
                <a:cs typeface="Times New Roman" pitchFamily="18" charset="0"/>
              </a:rPr>
              <a:t>  أما </a:t>
            </a:r>
            <a:r>
              <a:rPr lang="ar-SA" sz="3200" b="1" dirty="0" smtClean="0">
                <a:latin typeface="Times New Roman" pitchFamily="18" charset="0"/>
                <a:cs typeface="Times New Roman" pitchFamily="18" charset="0"/>
              </a:rPr>
              <a:t>الحركة الأفقية</a:t>
            </a:r>
            <a:r>
              <a:rPr lang="ar-SA" sz="3200" dirty="0" smtClean="0">
                <a:latin typeface="Times New Roman" pitchFamily="18" charset="0"/>
                <a:cs typeface="Times New Roman" pitchFamily="18" charset="0"/>
              </a:rPr>
              <a:t>، فيقصد بها النقل من قسم إلى آخر أو من وظيفة إلى أخرى بالمستوى التنظيمي نفسه.</a:t>
            </a:r>
          </a:p>
          <a:p>
            <a:pPr algn="just">
              <a:lnSpc>
                <a:spcPct val="150000"/>
              </a:lnSpc>
              <a:buNone/>
            </a:pPr>
            <a:r>
              <a:rPr lang="ar-SA" sz="3200" dirty="0">
                <a:latin typeface="Times New Roman" pitchFamily="18" charset="0"/>
                <a:cs typeface="Times New Roman" pitchFamily="18" charset="0"/>
              </a:rPr>
              <a:t> </a:t>
            </a:r>
            <a:r>
              <a:rPr lang="ar-SA" sz="3200" dirty="0" smtClean="0">
                <a:latin typeface="Times New Roman" pitchFamily="18" charset="0"/>
                <a:cs typeface="Times New Roman" pitchFamily="18" charset="0"/>
              </a:rPr>
              <a:t>  </a:t>
            </a:r>
            <a:endParaRPr lang="en-US" sz="3200" dirty="0">
              <a:latin typeface="Times New Roman" pitchFamily="18" charset="0"/>
              <a:cs typeface="Times New Roman" pitchFamily="18" charset="0"/>
            </a:endParaRPr>
          </a:p>
        </p:txBody>
      </p:sp>
      <p:sp>
        <p:nvSpPr>
          <p:cNvPr id="4" name="Slide Number Placeholder 3"/>
          <p:cNvSpPr>
            <a:spLocks noGrp="1"/>
          </p:cNvSpPr>
          <p:nvPr>
            <p:ph type="sldNum" sz="quarter" idx="15"/>
          </p:nvPr>
        </p:nvSpPr>
        <p:spPr/>
        <p:txBody>
          <a:bodyPr/>
          <a:lstStyle/>
          <a:p>
            <a:fld id="{B34338C2-C332-4FEE-B33B-120A04F986EA}" type="slidenum">
              <a:rPr lang="en-US" smtClean="0"/>
              <a:pPr/>
              <a:t>53</a:t>
            </a:fld>
            <a:endParaRPr lang="en-US"/>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normAutofit/>
          </a:bodyPr>
          <a:lstStyle/>
          <a:p>
            <a:pPr algn="ctr"/>
            <a:r>
              <a:rPr lang="ar-SA" sz="4400" b="1" dirty="0" smtClean="0">
                <a:solidFill>
                  <a:schemeClr val="tx1"/>
                </a:solidFill>
              </a:rPr>
              <a:t>العرض الداخلي للموارد البشرية</a:t>
            </a:r>
            <a:endParaRPr lang="en-US" sz="4400" dirty="0"/>
          </a:p>
        </p:txBody>
      </p:sp>
      <p:sp>
        <p:nvSpPr>
          <p:cNvPr id="3" name="Content Placeholder 2"/>
          <p:cNvSpPr>
            <a:spLocks noGrp="1"/>
          </p:cNvSpPr>
          <p:nvPr>
            <p:ph sz="quarter" idx="1"/>
          </p:nvPr>
        </p:nvSpPr>
        <p:spPr>
          <a:xfrm>
            <a:off x="304800" y="1981200"/>
            <a:ext cx="8458200" cy="4492752"/>
          </a:xfrm>
        </p:spPr>
        <p:txBody>
          <a:bodyPr>
            <a:normAutofit lnSpcReduction="10000"/>
          </a:bodyPr>
          <a:lstStyle/>
          <a:p>
            <a:pPr algn="just">
              <a:lnSpc>
                <a:spcPct val="150000"/>
              </a:lnSpc>
              <a:buNone/>
            </a:pPr>
            <a:r>
              <a:rPr lang="ar-SA" sz="3200" dirty="0" smtClean="0">
                <a:latin typeface="Times New Roman" pitchFamily="18" charset="0"/>
                <a:cs typeface="Times New Roman" pitchFamily="18" charset="0"/>
              </a:rPr>
              <a:t>   مهمة إدارة الموارد البشرية في استقطاب الموارد البشرية من سوق العمل الخارجي تتركز على شغل الوظائف في المستويات الدنيا من الهيكل التنظيمي للمنظمة بشكل عام.</a:t>
            </a:r>
          </a:p>
          <a:p>
            <a:pPr algn="just">
              <a:lnSpc>
                <a:spcPct val="150000"/>
              </a:lnSpc>
              <a:buNone/>
            </a:pPr>
            <a:r>
              <a:rPr lang="ar-SA" sz="3200" dirty="0" smtClean="0">
                <a:latin typeface="Times New Roman" pitchFamily="18" charset="0"/>
                <a:cs typeface="Times New Roman" pitchFamily="18" charset="0"/>
              </a:rPr>
              <a:t>	ويكون شغل الوظائف في المستويات الأخرى عن طريق الترقية أو النقل من المستويات الدنيا إلى المستويات الأعلى .</a:t>
            </a:r>
          </a:p>
          <a:p>
            <a:pPr algn="just">
              <a:lnSpc>
                <a:spcPct val="150000"/>
              </a:lnSpc>
              <a:buNone/>
            </a:pPr>
            <a:r>
              <a:rPr lang="ar-SA" sz="3200" dirty="0" smtClean="0">
                <a:latin typeface="Times New Roman" pitchFamily="18" charset="0"/>
                <a:cs typeface="Times New Roman" pitchFamily="18" charset="0"/>
              </a:rPr>
              <a:t>	</a:t>
            </a:r>
            <a:endParaRPr lang="en-US" sz="3200" dirty="0">
              <a:latin typeface="Times New Roman" pitchFamily="18" charset="0"/>
              <a:cs typeface="Times New Roman" pitchFamily="18" charset="0"/>
            </a:endParaRPr>
          </a:p>
        </p:txBody>
      </p:sp>
      <p:sp>
        <p:nvSpPr>
          <p:cNvPr id="4" name="Slide Number Placeholder 3"/>
          <p:cNvSpPr>
            <a:spLocks noGrp="1"/>
          </p:cNvSpPr>
          <p:nvPr>
            <p:ph type="sldNum" sz="quarter" idx="15"/>
          </p:nvPr>
        </p:nvSpPr>
        <p:spPr/>
        <p:txBody>
          <a:bodyPr/>
          <a:lstStyle/>
          <a:p>
            <a:fld id="{B34338C2-C332-4FEE-B33B-120A04F986EA}" type="slidenum">
              <a:rPr lang="en-US" smtClean="0"/>
              <a:pPr/>
              <a:t>54</a:t>
            </a:fld>
            <a:endParaRPr lang="en-US"/>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SA" sz="4000" b="1" dirty="0" smtClean="0">
                <a:solidFill>
                  <a:schemeClr val="tx1"/>
                </a:solidFill>
              </a:rPr>
              <a:t>دراسة وتحليل الطلب على الموارد البشرية</a:t>
            </a:r>
            <a:endParaRPr lang="ar-SA" sz="4000" dirty="0"/>
          </a:p>
        </p:txBody>
      </p:sp>
      <p:sp>
        <p:nvSpPr>
          <p:cNvPr id="3" name="Content Placeholder 2"/>
          <p:cNvSpPr>
            <a:spLocks noGrp="1"/>
          </p:cNvSpPr>
          <p:nvPr>
            <p:ph sz="quarter" idx="1"/>
          </p:nvPr>
        </p:nvSpPr>
        <p:spPr>
          <a:xfrm>
            <a:off x="457200" y="2133600"/>
            <a:ext cx="8153400" cy="4340352"/>
          </a:xfrm>
        </p:spPr>
        <p:txBody>
          <a:bodyPr>
            <a:normAutofit/>
          </a:bodyPr>
          <a:lstStyle/>
          <a:p>
            <a:pPr algn="just">
              <a:lnSpc>
                <a:spcPct val="150000"/>
              </a:lnSpc>
            </a:pPr>
            <a:r>
              <a:rPr lang="ar-SA" sz="3200" dirty="0" smtClean="0">
                <a:latin typeface="Times New Roman" pitchFamily="18" charset="0"/>
                <a:cs typeface="Times New Roman" pitchFamily="18" charset="0"/>
              </a:rPr>
              <a:t>ويجعل تقدير الحركة الداخلية للموارد البشرية في المنظمة عمودياً أو أفقيأً إدارة الموارد البشرية قادرة على التنبؤ بالوظائف الشاغرة في المدة المقبلة ، وإمكانية شغلها داخل المنظمة أو اللجوء إلى سوق العمل الخارجي .</a:t>
            </a:r>
            <a:endParaRPr lang="ar-SA" sz="3200" dirty="0"/>
          </a:p>
        </p:txBody>
      </p:sp>
      <p:sp>
        <p:nvSpPr>
          <p:cNvPr id="4" name="Slide Number Placeholder 3"/>
          <p:cNvSpPr>
            <a:spLocks noGrp="1"/>
          </p:cNvSpPr>
          <p:nvPr>
            <p:ph type="sldNum" sz="quarter" idx="15"/>
          </p:nvPr>
        </p:nvSpPr>
        <p:spPr/>
        <p:txBody>
          <a:bodyPr/>
          <a:lstStyle/>
          <a:p>
            <a:fld id="{B34338C2-C332-4FEE-B33B-120A04F986EA}" type="slidenum">
              <a:rPr lang="en-US" smtClean="0"/>
              <a:pPr/>
              <a:t>55</a:t>
            </a:fld>
            <a:endParaRPr lang="en-US"/>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53400" cy="1143000"/>
          </a:xfrm>
        </p:spPr>
        <p:txBody>
          <a:bodyPr>
            <a:normAutofit/>
          </a:bodyPr>
          <a:lstStyle/>
          <a:p>
            <a:pPr algn="ctr"/>
            <a:r>
              <a:rPr lang="ar-SA" sz="4400" b="1" dirty="0" smtClean="0">
                <a:solidFill>
                  <a:schemeClr val="tx1"/>
                </a:solidFill>
              </a:rPr>
              <a:t>العرض الداخلي للموارد البشرية</a:t>
            </a:r>
            <a:endParaRPr lang="en-US" sz="44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752600"/>
            <a:ext cx="8153400" cy="4721352"/>
          </a:xfrm>
        </p:spPr>
        <p:txBody>
          <a:bodyPr>
            <a:normAutofit/>
          </a:bodyPr>
          <a:lstStyle/>
          <a:p>
            <a:pPr algn="just">
              <a:lnSpc>
                <a:spcPct val="150000"/>
              </a:lnSpc>
            </a:pPr>
            <a:r>
              <a:rPr lang="ar-SA" sz="3200" b="1" dirty="0" smtClean="0"/>
              <a:t>أساليب التنبؤ بالوظائف الشاغرة </a:t>
            </a:r>
            <a:r>
              <a:rPr lang="ar-SA" sz="3200" b="1" dirty="0" smtClean="0">
                <a:latin typeface="Times New Roman" pitchFamily="18" charset="0"/>
                <a:cs typeface="Times New Roman" pitchFamily="18" charset="0"/>
              </a:rPr>
              <a:t>:</a:t>
            </a:r>
          </a:p>
          <a:p>
            <a:pPr algn="just">
              <a:lnSpc>
                <a:spcPct val="150000"/>
              </a:lnSpc>
              <a:buNone/>
            </a:pPr>
            <a:r>
              <a:rPr lang="ar-SA" sz="3200" b="1" dirty="0" smtClean="0">
                <a:latin typeface="Times New Roman" pitchFamily="18" charset="0"/>
                <a:cs typeface="Times New Roman" pitchFamily="18" charset="0"/>
              </a:rPr>
              <a:t>1- مخزون المهارات :</a:t>
            </a:r>
            <a:endParaRPr lang="en-US" sz="3200" b="1" dirty="0" smtClean="0">
              <a:latin typeface="Times New Roman" pitchFamily="18" charset="0"/>
              <a:cs typeface="Times New Roman" pitchFamily="18" charset="0"/>
            </a:endParaRPr>
          </a:p>
          <a:p>
            <a:pPr algn="just">
              <a:lnSpc>
                <a:spcPct val="150000"/>
              </a:lnSpc>
              <a:buNone/>
            </a:pPr>
            <a:r>
              <a:rPr lang="ar-SA" sz="3200" dirty="0" smtClean="0">
                <a:latin typeface="Times New Roman" pitchFamily="18" charset="0"/>
                <a:cs typeface="Times New Roman" pitchFamily="18" charset="0"/>
              </a:rPr>
              <a:t>	هوأسلوب لتقدير حجم العرض الداخلي للموارد البشرية في المنظمة، وهو قيام إدارة الموارد البشرية بإعداد قائمة تتضمن معلومات تفصيلية عن مواردها البشرية تتضمن </a:t>
            </a:r>
            <a:r>
              <a:rPr lang="ar-SA" sz="3200" b="1" dirty="0" smtClean="0">
                <a:latin typeface="Times New Roman" pitchFamily="18" charset="0"/>
                <a:cs typeface="Times New Roman" pitchFamily="18" charset="0"/>
              </a:rPr>
              <a:t>ما يلي:</a:t>
            </a:r>
            <a:endParaRPr lang="en-US" sz="3200" b="1" dirty="0">
              <a:latin typeface="Times New Roman" pitchFamily="18" charset="0"/>
              <a:cs typeface="Times New Roman" pitchFamily="18" charset="0"/>
            </a:endParaRPr>
          </a:p>
        </p:txBody>
      </p:sp>
      <p:sp>
        <p:nvSpPr>
          <p:cNvPr id="4" name="Slide Number Placeholder 3"/>
          <p:cNvSpPr>
            <a:spLocks noGrp="1"/>
          </p:cNvSpPr>
          <p:nvPr>
            <p:ph type="sldNum" sz="quarter" idx="15"/>
          </p:nvPr>
        </p:nvSpPr>
        <p:spPr/>
        <p:txBody>
          <a:bodyPr/>
          <a:lstStyle/>
          <a:p>
            <a:fld id="{B34338C2-C332-4FEE-B33B-120A04F986EA}" type="slidenum">
              <a:rPr lang="en-US" smtClean="0"/>
              <a:pPr/>
              <a:t>56</a:t>
            </a:fld>
            <a:endParaRPr lang="en-US"/>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SA" sz="4400" b="1" dirty="0" smtClean="0">
                <a:solidFill>
                  <a:schemeClr val="tx1"/>
                </a:solidFill>
              </a:rPr>
              <a:t>العرض الداخلي للموارد البشرية</a:t>
            </a:r>
            <a:endParaRPr lang="en-US" sz="4400" dirty="0"/>
          </a:p>
        </p:txBody>
      </p:sp>
      <p:sp>
        <p:nvSpPr>
          <p:cNvPr id="3" name="Content Placeholder 2"/>
          <p:cNvSpPr>
            <a:spLocks noGrp="1"/>
          </p:cNvSpPr>
          <p:nvPr>
            <p:ph idx="1"/>
          </p:nvPr>
        </p:nvSpPr>
        <p:spPr>
          <a:xfrm>
            <a:off x="457200" y="2133600"/>
            <a:ext cx="8229600" cy="4340352"/>
          </a:xfrm>
        </p:spPr>
        <p:txBody>
          <a:bodyPr>
            <a:normAutofit/>
          </a:bodyPr>
          <a:lstStyle/>
          <a:p>
            <a:pPr algn="r">
              <a:buNone/>
            </a:pPr>
            <a:r>
              <a:rPr lang="ar-SA" sz="3200" dirty="0" smtClean="0">
                <a:latin typeface="Times New Roman" pitchFamily="18" charset="0"/>
                <a:cs typeface="Times New Roman" pitchFamily="18" charset="0"/>
              </a:rPr>
              <a:t>1- اسم الموظف/ وظيفته الحالية/ عمره وحالتها الاجتماعية</a:t>
            </a:r>
          </a:p>
          <a:p>
            <a:pPr algn="r">
              <a:lnSpc>
                <a:spcPct val="150000"/>
              </a:lnSpc>
              <a:buNone/>
            </a:pPr>
            <a:r>
              <a:rPr lang="ar-SA" sz="3200" dirty="0" smtClean="0">
                <a:latin typeface="Times New Roman" pitchFamily="18" charset="0"/>
                <a:cs typeface="Times New Roman" pitchFamily="18" charset="0"/>
              </a:rPr>
              <a:t>2- اختصاصه</a:t>
            </a:r>
          </a:p>
          <a:p>
            <a:pPr algn="r">
              <a:lnSpc>
                <a:spcPct val="150000"/>
              </a:lnSpc>
              <a:buNone/>
            </a:pPr>
            <a:r>
              <a:rPr lang="ar-SA" sz="3200" dirty="0" smtClean="0">
                <a:latin typeface="Times New Roman" pitchFamily="18" charset="0"/>
                <a:cs typeface="Times New Roman" pitchFamily="18" charset="0"/>
              </a:rPr>
              <a:t>3- مدة خدمته الإجمالية</a:t>
            </a:r>
          </a:p>
          <a:p>
            <a:pPr algn="r">
              <a:lnSpc>
                <a:spcPct val="150000"/>
              </a:lnSpc>
              <a:buNone/>
            </a:pPr>
            <a:r>
              <a:rPr lang="ar-SA" sz="3200" dirty="0" smtClean="0">
                <a:latin typeface="Times New Roman" pitchFamily="18" charset="0"/>
                <a:cs typeface="Times New Roman" pitchFamily="18" charset="0"/>
              </a:rPr>
              <a:t>4- المستوى التعليمي</a:t>
            </a:r>
          </a:p>
          <a:p>
            <a:pPr>
              <a:lnSpc>
                <a:spcPct val="150000"/>
              </a:lnSpc>
              <a:buNone/>
            </a:pPr>
            <a:r>
              <a:rPr lang="ar-SA" sz="3200" dirty="0" smtClean="0">
                <a:latin typeface="Times New Roman" pitchFamily="18" charset="0"/>
                <a:cs typeface="Times New Roman" pitchFamily="18" charset="0"/>
              </a:rPr>
              <a:t>5- الدورات التدريبية التي اجتازها داخل المنظمة وخارجها.</a:t>
            </a:r>
          </a:p>
          <a:p>
            <a:pPr algn="r">
              <a:lnSpc>
                <a:spcPct val="150000"/>
              </a:lnSpc>
              <a:buNone/>
            </a:pPr>
            <a:endParaRPr lang="ar-SA" sz="3200" dirty="0" smtClean="0">
              <a:latin typeface="Times New Roman" pitchFamily="18" charset="0"/>
              <a:cs typeface="Times New Roman" pitchFamily="18" charset="0"/>
            </a:endParaRPr>
          </a:p>
        </p:txBody>
      </p:sp>
      <p:sp>
        <p:nvSpPr>
          <p:cNvPr id="4" name="Slide Number Placeholder 3"/>
          <p:cNvSpPr>
            <a:spLocks noGrp="1"/>
          </p:cNvSpPr>
          <p:nvPr>
            <p:ph type="sldNum" sz="quarter" idx="15"/>
          </p:nvPr>
        </p:nvSpPr>
        <p:spPr/>
        <p:txBody>
          <a:bodyPr/>
          <a:lstStyle/>
          <a:p>
            <a:fld id="{B34338C2-C332-4FEE-B33B-120A04F986EA}" type="slidenum">
              <a:rPr lang="en-US" smtClean="0"/>
              <a:pPr/>
              <a:t>57</a:t>
            </a:fld>
            <a:endParaRPr lang="en-US"/>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924800" cy="1143000"/>
          </a:xfrm>
        </p:spPr>
        <p:txBody>
          <a:bodyPr>
            <a:normAutofit/>
          </a:bodyPr>
          <a:lstStyle/>
          <a:p>
            <a:pPr algn="ctr"/>
            <a:r>
              <a:rPr lang="ar-SA" sz="4400" b="1" dirty="0" smtClean="0">
                <a:solidFill>
                  <a:schemeClr val="tx1"/>
                </a:solidFill>
              </a:rPr>
              <a:t>العرض الداخلي للموارد البشرية</a:t>
            </a:r>
            <a:endParaRPr lang="en-US" sz="4400" dirty="0"/>
          </a:p>
        </p:txBody>
      </p:sp>
      <p:sp>
        <p:nvSpPr>
          <p:cNvPr id="3" name="Content Placeholder 2"/>
          <p:cNvSpPr>
            <a:spLocks noGrp="1"/>
          </p:cNvSpPr>
          <p:nvPr>
            <p:ph idx="1"/>
          </p:nvPr>
        </p:nvSpPr>
        <p:spPr>
          <a:xfrm>
            <a:off x="381000" y="1905000"/>
            <a:ext cx="8305800" cy="4568952"/>
          </a:xfrm>
        </p:spPr>
        <p:txBody>
          <a:bodyPr>
            <a:normAutofit/>
          </a:bodyPr>
          <a:lstStyle/>
          <a:p>
            <a:pPr algn="r">
              <a:lnSpc>
                <a:spcPct val="150000"/>
              </a:lnSpc>
              <a:buNone/>
            </a:pPr>
            <a:r>
              <a:rPr lang="ar-SA" sz="3200" dirty="0" smtClean="0">
                <a:latin typeface="Times New Roman" pitchFamily="18" charset="0"/>
                <a:cs typeface="Times New Roman" pitchFamily="18" charset="0"/>
              </a:rPr>
              <a:t>6- مدة خدمته في وظيفته الحالية.</a:t>
            </a:r>
          </a:p>
          <a:p>
            <a:pPr algn="r">
              <a:lnSpc>
                <a:spcPct val="150000"/>
              </a:lnSpc>
              <a:buNone/>
            </a:pPr>
            <a:r>
              <a:rPr lang="ar-SA" sz="3200" dirty="0" smtClean="0">
                <a:latin typeface="Times New Roman" pitchFamily="18" charset="0"/>
                <a:cs typeface="Times New Roman" pitchFamily="18" charset="0"/>
              </a:rPr>
              <a:t>7- نتائج التقييم السنوي للسنوات الثلاث الأخيرة.</a:t>
            </a:r>
          </a:p>
          <a:p>
            <a:pPr algn="r">
              <a:lnSpc>
                <a:spcPct val="150000"/>
              </a:lnSpc>
              <a:buNone/>
            </a:pPr>
            <a:r>
              <a:rPr lang="ar-SA" sz="3200" dirty="0" smtClean="0">
                <a:latin typeface="Times New Roman" pitchFamily="18" charset="0"/>
                <a:cs typeface="Times New Roman" pitchFamily="18" charset="0"/>
              </a:rPr>
              <a:t>8- آراء رؤسائه بخصوص قدرته على تحمل المسؤولية الأعلى.</a:t>
            </a:r>
          </a:p>
          <a:p>
            <a:pPr algn="r">
              <a:lnSpc>
                <a:spcPct val="150000"/>
              </a:lnSpc>
              <a:buNone/>
            </a:pPr>
            <a:r>
              <a:rPr lang="ar-SA" sz="3200" dirty="0" smtClean="0">
                <a:latin typeface="Times New Roman" pitchFamily="18" charset="0"/>
                <a:cs typeface="Times New Roman" pitchFamily="18" charset="0"/>
              </a:rPr>
              <a:t>9- قدراته الجسمية والفكرية واستعداده للتعلم.</a:t>
            </a:r>
            <a:endParaRPr lang="en-US" sz="3200" dirty="0">
              <a:latin typeface="Times New Roman" pitchFamily="18" charset="0"/>
              <a:cs typeface="Times New Roman" pitchFamily="18" charset="0"/>
            </a:endParaRPr>
          </a:p>
        </p:txBody>
      </p:sp>
      <p:sp>
        <p:nvSpPr>
          <p:cNvPr id="4" name="Slide Number Placeholder 3"/>
          <p:cNvSpPr>
            <a:spLocks noGrp="1"/>
          </p:cNvSpPr>
          <p:nvPr>
            <p:ph type="sldNum" sz="quarter" idx="15"/>
          </p:nvPr>
        </p:nvSpPr>
        <p:spPr/>
        <p:txBody>
          <a:bodyPr/>
          <a:lstStyle/>
          <a:p>
            <a:fld id="{B34338C2-C332-4FEE-B33B-120A04F986EA}" type="slidenum">
              <a:rPr lang="en-US" smtClean="0"/>
              <a:pPr/>
              <a:t>58</a:t>
            </a:fld>
            <a:endParaRPr lang="en-US"/>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normAutofit/>
          </a:bodyPr>
          <a:lstStyle/>
          <a:p>
            <a:pPr algn="ctr"/>
            <a:r>
              <a:rPr lang="ar-SA" sz="4000" b="1" dirty="0" smtClean="0">
                <a:solidFill>
                  <a:schemeClr val="tx1"/>
                </a:solidFill>
              </a:rPr>
              <a:t>أساليب التنبؤ بالاحتياجات من الموارد البشرية</a:t>
            </a:r>
            <a:endParaRPr lang="en-US" sz="4000" dirty="0"/>
          </a:p>
        </p:txBody>
      </p:sp>
      <p:sp>
        <p:nvSpPr>
          <p:cNvPr id="3" name="Content Placeholder 2"/>
          <p:cNvSpPr>
            <a:spLocks noGrp="1"/>
          </p:cNvSpPr>
          <p:nvPr>
            <p:ph idx="1"/>
          </p:nvPr>
        </p:nvSpPr>
        <p:spPr>
          <a:xfrm>
            <a:off x="304800" y="2133600"/>
            <a:ext cx="8382000" cy="4340352"/>
          </a:xfrm>
        </p:spPr>
        <p:txBody>
          <a:bodyPr>
            <a:normAutofit/>
          </a:bodyPr>
          <a:lstStyle/>
          <a:p>
            <a:pPr algn="r">
              <a:buNone/>
            </a:pPr>
            <a:r>
              <a:rPr lang="ar-SA" sz="3200" dirty="0" smtClean="0">
                <a:latin typeface="Times New Roman" pitchFamily="18" charset="0"/>
                <a:cs typeface="Times New Roman" pitchFamily="18" charset="0"/>
              </a:rPr>
              <a:t>10- قدراته الإبداعية والتطورية.</a:t>
            </a:r>
          </a:p>
          <a:p>
            <a:pPr algn="r">
              <a:lnSpc>
                <a:spcPct val="150000"/>
              </a:lnSpc>
              <a:buNone/>
            </a:pPr>
            <a:r>
              <a:rPr lang="ar-SA" sz="3200" dirty="0" smtClean="0">
                <a:latin typeface="Times New Roman" pitchFamily="18" charset="0"/>
                <a:cs typeface="Times New Roman" pitchFamily="18" charset="0"/>
              </a:rPr>
              <a:t>11- تطلعاته وطموحاته في الترقية عمودياً أو النقل أفقياً.</a:t>
            </a:r>
          </a:p>
          <a:p>
            <a:pPr algn="r">
              <a:lnSpc>
                <a:spcPct val="150000"/>
              </a:lnSpc>
              <a:buNone/>
            </a:pPr>
            <a:r>
              <a:rPr lang="ar-SA" sz="3200" dirty="0" smtClean="0">
                <a:latin typeface="Times New Roman" pitchFamily="18" charset="0"/>
                <a:cs typeface="Times New Roman" pitchFamily="18" charset="0"/>
              </a:rPr>
              <a:t>12- التشكرات والغيابات والعقوبات.</a:t>
            </a:r>
          </a:p>
          <a:p>
            <a:pPr algn="r">
              <a:lnSpc>
                <a:spcPct val="150000"/>
              </a:lnSpc>
              <a:buNone/>
            </a:pPr>
            <a:r>
              <a:rPr lang="ar-SA" sz="3200" dirty="0" smtClean="0">
                <a:latin typeface="Times New Roman" pitchFamily="18" charset="0"/>
                <a:cs typeface="Times New Roman" pitchFamily="18" charset="0"/>
              </a:rPr>
              <a:t>13- قدراته التفاعلية وآراء مرؤوسيه فيه.</a:t>
            </a:r>
            <a:endParaRPr lang="en-US" sz="3200" dirty="0">
              <a:latin typeface="Times New Roman" pitchFamily="18" charset="0"/>
              <a:cs typeface="Times New Roman" pitchFamily="18" charset="0"/>
            </a:endParaRPr>
          </a:p>
        </p:txBody>
      </p:sp>
      <p:sp>
        <p:nvSpPr>
          <p:cNvPr id="4" name="Slide Number Placeholder 3"/>
          <p:cNvSpPr>
            <a:spLocks noGrp="1"/>
          </p:cNvSpPr>
          <p:nvPr>
            <p:ph type="sldNum" sz="quarter" idx="15"/>
          </p:nvPr>
        </p:nvSpPr>
        <p:spPr/>
        <p:txBody>
          <a:bodyPr/>
          <a:lstStyle/>
          <a:p>
            <a:fld id="{B34338C2-C332-4FEE-B33B-120A04F986EA}" type="slidenum">
              <a:rPr lang="en-US" smtClean="0"/>
              <a:pPr/>
              <a:t>59</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SA" sz="4400" dirty="0" smtClean="0">
                <a:solidFill>
                  <a:schemeClr val="tx1"/>
                </a:solidFill>
              </a:rPr>
              <a:t>تخطيط الموارد البشرية</a:t>
            </a:r>
            <a:endParaRPr lang="en-US" sz="4400" dirty="0">
              <a:solidFill>
                <a:schemeClr val="tx1"/>
              </a:solidFill>
            </a:endParaRPr>
          </a:p>
        </p:txBody>
      </p:sp>
      <p:sp>
        <p:nvSpPr>
          <p:cNvPr id="3" name="Content Placeholder 2"/>
          <p:cNvSpPr>
            <a:spLocks noGrp="1"/>
          </p:cNvSpPr>
          <p:nvPr>
            <p:ph sz="quarter" idx="1"/>
          </p:nvPr>
        </p:nvSpPr>
        <p:spPr>
          <a:xfrm>
            <a:off x="228600" y="1981200"/>
            <a:ext cx="8458200" cy="4492752"/>
          </a:xfrm>
        </p:spPr>
        <p:txBody>
          <a:bodyPr>
            <a:normAutofit/>
          </a:bodyPr>
          <a:lstStyle/>
          <a:p>
            <a:pPr algn="just">
              <a:lnSpc>
                <a:spcPct val="200000"/>
              </a:lnSpc>
              <a:buNone/>
            </a:pPr>
            <a:r>
              <a:rPr lang="ar-SA" sz="3200" dirty="0" smtClean="0">
                <a:latin typeface="Times New Roman" pitchFamily="18" charset="0"/>
                <a:cs typeface="Times New Roman" pitchFamily="18" charset="0"/>
              </a:rPr>
              <a:t>   ويُعرف التخطيط للموارد البشرية بكونه ” التنبؤ والرقابة على الموارد البشرية في المنظمة من حيث النوع والكم ومدى ملائمة العمل الذي يقومون به من حيث المكان والزمان والتخصيص“.</a:t>
            </a:r>
            <a:endParaRPr lang="en-US" sz="3200" dirty="0">
              <a:latin typeface="Times New Roman" pitchFamily="18" charset="0"/>
              <a:cs typeface="Times New Roman" pitchFamily="18" charset="0"/>
            </a:endParaRPr>
          </a:p>
        </p:txBody>
      </p:sp>
      <p:sp>
        <p:nvSpPr>
          <p:cNvPr id="4" name="Slide Number Placeholder 3"/>
          <p:cNvSpPr>
            <a:spLocks noGrp="1"/>
          </p:cNvSpPr>
          <p:nvPr>
            <p:ph type="sldNum" sz="quarter" idx="15"/>
          </p:nvPr>
        </p:nvSpPr>
        <p:spPr/>
        <p:txBody>
          <a:bodyPr/>
          <a:lstStyle/>
          <a:p>
            <a:fld id="{B34338C2-C332-4FEE-B33B-120A04F986EA}" type="slidenum">
              <a:rPr lang="en-US" smtClean="0"/>
              <a:pPr/>
              <a:t>6</a:t>
            </a:fld>
            <a:endParaRPr lang="en-US"/>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077200" cy="1143000"/>
          </a:xfrm>
        </p:spPr>
        <p:txBody>
          <a:bodyPr>
            <a:noAutofit/>
          </a:bodyPr>
          <a:lstStyle/>
          <a:p>
            <a:pPr algn="ctr"/>
            <a:r>
              <a:rPr lang="ar-SA" sz="4000" b="1" dirty="0" smtClean="0">
                <a:solidFill>
                  <a:schemeClr val="tx1"/>
                </a:solidFill>
              </a:rPr>
              <a:t>أساليب التنبؤ بالاحتياجات من الموارد البشرية</a:t>
            </a:r>
            <a:endParaRPr lang="ar-SA" sz="4000" dirty="0"/>
          </a:p>
        </p:txBody>
      </p:sp>
      <p:sp>
        <p:nvSpPr>
          <p:cNvPr id="3" name="Content Placeholder 2"/>
          <p:cNvSpPr>
            <a:spLocks noGrp="1"/>
          </p:cNvSpPr>
          <p:nvPr>
            <p:ph sz="quarter" idx="1"/>
          </p:nvPr>
        </p:nvSpPr>
        <p:spPr>
          <a:xfrm>
            <a:off x="457200" y="1905000"/>
            <a:ext cx="8153400" cy="4568952"/>
          </a:xfrm>
        </p:spPr>
        <p:txBody>
          <a:bodyPr>
            <a:normAutofit/>
          </a:bodyPr>
          <a:lstStyle/>
          <a:p>
            <a:pPr algn="just">
              <a:lnSpc>
                <a:spcPct val="150000"/>
              </a:lnSpc>
            </a:pPr>
            <a:r>
              <a:rPr lang="ar-SA" sz="3200" dirty="0" smtClean="0"/>
              <a:t> تعطي هذه المعلومات صورة واضحة لإدارة الموارد البشرية بشكل خاص والإدارة العليا بشكل عام عن إمكانيات وقابليات مواردها البشرية ، وما هي احتمالات ترقية ونقل أي منهم لشغل الوظائف الشاغرة في المنظمة مستقبلاً .</a:t>
            </a:r>
            <a:endParaRPr lang="ar-SA" sz="3200" dirty="0"/>
          </a:p>
        </p:txBody>
      </p:sp>
      <p:sp>
        <p:nvSpPr>
          <p:cNvPr id="4" name="Slide Number Placeholder 3"/>
          <p:cNvSpPr>
            <a:spLocks noGrp="1"/>
          </p:cNvSpPr>
          <p:nvPr>
            <p:ph type="sldNum" sz="quarter" idx="15"/>
          </p:nvPr>
        </p:nvSpPr>
        <p:spPr/>
        <p:txBody>
          <a:bodyPr/>
          <a:lstStyle/>
          <a:p>
            <a:fld id="{B34338C2-C332-4FEE-B33B-120A04F986EA}" type="slidenum">
              <a:rPr lang="en-US" smtClean="0"/>
              <a:pPr/>
              <a:t>60</a:t>
            </a:fld>
            <a:endParaRPr lang="en-US"/>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53400" cy="1143000"/>
          </a:xfrm>
        </p:spPr>
        <p:txBody>
          <a:bodyPr>
            <a:normAutofit/>
          </a:bodyPr>
          <a:lstStyle/>
          <a:p>
            <a:pPr algn="ctr"/>
            <a:r>
              <a:rPr lang="ar-SA" sz="3200" b="1" dirty="0" smtClean="0">
                <a:solidFill>
                  <a:schemeClr val="tx1"/>
                </a:solidFill>
              </a:rPr>
              <a:t>العرض الداخلي للموارد البشرية</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a:xfrm>
            <a:off x="381000" y="1828800"/>
            <a:ext cx="8229600" cy="4645152"/>
          </a:xfrm>
        </p:spPr>
        <p:txBody>
          <a:bodyPr>
            <a:normAutofit/>
          </a:bodyPr>
          <a:lstStyle/>
          <a:p>
            <a:pPr algn="just">
              <a:lnSpc>
                <a:spcPct val="150000"/>
              </a:lnSpc>
              <a:buNone/>
            </a:pPr>
            <a:r>
              <a:rPr lang="ar-SA" sz="3200" b="1" dirty="0" smtClean="0">
                <a:latin typeface="Times New Roman" pitchFamily="18" charset="0"/>
                <a:cs typeface="Times New Roman" pitchFamily="18" charset="0"/>
              </a:rPr>
              <a:t>   2- خرائط الإحلال أو التعاقب:</a:t>
            </a:r>
          </a:p>
          <a:p>
            <a:pPr algn="just">
              <a:lnSpc>
                <a:spcPct val="150000"/>
              </a:lnSpc>
              <a:buNone/>
            </a:pPr>
            <a:r>
              <a:rPr lang="ar-SA" sz="3200" dirty="0" smtClean="0">
                <a:latin typeface="Times New Roman" pitchFamily="18" charset="0"/>
                <a:cs typeface="Times New Roman" pitchFamily="18" charset="0"/>
              </a:rPr>
              <a:t>	تعد خرائط الإحلال من الأساليب التي يمكن اعتمادها للتنبؤ بحركة الموارد البشرية داخل المنظمة عن طريق الترقية خصوصاً بالنسبة للوظائف العليا فيها.</a:t>
            </a:r>
            <a:endParaRPr lang="en-US" sz="3200" dirty="0">
              <a:latin typeface="Times New Roman" pitchFamily="18" charset="0"/>
              <a:cs typeface="Times New Roman" pitchFamily="18" charset="0"/>
            </a:endParaRPr>
          </a:p>
        </p:txBody>
      </p:sp>
      <p:sp>
        <p:nvSpPr>
          <p:cNvPr id="4" name="Slide Number Placeholder 3"/>
          <p:cNvSpPr>
            <a:spLocks noGrp="1"/>
          </p:cNvSpPr>
          <p:nvPr>
            <p:ph type="sldNum" sz="quarter" idx="15"/>
          </p:nvPr>
        </p:nvSpPr>
        <p:spPr/>
        <p:txBody>
          <a:bodyPr/>
          <a:lstStyle/>
          <a:p>
            <a:fld id="{B34338C2-C332-4FEE-B33B-120A04F986EA}" type="slidenum">
              <a:rPr lang="en-US" smtClean="0"/>
              <a:pPr/>
              <a:t>61</a:t>
            </a:fld>
            <a:endParaRPr lang="en-US"/>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SA" sz="4400" b="1" dirty="0" smtClean="0">
                <a:solidFill>
                  <a:schemeClr val="tx1"/>
                </a:solidFill>
              </a:rPr>
              <a:t>العرض الداخلي للموارد البشرية</a:t>
            </a:r>
            <a:endParaRPr lang="en-US" sz="4400" dirty="0"/>
          </a:p>
        </p:txBody>
      </p:sp>
      <p:sp>
        <p:nvSpPr>
          <p:cNvPr id="3" name="Content Placeholder 2"/>
          <p:cNvSpPr>
            <a:spLocks noGrp="1"/>
          </p:cNvSpPr>
          <p:nvPr>
            <p:ph idx="1"/>
          </p:nvPr>
        </p:nvSpPr>
        <p:spPr>
          <a:xfrm>
            <a:off x="457200" y="1905000"/>
            <a:ext cx="8229600" cy="4568952"/>
          </a:xfrm>
        </p:spPr>
        <p:txBody>
          <a:bodyPr>
            <a:normAutofit/>
          </a:bodyPr>
          <a:lstStyle/>
          <a:p>
            <a:pPr algn="just">
              <a:buNone/>
            </a:pPr>
            <a:r>
              <a:rPr lang="ar-SA" sz="3200" dirty="0" smtClean="0">
                <a:latin typeface="Times New Roman" pitchFamily="18" charset="0"/>
                <a:cs typeface="Times New Roman" pitchFamily="18" charset="0"/>
              </a:rPr>
              <a:t>	إن إعداد خرائط التبادل أو الإحلال ذو فائدة في تخطيط الموارد البشرية لأنه:</a:t>
            </a:r>
          </a:p>
          <a:p>
            <a:pPr algn="just">
              <a:lnSpc>
                <a:spcPct val="150000"/>
              </a:lnSpc>
              <a:buNone/>
            </a:pPr>
            <a:r>
              <a:rPr lang="ar-SA" sz="3200" dirty="0" smtClean="0">
                <a:latin typeface="Times New Roman" pitchFamily="18" charset="0"/>
                <a:cs typeface="Times New Roman" pitchFamily="18" charset="0"/>
              </a:rPr>
              <a:t>1- يوفر من إمكانية تحليل المعلومات عن القوى العاملة الموجودة. واحتمالات حركتها العمودية في المستقبل في ضوء مستوى الأداء.</a:t>
            </a:r>
            <a:endParaRPr lang="en-US" sz="3200" dirty="0">
              <a:latin typeface="Times New Roman" pitchFamily="18" charset="0"/>
              <a:cs typeface="Times New Roman" pitchFamily="18" charset="0"/>
            </a:endParaRPr>
          </a:p>
        </p:txBody>
      </p:sp>
      <p:sp>
        <p:nvSpPr>
          <p:cNvPr id="4" name="Slide Number Placeholder 3"/>
          <p:cNvSpPr>
            <a:spLocks noGrp="1"/>
          </p:cNvSpPr>
          <p:nvPr>
            <p:ph type="sldNum" sz="quarter" idx="15"/>
          </p:nvPr>
        </p:nvSpPr>
        <p:spPr/>
        <p:txBody>
          <a:bodyPr/>
          <a:lstStyle/>
          <a:p>
            <a:fld id="{B34338C2-C332-4FEE-B33B-120A04F986EA}" type="slidenum">
              <a:rPr lang="en-US" smtClean="0"/>
              <a:pPr/>
              <a:t>62</a:t>
            </a:fld>
            <a:endParaRPr lang="en-US"/>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001000" cy="1143000"/>
          </a:xfrm>
        </p:spPr>
        <p:txBody>
          <a:bodyPr>
            <a:noAutofit/>
          </a:bodyPr>
          <a:lstStyle/>
          <a:p>
            <a:pPr algn="ctr"/>
            <a:r>
              <a:rPr lang="ar-SA" sz="4000" b="1" dirty="0" smtClean="0">
                <a:solidFill>
                  <a:schemeClr val="tx1"/>
                </a:solidFill>
              </a:rPr>
              <a:t>العرض الداخلي للموارد البشرية</a:t>
            </a:r>
            <a:endParaRPr lang="en-US" sz="4000" dirty="0"/>
          </a:p>
        </p:txBody>
      </p:sp>
      <p:sp>
        <p:nvSpPr>
          <p:cNvPr id="3" name="Content Placeholder 2"/>
          <p:cNvSpPr>
            <a:spLocks noGrp="1"/>
          </p:cNvSpPr>
          <p:nvPr>
            <p:ph idx="1"/>
          </p:nvPr>
        </p:nvSpPr>
        <p:spPr>
          <a:xfrm>
            <a:off x="304800" y="1905000"/>
            <a:ext cx="8458200" cy="4568952"/>
          </a:xfrm>
        </p:spPr>
        <p:txBody>
          <a:bodyPr>
            <a:normAutofit/>
          </a:bodyPr>
          <a:lstStyle/>
          <a:p>
            <a:pPr algn="just">
              <a:buNone/>
            </a:pPr>
            <a:r>
              <a:rPr lang="ar-SA" sz="3200" dirty="0" smtClean="0">
                <a:latin typeface="Times New Roman" pitchFamily="18" charset="0"/>
                <a:cs typeface="Times New Roman" pitchFamily="18" charset="0"/>
              </a:rPr>
              <a:t>2- مدى الصلاحية للترقية إلى وظائف أعلى في سلم الوظائف.</a:t>
            </a:r>
          </a:p>
          <a:p>
            <a:pPr algn="just">
              <a:lnSpc>
                <a:spcPct val="150000"/>
              </a:lnSpc>
              <a:buNone/>
            </a:pPr>
            <a:r>
              <a:rPr lang="ar-SA" sz="3200" dirty="0" smtClean="0">
                <a:latin typeface="Times New Roman" pitchFamily="18" charset="0"/>
                <a:cs typeface="Times New Roman" pitchFamily="18" charset="0"/>
              </a:rPr>
              <a:t>3- مدى الحاجة إلى البرامج التدريبية لتأهيلهم لشغل الوظائف.</a:t>
            </a:r>
          </a:p>
          <a:p>
            <a:pPr algn="just">
              <a:lnSpc>
                <a:spcPct val="150000"/>
              </a:lnSpc>
              <a:buNone/>
            </a:pPr>
            <a:r>
              <a:rPr lang="ar-SA" sz="3200" dirty="0" smtClean="0">
                <a:latin typeface="Times New Roman" pitchFamily="18" charset="0"/>
                <a:cs typeface="Times New Roman" pitchFamily="18" charset="0"/>
              </a:rPr>
              <a:t>4- الوقوف على مدى الحاجة المحتملة لسوق العمل الخارجي بسبب عدم توفر الموارد البشرية المناسبة للإحلال، وحاجتها إلى مدة أطول لإكتساب الخبرة والمهارة المطلوبة.</a:t>
            </a:r>
            <a:endParaRPr lang="en-US" sz="3200" dirty="0">
              <a:latin typeface="Times New Roman" pitchFamily="18" charset="0"/>
              <a:cs typeface="Times New Roman" pitchFamily="18" charset="0"/>
            </a:endParaRPr>
          </a:p>
        </p:txBody>
      </p:sp>
      <p:sp>
        <p:nvSpPr>
          <p:cNvPr id="4" name="Slide Number Placeholder 3"/>
          <p:cNvSpPr>
            <a:spLocks noGrp="1"/>
          </p:cNvSpPr>
          <p:nvPr>
            <p:ph type="sldNum" sz="quarter" idx="15"/>
          </p:nvPr>
        </p:nvSpPr>
        <p:spPr/>
        <p:txBody>
          <a:bodyPr/>
          <a:lstStyle/>
          <a:p>
            <a:fld id="{B34338C2-C332-4FEE-B33B-120A04F986EA}" type="slidenum">
              <a:rPr lang="en-US" smtClean="0"/>
              <a:pPr/>
              <a:t>63</a:t>
            </a:fld>
            <a:endParaRPr lang="en-US"/>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848600" cy="1143000"/>
          </a:xfrm>
        </p:spPr>
        <p:txBody>
          <a:bodyPr>
            <a:normAutofit/>
          </a:bodyPr>
          <a:lstStyle/>
          <a:p>
            <a:pPr algn="ctr"/>
            <a:r>
              <a:rPr lang="ar-SA" sz="4400" b="1" dirty="0" smtClean="0">
                <a:solidFill>
                  <a:schemeClr val="tx1"/>
                </a:solidFill>
              </a:rPr>
              <a:t>العرض الداخلي للموارد البشرية</a:t>
            </a:r>
            <a:endParaRPr lang="en-US" sz="4400" dirty="0"/>
          </a:p>
        </p:txBody>
      </p:sp>
      <p:sp>
        <p:nvSpPr>
          <p:cNvPr id="3" name="Content Placeholder 2"/>
          <p:cNvSpPr>
            <a:spLocks noGrp="1"/>
          </p:cNvSpPr>
          <p:nvPr>
            <p:ph idx="1"/>
          </p:nvPr>
        </p:nvSpPr>
        <p:spPr>
          <a:xfrm>
            <a:off x="457200" y="1981200"/>
            <a:ext cx="8305800" cy="4492752"/>
          </a:xfrm>
        </p:spPr>
        <p:txBody>
          <a:bodyPr>
            <a:normAutofit/>
          </a:bodyPr>
          <a:lstStyle/>
          <a:p>
            <a:pPr algn="just">
              <a:lnSpc>
                <a:spcPct val="150000"/>
              </a:lnSpc>
              <a:buNone/>
            </a:pPr>
            <a:r>
              <a:rPr lang="ar-SA" sz="3200" dirty="0" smtClean="0">
                <a:latin typeface="Times New Roman" pitchFamily="18" charset="0"/>
                <a:cs typeface="Times New Roman" pitchFamily="18" charset="0"/>
              </a:rPr>
              <a:t>   تحتوي خرائط الإحلال على معلومات يمكن استخدامها لتحديد الموظفين المحتمل ترقيتهم إلى وظائف أعلى عند ترقية شاغليها أو نقلهم إلى وظائف أو مواقع أخرى.</a:t>
            </a:r>
            <a:endParaRPr lang="en-US" sz="3200" dirty="0">
              <a:latin typeface="Times New Roman" pitchFamily="18" charset="0"/>
              <a:cs typeface="Times New Roman" pitchFamily="18" charset="0"/>
            </a:endParaRPr>
          </a:p>
        </p:txBody>
      </p:sp>
      <p:sp>
        <p:nvSpPr>
          <p:cNvPr id="4" name="Slide Number Placeholder 3"/>
          <p:cNvSpPr>
            <a:spLocks noGrp="1"/>
          </p:cNvSpPr>
          <p:nvPr>
            <p:ph type="sldNum" sz="quarter" idx="15"/>
          </p:nvPr>
        </p:nvSpPr>
        <p:spPr/>
        <p:txBody>
          <a:bodyPr/>
          <a:lstStyle/>
          <a:p>
            <a:fld id="{B34338C2-C332-4FEE-B33B-120A04F986EA}" type="slidenum">
              <a:rPr lang="en-US" smtClean="0"/>
              <a:pPr/>
              <a:t>64</a:t>
            </a:fld>
            <a:endParaRPr lang="en-US"/>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noAutofit/>
          </a:bodyPr>
          <a:lstStyle/>
          <a:p>
            <a:pPr algn="ctr"/>
            <a:r>
              <a:rPr lang="ar-SA" sz="4000" b="1" dirty="0" smtClean="0">
                <a:solidFill>
                  <a:schemeClr val="tx1"/>
                </a:solidFill>
              </a:rPr>
              <a:t>العرض الداخلي للموارد البشرية</a:t>
            </a:r>
            <a:endParaRPr lang="en-US" sz="4000" dirty="0"/>
          </a:p>
        </p:txBody>
      </p:sp>
      <p:sp>
        <p:nvSpPr>
          <p:cNvPr id="3" name="Content Placeholder 2"/>
          <p:cNvSpPr>
            <a:spLocks noGrp="1"/>
          </p:cNvSpPr>
          <p:nvPr>
            <p:ph idx="1"/>
          </p:nvPr>
        </p:nvSpPr>
        <p:spPr>
          <a:xfrm>
            <a:off x="457200" y="1905000"/>
            <a:ext cx="8229600" cy="4568952"/>
          </a:xfrm>
        </p:spPr>
        <p:txBody>
          <a:bodyPr>
            <a:normAutofit/>
          </a:bodyPr>
          <a:lstStyle/>
          <a:p>
            <a:pPr algn="just">
              <a:lnSpc>
                <a:spcPct val="150000"/>
              </a:lnSpc>
              <a:buNone/>
            </a:pPr>
            <a:r>
              <a:rPr lang="ar-SA" sz="3200" dirty="0" smtClean="0">
                <a:latin typeface="Times New Roman" pitchFamily="18" charset="0"/>
                <a:cs typeface="Times New Roman" pitchFamily="18" charset="0"/>
              </a:rPr>
              <a:t>   وتتضمن هذه الخرائط معلومات عن أسماء الموظفين شاغلي الوظائف الحالية، ومدة إشغالهم لها، وأسماء المرشحين لها، ودرجة استعداد كل منهم وعمره وقدراته المتنوعة ومستوى أدائه، وفرصته في الترقية قياساً بالآخرين.</a:t>
            </a:r>
            <a:endParaRPr lang="en-US" sz="3200" dirty="0">
              <a:latin typeface="Times New Roman" pitchFamily="18" charset="0"/>
              <a:cs typeface="Times New Roman" pitchFamily="18" charset="0"/>
            </a:endParaRPr>
          </a:p>
        </p:txBody>
      </p:sp>
      <p:sp>
        <p:nvSpPr>
          <p:cNvPr id="4" name="Slide Number Placeholder 3"/>
          <p:cNvSpPr>
            <a:spLocks noGrp="1"/>
          </p:cNvSpPr>
          <p:nvPr>
            <p:ph type="sldNum" sz="quarter" idx="15"/>
          </p:nvPr>
        </p:nvSpPr>
        <p:spPr/>
        <p:txBody>
          <a:bodyPr/>
          <a:lstStyle/>
          <a:p>
            <a:fld id="{B34338C2-C332-4FEE-B33B-120A04F986EA}" type="slidenum">
              <a:rPr lang="en-US" smtClean="0"/>
              <a:pPr/>
              <a:t>65</a:t>
            </a:fld>
            <a:endParaRPr lang="en-US"/>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noAutofit/>
          </a:bodyPr>
          <a:lstStyle/>
          <a:p>
            <a:pPr algn="ctr"/>
            <a:r>
              <a:rPr lang="ar-SA" sz="4000" b="1" dirty="0" smtClean="0">
                <a:solidFill>
                  <a:schemeClr val="tx1"/>
                </a:solidFill>
              </a:rPr>
              <a:t>العرض الداخلي للموارد البشرية</a:t>
            </a:r>
            <a:endParaRPr lang="en-US" sz="4000" dirty="0"/>
          </a:p>
        </p:txBody>
      </p:sp>
      <p:sp>
        <p:nvSpPr>
          <p:cNvPr id="3" name="Content Placeholder 2"/>
          <p:cNvSpPr>
            <a:spLocks noGrp="1"/>
          </p:cNvSpPr>
          <p:nvPr>
            <p:ph idx="1"/>
          </p:nvPr>
        </p:nvSpPr>
        <p:spPr>
          <a:xfrm>
            <a:off x="304800" y="1600200"/>
            <a:ext cx="8382000" cy="4873752"/>
          </a:xfrm>
        </p:spPr>
        <p:txBody>
          <a:bodyPr>
            <a:normAutofit/>
          </a:bodyPr>
          <a:lstStyle/>
          <a:p>
            <a:pPr algn="r">
              <a:buNone/>
            </a:pPr>
            <a:r>
              <a:rPr lang="ar-SA" sz="3200" b="1" dirty="0" smtClean="0">
                <a:latin typeface="Times New Roman" pitchFamily="18" charset="0"/>
                <a:cs typeface="Times New Roman" pitchFamily="18" charset="0"/>
              </a:rPr>
              <a:t>عيوب خرائط الإحلال :</a:t>
            </a:r>
          </a:p>
          <a:p>
            <a:pPr algn="just">
              <a:lnSpc>
                <a:spcPct val="150000"/>
              </a:lnSpc>
              <a:buNone/>
            </a:pPr>
            <a:r>
              <a:rPr lang="ar-SA" sz="3200" dirty="0" smtClean="0">
                <a:latin typeface="Times New Roman" pitchFamily="18" charset="0"/>
                <a:cs typeface="Times New Roman" pitchFamily="18" charset="0"/>
              </a:rPr>
              <a:t>1- اعتمادها على المعايير الشخصية أكثر من المعايير الموضوعية.</a:t>
            </a:r>
          </a:p>
          <a:p>
            <a:pPr algn="just">
              <a:lnSpc>
                <a:spcPct val="150000"/>
              </a:lnSpc>
              <a:buNone/>
            </a:pPr>
            <a:r>
              <a:rPr lang="ar-SA" sz="3200" dirty="0" smtClean="0">
                <a:latin typeface="Times New Roman" pitchFamily="18" charset="0"/>
                <a:cs typeface="Times New Roman" pitchFamily="18" charset="0"/>
              </a:rPr>
              <a:t>2- عدم أخذها للتغيرات البيئية الداخلية والخارجية في عين الاعتبار.</a:t>
            </a:r>
            <a:endParaRPr lang="en-US" sz="3200" dirty="0">
              <a:latin typeface="Times New Roman" pitchFamily="18" charset="0"/>
              <a:cs typeface="Times New Roman" pitchFamily="18" charset="0"/>
            </a:endParaRPr>
          </a:p>
        </p:txBody>
      </p:sp>
      <p:sp>
        <p:nvSpPr>
          <p:cNvPr id="4" name="Slide Number Placeholder 3"/>
          <p:cNvSpPr>
            <a:spLocks noGrp="1"/>
          </p:cNvSpPr>
          <p:nvPr>
            <p:ph type="sldNum" sz="quarter" idx="15"/>
          </p:nvPr>
        </p:nvSpPr>
        <p:spPr/>
        <p:txBody>
          <a:bodyPr/>
          <a:lstStyle/>
          <a:p>
            <a:fld id="{B34338C2-C332-4FEE-B33B-120A04F986EA}" type="slidenum">
              <a:rPr lang="en-US" smtClean="0"/>
              <a:pPr/>
              <a:t>66</a:t>
            </a:fld>
            <a:endParaRPr lang="en-US"/>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001000" cy="990600"/>
          </a:xfrm>
        </p:spPr>
        <p:txBody>
          <a:bodyPr>
            <a:normAutofit fontScale="90000"/>
          </a:bodyPr>
          <a:lstStyle/>
          <a:p>
            <a:pPr algn="ctr"/>
            <a:r>
              <a:rPr lang="ar-SA" sz="4400" b="1" dirty="0" smtClean="0">
                <a:solidFill>
                  <a:schemeClr val="tx1"/>
                </a:solidFill>
              </a:rPr>
              <a:t>أساليب التنبؤ بالاحتياجات من الموارد البشرية</a:t>
            </a:r>
            <a:endParaRPr lang="en-US" sz="4400" b="1" dirty="0">
              <a:solidFill>
                <a:schemeClr val="tx1"/>
              </a:solidFill>
            </a:endParaRPr>
          </a:p>
        </p:txBody>
      </p:sp>
      <p:sp>
        <p:nvSpPr>
          <p:cNvPr id="3" name="Content Placeholder 2"/>
          <p:cNvSpPr>
            <a:spLocks noGrp="1"/>
          </p:cNvSpPr>
          <p:nvPr>
            <p:ph idx="1"/>
          </p:nvPr>
        </p:nvSpPr>
        <p:spPr>
          <a:xfrm>
            <a:off x="457200" y="1905000"/>
            <a:ext cx="8229600" cy="4568952"/>
          </a:xfrm>
        </p:spPr>
        <p:txBody>
          <a:bodyPr>
            <a:normAutofit/>
          </a:bodyPr>
          <a:lstStyle/>
          <a:p>
            <a:pPr algn="just">
              <a:lnSpc>
                <a:spcPct val="150000"/>
              </a:lnSpc>
              <a:buNone/>
            </a:pPr>
            <a:r>
              <a:rPr lang="ar-SA" sz="3200" dirty="0" smtClean="0">
                <a:latin typeface="Times New Roman" pitchFamily="18" charset="0"/>
                <a:cs typeface="Times New Roman" pitchFamily="18" charset="0"/>
              </a:rPr>
              <a:t>   تتراوح أساليب التنبؤ بالاحتياجات من الموارد البشرية من الأساليب البسيطة التي تعتمد على خبرة الإدارة العليا ومدير إدارة الموارد البشرية ، إلى الأساليب المعقدة التي تعتمد على المعادلات الرياضية والطرق الإحصائية.</a:t>
            </a:r>
            <a:endParaRPr lang="en-US" sz="3200" dirty="0">
              <a:latin typeface="Times New Roman" pitchFamily="18" charset="0"/>
              <a:cs typeface="Times New Roman" pitchFamily="18" charset="0"/>
            </a:endParaRPr>
          </a:p>
        </p:txBody>
      </p:sp>
      <p:sp>
        <p:nvSpPr>
          <p:cNvPr id="4" name="Slide Number Placeholder 3"/>
          <p:cNvSpPr>
            <a:spLocks noGrp="1"/>
          </p:cNvSpPr>
          <p:nvPr>
            <p:ph type="sldNum" sz="quarter" idx="15"/>
          </p:nvPr>
        </p:nvSpPr>
        <p:spPr/>
        <p:txBody>
          <a:bodyPr/>
          <a:lstStyle/>
          <a:p>
            <a:fld id="{B34338C2-C332-4FEE-B33B-120A04F986EA}" type="slidenum">
              <a:rPr lang="en-US" smtClean="0"/>
              <a:pPr/>
              <a:t>67</a:t>
            </a:fld>
            <a:endParaRPr lang="en-US"/>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828800"/>
            <a:ext cx="8382000" cy="4645152"/>
          </a:xfrm>
        </p:spPr>
        <p:txBody>
          <a:bodyPr>
            <a:normAutofit/>
          </a:bodyPr>
          <a:lstStyle/>
          <a:p>
            <a:pPr algn="just">
              <a:buNone/>
            </a:pPr>
            <a:r>
              <a:rPr lang="ar-SA" sz="3200" b="1" dirty="0" smtClean="0">
                <a:latin typeface="Times New Roman" pitchFamily="18" charset="0"/>
                <a:cs typeface="Times New Roman" pitchFamily="18" charset="0"/>
              </a:rPr>
              <a:t>1- تحليل عبء العمل وقوة العمل:</a:t>
            </a:r>
          </a:p>
          <a:p>
            <a:pPr algn="just">
              <a:lnSpc>
                <a:spcPct val="150000"/>
              </a:lnSpc>
              <a:buNone/>
            </a:pPr>
            <a:r>
              <a:rPr lang="ar-SA" sz="3200" dirty="0" smtClean="0">
                <a:latin typeface="Times New Roman" pitchFamily="18" charset="0"/>
                <a:cs typeface="Times New Roman" pitchFamily="18" charset="0"/>
              </a:rPr>
              <a:t>   تعد هذه الطريقة في تحديد الاحتياجات من الموارد البشرية من الطرق البسيطة التي تعتمد على الارتباط بين موازنة المبيعات أو تقدير حجم المبيعات للمدة المقبلة وحجم الإنتاج المتوقع والمشتريات والخدمات وغيرها.</a:t>
            </a:r>
            <a:endParaRPr lang="en-US" sz="3200" dirty="0">
              <a:latin typeface="Times New Roman" pitchFamily="18" charset="0"/>
              <a:cs typeface="Times New Roman" pitchFamily="18" charset="0"/>
            </a:endParaRPr>
          </a:p>
        </p:txBody>
      </p:sp>
      <p:sp>
        <p:nvSpPr>
          <p:cNvPr id="4" name="Title 1"/>
          <p:cNvSpPr>
            <a:spLocks noGrp="1"/>
          </p:cNvSpPr>
          <p:nvPr>
            <p:ph type="title"/>
          </p:nvPr>
        </p:nvSpPr>
        <p:spPr>
          <a:xfrm>
            <a:off x="457200" y="274638"/>
            <a:ext cx="8077200" cy="1143000"/>
          </a:xfrm>
        </p:spPr>
        <p:txBody>
          <a:bodyPr>
            <a:noAutofit/>
          </a:bodyPr>
          <a:lstStyle/>
          <a:p>
            <a:pPr algn="ctr"/>
            <a:r>
              <a:rPr lang="ar-SA" sz="4000" b="1" dirty="0" smtClean="0">
                <a:solidFill>
                  <a:schemeClr val="tx1"/>
                </a:solidFill>
              </a:rPr>
              <a:t>أساليب التنبؤ بالاحتياجات من الموارد البشرية</a:t>
            </a:r>
            <a:endParaRPr lang="en-US" sz="4000" dirty="0"/>
          </a:p>
        </p:txBody>
      </p:sp>
      <p:sp>
        <p:nvSpPr>
          <p:cNvPr id="5" name="Slide Number Placeholder 4"/>
          <p:cNvSpPr>
            <a:spLocks noGrp="1"/>
          </p:cNvSpPr>
          <p:nvPr>
            <p:ph type="sldNum" sz="quarter" idx="15"/>
          </p:nvPr>
        </p:nvSpPr>
        <p:spPr/>
        <p:txBody>
          <a:bodyPr/>
          <a:lstStyle/>
          <a:p>
            <a:fld id="{B34338C2-C332-4FEE-B33B-120A04F986EA}" type="slidenum">
              <a:rPr lang="en-US" smtClean="0"/>
              <a:pPr/>
              <a:t>68</a:t>
            </a:fld>
            <a:endParaRPr lang="en-US"/>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53400" cy="944562"/>
          </a:xfrm>
        </p:spPr>
        <p:txBody>
          <a:bodyPr>
            <a:noAutofit/>
          </a:bodyPr>
          <a:lstStyle/>
          <a:p>
            <a:pPr algn="ctr"/>
            <a:r>
              <a:rPr lang="ar-SA" sz="4000" b="1" dirty="0" smtClean="0">
                <a:solidFill>
                  <a:schemeClr val="tx1"/>
                </a:solidFill>
              </a:rPr>
              <a:t>أساليب التنبؤ بالاحتياجات من الموارد البشرية</a:t>
            </a:r>
            <a:endParaRPr lang="en-US" sz="4000" dirty="0"/>
          </a:p>
        </p:txBody>
      </p:sp>
      <p:sp>
        <p:nvSpPr>
          <p:cNvPr id="3" name="Content Placeholder 2"/>
          <p:cNvSpPr>
            <a:spLocks noGrp="1"/>
          </p:cNvSpPr>
          <p:nvPr>
            <p:ph idx="1"/>
          </p:nvPr>
        </p:nvSpPr>
        <p:spPr>
          <a:xfrm>
            <a:off x="457200" y="1524000"/>
            <a:ext cx="8229600" cy="4949952"/>
          </a:xfrm>
        </p:spPr>
        <p:txBody>
          <a:bodyPr>
            <a:normAutofit lnSpcReduction="10000"/>
          </a:bodyPr>
          <a:lstStyle/>
          <a:p>
            <a:pPr algn="just">
              <a:lnSpc>
                <a:spcPct val="150000"/>
              </a:lnSpc>
              <a:buNone/>
            </a:pPr>
            <a:r>
              <a:rPr lang="ar-SA" sz="3200" dirty="0" smtClean="0">
                <a:latin typeface="Times New Roman" pitchFamily="18" charset="0"/>
                <a:cs typeface="Times New Roman" pitchFamily="18" charset="0"/>
              </a:rPr>
              <a:t>   إذا أمكن توقع حجم المبيعات المستقبلية بدقة فإن المنظمة تستطيع أن تتوقع حجم منتجاتها من السلع المختلفة لتلك الفترة بالدقة ذاتها.</a:t>
            </a:r>
          </a:p>
          <a:p>
            <a:pPr algn="just">
              <a:lnSpc>
                <a:spcPct val="150000"/>
              </a:lnSpc>
              <a:buNone/>
            </a:pPr>
            <a:r>
              <a:rPr lang="ar-SA" sz="3200" dirty="0" smtClean="0">
                <a:latin typeface="Times New Roman" pitchFamily="18" charset="0"/>
                <a:cs typeface="Times New Roman" pitchFamily="18" charset="0"/>
              </a:rPr>
              <a:t>	وبالتالي تتمكن من تحديد حجم العمل ومن ثم عدد الموظفين اللازمين لإنجاز ذلك العمل ومقارنته بعدد الموظفين الموجودين بالتخصصات المطلوبة للحصول على العدد النهائي اللازم من سوق العمل.</a:t>
            </a:r>
          </a:p>
        </p:txBody>
      </p:sp>
      <p:sp>
        <p:nvSpPr>
          <p:cNvPr id="4" name="Slide Number Placeholder 3"/>
          <p:cNvSpPr>
            <a:spLocks noGrp="1"/>
          </p:cNvSpPr>
          <p:nvPr>
            <p:ph type="sldNum" sz="quarter" idx="15"/>
          </p:nvPr>
        </p:nvSpPr>
        <p:spPr/>
        <p:txBody>
          <a:bodyPr/>
          <a:lstStyle/>
          <a:p>
            <a:fld id="{B34338C2-C332-4FEE-B33B-120A04F986EA}" type="slidenum">
              <a:rPr lang="en-US" smtClean="0"/>
              <a:pPr/>
              <a:t>69</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ar-SA" sz="4400" dirty="0" smtClean="0">
                <a:solidFill>
                  <a:schemeClr val="tx1"/>
                </a:solidFill>
              </a:rPr>
              <a:t>تخطيط الموارد البشرية</a:t>
            </a:r>
            <a:endParaRPr lang="en-US" sz="4400" dirty="0">
              <a:solidFill>
                <a:schemeClr val="tx1"/>
              </a:solidFill>
            </a:endParaRPr>
          </a:p>
        </p:txBody>
      </p:sp>
      <p:sp>
        <p:nvSpPr>
          <p:cNvPr id="3" name="Content Placeholder 2"/>
          <p:cNvSpPr>
            <a:spLocks noGrp="1"/>
          </p:cNvSpPr>
          <p:nvPr>
            <p:ph sz="quarter" idx="1"/>
          </p:nvPr>
        </p:nvSpPr>
        <p:spPr>
          <a:xfrm>
            <a:off x="381000" y="1905000"/>
            <a:ext cx="8153400" cy="4568952"/>
          </a:xfrm>
        </p:spPr>
        <p:txBody>
          <a:bodyPr>
            <a:normAutofit/>
          </a:bodyPr>
          <a:lstStyle/>
          <a:p>
            <a:pPr algn="just" rtl="1">
              <a:lnSpc>
                <a:spcPct val="150000"/>
              </a:lnSpc>
              <a:buNone/>
            </a:pPr>
            <a:r>
              <a:rPr lang="ar-SA" sz="3200" dirty="0" smtClean="0">
                <a:latin typeface="Times New Roman" pitchFamily="18" charset="0"/>
                <a:cs typeface="Times New Roman" pitchFamily="18" charset="0"/>
              </a:rPr>
              <a:t>   وهو ”التحليل المستمر للموارد البشرية في ضوء استراتيجية شاملة للمنظمة لتحديد أنواع الوظائف والمهارات والتخصصات والأعداد اللازمة من كل نوع لكل وحدة أو قسم أو إدارة في المنظمة وتوفيرها في الوقت والزمان المناسبين لكي يساعد على بقاء وتطور المنظمة، وتحقيق أهدافها“.</a:t>
            </a:r>
            <a:endParaRPr lang="en-US" sz="3200" dirty="0">
              <a:latin typeface="Times New Roman" pitchFamily="18" charset="0"/>
              <a:cs typeface="Times New Roman" pitchFamily="18" charset="0"/>
            </a:endParaRPr>
          </a:p>
        </p:txBody>
      </p:sp>
      <p:sp>
        <p:nvSpPr>
          <p:cNvPr id="4" name="Slide Number Placeholder 3"/>
          <p:cNvSpPr>
            <a:spLocks noGrp="1"/>
          </p:cNvSpPr>
          <p:nvPr>
            <p:ph type="sldNum" sz="quarter" idx="15"/>
          </p:nvPr>
        </p:nvSpPr>
        <p:spPr/>
        <p:txBody>
          <a:bodyPr/>
          <a:lstStyle/>
          <a:p>
            <a:fld id="{B34338C2-C332-4FEE-B33B-120A04F986EA}" type="slidenum">
              <a:rPr lang="en-US" smtClean="0"/>
              <a:pPr/>
              <a:t>7</a:t>
            </a:fld>
            <a:endParaRPr lang="en-US"/>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828800"/>
            <a:ext cx="8382000" cy="4645152"/>
          </a:xfrm>
        </p:spPr>
        <p:txBody>
          <a:bodyPr>
            <a:normAutofit/>
          </a:bodyPr>
          <a:lstStyle/>
          <a:p>
            <a:pPr algn="just">
              <a:lnSpc>
                <a:spcPct val="150000"/>
              </a:lnSpc>
              <a:buNone/>
            </a:pPr>
            <a:r>
              <a:rPr lang="ar-SA" sz="3200" dirty="0" smtClean="0">
                <a:latin typeface="Times New Roman" pitchFamily="18" charset="0"/>
                <a:cs typeface="Times New Roman" pitchFamily="18" charset="0"/>
              </a:rPr>
              <a:t>2- </a:t>
            </a:r>
            <a:r>
              <a:rPr lang="ar-SA" sz="3200" b="1" dirty="0" smtClean="0">
                <a:latin typeface="Times New Roman" pitchFamily="18" charset="0"/>
                <a:cs typeface="Times New Roman" pitchFamily="18" charset="0"/>
              </a:rPr>
              <a:t>طريقة المعادلات </a:t>
            </a:r>
            <a:endParaRPr lang="en-US" sz="3200" b="1" dirty="0" smtClean="0">
              <a:latin typeface="Times New Roman" pitchFamily="18" charset="0"/>
              <a:cs typeface="Times New Roman" pitchFamily="18" charset="0"/>
            </a:endParaRPr>
          </a:p>
          <a:p>
            <a:pPr algn="just">
              <a:lnSpc>
                <a:spcPct val="150000"/>
              </a:lnSpc>
              <a:buNone/>
            </a:pPr>
            <a:r>
              <a:rPr lang="ar-SA" sz="3200" dirty="0" smtClean="0">
                <a:latin typeface="Times New Roman" pitchFamily="18" charset="0"/>
                <a:cs typeface="Times New Roman" pitchFamily="18" charset="0"/>
              </a:rPr>
              <a:t>	تعتمد هذه الطريقة على التنبؤ باحتياجات القوى البشرية على أساس استخدام معدل التحول بين عامل متغير (حجم المبيعات) والاحتياجات الكمية من القوى البشرية في المستقبل .</a:t>
            </a:r>
          </a:p>
          <a:p>
            <a:pPr algn="just">
              <a:lnSpc>
                <a:spcPct val="150000"/>
              </a:lnSpc>
              <a:buNone/>
            </a:pPr>
            <a:r>
              <a:rPr lang="ar-SA" sz="3200" dirty="0" smtClean="0">
                <a:latin typeface="Times New Roman" pitchFamily="18" charset="0"/>
                <a:cs typeface="Times New Roman" pitchFamily="18" charset="0"/>
              </a:rPr>
              <a:t>	</a:t>
            </a:r>
            <a:r>
              <a:rPr lang="ar-SA" sz="3200" b="1" dirty="0" smtClean="0">
                <a:latin typeface="Times New Roman" pitchFamily="18" charset="0"/>
                <a:cs typeface="Times New Roman" pitchFamily="18" charset="0"/>
              </a:rPr>
              <a:t>وفيما يلي مثال :</a:t>
            </a:r>
            <a:endParaRPr lang="en-US" sz="3200" b="1" dirty="0">
              <a:latin typeface="Times New Roman" pitchFamily="18" charset="0"/>
              <a:cs typeface="Times New Roman" pitchFamily="18" charset="0"/>
            </a:endParaRPr>
          </a:p>
        </p:txBody>
      </p:sp>
      <p:sp>
        <p:nvSpPr>
          <p:cNvPr id="4" name="Title 1"/>
          <p:cNvSpPr>
            <a:spLocks noGrp="1"/>
          </p:cNvSpPr>
          <p:nvPr>
            <p:ph type="title"/>
          </p:nvPr>
        </p:nvSpPr>
        <p:spPr>
          <a:xfrm>
            <a:off x="457200" y="274638"/>
            <a:ext cx="8153400" cy="1143000"/>
          </a:xfrm>
        </p:spPr>
        <p:txBody>
          <a:bodyPr>
            <a:noAutofit/>
          </a:bodyPr>
          <a:lstStyle/>
          <a:p>
            <a:r>
              <a:rPr lang="ar-SA" sz="4000" b="1" dirty="0" smtClean="0">
                <a:solidFill>
                  <a:schemeClr val="tx1"/>
                </a:solidFill>
              </a:rPr>
              <a:t>أساليب التنبؤ بالاحتياجات من الموارد البشرية</a:t>
            </a:r>
            <a:endParaRPr lang="en-US" sz="4000" dirty="0"/>
          </a:p>
        </p:txBody>
      </p:sp>
      <p:sp>
        <p:nvSpPr>
          <p:cNvPr id="5" name="Slide Number Placeholder 4"/>
          <p:cNvSpPr>
            <a:spLocks noGrp="1"/>
          </p:cNvSpPr>
          <p:nvPr>
            <p:ph type="sldNum" sz="quarter" idx="15"/>
          </p:nvPr>
        </p:nvSpPr>
        <p:spPr/>
        <p:txBody>
          <a:bodyPr/>
          <a:lstStyle/>
          <a:p>
            <a:fld id="{B34338C2-C332-4FEE-B33B-120A04F986EA}" type="slidenum">
              <a:rPr lang="en-US" smtClean="0"/>
              <a:pPr/>
              <a:t>70</a:t>
            </a:fld>
            <a:endParaRPr lang="en-US"/>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noAutofit/>
          </a:bodyPr>
          <a:lstStyle/>
          <a:p>
            <a:r>
              <a:rPr lang="ar-SA" sz="4000" b="1" dirty="0" smtClean="0">
                <a:solidFill>
                  <a:schemeClr val="tx1"/>
                </a:solidFill>
              </a:rPr>
              <a:t>أساليب التنبؤ بالاحتياجات من الموارد البشرية</a:t>
            </a:r>
            <a:endParaRPr lang="en-US" sz="4000" dirty="0"/>
          </a:p>
        </p:txBody>
      </p:sp>
      <p:sp>
        <p:nvSpPr>
          <p:cNvPr id="3" name="Content Placeholder 2"/>
          <p:cNvSpPr>
            <a:spLocks noGrp="1"/>
          </p:cNvSpPr>
          <p:nvPr>
            <p:ph idx="1"/>
          </p:nvPr>
        </p:nvSpPr>
        <p:spPr>
          <a:xfrm>
            <a:off x="228600" y="1600200"/>
            <a:ext cx="8458200" cy="4873752"/>
          </a:xfrm>
        </p:spPr>
        <p:txBody>
          <a:bodyPr>
            <a:normAutofit fontScale="92500"/>
          </a:bodyPr>
          <a:lstStyle/>
          <a:p>
            <a:pPr algn="just">
              <a:spcBef>
                <a:spcPts val="0"/>
              </a:spcBef>
              <a:buNone/>
            </a:pPr>
            <a:r>
              <a:rPr lang="ar-SA" sz="3200" dirty="0" smtClean="0">
                <a:latin typeface="Times New Roman" pitchFamily="18" charset="0"/>
                <a:cs typeface="Times New Roman" pitchFamily="18" charset="0"/>
              </a:rPr>
              <a:t> </a:t>
            </a:r>
            <a:r>
              <a:rPr lang="ar-SA" sz="3200" b="1" dirty="0" smtClean="0">
                <a:latin typeface="Times New Roman" pitchFamily="18" charset="0"/>
                <a:cs typeface="Times New Roman" pitchFamily="18" charset="0"/>
              </a:rPr>
              <a:t>مثال:</a:t>
            </a:r>
          </a:p>
          <a:p>
            <a:pPr algn="just">
              <a:spcBef>
                <a:spcPts val="0"/>
              </a:spcBef>
              <a:buNone/>
            </a:pPr>
            <a:r>
              <a:rPr lang="ar-SA" sz="3200" b="1" dirty="0" smtClean="0">
                <a:latin typeface="Times New Roman" pitchFamily="18" charset="0"/>
                <a:cs typeface="Times New Roman" pitchFamily="18" charset="0"/>
              </a:rPr>
              <a:t>	</a:t>
            </a:r>
            <a:r>
              <a:rPr lang="ar-SA" sz="3200" dirty="0" smtClean="0">
                <a:latin typeface="Times New Roman" pitchFamily="18" charset="0"/>
                <a:cs typeface="Times New Roman" pitchFamily="18" charset="0"/>
              </a:rPr>
              <a:t>كان المعدل السنوي للمبيعات في شركة ما هو( 500.000 ) لمندوب البيع الواحد وقد بلغت مبيعاتها الإجمالية خمسة مليون ريال من خلال عشرة مندوبين للبيع ؟</a:t>
            </a:r>
          </a:p>
          <a:p>
            <a:pPr algn="just">
              <a:spcBef>
                <a:spcPts val="0"/>
              </a:spcBef>
              <a:buNone/>
            </a:pPr>
            <a:r>
              <a:rPr lang="ar-SA" sz="3200" dirty="0" smtClean="0">
                <a:latin typeface="Times New Roman" pitchFamily="18" charset="0"/>
                <a:cs typeface="Times New Roman" pitchFamily="18" charset="0"/>
              </a:rPr>
              <a:t>	وقد رأت إدارة الشركة أن تزيد مبيعاتها في السنتين التاليتين على النحو التالي :</a:t>
            </a:r>
          </a:p>
          <a:p>
            <a:pPr algn="just">
              <a:spcBef>
                <a:spcPts val="0"/>
              </a:spcBef>
              <a:buNone/>
            </a:pPr>
            <a:r>
              <a:rPr lang="ar-SA" sz="3200" dirty="0" smtClean="0">
                <a:latin typeface="Times New Roman" pitchFamily="18" charset="0"/>
                <a:cs typeface="Times New Roman" pitchFamily="18" charset="0"/>
              </a:rPr>
              <a:t>السنة الأولى 8 مليون ريال</a:t>
            </a:r>
          </a:p>
          <a:p>
            <a:pPr algn="just">
              <a:spcBef>
                <a:spcPts val="0"/>
              </a:spcBef>
              <a:buNone/>
            </a:pPr>
            <a:r>
              <a:rPr lang="ar-SA" sz="3200" dirty="0" smtClean="0">
                <a:latin typeface="Times New Roman" pitchFamily="18" charset="0"/>
                <a:cs typeface="Times New Roman" pitchFamily="18" charset="0"/>
              </a:rPr>
              <a:t>السنة الثانية 10 مليون ريال </a:t>
            </a:r>
          </a:p>
          <a:p>
            <a:pPr algn="just">
              <a:lnSpc>
                <a:spcPct val="160000"/>
              </a:lnSpc>
              <a:spcBef>
                <a:spcPts val="0"/>
              </a:spcBef>
              <a:buNone/>
            </a:pPr>
            <a:r>
              <a:rPr lang="ar-SA" sz="3200" dirty="0" smtClean="0">
                <a:latin typeface="Times New Roman" pitchFamily="18" charset="0"/>
                <a:cs typeface="Times New Roman" pitchFamily="18" charset="0"/>
              </a:rPr>
              <a:t>المطلوب: تحديد القوى العاملة المطلوبة للسنة الأولى والسنة الثانية </a:t>
            </a:r>
          </a:p>
          <a:p>
            <a:pPr algn="just">
              <a:spcBef>
                <a:spcPts val="0"/>
              </a:spcBef>
              <a:buNone/>
            </a:pPr>
            <a:endParaRPr lang="en-US" sz="3200" dirty="0">
              <a:latin typeface="Times New Roman" pitchFamily="18" charset="0"/>
              <a:cs typeface="Times New Roman" pitchFamily="18" charset="0"/>
            </a:endParaRPr>
          </a:p>
        </p:txBody>
      </p:sp>
      <p:sp>
        <p:nvSpPr>
          <p:cNvPr id="4" name="Slide Number Placeholder 3"/>
          <p:cNvSpPr>
            <a:spLocks noGrp="1"/>
          </p:cNvSpPr>
          <p:nvPr>
            <p:ph type="sldNum" sz="quarter" idx="15"/>
          </p:nvPr>
        </p:nvSpPr>
        <p:spPr/>
        <p:txBody>
          <a:bodyPr/>
          <a:lstStyle/>
          <a:p>
            <a:fld id="{B34338C2-C332-4FEE-B33B-120A04F986EA}" type="slidenum">
              <a:rPr lang="en-US" smtClean="0"/>
              <a:pPr/>
              <a:t>71</a:t>
            </a:fld>
            <a:endParaRPr lang="en-US"/>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077200" cy="1143000"/>
          </a:xfrm>
        </p:spPr>
        <p:txBody>
          <a:bodyPr>
            <a:noAutofit/>
          </a:bodyPr>
          <a:lstStyle/>
          <a:p>
            <a:pPr algn="ctr"/>
            <a:r>
              <a:rPr lang="ar-SA" sz="4000" b="1" dirty="0" smtClean="0">
                <a:solidFill>
                  <a:schemeClr val="tx1"/>
                </a:solidFill>
              </a:rPr>
              <a:t>أساليب التنبؤ بالاحتياجات من الموارد البشرية</a:t>
            </a:r>
            <a:endParaRPr lang="ar-SA" sz="4000" dirty="0"/>
          </a:p>
        </p:txBody>
      </p:sp>
      <p:sp>
        <p:nvSpPr>
          <p:cNvPr id="3" name="Content Placeholder 2"/>
          <p:cNvSpPr>
            <a:spLocks noGrp="1"/>
          </p:cNvSpPr>
          <p:nvPr>
            <p:ph sz="quarter" idx="1"/>
          </p:nvPr>
        </p:nvSpPr>
        <p:spPr>
          <a:xfrm>
            <a:off x="152400" y="1676400"/>
            <a:ext cx="8458200" cy="4873752"/>
          </a:xfrm>
        </p:spPr>
        <p:txBody>
          <a:bodyPr/>
          <a:lstStyle/>
          <a:p>
            <a:r>
              <a:rPr lang="ar-SA" dirty="0" smtClean="0"/>
              <a:t>السنة الأولى = </a:t>
            </a:r>
            <a:r>
              <a:rPr lang="ar-SA" u="sng" dirty="0" smtClean="0"/>
              <a:t>8,000,000 – 5,000,000 </a:t>
            </a:r>
          </a:p>
          <a:p>
            <a:pPr>
              <a:spcBef>
                <a:spcPts val="0"/>
              </a:spcBef>
              <a:buNone/>
            </a:pPr>
            <a:r>
              <a:rPr lang="ar-SA" dirty="0" smtClean="0"/>
              <a:t>                                     500,000          </a:t>
            </a:r>
          </a:p>
          <a:p>
            <a:pPr>
              <a:spcBef>
                <a:spcPts val="0"/>
              </a:spcBef>
              <a:buNone/>
            </a:pPr>
            <a:endParaRPr lang="ar-SA" dirty="0" smtClean="0"/>
          </a:p>
          <a:p>
            <a:pPr>
              <a:spcBef>
                <a:spcPts val="0"/>
              </a:spcBef>
              <a:buNone/>
            </a:pPr>
            <a:r>
              <a:rPr lang="ar-SA" dirty="0" smtClean="0"/>
              <a:t>                    =  6 مندوبين جدد</a:t>
            </a:r>
          </a:p>
          <a:p>
            <a:pPr>
              <a:spcBef>
                <a:spcPts val="0"/>
              </a:spcBef>
              <a:buNone/>
            </a:pPr>
            <a:endParaRPr lang="ar-SA" dirty="0" smtClean="0"/>
          </a:p>
          <a:p>
            <a:pPr>
              <a:spcBef>
                <a:spcPts val="0"/>
              </a:spcBef>
              <a:buNone/>
            </a:pPr>
            <a:r>
              <a:rPr lang="ar-SA" dirty="0" smtClean="0"/>
              <a:t>السنة الثانية = </a:t>
            </a:r>
            <a:r>
              <a:rPr lang="ar-SA" u="sng" dirty="0" smtClean="0"/>
              <a:t>10,000,000- 8,000,000     </a:t>
            </a:r>
          </a:p>
          <a:p>
            <a:pPr>
              <a:spcBef>
                <a:spcPts val="0"/>
              </a:spcBef>
              <a:buNone/>
            </a:pPr>
            <a:r>
              <a:rPr lang="ar-SA" dirty="0" smtClean="0"/>
              <a:t>                              500,000</a:t>
            </a:r>
          </a:p>
          <a:p>
            <a:pPr>
              <a:spcBef>
                <a:spcPts val="0"/>
              </a:spcBef>
              <a:buNone/>
            </a:pPr>
            <a:endParaRPr lang="ar-SA" dirty="0" smtClean="0"/>
          </a:p>
          <a:p>
            <a:pPr>
              <a:spcBef>
                <a:spcPts val="0"/>
              </a:spcBef>
              <a:buNone/>
            </a:pPr>
            <a:r>
              <a:rPr lang="ar-SA" dirty="0" smtClean="0"/>
              <a:t>               =  </a:t>
            </a:r>
            <a:r>
              <a:rPr lang="ar-SA" u="sng" dirty="0" smtClean="0"/>
              <a:t>2,000,000</a:t>
            </a:r>
            <a:r>
              <a:rPr lang="ar-SA" dirty="0" smtClean="0"/>
              <a:t>  </a:t>
            </a:r>
          </a:p>
          <a:p>
            <a:pPr>
              <a:spcBef>
                <a:spcPts val="0"/>
              </a:spcBef>
              <a:buNone/>
            </a:pPr>
            <a:r>
              <a:rPr lang="ar-SA" dirty="0" smtClean="0"/>
              <a:t>                      500,000</a:t>
            </a:r>
          </a:p>
          <a:p>
            <a:pPr>
              <a:spcBef>
                <a:spcPts val="0"/>
              </a:spcBef>
              <a:buNone/>
            </a:pPr>
            <a:endParaRPr lang="ar-SA" dirty="0" smtClean="0"/>
          </a:p>
          <a:p>
            <a:pPr>
              <a:spcBef>
                <a:spcPts val="0"/>
              </a:spcBef>
              <a:buNone/>
            </a:pPr>
            <a:r>
              <a:rPr lang="ar-SA" dirty="0" smtClean="0"/>
              <a:t>               =  4 مندوبين جدد</a:t>
            </a:r>
            <a:endParaRPr lang="ar-SA" dirty="0"/>
          </a:p>
        </p:txBody>
      </p:sp>
      <p:sp>
        <p:nvSpPr>
          <p:cNvPr id="4" name="Slide Number Placeholder 3"/>
          <p:cNvSpPr>
            <a:spLocks noGrp="1"/>
          </p:cNvSpPr>
          <p:nvPr>
            <p:ph type="sldNum" sz="quarter" idx="15"/>
          </p:nvPr>
        </p:nvSpPr>
        <p:spPr/>
        <p:txBody>
          <a:bodyPr/>
          <a:lstStyle/>
          <a:p>
            <a:fld id="{B34338C2-C332-4FEE-B33B-120A04F986EA}" type="slidenum">
              <a:rPr lang="en-US" smtClean="0"/>
              <a:pPr/>
              <a:t>72</a:t>
            </a:fld>
            <a:endParaRPr lang="en-US"/>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153400" cy="4873752"/>
          </a:xfrm>
        </p:spPr>
        <p:txBody>
          <a:bodyPr>
            <a:normAutofit/>
          </a:bodyPr>
          <a:lstStyle/>
          <a:p>
            <a:pPr algn="just">
              <a:lnSpc>
                <a:spcPct val="150000"/>
              </a:lnSpc>
              <a:buNone/>
            </a:pPr>
            <a:r>
              <a:rPr lang="ar-SA" sz="3200" dirty="0" smtClean="0">
                <a:latin typeface="Times New Roman" pitchFamily="18" charset="0"/>
                <a:cs typeface="Times New Roman" pitchFamily="18" charset="0"/>
              </a:rPr>
              <a:t>   وتفترض هذه الطريقة عدم حصول تغيرات جوهرية في طبيعة عمل المنظمة أو تبدل في أهدافها أو أساليبها الإنتاجية والتسويقية.</a:t>
            </a:r>
          </a:p>
        </p:txBody>
      </p:sp>
      <p:sp>
        <p:nvSpPr>
          <p:cNvPr id="4" name="Title 1"/>
          <p:cNvSpPr>
            <a:spLocks noGrp="1"/>
          </p:cNvSpPr>
          <p:nvPr>
            <p:ph type="title"/>
          </p:nvPr>
        </p:nvSpPr>
        <p:spPr>
          <a:xfrm>
            <a:off x="381000" y="274638"/>
            <a:ext cx="8229600" cy="1143000"/>
          </a:xfrm>
        </p:spPr>
        <p:txBody>
          <a:bodyPr>
            <a:noAutofit/>
          </a:bodyPr>
          <a:lstStyle/>
          <a:p>
            <a:pPr algn="ctr"/>
            <a:r>
              <a:rPr lang="ar-SA" sz="4000" b="1" dirty="0" smtClean="0">
                <a:solidFill>
                  <a:schemeClr val="tx1"/>
                </a:solidFill>
              </a:rPr>
              <a:t>أساليب التنبؤ بالاحتياجات من الموارد البشرية</a:t>
            </a:r>
            <a:endParaRPr lang="en-US" sz="4000" dirty="0"/>
          </a:p>
        </p:txBody>
      </p:sp>
      <p:sp>
        <p:nvSpPr>
          <p:cNvPr id="5" name="Slide Number Placeholder 4"/>
          <p:cNvSpPr>
            <a:spLocks noGrp="1"/>
          </p:cNvSpPr>
          <p:nvPr>
            <p:ph type="sldNum" sz="quarter" idx="15"/>
          </p:nvPr>
        </p:nvSpPr>
        <p:spPr/>
        <p:txBody>
          <a:bodyPr/>
          <a:lstStyle/>
          <a:p>
            <a:fld id="{B34338C2-C332-4FEE-B33B-120A04F986EA}" type="slidenum">
              <a:rPr lang="en-US" smtClean="0"/>
              <a:pPr/>
              <a:t>73</a:t>
            </a:fld>
            <a:endParaRPr lang="en-US"/>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924800" cy="1143000"/>
          </a:xfrm>
        </p:spPr>
        <p:txBody>
          <a:bodyPr>
            <a:noAutofit/>
          </a:bodyPr>
          <a:lstStyle/>
          <a:p>
            <a:pPr algn="ctr"/>
            <a:r>
              <a:rPr lang="ar-SA" sz="4000" b="1" dirty="0" smtClean="0">
                <a:solidFill>
                  <a:schemeClr val="tx1"/>
                </a:solidFill>
              </a:rPr>
              <a:t>أساليب التنبؤ بالاحتياجات من الموارد البشرية</a:t>
            </a:r>
            <a:endParaRPr lang="ar-SA" sz="4000" dirty="0"/>
          </a:p>
        </p:txBody>
      </p:sp>
      <p:sp>
        <p:nvSpPr>
          <p:cNvPr id="3" name="Content Placeholder 2"/>
          <p:cNvSpPr>
            <a:spLocks noGrp="1"/>
          </p:cNvSpPr>
          <p:nvPr>
            <p:ph sz="quarter" idx="1"/>
          </p:nvPr>
        </p:nvSpPr>
        <p:spPr>
          <a:xfrm>
            <a:off x="228600" y="1600200"/>
            <a:ext cx="8382000" cy="4873752"/>
          </a:xfrm>
        </p:spPr>
        <p:txBody>
          <a:bodyPr>
            <a:normAutofit lnSpcReduction="10000"/>
          </a:bodyPr>
          <a:lstStyle/>
          <a:p>
            <a:pPr algn="just">
              <a:lnSpc>
                <a:spcPct val="150000"/>
              </a:lnSpc>
              <a:spcBef>
                <a:spcPts val="0"/>
              </a:spcBef>
              <a:buNone/>
            </a:pPr>
            <a:r>
              <a:rPr lang="ar-SA" sz="3200" b="1" dirty="0" smtClean="0">
                <a:latin typeface="Times New Roman" pitchFamily="18" charset="0"/>
                <a:cs typeface="Times New Roman" pitchFamily="18" charset="0"/>
              </a:rPr>
              <a:t>3- طريقة معامل الارتباط (الانحدار البسيط)</a:t>
            </a:r>
            <a:endParaRPr lang="en-US" sz="3200" b="1" dirty="0" smtClean="0">
              <a:latin typeface="Times New Roman" pitchFamily="18" charset="0"/>
              <a:cs typeface="Times New Roman" pitchFamily="18" charset="0"/>
            </a:endParaRPr>
          </a:p>
          <a:p>
            <a:pPr algn="just">
              <a:lnSpc>
                <a:spcPct val="150000"/>
              </a:lnSpc>
              <a:spcBef>
                <a:spcPts val="0"/>
              </a:spcBef>
            </a:pPr>
            <a:r>
              <a:rPr lang="ar-SA" sz="3200" dirty="0" smtClean="0"/>
              <a:t>يقوم أسلوب تقدير الاحتياجات البشرية في المستقبل وفق هذه الطريقة على الربط إحصائياً بين متغيرين هما متغير القوى البشرية وأي متغير آخر مثل ( حجم النشاط – المبيعات أو الإنتاج ) في المنظمة فإذا ما اتضح أن هناك ارتباطاً فعلياً بين العوامل فإنه يمكن بالتالي الحصول على تقديرات حول المستقبل </a:t>
            </a:r>
            <a:endParaRPr lang="ar-SA" sz="3200" dirty="0"/>
          </a:p>
        </p:txBody>
      </p:sp>
      <p:sp>
        <p:nvSpPr>
          <p:cNvPr id="4" name="Slide Number Placeholder 3"/>
          <p:cNvSpPr>
            <a:spLocks noGrp="1"/>
          </p:cNvSpPr>
          <p:nvPr>
            <p:ph type="sldNum" sz="quarter" idx="15"/>
          </p:nvPr>
        </p:nvSpPr>
        <p:spPr/>
        <p:txBody>
          <a:bodyPr/>
          <a:lstStyle/>
          <a:p>
            <a:fld id="{B34338C2-C332-4FEE-B33B-120A04F986EA}" type="slidenum">
              <a:rPr lang="en-US" smtClean="0"/>
              <a:pPr/>
              <a:t>74</a:t>
            </a:fld>
            <a:endParaRPr lang="en-US"/>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153400" cy="4873752"/>
          </a:xfrm>
        </p:spPr>
        <p:txBody>
          <a:bodyPr>
            <a:normAutofit fontScale="92500" lnSpcReduction="10000"/>
          </a:bodyPr>
          <a:lstStyle/>
          <a:p>
            <a:pPr algn="just">
              <a:lnSpc>
                <a:spcPct val="150000"/>
              </a:lnSpc>
              <a:buNone/>
            </a:pPr>
            <a:r>
              <a:rPr lang="ar-SA" sz="3200" b="1" dirty="0" smtClean="0">
                <a:latin typeface="Times New Roman" pitchFamily="18" charset="0"/>
                <a:cs typeface="Times New Roman" pitchFamily="18" charset="0"/>
              </a:rPr>
              <a:t>  4 - طرق سلسلة ماركوف:</a:t>
            </a:r>
            <a:endParaRPr lang="en-US" sz="3200" b="1" dirty="0" smtClean="0">
              <a:latin typeface="Times New Roman" pitchFamily="18" charset="0"/>
              <a:cs typeface="Times New Roman" pitchFamily="18" charset="0"/>
            </a:endParaRPr>
          </a:p>
          <a:p>
            <a:pPr algn="just">
              <a:lnSpc>
                <a:spcPct val="150000"/>
              </a:lnSpc>
              <a:buNone/>
            </a:pPr>
            <a:r>
              <a:rPr lang="ar-SA" sz="3200" dirty="0" smtClean="0">
                <a:latin typeface="Times New Roman" pitchFamily="18" charset="0"/>
                <a:cs typeface="Times New Roman" pitchFamily="18" charset="0"/>
              </a:rPr>
              <a:t>	تستخدم هذه الطريقة للتنبؤ بحصة المنظمات من الأسواق وقياس مدى فعالية الحملات الإعلانية والترويجية في جذب المستهلكين المحتملين.</a:t>
            </a:r>
          </a:p>
          <a:p>
            <a:pPr algn="just">
              <a:lnSpc>
                <a:spcPct val="150000"/>
              </a:lnSpc>
              <a:buNone/>
            </a:pPr>
            <a:r>
              <a:rPr lang="ar-SA" sz="3200" dirty="0" smtClean="0">
                <a:latin typeface="Times New Roman" pitchFamily="18" charset="0"/>
                <a:cs typeface="Times New Roman" pitchFamily="18" charset="0"/>
              </a:rPr>
              <a:t>   وقد تطورت استخداماتها لتشمل مجال التنبؤ بالقوى العامة ودراسة احتمالات انتقال القوى العاملة بين أقسام المنظمة نفسها أو بينها وبين غيرها من المنظمات الأخرى</a:t>
            </a:r>
            <a:endParaRPr lang="en-US" sz="3200" dirty="0">
              <a:latin typeface="Times New Roman" pitchFamily="18" charset="0"/>
              <a:cs typeface="Times New Roman" pitchFamily="18" charset="0"/>
            </a:endParaRPr>
          </a:p>
        </p:txBody>
      </p:sp>
      <p:sp>
        <p:nvSpPr>
          <p:cNvPr id="4" name="Title 1"/>
          <p:cNvSpPr>
            <a:spLocks noGrp="1"/>
          </p:cNvSpPr>
          <p:nvPr>
            <p:ph type="title"/>
          </p:nvPr>
        </p:nvSpPr>
        <p:spPr>
          <a:xfrm>
            <a:off x="457200" y="274638"/>
            <a:ext cx="8229600" cy="1143000"/>
          </a:xfrm>
        </p:spPr>
        <p:txBody>
          <a:bodyPr>
            <a:noAutofit/>
          </a:bodyPr>
          <a:lstStyle/>
          <a:p>
            <a:pPr algn="ctr"/>
            <a:r>
              <a:rPr lang="ar-SA" sz="4000" b="1" dirty="0" smtClean="0">
                <a:solidFill>
                  <a:schemeClr val="tx1"/>
                </a:solidFill>
              </a:rPr>
              <a:t>أساليب التنبؤ بالاحتياجات من الموارد البشرية</a:t>
            </a:r>
            <a:endParaRPr lang="en-US" sz="4000" dirty="0"/>
          </a:p>
        </p:txBody>
      </p:sp>
      <p:sp>
        <p:nvSpPr>
          <p:cNvPr id="5" name="Slide Number Placeholder 4"/>
          <p:cNvSpPr>
            <a:spLocks noGrp="1"/>
          </p:cNvSpPr>
          <p:nvPr>
            <p:ph type="sldNum" sz="quarter" idx="15"/>
          </p:nvPr>
        </p:nvSpPr>
        <p:spPr/>
        <p:txBody>
          <a:bodyPr/>
          <a:lstStyle/>
          <a:p>
            <a:fld id="{B34338C2-C332-4FEE-B33B-120A04F986EA}" type="slidenum">
              <a:rPr lang="en-US" smtClean="0"/>
              <a:pPr/>
              <a:t>75</a:t>
            </a:fld>
            <a:endParaRPr lang="en-US"/>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57400"/>
            <a:ext cx="8229600" cy="4416552"/>
          </a:xfrm>
        </p:spPr>
        <p:txBody>
          <a:bodyPr>
            <a:normAutofit/>
          </a:bodyPr>
          <a:lstStyle/>
          <a:p>
            <a:pPr algn="just">
              <a:lnSpc>
                <a:spcPct val="150000"/>
              </a:lnSpc>
              <a:buNone/>
            </a:pPr>
            <a:r>
              <a:rPr lang="ar-SA" sz="3200" dirty="0" smtClean="0">
                <a:latin typeface="Times New Roman" pitchFamily="18" charset="0"/>
                <a:cs typeface="Times New Roman" pitchFamily="18" charset="0"/>
              </a:rPr>
              <a:t>   وتقوم هذه الطريقة على دراسة التغيرات التي تحصل على فئة معينة من الموظفين في وقت معين في مهنة أو وظيفة أو قسم معين ومقارنتها مع التغيرات التي حصلت على هذه الفئة نفسها والمهنة ذاتها في وقت آخر.</a:t>
            </a:r>
            <a:endParaRPr lang="en-US" sz="3200" dirty="0">
              <a:latin typeface="Times New Roman" pitchFamily="18" charset="0"/>
              <a:cs typeface="Times New Roman" pitchFamily="18" charset="0"/>
            </a:endParaRPr>
          </a:p>
        </p:txBody>
      </p:sp>
      <p:sp>
        <p:nvSpPr>
          <p:cNvPr id="4" name="Title 1"/>
          <p:cNvSpPr>
            <a:spLocks noGrp="1"/>
          </p:cNvSpPr>
          <p:nvPr>
            <p:ph type="title"/>
          </p:nvPr>
        </p:nvSpPr>
        <p:spPr>
          <a:xfrm>
            <a:off x="457200" y="274638"/>
            <a:ext cx="8229600" cy="1143000"/>
          </a:xfrm>
        </p:spPr>
        <p:txBody>
          <a:bodyPr>
            <a:noAutofit/>
          </a:bodyPr>
          <a:lstStyle/>
          <a:p>
            <a:r>
              <a:rPr lang="ar-SA" sz="4000" b="1" dirty="0" smtClean="0">
                <a:solidFill>
                  <a:schemeClr val="tx1"/>
                </a:solidFill>
              </a:rPr>
              <a:t>أساليب التنبؤ بالاحتياجات من الموارد البشرية</a:t>
            </a:r>
            <a:endParaRPr lang="en-US" sz="4000" dirty="0"/>
          </a:p>
        </p:txBody>
      </p:sp>
      <p:sp>
        <p:nvSpPr>
          <p:cNvPr id="5" name="Slide Number Placeholder 4"/>
          <p:cNvSpPr>
            <a:spLocks noGrp="1"/>
          </p:cNvSpPr>
          <p:nvPr>
            <p:ph type="sldNum" sz="quarter" idx="15"/>
          </p:nvPr>
        </p:nvSpPr>
        <p:spPr/>
        <p:txBody>
          <a:bodyPr/>
          <a:lstStyle/>
          <a:p>
            <a:fld id="{B34338C2-C332-4FEE-B33B-120A04F986EA}" type="slidenum">
              <a:rPr lang="en-US" smtClean="0"/>
              <a:pPr/>
              <a:t>76</a:t>
            </a:fld>
            <a:endParaRPr lang="en-US"/>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153400" cy="4873752"/>
          </a:xfrm>
        </p:spPr>
        <p:txBody>
          <a:bodyPr>
            <a:normAutofit/>
          </a:bodyPr>
          <a:lstStyle/>
          <a:p>
            <a:pPr algn="just">
              <a:lnSpc>
                <a:spcPct val="150000"/>
              </a:lnSpc>
              <a:buNone/>
            </a:pPr>
            <a:r>
              <a:rPr lang="ar-SA" sz="3200" dirty="0" smtClean="0">
                <a:latin typeface="Times New Roman" pitchFamily="18" charset="0"/>
                <a:cs typeface="Times New Roman" pitchFamily="18" charset="0"/>
              </a:rPr>
              <a:t>   تقوم على دراسة حركة انتقال عدد من الموظفين من قسم إلى آخر أو من مهنة إلى أخرى أو في منظمة إلى أخرى في أثناء عدد من السنوات الماضية. واعتماد ذلك أساساً للتنبؤ باتجاه التغيير من حالة إلى أخرى من السنوات القادمة.</a:t>
            </a:r>
            <a:endParaRPr lang="en-US" sz="3200" dirty="0">
              <a:latin typeface="Times New Roman" pitchFamily="18" charset="0"/>
              <a:cs typeface="Times New Roman" pitchFamily="18" charset="0"/>
            </a:endParaRPr>
          </a:p>
        </p:txBody>
      </p:sp>
      <p:sp>
        <p:nvSpPr>
          <p:cNvPr id="4" name="Title 1"/>
          <p:cNvSpPr>
            <a:spLocks noGrp="1"/>
          </p:cNvSpPr>
          <p:nvPr>
            <p:ph type="title"/>
          </p:nvPr>
        </p:nvSpPr>
        <p:spPr>
          <a:xfrm>
            <a:off x="457200" y="274638"/>
            <a:ext cx="8229600" cy="1143000"/>
          </a:xfrm>
        </p:spPr>
        <p:txBody>
          <a:bodyPr>
            <a:noAutofit/>
          </a:bodyPr>
          <a:lstStyle/>
          <a:p>
            <a:pPr algn="ctr"/>
            <a:r>
              <a:rPr lang="ar-SA" sz="4000" b="1" dirty="0" smtClean="0">
                <a:solidFill>
                  <a:schemeClr val="tx1"/>
                </a:solidFill>
              </a:rPr>
              <a:t>أساليب التنبؤ بالاحتياجات من الموارد البشرية</a:t>
            </a:r>
            <a:endParaRPr lang="en-US" sz="4000" dirty="0"/>
          </a:p>
        </p:txBody>
      </p:sp>
      <p:sp>
        <p:nvSpPr>
          <p:cNvPr id="5" name="Slide Number Placeholder 4"/>
          <p:cNvSpPr>
            <a:spLocks noGrp="1"/>
          </p:cNvSpPr>
          <p:nvPr>
            <p:ph type="sldNum" sz="quarter" idx="15"/>
          </p:nvPr>
        </p:nvSpPr>
        <p:spPr/>
        <p:txBody>
          <a:bodyPr/>
          <a:lstStyle/>
          <a:p>
            <a:fld id="{B34338C2-C332-4FEE-B33B-120A04F986EA}" type="slidenum">
              <a:rPr lang="en-US" smtClean="0"/>
              <a:pPr/>
              <a:t>77</a:t>
            </a:fld>
            <a:endParaRPr lang="en-US"/>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153400" cy="4873752"/>
          </a:xfrm>
        </p:spPr>
        <p:txBody>
          <a:bodyPr>
            <a:normAutofit/>
          </a:bodyPr>
          <a:lstStyle/>
          <a:p>
            <a:pPr algn="just">
              <a:lnSpc>
                <a:spcPct val="150000"/>
              </a:lnSpc>
              <a:buNone/>
            </a:pPr>
            <a:r>
              <a:rPr lang="ar-SA" sz="3200" dirty="0" smtClean="0">
                <a:latin typeface="Times New Roman" pitchFamily="18" charset="0"/>
                <a:cs typeface="Times New Roman" pitchFamily="18" charset="0"/>
              </a:rPr>
              <a:t>   ويمكن للمنظمة الاستفادة من طريقة ماركوف للتنبؤ بحجم القوى العاملة، و ما يطرأ عليها من حركة بالانتقال أو التطور من وظيفة إلى وظيفة أخرى لفترات مقبلة، وذلك باستخدام المعلومات المتوافرة لديها من سجلات إدارة الموارد البشرية فيها لعدة سنوات ماضية.</a:t>
            </a:r>
          </a:p>
          <a:p>
            <a:pPr algn="ctr">
              <a:lnSpc>
                <a:spcPct val="150000"/>
              </a:lnSpc>
              <a:buNone/>
            </a:pPr>
            <a:r>
              <a:rPr lang="ar-SA" sz="3200" b="1" dirty="0" smtClean="0">
                <a:latin typeface="Times New Roman" pitchFamily="18" charset="0"/>
                <a:cs typeface="Times New Roman" pitchFamily="18" charset="0"/>
              </a:rPr>
              <a:t>مع مراعاة الافتراضات أو الاشتراطات التالية:</a:t>
            </a:r>
            <a:endParaRPr lang="en-US" sz="3200" b="1" dirty="0">
              <a:latin typeface="Times New Roman" pitchFamily="18" charset="0"/>
              <a:cs typeface="Times New Roman" pitchFamily="18" charset="0"/>
            </a:endParaRPr>
          </a:p>
        </p:txBody>
      </p:sp>
      <p:sp>
        <p:nvSpPr>
          <p:cNvPr id="4" name="Title 1"/>
          <p:cNvSpPr>
            <a:spLocks noGrp="1"/>
          </p:cNvSpPr>
          <p:nvPr>
            <p:ph type="title"/>
          </p:nvPr>
        </p:nvSpPr>
        <p:spPr>
          <a:xfrm>
            <a:off x="457200" y="274638"/>
            <a:ext cx="8229600" cy="1143000"/>
          </a:xfrm>
        </p:spPr>
        <p:txBody>
          <a:bodyPr>
            <a:noAutofit/>
          </a:bodyPr>
          <a:lstStyle/>
          <a:p>
            <a:pPr algn="ctr"/>
            <a:r>
              <a:rPr lang="ar-SA" sz="4000" b="1" dirty="0" smtClean="0">
                <a:solidFill>
                  <a:schemeClr val="tx1"/>
                </a:solidFill>
              </a:rPr>
              <a:t>أساليب التنبؤ بالاحتياجات من الموارد البشرية</a:t>
            </a:r>
            <a:endParaRPr lang="en-US" sz="4000" dirty="0"/>
          </a:p>
        </p:txBody>
      </p:sp>
      <p:sp>
        <p:nvSpPr>
          <p:cNvPr id="5" name="Slide Number Placeholder 4"/>
          <p:cNvSpPr>
            <a:spLocks noGrp="1"/>
          </p:cNvSpPr>
          <p:nvPr>
            <p:ph type="sldNum" sz="quarter" idx="15"/>
          </p:nvPr>
        </p:nvSpPr>
        <p:spPr/>
        <p:txBody>
          <a:bodyPr/>
          <a:lstStyle/>
          <a:p>
            <a:fld id="{B34338C2-C332-4FEE-B33B-120A04F986EA}" type="slidenum">
              <a:rPr lang="en-US" smtClean="0"/>
              <a:pPr/>
              <a:t>78</a:t>
            </a:fld>
            <a:endParaRPr lang="en-US"/>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53400" cy="639762"/>
          </a:xfrm>
        </p:spPr>
        <p:txBody>
          <a:bodyPr>
            <a:normAutofit fontScale="90000"/>
          </a:bodyPr>
          <a:lstStyle/>
          <a:p>
            <a:pPr algn="ctr"/>
            <a:r>
              <a:rPr lang="ar-SA" sz="4000" b="1" dirty="0" smtClean="0">
                <a:solidFill>
                  <a:schemeClr val="tx1"/>
                </a:solidFill>
              </a:rPr>
              <a:t>أساليب التنبؤ بالاحتياجات من الموارد البشرية</a:t>
            </a: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a:xfrm>
            <a:off x="304800" y="1676400"/>
            <a:ext cx="8382000" cy="4876800"/>
          </a:xfrm>
        </p:spPr>
        <p:txBody>
          <a:bodyPr>
            <a:noAutofit/>
          </a:bodyPr>
          <a:lstStyle/>
          <a:p>
            <a:pPr algn="just">
              <a:lnSpc>
                <a:spcPct val="150000"/>
              </a:lnSpc>
              <a:buNone/>
            </a:pPr>
            <a:r>
              <a:rPr lang="ar-SA" sz="3200" dirty="0" smtClean="0">
                <a:latin typeface="Times New Roman" pitchFamily="18" charset="0"/>
                <a:cs typeface="Times New Roman" pitchFamily="18" charset="0"/>
              </a:rPr>
              <a:t>1- أن تتوفر للمنظمة سجلات تضم معلومات وافية عن حركة مواردها البشرية أفقياً وعمودياً لفترات سابقة مناسبة إضافة إلى الحركة الخارجية من وإلى المنظمة.</a:t>
            </a:r>
          </a:p>
          <a:p>
            <a:pPr algn="just">
              <a:buNone/>
            </a:pPr>
            <a:r>
              <a:rPr lang="ar-SA" sz="3200" dirty="0" smtClean="0">
                <a:latin typeface="Times New Roman" pitchFamily="18" charset="0"/>
                <a:cs typeface="Times New Roman" pitchFamily="18" charset="0"/>
              </a:rPr>
              <a:t>2- تتمتع سياسات وبرامج المنظمة المتنوعة بالاستقرار أو ثبات النسب</a:t>
            </a:r>
          </a:p>
          <a:p>
            <a:pPr algn="just">
              <a:buNone/>
            </a:pPr>
            <a:r>
              <a:rPr lang="ar-SA" sz="3200" dirty="0" smtClean="0">
                <a:latin typeface="Times New Roman" pitchFamily="18" charset="0"/>
                <a:cs typeface="Times New Roman" pitchFamily="18" charset="0"/>
              </a:rPr>
              <a:t>3- إن الأحداث الأولية التي تبنى عليها سلسلة ماركوف تتميز بصفة الثبات النسبي</a:t>
            </a:r>
            <a:endParaRPr lang="en-US" sz="3200" dirty="0">
              <a:latin typeface="Times New Roman" pitchFamily="18" charset="0"/>
              <a:cs typeface="Times New Roman" pitchFamily="18" charset="0"/>
            </a:endParaRPr>
          </a:p>
        </p:txBody>
      </p:sp>
      <p:sp>
        <p:nvSpPr>
          <p:cNvPr id="4" name="Slide Number Placeholder 3"/>
          <p:cNvSpPr>
            <a:spLocks noGrp="1"/>
          </p:cNvSpPr>
          <p:nvPr>
            <p:ph type="sldNum" sz="quarter" idx="15"/>
          </p:nvPr>
        </p:nvSpPr>
        <p:spPr/>
        <p:txBody>
          <a:bodyPr/>
          <a:lstStyle/>
          <a:p>
            <a:fld id="{B34338C2-C332-4FEE-B33B-120A04F986EA}" type="slidenum">
              <a:rPr lang="en-US" smtClean="0"/>
              <a:pPr/>
              <a:t>79</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924800" cy="1143000"/>
          </a:xfrm>
        </p:spPr>
        <p:txBody>
          <a:bodyPr>
            <a:normAutofit/>
          </a:bodyPr>
          <a:lstStyle/>
          <a:p>
            <a:pPr algn="ctr" rtl="1"/>
            <a:r>
              <a:rPr lang="ar-SA" sz="4400" b="1" dirty="0" smtClean="0">
                <a:solidFill>
                  <a:schemeClr val="tx1"/>
                </a:solidFill>
              </a:rPr>
              <a:t>تخطيط الموارد البشرية</a:t>
            </a:r>
            <a:endParaRPr lang="en-US" sz="4400" b="1" dirty="0">
              <a:solidFill>
                <a:schemeClr val="tx1"/>
              </a:solidFill>
            </a:endParaRPr>
          </a:p>
        </p:txBody>
      </p:sp>
      <p:sp>
        <p:nvSpPr>
          <p:cNvPr id="3" name="Content Placeholder 2"/>
          <p:cNvSpPr>
            <a:spLocks noGrp="1"/>
          </p:cNvSpPr>
          <p:nvPr>
            <p:ph sz="quarter" idx="1"/>
          </p:nvPr>
        </p:nvSpPr>
        <p:spPr>
          <a:xfrm>
            <a:off x="457200" y="2133600"/>
            <a:ext cx="8229600" cy="3992563"/>
          </a:xfrm>
        </p:spPr>
        <p:txBody>
          <a:bodyPr>
            <a:normAutofit/>
          </a:bodyPr>
          <a:lstStyle/>
          <a:p>
            <a:pPr algn="just" rtl="1">
              <a:lnSpc>
                <a:spcPct val="150000"/>
              </a:lnSpc>
              <a:buNone/>
            </a:pPr>
            <a:r>
              <a:rPr lang="ar-SA" sz="3200" b="1" dirty="0" smtClean="0">
                <a:latin typeface="Times New Roman" pitchFamily="18" charset="0"/>
                <a:cs typeface="Times New Roman" pitchFamily="18" charset="0"/>
              </a:rPr>
              <a:t>الأنشطة الأساسية لعملية تخطيط القوى العاملة :</a:t>
            </a:r>
            <a:endParaRPr lang="ar-SA" sz="3200" dirty="0" smtClean="0">
              <a:latin typeface="Times New Roman" pitchFamily="18" charset="0"/>
              <a:cs typeface="Times New Roman" pitchFamily="18" charset="0"/>
            </a:endParaRPr>
          </a:p>
          <a:p>
            <a:pPr algn="just" rtl="1">
              <a:lnSpc>
                <a:spcPct val="150000"/>
              </a:lnSpc>
              <a:buNone/>
            </a:pPr>
            <a:r>
              <a:rPr lang="ar-SA" sz="3200" dirty="0" smtClean="0">
                <a:latin typeface="Times New Roman" pitchFamily="18" charset="0"/>
                <a:cs typeface="Times New Roman" pitchFamily="18" charset="0"/>
              </a:rPr>
              <a:t>1-  تحديد أعداد ونوعيات الموظفين المطلوبين.</a:t>
            </a:r>
          </a:p>
          <a:p>
            <a:pPr algn="just" rtl="1">
              <a:lnSpc>
                <a:spcPct val="150000"/>
              </a:lnSpc>
              <a:buNone/>
            </a:pPr>
            <a:r>
              <a:rPr lang="ar-SA" sz="3200" dirty="0" smtClean="0">
                <a:latin typeface="Times New Roman" pitchFamily="18" charset="0"/>
                <a:cs typeface="Times New Roman" pitchFamily="18" charset="0"/>
              </a:rPr>
              <a:t>2- الإعداد لتنمية وتطوير مهارات قدرات الموظفين الحاليين في ضوء احتياجات المنظمة الحالية والمستقبلية.</a:t>
            </a:r>
            <a:endParaRPr lang="en-US" sz="3200" dirty="0">
              <a:latin typeface="Times New Roman" pitchFamily="18" charset="0"/>
              <a:cs typeface="Times New Roman" pitchFamily="18" charset="0"/>
            </a:endParaRPr>
          </a:p>
        </p:txBody>
      </p:sp>
      <p:sp>
        <p:nvSpPr>
          <p:cNvPr id="4" name="Slide Number Placeholder 3"/>
          <p:cNvSpPr>
            <a:spLocks noGrp="1"/>
          </p:cNvSpPr>
          <p:nvPr>
            <p:ph type="sldNum" sz="quarter" idx="15"/>
          </p:nvPr>
        </p:nvSpPr>
        <p:spPr/>
        <p:txBody>
          <a:bodyPr/>
          <a:lstStyle/>
          <a:p>
            <a:fld id="{B34338C2-C332-4FEE-B33B-120A04F986EA}" type="slidenum">
              <a:rPr lang="en-US" smtClean="0"/>
              <a:pPr/>
              <a:t>8</a:t>
            </a:fld>
            <a:endParaRPr lang="en-US"/>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772400" cy="1143000"/>
          </a:xfrm>
        </p:spPr>
        <p:txBody>
          <a:bodyPr>
            <a:normAutofit/>
          </a:bodyPr>
          <a:lstStyle/>
          <a:p>
            <a:pPr algn="ctr"/>
            <a:r>
              <a:rPr lang="ar-SA" sz="4000" b="1" dirty="0" smtClean="0">
                <a:solidFill>
                  <a:schemeClr val="tx1"/>
                </a:solidFill>
              </a:rPr>
              <a:t>أساليب التنبؤ بالاحتياجات من الموارد البشرية</a:t>
            </a:r>
            <a:endParaRPr lang="en-US" sz="4000" dirty="0"/>
          </a:p>
        </p:txBody>
      </p:sp>
      <p:sp>
        <p:nvSpPr>
          <p:cNvPr id="3" name="Content Placeholder 2"/>
          <p:cNvSpPr>
            <a:spLocks noGrp="1"/>
          </p:cNvSpPr>
          <p:nvPr>
            <p:ph idx="1"/>
          </p:nvPr>
        </p:nvSpPr>
        <p:spPr>
          <a:xfrm>
            <a:off x="228600" y="1828800"/>
            <a:ext cx="8534400" cy="4645152"/>
          </a:xfrm>
        </p:spPr>
        <p:txBody>
          <a:bodyPr>
            <a:normAutofit/>
          </a:bodyPr>
          <a:lstStyle/>
          <a:p>
            <a:pPr algn="just">
              <a:lnSpc>
                <a:spcPct val="150000"/>
              </a:lnSpc>
              <a:buNone/>
            </a:pPr>
            <a:r>
              <a:rPr lang="ar-SA" sz="3200" dirty="0" smtClean="0">
                <a:latin typeface="Times New Roman" pitchFamily="18" charset="0"/>
                <a:cs typeface="Times New Roman" pitchFamily="18" charset="0"/>
              </a:rPr>
              <a:t>   </a:t>
            </a:r>
            <a:r>
              <a:rPr lang="ar-SA" sz="3200" b="1" dirty="0" smtClean="0">
                <a:latin typeface="Times New Roman" pitchFamily="18" charset="0"/>
                <a:cs typeface="Times New Roman" pitchFamily="18" charset="0"/>
              </a:rPr>
              <a:t> 5- استخدام اتجاهات الأداء</a:t>
            </a:r>
            <a:endParaRPr lang="ar-SA" sz="3200" dirty="0" smtClean="0">
              <a:latin typeface="Times New Roman" pitchFamily="18" charset="0"/>
              <a:cs typeface="Times New Roman" pitchFamily="18" charset="0"/>
            </a:endParaRPr>
          </a:p>
          <a:p>
            <a:pPr algn="just">
              <a:lnSpc>
                <a:spcPct val="150000"/>
              </a:lnSpc>
              <a:buNone/>
            </a:pPr>
            <a:r>
              <a:rPr lang="ar-SA" sz="3200" dirty="0" smtClean="0">
                <a:latin typeface="Times New Roman" pitchFamily="18" charset="0"/>
                <a:cs typeface="Times New Roman" pitchFamily="18" charset="0"/>
              </a:rPr>
              <a:t>	يقوم هذا الأسلوب على أساس معرفة نسبة مساهمة الفرد المخرجات (وحدة أو معاملة واحدة) خلال وحدة من الزمن، ثم ضرب هذه النسبة في حجم المخرجات المستهدفة لفترة زمنية معينة، نحصل على حجم الموارد البشرية المطلوبة لهذه الفترة.</a:t>
            </a:r>
            <a:endParaRPr lang="en-US" sz="3200" dirty="0">
              <a:latin typeface="Times New Roman" pitchFamily="18" charset="0"/>
              <a:cs typeface="Times New Roman" pitchFamily="18" charset="0"/>
            </a:endParaRPr>
          </a:p>
        </p:txBody>
      </p:sp>
      <p:sp>
        <p:nvSpPr>
          <p:cNvPr id="4" name="Slide Number Placeholder 3"/>
          <p:cNvSpPr>
            <a:spLocks noGrp="1"/>
          </p:cNvSpPr>
          <p:nvPr>
            <p:ph type="sldNum" sz="quarter" idx="15"/>
          </p:nvPr>
        </p:nvSpPr>
        <p:spPr/>
        <p:txBody>
          <a:bodyPr/>
          <a:lstStyle/>
          <a:p>
            <a:fld id="{B34338C2-C332-4FEE-B33B-120A04F986EA}" type="slidenum">
              <a:rPr lang="en-US" smtClean="0"/>
              <a:pPr/>
              <a:t>80</a:t>
            </a:fld>
            <a:endParaRPr lang="en-US"/>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848600" cy="1143000"/>
          </a:xfrm>
        </p:spPr>
        <p:txBody>
          <a:bodyPr>
            <a:normAutofit/>
          </a:bodyPr>
          <a:lstStyle/>
          <a:p>
            <a:pPr algn="ctr"/>
            <a:r>
              <a:rPr lang="ar-SA" sz="4000" b="1" dirty="0" smtClean="0">
                <a:solidFill>
                  <a:schemeClr val="tx1"/>
                </a:solidFill>
              </a:rPr>
              <a:t>أساليب التنبؤ بالاحتياجات من الموارد البشرية</a:t>
            </a:r>
            <a:endParaRPr lang="ar-SA" sz="4000" dirty="0"/>
          </a:p>
        </p:txBody>
      </p:sp>
      <p:sp>
        <p:nvSpPr>
          <p:cNvPr id="3" name="Content Placeholder 2"/>
          <p:cNvSpPr>
            <a:spLocks noGrp="1"/>
          </p:cNvSpPr>
          <p:nvPr>
            <p:ph sz="quarter" idx="1"/>
          </p:nvPr>
        </p:nvSpPr>
        <p:spPr>
          <a:xfrm>
            <a:off x="457200" y="1828800"/>
            <a:ext cx="8153400" cy="4645152"/>
          </a:xfrm>
        </p:spPr>
        <p:txBody>
          <a:bodyPr>
            <a:normAutofit/>
          </a:bodyPr>
          <a:lstStyle/>
          <a:p>
            <a:r>
              <a:rPr lang="ar-SA" sz="3200" dirty="0" smtClean="0"/>
              <a:t>مثال : </a:t>
            </a:r>
          </a:p>
          <a:p>
            <a:pPr lvl="1">
              <a:lnSpc>
                <a:spcPct val="150000"/>
              </a:lnSpc>
              <a:buNone/>
            </a:pPr>
            <a:r>
              <a:rPr lang="ar-SA" sz="2900" dirty="0" smtClean="0"/>
              <a:t>		لو انتج العامل 30 قطعة في 10 أيام . كم عامل تحتاج الشركة لإنتاج  100 قطعة في 10 أيام ؟</a:t>
            </a:r>
          </a:p>
          <a:p>
            <a:endParaRPr lang="ar-SA" sz="3200" dirty="0" smtClean="0"/>
          </a:p>
          <a:p>
            <a:r>
              <a:rPr lang="ar-SA" sz="3200" dirty="0" smtClean="0"/>
              <a:t>العدد اللازم من القوى العاملة =  30 × 100</a:t>
            </a:r>
          </a:p>
          <a:p>
            <a:pPr>
              <a:buNone/>
            </a:pPr>
            <a:r>
              <a:rPr lang="ar-SA" sz="3200" dirty="0" smtClean="0"/>
              <a:t>                                       =  3000 عامل</a:t>
            </a:r>
            <a:endParaRPr lang="ar-SA" sz="3200" dirty="0"/>
          </a:p>
        </p:txBody>
      </p:sp>
      <p:sp>
        <p:nvSpPr>
          <p:cNvPr id="4" name="Slide Number Placeholder 3"/>
          <p:cNvSpPr>
            <a:spLocks noGrp="1"/>
          </p:cNvSpPr>
          <p:nvPr>
            <p:ph type="sldNum" sz="quarter" idx="15"/>
          </p:nvPr>
        </p:nvSpPr>
        <p:spPr/>
        <p:txBody>
          <a:bodyPr/>
          <a:lstStyle/>
          <a:p>
            <a:fld id="{B34338C2-C332-4FEE-B33B-120A04F986EA}" type="slidenum">
              <a:rPr lang="en-US" smtClean="0"/>
              <a:pPr/>
              <a:t>81</a:t>
            </a:fld>
            <a:endParaRPr lang="en-US"/>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001000" cy="1143000"/>
          </a:xfrm>
        </p:spPr>
        <p:txBody>
          <a:bodyPr>
            <a:normAutofit/>
          </a:bodyPr>
          <a:lstStyle/>
          <a:p>
            <a:pPr algn="ctr"/>
            <a:r>
              <a:rPr lang="ar-SA" sz="4000" b="1" dirty="0" smtClean="0">
                <a:solidFill>
                  <a:schemeClr val="tx1"/>
                </a:solidFill>
              </a:rPr>
              <a:t>أساليب التنبؤ بالاحتياجات من الموارد البشرية</a:t>
            </a: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077200" cy="4873752"/>
          </a:xfrm>
        </p:spPr>
        <p:txBody>
          <a:bodyPr>
            <a:normAutofit/>
          </a:bodyPr>
          <a:lstStyle/>
          <a:p>
            <a:pPr algn="just">
              <a:lnSpc>
                <a:spcPct val="150000"/>
              </a:lnSpc>
              <a:buNone/>
            </a:pPr>
            <a:r>
              <a:rPr lang="ar-SA" sz="3200" dirty="0" smtClean="0"/>
              <a:t>  6-  </a:t>
            </a:r>
            <a:r>
              <a:rPr lang="ar-SA" sz="3200" b="1" dirty="0" smtClean="0">
                <a:latin typeface="Times New Roman" pitchFamily="18" charset="0"/>
                <a:cs typeface="Times New Roman" pitchFamily="18" charset="0"/>
              </a:rPr>
              <a:t>تحليل سوق العمل ( عرض العمل)</a:t>
            </a:r>
            <a:endParaRPr lang="en-US" sz="3200" b="1" dirty="0" smtClean="0">
              <a:latin typeface="Times New Roman" pitchFamily="18" charset="0"/>
              <a:cs typeface="Times New Roman" pitchFamily="18" charset="0"/>
            </a:endParaRPr>
          </a:p>
          <a:p>
            <a:pPr algn="just">
              <a:lnSpc>
                <a:spcPct val="150000"/>
              </a:lnSpc>
              <a:buNone/>
            </a:pPr>
            <a:r>
              <a:rPr lang="ar-SA" sz="3200" dirty="0" smtClean="0"/>
              <a:t>	إن التنبؤ بحجم الموارد البشرية المطلوبة ونوعها للمدة المقبلة لا يعني شيئا ما لم يرافقه تحليل لسوق العمل أو توقع حجم ونوع الموارد البشرية المتاحة في سوق العمل أثناء المدة ذاتها.</a:t>
            </a:r>
            <a:endParaRPr lang="en-US" sz="3200" dirty="0"/>
          </a:p>
        </p:txBody>
      </p:sp>
      <p:sp>
        <p:nvSpPr>
          <p:cNvPr id="4" name="Slide Number Placeholder 3"/>
          <p:cNvSpPr>
            <a:spLocks noGrp="1"/>
          </p:cNvSpPr>
          <p:nvPr>
            <p:ph type="sldNum" sz="quarter" idx="15"/>
          </p:nvPr>
        </p:nvSpPr>
        <p:spPr/>
        <p:txBody>
          <a:bodyPr/>
          <a:lstStyle/>
          <a:p>
            <a:fld id="{B34338C2-C332-4FEE-B33B-120A04F986EA}" type="slidenum">
              <a:rPr lang="en-US" smtClean="0"/>
              <a:pPr/>
              <a:t>82</a:t>
            </a:fld>
            <a:endParaRPr lang="en-US"/>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077200" cy="1143000"/>
          </a:xfrm>
        </p:spPr>
        <p:txBody>
          <a:bodyPr>
            <a:normAutofit/>
          </a:bodyPr>
          <a:lstStyle/>
          <a:p>
            <a:pPr algn="ctr"/>
            <a:r>
              <a:rPr lang="ar-SA" sz="4000" b="1" dirty="0" smtClean="0">
                <a:solidFill>
                  <a:schemeClr val="tx1"/>
                </a:solidFill>
              </a:rPr>
              <a:t>أساليب التنبؤ بالاحتياجات من الموارد البشرية</a:t>
            </a:r>
            <a:endParaRPr lang="en-US" sz="4000" dirty="0"/>
          </a:p>
        </p:txBody>
      </p:sp>
      <p:sp>
        <p:nvSpPr>
          <p:cNvPr id="3" name="Content Placeholder 2"/>
          <p:cNvSpPr>
            <a:spLocks noGrp="1"/>
          </p:cNvSpPr>
          <p:nvPr>
            <p:ph idx="1"/>
          </p:nvPr>
        </p:nvSpPr>
        <p:spPr>
          <a:xfrm>
            <a:off x="457200" y="1828800"/>
            <a:ext cx="8153400" cy="4645152"/>
          </a:xfrm>
        </p:spPr>
        <p:txBody>
          <a:bodyPr>
            <a:normAutofit/>
          </a:bodyPr>
          <a:lstStyle/>
          <a:p>
            <a:pPr algn="just">
              <a:lnSpc>
                <a:spcPct val="150000"/>
              </a:lnSpc>
              <a:buNone/>
            </a:pPr>
            <a:r>
              <a:rPr lang="ar-SA" sz="3200" dirty="0" smtClean="0">
                <a:latin typeface="Times New Roman" pitchFamily="18" charset="0"/>
                <a:cs typeface="Times New Roman" pitchFamily="18" charset="0"/>
              </a:rPr>
              <a:t>   إن معرفة المنظمة لاحتياجاتها من القوى العاملة في المستقبل يعد الخطوة الأولى التي لابد أن تتبع بخطوة أخرى هي البحث عن سد أو تلبية هذه الاحتياجات من سوق العمل إذا لم تتوفر الموارد البشرية اللازمة لتلبية هذه الاحتياجات من داخل المنظمة.</a:t>
            </a:r>
            <a:endParaRPr lang="en-US" sz="3200" dirty="0">
              <a:latin typeface="Times New Roman" pitchFamily="18" charset="0"/>
              <a:cs typeface="Times New Roman" pitchFamily="18" charset="0"/>
            </a:endParaRPr>
          </a:p>
        </p:txBody>
      </p:sp>
      <p:sp>
        <p:nvSpPr>
          <p:cNvPr id="4" name="Slide Number Placeholder 3"/>
          <p:cNvSpPr>
            <a:spLocks noGrp="1"/>
          </p:cNvSpPr>
          <p:nvPr>
            <p:ph type="sldNum" sz="quarter" idx="15"/>
          </p:nvPr>
        </p:nvSpPr>
        <p:spPr/>
        <p:txBody>
          <a:bodyPr/>
          <a:lstStyle/>
          <a:p>
            <a:fld id="{B34338C2-C332-4FEE-B33B-120A04F986EA}" type="slidenum">
              <a:rPr lang="en-US" smtClean="0"/>
              <a:pPr/>
              <a:t>83</a:t>
            </a:fld>
            <a:endParaRPr lang="en-US"/>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53400" cy="1143000"/>
          </a:xfrm>
        </p:spPr>
        <p:txBody>
          <a:bodyPr>
            <a:normAutofit/>
          </a:bodyPr>
          <a:lstStyle/>
          <a:p>
            <a:r>
              <a:rPr lang="ar-SA" sz="4000" b="1" dirty="0" smtClean="0">
                <a:solidFill>
                  <a:schemeClr val="tx1"/>
                </a:solidFill>
              </a:rPr>
              <a:t>أساليب التنبؤ بالاحتياجات من الموارد البشرية</a:t>
            </a:r>
            <a:endParaRPr lang="en-US" sz="4000" dirty="0"/>
          </a:p>
        </p:txBody>
      </p:sp>
      <p:sp>
        <p:nvSpPr>
          <p:cNvPr id="3" name="Content Placeholder 2"/>
          <p:cNvSpPr>
            <a:spLocks noGrp="1"/>
          </p:cNvSpPr>
          <p:nvPr>
            <p:ph idx="1"/>
          </p:nvPr>
        </p:nvSpPr>
        <p:spPr>
          <a:xfrm>
            <a:off x="304800" y="1905000"/>
            <a:ext cx="8382000" cy="4568952"/>
          </a:xfrm>
        </p:spPr>
        <p:txBody>
          <a:bodyPr>
            <a:normAutofit/>
          </a:bodyPr>
          <a:lstStyle/>
          <a:p>
            <a:pPr algn="just">
              <a:lnSpc>
                <a:spcPct val="150000"/>
              </a:lnSpc>
              <a:buNone/>
            </a:pPr>
            <a:r>
              <a:rPr lang="ar-SA" sz="3200" dirty="0" smtClean="0">
                <a:latin typeface="Times New Roman" pitchFamily="18" charset="0"/>
                <a:cs typeface="Times New Roman" pitchFamily="18" charset="0"/>
              </a:rPr>
              <a:t>	المقصود بسوق العمل هو مجموعة من الأفراد الراغبين بالعمل والقادرين عليه من تخصصات والمهارات وقدرات معينة يتم استخدامهم بصفة مؤقتة أو دائمة من قبل جهة معينة غير المستخدمين.</a:t>
            </a:r>
            <a:endParaRPr lang="en-US" sz="3200" dirty="0">
              <a:latin typeface="Times New Roman" pitchFamily="18" charset="0"/>
              <a:cs typeface="Times New Roman" pitchFamily="18" charset="0"/>
            </a:endParaRPr>
          </a:p>
        </p:txBody>
      </p:sp>
      <p:sp>
        <p:nvSpPr>
          <p:cNvPr id="4" name="Slide Number Placeholder 3"/>
          <p:cNvSpPr>
            <a:spLocks noGrp="1"/>
          </p:cNvSpPr>
          <p:nvPr>
            <p:ph type="sldNum" sz="quarter" idx="15"/>
          </p:nvPr>
        </p:nvSpPr>
        <p:spPr/>
        <p:txBody>
          <a:bodyPr/>
          <a:lstStyle/>
          <a:p>
            <a:fld id="{B34338C2-C332-4FEE-B33B-120A04F986EA}" type="slidenum">
              <a:rPr lang="en-US" smtClean="0"/>
              <a:pPr/>
              <a:t>84</a:t>
            </a:fld>
            <a:endParaRPr lang="en-US"/>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001000" cy="944562"/>
          </a:xfrm>
        </p:spPr>
        <p:txBody>
          <a:bodyPr>
            <a:normAutofit/>
          </a:bodyPr>
          <a:lstStyle/>
          <a:p>
            <a:r>
              <a:rPr lang="ar-SA" sz="4000" b="1" dirty="0" smtClean="0">
                <a:solidFill>
                  <a:schemeClr val="tx1"/>
                </a:solidFill>
              </a:rPr>
              <a:t>أساليب التنبؤ بالاحتياجات من الموارد البشرية</a:t>
            </a:r>
            <a:endParaRPr lang="en-US" sz="4000" dirty="0"/>
          </a:p>
        </p:txBody>
      </p:sp>
      <p:sp>
        <p:nvSpPr>
          <p:cNvPr id="3" name="Content Placeholder 2"/>
          <p:cNvSpPr>
            <a:spLocks noGrp="1"/>
          </p:cNvSpPr>
          <p:nvPr>
            <p:ph idx="1"/>
          </p:nvPr>
        </p:nvSpPr>
        <p:spPr>
          <a:xfrm>
            <a:off x="228600" y="1600200"/>
            <a:ext cx="8458200" cy="4873752"/>
          </a:xfrm>
        </p:spPr>
        <p:txBody>
          <a:bodyPr>
            <a:normAutofit fontScale="92500"/>
          </a:bodyPr>
          <a:lstStyle/>
          <a:p>
            <a:pPr algn="just">
              <a:lnSpc>
                <a:spcPct val="150000"/>
              </a:lnSpc>
              <a:buNone/>
            </a:pPr>
            <a:r>
              <a:rPr lang="ar-SA" sz="3200" dirty="0" smtClean="0">
                <a:latin typeface="Times New Roman" pitchFamily="18" charset="0"/>
                <a:cs typeface="Times New Roman" pitchFamily="18" charset="0"/>
              </a:rPr>
              <a:t>	إن تحليل سوق العمل يبدأ من دراسة وتحليل إحصاءات السكان       ( التعدادات العامة للسكان) وتوزيعاتهم العمرية والجنسية والمهنية ومستوياتهم التعليمية والثقافية والأنظمة والتشريعات.</a:t>
            </a:r>
          </a:p>
          <a:p>
            <a:pPr algn="just">
              <a:lnSpc>
                <a:spcPct val="150000"/>
              </a:lnSpc>
              <a:buNone/>
            </a:pPr>
            <a:r>
              <a:rPr lang="ar-SA" sz="3200" dirty="0" smtClean="0">
                <a:latin typeface="Times New Roman" pitchFamily="18" charset="0"/>
                <a:cs typeface="Times New Roman" pitchFamily="18" charset="0"/>
              </a:rPr>
              <a:t>	وعدد المدارس والجامعات والمعاهد العامة والتخصصية وحجمها وتنوع اختصاصاتها الموجودة في المجتمع، وسياسة الدولة بشأن العمالة الخارجية وغير ذلك. </a:t>
            </a:r>
            <a:r>
              <a:rPr lang="ar-SA" sz="3200" b="1" dirty="0" smtClean="0">
                <a:latin typeface="Times New Roman" pitchFamily="18" charset="0"/>
                <a:cs typeface="Times New Roman" pitchFamily="18" charset="0"/>
              </a:rPr>
              <a:t>وفيما يلي توضيح ذلك:</a:t>
            </a:r>
            <a:endParaRPr lang="en-US" sz="3200" b="1" dirty="0">
              <a:latin typeface="Times New Roman" pitchFamily="18" charset="0"/>
              <a:cs typeface="Times New Roman" pitchFamily="18" charset="0"/>
            </a:endParaRPr>
          </a:p>
        </p:txBody>
      </p:sp>
      <p:sp>
        <p:nvSpPr>
          <p:cNvPr id="4" name="Slide Number Placeholder 3"/>
          <p:cNvSpPr>
            <a:spLocks noGrp="1"/>
          </p:cNvSpPr>
          <p:nvPr>
            <p:ph type="sldNum" sz="quarter" idx="15"/>
          </p:nvPr>
        </p:nvSpPr>
        <p:spPr/>
        <p:txBody>
          <a:bodyPr/>
          <a:lstStyle/>
          <a:p>
            <a:fld id="{B34338C2-C332-4FEE-B33B-120A04F986EA}" type="slidenum">
              <a:rPr lang="en-US" smtClean="0"/>
              <a:pPr/>
              <a:t>85</a:t>
            </a:fld>
            <a:endParaRPr lang="en-US"/>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077200" cy="1143000"/>
          </a:xfrm>
        </p:spPr>
        <p:txBody>
          <a:bodyPr>
            <a:normAutofit/>
          </a:bodyPr>
          <a:lstStyle/>
          <a:p>
            <a:pPr algn="ctr"/>
            <a:r>
              <a:rPr lang="ar-SA" sz="4000" b="1" dirty="0" smtClean="0">
                <a:solidFill>
                  <a:schemeClr val="tx1"/>
                </a:solidFill>
              </a:rPr>
              <a:t>أساليب التنبؤ بالاحتياجات من الموارد البشرية</a:t>
            </a: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a:xfrm>
            <a:off x="228600" y="1905000"/>
            <a:ext cx="8382000" cy="4568952"/>
          </a:xfrm>
        </p:spPr>
        <p:txBody>
          <a:bodyPr>
            <a:noAutofit/>
          </a:bodyPr>
          <a:lstStyle/>
          <a:p>
            <a:pPr>
              <a:lnSpc>
                <a:spcPct val="150000"/>
              </a:lnSpc>
              <a:buNone/>
            </a:pPr>
            <a:r>
              <a:rPr lang="ar-SA" sz="3200" dirty="0" smtClean="0">
                <a:latin typeface="Times New Roman" pitchFamily="18" charset="0"/>
                <a:cs typeface="Times New Roman" pitchFamily="18" charset="0"/>
              </a:rPr>
              <a:t>   </a:t>
            </a:r>
            <a:r>
              <a:rPr lang="ar-SA" sz="3200" b="1" dirty="0" smtClean="0">
                <a:latin typeface="Times New Roman" pitchFamily="18" charset="0"/>
                <a:cs typeface="Times New Roman" pitchFamily="18" charset="0"/>
              </a:rPr>
              <a:t>أ- دراسة وتحليل التركيب السكاني للمجتمع</a:t>
            </a:r>
            <a:endParaRPr lang="en-US" sz="3200" b="1" dirty="0" smtClean="0">
              <a:latin typeface="Times New Roman" pitchFamily="18" charset="0"/>
              <a:cs typeface="Times New Roman" pitchFamily="18" charset="0"/>
            </a:endParaRPr>
          </a:p>
          <a:p>
            <a:pPr algn="just">
              <a:lnSpc>
                <a:spcPct val="150000"/>
              </a:lnSpc>
              <a:buNone/>
            </a:pPr>
            <a:r>
              <a:rPr lang="ar-SA" sz="3200" dirty="0" smtClean="0">
                <a:latin typeface="Times New Roman" pitchFamily="18" charset="0"/>
                <a:cs typeface="Times New Roman" pitchFamily="18" charset="0"/>
              </a:rPr>
              <a:t>	من المؤشرات المهمة لدراسة وتحليل سوق العمل هو تحليل التركيب السكاني للمجتمع من حيث العمر، الجنس، والمهنة، ومستوى التعليم.</a:t>
            </a:r>
          </a:p>
          <a:p>
            <a:pPr algn="just">
              <a:lnSpc>
                <a:spcPct val="150000"/>
              </a:lnSpc>
              <a:buNone/>
            </a:pPr>
            <a:endParaRPr lang="en-US" sz="3200" dirty="0">
              <a:latin typeface="Times New Roman" pitchFamily="18" charset="0"/>
              <a:cs typeface="Times New Roman" pitchFamily="18" charset="0"/>
            </a:endParaRPr>
          </a:p>
        </p:txBody>
      </p:sp>
      <p:sp>
        <p:nvSpPr>
          <p:cNvPr id="4" name="Slide Number Placeholder 3"/>
          <p:cNvSpPr>
            <a:spLocks noGrp="1"/>
          </p:cNvSpPr>
          <p:nvPr>
            <p:ph type="sldNum" sz="quarter" idx="15"/>
          </p:nvPr>
        </p:nvSpPr>
        <p:spPr/>
        <p:txBody>
          <a:bodyPr/>
          <a:lstStyle/>
          <a:p>
            <a:fld id="{B34338C2-C332-4FEE-B33B-120A04F986EA}" type="slidenum">
              <a:rPr lang="en-US" smtClean="0"/>
              <a:pPr/>
              <a:t>86</a:t>
            </a:fld>
            <a:endParaRPr lang="en-US"/>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noAutofit/>
          </a:bodyPr>
          <a:lstStyle/>
          <a:p>
            <a:pPr algn="ctr"/>
            <a:r>
              <a:rPr lang="ar-SA" sz="4000" b="1" dirty="0" smtClean="0">
                <a:solidFill>
                  <a:schemeClr val="tx1"/>
                </a:solidFill>
              </a:rPr>
              <a:t>أساليب التنبؤ بالاحتياجات من الموارد البشرية</a:t>
            </a:r>
            <a:endParaRPr lang="en-US" sz="4000" dirty="0"/>
          </a:p>
        </p:txBody>
      </p:sp>
      <p:sp>
        <p:nvSpPr>
          <p:cNvPr id="3" name="Content Placeholder 2"/>
          <p:cNvSpPr>
            <a:spLocks noGrp="1"/>
          </p:cNvSpPr>
          <p:nvPr>
            <p:ph idx="1"/>
          </p:nvPr>
        </p:nvSpPr>
        <p:spPr>
          <a:xfrm>
            <a:off x="457200" y="1600200"/>
            <a:ext cx="8153400" cy="4873752"/>
          </a:xfrm>
        </p:spPr>
        <p:txBody>
          <a:bodyPr>
            <a:normAutofit lnSpcReduction="10000"/>
          </a:bodyPr>
          <a:lstStyle/>
          <a:p>
            <a:pPr>
              <a:buNone/>
            </a:pPr>
            <a:r>
              <a:rPr lang="ar-SA" sz="3200" dirty="0" smtClean="0">
                <a:latin typeface="Times New Roman" pitchFamily="18" charset="0"/>
                <a:cs typeface="Times New Roman" pitchFamily="18" charset="0"/>
              </a:rPr>
              <a:t> 1- </a:t>
            </a:r>
            <a:r>
              <a:rPr lang="ar-SA" sz="3200" b="1" dirty="0" smtClean="0">
                <a:latin typeface="Times New Roman" pitchFamily="18" charset="0"/>
                <a:cs typeface="Times New Roman" pitchFamily="18" charset="0"/>
              </a:rPr>
              <a:t>التركيب العمري</a:t>
            </a:r>
            <a:r>
              <a:rPr lang="ar-SA" sz="3200" dirty="0" smtClean="0">
                <a:latin typeface="Times New Roman" pitchFamily="18" charset="0"/>
                <a:cs typeface="Times New Roman" pitchFamily="18" charset="0"/>
              </a:rPr>
              <a:t>: </a:t>
            </a:r>
          </a:p>
          <a:p>
            <a:pPr algn="just">
              <a:lnSpc>
                <a:spcPct val="150000"/>
              </a:lnSpc>
              <a:spcBef>
                <a:spcPts val="0"/>
              </a:spcBef>
              <a:buNone/>
            </a:pPr>
            <a:r>
              <a:rPr lang="ar-SA" sz="3200" dirty="0" smtClean="0">
                <a:latin typeface="Times New Roman" pitchFamily="18" charset="0"/>
                <a:cs typeface="Times New Roman" pitchFamily="18" charset="0"/>
              </a:rPr>
              <a:t>	إن تحليل المجتمع ومعرفة توزيعه العمري يساعد على معرفة حجم العمالة المتاحة، أي عدد أفراد المجتمع القادرين على أدء العمل من الفئات العمرية الداخلة ضمن الفئات المنتجة من السكان.</a:t>
            </a:r>
          </a:p>
          <a:p>
            <a:pPr algn="just">
              <a:lnSpc>
                <a:spcPct val="150000"/>
              </a:lnSpc>
              <a:spcBef>
                <a:spcPts val="0"/>
              </a:spcBef>
              <a:buNone/>
            </a:pPr>
            <a:r>
              <a:rPr lang="ar-SA" sz="3200" dirty="0" smtClean="0">
                <a:latin typeface="Times New Roman" pitchFamily="18" charset="0"/>
                <a:cs typeface="Times New Roman" pitchFamily="18" charset="0"/>
              </a:rPr>
              <a:t>  وقد قسم المكتب الإحصائي لهيئة الأمم المتحدة المجتمع إلى قسمين هما:</a:t>
            </a:r>
            <a:endParaRPr lang="en-US" sz="3200" dirty="0">
              <a:latin typeface="Times New Roman" pitchFamily="18" charset="0"/>
              <a:cs typeface="Times New Roman" pitchFamily="18" charset="0"/>
            </a:endParaRPr>
          </a:p>
        </p:txBody>
      </p:sp>
      <p:sp>
        <p:nvSpPr>
          <p:cNvPr id="4" name="Slide Number Placeholder 3"/>
          <p:cNvSpPr>
            <a:spLocks noGrp="1"/>
          </p:cNvSpPr>
          <p:nvPr>
            <p:ph type="sldNum" sz="quarter" idx="15"/>
          </p:nvPr>
        </p:nvSpPr>
        <p:spPr/>
        <p:txBody>
          <a:bodyPr/>
          <a:lstStyle/>
          <a:p>
            <a:fld id="{B34338C2-C332-4FEE-B33B-120A04F986EA}" type="slidenum">
              <a:rPr lang="en-US" smtClean="0"/>
              <a:pPr/>
              <a:t>87</a:t>
            </a:fld>
            <a:endParaRPr lang="en-US"/>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600200"/>
            <a:ext cx="8382000" cy="4873752"/>
          </a:xfrm>
        </p:spPr>
        <p:txBody>
          <a:bodyPr>
            <a:normAutofit fontScale="92500" lnSpcReduction="10000"/>
          </a:bodyPr>
          <a:lstStyle/>
          <a:p>
            <a:pPr marL="514350" indent="-514350" algn="just">
              <a:lnSpc>
                <a:spcPct val="150000"/>
              </a:lnSpc>
              <a:buNone/>
            </a:pPr>
            <a:r>
              <a:rPr lang="ar-SA" sz="3200" dirty="0" smtClean="0">
                <a:latin typeface="Times New Roman" pitchFamily="18" charset="0"/>
                <a:cs typeface="Times New Roman" pitchFamily="18" charset="0"/>
              </a:rPr>
              <a:t>1- </a:t>
            </a:r>
            <a:r>
              <a:rPr lang="ar-SA" sz="3200" b="1" dirty="0" smtClean="0">
                <a:latin typeface="Times New Roman" pitchFamily="18" charset="0"/>
                <a:cs typeface="Times New Roman" pitchFamily="18" charset="0"/>
              </a:rPr>
              <a:t>أفراد داخلون في القوة العاملة: </a:t>
            </a:r>
          </a:p>
          <a:p>
            <a:pPr marL="514350" indent="-514350" algn="just">
              <a:lnSpc>
                <a:spcPct val="150000"/>
              </a:lnSpc>
              <a:buNone/>
            </a:pPr>
            <a:r>
              <a:rPr lang="ar-SA" sz="3200" b="1" dirty="0" smtClean="0">
                <a:latin typeface="Times New Roman" pitchFamily="18" charset="0"/>
                <a:cs typeface="Times New Roman" pitchFamily="18" charset="0"/>
              </a:rPr>
              <a:t>	</a:t>
            </a:r>
            <a:r>
              <a:rPr lang="ar-SA" sz="3200" dirty="0" smtClean="0">
                <a:latin typeface="Times New Roman" pitchFamily="18" charset="0"/>
                <a:cs typeface="Times New Roman" pitchFamily="18" charset="0"/>
              </a:rPr>
              <a:t>وهم الذين يشاركون في إنتاج السلع والخدمات في المجتمع سواء لحساب القطاع الخاص أو العمل الحكومي، سواء كانت مساهمتهم جسمية أو عقلية أو كليهما معاً.</a:t>
            </a:r>
          </a:p>
          <a:p>
            <a:pPr marL="514350" indent="-514350" algn="just">
              <a:lnSpc>
                <a:spcPct val="150000"/>
              </a:lnSpc>
              <a:buNone/>
            </a:pPr>
            <a:r>
              <a:rPr lang="ar-SA" sz="3200" dirty="0" smtClean="0">
                <a:latin typeface="Times New Roman" pitchFamily="18" charset="0"/>
                <a:cs typeface="Times New Roman" pitchFamily="18" charset="0"/>
              </a:rPr>
              <a:t>	كما تتضمن الأفراد القادرين على العمل والراغبين في ولكنهم عاطلون عن العمل لأي سبب من الأسباب وهم الذين يمكن  أن نطلق عليهم سوق العمل.</a:t>
            </a:r>
          </a:p>
        </p:txBody>
      </p:sp>
      <p:sp>
        <p:nvSpPr>
          <p:cNvPr id="4" name="Title 1"/>
          <p:cNvSpPr>
            <a:spLocks noGrp="1"/>
          </p:cNvSpPr>
          <p:nvPr>
            <p:ph type="title"/>
          </p:nvPr>
        </p:nvSpPr>
        <p:spPr>
          <a:xfrm>
            <a:off x="457200" y="274638"/>
            <a:ext cx="8229600" cy="1143000"/>
          </a:xfrm>
        </p:spPr>
        <p:txBody>
          <a:bodyPr>
            <a:noAutofit/>
          </a:bodyPr>
          <a:lstStyle/>
          <a:p>
            <a:pPr algn="ctr"/>
            <a:r>
              <a:rPr lang="ar-SA" sz="4000" b="1" dirty="0" smtClean="0">
                <a:solidFill>
                  <a:schemeClr val="tx1"/>
                </a:solidFill>
              </a:rPr>
              <a:t>أساليب التنبؤ بالاحتياجات من الموارد البشرية</a:t>
            </a:r>
            <a:endParaRPr lang="en-US" sz="4000" dirty="0"/>
          </a:p>
        </p:txBody>
      </p:sp>
      <p:sp>
        <p:nvSpPr>
          <p:cNvPr id="5" name="Slide Number Placeholder 4"/>
          <p:cNvSpPr>
            <a:spLocks noGrp="1"/>
          </p:cNvSpPr>
          <p:nvPr>
            <p:ph type="sldNum" sz="quarter" idx="15"/>
          </p:nvPr>
        </p:nvSpPr>
        <p:spPr/>
        <p:txBody>
          <a:bodyPr/>
          <a:lstStyle/>
          <a:p>
            <a:fld id="{B34338C2-C332-4FEE-B33B-120A04F986EA}" type="slidenum">
              <a:rPr lang="en-US" smtClean="0"/>
              <a:pPr/>
              <a:t>88</a:t>
            </a:fld>
            <a:endParaRPr lang="en-US"/>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normAutofit/>
          </a:bodyPr>
          <a:lstStyle/>
          <a:p>
            <a:pPr algn="ctr"/>
            <a:r>
              <a:rPr lang="ar-SA" sz="4000" b="1" dirty="0" smtClean="0">
                <a:solidFill>
                  <a:schemeClr val="tx1"/>
                </a:solidFill>
              </a:rPr>
              <a:t>أساليب التنبؤ بالاحتياجات من الموارد البشرية</a:t>
            </a:r>
            <a:endParaRPr lang="en-US" sz="4000" dirty="0"/>
          </a:p>
        </p:txBody>
      </p:sp>
      <p:sp>
        <p:nvSpPr>
          <p:cNvPr id="3" name="Content Placeholder 2"/>
          <p:cNvSpPr>
            <a:spLocks noGrp="1"/>
          </p:cNvSpPr>
          <p:nvPr>
            <p:ph idx="1"/>
          </p:nvPr>
        </p:nvSpPr>
        <p:spPr>
          <a:xfrm>
            <a:off x="304800" y="1752600"/>
            <a:ext cx="8382000" cy="4721352"/>
          </a:xfrm>
        </p:spPr>
        <p:txBody>
          <a:bodyPr>
            <a:normAutofit/>
          </a:bodyPr>
          <a:lstStyle/>
          <a:p>
            <a:pPr algn="r">
              <a:lnSpc>
                <a:spcPct val="150000"/>
              </a:lnSpc>
              <a:buNone/>
            </a:pPr>
            <a:r>
              <a:rPr lang="ar-SA" sz="3200" b="1" dirty="0" smtClean="0">
                <a:latin typeface="Times New Roman" pitchFamily="18" charset="0"/>
                <a:cs typeface="Times New Roman" pitchFamily="18" charset="0"/>
              </a:rPr>
              <a:t>2- أفراد خارجون عن القوة العاملة: </a:t>
            </a:r>
          </a:p>
          <a:p>
            <a:pPr algn="r">
              <a:lnSpc>
                <a:spcPct val="150000"/>
              </a:lnSpc>
              <a:buNone/>
            </a:pPr>
            <a:r>
              <a:rPr lang="ar-SA" sz="3200" b="1" dirty="0" smtClean="0">
                <a:latin typeface="Times New Roman" pitchFamily="18" charset="0"/>
                <a:cs typeface="Times New Roman" pitchFamily="18" charset="0"/>
              </a:rPr>
              <a:t>	</a:t>
            </a:r>
            <a:r>
              <a:rPr lang="ar-SA" sz="3200" dirty="0" smtClean="0">
                <a:latin typeface="Times New Roman" pitchFamily="18" charset="0"/>
                <a:cs typeface="Times New Roman" pitchFamily="18" charset="0"/>
              </a:rPr>
              <a:t>وهم الذين يقومون بأعمال لا تسهم بشكل مباشر في إنتاج السلع والخدمات ، ويشمل ذلك ربات البيوت، والطلبة والمتقاعدين والمعوقين والأطفال وكبار السن الذين تزيد أعمارهم عن (65) سنة ما داموا لا يمارسون عملا مثمراً.</a:t>
            </a:r>
            <a:endParaRPr lang="en-US" sz="3200" dirty="0">
              <a:latin typeface="Times New Roman" pitchFamily="18" charset="0"/>
              <a:cs typeface="Times New Roman" pitchFamily="18" charset="0"/>
            </a:endParaRPr>
          </a:p>
        </p:txBody>
      </p:sp>
      <p:sp>
        <p:nvSpPr>
          <p:cNvPr id="4" name="Slide Number Placeholder 3"/>
          <p:cNvSpPr>
            <a:spLocks noGrp="1"/>
          </p:cNvSpPr>
          <p:nvPr>
            <p:ph type="sldNum" sz="quarter" idx="15"/>
          </p:nvPr>
        </p:nvSpPr>
        <p:spPr/>
        <p:txBody>
          <a:bodyPr/>
          <a:lstStyle/>
          <a:p>
            <a:fld id="{B34338C2-C332-4FEE-B33B-120A04F986EA}" type="slidenum">
              <a:rPr lang="en-US" smtClean="0"/>
              <a:pPr/>
              <a:t>89</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a:bodyPr>
          <a:lstStyle/>
          <a:p>
            <a:pPr algn="ctr" rtl="1"/>
            <a:r>
              <a:rPr lang="ar-SA" sz="4000" b="1" dirty="0" smtClean="0">
                <a:solidFill>
                  <a:schemeClr val="tx1"/>
                </a:solidFill>
              </a:rPr>
              <a:t>تخطيط الموارد البشرية</a:t>
            </a:r>
            <a:endParaRPr lang="en-US" sz="4000" b="1" dirty="0">
              <a:solidFill>
                <a:schemeClr val="tx1"/>
              </a:solidFill>
            </a:endParaRPr>
          </a:p>
        </p:txBody>
      </p:sp>
      <p:sp>
        <p:nvSpPr>
          <p:cNvPr id="3" name="Content Placeholder 2"/>
          <p:cNvSpPr>
            <a:spLocks noGrp="1"/>
          </p:cNvSpPr>
          <p:nvPr>
            <p:ph sz="quarter" idx="1"/>
          </p:nvPr>
        </p:nvSpPr>
        <p:spPr>
          <a:xfrm>
            <a:off x="457200" y="2057400"/>
            <a:ext cx="8153400" cy="4416552"/>
          </a:xfrm>
        </p:spPr>
        <p:txBody>
          <a:bodyPr>
            <a:normAutofit/>
          </a:bodyPr>
          <a:lstStyle/>
          <a:p>
            <a:pPr algn="just" rtl="1">
              <a:lnSpc>
                <a:spcPct val="150000"/>
              </a:lnSpc>
              <a:buNone/>
            </a:pPr>
            <a:r>
              <a:rPr lang="ar-SA" sz="3200" dirty="0" smtClean="0">
                <a:latin typeface="Times New Roman" pitchFamily="18" charset="0"/>
                <a:cs typeface="Times New Roman" pitchFamily="18" charset="0"/>
              </a:rPr>
              <a:t>3- العمل على تحقيق الانسجام بين طبيعة العمل ومتطلبات أدائه وبين سياسات الاستقطاب ، والاستقطاب والاختيار والتعيين لتحقيق أفضل أداء ممكن وربط ذلك كله مع الحوافز والأجور.</a:t>
            </a:r>
          </a:p>
        </p:txBody>
      </p:sp>
      <p:sp>
        <p:nvSpPr>
          <p:cNvPr id="5" name="Slide Number Placeholder 4"/>
          <p:cNvSpPr>
            <a:spLocks noGrp="1"/>
          </p:cNvSpPr>
          <p:nvPr>
            <p:ph type="sldNum" sz="quarter" idx="15"/>
          </p:nvPr>
        </p:nvSpPr>
        <p:spPr/>
        <p:txBody>
          <a:bodyPr/>
          <a:lstStyle/>
          <a:p>
            <a:fld id="{B34338C2-C332-4FEE-B33B-120A04F986EA}" type="slidenum">
              <a:rPr lang="en-US" smtClean="0"/>
              <a:pPr/>
              <a:t>9</a:t>
            </a:fld>
            <a:endParaRPr lang="en-US"/>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077200" cy="1143000"/>
          </a:xfrm>
        </p:spPr>
        <p:txBody>
          <a:bodyPr>
            <a:normAutofit/>
          </a:bodyPr>
          <a:lstStyle/>
          <a:p>
            <a:r>
              <a:rPr lang="ar-SA" sz="4000" b="1" dirty="0" smtClean="0">
                <a:solidFill>
                  <a:schemeClr val="tx1"/>
                </a:solidFill>
              </a:rPr>
              <a:t>أساليب التنبؤ بالاحتياجات من الموارد البشرية</a:t>
            </a:r>
            <a:endParaRPr lang="en-US" sz="4000" dirty="0"/>
          </a:p>
        </p:txBody>
      </p:sp>
      <p:sp>
        <p:nvSpPr>
          <p:cNvPr id="3" name="Content Placeholder 2"/>
          <p:cNvSpPr>
            <a:spLocks noGrp="1"/>
          </p:cNvSpPr>
          <p:nvPr>
            <p:ph idx="1"/>
          </p:nvPr>
        </p:nvSpPr>
        <p:spPr>
          <a:xfrm>
            <a:off x="228600" y="1905000"/>
            <a:ext cx="8305800" cy="4568952"/>
          </a:xfrm>
        </p:spPr>
        <p:txBody>
          <a:bodyPr>
            <a:normAutofit/>
          </a:bodyPr>
          <a:lstStyle/>
          <a:p>
            <a:pPr algn="just">
              <a:lnSpc>
                <a:spcPct val="150000"/>
              </a:lnSpc>
              <a:buNone/>
            </a:pPr>
            <a:r>
              <a:rPr lang="ar-SA" sz="3200" dirty="0" smtClean="0">
                <a:latin typeface="Times New Roman" pitchFamily="18" charset="0"/>
                <a:cs typeface="Times New Roman" pitchFamily="18" charset="0"/>
              </a:rPr>
              <a:t>	يجب أن يساعد تحليل التركيب العمري للسكان على التوصل إلى معرفة معلومات تفصيلية عن عدد أو نسبة الفئات التي تعد ضمن قوة العمل فقط واستبعاد الفئات الأخرى التي تقع خارج قوة العمل، للتواصل إلى حجم العرض الفعلي أو الحقيقي في المجتمع.</a:t>
            </a:r>
            <a:endParaRPr lang="en-US" sz="3200" dirty="0">
              <a:latin typeface="Times New Roman" pitchFamily="18" charset="0"/>
              <a:cs typeface="Times New Roman" pitchFamily="18" charset="0"/>
            </a:endParaRPr>
          </a:p>
        </p:txBody>
      </p:sp>
      <p:sp>
        <p:nvSpPr>
          <p:cNvPr id="4" name="Slide Number Placeholder 3"/>
          <p:cNvSpPr>
            <a:spLocks noGrp="1"/>
          </p:cNvSpPr>
          <p:nvPr>
            <p:ph type="sldNum" sz="quarter" idx="15"/>
          </p:nvPr>
        </p:nvSpPr>
        <p:spPr/>
        <p:txBody>
          <a:bodyPr/>
          <a:lstStyle/>
          <a:p>
            <a:fld id="{B34338C2-C332-4FEE-B33B-120A04F986EA}" type="slidenum">
              <a:rPr lang="en-US" smtClean="0"/>
              <a:pPr/>
              <a:t>90</a:t>
            </a:fld>
            <a:endParaRPr lang="en-US"/>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467600" cy="563562"/>
          </a:xfrm>
        </p:spPr>
        <p:txBody>
          <a:bodyPr>
            <a:normAutofit fontScale="90000"/>
          </a:bodyPr>
          <a:lstStyle/>
          <a:p>
            <a:pPr algn="ctr"/>
            <a:r>
              <a:rPr lang="ar-SA" sz="3200" b="1" dirty="0" smtClean="0">
                <a:solidFill>
                  <a:schemeClr val="tx1"/>
                </a:solidFill>
              </a:rPr>
              <a:t>أساليب التنبؤ بالاحتياجات من الموارد البشرية</a:t>
            </a:r>
            <a:endParaRPr lang="en-US" dirty="0"/>
          </a:p>
        </p:txBody>
      </p:sp>
      <p:sp>
        <p:nvSpPr>
          <p:cNvPr id="3" name="Content Placeholder 2"/>
          <p:cNvSpPr>
            <a:spLocks noGrp="1"/>
          </p:cNvSpPr>
          <p:nvPr>
            <p:ph idx="1"/>
          </p:nvPr>
        </p:nvSpPr>
        <p:spPr>
          <a:xfrm>
            <a:off x="304800" y="1600200"/>
            <a:ext cx="8305800" cy="4873752"/>
          </a:xfrm>
        </p:spPr>
        <p:txBody>
          <a:bodyPr>
            <a:normAutofit/>
          </a:bodyPr>
          <a:lstStyle/>
          <a:p>
            <a:pPr algn="just">
              <a:lnSpc>
                <a:spcPct val="150000"/>
              </a:lnSpc>
              <a:buNone/>
            </a:pPr>
            <a:r>
              <a:rPr lang="ar-SA" sz="3200" b="1" dirty="0" smtClean="0">
                <a:latin typeface="Times New Roman" pitchFamily="18" charset="0"/>
                <a:cs typeface="Times New Roman" pitchFamily="18" charset="0"/>
              </a:rPr>
              <a:t>2- التركيب الجنسي: </a:t>
            </a:r>
          </a:p>
          <a:p>
            <a:pPr algn="just">
              <a:lnSpc>
                <a:spcPct val="150000"/>
              </a:lnSpc>
              <a:buNone/>
            </a:pPr>
            <a:r>
              <a:rPr lang="ar-SA" sz="3200" b="1" dirty="0" smtClean="0">
                <a:latin typeface="Times New Roman" pitchFamily="18" charset="0"/>
                <a:cs typeface="Times New Roman" pitchFamily="18" charset="0"/>
              </a:rPr>
              <a:t>	</a:t>
            </a:r>
            <a:r>
              <a:rPr lang="ar-SA" sz="3200" dirty="0" smtClean="0">
                <a:latin typeface="Times New Roman" pitchFamily="18" charset="0"/>
                <a:cs typeface="Times New Roman" pitchFamily="18" charset="0"/>
              </a:rPr>
              <a:t>يقصد بالتركيب الجنسي هو توزيع السكان إلى فئتين هما : الرجال والنساء ، ونسبة كل منهما إلى الحجم الكلي للسكان .</a:t>
            </a:r>
          </a:p>
          <a:p>
            <a:pPr algn="just">
              <a:lnSpc>
                <a:spcPct val="150000"/>
              </a:lnSpc>
              <a:buNone/>
            </a:pPr>
            <a:r>
              <a:rPr lang="ar-SA" sz="3200" dirty="0" smtClean="0">
                <a:latin typeface="Times New Roman" pitchFamily="18" charset="0"/>
                <a:cs typeface="Times New Roman" pitchFamily="18" charset="0"/>
              </a:rPr>
              <a:t>	يسهم هذا التحليل في معرفة حجم سوق العمل. إذ إن نسبة مساهمة المرأة تتباين من مجتمع إلى آخر .</a:t>
            </a:r>
            <a:endParaRPr lang="en-US" sz="3200" dirty="0">
              <a:latin typeface="Times New Roman" pitchFamily="18" charset="0"/>
              <a:cs typeface="Times New Roman" pitchFamily="18" charset="0"/>
            </a:endParaRPr>
          </a:p>
        </p:txBody>
      </p:sp>
      <p:sp>
        <p:nvSpPr>
          <p:cNvPr id="4" name="Slide Number Placeholder 3"/>
          <p:cNvSpPr>
            <a:spLocks noGrp="1"/>
          </p:cNvSpPr>
          <p:nvPr>
            <p:ph type="sldNum" sz="quarter" idx="15"/>
          </p:nvPr>
        </p:nvSpPr>
        <p:spPr/>
        <p:txBody>
          <a:bodyPr/>
          <a:lstStyle/>
          <a:p>
            <a:fld id="{B34338C2-C332-4FEE-B33B-120A04F986EA}" type="slidenum">
              <a:rPr lang="en-US" smtClean="0"/>
              <a:pPr/>
              <a:t>91</a:t>
            </a:fld>
            <a:endParaRPr lang="en-US"/>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001000" cy="1143000"/>
          </a:xfrm>
        </p:spPr>
        <p:txBody>
          <a:bodyPr>
            <a:noAutofit/>
          </a:bodyPr>
          <a:lstStyle/>
          <a:p>
            <a:pPr algn="ctr"/>
            <a:r>
              <a:rPr lang="ar-SA" sz="4000" b="1" dirty="0" smtClean="0">
                <a:solidFill>
                  <a:schemeClr val="tx1"/>
                </a:solidFill>
              </a:rPr>
              <a:t>أساليب التنبؤ بالاحتياجات من الموارد البشرية</a:t>
            </a:r>
            <a:endParaRPr lang="ar-SA" sz="4000" dirty="0"/>
          </a:p>
        </p:txBody>
      </p:sp>
      <p:sp>
        <p:nvSpPr>
          <p:cNvPr id="3" name="Content Placeholder 2"/>
          <p:cNvSpPr>
            <a:spLocks noGrp="1"/>
          </p:cNvSpPr>
          <p:nvPr>
            <p:ph sz="quarter" idx="1"/>
          </p:nvPr>
        </p:nvSpPr>
        <p:spPr>
          <a:xfrm>
            <a:off x="304800" y="1752600"/>
            <a:ext cx="8382000" cy="4721352"/>
          </a:xfrm>
        </p:spPr>
        <p:txBody>
          <a:bodyPr>
            <a:normAutofit/>
          </a:bodyPr>
          <a:lstStyle/>
          <a:p>
            <a:pPr algn="just">
              <a:lnSpc>
                <a:spcPct val="150000"/>
              </a:lnSpc>
            </a:pPr>
            <a:r>
              <a:rPr lang="ar-SA" sz="3200" dirty="0" smtClean="0"/>
              <a:t>يسهم هذا التحليل إلى حد كبير في معرفة حجم سوق العمل أو عرض العمل ، إذ إن مساهمة المرأة في العمل تتباين من مجتمع لآخر  بحسب التباين في الأعراف الاجتماعية والتقاليد والاعتقادات الدينية إضافة إلى المستويات الاقتصادية والمعيشية للمجتمع .</a:t>
            </a:r>
            <a:endParaRPr lang="ar-SA" sz="3200" dirty="0"/>
          </a:p>
        </p:txBody>
      </p:sp>
      <p:sp>
        <p:nvSpPr>
          <p:cNvPr id="4" name="Slide Number Placeholder 3"/>
          <p:cNvSpPr>
            <a:spLocks noGrp="1"/>
          </p:cNvSpPr>
          <p:nvPr>
            <p:ph type="sldNum" sz="quarter" idx="15"/>
          </p:nvPr>
        </p:nvSpPr>
        <p:spPr/>
        <p:txBody>
          <a:bodyPr/>
          <a:lstStyle/>
          <a:p>
            <a:fld id="{B34338C2-C332-4FEE-B33B-120A04F986EA}" type="slidenum">
              <a:rPr lang="en-US" smtClean="0"/>
              <a:pPr/>
              <a:t>92</a:t>
            </a:fld>
            <a:endParaRPr lang="en-US"/>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normAutofit/>
          </a:bodyPr>
          <a:lstStyle/>
          <a:p>
            <a:pPr algn="ctr"/>
            <a:r>
              <a:rPr lang="ar-SA" sz="4000" b="1" dirty="0" smtClean="0">
                <a:solidFill>
                  <a:schemeClr val="tx1"/>
                </a:solidFill>
              </a:rPr>
              <a:t>أساليب التنبؤ بالاحتياجات من الموارد البشرية</a:t>
            </a:r>
            <a:endParaRPr lang="ar-SA" sz="4000" dirty="0"/>
          </a:p>
        </p:txBody>
      </p:sp>
      <p:sp>
        <p:nvSpPr>
          <p:cNvPr id="3" name="Content Placeholder 2"/>
          <p:cNvSpPr>
            <a:spLocks noGrp="1"/>
          </p:cNvSpPr>
          <p:nvPr>
            <p:ph sz="quarter" idx="1"/>
          </p:nvPr>
        </p:nvSpPr>
        <p:spPr>
          <a:xfrm>
            <a:off x="304800" y="1600200"/>
            <a:ext cx="8305800" cy="4873752"/>
          </a:xfrm>
        </p:spPr>
        <p:txBody>
          <a:bodyPr>
            <a:normAutofit lnSpcReduction="10000"/>
          </a:bodyPr>
          <a:lstStyle/>
          <a:p>
            <a:pPr algn="just">
              <a:buNone/>
            </a:pPr>
            <a:r>
              <a:rPr lang="ar-SA" sz="3200" b="1" dirty="0" smtClean="0"/>
              <a:t>3- التركيب المهني :</a:t>
            </a:r>
          </a:p>
          <a:p>
            <a:pPr algn="just"/>
            <a:r>
              <a:rPr lang="ar-SA" sz="3200" dirty="0" smtClean="0"/>
              <a:t> يقصد بالتركيب المهني المهن أو الحرف التي يزاولها أبناء المجتمع وهو يتيح للمنظمة معرفة عرض العمل أو سوق العمل من مهنة معينة أو مهارة معينة </a:t>
            </a:r>
          </a:p>
          <a:p>
            <a:pPr algn="just">
              <a:lnSpc>
                <a:spcPct val="150000"/>
              </a:lnSpc>
            </a:pPr>
            <a:r>
              <a:rPr lang="ar-SA" sz="3200" dirty="0" smtClean="0">
                <a:latin typeface="Times New Roman" pitchFamily="18" charset="0"/>
                <a:cs typeface="Times New Roman" pitchFamily="18" charset="0"/>
              </a:rPr>
              <a:t>يسمح التحليل بحسب التوزيع المهني للسكان بمعرفة عدد الأفراد الذين يمتلكون المهارات المطلوبة، وأماكن وجودهم، مما يفيد في معرفة التحديد المناسب لأماكن إقامة المشاريع الصناعية التي تتطلب توافر مهارات معينة.</a:t>
            </a:r>
            <a:endParaRPr lang="en-US" sz="3200" dirty="0" smtClean="0">
              <a:latin typeface="Times New Roman" pitchFamily="18" charset="0"/>
              <a:cs typeface="Times New Roman" pitchFamily="18" charset="0"/>
            </a:endParaRPr>
          </a:p>
          <a:p>
            <a:pPr algn="just"/>
            <a:endParaRPr lang="ar-SA" sz="3200" dirty="0"/>
          </a:p>
        </p:txBody>
      </p:sp>
      <p:sp>
        <p:nvSpPr>
          <p:cNvPr id="4" name="Slide Number Placeholder 3"/>
          <p:cNvSpPr>
            <a:spLocks noGrp="1"/>
          </p:cNvSpPr>
          <p:nvPr>
            <p:ph type="sldNum" sz="quarter" idx="15"/>
          </p:nvPr>
        </p:nvSpPr>
        <p:spPr/>
        <p:txBody>
          <a:bodyPr/>
          <a:lstStyle/>
          <a:p>
            <a:fld id="{B34338C2-C332-4FEE-B33B-120A04F986EA}" type="slidenum">
              <a:rPr lang="en-US" smtClean="0"/>
              <a:pPr/>
              <a:t>93</a:t>
            </a:fld>
            <a:endParaRPr lang="en-US"/>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600200"/>
            <a:ext cx="8153400" cy="4873752"/>
          </a:xfrm>
        </p:spPr>
        <p:txBody>
          <a:bodyPr>
            <a:noAutofit/>
          </a:bodyPr>
          <a:lstStyle/>
          <a:p>
            <a:pPr>
              <a:buNone/>
            </a:pPr>
            <a:r>
              <a:rPr lang="ar-SA" sz="3200" b="1" dirty="0" smtClean="0">
                <a:latin typeface="Times New Roman" pitchFamily="18" charset="0"/>
                <a:cs typeface="Times New Roman" pitchFamily="18" charset="0"/>
              </a:rPr>
              <a:t>وقد صنفت المهن دولياً إلى عشر مجموعات رئيسية:</a:t>
            </a:r>
          </a:p>
          <a:p>
            <a:pPr algn="r">
              <a:lnSpc>
                <a:spcPct val="150000"/>
              </a:lnSpc>
              <a:buNone/>
            </a:pPr>
            <a:r>
              <a:rPr lang="ar-SA" sz="3200" dirty="0" smtClean="0">
                <a:latin typeface="Times New Roman" pitchFamily="18" charset="0"/>
                <a:cs typeface="Times New Roman" pitchFamily="18" charset="0"/>
              </a:rPr>
              <a:t>1- أصحاب المهن العلمية أو الفنية.</a:t>
            </a:r>
          </a:p>
          <a:p>
            <a:pPr algn="r">
              <a:lnSpc>
                <a:spcPct val="150000"/>
              </a:lnSpc>
              <a:buNone/>
            </a:pPr>
            <a:r>
              <a:rPr lang="ar-SA" sz="3200" dirty="0" smtClean="0">
                <a:latin typeface="Times New Roman" pitchFamily="18" charset="0"/>
                <a:cs typeface="Times New Roman" pitchFamily="18" charset="0"/>
              </a:rPr>
              <a:t>2- المديرون.</a:t>
            </a:r>
          </a:p>
          <a:p>
            <a:pPr algn="r">
              <a:lnSpc>
                <a:spcPct val="150000"/>
              </a:lnSpc>
              <a:buNone/>
            </a:pPr>
            <a:r>
              <a:rPr lang="ar-SA" sz="3200" dirty="0" smtClean="0">
                <a:latin typeface="Times New Roman" pitchFamily="18" charset="0"/>
                <a:cs typeface="Times New Roman" pitchFamily="18" charset="0"/>
              </a:rPr>
              <a:t>3- المشتغلون بالأعمال الكتابية.</a:t>
            </a:r>
          </a:p>
          <a:p>
            <a:pPr algn="r">
              <a:lnSpc>
                <a:spcPct val="150000"/>
              </a:lnSpc>
              <a:buNone/>
            </a:pPr>
            <a:r>
              <a:rPr lang="ar-SA" sz="3200" dirty="0" smtClean="0">
                <a:latin typeface="Times New Roman" pitchFamily="18" charset="0"/>
                <a:cs typeface="Times New Roman" pitchFamily="18" charset="0"/>
              </a:rPr>
              <a:t>4- المشتغلون بأعمال البيع.</a:t>
            </a:r>
          </a:p>
          <a:p>
            <a:pPr algn="r">
              <a:lnSpc>
                <a:spcPct val="150000"/>
              </a:lnSpc>
              <a:buNone/>
            </a:pPr>
            <a:r>
              <a:rPr lang="ar-SA" sz="3200" dirty="0" smtClean="0">
                <a:latin typeface="Times New Roman" pitchFamily="18" charset="0"/>
                <a:cs typeface="Times New Roman" pitchFamily="18" charset="0"/>
              </a:rPr>
              <a:t>5- المشتغلون بأعمال الزراعة والصيد وقطع الأشجار.</a:t>
            </a:r>
            <a:endParaRPr lang="en-US" sz="3200" dirty="0">
              <a:latin typeface="Times New Roman" pitchFamily="18" charset="0"/>
              <a:cs typeface="Times New Roman" pitchFamily="18" charset="0"/>
            </a:endParaRPr>
          </a:p>
        </p:txBody>
      </p:sp>
      <p:sp>
        <p:nvSpPr>
          <p:cNvPr id="4" name="Title 1"/>
          <p:cNvSpPr>
            <a:spLocks noGrp="1"/>
          </p:cNvSpPr>
          <p:nvPr>
            <p:ph type="title"/>
          </p:nvPr>
        </p:nvSpPr>
        <p:spPr>
          <a:xfrm>
            <a:off x="457200" y="274638"/>
            <a:ext cx="8077200" cy="868362"/>
          </a:xfrm>
        </p:spPr>
        <p:txBody>
          <a:bodyPr>
            <a:normAutofit/>
          </a:bodyPr>
          <a:lstStyle/>
          <a:p>
            <a:pPr algn="ctr"/>
            <a:r>
              <a:rPr lang="ar-SA" sz="4000" b="1" dirty="0" smtClean="0">
                <a:solidFill>
                  <a:schemeClr val="tx1"/>
                </a:solidFill>
              </a:rPr>
              <a:t>أساليب التنبؤ بالاحتياجات من الموارد البشرية</a:t>
            </a:r>
            <a:endParaRPr lang="ar-SA" sz="4000" dirty="0"/>
          </a:p>
        </p:txBody>
      </p:sp>
      <p:sp>
        <p:nvSpPr>
          <p:cNvPr id="5" name="Slide Number Placeholder 4"/>
          <p:cNvSpPr>
            <a:spLocks noGrp="1"/>
          </p:cNvSpPr>
          <p:nvPr>
            <p:ph type="sldNum" sz="quarter" idx="15"/>
          </p:nvPr>
        </p:nvSpPr>
        <p:spPr/>
        <p:txBody>
          <a:bodyPr/>
          <a:lstStyle/>
          <a:p>
            <a:fld id="{B34338C2-C332-4FEE-B33B-120A04F986EA}" type="slidenum">
              <a:rPr lang="en-US" smtClean="0"/>
              <a:pPr/>
              <a:t>94</a:t>
            </a:fld>
            <a:endParaRPr lang="en-US"/>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76400"/>
            <a:ext cx="8153400" cy="4797552"/>
          </a:xfrm>
        </p:spPr>
        <p:txBody>
          <a:bodyPr>
            <a:normAutofit/>
          </a:bodyPr>
          <a:lstStyle/>
          <a:p>
            <a:pPr algn="r">
              <a:lnSpc>
                <a:spcPct val="150000"/>
              </a:lnSpc>
              <a:buNone/>
            </a:pPr>
            <a:r>
              <a:rPr lang="ar-SA" sz="3200" dirty="0" smtClean="0">
                <a:latin typeface="Times New Roman" pitchFamily="18" charset="0"/>
                <a:cs typeface="Times New Roman" pitchFamily="18" charset="0"/>
              </a:rPr>
              <a:t>6- المشتغلون بالمناجم.</a:t>
            </a:r>
          </a:p>
          <a:p>
            <a:pPr algn="r">
              <a:lnSpc>
                <a:spcPct val="150000"/>
              </a:lnSpc>
              <a:buNone/>
            </a:pPr>
            <a:r>
              <a:rPr lang="ar-SA" sz="3200" dirty="0" smtClean="0">
                <a:latin typeface="Times New Roman" pitchFamily="18" charset="0"/>
                <a:cs typeface="Times New Roman" pitchFamily="18" charset="0"/>
              </a:rPr>
              <a:t>7-المشتغلون بالنقل والمواصلات.</a:t>
            </a:r>
          </a:p>
          <a:p>
            <a:pPr algn="r">
              <a:lnSpc>
                <a:spcPct val="150000"/>
              </a:lnSpc>
              <a:buNone/>
            </a:pPr>
            <a:r>
              <a:rPr lang="ar-SA" sz="3200" dirty="0" smtClean="0">
                <a:latin typeface="Times New Roman" pitchFamily="18" charset="0"/>
                <a:cs typeface="Times New Roman" pitchFamily="18" charset="0"/>
              </a:rPr>
              <a:t>8- أصحاب الحرف والصناع والعمال ومن إليهم.</a:t>
            </a:r>
          </a:p>
          <a:p>
            <a:pPr algn="r">
              <a:lnSpc>
                <a:spcPct val="150000"/>
              </a:lnSpc>
              <a:buNone/>
            </a:pPr>
            <a:r>
              <a:rPr lang="ar-SA" sz="3200" dirty="0" smtClean="0">
                <a:latin typeface="Times New Roman" pitchFamily="18" charset="0"/>
                <a:cs typeface="Times New Roman" pitchFamily="18" charset="0"/>
              </a:rPr>
              <a:t>9- المشتغلون في المجالات الرياضية.</a:t>
            </a:r>
          </a:p>
          <a:p>
            <a:pPr algn="r">
              <a:lnSpc>
                <a:spcPct val="150000"/>
              </a:lnSpc>
              <a:buNone/>
            </a:pPr>
            <a:r>
              <a:rPr lang="ar-SA" sz="3200" dirty="0" smtClean="0">
                <a:latin typeface="Times New Roman" pitchFamily="18" charset="0"/>
                <a:cs typeface="Times New Roman" pitchFamily="18" charset="0"/>
              </a:rPr>
              <a:t>10- عمال غير مصنفين.</a:t>
            </a:r>
            <a:endParaRPr lang="en-US" sz="3200" dirty="0">
              <a:latin typeface="Times New Roman" pitchFamily="18" charset="0"/>
              <a:cs typeface="Times New Roman" pitchFamily="18" charset="0"/>
            </a:endParaRPr>
          </a:p>
        </p:txBody>
      </p:sp>
      <p:sp>
        <p:nvSpPr>
          <p:cNvPr id="4" name="Title 1"/>
          <p:cNvSpPr>
            <a:spLocks noGrp="1"/>
          </p:cNvSpPr>
          <p:nvPr>
            <p:ph type="title"/>
          </p:nvPr>
        </p:nvSpPr>
        <p:spPr>
          <a:xfrm>
            <a:off x="457200" y="274638"/>
            <a:ext cx="8153400" cy="1143000"/>
          </a:xfrm>
        </p:spPr>
        <p:txBody>
          <a:bodyPr>
            <a:noAutofit/>
          </a:bodyPr>
          <a:lstStyle/>
          <a:p>
            <a:pPr algn="ctr"/>
            <a:r>
              <a:rPr lang="ar-SA" sz="4000" b="1" dirty="0" smtClean="0">
                <a:solidFill>
                  <a:schemeClr val="tx1"/>
                </a:solidFill>
              </a:rPr>
              <a:t>أساليب التنبؤ بالاحتياجات من الموارد البشرية</a:t>
            </a:r>
            <a:endParaRPr lang="ar-SA" sz="4000" dirty="0"/>
          </a:p>
        </p:txBody>
      </p:sp>
      <p:sp>
        <p:nvSpPr>
          <p:cNvPr id="5" name="Slide Number Placeholder 4"/>
          <p:cNvSpPr>
            <a:spLocks noGrp="1"/>
          </p:cNvSpPr>
          <p:nvPr>
            <p:ph type="sldNum" sz="quarter" idx="15"/>
          </p:nvPr>
        </p:nvSpPr>
        <p:spPr/>
        <p:txBody>
          <a:bodyPr/>
          <a:lstStyle/>
          <a:p>
            <a:fld id="{B34338C2-C332-4FEE-B33B-120A04F986EA}" type="slidenum">
              <a:rPr lang="en-US" smtClean="0"/>
              <a:pPr/>
              <a:t>95</a:t>
            </a:fld>
            <a:endParaRPr lang="en-US"/>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752600"/>
            <a:ext cx="8305800" cy="4721352"/>
          </a:xfrm>
        </p:spPr>
        <p:txBody>
          <a:bodyPr>
            <a:normAutofit/>
          </a:bodyPr>
          <a:lstStyle/>
          <a:p>
            <a:pPr algn="just">
              <a:lnSpc>
                <a:spcPct val="150000"/>
              </a:lnSpc>
              <a:buNone/>
            </a:pPr>
            <a:r>
              <a:rPr lang="ar-SA" sz="3200" b="1" dirty="0" smtClean="0">
                <a:latin typeface="Times New Roman" pitchFamily="18" charset="0"/>
                <a:cs typeface="Times New Roman" pitchFamily="18" charset="0"/>
              </a:rPr>
              <a:t>4- التركيب العلمي والثقافي: </a:t>
            </a:r>
            <a:r>
              <a:rPr lang="ar-SA" sz="3200" dirty="0" smtClean="0">
                <a:latin typeface="Times New Roman" pitchFamily="18" charset="0"/>
                <a:cs typeface="Times New Roman" pitchFamily="18" charset="0"/>
              </a:rPr>
              <a:t>ويقصد به نسبة الحاصلين على الشهادات الدراسية والتخصصات المتنوعة في المجتمع، أي توزيع سكان المجتمع إلى أمين، ومتعلمين بمستويات تعلم متباينة بدءاً بمعرفة القراءة والكتابة مروراً بالحاصلين على شهادة الدراسة الإبتدائية، الثانوية، والجامعية الأولية والعليا بالتخصصات المتنوعة.</a:t>
            </a:r>
            <a:endParaRPr lang="en-US" sz="3200" b="1" dirty="0">
              <a:latin typeface="Times New Roman" pitchFamily="18" charset="0"/>
              <a:cs typeface="Times New Roman" pitchFamily="18" charset="0"/>
            </a:endParaRPr>
          </a:p>
        </p:txBody>
      </p:sp>
      <p:sp>
        <p:nvSpPr>
          <p:cNvPr id="4" name="Title 1"/>
          <p:cNvSpPr>
            <a:spLocks noGrp="1"/>
          </p:cNvSpPr>
          <p:nvPr>
            <p:ph type="title"/>
          </p:nvPr>
        </p:nvSpPr>
        <p:spPr>
          <a:xfrm>
            <a:off x="457200" y="274638"/>
            <a:ext cx="8077200" cy="1143000"/>
          </a:xfrm>
        </p:spPr>
        <p:txBody>
          <a:bodyPr>
            <a:noAutofit/>
          </a:bodyPr>
          <a:lstStyle/>
          <a:p>
            <a:pPr algn="ctr"/>
            <a:r>
              <a:rPr lang="ar-SA" sz="4000" b="1" dirty="0" smtClean="0">
                <a:solidFill>
                  <a:schemeClr val="tx1"/>
                </a:solidFill>
              </a:rPr>
              <a:t>أساليب التنبؤ بالاحتياجات من الموارد البشرية</a:t>
            </a:r>
            <a:endParaRPr lang="ar-SA" sz="4000" dirty="0"/>
          </a:p>
        </p:txBody>
      </p:sp>
      <p:sp>
        <p:nvSpPr>
          <p:cNvPr id="5" name="Slide Number Placeholder 4"/>
          <p:cNvSpPr>
            <a:spLocks noGrp="1"/>
          </p:cNvSpPr>
          <p:nvPr>
            <p:ph type="sldNum" sz="quarter" idx="15"/>
          </p:nvPr>
        </p:nvSpPr>
        <p:spPr/>
        <p:txBody>
          <a:bodyPr/>
          <a:lstStyle/>
          <a:p>
            <a:fld id="{B34338C2-C332-4FEE-B33B-120A04F986EA}" type="slidenum">
              <a:rPr lang="en-US" smtClean="0"/>
              <a:pPr/>
              <a:t>96</a:t>
            </a:fld>
            <a:endParaRPr lang="en-US"/>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600200"/>
            <a:ext cx="8382000" cy="4873752"/>
          </a:xfrm>
        </p:spPr>
        <p:txBody>
          <a:bodyPr>
            <a:normAutofit/>
          </a:bodyPr>
          <a:lstStyle/>
          <a:p>
            <a:pPr algn="just">
              <a:lnSpc>
                <a:spcPct val="150000"/>
              </a:lnSpc>
              <a:buNone/>
            </a:pPr>
            <a:r>
              <a:rPr lang="ar-SA" sz="3200" dirty="0" smtClean="0">
                <a:latin typeface="Times New Roman" pitchFamily="18" charset="0"/>
                <a:cs typeface="Times New Roman" pitchFamily="18" charset="0"/>
              </a:rPr>
              <a:t>   تتيح معرفة نسبة كل فئة من هذه الفئات في المجتمع للمنظمة معرفة التخصصات والمستويات التعليمية المتوافرة في المجتمع الآن وفي المستقبل لشغل الشواغر الحالية والمحتملة.</a:t>
            </a:r>
          </a:p>
          <a:p>
            <a:pPr algn="just">
              <a:lnSpc>
                <a:spcPct val="150000"/>
              </a:lnSpc>
              <a:buNone/>
            </a:pPr>
            <a:r>
              <a:rPr lang="ar-SA" sz="3200" dirty="0" smtClean="0">
                <a:latin typeface="Times New Roman" pitchFamily="18" charset="0"/>
                <a:cs typeface="Times New Roman" pitchFamily="18" charset="0"/>
              </a:rPr>
              <a:t>	في ضوء ذلك يمكنها  إدخال أساليب وطرائق حديثة في العمل أو تطوير أساليبها الحالية، مثال ذلك إدخال الحسابات الإلكترونية في العمل.</a:t>
            </a:r>
            <a:endParaRPr lang="en-US" sz="3200" dirty="0">
              <a:latin typeface="Times New Roman" pitchFamily="18" charset="0"/>
              <a:cs typeface="Times New Roman" pitchFamily="18" charset="0"/>
            </a:endParaRPr>
          </a:p>
        </p:txBody>
      </p:sp>
      <p:sp>
        <p:nvSpPr>
          <p:cNvPr id="4" name="Title 1"/>
          <p:cNvSpPr>
            <a:spLocks noGrp="1"/>
          </p:cNvSpPr>
          <p:nvPr>
            <p:ph type="title"/>
          </p:nvPr>
        </p:nvSpPr>
        <p:spPr>
          <a:xfrm>
            <a:off x="457200" y="274638"/>
            <a:ext cx="8153400" cy="1143000"/>
          </a:xfrm>
        </p:spPr>
        <p:txBody>
          <a:bodyPr>
            <a:normAutofit/>
          </a:bodyPr>
          <a:lstStyle/>
          <a:p>
            <a:pPr algn="ctr"/>
            <a:r>
              <a:rPr lang="ar-SA" sz="4000" b="1" dirty="0" smtClean="0">
                <a:solidFill>
                  <a:schemeClr val="tx1"/>
                </a:solidFill>
              </a:rPr>
              <a:t>أساليب التنبؤ بالاحتياجات من الموارد البشرية</a:t>
            </a:r>
            <a:endParaRPr lang="ar-SA" sz="4000" dirty="0"/>
          </a:p>
        </p:txBody>
      </p:sp>
      <p:sp>
        <p:nvSpPr>
          <p:cNvPr id="5" name="Slide Number Placeholder 4"/>
          <p:cNvSpPr>
            <a:spLocks noGrp="1"/>
          </p:cNvSpPr>
          <p:nvPr>
            <p:ph type="sldNum" sz="quarter" idx="15"/>
          </p:nvPr>
        </p:nvSpPr>
        <p:spPr/>
        <p:txBody>
          <a:bodyPr/>
          <a:lstStyle/>
          <a:p>
            <a:fld id="{B34338C2-C332-4FEE-B33B-120A04F986EA}" type="slidenum">
              <a:rPr lang="en-US" smtClean="0"/>
              <a:pPr/>
              <a:t>97</a:t>
            </a:fld>
            <a:endParaRPr lang="en-US"/>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153400" cy="4645152"/>
          </a:xfrm>
        </p:spPr>
        <p:txBody>
          <a:bodyPr>
            <a:normAutofit/>
          </a:bodyPr>
          <a:lstStyle/>
          <a:p>
            <a:pPr algn="just">
              <a:lnSpc>
                <a:spcPct val="150000"/>
              </a:lnSpc>
              <a:buNone/>
            </a:pPr>
            <a:r>
              <a:rPr lang="ar-SA" sz="3200" dirty="0" smtClean="0">
                <a:latin typeface="Times New Roman" pitchFamily="18" charset="0"/>
                <a:cs typeface="Times New Roman" pitchFamily="18" charset="0"/>
              </a:rPr>
              <a:t>   إن تحليل التركيب السكاني للمجتمع يزود المنظمة بصورة واضحة عن حجم سوق العمل، والفرص المتاحة أمامها لشغل وظائفها الشاغرة الآن وفي المستقبل.</a:t>
            </a:r>
            <a:endParaRPr lang="en-US" sz="3200" dirty="0">
              <a:latin typeface="Times New Roman" pitchFamily="18" charset="0"/>
              <a:cs typeface="Times New Roman" pitchFamily="18" charset="0"/>
            </a:endParaRPr>
          </a:p>
        </p:txBody>
      </p:sp>
      <p:sp>
        <p:nvSpPr>
          <p:cNvPr id="4" name="Title 1"/>
          <p:cNvSpPr>
            <a:spLocks noGrp="1"/>
          </p:cNvSpPr>
          <p:nvPr>
            <p:ph type="title"/>
          </p:nvPr>
        </p:nvSpPr>
        <p:spPr>
          <a:xfrm>
            <a:off x="457200" y="274638"/>
            <a:ext cx="8001000" cy="1143000"/>
          </a:xfrm>
        </p:spPr>
        <p:txBody>
          <a:bodyPr>
            <a:noAutofit/>
          </a:bodyPr>
          <a:lstStyle/>
          <a:p>
            <a:pPr algn="ctr"/>
            <a:r>
              <a:rPr lang="ar-SA" sz="4000" b="1" dirty="0" smtClean="0">
                <a:solidFill>
                  <a:schemeClr val="tx1"/>
                </a:solidFill>
              </a:rPr>
              <a:t>أساليب التنبؤ بالاحتياجات من الموارد البشرية</a:t>
            </a:r>
            <a:endParaRPr lang="ar-SA" sz="4000" dirty="0"/>
          </a:p>
        </p:txBody>
      </p:sp>
      <p:sp>
        <p:nvSpPr>
          <p:cNvPr id="5" name="Slide Number Placeholder 4"/>
          <p:cNvSpPr>
            <a:spLocks noGrp="1"/>
          </p:cNvSpPr>
          <p:nvPr>
            <p:ph type="sldNum" sz="quarter" idx="15"/>
          </p:nvPr>
        </p:nvSpPr>
        <p:spPr/>
        <p:txBody>
          <a:bodyPr/>
          <a:lstStyle/>
          <a:p>
            <a:fld id="{B34338C2-C332-4FEE-B33B-120A04F986EA}" type="slidenum">
              <a:rPr lang="en-US" smtClean="0"/>
              <a:pPr/>
              <a:t>98</a:t>
            </a:fld>
            <a:endParaRPr lang="en-US"/>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752600"/>
            <a:ext cx="8229600" cy="4721352"/>
          </a:xfrm>
        </p:spPr>
        <p:txBody>
          <a:bodyPr>
            <a:normAutofit/>
          </a:bodyPr>
          <a:lstStyle/>
          <a:p>
            <a:pPr algn="just">
              <a:lnSpc>
                <a:spcPct val="150000"/>
              </a:lnSpc>
              <a:buNone/>
            </a:pPr>
            <a:r>
              <a:rPr lang="ar-SA" sz="3200" dirty="0" smtClean="0">
                <a:latin typeface="Times New Roman" pitchFamily="18" charset="0"/>
                <a:cs typeface="Times New Roman" pitchFamily="18" charset="0"/>
              </a:rPr>
              <a:t>ب - </a:t>
            </a:r>
            <a:r>
              <a:rPr lang="ar-SA" sz="3200" b="1" dirty="0" smtClean="0">
                <a:latin typeface="Times New Roman" pitchFamily="18" charset="0"/>
                <a:cs typeface="Times New Roman" pitchFamily="18" charset="0"/>
              </a:rPr>
              <a:t>التشريعات والأنظمة الحكومية</a:t>
            </a:r>
            <a:endParaRPr lang="en-US" sz="3200" b="1" dirty="0" smtClean="0">
              <a:latin typeface="Times New Roman" pitchFamily="18" charset="0"/>
              <a:cs typeface="Times New Roman" pitchFamily="18" charset="0"/>
            </a:endParaRPr>
          </a:p>
          <a:p>
            <a:pPr algn="just">
              <a:lnSpc>
                <a:spcPct val="150000"/>
              </a:lnSpc>
              <a:buNone/>
            </a:pPr>
            <a:r>
              <a:rPr lang="ar-SA" sz="3200" dirty="0" smtClean="0">
                <a:latin typeface="Times New Roman" pitchFamily="18" charset="0"/>
                <a:cs typeface="Times New Roman" pitchFamily="18" charset="0"/>
              </a:rPr>
              <a:t>	للتشريعات والأنظمة التي تضعها الحكومة أثر كبير على عرض العمل، فقد تحرم الدولة استخدام الأفراد من عمر معين ( الأطفال مثلاً دون سن العاشرة أو الخامسة عشر).</a:t>
            </a:r>
            <a:endParaRPr lang="en-US" sz="3200" dirty="0">
              <a:latin typeface="Times New Roman" pitchFamily="18" charset="0"/>
              <a:cs typeface="Times New Roman" pitchFamily="18" charset="0"/>
            </a:endParaRPr>
          </a:p>
        </p:txBody>
      </p:sp>
      <p:sp>
        <p:nvSpPr>
          <p:cNvPr id="4" name="Title 1"/>
          <p:cNvSpPr>
            <a:spLocks noGrp="1"/>
          </p:cNvSpPr>
          <p:nvPr>
            <p:ph type="title"/>
          </p:nvPr>
        </p:nvSpPr>
        <p:spPr>
          <a:xfrm>
            <a:off x="457200" y="274638"/>
            <a:ext cx="7848600" cy="1143000"/>
          </a:xfrm>
        </p:spPr>
        <p:txBody>
          <a:bodyPr>
            <a:normAutofit/>
          </a:bodyPr>
          <a:lstStyle/>
          <a:p>
            <a:pPr algn="ctr"/>
            <a:r>
              <a:rPr lang="ar-SA" sz="4000" b="1" dirty="0" smtClean="0">
                <a:solidFill>
                  <a:schemeClr val="tx1"/>
                </a:solidFill>
              </a:rPr>
              <a:t>أساليب التنبؤ بالاحتياجات من الموارد البشرية</a:t>
            </a:r>
            <a:endParaRPr lang="ar-SA" sz="4000" dirty="0"/>
          </a:p>
        </p:txBody>
      </p:sp>
      <p:sp>
        <p:nvSpPr>
          <p:cNvPr id="5" name="Slide Number Placeholder 4"/>
          <p:cNvSpPr>
            <a:spLocks noGrp="1"/>
          </p:cNvSpPr>
          <p:nvPr>
            <p:ph type="sldNum" sz="quarter" idx="15"/>
          </p:nvPr>
        </p:nvSpPr>
        <p:spPr/>
        <p:txBody>
          <a:bodyPr/>
          <a:lstStyle/>
          <a:p>
            <a:fld id="{B34338C2-C332-4FEE-B33B-120A04F986EA}" type="slidenum">
              <a:rPr lang="en-US" smtClean="0"/>
              <a:pPr/>
              <a:t>99</a:t>
            </a:fld>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1131</TotalTime>
  <Words>3992</Words>
  <Application>Microsoft Office PowerPoint</Application>
  <PresentationFormat>عرض على الشاشة (3:4)‏</PresentationFormat>
  <Paragraphs>557</Paragraphs>
  <Slides>114</Slides>
  <Notes>0</Notes>
  <HiddenSlides>0</HiddenSlides>
  <MMClips>0</MMClips>
  <ScaleCrop>false</ScaleCrop>
  <HeadingPairs>
    <vt:vector size="4" baseType="variant">
      <vt:variant>
        <vt:lpstr>نسق</vt:lpstr>
      </vt:variant>
      <vt:variant>
        <vt:i4>1</vt:i4>
      </vt:variant>
      <vt:variant>
        <vt:lpstr>عناوين الشرائح</vt:lpstr>
      </vt:variant>
      <vt:variant>
        <vt:i4>114</vt:i4>
      </vt:variant>
    </vt:vector>
  </HeadingPairs>
  <TitlesOfParts>
    <vt:vector size="115" baseType="lpstr">
      <vt:lpstr>Oriel</vt:lpstr>
      <vt:lpstr> تخطيط الموارد  البشرية الفصل الثالث</vt:lpstr>
      <vt:lpstr>أهداف المحاضرة</vt:lpstr>
      <vt:lpstr>تخطيط الموارد البشرية</vt:lpstr>
      <vt:lpstr>تخطيط الموارد البشرية</vt:lpstr>
      <vt:lpstr>تخطيط الموارد البشرية</vt:lpstr>
      <vt:lpstr>تخطيط الموارد البشرية</vt:lpstr>
      <vt:lpstr>تخطيط الموارد البشرية</vt:lpstr>
      <vt:lpstr>تخطيط الموارد البشرية</vt:lpstr>
      <vt:lpstr>تخطيط الموارد البشرية</vt:lpstr>
      <vt:lpstr>تخطيط الموارد البشرية</vt:lpstr>
      <vt:lpstr>أهمية تخطيط الموارد البشرية </vt:lpstr>
      <vt:lpstr>أهمية تخطيط الموارد البشرية </vt:lpstr>
      <vt:lpstr>أهمية تخطيط الموارد البشرية </vt:lpstr>
      <vt:lpstr>أهمية تخطيط الموارد البشرية </vt:lpstr>
      <vt:lpstr>أهمية تخطيط الموارد البشرية </vt:lpstr>
      <vt:lpstr>أهمية تخطيط الموارد البشرية </vt:lpstr>
      <vt:lpstr>أهمية تخطيط الموارد البشرية </vt:lpstr>
      <vt:lpstr>أهمية تخطيط الموارد البشرية </vt:lpstr>
      <vt:lpstr>مراحل تخطيط الموارد البشرية</vt:lpstr>
      <vt:lpstr>مراحل تخطيط الموارد البشرية</vt:lpstr>
      <vt:lpstr>مراحل تخطيط الموارد البشرية</vt:lpstr>
      <vt:lpstr>مراحل تخطيط الموارد البشرية</vt:lpstr>
      <vt:lpstr> </vt:lpstr>
      <vt:lpstr>مراحل تخطيط الموارد البشرية</vt:lpstr>
      <vt:lpstr>دراسة وتحليل الطلب على الموارد البشرية</vt:lpstr>
      <vt:lpstr>دراسة وتحليل الطلب على الموارد البشرية</vt:lpstr>
      <vt:lpstr>دراسة وتحليل الطلب على الموارد البشرية</vt:lpstr>
      <vt:lpstr>دراسة وتحليل الطلب على الموارد البشرية</vt:lpstr>
      <vt:lpstr>دراسة وتحليل الطلب على الموارد البشرية</vt:lpstr>
      <vt:lpstr>دراسة وتحليل الطلب على الموارد البشرية</vt:lpstr>
      <vt:lpstr>دراسة وتحليل الطلب على الموارد البشرية</vt:lpstr>
      <vt:lpstr>دراسة وتحليل الطلب على الموارد البشرية</vt:lpstr>
      <vt:lpstr>دراسة وتحليل الطلب على الموارد البشرية</vt:lpstr>
      <vt:lpstr>دراسة وتحليل الطلب على الموارد البشرية</vt:lpstr>
      <vt:lpstr>دراسة وتحليل الطلب على الموارد البشرية</vt:lpstr>
      <vt:lpstr>دراسة وتحليل الطلب على الموارد البشرية</vt:lpstr>
      <vt:lpstr>دراسة وتحليل الطلب على الموارد البشرية</vt:lpstr>
      <vt:lpstr>دراسة وتحليل الطلب على الموارد البشرية</vt:lpstr>
      <vt:lpstr>دراسة وتحليل الطلب على الموارد البشرية</vt:lpstr>
      <vt:lpstr>دراسة وتحليل الطلب على الموارد البشرية</vt:lpstr>
      <vt:lpstr>دراسة وتحليل الطلب على الموارد البشرية</vt:lpstr>
      <vt:lpstr>دراسة وتحليل الطلب على الموارد البشرية</vt:lpstr>
      <vt:lpstr>دراسة وتحليل الطلب على الموارد البشرية</vt:lpstr>
      <vt:lpstr>دراسة وتحليل الطلب على الموارد البشرية</vt:lpstr>
      <vt:lpstr>دراسة وتحليل الطلب على الموارد البشرية</vt:lpstr>
      <vt:lpstr>دراسة وتحليل الطلب على الموارد البشرية</vt:lpstr>
      <vt:lpstr>دراسة وتحليل الطلب على الموارد البشرية</vt:lpstr>
      <vt:lpstr>دراسة وتحليل الطلب على الموارد البشرية</vt:lpstr>
      <vt:lpstr>دراسة وتحليل الطلب على الموارد البشرية</vt:lpstr>
      <vt:lpstr>دراسة وتحليل الطلب على الموارد البشرية</vt:lpstr>
      <vt:lpstr>دراسة وتحليل الطلب على الموارد البشرية</vt:lpstr>
      <vt:lpstr> ثالثاً :العرض الداخلي للموارد البشرية</vt:lpstr>
      <vt:lpstr>العرض الداخلي للموارد البشرية</vt:lpstr>
      <vt:lpstr>العرض الداخلي للموارد البشرية</vt:lpstr>
      <vt:lpstr>دراسة وتحليل الطلب على الموارد البشرية</vt:lpstr>
      <vt:lpstr>العرض الداخلي للموارد البشرية</vt:lpstr>
      <vt:lpstr>العرض الداخلي للموارد البشرية</vt:lpstr>
      <vt:lpstr>العرض الداخلي للموارد البشرية</vt:lpstr>
      <vt:lpstr>أساليب التنبؤ بالاحتياجات من الموارد البشرية</vt:lpstr>
      <vt:lpstr>أساليب التنبؤ بالاحتياجات من الموارد البشرية</vt:lpstr>
      <vt:lpstr>العرض الداخلي للموارد البشرية</vt:lpstr>
      <vt:lpstr>العرض الداخلي للموارد البشرية</vt:lpstr>
      <vt:lpstr>العرض الداخلي للموارد البشرية</vt:lpstr>
      <vt:lpstr>العرض الداخلي للموارد البشرية</vt:lpstr>
      <vt:lpstr>العرض الداخلي للموارد البشرية</vt:lpstr>
      <vt:lpstr>العرض الداخلي للموارد البشرية</vt:lpstr>
      <vt:lpstr>أساليب التنبؤ بالاحتياجات من الموارد البشرية</vt:lpstr>
      <vt:lpstr>أساليب التنبؤ بالاحتياجات من الموارد البشرية</vt:lpstr>
      <vt:lpstr>أساليب التنبؤ بالاحتياجات من الموارد البشرية</vt:lpstr>
      <vt:lpstr>أساليب التنبؤ بالاحتياجات من الموارد البشرية</vt:lpstr>
      <vt:lpstr>أساليب التنبؤ بالاحتياجات من الموارد البشرية</vt:lpstr>
      <vt:lpstr>أساليب التنبؤ بالاحتياجات من الموارد البشرية</vt:lpstr>
      <vt:lpstr>أساليب التنبؤ بالاحتياجات من الموارد البشرية</vt:lpstr>
      <vt:lpstr>أساليب التنبؤ بالاحتياجات من الموارد البشرية</vt:lpstr>
      <vt:lpstr>أساليب التنبؤ بالاحتياجات من الموارد البشرية</vt:lpstr>
      <vt:lpstr>أساليب التنبؤ بالاحتياجات من الموارد البشرية</vt:lpstr>
      <vt:lpstr>أساليب التنبؤ بالاحتياجات من الموارد البشرية</vt:lpstr>
      <vt:lpstr>أساليب التنبؤ بالاحتياجات من الموارد البشرية</vt:lpstr>
      <vt:lpstr>أساليب التنبؤ بالاحتياجات من الموارد البشرية</vt:lpstr>
      <vt:lpstr>أساليب التنبؤ بالاحتياجات من الموارد البشرية</vt:lpstr>
      <vt:lpstr>أساليب التنبؤ بالاحتياجات من الموارد البشرية</vt:lpstr>
      <vt:lpstr>أساليب التنبؤ بالاحتياجات من الموارد البشرية</vt:lpstr>
      <vt:lpstr>أساليب التنبؤ بالاحتياجات من الموارد البشرية</vt:lpstr>
      <vt:lpstr>أساليب التنبؤ بالاحتياجات من الموارد البشرية</vt:lpstr>
      <vt:lpstr>أساليب التنبؤ بالاحتياجات من الموارد البشرية</vt:lpstr>
      <vt:lpstr>أساليب التنبؤ بالاحتياجات من الموارد البشرية</vt:lpstr>
      <vt:lpstr>أساليب التنبؤ بالاحتياجات من الموارد البشرية</vt:lpstr>
      <vt:lpstr>أساليب التنبؤ بالاحتياجات من الموارد البشرية</vt:lpstr>
      <vt:lpstr>أساليب التنبؤ بالاحتياجات من الموارد البشرية</vt:lpstr>
      <vt:lpstr>أساليب التنبؤ بالاحتياجات من الموارد البشرية</vt:lpstr>
      <vt:lpstr>أساليب التنبؤ بالاحتياجات من الموارد البشرية</vt:lpstr>
      <vt:lpstr>أساليب التنبؤ بالاحتياجات من الموارد البشرية</vt:lpstr>
      <vt:lpstr>أساليب التنبؤ بالاحتياجات من الموارد البشرية</vt:lpstr>
      <vt:lpstr>أساليب التنبؤ بالاحتياجات من الموارد البشرية</vt:lpstr>
      <vt:lpstr>أساليب التنبؤ بالاحتياجات من الموارد البشرية</vt:lpstr>
      <vt:lpstr>أساليب التنبؤ بالاحتياجات من الموارد البشرية</vt:lpstr>
      <vt:lpstr>أساليب التنبؤ بالاحتياجات من الموارد البشرية</vt:lpstr>
      <vt:lpstr>أساليب التنبؤ بالاحتياجات من الموارد البشرية</vt:lpstr>
      <vt:lpstr>أساليب التنبؤ بالاحتياجات من الموارد البشرية</vt:lpstr>
      <vt:lpstr>أساليب التنبؤ بالاحتياجات من الموارد البشرية</vt:lpstr>
      <vt:lpstr>أساليب التنبؤ بالاحتياجات من الموارد البشرية</vt:lpstr>
      <vt:lpstr>أساليب التنبؤ بالاحتياجات من الموارد البشرية</vt:lpstr>
      <vt:lpstr>أساليب التنبؤ بالاحتياجات من الموارد البشرية</vt:lpstr>
      <vt:lpstr>أساليب التنبؤ بالاحتياجات من الموارد البشرية</vt:lpstr>
      <vt:lpstr>أساليب التنبؤ بالاحتياجات من الموارد البشرية</vt:lpstr>
      <vt:lpstr>أساليب التنبؤ بالاحتياجات من الموارد البشرية</vt:lpstr>
      <vt:lpstr>أساليب التنبؤ بالاحتياجات من الموارد البشرية</vt:lpstr>
      <vt:lpstr>أساليب التنبؤ بالاحتياجات من الموارد البشرية</vt:lpstr>
      <vt:lpstr>مشكلات تخطيط الموارد البشرية</vt:lpstr>
      <vt:lpstr>مشكلات تخطيط الموارد البشرية</vt:lpstr>
      <vt:lpstr>مشكلات تخطيط الموارد البشرية</vt:lpstr>
      <vt:lpstr>مشكلات تخطيط الموارد البشرية</vt:lpstr>
      <vt:lpstr>مشكلات تخطيط الموارد البشرية</vt:lpstr>
      <vt:lpstr>مشكلات تخطيط الموارد البشرية</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الفصل الثالث تخطيط الموارد البشرية</dc:title>
  <dc:creator>May</dc:creator>
  <cp:lastModifiedBy>Sadim</cp:lastModifiedBy>
  <cp:revision>166</cp:revision>
  <dcterms:created xsi:type="dcterms:W3CDTF">2011-10-01T14:49:50Z</dcterms:created>
  <dcterms:modified xsi:type="dcterms:W3CDTF">2012-11-04T16:33:47Z</dcterms:modified>
</cp:coreProperties>
</file>