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7"/>
  </p:notesMasterIdLst>
  <p:handoutMasterIdLst>
    <p:handoutMasterId r:id="rId88"/>
  </p:handoutMasterIdLst>
  <p:sldIdLst>
    <p:sldId id="282" r:id="rId2"/>
    <p:sldId id="343" r:id="rId3"/>
    <p:sldId id="256" r:id="rId4"/>
    <p:sldId id="257" r:id="rId5"/>
    <p:sldId id="258" r:id="rId6"/>
    <p:sldId id="259" r:id="rId7"/>
    <p:sldId id="285" r:id="rId8"/>
    <p:sldId id="284" r:id="rId9"/>
    <p:sldId id="286" r:id="rId10"/>
    <p:sldId id="261" r:id="rId11"/>
    <p:sldId id="287" r:id="rId12"/>
    <p:sldId id="337" r:id="rId13"/>
    <p:sldId id="344" r:id="rId14"/>
    <p:sldId id="262" r:id="rId15"/>
    <p:sldId id="264" r:id="rId16"/>
    <p:sldId id="346" r:id="rId17"/>
    <p:sldId id="265" r:id="rId18"/>
    <p:sldId id="288" r:id="rId19"/>
    <p:sldId id="293" r:id="rId20"/>
    <p:sldId id="266" r:id="rId21"/>
    <p:sldId id="268" r:id="rId22"/>
    <p:sldId id="338" r:id="rId23"/>
    <p:sldId id="269" r:id="rId24"/>
    <p:sldId id="270" r:id="rId25"/>
    <p:sldId id="271" r:id="rId26"/>
    <p:sldId id="272" r:id="rId27"/>
    <p:sldId id="345" r:id="rId28"/>
    <p:sldId id="273" r:id="rId29"/>
    <p:sldId id="294" r:id="rId30"/>
    <p:sldId id="339" r:id="rId31"/>
    <p:sldId id="274" r:id="rId32"/>
    <p:sldId id="275" r:id="rId33"/>
    <p:sldId id="289" r:id="rId34"/>
    <p:sldId id="291" r:id="rId35"/>
    <p:sldId id="342" r:id="rId36"/>
    <p:sldId id="277" r:id="rId37"/>
    <p:sldId id="278" r:id="rId38"/>
    <p:sldId id="290" r:id="rId39"/>
    <p:sldId id="292" r:id="rId40"/>
    <p:sldId id="279" r:id="rId41"/>
    <p:sldId id="280" r:id="rId42"/>
    <p:sldId id="281" r:id="rId43"/>
    <p:sldId id="340" r:id="rId44"/>
    <p:sldId id="295" r:id="rId45"/>
    <p:sldId id="296" r:id="rId46"/>
    <p:sldId id="297" r:id="rId47"/>
    <p:sldId id="298" r:id="rId48"/>
    <p:sldId id="299" r:id="rId49"/>
    <p:sldId id="300" r:id="rId50"/>
    <p:sldId id="301" r:id="rId51"/>
    <p:sldId id="302" r:id="rId52"/>
    <p:sldId id="303" r:id="rId53"/>
    <p:sldId id="332" r:id="rId54"/>
    <p:sldId id="331" r:id="rId55"/>
    <p:sldId id="33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35" r:id="rId73"/>
    <p:sldId id="320" r:id="rId74"/>
    <p:sldId id="321" r:id="rId75"/>
    <p:sldId id="336" r:id="rId76"/>
    <p:sldId id="322" r:id="rId77"/>
    <p:sldId id="323" r:id="rId78"/>
    <p:sldId id="324" r:id="rId79"/>
    <p:sldId id="325" r:id="rId80"/>
    <p:sldId id="326" r:id="rId81"/>
    <p:sldId id="327" r:id="rId82"/>
    <p:sldId id="328" r:id="rId83"/>
    <p:sldId id="330" r:id="rId84"/>
    <p:sldId id="341" r:id="rId85"/>
    <p:sldId id="329" r:id="rId86"/>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9" autoAdjust="0"/>
    <p:restoredTop sz="94660"/>
  </p:normalViewPr>
  <p:slideViewPr>
    <p:cSldViewPr>
      <p:cViewPr varScale="1">
        <p:scale>
          <a:sx n="60" d="100"/>
          <a:sy n="60" d="100"/>
        </p:scale>
        <p:origin x="-152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1"/>
            <a:ext cx="2980055" cy="500552"/>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92" y="1"/>
            <a:ext cx="2980055" cy="500552"/>
          </a:xfrm>
          <a:prstGeom prst="rect">
            <a:avLst/>
          </a:prstGeom>
        </p:spPr>
        <p:txBody>
          <a:bodyPr vert="horz" lIns="91440" tIns="45720" rIns="91440" bIns="45720" rtlCol="1"/>
          <a:lstStyle>
            <a:lvl1pPr algn="l">
              <a:defRPr sz="1200"/>
            </a:lvl1pPr>
          </a:lstStyle>
          <a:p>
            <a:fld id="{93C5FB76-9422-4946-9E7B-07FBC65691D6}" type="datetimeFigureOut">
              <a:rPr lang="ar-SA" smtClean="0"/>
              <a:pPr/>
              <a:t>18/12/33</a:t>
            </a:fld>
            <a:endParaRPr lang="ar-SA"/>
          </a:p>
        </p:txBody>
      </p:sp>
      <p:sp>
        <p:nvSpPr>
          <p:cNvPr id="4" name="Footer Placeholder 3"/>
          <p:cNvSpPr>
            <a:spLocks noGrp="1"/>
          </p:cNvSpPr>
          <p:nvPr>
            <p:ph type="ftr" sz="quarter" idx="2"/>
          </p:nvPr>
        </p:nvSpPr>
        <p:spPr>
          <a:xfrm>
            <a:off x="3896995" y="9499069"/>
            <a:ext cx="2980055" cy="500552"/>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92" y="9499069"/>
            <a:ext cx="2980055" cy="500552"/>
          </a:xfrm>
          <a:prstGeom prst="rect">
            <a:avLst/>
          </a:prstGeom>
        </p:spPr>
        <p:txBody>
          <a:bodyPr vert="horz" lIns="91440" tIns="45720" rIns="91440" bIns="45720" rtlCol="1" anchor="b"/>
          <a:lstStyle>
            <a:lvl1pPr algn="l">
              <a:defRPr sz="1200"/>
            </a:lvl1pPr>
          </a:lstStyle>
          <a:p>
            <a:fld id="{F0AC8A41-7FBC-4190-A120-1A0D5FC7FCBB}" type="slidenum">
              <a:rPr lang="ar-SA" smtClean="0"/>
              <a:pPr/>
              <a:t>‹#›</a:t>
            </a:fld>
            <a:endParaRPr lang="ar-SA"/>
          </a:p>
        </p:txBody>
      </p:sp>
    </p:spTree>
    <p:extLst>
      <p:ext uri="{BB962C8B-B14F-4D97-AF65-F5344CB8AC3E}">
        <p14:creationId xmlns:p14="http://schemas.microsoft.com/office/powerpoint/2010/main" val="1818984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1"/>
            <a:ext cx="2980055" cy="500552"/>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92" y="1"/>
            <a:ext cx="2980055" cy="500552"/>
          </a:xfrm>
          <a:prstGeom prst="rect">
            <a:avLst/>
          </a:prstGeom>
        </p:spPr>
        <p:txBody>
          <a:bodyPr vert="horz" lIns="91440" tIns="45720" rIns="91440" bIns="45720" rtlCol="1"/>
          <a:lstStyle>
            <a:lvl1pPr algn="l">
              <a:defRPr sz="1200"/>
            </a:lvl1pPr>
          </a:lstStyle>
          <a:p>
            <a:fld id="{417AB669-C720-4C7B-8FF2-287F064ADAEC}" type="datetimeFigureOut">
              <a:rPr lang="ar-SA" smtClean="0"/>
              <a:pPr/>
              <a:t>18/12/33</a:t>
            </a:fld>
            <a:endParaRPr lang="ar-SA"/>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7705" y="4751165"/>
            <a:ext cx="5501640" cy="4500074"/>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96995" y="9499069"/>
            <a:ext cx="2980055" cy="500552"/>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92" y="9499069"/>
            <a:ext cx="2980055" cy="500552"/>
          </a:xfrm>
          <a:prstGeom prst="rect">
            <a:avLst/>
          </a:prstGeom>
        </p:spPr>
        <p:txBody>
          <a:bodyPr vert="horz" lIns="91440" tIns="45720" rIns="91440" bIns="45720" rtlCol="1" anchor="b"/>
          <a:lstStyle>
            <a:lvl1pPr algn="l">
              <a:defRPr sz="1200"/>
            </a:lvl1pPr>
          </a:lstStyle>
          <a:p>
            <a:fld id="{F68909D2-9483-4D05-A509-2164F729E0D7}" type="slidenum">
              <a:rPr lang="ar-SA" smtClean="0"/>
              <a:pPr/>
              <a:t>‹#›</a:t>
            </a:fld>
            <a:endParaRPr lang="ar-SA"/>
          </a:p>
        </p:txBody>
      </p:sp>
    </p:spTree>
    <p:extLst>
      <p:ext uri="{BB962C8B-B14F-4D97-AF65-F5344CB8AC3E}">
        <p14:creationId xmlns:p14="http://schemas.microsoft.com/office/powerpoint/2010/main" val="14022257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B257F-97BF-4946-855E-1FBF3BAA60EF}" type="datetime1">
              <a:rPr lang="en-US" smtClean="0"/>
              <a:pPr/>
              <a:t>11/2/2012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E0457A3-7064-4540-8349-7FD708A676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F0D66A-4482-434F-A4FE-2D698423FF2C}" type="datetime1">
              <a:rPr lang="en-US" smtClean="0"/>
              <a:pPr/>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F46456F-D3B6-40B5-9BE3-54F150222710}" type="datetime1">
              <a:rPr lang="en-US" smtClean="0"/>
              <a:pPr/>
              <a:t>11/2/2012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E0457A3-7064-4540-8349-7FD708A676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4D4293-CEEE-4688-9800-6FCC8711251A}" type="datetime1">
              <a:rPr lang="en-US" smtClean="0"/>
              <a:pPr/>
              <a:t>11/2/2012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66DC587-1249-4AB3-88E0-873AAA5D6471}" type="datetime1">
              <a:rPr lang="en-US" smtClean="0"/>
              <a:pPr/>
              <a:t>11/2/2012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E0457A3-7064-4540-8349-7FD708A676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CC2DFA-D138-4EB4-885B-0DB365FC1F66}" type="datetime1">
              <a:rPr lang="en-US" smtClean="0"/>
              <a:pPr/>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C3FA532-4AF9-4AD3-9ACB-692FFAE36EAD}" type="datetime1">
              <a:rPr lang="en-US" smtClean="0"/>
              <a:pPr/>
              <a:t>11/2/2012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614D3A-25E2-4393-A58B-1E12A7FAC5BE}" type="datetime1">
              <a:rPr lang="en-US" smtClean="0"/>
              <a:pPr/>
              <a:t>11/2/2012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0C34DE8-9537-4F12-8B1E-C63B736AADA5}" type="datetime1">
              <a:rPr lang="en-US" smtClean="0"/>
              <a:pPr/>
              <a:t>11/2/2012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3DC37F-4D44-4E6B-985E-8CC67049CDA7}" type="datetime1">
              <a:rPr lang="en-US" smtClean="0"/>
              <a:pPr/>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0457A3-7064-4540-8349-7FD708A676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C6C973C-38F8-4E78-A0E4-079D523D0298}" type="datetime1">
              <a:rPr lang="en-US" smtClean="0"/>
              <a:pPr/>
              <a:t>11/2/2012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0457A3-7064-4540-8349-7FD708A6767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26D8D38-5D2A-485B-B6EE-7D239896E4FC}" type="datetime1">
              <a:rPr lang="en-US" smtClean="0"/>
              <a:pPr/>
              <a:t>11/2/2012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E0457A3-7064-4540-8349-7FD708A676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86400" y="1600200"/>
            <a:ext cx="3011488" cy="566738"/>
          </a:xfrm>
        </p:spPr>
        <p:txBody>
          <a:bodyPr>
            <a:noAutofit/>
          </a:bodyPr>
          <a:lstStyle/>
          <a:p>
            <a:pPr algn="ctr"/>
            <a:r>
              <a:rPr lang="ar-SA" sz="4400" dirty="0" smtClean="0">
                <a:latin typeface="Times New Roman" pitchFamily="18" charset="0"/>
                <a:cs typeface="Times New Roman" pitchFamily="18" charset="0"/>
              </a:rPr>
              <a:t>الفصل الثاني</a:t>
            </a:r>
            <a:endParaRPr lang="ar-SA" sz="4400" dirty="0"/>
          </a:p>
        </p:txBody>
      </p:sp>
      <p:sp>
        <p:nvSpPr>
          <p:cNvPr id="6" name="Text Placeholder 5"/>
          <p:cNvSpPr>
            <a:spLocks noGrp="1"/>
          </p:cNvSpPr>
          <p:nvPr>
            <p:ph type="body" sz="half" idx="2"/>
          </p:nvPr>
        </p:nvSpPr>
        <p:spPr>
          <a:xfrm>
            <a:off x="5486400" y="2362200"/>
            <a:ext cx="3087688" cy="1905000"/>
          </a:xfrm>
        </p:spPr>
        <p:txBody>
          <a:bodyPr>
            <a:noAutofit/>
          </a:bodyPr>
          <a:lstStyle/>
          <a:p>
            <a:pPr algn="ctr"/>
            <a:r>
              <a:rPr lang="ar-SA" sz="4400" b="1" dirty="0" smtClean="0">
                <a:latin typeface="Times New Roman" pitchFamily="18" charset="0"/>
                <a:cs typeface="Times New Roman" pitchFamily="18" charset="0"/>
              </a:rPr>
              <a:t/>
            </a:r>
            <a:br>
              <a:rPr lang="ar-SA" sz="4400" b="1" dirty="0" smtClean="0">
                <a:latin typeface="Times New Roman" pitchFamily="18" charset="0"/>
                <a:cs typeface="Times New Roman" pitchFamily="18" charset="0"/>
              </a:rPr>
            </a:br>
            <a:r>
              <a:rPr lang="ar-SA" sz="4400" b="1" dirty="0" smtClean="0">
                <a:latin typeface="Times New Roman" pitchFamily="18" charset="0"/>
                <a:cs typeface="Times New Roman" pitchFamily="18" charset="0"/>
              </a:rPr>
              <a:t>العملية</a:t>
            </a:r>
            <a:r>
              <a:rPr lang="ar-SA" sz="4400" dirty="0" smtClean="0">
                <a:latin typeface="Times New Roman" pitchFamily="18" charset="0"/>
                <a:cs typeface="Times New Roman" pitchFamily="18" charset="0"/>
              </a:rPr>
              <a:t> </a:t>
            </a:r>
            <a:r>
              <a:rPr lang="ar-SA" sz="4400" b="1" dirty="0" smtClean="0">
                <a:latin typeface="Times New Roman" pitchFamily="18" charset="0"/>
                <a:cs typeface="Times New Roman" pitchFamily="18" charset="0"/>
              </a:rPr>
              <a:t>الإدارية</a:t>
            </a:r>
            <a:endParaRPr lang="ar-SA" sz="4400" dirty="0"/>
          </a:p>
        </p:txBody>
      </p:sp>
      <p:sp>
        <p:nvSpPr>
          <p:cNvPr id="7" name="Picture Placeholder 6"/>
          <p:cNvSpPr>
            <a:spLocks noGrp="1"/>
          </p:cNvSpPr>
          <p:nvPr>
            <p:ph type="pic" idx="1"/>
          </p:nvPr>
        </p:nvSpPr>
        <p:spPr>
          <a:xfrm>
            <a:off x="663682" y="1041002"/>
            <a:ext cx="4206240" cy="3530998"/>
          </a:xfrm>
        </p:spPr>
      </p:sp>
      <p:pic>
        <p:nvPicPr>
          <p:cNvPr id="1026" name="Picture 2" descr="C:\Program Files\Microsoft Office\MEDIA\CAGCAT10\j0233018.wmf"/>
          <p:cNvPicPr>
            <a:picLocks noChangeAspect="1" noChangeArrowheads="1"/>
          </p:cNvPicPr>
          <p:nvPr/>
        </p:nvPicPr>
        <p:blipFill>
          <a:blip r:embed="rId2" cstate="print"/>
          <a:srcRect/>
          <a:stretch>
            <a:fillRect/>
          </a:stretch>
        </p:blipFill>
        <p:spPr bwMode="auto">
          <a:xfrm>
            <a:off x="685800" y="1039086"/>
            <a:ext cx="4191000" cy="3532914"/>
          </a:xfrm>
          <a:prstGeom prst="rect">
            <a:avLst/>
          </a:prstGeom>
          <a:noFill/>
        </p:spPr>
      </p:pic>
      <p:sp>
        <p:nvSpPr>
          <p:cNvPr id="9" name="Slide Number Placeholder 8"/>
          <p:cNvSpPr>
            <a:spLocks noGrp="1"/>
          </p:cNvSpPr>
          <p:nvPr>
            <p:ph type="sldNum" sz="quarter" idx="12"/>
          </p:nvPr>
        </p:nvSpPr>
        <p:spPr/>
        <p:txBody>
          <a:bodyPr/>
          <a:lstStyle/>
          <a:p>
            <a:fld id="{1E0457A3-7064-4540-8349-7FD708A6767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991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457200" y="1600200"/>
            <a:ext cx="7620000" cy="4724400"/>
          </a:xfrm>
        </p:spPr>
        <p:txBody>
          <a:bodyPr>
            <a:noAutofit/>
          </a:bodyPr>
          <a:lstStyle/>
          <a:p>
            <a:pPr algn="just" rtl="1">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الشروط التي يجب أن تتوفر في الهدف :</a:t>
            </a:r>
          </a:p>
          <a:p>
            <a:pPr algn="just" rtl="1">
              <a:buNone/>
            </a:pPr>
            <a:r>
              <a:rPr lang="ar-SA" sz="3200" dirty="0" smtClean="0">
                <a:latin typeface="Times New Roman" pitchFamily="18" charset="0"/>
                <a:cs typeface="Times New Roman" pitchFamily="18" charset="0"/>
              </a:rPr>
              <a:t>	لكي يكون التخطيط فاعلاً، فإن الأهداف ينبغي أن تكون : </a:t>
            </a:r>
          </a:p>
          <a:p>
            <a:pPr algn="just" rtl="1">
              <a:buFont typeface="Wingdings" pitchFamily="2" charset="2"/>
              <a:buChar char="§"/>
            </a:pPr>
            <a:r>
              <a:rPr lang="ar-SA" sz="3200" dirty="0" smtClean="0">
                <a:latin typeface="Times New Roman" pitchFamily="18" charset="0"/>
                <a:cs typeface="Times New Roman" pitchFamily="18" charset="0"/>
              </a:rPr>
              <a:t>مشتقة من الأهداف العامة للمشروع</a:t>
            </a:r>
          </a:p>
          <a:p>
            <a:pPr algn="just" rtl="1">
              <a:buFont typeface="Wingdings" pitchFamily="2" charset="2"/>
              <a:buChar char="§"/>
            </a:pPr>
            <a:r>
              <a:rPr lang="ar-SA" sz="3200" dirty="0" smtClean="0">
                <a:latin typeface="Times New Roman" pitchFamily="18" charset="0"/>
                <a:cs typeface="Times New Roman" pitchFamily="18" charset="0"/>
              </a:rPr>
              <a:t>محددة </a:t>
            </a:r>
          </a:p>
          <a:p>
            <a:pPr algn="just" rtl="1">
              <a:buFont typeface="Wingdings" pitchFamily="2" charset="2"/>
              <a:buChar char="§"/>
            </a:pPr>
            <a:r>
              <a:rPr lang="ar-SA" sz="3200" dirty="0" smtClean="0">
                <a:latin typeface="Times New Roman" pitchFamily="18" charset="0"/>
                <a:cs typeface="Times New Roman" pitchFamily="18" charset="0"/>
              </a:rPr>
              <a:t>واقعية</a:t>
            </a:r>
          </a:p>
          <a:p>
            <a:pPr algn="just" rtl="1">
              <a:lnSpc>
                <a:spcPct val="150000"/>
              </a:lnSpc>
              <a:buFont typeface="Wingdings" pitchFamily="2" charset="2"/>
              <a:buChar char="§"/>
            </a:pPr>
            <a:r>
              <a:rPr lang="ar-SA" sz="3200" dirty="0" smtClean="0">
                <a:latin typeface="Times New Roman" pitchFamily="18" charset="0"/>
                <a:cs typeface="Times New Roman" pitchFamily="18" charset="0"/>
              </a:rPr>
              <a:t>قابلة للقياس من حيث الكم والكيف </a:t>
            </a:r>
          </a:p>
          <a:p>
            <a:pPr algn="just" rtl="1">
              <a:lnSpc>
                <a:spcPct val="150000"/>
              </a:lnSpc>
              <a:buFont typeface="Wingdings" pitchFamily="2" charset="2"/>
              <a:buChar char="§"/>
            </a:pPr>
            <a:r>
              <a:rPr lang="ar-SA" sz="3200" dirty="0" smtClean="0">
                <a:latin typeface="Times New Roman" pitchFamily="18" charset="0"/>
                <a:cs typeface="Times New Roman" pitchFamily="18" charset="0"/>
              </a:rPr>
              <a:t>قابلة للتحقيق</a:t>
            </a:r>
          </a:p>
          <a:p>
            <a:pPr algn="just" rtl="1">
              <a:buNone/>
            </a:pPr>
            <a:r>
              <a:rPr lang="ar-SA" sz="3200" dirty="0" smtClean="0">
                <a:latin typeface="Times New Roman" pitchFamily="18" charset="0"/>
                <a:cs typeface="Times New Roman" pitchFamily="18" charset="0"/>
              </a:rPr>
              <a:t> </a:t>
            </a:r>
          </a:p>
        </p:txBody>
      </p:sp>
      <p:sp>
        <p:nvSpPr>
          <p:cNvPr id="5" name="Slide Number Placeholder 4"/>
          <p:cNvSpPr>
            <a:spLocks noGrp="1"/>
          </p:cNvSpPr>
          <p:nvPr>
            <p:ph type="sldNum" sz="quarter" idx="12"/>
          </p:nvPr>
        </p:nvSpPr>
        <p:spPr/>
        <p:txBody>
          <a:bodyPr/>
          <a:lstStyle/>
          <a:p>
            <a:fld id="{1E0457A3-7064-4540-8349-7FD708A6767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828800"/>
            <a:ext cx="7696200" cy="4114800"/>
          </a:xfrm>
        </p:spPr>
        <p:txBody>
          <a:bodyPr>
            <a:normAutofit/>
          </a:bodyPr>
          <a:lstStyle/>
          <a:p>
            <a:pPr algn="just" rtl="1">
              <a:lnSpc>
                <a:spcPct val="150000"/>
              </a:lnSpc>
              <a:buFont typeface="Wingdings" pitchFamily="2" charset="2"/>
              <a:buChar char="§"/>
            </a:pPr>
            <a:r>
              <a:rPr lang="ar-SA" sz="3200" dirty="0" smtClean="0">
                <a:latin typeface="Times New Roman" pitchFamily="18" charset="0"/>
                <a:cs typeface="Times New Roman" pitchFamily="18" charset="0"/>
              </a:rPr>
              <a:t>مرتبطة بزمن</a:t>
            </a:r>
          </a:p>
          <a:p>
            <a:pPr algn="just" rtl="1">
              <a:lnSpc>
                <a:spcPct val="150000"/>
              </a:lnSpc>
              <a:buFont typeface="Wingdings" pitchFamily="2" charset="2"/>
              <a:buChar char="§"/>
            </a:pPr>
            <a:r>
              <a:rPr lang="ar-SA" sz="3200" dirty="0" smtClean="0">
                <a:latin typeface="Times New Roman" pitchFamily="18" charset="0"/>
                <a:cs typeface="Times New Roman" pitchFamily="18" charset="0"/>
              </a:rPr>
              <a:t>تتفق مع طبيعة الظروف والمتغيرات المحيطة بالمشروع</a:t>
            </a:r>
          </a:p>
          <a:p>
            <a:pPr algn="just" rtl="1">
              <a:lnSpc>
                <a:spcPct val="150000"/>
              </a:lnSpc>
              <a:buFont typeface="Wingdings" pitchFamily="2" charset="2"/>
              <a:buChar char="§"/>
            </a:pPr>
            <a:r>
              <a:rPr lang="ar-SA" sz="3200" dirty="0" smtClean="0">
                <a:latin typeface="Times New Roman" pitchFamily="18" charset="0"/>
                <a:cs typeface="Times New Roman" pitchFamily="18" charset="0"/>
              </a:rPr>
              <a:t>موضوعة على أساس من المشاركة بين القائمين على إدارة المشروع  والمسئولين عن التنفيذ .</a:t>
            </a:r>
            <a:endParaRPr lang="en-US" sz="3200" dirty="0" smtClean="0">
              <a:latin typeface="Times New Roman" pitchFamily="18" charset="0"/>
              <a:cs typeface="Times New Roman" pitchFamily="18" charset="0"/>
            </a:endParaRPr>
          </a:p>
          <a:p>
            <a:pPr algn="r" rtl="1"/>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pPr algn="r"/>
            <a:r>
              <a:rPr lang="ar-SA" dirty="0" smtClean="0"/>
              <a:t>مثال : المشروع : إنشاء فندق</a:t>
            </a:r>
            <a:endParaRPr lang="ar-SA" dirty="0"/>
          </a:p>
        </p:txBody>
      </p:sp>
      <p:sp>
        <p:nvSpPr>
          <p:cNvPr id="3" name="Content Placeholder 2"/>
          <p:cNvSpPr>
            <a:spLocks noGrp="1"/>
          </p:cNvSpPr>
          <p:nvPr>
            <p:ph idx="1"/>
          </p:nvPr>
        </p:nvSpPr>
        <p:spPr>
          <a:xfrm>
            <a:off x="457200" y="1752600"/>
            <a:ext cx="7239000" cy="4703136"/>
          </a:xfrm>
        </p:spPr>
        <p:txBody>
          <a:bodyPr>
            <a:normAutofit/>
          </a:bodyPr>
          <a:lstStyle/>
          <a:p>
            <a:pPr>
              <a:buNone/>
            </a:pPr>
            <a:r>
              <a:rPr lang="ar-SA" sz="3200" dirty="0" smtClean="0"/>
              <a:t>الأهداف العامة : </a:t>
            </a:r>
          </a:p>
          <a:p>
            <a:r>
              <a:rPr lang="ar-SA" sz="3200" dirty="0" smtClean="0">
                <a:solidFill>
                  <a:schemeClr val="tx2"/>
                </a:solidFill>
              </a:rPr>
              <a:t>إنشاء مبنى للفندق بمواصفات عالمية</a:t>
            </a:r>
          </a:p>
          <a:p>
            <a:r>
              <a:rPr lang="ar-SA" sz="3200" dirty="0" smtClean="0">
                <a:solidFill>
                  <a:schemeClr val="tx2"/>
                </a:solidFill>
              </a:rPr>
              <a:t>توفير موظفين لإدارة الفندق بمؤهلات عالية</a:t>
            </a:r>
          </a:p>
          <a:p>
            <a:r>
              <a:rPr lang="ar-SA" sz="3200" dirty="0" smtClean="0">
                <a:solidFill>
                  <a:schemeClr val="tx2"/>
                </a:solidFill>
              </a:rPr>
              <a:t>تقديم خدمات فندقية عالية المستوى</a:t>
            </a:r>
          </a:p>
          <a:p>
            <a:r>
              <a:rPr lang="ar-SA" sz="3200" dirty="0" smtClean="0">
                <a:solidFill>
                  <a:schemeClr val="tx2"/>
                </a:solidFill>
              </a:rPr>
              <a:t>توفير خدمات عملاء مميزة</a:t>
            </a:r>
          </a:p>
        </p:txBody>
      </p:sp>
      <p:sp>
        <p:nvSpPr>
          <p:cNvPr id="4" name="Slide Number Placeholder 3"/>
          <p:cNvSpPr>
            <a:spLocks noGrp="1"/>
          </p:cNvSpPr>
          <p:nvPr>
            <p:ph type="sldNum" sz="quarter" idx="12"/>
          </p:nvPr>
        </p:nvSpPr>
        <p:spPr/>
        <p:txBody>
          <a:bodyPr/>
          <a:lstStyle/>
          <a:p>
            <a:fld id="{1E0457A3-7064-4540-8349-7FD708A67674}"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ar-SA" dirty="0" smtClean="0"/>
              <a:t>مثال : المشروع : إنشاء فندق</a:t>
            </a:r>
            <a:endParaRPr lang="ar-SA" dirty="0"/>
          </a:p>
        </p:txBody>
      </p:sp>
      <p:sp>
        <p:nvSpPr>
          <p:cNvPr id="3" name="Content Placeholder 2"/>
          <p:cNvSpPr>
            <a:spLocks noGrp="1"/>
          </p:cNvSpPr>
          <p:nvPr>
            <p:ph idx="1"/>
          </p:nvPr>
        </p:nvSpPr>
        <p:spPr>
          <a:xfrm>
            <a:off x="457200" y="1524000"/>
            <a:ext cx="7620000" cy="4931736"/>
          </a:xfrm>
        </p:spPr>
        <p:txBody>
          <a:bodyPr>
            <a:noAutofit/>
          </a:bodyPr>
          <a:lstStyle/>
          <a:p>
            <a:pPr>
              <a:buNone/>
            </a:pPr>
            <a:r>
              <a:rPr lang="ar-SA" sz="3200" b="1" dirty="0" smtClean="0"/>
              <a:t>عملية التخطيط لإدارة الموارد البشرية</a:t>
            </a:r>
          </a:p>
          <a:p>
            <a:pPr>
              <a:buNone/>
            </a:pPr>
            <a:r>
              <a:rPr lang="ar-SA" sz="3200" dirty="0" smtClean="0">
                <a:solidFill>
                  <a:schemeClr val="tx2"/>
                </a:solidFill>
              </a:rPr>
              <a:t>توفير خدمات عملاء مميزة</a:t>
            </a:r>
          </a:p>
          <a:p>
            <a:pPr>
              <a:buNone/>
            </a:pPr>
            <a:r>
              <a:rPr lang="ar-SA" sz="3200" dirty="0" smtClean="0"/>
              <a:t>مواصفات موظف خدمة العملاء  أن يكون الموظف :</a:t>
            </a:r>
          </a:p>
          <a:p>
            <a:pPr lvl="2"/>
            <a:r>
              <a:rPr lang="ar-SA" sz="3200" dirty="0" smtClean="0"/>
              <a:t>مؤهلاً تأهيلاً جامعياً</a:t>
            </a:r>
          </a:p>
          <a:p>
            <a:pPr lvl="2"/>
            <a:r>
              <a:rPr lang="ar-SA" sz="3200" dirty="0" smtClean="0"/>
              <a:t>متقناً لاستخدام الحاسب الآلي</a:t>
            </a:r>
          </a:p>
          <a:p>
            <a:pPr lvl="2"/>
            <a:r>
              <a:rPr lang="ar-SA" sz="3200" dirty="0" smtClean="0"/>
              <a:t>يتحدث اللغة العربية والإنجليزية بطلاقة</a:t>
            </a:r>
          </a:p>
          <a:p>
            <a:pPr lvl="2"/>
            <a:r>
              <a:rPr lang="ar-SA" sz="3200" dirty="0" smtClean="0"/>
              <a:t>لديه مهارات اتصال عالية</a:t>
            </a:r>
          </a:p>
          <a:p>
            <a:pPr lvl="2"/>
            <a:r>
              <a:rPr lang="ar-SA" sz="3200" dirty="0" smtClean="0"/>
              <a:t>حسن المظهر</a:t>
            </a:r>
          </a:p>
          <a:p>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457200" y="1609416"/>
            <a:ext cx="7543800" cy="4846320"/>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2- التنظيم:</a:t>
            </a:r>
          </a:p>
          <a:p>
            <a:pPr algn="just" rtl="1">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المقصود بالتنظيم هو تحديد الأعمال والمهام والمسؤوليات الرئيسية للمنظمة وتجميعها في وظائف وأنشطة ، وإسنادها إلى العاملين مع توضيح اختصاص ومسؤولية كل منهم وتفويض السلطات اللازمة لهم والتي تمكنهم من القيام بها</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7467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371600"/>
            <a:ext cx="7772400" cy="5257800"/>
          </a:xfrm>
        </p:spPr>
        <p:txBody>
          <a:bodyPr>
            <a:noAutofit/>
          </a:bodyPr>
          <a:lstStyle/>
          <a:p>
            <a:pPr algn="just" rtl="1">
              <a:spcBef>
                <a:spcPts val="0"/>
              </a:spcBef>
              <a:buNone/>
            </a:pPr>
            <a:r>
              <a:rPr lang="ar-SA" sz="3200" b="1" dirty="0" smtClean="0">
                <a:latin typeface="Times New Roman" pitchFamily="18" charset="0"/>
                <a:cs typeface="Times New Roman" pitchFamily="18" charset="0"/>
              </a:rPr>
              <a:t>فوائد التنظيم :	</a:t>
            </a:r>
          </a:p>
          <a:p>
            <a:pPr algn="just" rtl="1">
              <a:lnSpc>
                <a:spcPct val="150000"/>
              </a:lnSpc>
              <a:spcBef>
                <a:spcPts val="0"/>
              </a:spcBef>
              <a:buFont typeface="Wingdings" pitchFamily="2" charset="2"/>
              <a:buChar char="§"/>
            </a:pPr>
            <a:r>
              <a:rPr lang="ar-SA" sz="3200" dirty="0" smtClean="0">
                <a:latin typeface="Times New Roman" pitchFamily="18" charset="0"/>
                <a:cs typeface="Times New Roman" pitchFamily="18" charset="0"/>
              </a:rPr>
              <a:t>التنظيم وسيلة وأداة وليست غاية في حد ذاتها</a:t>
            </a:r>
          </a:p>
          <a:p>
            <a:pPr algn="just" rtl="1">
              <a:lnSpc>
                <a:spcPct val="150000"/>
              </a:lnSpc>
              <a:spcBef>
                <a:spcPts val="0"/>
              </a:spcBef>
              <a:buFont typeface="Wingdings" pitchFamily="2" charset="2"/>
              <a:buChar char="§"/>
            </a:pPr>
            <a:r>
              <a:rPr lang="ar-SA" sz="3200" dirty="0" smtClean="0">
                <a:latin typeface="Times New Roman" pitchFamily="18" charset="0"/>
                <a:cs typeface="Times New Roman" pitchFamily="18" charset="0"/>
              </a:rPr>
              <a:t>يسهم في إيجاد التعاون الفعال والترابط الجيد بين الأقسام والإدارات المختلفة للمنظمة أو المؤسسة </a:t>
            </a:r>
          </a:p>
          <a:p>
            <a:pPr algn="just" rtl="1">
              <a:lnSpc>
                <a:spcPct val="150000"/>
              </a:lnSpc>
              <a:spcBef>
                <a:spcPts val="0"/>
              </a:spcBef>
              <a:buFont typeface="Wingdings" pitchFamily="2" charset="2"/>
              <a:buChar char="§"/>
            </a:pPr>
            <a:r>
              <a:rPr lang="ar-SA" sz="3200" dirty="0" smtClean="0">
                <a:latin typeface="Times New Roman" pitchFamily="18" charset="0"/>
                <a:cs typeface="Times New Roman" pitchFamily="18" charset="0"/>
              </a:rPr>
              <a:t>يحدد أساليب الاتصال بينهما في ضوء التبعية والتسلسل الرئاسي ونطاق الإشراف المناسب لكل منها</a:t>
            </a:r>
          </a:p>
          <a:p>
            <a:pPr algn="ctr" rtl="1">
              <a:spcBef>
                <a:spcPts val="0"/>
              </a:spcBef>
              <a:buNone/>
            </a:pPr>
            <a:r>
              <a:rPr lang="ar-SA" sz="3200" b="1" dirty="0" smtClean="0">
                <a:latin typeface="Times New Roman" pitchFamily="18" charset="0"/>
                <a:cs typeface="Times New Roman" pitchFamily="18" charset="0"/>
              </a:rPr>
              <a:t>وتزداد صعوبة هذه الوظيفة كلما كبر حجم المنظمة أو وكثر عدد العاملين بها</a:t>
            </a:r>
            <a:endParaRPr lang="en-US" sz="3200" b="1"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0457A3-7064-4540-8349-7FD708A67674}" type="slidenum">
              <a:rPr lang="en-US" smtClean="0"/>
              <a:pPr/>
              <a:t>16</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2038350" y="333375"/>
            <a:ext cx="5067300" cy="619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457200" y="1609416"/>
            <a:ext cx="7543800" cy="4846320"/>
          </a:xfrm>
        </p:spPr>
        <p:txBody>
          <a:bodyPr>
            <a:normAutofit/>
          </a:bodyPr>
          <a:lstStyle/>
          <a:p>
            <a:pPr algn="just" rtl="1">
              <a:buNone/>
            </a:pPr>
            <a:r>
              <a:rPr lang="ar-SA" sz="3200" b="1" dirty="0" smtClean="0">
                <a:latin typeface="Times New Roman" pitchFamily="18" charset="0"/>
                <a:cs typeface="Times New Roman" pitchFamily="18" charset="0"/>
              </a:rPr>
              <a:t>3- التوجيه والقيادة:</a:t>
            </a:r>
          </a:p>
          <a:p>
            <a:pPr algn="just" rtl="1">
              <a:lnSpc>
                <a:spcPct val="150000"/>
              </a:lnSpc>
              <a:buNone/>
            </a:pPr>
            <a:r>
              <a:rPr lang="ar-SA" sz="3200" b="1" dirty="0">
                <a:latin typeface="Times New Roman" pitchFamily="18" charset="0"/>
                <a:cs typeface="Times New Roman" pitchFamily="18" charset="0"/>
              </a:rPr>
              <a:t> </a:t>
            </a: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تتضمن هذه الوظيفة الكيفية التي تتمكن من خلالها الإدارة من تحقيق التعاون بين العاملين في المؤسسة وحفزهم للعمل بأقصى طاقاتهم. </a:t>
            </a:r>
          </a:p>
          <a:p>
            <a:pPr algn="ctr" rtl="1">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وينبغي على الرئيس الأعلى أن :</a:t>
            </a:r>
          </a:p>
          <a:p>
            <a:pPr algn="just" rtl="1">
              <a:lnSpc>
                <a:spcPct val="150000"/>
              </a:lnSpc>
              <a:buNone/>
            </a:pPr>
            <a:endParaRPr lang="en-US" sz="3200" b="1"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304800" y="2133600"/>
            <a:ext cx="7696200" cy="4322136"/>
          </a:xfrm>
        </p:spPr>
        <p:txBody>
          <a:bodyPr>
            <a:noAutofit/>
          </a:bodyPr>
          <a:lstStyle/>
          <a:p>
            <a:pPr algn="just" rtl="1">
              <a:lnSpc>
                <a:spcPct val="150000"/>
              </a:lnSpc>
            </a:pPr>
            <a:r>
              <a:rPr lang="ar-SA" sz="3200" dirty="0" smtClean="0">
                <a:latin typeface="Times New Roman" pitchFamily="18" charset="0"/>
                <a:cs typeface="Times New Roman" pitchFamily="18" charset="0"/>
              </a:rPr>
              <a:t>يخلق مع مرؤوسيه جو من التفاهم وتبادل وجهات النظر للمفاهيم التي تخص المشروع وأهدافه وسياساته وبرامجه.</a:t>
            </a:r>
            <a:endParaRPr lang="ar-SA" sz="3200" dirty="0" smtClean="0"/>
          </a:p>
          <a:p>
            <a:pPr algn="just" rtl="1">
              <a:lnSpc>
                <a:spcPct val="150000"/>
              </a:lnSpc>
            </a:pPr>
            <a:r>
              <a:rPr lang="ar-SA" sz="3200" dirty="0" smtClean="0">
                <a:latin typeface="Times New Roman" pitchFamily="18" charset="0"/>
                <a:cs typeface="Times New Roman" pitchFamily="18" charset="0"/>
              </a:rPr>
              <a:t>يوضح مهام المرؤوسين وإرشادهم نحو الأداء الأفضل </a:t>
            </a:r>
          </a:p>
          <a:p>
            <a:pPr algn="just" rtl="1">
              <a:lnSpc>
                <a:spcPct val="150000"/>
              </a:lnSpc>
            </a:pPr>
            <a:r>
              <a:rPr lang="ar-SA" sz="3200" dirty="0" smtClean="0">
                <a:latin typeface="Times New Roman" pitchFamily="18" charset="0"/>
                <a:cs typeface="Times New Roman" pitchFamily="18" charset="0"/>
              </a:rPr>
              <a:t>يحفز المرؤوسين للعمل بحماس وثقة </a:t>
            </a:r>
          </a:p>
        </p:txBody>
      </p:sp>
      <p:sp>
        <p:nvSpPr>
          <p:cNvPr id="4" name="Slide Number Placeholder 3"/>
          <p:cNvSpPr>
            <a:spLocks noGrp="1"/>
          </p:cNvSpPr>
          <p:nvPr>
            <p:ph type="sldNum" sz="quarter" idx="12"/>
          </p:nvPr>
        </p:nvSpPr>
        <p:spPr/>
        <p:txBody>
          <a:bodyPr/>
          <a:lstStyle/>
          <a:p>
            <a:fld id="{1E0457A3-7064-4540-8349-7FD708A67674}"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457200" y="2057400"/>
            <a:ext cx="7467600" cy="4398336"/>
          </a:xfrm>
        </p:spPr>
        <p:txBody>
          <a:bodyPr>
            <a:normAutofit/>
          </a:bodyPr>
          <a:lstStyle/>
          <a:p>
            <a:pPr algn="just">
              <a:lnSpc>
                <a:spcPct val="150000"/>
              </a:lnSpc>
            </a:pPr>
            <a:r>
              <a:rPr lang="ar-SA" sz="3200" dirty="0" smtClean="0">
                <a:latin typeface="Times New Roman" pitchFamily="18" charset="0"/>
                <a:cs typeface="Times New Roman" pitchFamily="18" charset="0"/>
              </a:rPr>
              <a:t>يُدرب العاملين وينمي مهاراتهم </a:t>
            </a:r>
          </a:p>
          <a:p>
            <a:pPr algn="just"/>
            <a:r>
              <a:rPr lang="ar-SA" sz="3200" dirty="0" smtClean="0">
                <a:latin typeface="Times New Roman" pitchFamily="18" charset="0"/>
                <a:cs typeface="Times New Roman" pitchFamily="18" charset="0"/>
              </a:rPr>
              <a:t>يُعد العاملين لتولي مناصب أعلى</a:t>
            </a:r>
          </a:p>
          <a:p>
            <a:pPr algn="just">
              <a:lnSpc>
                <a:spcPct val="150000"/>
              </a:lnSpc>
            </a:pPr>
            <a:r>
              <a:rPr lang="ar-SA" sz="3200" dirty="0" smtClean="0">
                <a:latin typeface="Times New Roman" pitchFamily="18" charset="0"/>
                <a:cs typeface="Times New Roman" pitchFamily="18" charset="0"/>
              </a:rPr>
              <a:t>يتأكد من وضوح جميع الواجبات والأعمال والتعليمات والأوامر للحد من ازدواج الاختصاصات .</a:t>
            </a:r>
            <a:endParaRPr lang="ar-SA" sz="3200" dirty="0" smtClean="0"/>
          </a:p>
          <a:p>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ar-SA" dirty="0" smtClean="0"/>
              <a:t>أهداف المحاضرة</a:t>
            </a:r>
            <a:endParaRPr lang="ar-SA" dirty="0"/>
          </a:p>
        </p:txBody>
      </p:sp>
      <p:sp>
        <p:nvSpPr>
          <p:cNvPr id="3" name="Content Placeholder 2"/>
          <p:cNvSpPr>
            <a:spLocks noGrp="1"/>
          </p:cNvSpPr>
          <p:nvPr>
            <p:ph idx="1"/>
          </p:nvPr>
        </p:nvSpPr>
        <p:spPr>
          <a:xfrm>
            <a:off x="457200" y="1295400"/>
            <a:ext cx="7239000" cy="5160336"/>
          </a:xfrm>
        </p:spPr>
        <p:txBody>
          <a:bodyPr>
            <a:noAutofit/>
          </a:bodyPr>
          <a:lstStyle/>
          <a:p>
            <a:pPr>
              <a:buNone/>
            </a:pPr>
            <a:r>
              <a:rPr lang="ar-SA" sz="2800" dirty="0" smtClean="0"/>
              <a:t>	يتوقع من الطالبة بعد المحاضرة أن :</a:t>
            </a:r>
            <a:endParaRPr lang="en-US" sz="2800" dirty="0" smtClean="0"/>
          </a:p>
          <a:p>
            <a:pPr marL="514350" lvl="0" indent="-514350">
              <a:buFont typeface="+mj-lt"/>
              <a:buAutoNum type="arabicPeriod"/>
            </a:pPr>
            <a:r>
              <a:rPr lang="ar-SA" sz="2800" dirty="0" smtClean="0"/>
              <a:t>تصنف وظائف العملية الإدارية</a:t>
            </a:r>
            <a:endParaRPr lang="en-US" sz="2800" dirty="0" smtClean="0"/>
          </a:p>
          <a:p>
            <a:pPr marL="514350" lvl="0" indent="-514350">
              <a:buFont typeface="+mj-lt"/>
              <a:buAutoNum type="arabicPeriod"/>
            </a:pPr>
            <a:r>
              <a:rPr lang="ar-SA" sz="2800" dirty="0" smtClean="0"/>
              <a:t>توضح دور العملية الإدارية في المنظمة</a:t>
            </a:r>
            <a:endParaRPr lang="en-US" sz="2800" dirty="0" smtClean="0"/>
          </a:p>
          <a:p>
            <a:pPr marL="514350" lvl="0" indent="-514350">
              <a:buFont typeface="+mj-lt"/>
              <a:buAutoNum type="arabicPeriod"/>
            </a:pPr>
            <a:r>
              <a:rPr lang="ar-SA" sz="2800" dirty="0" smtClean="0"/>
              <a:t>تعدد وظائف العملية الإدارية </a:t>
            </a:r>
            <a:endParaRPr lang="en-US" sz="2800" dirty="0" smtClean="0"/>
          </a:p>
          <a:p>
            <a:pPr marL="514350" lvl="0" indent="-514350">
              <a:buFont typeface="+mj-lt"/>
              <a:buAutoNum type="arabicPeriod"/>
            </a:pPr>
            <a:r>
              <a:rPr lang="ar-SA" sz="2800" dirty="0" smtClean="0"/>
              <a:t>تقارن بين وظائف العملية الإدارية المعطاه لها</a:t>
            </a:r>
            <a:endParaRPr lang="en-US" sz="2800" dirty="0" smtClean="0"/>
          </a:p>
          <a:p>
            <a:pPr marL="514350" lvl="0" indent="-514350">
              <a:buFont typeface="+mj-lt"/>
              <a:buAutoNum type="arabicPeriod"/>
            </a:pPr>
            <a:r>
              <a:rPr lang="ar-SA" sz="2800" dirty="0" smtClean="0"/>
              <a:t>تشرح القواعد الأساسية التي تبرر أهمية الإدارة</a:t>
            </a:r>
            <a:endParaRPr lang="en-US" sz="2800" dirty="0" smtClean="0"/>
          </a:p>
          <a:p>
            <a:pPr marL="514350" lvl="0" indent="-514350">
              <a:buFont typeface="+mj-lt"/>
              <a:buAutoNum type="arabicPeriod"/>
            </a:pPr>
            <a:r>
              <a:rPr lang="ar-SA" sz="2800" dirty="0" smtClean="0"/>
              <a:t>تشرح مبادئ من مبادئ الإدارة</a:t>
            </a:r>
            <a:endParaRPr lang="en-US" sz="2800" dirty="0" smtClean="0"/>
          </a:p>
          <a:p>
            <a:pPr marL="514350" lvl="0" indent="-514350">
              <a:buFont typeface="+mj-lt"/>
              <a:buAutoNum type="arabicPeriod"/>
            </a:pPr>
            <a:r>
              <a:rPr lang="ar-SA" sz="2800" dirty="0" smtClean="0"/>
              <a:t>تشرح مجالات تطبيق الإدارة</a:t>
            </a:r>
            <a:endParaRPr lang="en-US" sz="2800" dirty="0" smtClean="0"/>
          </a:p>
          <a:p>
            <a:pPr marL="514350" lvl="0" indent="-514350">
              <a:buFont typeface="+mj-lt"/>
              <a:buAutoNum type="arabicPeriod"/>
            </a:pPr>
            <a:r>
              <a:rPr lang="ar-SA" sz="2800" dirty="0" smtClean="0"/>
              <a:t>توضح علاقة علم الإدارة بالعلوم الأخرى</a:t>
            </a:r>
            <a:endParaRPr lang="en-US" sz="2800" dirty="0" smtClean="0"/>
          </a:p>
          <a:p>
            <a:endParaRPr lang="ar-SA" sz="28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99160"/>
          </a:xfrm>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304800" y="1676400"/>
            <a:ext cx="7696200" cy="4779336"/>
          </a:xfrm>
        </p:spPr>
        <p:txBody>
          <a:bodyPr>
            <a:normAutofit lnSpcReduction="10000"/>
          </a:bodyPr>
          <a:lstStyle/>
          <a:p>
            <a:pPr algn="just" rtl="1">
              <a:lnSpc>
                <a:spcPct val="150000"/>
              </a:lnSpc>
              <a:buNone/>
            </a:pPr>
            <a:r>
              <a:rPr lang="ar-SA" sz="3200" dirty="0" smtClean="0">
                <a:latin typeface="Times New Roman" pitchFamily="18" charset="0"/>
                <a:cs typeface="Times New Roman" pitchFamily="18" charset="0"/>
              </a:rPr>
              <a:t>	وينبغي على المرؤوسين معرفة :</a:t>
            </a:r>
          </a:p>
          <a:p>
            <a:pPr algn="just">
              <a:lnSpc>
                <a:spcPct val="150000"/>
              </a:lnSpc>
            </a:pPr>
            <a:r>
              <a:rPr lang="ar-SA" sz="3200" dirty="0" smtClean="0">
                <a:latin typeface="Times New Roman" pitchFamily="18" charset="0"/>
                <a:cs typeface="Times New Roman" pitchFamily="18" charset="0"/>
              </a:rPr>
              <a:t>هيكل التنظيم </a:t>
            </a:r>
          </a:p>
          <a:p>
            <a:pPr algn="just">
              <a:lnSpc>
                <a:spcPct val="150000"/>
              </a:lnSpc>
            </a:pPr>
            <a:r>
              <a:rPr lang="ar-SA" sz="3200" dirty="0" smtClean="0">
                <a:latin typeface="Times New Roman" pitchFamily="18" charset="0"/>
                <a:cs typeface="Times New Roman" pitchFamily="18" charset="0"/>
              </a:rPr>
              <a:t>العلاقات الداخلية بين الأنشطة المختلفة </a:t>
            </a:r>
          </a:p>
          <a:p>
            <a:pPr algn="just">
              <a:lnSpc>
                <a:spcPct val="150000"/>
              </a:lnSpc>
            </a:pPr>
            <a:r>
              <a:rPr lang="ar-SA" sz="3200" dirty="0" smtClean="0">
                <a:latin typeface="Times New Roman" pitchFamily="18" charset="0"/>
                <a:cs typeface="Times New Roman" pitchFamily="18" charset="0"/>
              </a:rPr>
              <a:t>الشخصيات </a:t>
            </a:r>
          </a:p>
          <a:p>
            <a:pPr algn="just">
              <a:lnSpc>
                <a:spcPct val="150000"/>
              </a:lnSpc>
            </a:pPr>
            <a:r>
              <a:rPr lang="ar-SA" sz="3200" dirty="0" smtClean="0">
                <a:latin typeface="Times New Roman" pitchFamily="18" charset="0"/>
                <a:cs typeface="Times New Roman" pitchFamily="18" charset="0"/>
              </a:rPr>
              <a:t>واجباتهم وحدود سلطاتهم </a:t>
            </a:r>
          </a:p>
          <a:p>
            <a:pPr algn="ctr" rtl="1">
              <a:lnSpc>
                <a:spcPct val="150000"/>
              </a:lnSpc>
              <a:buNone/>
            </a:pPr>
            <a:r>
              <a:rPr lang="ar-SA" sz="3200" dirty="0" smtClean="0">
                <a:latin typeface="Times New Roman" pitchFamily="18" charset="0"/>
                <a:cs typeface="Times New Roman" pitchFamily="18" charset="0"/>
              </a:rPr>
              <a:t>وتعتمد وظيفة التوجيه على العناصر </a:t>
            </a:r>
            <a:r>
              <a:rPr lang="ar-SA" sz="3200" b="1" dirty="0" smtClean="0">
                <a:latin typeface="Times New Roman" pitchFamily="18" charset="0"/>
                <a:cs typeface="Times New Roman" pitchFamily="18" charset="0"/>
              </a:rPr>
              <a:t>التالية:</a:t>
            </a:r>
            <a:endParaRPr lang="en-US" sz="3200" b="1"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746760"/>
          </a:xfrm>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228600" y="1905000"/>
            <a:ext cx="7848600" cy="4495800"/>
          </a:xfrm>
        </p:spPr>
        <p:txBody>
          <a:bodyPr>
            <a:normAutofit/>
          </a:bodyPr>
          <a:lstStyle/>
          <a:p>
            <a:pPr algn="just" rtl="1">
              <a:lnSpc>
                <a:spcPct val="150000"/>
              </a:lnSpc>
              <a:spcBef>
                <a:spcPts val="0"/>
              </a:spcBef>
              <a:buNone/>
            </a:pPr>
            <a:r>
              <a:rPr lang="ar-SA" sz="3200" dirty="0" smtClean="0">
                <a:latin typeface="Times New Roman" pitchFamily="18" charset="0"/>
                <a:cs typeface="Times New Roman" pitchFamily="18" charset="0"/>
              </a:rPr>
              <a:t>1- </a:t>
            </a:r>
            <a:r>
              <a:rPr lang="ar-SA" sz="3200" b="1" dirty="0" smtClean="0">
                <a:latin typeface="Times New Roman" pitchFamily="18" charset="0"/>
                <a:cs typeface="Times New Roman" pitchFamily="18" charset="0"/>
              </a:rPr>
              <a:t>القيادة: </a:t>
            </a:r>
            <a:r>
              <a:rPr lang="ar-SA" sz="3200" dirty="0" smtClean="0">
                <a:latin typeface="Times New Roman" pitchFamily="18" charset="0"/>
                <a:cs typeface="Times New Roman" pitchFamily="18" charset="0"/>
              </a:rPr>
              <a:t>وهي ترتكز على طبيعة العلاقات ما بين الرئيس والمرؤوسين.</a:t>
            </a:r>
          </a:p>
          <a:p>
            <a:pPr algn="just" rtl="1">
              <a:lnSpc>
                <a:spcPct val="150000"/>
              </a:lnSpc>
              <a:spcBef>
                <a:spcPts val="0"/>
              </a:spcBef>
              <a:buNone/>
            </a:pPr>
            <a:r>
              <a:rPr lang="ar-SA" sz="3200" dirty="0" smtClean="0">
                <a:latin typeface="Times New Roman" pitchFamily="18" charset="0"/>
                <a:cs typeface="Times New Roman" pitchFamily="18" charset="0"/>
              </a:rPr>
              <a:t>2- </a:t>
            </a:r>
            <a:r>
              <a:rPr lang="ar-SA" sz="3200" b="1" dirty="0" smtClean="0">
                <a:latin typeface="Times New Roman" pitchFamily="18" charset="0"/>
                <a:cs typeface="Times New Roman" pitchFamily="18" charset="0"/>
              </a:rPr>
              <a:t>الحفز: </a:t>
            </a:r>
            <a:r>
              <a:rPr lang="ar-SA" sz="3200" dirty="0" smtClean="0">
                <a:latin typeface="Times New Roman" pitchFamily="18" charset="0"/>
                <a:cs typeface="Times New Roman" pitchFamily="18" charset="0"/>
              </a:rPr>
              <a:t>وهي عملية تحفيز العاملين بالوسائل المادية والمعنوية لتحسين الأداء وزيادة الإنتاجية كماً ونوعاً.</a:t>
            </a:r>
          </a:p>
        </p:txBody>
      </p:sp>
      <p:sp>
        <p:nvSpPr>
          <p:cNvPr id="5" name="Slide Number Placeholder 4"/>
          <p:cNvSpPr>
            <a:spLocks noGrp="1"/>
          </p:cNvSpPr>
          <p:nvPr>
            <p:ph type="sldNum" sz="quarter" idx="12"/>
          </p:nvPr>
        </p:nvSpPr>
        <p:spPr/>
        <p:txBody>
          <a:bodyPr/>
          <a:lstStyle/>
          <a:p>
            <a:fld id="{1E0457A3-7064-4540-8349-7FD708A67674}"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pPr algn="ctr"/>
            <a:r>
              <a:rPr lang="ar-SA" dirty="0" smtClean="0">
                <a:latin typeface="Times New Roman" pitchFamily="18" charset="0"/>
                <a:cs typeface="Times New Roman" pitchFamily="18" charset="0"/>
              </a:rPr>
              <a:t>الوظائف الإدارية</a:t>
            </a:r>
            <a:endParaRPr lang="ar-SA" dirty="0"/>
          </a:p>
        </p:txBody>
      </p:sp>
      <p:sp>
        <p:nvSpPr>
          <p:cNvPr id="3" name="Content Placeholder 2"/>
          <p:cNvSpPr>
            <a:spLocks noGrp="1"/>
          </p:cNvSpPr>
          <p:nvPr>
            <p:ph idx="1"/>
          </p:nvPr>
        </p:nvSpPr>
        <p:spPr>
          <a:xfrm>
            <a:off x="457200" y="1524000"/>
            <a:ext cx="7239000" cy="4931736"/>
          </a:xfrm>
        </p:spPr>
        <p:txBody>
          <a:bodyPr>
            <a:normAutofit/>
          </a:bodyPr>
          <a:lstStyle/>
          <a:p>
            <a:pPr algn="just">
              <a:lnSpc>
                <a:spcPct val="150000"/>
              </a:lnSpc>
              <a:spcBef>
                <a:spcPts val="0"/>
              </a:spcBef>
              <a:buNone/>
            </a:pPr>
            <a:r>
              <a:rPr lang="ar-SA" sz="2800" dirty="0" smtClean="0">
                <a:latin typeface="Times New Roman" pitchFamily="18" charset="0"/>
                <a:cs typeface="Times New Roman" pitchFamily="18" charset="0"/>
              </a:rPr>
              <a:t>3- </a:t>
            </a:r>
            <a:r>
              <a:rPr lang="ar-SA" sz="2800" b="1" dirty="0" smtClean="0">
                <a:latin typeface="Times New Roman" pitchFamily="18" charset="0"/>
                <a:cs typeface="Times New Roman" pitchFamily="18" charset="0"/>
              </a:rPr>
              <a:t>الاتصال: </a:t>
            </a:r>
            <a:r>
              <a:rPr lang="ar-SA" sz="2800" dirty="0" smtClean="0">
                <a:latin typeface="Times New Roman" pitchFamily="18" charset="0"/>
                <a:cs typeface="Times New Roman" pitchFamily="18" charset="0"/>
              </a:rPr>
              <a:t>وهي عملية تبادل المعلومات والأفكار بين مستويات الإدارة المختلفة.</a:t>
            </a:r>
          </a:p>
          <a:p>
            <a:pPr algn="just">
              <a:lnSpc>
                <a:spcPct val="150000"/>
              </a:lnSpc>
              <a:spcBef>
                <a:spcPts val="0"/>
              </a:spcBef>
              <a:buNone/>
            </a:pPr>
            <a:r>
              <a:rPr lang="ar-SA" sz="2800" dirty="0" smtClean="0">
                <a:latin typeface="Times New Roman" pitchFamily="18" charset="0"/>
                <a:cs typeface="Times New Roman" pitchFamily="18" charset="0"/>
              </a:rPr>
              <a:t>4- </a:t>
            </a:r>
            <a:r>
              <a:rPr lang="ar-SA" sz="2800" b="1" dirty="0" smtClean="0">
                <a:latin typeface="Times New Roman" pitchFamily="18" charset="0"/>
                <a:cs typeface="Times New Roman" pitchFamily="18" charset="0"/>
              </a:rPr>
              <a:t>السلطة والمسؤولية: </a:t>
            </a:r>
            <a:r>
              <a:rPr lang="ar-SA" sz="2800" dirty="0" smtClean="0">
                <a:latin typeface="Times New Roman" pitchFamily="18" charset="0"/>
                <a:cs typeface="Times New Roman" pitchFamily="18" charset="0"/>
              </a:rPr>
              <a:t>لا يستطيع العامل ممارسة أعماله دون وجود السلطة التي تمكنه من مزاولة عمله .</a:t>
            </a:r>
          </a:p>
          <a:p>
            <a:pPr algn="just">
              <a:lnSpc>
                <a:spcPct val="150000"/>
              </a:lnSpc>
              <a:spcBef>
                <a:spcPts val="0"/>
              </a:spcBef>
            </a:pPr>
            <a:r>
              <a:rPr lang="ar-SA" sz="2800" dirty="0" smtClean="0">
                <a:latin typeface="Times New Roman" pitchFamily="18" charset="0"/>
                <a:cs typeface="Times New Roman" pitchFamily="18" charset="0"/>
              </a:rPr>
              <a:t>والسلطة والمسؤولية توأمان لا ينفصلان مع وجود اختلاف بسيط بينهما يقوم على أساس </a:t>
            </a:r>
            <a:r>
              <a:rPr lang="ar-SA" sz="2800" b="1" dirty="0" smtClean="0">
                <a:latin typeface="Times New Roman" pitchFamily="18" charset="0"/>
                <a:cs typeface="Times New Roman" pitchFamily="18" charset="0"/>
              </a:rPr>
              <a:t>أن :</a:t>
            </a:r>
          </a:p>
          <a:p>
            <a:pPr algn="ctr">
              <a:spcBef>
                <a:spcPts val="0"/>
              </a:spcBef>
              <a:buFont typeface="Wingdings" pitchFamily="2" charset="2"/>
              <a:buChar char="§"/>
            </a:pPr>
            <a:r>
              <a:rPr lang="ar-SA" sz="2800"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السلطة تفوض بينما </a:t>
            </a:r>
          </a:p>
          <a:p>
            <a:pPr algn="ctr">
              <a:spcBef>
                <a:spcPts val="0"/>
              </a:spcBef>
              <a:buFont typeface="Wingdings" pitchFamily="2" charset="2"/>
              <a:buChar char="§"/>
            </a:pPr>
            <a:r>
              <a:rPr lang="ar-SA" sz="2800" b="1" dirty="0" smtClean="0">
                <a:latin typeface="Times New Roman" pitchFamily="18" charset="0"/>
                <a:cs typeface="Times New Roman" pitchFamily="18" charset="0"/>
              </a:rPr>
              <a:t>المسؤولية لا تفوض </a:t>
            </a:r>
          </a:p>
          <a:p>
            <a:pPr algn="just">
              <a:lnSpc>
                <a:spcPct val="150000"/>
              </a:lnSpc>
              <a:spcBef>
                <a:spcPts val="0"/>
              </a:spcBef>
              <a:buNone/>
            </a:pPr>
            <a:endParaRPr lang="en-US" sz="2800" dirty="0" smtClean="0">
              <a:latin typeface="Times New Roman" pitchFamily="18" charset="0"/>
              <a:cs typeface="Times New Roman" pitchFamily="18" charset="0"/>
            </a:endParaRPr>
          </a:p>
          <a:p>
            <a:endParaRPr lang="ar-SA"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22960"/>
          </a:xfrm>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381000" y="2057400"/>
            <a:ext cx="7620000" cy="4648200"/>
          </a:xfrm>
        </p:spPr>
        <p:txBody>
          <a:bodyPr>
            <a:noAutofit/>
          </a:bodyPr>
          <a:lstStyle/>
          <a:p>
            <a:pPr algn="just" rtl="1">
              <a:lnSpc>
                <a:spcPct val="150000"/>
              </a:lnSpc>
              <a:spcBef>
                <a:spcPts val="0"/>
              </a:spcBef>
            </a:pPr>
            <a:r>
              <a:rPr lang="ar-SA" sz="3200" dirty="0" smtClean="0">
                <a:latin typeface="Times New Roman" pitchFamily="18" charset="0"/>
                <a:cs typeface="Times New Roman" pitchFamily="18" charset="0"/>
              </a:rPr>
              <a:t>لذلك يبقى من قام بعملية التفويض مسئولا مسؤولية مباشرة عن الأعمال التي قام بتفويضها.</a:t>
            </a:r>
          </a:p>
          <a:p>
            <a:pPr algn="just" rtl="1">
              <a:lnSpc>
                <a:spcPct val="150000"/>
              </a:lnSpc>
              <a:spcBef>
                <a:spcPts val="0"/>
              </a:spcBef>
            </a:pPr>
            <a:r>
              <a:rPr lang="ar-SA" sz="3200" dirty="0" smtClean="0">
                <a:latin typeface="Times New Roman" pitchFamily="18" charset="0"/>
                <a:cs typeface="Times New Roman" pitchFamily="18" charset="0"/>
              </a:rPr>
              <a:t>وتكون السلطة أكبر في المستويات الإدارية العليا وقليلة أو محدودة في المستويات الإدارية الدنيا.</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457200" y="1609416"/>
            <a:ext cx="7467600" cy="4846320"/>
          </a:xfrm>
        </p:spPr>
        <p:txBody>
          <a:bodyPr>
            <a:normAutofit/>
          </a:bodyPr>
          <a:lstStyle/>
          <a:p>
            <a:pPr algn="just" rtl="1">
              <a:lnSpc>
                <a:spcPct val="150000"/>
              </a:lnSpc>
              <a:buNone/>
            </a:pPr>
            <a:r>
              <a:rPr lang="ar-SA" sz="3200" dirty="0" smtClean="0">
                <a:solidFill>
                  <a:srgbClr val="00B050"/>
                </a:solidFill>
                <a:latin typeface="Times New Roman" pitchFamily="18" charset="0"/>
                <a:cs typeface="Times New Roman" pitchFamily="18" charset="0"/>
              </a:rPr>
              <a:t> 	</a:t>
            </a:r>
            <a:r>
              <a:rPr lang="ar-SA" sz="3200" dirty="0" smtClean="0">
                <a:latin typeface="Times New Roman" pitchFamily="18" charset="0"/>
                <a:cs typeface="Times New Roman" pitchFamily="18" charset="0"/>
              </a:rPr>
              <a:t>وتعتبر السلطة من دعامات المدير حتى يستطيع ممارسة مهام عمله بشكل يتفق ومستوى المسؤولية بكفاءة وفاعلية. </a:t>
            </a:r>
          </a:p>
          <a:p>
            <a:pPr algn="just">
              <a:lnSpc>
                <a:spcPct val="150000"/>
              </a:lnSpc>
              <a:buNone/>
            </a:pPr>
            <a:r>
              <a:rPr lang="ar-SA" sz="3200" dirty="0" smtClean="0">
                <a:solidFill>
                  <a:srgbClr val="00B050"/>
                </a:solidFill>
                <a:latin typeface="Times New Roman" pitchFamily="18" charset="0"/>
                <a:cs typeface="Times New Roman" pitchFamily="18" charset="0"/>
              </a:rPr>
              <a:t>	</a:t>
            </a:r>
            <a:r>
              <a:rPr lang="ar-SA" sz="3200" b="1" dirty="0" smtClean="0">
                <a:solidFill>
                  <a:srgbClr val="0000FF"/>
                </a:solidFill>
                <a:latin typeface="Times New Roman" pitchFamily="18" charset="0"/>
                <a:cs typeface="Times New Roman" pitchFamily="18" charset="0"/>
              </a:rPr>
              <a:t>لذلك كان لابد أن يتولى مهام الإدارة الأشخاص ذوو الخبرة والكفاءة والقادرون على شغل هذه الوظائف سواء بالشؤون الإدارية أوالمشتريات أوالمبيعات.</a:t>
            </a:r>
            <a:endParaRPr lang="en-US" sz="3200" b="1" dirty="0">
              <a:solidFill>
                <a:srgbClr val="0000FF"/>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457200" y="1609416"/>
            <a:ext cx="7543800" cy="4943784"/>
          </a:xfrm>
        </p:spPr>
        <p:txBody>
          <a:bodyPr>
            <a:noAutofit/>
          </a:bodyPr>
          <a:lstStyle/>
          <a:p>
            <a:pPr algn="just" rtl="1">
              <a:buNone/>
            </a:pPr>
            <a:r>
              <a:rPr lang="ar-SA" sz="3200" b="1" dirty="0" smtClean="0">
                <a:latin typeface="Times New Roman" pitchFamily="18" charset="0"/>
                <a:cs typeface="Times New Roman" pitchFamily="18" charset="0"/>
              </a:rPr>
              <a:t>5- الحفز والاتصال:</a:t>
            </a:r>
          </a:p>
          <a:p>
            <a:pPr algn="just" rtl="1">
              <a:lnSpc>
                <a:spcPct val="150000"/>
              </a:lnSpc>
              <a:buNone/>
            </a:pPr>
            <a:r>
              <a:rPr lang="ar-SA" sz="3200" dirty="0" smtClean="0">
                <a:latin typeface="Times New Roman" pitchFamily="18" charset="0"/>
                <a:cs typeface="Times New Roman" pitchFamily="18" charset="0"/>
              </a:rPr>
              <a:t>  يعرف</a:t>
            </a:r>
            <a:r>
              <a:rPr lang="ar-SA" sz="3200" b="1" dirty="0" smtClean="0">
                <a:latin typeface="Times New Roman" pitchFamily="18" charset="0"/>
                <a:cs typeface="Times New Roman" pitchFamily="18" charset="0"/>
              </a:rPr>
              <a:t> الاتصال </a:t>
            </a:r>
            <a:r>
              <a:rPr lang="ar-SA" sz="3200" dirty="0" smtClean="0">
                <a:latin typeface="Times New Roman" pitchFamily="18" charset="0"/>
                <a:cs typeface="Times New Roman" pitchFamily="18" charset="0"/>
              </a:rPr>
              <a:t>بأنه ” عملية تبادل المعلومات، أو التبادل المشترك للأفكار والحقائق والانفعالات وتحقيق تفاهم مشترك بين جميع الأطراف المعنية في الأمر“ </a:t>
            </a:r>
          </a:p>
          <a:p>
            <a:pPr algn="just" rtl="1">
              <a:lnSpc>
                <a:spcPct val="150000"/>
              </a:lnSpc>
              <a:buNone/>
            </a:pPr>
            <a:r>
              <a:rPr lang="ar-SA" sz="3200" dirty="0" smtClean="0">
                <a:latin typeface="Times New Roman" pitchFamily="18" charset="0"/>
                <a:cs typeface="Times New Roman" pitchFamily="18" charset="0"/>
              </a:rPr>
              <a:t>	الاتصالات هي المفتاح إلى فعالية الإدارة، وهي المركبة التي تسمح للمدير بإنجاز كل مهامه الوظيفية بنجاح. </a:t>
            </a:r>
          </a:p>
        </p:txBody>
      </p:sp>
      <p:sp>
        <p:nvSpPr>
          <p:cNvPr id="5" name="Slide Number Placeholder 4"/>
          <p:cNvSpPr>
            <a:spLocks noGrp="1"/>
          </p:cNvSpPr>
          <p:nvPr>
            <p:ph type="sldNum" sz="quarter" idx="12"/>
          </p:nvPr>
        </p:nvSpPr>
        <p:spPr/>
        <p:txBody>
          <a:bodyPr/>
          <a:lstStyle/>
          <a:p>
            <a:fld id="{1E0457A3-7064-4540-8349-7FD708A67674}"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822960"/>
          </a:xfrm>
        </p:spPr>
        <p:txBody>
          <a:bodyPr/>
          <a:lstStyle/>
          <a:p>
            <a:pPr algn="ctr"/>
            <a:r>
              <a:rPr lang="ar-SA" b="1" dirty="0" smtClean="0">
                <a:solidFill>
                  <a:schemeClr val="tx1"/>
                </a:solidFill>
                <a:latin typeface="Times New Roman" pitchFamily="18" charset="0"/>
                <a:cs typeface="Times New Roman" pitchFamily="18" charset="0"/>
              </a:rPr>
              <a:t>العملية</a:t>
            </a:r>
            <a:r>
              <a:rPr lang="ar-SA"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الإدارية</a:t>
            </a:r>
            <a:endParaRPr lang="ar-SA" dirty="0">
              <a:solidFill>
                <a:schemeClr val="tx1"/>
              </a:solidFill>
            </a:endParaRPr>
          </a:p>
        </p:txBody>
      </p:sp>
      <p:sp>
        <p:nvSpPr>
          <p:cNvPr id="3" name="Content Placeholder 2"/>
          <p:cNvSpPr>
            <a:spLocks noGrp="1"/>
          </p:cNvSpPr>
          <p:nvPr>
            <p:ph idx="1"/>
          </p:nvPr>
        </p:nvSpPr>
        <p:spPr>
          <a:xfrm>
            <a:off x="304800" y="1371600"/>
            <a:ext cx="7772400" cy="5084136"/>
          </a:xfrm>
        </p:spPr>
        <p:txBody>
          <a:bodyPr>
            <a:noAutofit/>
          </a:bodyPr>
          <a:lstStyle/>
          <a:p>
            <a:pPr algn="just" rtl="1">
              <a:lnSpc>
                <a:spcPct val="150000"/>
              </a:lnSpc>
              <a:spcBef>
                <a:spcPts val="0"/>
              </a:spcBef>
              <a:buNone/>
            </a:pPr>
            <a:r>
              <a:rPr lang="ar-SA" sz="3200" dirty="0" smtClean="0">
                <a:latin typeface="Times New Roman" pitchFamily="18" charset="0"/>
                <a:cs typeface="Times New Roman" pitchFamily="18" charset="0"/>
              </a:rPr>
              <a:t>	ويعرف الاتصال أيضا بأنه ”عملية يتم عن طريقها إيصال معلومات من أي عضو في الهيكل التنظيمي إلى عضو آخر بقصد إحداث تغيير“ ومن هذا التعريف  يتضح  أن الاتصال </a:t>
            </a:r>
            <a:r>
              <a:rPr lang="ar-SA" sz="3200" b="1" dirty="0" smtClean="0">
                <a:latin typeface="Times New Roman" pitchFamily="18" charset="0"/>
                <a:cs typeface="Times New Roman" pitchFamily="18" charset="0"/>
              </a:rPr>
              <a:t>قد يكون :</a:t>
            </a:r>
          </a:p>
          <a:p>
            <a:pPr algn="just" rtl="1">
              <a:lnSpc>
                <a:spcPct val="150000"/>
              </a:lnSpc>
              <a:spcBef>
                <a:spcPts val="0"/>
              </a:spcBef>
              <a:buFont typeface="Wingdings" pitchFamily="2" charset="2"/>
              <a:buChar char="q"/>
            </a:pPr>
            <a:r>
              <a:rPr lang="ar-SA" sz="3200" b="1" dirty="0" smtClean="0">
                <a:latin typeface="Times New Roman" pitchFamily="18" charset="0"/>
                <a:cs typeface="Times New Roman" pitchFamily="18" charset="0"/>
              </a:rPr>
              <a:t>هابطاً : </a:t>
            </a:r>
            <a:r>
              <a:rPr lang="ar-SA" sz="3200" dirty="0" smtClean="0">
                <a:latin typeface="Times New Roman" pitchFamily="18" charset="0"/>
                <a:cs typeface="Times New Roman" pitchFamily="18" charset="0"/>
              </a:rPr>
              <a:t>من أعلى إلى أسفل ( رئيس إلى مرؤوس) أو </a:t>
            </a:r>
          </a:p>
          <a:p>
            <a:pPr algn="just" rtl="1">
              <a:lnSpc>
                <a:spcPct val="150000"/>
              </a:lnSpc>
              <a:spcBef>
                <a:spcPts val="0"/>
              </a:spcBef>
              <a:buFont typeface="Wingdings" pitchFamily="2" charset="2"/>
              <a:buChar char="q"/>
            </a:pPr>
            <a:r>
              <a:rPr lang="ar-SA" sz="3200" b="1" dirty="0" smtClean="0">
                <a:latin typeface="Times New Roman" pitchFamily="18" charset="0"/>
                <a:cs typeface="Times New Roman" pitchFamily="18" charset="0"/>
              </a:rPr>
              <a:t>صاعدً : </a:t>
            </a:r>
            <a:r>
              <a:rPr lang="ar-SA" sz="3200" dirty="0" smtClean="0">
                <a:latin typeface="Times New Roman" pitchFamily="18" charset="0"/>
                <a:cs typeface="Times New Roman" pitchFamily="18" charset="0"/>
              </a:rPr>
              <a:t>من الأسفل إلى الأعلى (مرؤوس إلى رئيس)</a:t>
            </a:r>
          </a:p>
          <a:p>
            <a:pPr algn="just" rtl="1">
              <a:lnSpc>
                <a:spcPct val="150000"/>
              </a:lnSpc>
              <a:spcBef>
                <a:spcPts val="0"/>
              </a:spcBef>
              <a:buFont typeface="Wingdings" pitchFamily="2" charset="2"/>
              <a:buChar char="q"/>
            </a:pPr>
            <a:r>
              <a:rPr lang="ar-SA" sz="3200" b="1" dirty="0" smtClean="0">
                <a:latin typeface="Times New Roman" pitchFamily="18" charset="0"/>
                <a:cs typeface="Times New Roman" pitchFamily="18" charset="0"/>
              </a:rPr>
              <a:t>أفقياً : </a:t>
            </a:r>
            <a:r>
              <a:rPr lang="ar-SA" sz="3200" dirty="0" smtClean="0">
                <a:latin typeface="Times New Roman" pitchFamily="18" charset="0"/>
                <a:cs typeface="Times New Roman" pitchFamily="18" charset="0"/>
              </a:rPr>
              <a:t>بين الرؤساء أو مدراء الأقسام بعضهم ببعض </a:t>
            </a:r>
          </a:p>
        </p:txBody>
      </p:sp>
      <p:sp>
        <p:nvSpPr>
          <p:cNvPr id="5" name="Slide Number Placeholder 4"/>
          <p:cNvSpPr>
            <a:spLocks noGrp="1"/>
          </p:cNvSpPr>
          <p:nvPr>
            <p:ph type="sldNum" sz="quarter" idx="12"/>
          </p:nvPr>
        </p:nvSpPr>
        <p:spPr/>
        <p:txBody>
          <a:bodyPr/>
          <a:lstStyle/>
          <a:p>
            <a:fld id="{1E0457A3-7064-4540-8349-7FD708A67674}"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0457A3-7064-4540-8349-7FD708A67674}" type="slidenum">
              <a:rPr lang="en-US" smtClean="0"/>
              <a:pPr/>
              <a:t>27</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2038350" y="333375"/>
            <a:ext cx="5067300" cy="619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381000" y="1600200"/>
            <a:ext cx="7696200" cy="4876800"/>
          </a:xfrm>
        </p:spPr>
        <p:txBody>
          <a:bodyPr>
            <a:noAutofit/>
          </a:bodyPr>
          <a:lstStyle/>
          <a:p>
            <a:pPr algn="just" rtl="1">
              <a:lnSpc>
                <a:spcPct val="150000"/>
              </a:lnSpc>
              <a:spcBef>
                <a:spcPts val="0"/>
              </a:spcBef>
              <a:buNone/>
            </a:pPr>
            <a:r>
              <a:rPr lang="ar-SA" sz="3200" b="1" dirty="0" smtClean="0">
                <a:latin typeface="Times New Roman" pitchFamily="18" charset="0"/>
                <a:cs typeface="Times New Roman" pitchFamily="18" charset="0"/>
              </a:rPr>
              <a:t>شروط الاتصال : </a:t>
            </a:r>
          </a:p>
          <a:p>
            <a:pPr algn="just" rtl="1">
              <a:lnSpc>
                <a:spcPct val="150000"/>
              </a:lnSpc>
              <a:spcBef>
                <a:spcPts val="0"/>
              </a:spcBef>
              <a:buFont typeface="Wingdings" pitchFamily="2" charset="2"/>
              <a:buChar char="§"/>
            </a:pPr>
            <a:r>
              <a:rPr lang="ar-SA" sz="3200" dirty="0" smtClean="0">
                <a:latin typeface="Times New Roman" pitchFamily="18" charset="0"/>
                <a:cs typeface="Times New Roman" pitchFamily="18" charset="0"/>
              </a:rPr>
              <a:t>أن يكون الاتصال بقصد إحداث تغيير من أي نوع ، وإلا كان مجرد ضوضاء وتشويش لا فائدة منه . </a:t>
            </a:r>
          </a:p>
          <a:p>
            <a:pPr algn="just" rtl="1">
              <a:lnSpc>
                <a:spcPct val="150000"/>
              </a:lnSpc>
              <a:spcBef>
                <a:spcPts val="0"/>
              </a:spcBef>
              <a:buFont typeface="Wingdings" pitchFamily="2" charset="2"/>
              <a:buChar char="§"/>
            </a:pPr>
            <a:r>
              <a:rPr lang="ar-SA" sz="3200" dirty="0" smtClean="0">
                <a:latin typeface="Times New Roman" pitchFamily="18" charset="0"/>
                <a:cs typeface="Times New Roman" pitchFamily="18" charset="0"/>
              </a:rPr>
              <a:t>أن يكون للاتصال غرض أو عدة أغراض </a:t>
            </a:r>
          </a:p>
          <a:p>
            <a:pPr algn="just" rtl="1">
              <a:lnSpc>
                <a:spcPct val="150000"/>
              </a:lnSpc>
              <a:spcBef>
                <a:spcPts val="0"/>
              </a:spcBef>
              <a:buNone/>
            </a:pPr>
            <a:r>
              <a:rPr lang="ar-SA" sz="3200" dirty="0" smtClean="0">
                <a:solidFill>
                  <a:srgbClr val="00B050"/>
                </a:solidFill>
                <a:latin typeface="Times New Roman" pitchFamily="18" charset="0"/>
                <a:cs typeface="Times New Roman" pitchFamily="18" charset="0"/>
              </a:rPr>
              <a:t>	</a:t>
            </a:r>
            <a:endParaRPr lang="en-US" sz="3200" dirty="0">
              <a:solidFill>
                <a:srgbClr val="0000FF"/>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228600" y="1981200"/>
            <a:ext cx="7772400" cy="4474536"/>
          </a:xfrm>
        </p:spPr>
        <p:txBody>
          <a:bodyPr>
            <a:normAutofit/>
          </a:bodyPr>
          <a:lstStyle/>
          <a:p>
            <a:pPr algn="just">
              <a:lnSpc>
                <a:spcPct val="150000"/>
              </a:lnSpc>
            </a:pPr>
            <a:r>
              <a:rPr lang="ar-SA" sz="3200" b="1" dirty="0" smtClean="0">
                <a:solidFill>
                  <a:srgbClr val="0000FF"/>
                </a:solidFill>
                <a:latin typeface="Times New Roman" pitchFamily="18" charset="0"/>
                <a:cs typeface="Times New Roman" pitchFamily="18" charset="0"/>
              </a:rPr>
              <a:t>إن وجود نظام اتصال سليم وفعال ضرورة ملحة للإدارة لأن المدير يستطيع القيام بتحليل الموقف أو المشكلة بشكل سليم كما يستطيع وضع حل ملائم ومناسب لذلك الموقف من كل جوانبه مع حساب كل التوقعات والنتائج المترتبة على حل ذلك.</a:t>
            </a:r>
            <a:endParaRPr lang="en-US" sz="3200" b="1" dirty="0" smtClean="0">
              <a:solidFill>
                <a:srgbClr val="0000FF"/>
              </a:solidFill>
              <a:latin typeface="Times New Roman" pitchFamily="18" charset="0"/>
              <a:cs typeface="Times New Roman" pitchFamily="18" charset="0"/>
            </a:endParaRPr>
          </a:p>
          <a:p>
            <a:pPr algn="just">
              <a:lnSpc>
                <a:spcPct val="150000"/>
              </a:lnSpc>
            </a:pPr>
            <a:endParaRPr lang="ar-SA" sz="3200" b="1"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rtl="1"/>
            <a:r>
              <a:rPr lang="ar-SA" b="1" dirty="0" smtClean="0">
                <a:latin typeface="Times New Roman" pitchFamily="18" charset="0"/>
                <a:cs typeface="Times New Roman" pitchFamily="18" charset="0"/>
              </a:rPr>
              <a:t>العملية</a:t>
            </a:r>
            <a:r>
              <a:rPr lang="ar-SA"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الإدارية</a:t>
            </a:r>
            <a:endParaRPr lang="en-US" b="1"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a:bodyPr>
          <a:lstStyle/>
          <a:p>
            <a:pPr algn="just" rtl="1">
              <a:lnSpc>
                <a:spcPct val="150000"/>
              </a:lnSpc>
              <a:buNone/>
            </a:pPr>
            <a:r>
              <a:rPr lang="ar-SA" dirty="0" smtClean="0">
                <a:latin typeface="Times New Roman" pitchFamily="18" charset="0"/>
                <a:cs typeface="Times New Roman" pitchFamily="18" charset="0"/>
              </a:rPr>
              <a:t>	تتألف العملية الإدارية من نشاطات ووظائف محددة يقوم بها الإداريون وتمتاز بأنها نشاطات تهدف إلى استمرار المنشأة عن طريق تشغيل عناصر الإنتاج .</a:t>
            </a:r>
          </a:p>
          <a:p>
            <a:pPr algn="just" rtl="1">
              <a:lnSpc>
                <a:spcPct val="150000"/>
              </a:lnSpc>
              <a:buNone/>
            </a:pPr>
            <a:r>
              <a:rPr lang="ar-SA" dirty="0" smtClean="0">
                <a:latin typeface="Times New Roman" pitchFamily="18" charset="0"/>
                <a:cs typeface="Times New Roman" pitchFamily="18" charset="0"/>
              </a:rPr>
              <a:t>	وهي المعنية بتحقيق أهداف المؤسسة أو المنظمة من خلال العمل والجهد الإنساني المنظم</a:t>
            </a:r>
          </a:p>
          <a:p>
            <a:pPr algn="just" rtl="1">
              <a:lnSpc>
                <a:spcPct val="150000"/>
              </a:lnSpc>
              <a:buNone/>
            </a:pPr>
            <a:r>
              <a:rPr lang="ar-SA" dirty="0" smtClean="0">
                <a:latin typeface="Times New Roman" pitchFamily="18" charset="0"/>
                <a:cs typeface="Times New Roman" pitchFamily="18" charset="0"/>
              </a:rPr>
              <a:t>	وتصنف العملية الإدارية إلى أربعة وظائف إدارية عند بعض العلماء وهي التخطيط والتنظيم والتوجيه والرقابة.</a:t>
            </a: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1E0457A3-7064-4540-8349-7FD708A67674}"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latin typeface="Times New Roman" pitchFamily="18" charset="0"/>
                <a:cs typeface="Times New Roman" pitchFamily="18" charset="0"/>
              </a:rPr>
              <a:t>الوظائف الإدارية</a:t>
            </a:r>
            <a:endParaRPr lang="ar-SA" dirty="0"/>
          </a:p>
        </p:txBody>
      </p:sp>
      <p:sp>
        <p:nvSpPr>
          <p:cNvPr id="3" name="Content Placeholder 2"/>
          <p:cNvSpPr>
            <a:spLocks noGrp="1"/>
          </p:cNvSpPr>
          <p:nvPr>
            <p:ph idx="1"/>
          </p:nvPr>
        </p:nvSpPr>
        <p:spPr>
          <a:xfrm>
            <a:off x="228600" y="1905000"/>
            <a:ext cx="7772400" cy="4550736"/>
          </a:xfrm>
        </p:spPr>
        <p:txBody>
          <a:bodyPr>
            <a:normAutofit/>
          </a:bodyPr>
          <a:lstStyle/>
          <a:p>
            <a:pPr algn="just"/>
            <a:r>
              <a:rPr lang="ar-SA" sz="3200" b="1" dirty="0" smtClean="0">
                <a:latin typeface="Times New Roman" pitchFamily="18" charset="0"/>
                <a:cs typeface="Times New Roman" pitchFamily="18" charset="0"/>
              </a:rPr>
              <a:t>الحفز :</a:t>
            </a:r>
          </a:p>
          <a:p>
            <a:pPr algn="just">
              <a:lnSpc>
                <a:spcPct val="150000"/>
              </a:lnSpc>
              <a:buFont typeface="Wingdings" pitchFamily="2" charset="2"/>
              <a:buChar char="q"/>
            </a:pPr>
            <a:r>
              <a:rPr lang="ar-SA" sz="3200" dirty="0" smtClean="0">
                <a:latin typeface="Times New Roman" pitchFamily="18" charset="0"/>
                <a:cs typeface="Times New Roman" pitchFamily="18" charset="0"/>
              </a:rPr>
              <a:t>هو رغبة داخلية تنبع من داخل الفرد وتظهر في سلوك معين إما ببادرة من الفرد نفسه أو ببادرة خارجية .</a:t>
            </a:r>
          </a:p>
          <a:p>
            <a:pPr algn="just">
              <a:lnSpc>
                <a:spcPct val="150000"/>
              </a:lnSpc>
              <a:buFont typeface="Wingdings" pitchFamily="2" charset="2"/>
              <a:buChar char="q"/>
            </a:pPr>
            <a:r>
              <a:rPr lang="ar-SA" sz="3200" dirty="0" smtClean="0">
                <a:latin typeface="Times New Roman" pitchFamily="18" charset="0"/>
                <a:cs typeface="Times New Roman" pitchFamily="18" charset="0"/>
              </a:rPr>
              <a:t>وتترتب على هذه العملية إيقاف سلوك أو تعديله أو الإقدام عليه . وذلك من منطلق رغبة ملحة داخلية.</a:t>
            </a: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7467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457200" y="1609416"/>
            <a:ext cx="7543800" cy="4846320"/>
          </a:xfrm>
        </p:spPr>
        <p:txBody>
          <a:bodyPr>
            <a:noAutofit/>
          </a:bodyPr>
          <a:lstStyle/>
          <a:p>
            <a:pPr algn="just" rtl="1">
              <a:buNone/>
            </a:pPr>
            <a:r>
              <a:rPr lang="ar-SA" sz="3200" b="1" dirty="0" smtClean="0">
                <a:latin typeface="Times New Roman" pitchFamily="18" charset="0"/>
                <a:cs typeface="Times New Roman" pitchFamily="18" charset="0"/>
              </a:rPr>
              <a:t>6- التنسيق:</a:t>
            </a:r>
          </a:p>
          <a:p>
            <a:pPr algn="just" rtl="1">
              <a:lnSpc>
                <a:spcPct val="150000"/>
              </a:lnSpc>
              <a:buNone/>
            </a:pPr>
            <a:r>
              <a:rPr lang="ar-SA" sz="3200" dirty="0" smtClean="0">
                <a:latin typeface="Times New Roman" pitchFamily="18" charset="0"/>
                <a:cs typeface="Times New Roman" pitchFamily="18" charset="0"/>
              </a:rPr>
              <a:t>   هو العملية التي تهدف إلى الوصول إلى وحدة العمل بين الانشطة المتداخلة . </a:t>
            </a:r>
          </a:p>
          <a:p>
            <a:pPr algn="just" rtl="1">
              <a:lnSpc>
                <a:spcPct val="150000"/>
              </a:lnSpc>
              <a:buNone/>
            </a:pPr>
            <a:r>
              <a:rPr lang="ar-SA" sz="3200" dirty="0" smtClean="0">
                <a:latin typeface="Times New Roman" pitchFamily="18" charset="0"/>
                <a:cs typeface="Times New Roman" pitchFamily="18" charset="0"/>
              </a:rPr>
              <a:t>	وتدخل عملية التنسيق في جميع العمليات الإدارية، حيث يستخدمها الإداري في عمليات التخطيط والتنظيم والتوجيه واتخاذ القرارت. </a:t>
            </a:r>
          </a:p>
          <a:p>
            <a:pPr algn="just" rtl="1">
              <a:lnSpc>
                <a:spcPct val="150000"/>
              </a:lnSpc>
              <a:buNone/>
            </a:pPr>
            <a:r>
              <a:rPr lang="ar-SA"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457200" y="1609416"/>
            <a:ext cx="7543800" cy="4846320"/>
          </a:xfrm>
        </p:spPr>
        <p:txBody>
          <a:bodyPr>
            <a:noAutofit/>
          </a:bodyPr>
          <a:lstStyle/>
          <a:p>
            <a:pPr algn="just" rtl="1">
              <a:lnSpc>
                <a:spcPct val="150000"/>
              </a:lnSpc>
              <a:buNone/>
            </a:pPr>
            <a:r>
              <a:rPr lang="ar-SA" sz="3200" dirty="0" smtClean="0">
                <a:latin typeface="Times New Roman" pitchFamily="18" charset="0"/>
                <a:cs typeface="Times New Roman" pitchFamily="18" charset="0"/>
              </a:rPr>
              <a:t>	وتنبع أهمية التنسيق والحاجة إليه من خلال اختلاف وجهات النظر بشأن كيفية تحقيق الأهداف  الجماعية أو كيفية عمل مجموعة بانسجام وتوافق. </a:t>
            </a:r>
          </a:p>
          <a:p>
            <a:pPr algn="just" rtl="1">
              <a:lnSpc>
                <a:spcPct val="150000"/>
              </a:lnSpc>
              <a:buNone/>
            </a:pPr>
            <a:r>
              <a:rPr lang="ar-SA" sz="3200" dirty="0" smtClean="0">
                <a:latin typeface="Times New Roman" pitchFamily="18" charset="0"/>
                <a:cs typeface="Times New Roman" pitchFamily="18" charset="0"/>
              </a:rPr>
              <a:t>	</a:t>
            </a:r>
            <a:r>
              <a:rPr lang="ar-SA" sz="3200" b="1" dirty="0" smtClean="0">
                <a:solidFill>
                  <a:srgbClr val="0000FF"/>
                </a:solidFill>
                <a:latin typeface="Times New Roman" pitchFamily="18" charset="0"/>
                <a:cs typeface="Times New Roman" pitchFamily="18" charset="0"/>
              </a:rPr>
              <a:t>ومن ثم تصبح مهمة المدير التوفيق بين الاختلافات في كيفية أداء العمل وتوقيته والاهتمامات والأهداف الفردية والجماعية. </a:t>
            </a:r>
          </a:p>
          <a:p>
            <a:pPr algn="just" rtl="1">
              <a:lnSpc>
                <a:spcPct val="150000"/>
              </a:lnSpc>
              <a:buNone/>
            </a:pPr>
            <a:r>
              <a:rPr lang="ar-SA" sz="3200" dirty="0" smtClean="0">
                <a:latin typeface="Times New Roman" pitchFamily="18" charset="0"/>
                <a:cs typeface="Times New Roman" pitchFamily="18" charset="0"/>
              </a:rPr>
              <a:t>	</a:t>
            </a:r>
          </a:p>
        </p:txBody>
      </p:sp>
      <p:sp>
        <p:nvSpPr>
          <p:cNvPr id="5" name="Slide Number Placeholder 4"/>
          <p:cNvSpPr>
            <a:spLocks noGrp="1"/>
          </p:cNvSpPr>
          <p:nvPr>
            <p:ph type="sldNum" sz="quarter" idx="12"/>
          </p:nvPr>
        </p:nvSpPr>
        <p:spPr/>
        <p:txBody>
          <a:bodyPr/>
          <a:lstStyle/>
          <a:p>
            <a:fld id="{1E0457A3-7064-4540-8349-7FD708A67674}"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752600"/>
            <a:ext cx="7696200" cy="4703136"/>
          </a:xfrm>
        </p:spPr>
        <p:txBody>
          <a:bodyPr>
            <a:normAutofit fontScale="92500"/>
          </a:bodyPr>
          <a:lstStyle/>
          <a:p>
            <a:pPr algn="just" rtl="1">
              <a:lnSpc>
                <a:spcPct val="150000"/>
              </a:lnSpc>
              <a:buNone/>
            </a:pPr>
            <a:r>
              <a:rPr lang="ar-SA" sz="3200" b="1" dirty="0" smtClean="0">
                <a:latin typeface="Times New Roman" pitchFamily="18" charset="0"/>
                <a:cs typeface="Times New Roman" pitchFamily="18" charset="0"/>
              </a:rPr>
              <a:t>7- الرقابة:</a:t>
            </a:r>
          </a:p>
          <a:p>
            <a:pPr algn="just" rtl="1">
              <a:lnSpc>
                <a:spcPct val="150000"/>
              </a:lnSpc>
              <a:buNone/>
            </a:pPr>
            <a:r>
              <a:rPr lang="ar-SA" sz="3200" dirty="0" smtClean="0">
                <a:latin typeface="Times New Roman" pitchFamily="18" charset="0"/>
                <a:cs typeface="Times New Roman" pitchFamily="18" charset="0"/>
              </a:rPr>
              <a:t>   لا تكتمل العملية الإدارية إلا بممارسة وظيفة الرقابة للتأكد من دقة تنفيذ الخطط عن طريق مقارنة الأداء الفعلي بالمعايير الموضوعة .</a:t>
            </a:r>
          </a:p>
          <a:p>
            <a:pPr algn="just" rtl="1">
              <a:lnSpc>
                <a:spcPct val="150000"/>
              </a:lnSpc>
              <a:buNone/>
            </a:pPr>
            <a:r>
              <a:rPr lang="ar-SA" sz="3200" dirty="0" smtClean="0">
                <a:latin typeface="Times New Roman" pitchFamily="18" charset="0"/>
                <a:cs typeface="Times New Roman" pitchFamily="18" charset="0"/>
              </a:rPr>
              <a:t>	( وتكون الرقابة هنا على مدى إنجاز العمل وتحقق الأهداف أي على السلوك المحدد وليس على حركة الموظف )</a:t>
            </a:r>
          </a:p>
          <a:p>
            <a:pPr algn="just" rtl="1">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2057400"/>
            <a:ext cx="7696200" cy="4398336"/>
          </a:xfrm>
        </p:spPr>
        <p:txBody>
          <a:bodyPr>
            <a:normAutofit/>
          </a:bodyPr>
          <a:lstStyle/>
          <a:p>
            <a:pPr algn="just" rtl="1">
              <a:lnSpc>
                <a:spcPct val="150000"/>
              </a:lnSpc>
              <a:spcBef>
                <a:spcPts val="0"/>
              </a:spcBef>
            </a:pPr>
            <a:r>
              <a:rPr lang="ar-SA" sz="3200" dirty="0" smtClean="0">
                <a:latin typeface="Times New Roman" pitchFamily="18" charset="0"/>
                <a:cs typeface="Times New Roman" pitchFamily="18" charset="0"/>
              </a:rPr>
              <a:t>وغالبا ما تكون الأهداف المنصوص عليها في الخطة هي المعايير الواجب القياس عليها، فالرقابة هي قياس نشاط المرؤوسين للتأكد من مطابقته للخطط المرسومة وتصحيحه إذا تبين أن هناك انحراف عن تلك الخطط.</a:t>
            </a:r>
          </a:p>
          <a:p>
            <a:pPr algn="just" rtl="1">
              <a:lnSpc>
                <a:spcPct val="150000"/>
              </a:lnSpc>
              <a:spcBef>
                <a:spcPts val="0"/>
              </a:spcBef>
            </a:pPr>
            <a:r>
              <a:rPr lang="ar-SA" sz="3200" dirty="0" smtClean="0">
                <a:latin typeface="Times New Roman" pitchFamily="18" charset="0"/>
                <a:cs typeface="Times New Roman" pitchFamily="18" charset="0"/>
              </a:rPr>
              <a:t>أي أن </a:t>
            </a:r>
            <a:r>
              <a:rPr lang="ar-SA" sz="3200" b="1" dirty="0" smtClean="0">
                <a:latin typeface="Times New Roman" pitchFamily="18" charset="0"/>
                <a:cs typeface="Times New Roman" pitchFamily="18" charset="0"/>
              </a:rPr>
              <a:t>الرقابة</a:t>
            </a:r>
            <a:r>
              <a:rPr lang="ar-SA" sz="3200" dirty="0" smtClean="0">
                <a:latin typeface="Times New Roman" pitchFamily="18" charset="0"/>
                <a:cs typeface="Times New Roman" pitchFamily="18" charset="0"/>
              </a:rPr>
              <a:t> هي عملية مقارنة النتائج بالخطط</a:t>
            </a: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مثال</a:t>
            </a:r>
            <a:endParaRPr lang="ar-SA" dirty="0"/>
          </a:p>
        </p:txBody>
      </p:sp>
      <p:sp>
        <p:nvSpPr>
          <p:cNvPr id="3" name="Content Placeholder 2"/>
          <p:cNvSpPr>
            <a:spLocks noGrp="1"/>
          </p:cNvSpPr>
          <p:nvPr>
            <p:ph idx="1"/>
          </p:nvPr>
        </p:nvSpPr>
        <p:spPr/>
        <p:txBody>
          <a:bodyPr/>
          <a:lstStyle/>
          <a:p>
            <a:pPr>
              <a:lnSpc>
                <a:spcPct val="150000"/>
              </a:lnSpc>
            </a:pPr>
            <a:r>
              <a:rPr lang="ar-SA" dirty="0" smtClean="0"/>
              <a:t> لو كان من أهداف مسئوليات الموظف أن </a:t>
            </a:r>
          </a:p>
          <a:p>
            <a:pPr>
              <a:lnSpc>
                <a:spcPct val="150000"/>
              </a:lnSpc>
            </a:pPr>
            <a:r>
              <a:rPr lang="ar-SA" dirty="0" smtClean="0"/>
              <a:t>ينجز يومياً الرد على رسائل العملاء </a:t>
            </a:r>
          </a:p>
          <a:p>
            <a:endParaRPr lang="ar-SA" dirty="0" smtClean="0"/>
          </a:p>
          <a:p>
            <a:pPr algn="just"/>
            <a:r>
              <a:rPr lang="ar-SA" dirty="0" smtClean="0"/>
              <a:t>فعند تقويمه يجب النظر إلى جدول الرسائل مواعيدها وإلى أي مدى الموظف يكون ملتزما بالرد في المواعيد المحددة في اليوم الواحد</a:t>
            </a:r>
          </a:p>
          <a:p>
            <a:endParaRPr lang="ar-SA" dirty="0" smtClean="0"/>
          </a:p>
          <a:p>
            <a:r>
              <a:rPr lang="ar-SA" dirty="0" smtClean="0"/>
              <a:t>هل توجد رسائل متأخرة عن موعدها ؟</a:t>
            </a:r>
            <a:endParaRPr lang="ar-SA"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SA" sz="4000" dirty="0" smtClean="0">
                <a:latin typeface="Times New Roman" pitchFamily="18" charset="0"/>
                <a:cs typeface="Times New Roman" pitchFamily="18" charset="0"/>
              </a:rPr>
              <a:t>أهمية الإدارة</a:t>
            </a:r>
            <a:endParaRPr lang="ar-SA" dirty="0">
              <a:solidFill>
                <a:schemeClr val="tx1"/>
              </a:solidFill>
            </a:endParaRPr>
          </a:p>
        </p:txBody>
      </p:sp>
      <p:sp>
        <p:nvSpPr>
          <p:cNvPr id="3" name="Content Placeholder 2"/>
          <p:cNvSpPr>
            <a:spLocks noGrp="1"/>
          </p:cNvSpPr>
          <p:nvPr>
            <p:ph idx="1"/>
          </p:nvPr>
        </p:nvSpPr>
        <p:spPr>
          <a:xfrm>
            <a:off x="381000" y="1981200"/>
            <a:ext cx="7620000" cy="4474536"/>
          </a:xfrm>
        </p:spPr>
        <p:txBody>
          <a:bodyPr>
            <a:noAutofit/>
          </a:bodyPr>
          <a:lstStyle/>
          <a:p>
            <a:pPr algn="just" rtl="1">
              <a:lnSpc>
                <a:spcPct val="150000"/>
              </a:lnSpc>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تستند الإدارة في أهميتها إلى قواعد أساسية تبرر وجودها وتحتمه. وهذه القواعد تشكل في مجملها، الفلسفة الأساسية من وراء وجود الإدارة وضرورتها في أي جهد جماعي ذي أهداف محددة. وهي </a:t>
            </a:r>
            <a:r>
              <a:rPr lang="ar-SA" sz="3200" b="1" dirty="0" smtClean="0">
                <a:latin typeface="Times New Roman" pitchFamily="18" charset="0"/>
                <a:cs typeface="Times New Roman" pitchFamily="18" charset="0"/>
              </a:rPr>
              <a:t>كالتالي</a:t>
            </a:r>
            <a:r>
              <a:rPr lang="ar-SA" sz="3200" dirty="0" smtClean="0">
                <a:latin typeface="Times New Roman" pitchFamily="18" charset="0"/>
                <a:cs typeface="Times New Roman" pitchFamily="18" charset="0"/>
              </a:rPr>
              <a:t> : </a:t>
            </a:r>
          </a:p>
        </p:txBody>
      </p:sp>
      <p:sp>
        <p:nvSpPr>
          <p:cNvPr id="5" name="Slide Number Placeholder 4"/>
          <p:cNvSpPr>
            <a:spLocks noGrp="1"/>
          </p:cNvSpPr>
          <p:nvPr>
            <p:ph type="sldNum" sz="quarter" idx="12"/>
          </p:nvPr>
        </p:nvSpPr>
        <p:spPr/>
        <p:txBody>
          <a:bodyPr/>
          <a:lstStyle/>
          <a:p>
            <a:fld id="{1E0457A3-7064-4540-8349-7FD708A67674}"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99160"/>
          </a:xfrm>
        </p:spPr>
        <p:txBody>
          <a:bodyPr/>
          <a:lstStyle/>
          <a:p>
            <a:pPr algn="ctr"/>
            <a:r>
              <a:rPr lang="ar-SA" sz="3600" dirty="0" smtClean="0">
                <a:latin typeface="Times New Roman" pitchFamily="18" charset="0"/>
                <a:cs typeface="Times New Roman" pitchFamily="18" charset="0"/>
              </a:rPr>
              <a:t>أهمية الإدارة</a:t>
            </a:r>
            <a:endParaRPr lang="ar-SA" dirty="0">
              <a:solidFill>
                <a:schemeClr val="tx1"/>
              </a:solidFill>
            </a:endParaRPr>
          </a:p>
        </p:txBody>
      </p:sp>
      <p:sp>
        <p:nvSpPr>
          <p:cNvPr id="3" name="Content Placeholder 2"/>
          <p:cNvSpPr>
            <a:spLocks noGrp="1"/>
          </p:cNvSpPr>
          <p:nvPr>
            <p:ph idx="1"/>
          </p:nvPr>
        </p:nvSpPr>
        <p:spPr>
          <a:xfrm>
            <a:off x="381000" y="1609416"/>
            <a:ext cx="7315200" cy="4846320"/>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القاعدة الأولى:</a:t>
            </a:r>
          </a:p>
          <a:p>
            <a:pPr algn="just" rtl="1">
              <a:lnSpc>
                <a:spcPct val="150000"/>
              </a:lnSpc>
              <a:buNone/>
            </a:pPr>
            <a:r>
              <a:rPr lang="ar-SA" sz="3200" dirty="0" smtClean="0">
                <a:latin typeface="Times New Roman" pitchFamily="18" charset="0"/>
                <a:cs typeface="Times New Roman" pitchFamily="18" charset="0"/>
              </a:rPr>
              <a:t>   الإدارة عبارة عن نظام متطور لتبسيط إجراءات العمل، وتعظيم الكفاءات والمهارات البشرية، وإطلاق الطاقات المادية والبشرية وخلق طاقات متجددة.</a:t>
            </a:r>
          </a:p>
        </p:txBody>
      </p:sp>
      <p:sp>
        <p:nvSpPr>
          <p:cNvPr id="5" name="Slide Number Placeholder 4"/>
          <p:cNvSpPr>
            <a:spLocks noGrp="1"/>
          </p:cNvSpPr>
          <p:nvPr>
            <p:ph type="sldNum" sz="quarter" idx="12"/>
          </p:nvPr>
        </p:nvSpPr>
        <p:spPr/>
        <p:txBody>
          <a:bodyPr/>
          <a:lstStyle/>
          <a:p>
            <a:fld id="{1E0457A3-7064-4540-8349-7FD708A67674}"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أهمية الإدارة</a:t>
            </a:r>
            <a:endParaRPr lang="ar-SA" sz="4000" dirty="0">
              <a:solidFill>
                <a:schemeClr val="tx1"/>
              </a:solidFill>
            </a:endParaRPr>
          </a:p>
        </p:txBody>
      </p:sp>
      <p:sp>
        <p:nvSpPr>
          <p:cNvPr id="3" name="Content Placeholder 2"/>
          <p:cNvSpPr>
            <a:spLocks noGrp="1"/>
          </p:cNvSpPr>
          <p:nvPr>
            <p:ph idx="1"/>
          </p:nvPr>
        </p:nvSpPr>
        <p:spPr>
          <a:xfrm>
            <a:off x="457200" y="1828800"/>
            <a:ext cx="7543800" cy="4297363"/>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القاعدة الثانية:</a:t>
            </a:r>
          </a:p>
          <a:p>
            <a:pPr algn="just" rtl="1">
              <a:lnSpc>
                <a:spcPct val="150000"/>
              </a:lnSpc>
              <a:buNone/>
            </a:pPr>
            <a:r>
              <a:rPr lang="ar-SA" sz="3200" dirty="0" smtClean="0">
                <a:latin typeface="Times New Roman" pitchFamily="18" charset="0"/>
                <a:cs typeface="Times New Roman" pitchFamily="18" charset="0"/>
              </a:rPr>
              <a:t>   الإدارة هي الأساس في نجاح أي مشروع يسعى لتحقيق هدف معين فإن وجود الإدارة يضمن تحقيق الأهداف.</a:t>
            </a:r>
          </a:p>
          <a:p>
            <a:pPr algn="just" rtl="1">
              <a:lnSpc>
                <a:spcPct val="150000"/>
              </a:lnSpc>
              <a:buNone/>
            </a:pPr>
            <a:endParaRPr lang="ar-SA" sz="32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أهمية الإدارة</a:t>
            </a:r>
            <a:endParaRPr lang="ar-SA" dirty="0">
              <a:solidFill>
                <a:schemeClr val="tx1"/>
              </a:solidFill>
            </a:endParaRPr>
          </a:p>
        </p:txBody>
      </p:sp>
      <p:sp>
        <p:nvSpPr>
          <p:cNvPr id="3" name="Content Placeholder 2"/>
          <p:cNvSpPr>
            <a:spLocks noGrp="1"/>
          </p:cNvSpPr>
          <p:nvPr>
            <p:ph idx="1"/>
          </p:nvPr>
        </p:nvSpPr>
        <p:spPr>
          <a:xfrm>
            <a:off x="457200" y="1609416"/>
            <a:ext cx="7315200" cy="4846320"/>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القاعدة الثالثة:</a:t>
            </a:r>
          </a:p>
          <a:p>
            <a:pPr algn="just" rtl="1">
              <a:lnSpc>
                <a:spcPct val="150000"/>
              </a:lnSpc>
              <a:buNone/>
            </a:pPr>
            <a:r>
              <a:rPr lang="ar-SA" sz="3200" dirty="0" smtClean="0">
                <a:latin typeface="Times New Roman" pitchFamily="18" charset="0"/>
                <a:cs typeface="Times New Roman" pitchFamily="18" charset="0"/>
              </a:rPr>
              <a:t>	الإدارة نشاط يتعلق بإنجاز الأعمال بواسطة الآخرين ، الأمر الذي يُظهر دور الإداري في جعل جميع الجهود منصبه نحو أهداف الجماعة لبلوغها بأيسر الطرق وأقل وقت وتكاليف.</a:t>
            </a:r>
          </a:p>
          <a:p>
            <a:pPr algn="just" rtl="1">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rtl="1"/>
            <a:r>
              <a:rPr lang="ar-SA" b="1" dirty="0" smtClean="0">
                <a:latin typeface="Times New Roman" pitchFamily="18" charset="0"/>
                <a:cs typeface="Times New Roman" pitchFamily="18" charset="0"/>
              </a:rPr>
              <a:t>العملية</a:t>
            </a:r>
            <a:r>
              <a:rPr lang="ar-SA"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الإدارية</a:t>
            </a:r>
            <a:endParaRPr lang="ar-SA" dirty="0"/>
          </a:p>
        </p:txBody>
      </p:sp>
      <p:sp>
        <p:nvSpPr>
          <p:cNvPr id="3" name="Content Placeholder 2"/>
          <p:cNvSpPr>
            <a:spLocks noGrp="1"/>
          </p:cNvSpPr>
          <p:nvPr>
            <p:ph idx="1"/>
          </p:nvPr>
        </p:nvSpPr>
        <p:spPr/>
        <p:txBody>
          <a:bodyPr>
            <a:normAutofit/>
          </a:bodyPr>
          <a:lstStyle/>
          <a:p>
            <a:pPr algn="just" rtl="1">
              <a:lnSpc>
                <a:spcPct val="150000"/>
              </a:lnSpc>
              <a:buNone/>
            </a:pPr>
            <a:r>
              <a:rPr lang="ar-SA" dirty="0" smtClean="0">
                <a:latin typeface="Times New Roman" pitchFamily="18" charset="0"/>
                <a:cs typeface="Times New Roman" pitchFamily="18" charset="0"/>
              </a:rPr>
              <a:t>وقدتم تصنيف وظائف العملية الإدارية في هذه المادة إلى </a:t>
            </a:r>
            <a:r>
              <a:rPr lang="ar-SA" b="1" dirty="0" smtClean="0">
                <a:latin typeface="Times New Roman" pitchFamily="18" charset="0"/>
                <a:cs typeface="Times New Roman" pitchFamily="18" charset="0"/>
              </a:rPr>
              <a:t>ما يلي :</a:t>
            </a:r>
          </a:p>
          <a:p>
            <a:pPr algn="just" rtl="1">
              <a:buNone/>
            </a:pPr>
            <a:r>
              <a:rPr lang="ar-SA" dirty="0" smtClean="0">
                <a:latin typeface="Times New Roman" pitchFamily="18" charset="0"/>
                <a:cs typeface="Times New Roman" pitchFamily="18" charset="0"/>
              </a:rPr>
              <a:t>1- التخطيط وصنع القرارات.</a:t>
            </a:r>
          </a:p>
          <a:p>
            <a:pPr algn="just" rtl="1">
              <a:buNone/>
            </a:pPr>
            <a:r>
              <a:rPr lang="ar-SA" dirty="0" smtClean="0">
                <a:latin typeface="Times New Roman" pitchFamily="18" charset="0"/>
                <a:cs typeface="Times New Roman" pitchFamily="18" charset="0"/>
              </a:rPr>
              <a:t>2- التنظيم.</a:t>
            </a:r>
          </a:p>
          <a:p>
            <a:pPr algn="just" rtl="1">
              <a:buNone/>
            </a:pPr>
            <a:r>
              <a:rPr lang="ar-SA" dirty="0" smtClean="0">
                <a:latin typeface="Times New Roman" pitchFamily="18" charset="0"/>
                <a:cs typeface="Times New Roman" pitchFamily="18" charset="0"/>
              </a:rPr>
              <a:t>3- التوجيه والقيادة</a:t>
            </a:r>
          </a:p>
          <a:p>
            <a:pPr algn="just" rtl="1">
              <a:buNone/>
            </a:pPr>
            <a:r>
              <a:rPr lang="ar-SA" dirty="0" smtClean="0">
                <a:latin typeface="Times New Roman" pitchFamily="18" charset="0"/>
                <a:cs typeface="Times New Roman" pitchFamily="18" charset="0"/>
              </a:rPr>
              <a:t>4- الحفز والإتصال.</a:t>
            </a:r>
          </a:p>
          <a:p>
            <a:pPr algn="just" rtl="1">
              <a:buNone/>
            </a:pPr>
            <a:r>
              <a:rPr lang="ar-SA" dirty="0" smtClean="0">
                <a:latin typeface="Times New Roman" pitchFamily="18" charset="0"/>
                <a:cs typeface="Times New Roman" pitchFamily="18" charset="0"/>
              </a:rPr>
              <a:t>5- السلطة والمسؤولية</a:t>
            </a:r>
          </a:p>
          <a:p>
            <a:pPr algn="just" rtl="1">
              <a:buNone/>
            </a:pPr>
            <a:r>
              <a:rPr lang="ar-SA" dirty="0" smtClean="0">
                <a:latin typeface="Times New Roman" pitchFamily="18" charset="0"/>
                <a:cs typeface="Times New Roman" pitchFamily="18" charset="0"/>
              </a:rPr>
              <a:t>6- التنسيق.</a:t>
            </a:r>
          </a:p>
          <a:p>
            <a:pPr algn="just" rtl="1">
              <a:buNone/>
            </a:pPr>
            <a:r>
              <a:rPr lang="ar-SA" dirty="0" smtClean="0">
                <a:latin typeface="Times New Roman" pitchFamily="18" charset="0"/>
                <a:cs typeface="Times New Roman" pitchFamily="18" charset="0"/>
              </a:rPr>
              <a:t>7- الرقابة.</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99160"/>
          </a:xfrm>
        </p:spPr>
        <p:txBody>
          <a:bodyPr>
            <a:normAutofit/>
          </a:bodyPr>
          <a:lstStyle/>
          <a:p>
            <a:pPr algn="ctr"/>
            <a:r>
              <a:rPr lang="ar-SA" sz="4000" dirty="0" smtClean="0">
                <a:latin typeface="Times New Roman" pitchFamily="18" charset="0"/>
                <a:cs typeface="Times New Roman" pitchFamily="18" charset="0"/>
              </a:rPr>
              <a:t>أهمية الإدارة</a:t>
            </a:r>
            <a:endParaRPr lang="ar-SA" sz="4000" dirty="0">
              <a:solidFill>
                <a:schemeClr val="tx1"/>
              </a:solidFill>
            </a:endParaRPr>
          </a:p>
        </p:txBody>
      </p:sp>
      <p:sp>
        <p:nvSpPr>
          <p:cNvPr id="3" name="Content Placeholder 2"/>
          <p:cNvSpPr>
            <a:spLocks noGrp="1"/>
          </p:cNvSpPr>
          <p:nvPr>
            <p:ph idx="1"/>
          </p:nvPr>
        </p:nvSpPr>
        <p:spPr>
          <a:xfrm>
            <a:off x="304800" y="1676400"/>
            <a:ext cx="7772400" cy="4724400"/>
          </a:xfrm>
        </p:spPr>
        <p:txBody>
          <a:bodyPr>
            <a:noAutofit/>
          </a:bodyPr>
          <a:lstStyle/>
          <a:p>
            <a:pPr algn="just" rtl="1">
              <a:buNone/>
            </a:pPr>
            <a:r>
              <a:rPr lang="ar-SA" sz="3200" b="1" dirty="0" smtClean="0">
                <a:latin typeface="Times New Roman" pitchFamily="18" charset="0"/>
                <a:cs typeface="Times New Roman" pitchFamily="18" charset="0"/>
              </a:rPr>
              <a:t>القاعدة الرابعة:</a:t>
            </a:r>
          </a:p>
          <a:p>
            <a:pPr algn="just" rtl="1">
              <a:buNone/>
            </a:pPr>
            <a:r>
              <a:rPr lang="ar-SA" sz="3200" b="1" dirty="0">
                <a:latin typeface="Times New Roman" pitchFamily="18" charset="0"/>
                <a:cs typeface="Times New Roman" pitchFamily="18" charset="0"/>
              </a:rPr>
              <a:t> </a:t>
            </a: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تحقق الإدارة الاستخدام الأمثل للقوى المادية والبشرية المتوفرة ويتعلق بهذه النقطة كل من :</a:t>
            </a:r>
          </a:p>
          <a:p>
            <a:pPr algn="just" rtl="1">
              <a:lnSpc>
                <a:spcPct val="150000"/>
              </a:lnSpc>
              <a:buFont typeface="Wingdings" pitchFamily="2" charset="2"/>
              <a:buChar char="§"/>
            </a:pPr>
            <a:r>
              <a:rPr lang="ar-SA" sz="3200" b="1" dirty="0" smtClean="0">
                <a:latin typeface="Times New Roman" pitchFamily="18" charset="0"/>
                <a:cs typeface="Times New Roman" pitchFamily="18" charset="0"/>
              </a:rPr>
              <a:t>الكفاية</a:t>
            </a:r>
            <a:r>
              <a:rPr lang="ar-SA" sz="3200" dirty="0" smtClean="0">
                <a:latin typeface="Times New Roman" pitchFamily="18" charset="0"/>
                <a:cs typeface="Times New Roman" pitchFamily="18" charset="0"/>
              </a:rPr>
              <a:t> والتي ترمز إلى مقدار كمية العناصرالمستخدمة في تحقيق الأهداف .</a:t>
            </a:r>
          </a:p>
          <a:p>
            <a:pPr algn="just" rtl="1">
              <a:lnSpc>
                <a:spcPct val="150000"/>
              </a:lnSpc>
              <a:buFont typeface="Wingdings" pitchFamily="2" charset="2"/>
              <a:buChar char="§"/>
            </a:pPr>
            <a:r>
              <a:rPr lang="ar-SA" sz="3200" b="1" dirty="0" smtClean="0">
                <a:latin typeface="Times New Roman" pitchFamily="18" charset="0"/>
                <a:cs typeface="Times New Roman" pitchFamily="18" charset="0"/>
              </a:rPr>
              <a:t>والفاعلية</a:t>
            </a:r>
            <a:r>
              <a:rPr lang="ar-SA" sz="3200" dirty="0" smtClean="0">
                <a:latin typeface="Times New Roman" pitchFamily="18" charset="0"/>
                <a:cs typeface="Times New Roman" pitchFamily="18" charset="0"/>
              </a:rPr>
              <a:t> التي تتعلق بصلاحية العناصر المستخدمة لتحقيق الأهداف.</a:t>
            </a:r>
            <a:endParaRPr lang="en-US" sz="3200" b="1"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SA" sz="3600" dirty="0" smtClean="0">
                <a:latin typeface="Times New Roman" pitchFamily="18" charset="0"/>
                <a:cs typeface="Times New Roman" pitchFamily="18" charset="0"/>
              </a:rPr>
              <a:t>أهمية الإدارة</a:t>
            </a:r>
            <a:endParaRPr lang="ar-SA" dirty="0">
              <a:solidFill>
                <a:schemeClr val="tx1"/>
              </a:solidFill>
            </a:endParaRPr>
          </a:p>
        </p:txBody>
      </p:sp>
      <p:sp>
        <p:nvSpPr>
          <p:cNvPr id="3" name="Content Placeholder 2"/>
          <p:cNvSpPr>
            <a:spLocks noGrp="1"/>
          </p:cNvSpPr>
          <p:nvPr>
            <p:ph idx="1"/>
          </p:nvPr>
        </p:nvSpPr>
        <p:spPr>
          <a:xfrm>
            <a:off x="381000" y="1905000"/>
            <a:ext cx="7543800" cy="4221163"/>
          </a:xfrm>
        </p:spPr>
        <p:txBody>
          <a:bodyPr>
            <a:normAutofit/>
          </a:bodyPr>
          <a:lstStyle/>
          <a:p>
            <a:pPr algn="just" rtl="1">
              <a:buNone/>
            </a:pPr>
            <a:r>
              <a:rPr lang="ar-SA" sz="3600" b="1" dirty="0" smtClean="0">
                <a:latin typeface="Times New Roman" pitchFamily="18" charset="0"/>
                <a:cs typeface="Times New Roman" pitchFamily="18" charset="0"/>
              </a:rPr>
              <a:t>القاعدة الخامسة:</a:t>
            </a:r>
          </a:p>
          <a:p>
            <a:pPr algn="just" rtl="1">
              <a:lnSpc>
                <a:spcPct val="150000"/>
              </a:lnSpc>
              <a:buNone/>
            </a:pPr>
            <a:r>
              <a:rPr lang="ar-SA" sz="3600" dirty="0" smtClean="0">
                <a:latin typeface="Times New Roman" pitchFamily="18" charset="0"/>
                <a:cs typeface="Times New Roman" pitchFamily="18" charset="0"/>
              </a:rPr>
              <a:t>	الإدارة  الناجحة هي تلك الإدارة التي تقود إلى تحقيق الأهداف المرسومة وهي التي تعمل باستمرار على تحسين المشروع من خلال تقديم أفضل الخدمات للمجتمع.</a:t>
            </a:r>
          </a:p>
        </p:txBody>
      </p:sp>
      <p:sp>
        <p:nvSpPr>
          <p:cNvPr id="5" name="Slide Number Placeholder 4"/>
          <p:cNvSpPr>
            <a:spLocks noGrp="1"/>
          </p:cNvSpPr>
          <p:nvPr>
            <p:ph type="sldNum" sz="quarter" idx="12"/>
          </p:nvPr>
        </p:nvSpPr>
        <p:spPr/>
        <p:txBody>
          <a:bodyPr/>
          <a:lstStyle/>
          <a:p>
            <a:fld id="{1E0457A3-7064-4540-8349-7FD708A67674}"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22960"/>
          </a:xfrm>
        </p:spPr>
        <p:txBody>
          <a:bodyPr/>
          <a:lstStyle/>
          <a:p>
            <a:pPr algn="ctr"/>
            <a:r>
              <a:rPr lang="ar-SA" sz="3600" dirty="0" smtClean="0">
                <a:latin typeface="Times New Roman" pitchFamily="18" charset="0"/>
                <a:cs typeface="Times New Roman" pitchFamily="18" charset="0"/>
              </a:rPr>
              <a:t>الإدارة والمدير</a:t>
            </a:r>
            <a:endParaRPr lang="ar-SA" dirty="0">
              <a:solidFill>
                <a:schemeClr val="tx1"/>
              </a:solidFill>
            </a:endParaRPr>
          </a:p>
        </p:txBody>
      </p:sp>
      <p:sp>
        <p:nvSpPr>
          <p:cNvPr id="3" name="Content Placeholder 2"/>
          <p:cNvSpPr>
            <a:spLocks noGrp="1"/>
          </p:cNvSpPr>
          <p:nvPr>
            <p:ph idx="1"/>
          </p:nvPr>
        </p:nvSpPr>
        <p:spPr>
          <a:xfrm>
            <a:off x="381000" y="1609416"/>
            <a:ext cx="7543800" cy="4846320"/>
          </a:xfrm>
        </p:spPr>
        <p:txBody>
          <a:bodyPr>
            <a:noAutofit/>
          </a:bodyPr>
          <a:lstStyle/>
          <a:p>
            <a:pPr algn="just">
              <a:lnSpc>
                <a:spcPct val="150000"/>
              </a:lnSpc>
              <a:buFont typeface="Wingdings" pitchFamily="2" charset="2"/>
              <a:buChar char="§"/>
            </a:pPr>
            <a:r>
              <a:rPr lang="ar-SA" sz="3200" dirty="0" smtClean="0">
                <a:latin typeface="Times New Roman" pitchFamily="18" charset="0"/>
                <a:cs typeface="Times New Roman" pitchFamily="18" charset="0"/>
              </a:rPr>
              <a:t>وظائف الإدارة هي الوسائل التي من خلالها يتمكن المدير أن يدير</a:t>
            </a:r>
          </a:p>
          <a:p>
            <a:pPr algn="just" rtl="1">
              <a:lnSpc>
                <a:spcPct val="150000"/>
              </a:lnSpc>
              <a:buFont typeface="Wingdings" pitchFamily="2" charset="2"/>
              <a:buChar char="§"/>
            </a:pPr>
            <a:r>
              <a:rPr lang="ar-SA" sz="3200" dirty="0" smtClean="0">
                <a:latin typeface="Times New Roman" pitchFamily="18" charset="0"/>
                <a:cs typeface="Times New Roman" pitchFamily="18" charset="0"/>
              </a:rPr>
              <a:t>ويعتمد نجاح المنظمات على مدى وجود إدارة فعالة تقوم بالتنسيق بين الموارد المختلفة لتحقيق أهدافها.</a:t>
            </a:r>
          </a:p>
        </p:txBody>
      </p:sp>
      <p:sp>
        <p:nvSpPr>
          <p:cNvPr id="5" name="Slide Number Placeholder 4"/>
          <p:cNvSpPr>
            <a:spLocks noGrp="1"/>
          </p:cNvSpPr>
          <p:nvPr>
            <p:ph type="sldNum" sz="quarter" idx="12"/>
          </p:nvPr>
        </p:nvSpPr>
        <p:spPr/>
        <p:txBody>
          <a:bodyPr/>
          <a:lstStyle/>
          <a:p>
            <a:fld id="{1E0457A3-7064-4540-8349-7FD708A67674}"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4000" dirty="0" smtClean="0">
                <a:latin typeface="Times New Roman" pitchFamily="18" charset="0"/>
                <a:cs typeface="Times New Roman" pitchFamily="18" charset="0"/>
              </a:rPr>
              <a:t>الإدارة والمدير</a:t>
            </a:r>
            <a:endParaRPr lang="ar-SA" dirty="0"/>
          </a:p>
        </p:txBody>
      </p:sp>
      <p:sp>
        <p:nvSpPr>
          <p:cNvPr id="3" name="Content Placeholder 2"/>
          <p:cNvSpPr>
            <a:spLocks noGrp="1"/>
          </p:cNvSpPr>
          <p:nvPr>
            <p:ph idx="1"/>
          </p:nvPr>
        </p:nvSpPr>
        <p:spPr>
          <a:xfrm>
            <a:off x="381000" y="2286000"/>
            <a:ext cx="7467600" cy="3581400"/>
          </a:xfrm>
        </p:spPr>
        <p:txBody>
          <a:bodyPr/>
          <a:lstStyle/>
          <a:p>
            <a:pPr algn="just">
              <a:lnSpc>
                <a:spcPct val="150000"/>
              </a:lnSpc>
              <a:buFont typeface="Wingdings" pitchFamily="2" charset="2"/>
              <a:buChar char="§"/>
            </a:pPr>
            <a:r>
              <a:rPr lang="ar-SA" sz="2800" dirty="0" smtClean="0">
                <a:latin typeface="Times New Roman" pitchFamily="18" charset="0"/>
                <a:cs typeface="Times New Roman" pitchFamily="18" charset="0"/>
              </a:rPr>
              <a:t>فالمدير هو أهم إنسان تستند إليه العملية الإدارية، وهو المسئول عن إتمامها بنجاح.</a:t>
            </a:r>
          </a:p>
          <a:p>
            <a:pPr algn="just">
              <a:lnSpc>
                <a:spcPct val="150000"/>
              </a:lnSpc>
              <a:buFont typeface="Wingdings" pitchFamily="2" charset="2"/>
              <a:buChar char="§"/>
            </a:pPr>
            <a:r>
              <a:rPr lang="ar-SA" sz="2800" dirty="0" smtClean="0">
                <a:latin typeface="Times New Roman" pitchFamily="18" charset="0"/>
                <a:cs typeface="Times New Roman" pitchFamily="18" charset="0"/>
              </a:rPr>
              <a:t>كما أن المدير والمنظمة يعتبران وجهان لعملة واحدة وكلاهما ضروري ومكمل للآخر.</a:t>
            </a:r>
            <a:endParaRPr lang="en-US" sz="2800" dirty="0" smtClean="0">
              <a:latin typeface="Times New Roman" pitchFamily="18" charset="0"/>
              <a:cs typeface="Times New Roman" pitchFamily="18" charset="0"/>
            </a:endParaRPr>
          </a:p>
          <a:p>
            <a:endParaRPr lang="ar-SA"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670560"/>
          </a:xfrm>
        </p:spPr>
        <p:txBody>
          <a:bodyPr/>
          <a:lstStyle/>
          <a:p>
            <a:r>
              <a:rPr lang="ar-SA" sz="4000" dirty="0" smtClean="0">
                <a:latin typeface="Times New Roman" pitchFamily="18" charset="0"/>
                <a:cs typeface="Times New Roman" pitchFamily="18" charset="0"/>
              </a:rPr>
              <a:t>الإدارة والمدير</a:t>
            </a:r>
            <a:endParaRPr lang="ar-SA" dirty="0"/>
          </a:p>
        </p:txBody>
      </p:sp>
      <p:sp>
        <p:nvSpPr>
          <p:cNvPr id="3" name="عنصر نائب للمحتوى 2"/>
          <p:cNvSpPr>
            <a:spLocks noGrp="1"/>
          </p:cNvSpPr>
          <p:nvPr>
            <p:ph idx="1"/>
          </p:nvPr>
        </p:nvSpPr>
        <p:spPr>
          <a:xfrm>
            <a:off x="304800" y="1447800"/>
            <a:ext cx="7848600" cy="4876800"/>
          </a:xfrm>
        </p:spPr>
        <p:txBody>
          <a:bodyPr>
            <a:noAutofit/>
          </a:bodyPr>
          <a:lstStyle/>
          <a:p>
            <a:pPr algn="just">
              <a:buNone/>
            </a:pPr>
            <a:r>
              <a:rPr lang="ar-SA" sz="3200" b="1" dirty="0" smtClean="0">
                <a:latin typeface="Times New Roman" pitchFamily="18" charset="0"/>
                <a:cs typeface="Times New Roman" pitchFamily="18" charset="0"/>
              </a:rPr>
              <a:t>من هو المدير وما هي وظائفه:</a:t>
            </a:r>
          </a:p>
          <a:p>
            <a:pPr algn="just">
              <a:lnSpc>
                <a:spcPct val="150000"/>
              </a:lnSpc>
              <a:spcBef>
                <a:spcPts val="0"/>
              </a:spcBef>
              <a:buNone/>
            </a:pPr>
            <a:r>
              <a:rPr lang="ar-SA" sz="3200" dirty="0" smtClean="0">
                <a:latin typeface="Times New Roman" pitchFamily="18" charset="0"/>
                <a:cs typeface="Times New Roman" pitchFamily="18" charset="0"/>
              </a:rPr>
              <a:t>    المدير هو ذلك الفرد الذي يُنجز العمل من خلاله وبواسطة الآخرين من مرؤوسيه. </a:t>
            </a:r>
          </a:p>
          <a:p>
            <a:pPr algn="just">
              <a:lnSpc>
                <a:spcPct val="150000"/>
              </a:lnSpc>
              <a:spcBef>
                <a:spcPts val="0"/>
              </a:spcBef>
              <a:buNone/>
            </a:pPr>
            <a:r>
              <a:rPr lang="ar-SA" sz="3200" dirty="0" smtClean="0">
                <a:latin typeface="Times New Roman" pitchFamily="18" charset="0"/>
                <a:cs typeface="Times New Roman" pitchFamily="18" charset="0"/>
              </a:rPr>
              <a:t>	هو الشخص الذي يقوم بوظائف مثل التخطيط والتنظيم وتوجيه الآخرين والإشراف عليهم والرقابة على الأفراد وعلى جميع الأنشطة التي يتحمل مسؤولية إدارتها بحكم منصبه الوظيفي وذلك لتحقيق النتائج المتوقعة للأهداف.</a:t>
            </a:r>
            <a:endParaRPr lang="en-US" sz="3200" dirty="0" smtClean="0">
              <a:latin typeface="Times New Roman" pitchFamily="18" charset="0"/>
              <a:cs typeface="Times New Roman" pitchFamily="18" charset="0"/>
            </a:endParaRPr>
          </a:p>
          <a:p>
            <a:pPr algn="just">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7239000" cy="838200"/>
          </a:xfrm>
        </p:spPr>
        <p:txBody>
          <a:bodyPr/>
          <a:lstStyle/>
          <a:p>
            <a:r>
              <a:rPr lang="ar-SA" sz="4000" dirty="0" smtClean="0">
                <a:latin typeface="Times New Roman" pitchFamily="18" charset="0"/>
                <a:cs typeface="Times New Roman" pitchFamily="18" charset="0"/>
              </a:rPr>
              <a:t>الإدارة والمدير</a:t>
            </a:r>
            <a:endParaRPr lang="ar-SA" dirty="0"/>
          </a:p>
        </p:txBody>
      </p:sp>
      <p:sp>
        <p:nvSpPr>
          <p:cNvPr id="3" name="عنصر نائب للمحتوى 2"/>
          <p:cNvSpPr>
            <a:spLocks noGrp="1"/>
          </p:cNvSpPr>
          <p:nvPr>
            <p:ph idx="1"/>
          </p:nvPr>
        </p:nvSpPr>
        <p:spPr>
          <a:xfrm>
            <a:off x="381000" y="1600200"/>
            <a:ext cx="7696200" cy="4855536"/>
          </a:xfrm>
        </p:spPr>
        <p:txBody>
          <a:bodyPr>
            <a:noAutofit/>
          </a:bodyPr>
          <a:lstStyle/>
          <a:p>
            <a:pPr>
              <a:lnSpc>
                <a:spcPct val="150000"/>
              </a:lnSpc>
              <a:spcBef>
                <a:spcPts val="0"/>
              </a:spcBef>
              <a:buNone/>
            </a:pPr>
            <a:r>
              <a:rPr lang="ar-SA" sz="3200" b="1" dirty="0" smtClean="0">
                <a:latin typeface="Times New Roman" pitchFamily="18" charset="0"/>
                <a:cs typeface="Times New Roman" pitchFamily="18" charset="0"/>
              </a:rPr>
              <a:t>طرق تصنيف المديرين:</a:t>
            </a:r>
          </a:p>
          <a:p>
            <a:pPr>
              <a:lnSpc>
                <a:spcPct val="150000"/>
              </a:lnSpc>
              <a:spcBef>
                <a:spcPts val="0"/>
              </a:spcBef>
              <a:buNone/>
            </a:pPr>
            <a:r>
              <a:rPr lang="ar-SA" sz="3200" dirty="0" smtClean="0">
                <a:latin typeface="Times New Roman" pitchFamily="18" charset="0"/>
                <a:cs typeface="Times New Roman" pitchFamily="18" charset="0"/>
              </a:rPr>
              <a:t>   هناك ثلاث طرق رئيسية لتصنيف المديرين وهي:</a:t>
            </a:r>
          </a:p>
          <a:p>
            <a:pPr>
              <a:spcBef>
                <a:spcPts val="0"/>
              </a:spcBef>
              <a:buNone/>
            </a:pPr>
            <a:r>
              <a:rPr lang="ar-SA" sz="3200" dirty="0" smtClean="0">
                <a:latin typeface="Times New Roman" pitchFamily="18" charset="0"/>
                <a:cs typeface="Times New Roman" pitchFamily="18" charset="0"/>
              </a:rPr>
              <a:t>1- </a:t>
            </a:r>
            <a:r>
              <a:rPr lang="ar-SA" sz="3200" b="1" dirty="0" smtClean="0">
                <a:latin typeface="Times New Roman" pitchFamily="18" charset="0"/>
                <a:cs typeface="Times New Roman" pitchFamily="18" charset="0"/>
              </a:rPr>
              <a:t>تبعا للموقع: </a:t>
            </a:r>
            <a:r>
              <a:rPr lang="ar-SA" sz="3200" dirty="0" smtClean="0">
                <a:latin typeface="Times New Roman" pitchFamily="18" charset="0"/>
                <a:cs typeface="Times New Roman" pitchFamily="18" charset="0"/>
              </a:rPr>
              <a:t>حيث يمكننا التمييز بين المديرين التنفيذيين والمديرين المشرفين.</a:t>
            </a:r>
          </a:p>
          <a:p>
            <a:pPr>
              <a:lnSpc>
                <a:spcPct val="150000"/>
              </a:lnSpc>
              <a:spcBef>
                <a:spcPts val="0"/>
              </a:spcBef>
              <a:buNone/>
            </a:pPr>
            <a:r>
              <a:rPr lang="ar-SA" sz="3200" dirty="0" smtClean="0">
                <a:latin typeface="Times New Roman" pitchFamily="18" charset="0"/>
                <a:cs typeface="Times New Roman" pitchFamily="18" charset="0"/>
              </a:rPr>
              <a:t>2- </a:t>
            </a:r>
            <a:r>
              <a:rPr lang="ar-SA" sz="3200" b="1" dirty="0" smtClean="0">
                <a:latin typeface="Times New Roman" pitchFamily="18" charset="0"/>
                <a:cs typeface="Times New Roman" pitchFamily="18" charset="0"/>
              </a:rPr>
              <a:t>تبعا للمستوى: </a:t>
            </a:r>
            <a:r>
              <a:rPr lang="ar-SA" sz="3200" dirty="0" smtClean="0">
                <a:latin typeface="Times New Roman" pitchFamily="18" charset="0"/>
                <a:cs typeface="Times New Roman" pitchFamily="18" charset="0"/>
              </a:rPr>
              <a:t>حيث يمكننا التمييز ما بين الإدارة العليا، والإدارة الوسطى، والإدارة الدنيا ( التنفيذية)</a:t>
            </a:r>
          </a:p>
          <a:p>
            <a:pPr>
              <a:spcBef>
                <a:spcPts val="0"/>
              </a:spcBef>
              <a:buNone/>
            </a:pPr>
            <a:r>
              <a:rPr lang="ar-SA" sz="3200" dirty="0" smtClean="0">
                <a:latin typeface="Times New Roman" pitchFamily="18" charset="0"/>
                <a:cs typeface="Times New Roman" pitchFamily="18" charset="0"/>
              </a:rPr>
              <a:t>3- </a:t>
            </a:r>
            <a:r>
              <a:rPr lang="ar-SA" sz="3200" b="1" dirty="0" smtClean="0">
                <a:latin typeface="Times New Roman" pitchFamily="18" charset="0"/>
                <a:cs typeface="Times New Roman" pitchFamily="18" charset="0"/>
              </a:rPr>
              <a:t>تبعا للوظيفة: </a:t>
            </a:r>
            <a:r>
              <a:rPr lang="ar-SA" sz="3200" dirty="0" smtClean="0">
                <a:latin typeface="Times New Roman" pitchFamily="18" charset="0"/>
                <a:cs typeface="Times New Roman" pitchFamily="18" charset="0"/>
              </a:rPr>
              <a:t>يمكننا في هذه الحالة أن نميز بين المديرين</a:t>
            </a:r>
            <a:endParaRPr lang="en-US" sz="32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tx1"/>
                </a:solidFill>
                <a:latin typeface="Times New Roman" pitchFamily="18" charset="0"/>
                <a:cs typeface="Times New Roman" pitchFamily="18" charset="0"/>
              </a:rPr>
              <a:t>العملية الإدارية</a:t>
            </a:r>
            <a:endParaRPr lang="ar-SA" dirty="0"/>
          </a:p>
        </p:txBody>
      </p:sp>
      <p:sp>
        <p:nvSpPr>
          <p:cNvPr id="3" name="عنصر نائب للمحتوى 2"/>
          <p:cNvSpPr>
            <a:spLocks noGrp="1"/>
          </p:cNvSpPr>
          <p:nvPr>
            <p:ph idx="1"/>
          </p:nvPr>
        </p:nvSpPr>
        <p:spPr/>
        <p:txBody>
          <a:bodyPr/>
          <a:lstStyle/>
          <a:p>
            <a:r>
              <a:rPr lang="ar-SA" b="1" dirty="0" smtClean="0">
                <a:latin typeface="Times New Roman" pitchFamily="18" charset="0"/>
                <a:cs typeface="Times New Roman" pitchFamily="18" charset="0"/>
              </a:rPr>
              <a:t>طرق تصنيف المديرون</a:t>
            </a:r>
          </a:p>
          <a:p>
            <a:pPr algn="ctr"/>
            <a:endParaRPr lang="ar-SA" dirty="0" smtClean="0"/>
          </a:p>
          <a:p>
            <a:pPr algn="ctr">
              <a:buNone/>
            </a:pPr>
            <a:endParaRPr lang="ar-SA" dirty="0"/>
          </a:p>
        </p:txBody>
      </p:sp>
      <p:graphicFrame>
        <p:nvGraphicFramePr>
          <p:cNvPr id="4" name="جدول 3"/>
          <p:cNvGraphicFramePr>
            <a:graphicFrameLocks noGrp="1"/>
          </p:cNvGraphicFramePr>
          <p:nvPr/>
        </p:nvGraphicFramePr>
        <p:xfrm>
          <a:off x="914400" y="2438400"/>
          <a:ext cx="6553199" cy="2743200"/>
        </p:xfrm>
        <a:graphic>
          <a:graphicData uri="http://schemas.openxmlformats.org/drawingml/2006/table">
            <a:tbl>
              <a:tblPr rtl="1" firstRow="1" bandRow="1">
                <a:tableStyleId>{5C22544A-7EE6-4342-B048-85BDC9FD1C3A}</a:tableStyleId>
              </a:tblPr>
              <a:tblGrid>
                <a:gridCol w="2262901"/>
                <a:gridCol w="2105898"/>
                <a:gridCol w="2184400"/>
              </a:tblGrid>
              <a:tr h="685800">
                <a:tc>
                  <a:txBody>
                    <a:bodyPr/>
                    <a:lstStyle/>
                    <a:p>
                      <a:pPr algn="ctr"/>
                      <a:r>
                        <a:rPr lang="ar-SA" dirty="0" smtClean="0">
                          <a:cs typeface="+mj-cs"/>
                        </a:rPr>
                        <a:t>تبعاً للموقع</a:t>
                      </a:r>
                      <a:endParaRPr lang="en-US" dirty="0">
                        <a:cs typeface="+mj-cs"/>
                      </a:endParaRPr>
                    </a:p>
                  </a:txBody>
                  <a:tcPr/>
                </a:tc>
                <a:tc>
                  <a:txBody>
                    <a:bodyPr/>
                    <a:lstStyle/>
                    <a:p>
                      <a:pPr algn="ctr"/>
                      <a:r>
                        <a:rPr lang="ar-SA" dirty="0" smtClean="0">
                          <a:cs typeface="+mj-cs"/>
                        </a:rPr>
                        <a:t>تبعاً للمستوى</a:t>
                      </a:r>
                      <a:endParaRPr lang="en-US" dirty="0">
                        <a:cs typeface="+mj-cs"/>
                      </a:endParaRPr>
                    </a:p>
                  </a:txBody>
                  <a:tcPr/>
                </a:tc>
                <a:tc>
                  <a:txBody>
                    <a:bodyPr/>
                    <a:lstStyle/>
                    <a:p>
                      <a:pPr algn="ctr"/>
                      <a:r>
                        <a:rPr lang="ar-SA" dirty="0" smtClean="0">
                          <a:cs typeface="+mj-cs"/>
                        </a:rPr>
                        <a:t>تبعاً للوظيفة</a:t>
                      </a:r>
                      <a:endParaRPr lang="en-US" dirty="0">
                        <a:cs typeface="+mj-cs"/>
                      </a:endParaRPr>
                    </a:p>
                  </a:txBody>
                  <a:tcPr/>
                </a:tc>
              </a:tr>
              <a:tr h="685800">
                <a:tc>
                  <a:txBody>
                    <a:bodyPr/>
                    <a:lstStyle/>
                    <a:p>
                      <a:pPr algn="r"/>
                      <a:r>
                        <a:rPr lang="ar-SA" dirty="0" smtClean="0">
                          <a:cs typeface="+mj-cs"/>
                        </a:rPr>
                        <a:t>- المديرون التنفذيون</a:t>
                      </a:r>
                      <a:endParaRPr lang="en-US" dirty="0">
                        <a:cs typeface="+mj-cs"/>
                      </a:endParaRPr>
                    </a:p>
                  </a:txBody>
                  <a:tcPr/>
                </a:tc>
                <a:tc>
                  <a:txBody>
                    <a:bodyPr/>
                    <a:lstStyle/>
                    <a:p>
                      <a:pPr algn="ctr"/>
                      <a:r>
                        <a:rPr lang="ar-SA" dirty="0" smtClean="0">
                          <a:cs typeface="+mj-cs"/>
                        </a:rPr>
                        <a:t>الإدارة العليا</a:t>
                      </a:r>
                      <a:endParaRPr lang="en-US" dirty="0">
                        <a:cs typeface="+mj-cs"/>
                      </a:endParaRPr>
                    </a:p>
                  </a:txBody>
                  <a:tcPr/>
                </a:tc>
                <a:tc>
                  <a:txBody>
                    <a:bodyPr/>
                    <a:lstStyle/>
                    <a:p>
                      <a:pPr algn="ctr"/>
                      <a:r>
                        <a:rPr lang="ar-SA" dirty="0" smtClean="0">
                          <a:cs typeface="+mj-cs"/>
                        </a:rPr>
                        <a:t>الرؤساء ونوابهم</a:t>
                      </a:r>
                      <a:endParaRPr lang="en-US" dirty="0">
                        <a:cs typeface="+mj-cs"/>
                      </a:endParaRPr>
                    </a:p>
                  </a:txBody>
                  <a:tcPr/>
                </a:tc>
              </a:tr>
              <a:tr h="685800">
                <a:tc>
                  <a:txBody>
                    <a:bodyPr/>
                    <a:lstStyle/>
                    <a:p>
                      <a:pPr algn="r"/>
                      <a:r>
                        <a:rPr lang="ar-SA" dirty="0" smtClean="0">
                          <a:cs typeface="+mj-cs"/>
                        </a:rPr>
                        <a:t>- المديرون</a:t>
                      </a:r>
                      <a:endParaRPr lang="en-US" dirty="0">
                        <a:cs typeface="+mj-cs"/>
                      </a:endParaRPr>
                    </a:p>
                  </a:txBody>
                  <a:tcPr/>
                </a:tc>
                <a:tc>
                  <a:txBody>
                    <a:bodyPr/>
                    <a:lstStyle/>
                    <a:p>
                      <a:pPr algn="ctr"/>
                      <a:r>
                        <a:rPr lang="ar-SA" dirty="0" smtClean="0">
                          <a:cs typeface="+mj-cs"/>
                        </a:rPr>
                        <a:t>الإدارة الوسطى</a:t>
                      </a:r>
                      <a:endParaRPr lang="en-US" dirty="0">
                        <a:cs typeface="+mj-cs"/>
                      </a:endParaRPr>
                    </a:p>
                  </a:txBody>
                  <a:tcPr/>
                </a:tc>
                <a:tc>
                  <a:txBody>
                    <a:bodyPr/>
                    <a:lstStyle/>
                    <a:p>
                      <a:pPr algn="ctr"/>
                      <a:r>
                        <a:rPr lang="ar-SA" dirty="0" smtClean="0">
                          <a:cs typeface="+mj-cs"/>
                        </a:rPr>
                        <a:t>مدير المبيعات</a:t>
                      </a:r>
                      <a:endParaRPr lang="en-US" dirty="0">
                        <a:cs typeface="+mj-cs"/>
                      </a:endParaRPr>
                    </a:p>
                  </a:txBody>
                  <a:tcPr/>
                </a:tc>
              </a:tr>
              <a:tr h="685800">
                <a:tc>
                  <a:txBody>
                    <a:bodyPr/>
                    <a:lstStyle/>
                    <a:p>
                      <a:pPr algn="r"/>
                      <a:r>
                        <a:rPr lang="ar-SA" dirty="0" smtClean="0">
                          <a:cs typeface="+mj-cs"/>
                        </a:rPr>
                        <a:t>- المشرفون</a:t>
                      </a:r>
                      <a:endParaRPr lang="en-US" dirty="0">
                        <a:cs typeface="+mj-cs"/>
                      </a:endParaRPr>
                    </a:p>
                  </a:txBody>
                  <a:tcPr/>
                </a:tc>
                <a:tc>
                  <a:txBody>
                    <a:bodyPr/>
                    <a:lstStyle/>
                    <a:p>
                      <a:pPr algn="ctr"/>
                      <a:r>
                        <a:rPr lang="ar-SA" dirty="0" smtClean="0">
                          <a:cs typeface="+mj-cs"/>
                        </a:rPr>
                        <a:t>الإدارة الدنيا</a:t>
                      </a:r>
                      <a:endParaRPr lang="en-US" dirty="0">
                        <a:cs typeface="+mj-cs"/>
                      </a:endParaRPr>
                    </a:p>
                  </a:txBody>
                  <a:tcPr/>
                </a:tc>
                <a:tc>
                  <a:txBody>
                    <a:bodyPr/>
                    <a:lstStyle/>
                    <a:p>
                      <a:pPr algn="ctr"/>
                      <a:r>
                        <a:rPr lang="ar-SA" dirty="0" smtClean="0">
                          <a:cs typeface="+mj-cs"/>
                        </a:rPr>
                        <a:t>مشرف الإنتاج</a:t>
                      </a:r>
                      <a:endParaRPr lang="en-US" dirty="0">
                        <a:cs typeface="+mj-cs"/>
                      </a:endParaRPr>
                    </a:p>
                  </a:txBody>
                  <a:tcPr/>
                </a:tc>
              </a:tr>
            </a:tbl>
          </a:graphicData>
        </a:graphic>
      </p:graphicFrame>
      <p:sp>
        <p:nvSpPr>
          <p:cNvPr id="5" name="Slide Number Placeholder 4"/>
          <p:cNvSpPr>
            <a:spLocks noGrp="1"/>
          </p:cNvSpPr>
          <p:nvPr>
            <p:ph type="sldNum" sz="quarter" idx="12"/>
          </p:nvPr>
        </p:nvSpPr>
        <p:spPr/>
        <p:txBody>
          <a:bodyPr/>
          <a:lstStyle/>
          <a:p>
            <a:fld id="{1E0457A3-7064-4540-8349-7FD708A67674}"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000" dirty="0" smtClean="0">
                <a:latin typeface="Times New Roman" pitchFamily="18" charset="0"/>
                <a:cs typeface="Times New Roman" pitchFamily="18" charset="0"/>
              </a:rPr>
              <a:t>الإدارة والمدير</a:t>
            </a:r>
            <a:endParaRPr lang="ar-SA" dirty="0"/>
          </a:p>
        </p:txBody>
      </p:sp>
      <p:sp>
        <p:nvSpPr>
          <p:cNvPr id="3" name="عنصر نائب للمحتوى 2"/>
          <p:cNvSpPr>
            <a:spLocks noGrp="1"/>
          </p:cNvSpPr>
          <p:nvPr>
            <p:ph idx="1"/>
          </p:nvPr>
        </p:nvSpPr>
        <p:spPr>
          <a:xfrm>
            <a:off x="304800" y="1752600"/>
            <a:ext cx="7696200" cy="4703136"/>
          </a:xfrm>
        </p:spPr>
        <p:txBody>
          <a:bodyPr>
            <a:noAutofit/>
          </a:bodyPr>
          <a:lstStyle/>
          <a:p>
            <a:pPr algn="just">
              <a:buNone/>
            </a:pPr>
            <a:r>
              <a:rPr lang="ar-SA" sz="3200" b="1" dirty="0" smtClean="0">
                <a:latin typeface="Times New Roman" pitchFamily="18" charset="0"/>
                <a:cs typeface="Times New Roman" pitchFamily="18" charset="0"/>
              </a:rPr>
              <a:t>مقارنة بين المدير الوظيفي والمدير العام:</a:t>
            </a:r>
          </a:p>
          <a:p>
            <a:pPr algn="just">
              <a:lnSpc>
                <a:spcPct val="150000"/>
              </a:lnSpc>
              <a:buNone/>
            </a:pPr>
            <a:r>
              <a:rPr lang="ar-SA" sz="3200" b="1" dirty="0" smtClean="0">
                <a:latin typeface="Times New Roman" pitchFamily="18" charset="0"/>
                <a:cs typeface="Times New Roman" pitchFamily="18" charset="0"/>
              </a:rPr>
              <a:t>المدير الوظيفي : </a:t>
            </a:r>
            <a:r>
              <a:rPr lang="ar-SA" sz="3200" dirty="0" smtClean="0">
                <a:latin typeface="Times New Roman" pitchFamily="18" charset="0"/>
                <a:cs typeface="Times New Roman" pitchFamily="18" charset="0"/>
              </a:rPr>
              <a:t>مسئول عن نشاط معين ووظيفة واحدة من أنشطة المنشأة ( نشاط التمويل أو نشاط التسويق)،  </a:t>
            </a:r>
          </a:p>
          <a:p>
            <a:pPr algn="just">
              <a:lnSpc>
                <a:spcPct val="150000"/>
              </a:lnSpc>
              <a:buNone/>
            </a:pPr>
            <a:r>
              <a:rPr lang="ar-SA" sz="3200" b="1" dirty="0" smtClean="0">
                <a:latin typeface="Times New Roman" pitchFamily="18" charset="0"/>
                <a:cs typeface="Times New Roman" pitchFamily="18" charset="0"/>
              </a:rPr>
              <a:t>المدير العام : </a:t>
            </a:r>
            <a:r>
              <a:rPr lang="ar-SA" sz="3200" dirty="0" smtClean="0">
                <a:latin typeface="Times New Roman" pitchFamily="18" charset="0"/>
                <a:cs typeface="Times New Roman" pitchFamily="18" charset="0"/>
              </a:rPr>
              <a:t>المدير العام له صلاحيات وظيفية أعلى بحكم منصبه الوظيفي ومهامه واختصاصه والتي تتسع دائرتها لتشمل إشرافه على أكثر من نشاط واحد.</a:t>
            </a:r>
            <a:endParaRPr lang="en-US" sz="3200" dirty="0" smtClean="0">
              <a:latin typeface="Times New Roman" pitchFamily="18" charset="0"/>
              <a:cs typeface="Times New Roman" pitchFamily="18" charset="0"/>
            </a:endParaRPr>
          </a:p>
          <a:p>
            <a:pPr algn="just">
              <a:buNone/>
            </a:pP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899160"/>
          </a:xfrm>
        </p:spPr>
        <p:txBody>
          <a:bodyPr/>
          <a:lstStyle/>
          <a:p>
            <a:pPr algn="ctr"/>
            <a:r>
              <a:rPr lang="ar-SA" sz="4000" dirty="0" smtClean="0">
                <a:latin typeface="Times New Roman" pitchFamily="18" charset="0"/>
                <a:cs typeface="Times New Roman" pitchFamily="18" charset="0"/>
              </a:rPr>
              <a:t>الإدارة والمدير</a:t>
            </a:r>
            <a:endParaRPr lang="ar-SA" dirty="0"/>
          </a:p>
        </p:txBody>
      </p:sp>
      <p:sp>
        <p:nvSpPr>
          <p:cNvPr id="3" name="عنصر نائب للمحتوى 2"/>
          <p:cNvSpPr>
            <a:spLocks noGrp="1"/>
          </p:cNvSpPr>
          <p:nvPr>
            <p:ph idx="1"/>
          </p:nvPr>
        </p:nvSpPr>
        <p:spPr>
          <a:xfrm>
            <a:off x="304800" y="1752600"/>
            <a:ext cx="7696200" cy="4703136"/>
          </a:xfrm>
        </p:spPr>
        <p:txBody>
          <a:bodyPr>
            <a:normAutofit/>
          </a:bodyPr>
          <a:lstStyle/>
          <a:p>
            <a:pPr>
              <a:lnSpc>
                <a:spcPct val="150000"/>
              </a:lnSpc>
              <a:buNone/>
            </a:pPr>
            <a:r>
              <a:rPr lang="ar-SA" sz="3200" dirty="0" smtClean="0">
                <a:latin typeface="Times New Roman" pitchFamily="18" charset="0"/>
                <a:cs typeface="Times New Roman" pitchFamily="18" charset="0"/>
              </a:rPr>
              <a:t>	ويمكن تقسيم هذه المهارات اللازم توفرها إلى ثلاث أنواع رئيسية كالآتي:</a:t>
            </a:r>
          </a:p>
          <a:p>
            <a:pPr>
              <a:lnSpc>
                <a:spcPct val="150000"/>
              </a:lnSpc>
              <a:buNone/>
            </a:pPr>
            <a:r>
              <a:rPr lang="ar-SA" sz="3200" dirty="0" smtClean="0">
                <a:latin typeface="Times New Roman" pitchFamily="18" charset="0"/>
                <a:cs typeface="Times New Roman" pitchFamily="18" charset="0"/>
              </a:rPr>
              <a:t>1- المهارات الذهنية</a:t>
            </a:r>
          </a:p>
          <a:p>
            <a:pPr>
              <a:lnSpc>
                <a:spcPct val="150000"/>
              </a:lnSpc>
              <a:buNone/>
            </a:pPr>
            <a:r>
              <a:rPr lang="ar-SA" sz="3200" dirty="0" smtClean="0">
                <a:latin typeface="Times New Roman" pitchFamily="18" charset="0"/>
                <a:cs typeface="Times New Roman" pitchFamily="18" charset="0"/>
              </a:rPr>
              <a:t>2- المهارات السلوكية</a:t>
            </a:r>
          </a:p>
          <a:p>
            <a:pPr>
              <a:lnSpc>
                <a:spcPct val="150000"/>
              </a:lnSpc>
              <a:buNone/>
            </a:pPr>
            <a:r>
              <a:rPr lang="ar-SA" sz="3200" dirty="0" smtClean="0">
                <a:latin typeface="Times New Roman" pitchFamily="18" charset="0"/>
                <a:cs typeface="Times New Roman" pitchFamily="18" charset="0"/>
              </a:rPr>
              <a:t>3- المهارات الفنية</a:t>
            </a: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746760"/>
          </a:xfrm>
        </p:spPr>
        <p:txBody>
          <a:bodyPr/>
          <a:lstStyle/>
          <a:p>
            <a:pPr algn="ctr"/>
            <a:r>
              <a:rPr lang="ar-SA" sz="40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228600" y="1447800"/>
            <a:ext cx="7848600" cy="4953000"/>
          </a:xfrm>
        </p:spPr>
        <p:txBody>
          <a:bodyPr>
            <a:noAutofit/>
          </a:bodyPr>
          <a:lstStyle/>
          <a:p>
            <a:pPr algn="just">
              <a:lnSpc>
                <a:spcPct val="150000"/>
              </a:lnSpc>
              <a:spcBef>
                <a:spcPts val="0"/>
              </a:spcBef>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قدم فايول عدداً من المبادئ التي ترشد المدير في إدارته للوحدة التنظيمية الواقعة تحت سيطرته كالتالي :</a:t>
            </a:r>
          </a:p>
          <a:p>
            <a:pPr algn="just">
              <a:lnSpc>
                <a:spcPct val="150000"/>
              </a:lnSpc>
              <a:spcBef>
                <a:spcPts val="0"/>
              </a:spcBef>
              <a:buNone/>
            </a:pPr>
            <a:r>
              <a:rPr lang="ar-SA" sz="3200" b="1" dirty="0" smtClean="0">
                <a:latin typeface="Times New Roman" pitchFamily="18" charset="0"/>
                <a:cs typeface="Times New Roman" pitchFamily="18" charset="0"/>
              </a:rPr>
              <a:t>1- تقسيم العمل:</a:t>
            </a:r>
          </a:p>
          <a:p>
            <a:pPr algn="just">
              <a:lnSpc>
                <a:spcPct val="150000"/>
              </a:lnSpc>
              <a:spcBef>
                <a:spcPts val="0"/>
              </a:spcBef>
              <a:buNone/>
            </a:pPr>
            <a:r>
              <a:rPr lang="ar-SA" sz="3200" dirty="0" smtClean="0">
                <a:latin typeface="Times New Roman" pitchFamily="18" charset="0"/>
                <a:cs typeface="Times New Roman" pitchFamily="18" charset="0"/>
              </a:rPr>
              <a:t>   يعتبر الاقتصاديون هذا المبدأ ضروريا للتطبيق في العمل. فكلما زاد التخصص للفرد كلما زادت قدرته على أداء العمل بكفاءة وأقل وقت وجهد ، وأدى ذلك إلى زيادة الإنتاجية كماً ونوعاً.</a:t>
            </a:r>
          </a:p>
          <a:p>
            <a:pPr algn="just">
              <a:lnSpc>
                <a:spcPct val="150000"/>
              </a:lnSpc>
              <a:spcBef>
                <a:spcPts val="0"/>
              </a:spcBef>
              <a:buNone/>
            </a:pPr>
            <a:endParaRPr lang="en-US" sz="3200" dirty="0" smtClean="0">
              <a:latin typeface="Times New Roman" pitchFamily="18" charset="0"/>
              <a:cs typeface="Times New Roman" pitchFamily="18" charset="0"/>
            </a:endParaRPr>
          </a:p>
          <a:p>
            <a:pPr algn="just">
              <a:spcBef>
                <a:spcPts val="0"/>
              </a:spcBef>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620000" cy="868362"/>
          </a:xfrm>
        </p:spPr>
        <p:txBody>
          <a:bodyPr/>
          <a:lstStyle/>
          <a:p>
            <a:r>
              <a:rPr lang="ar-SA" b="1" dirty="0" smtClean="0">
                <a:latin typeface="Times New Roman" pitchFamily="18" charset="0"/>
                <a:cs typeface="Times New Roman" pitchFamily="18" charset="0"/>
              </a:rPr>
              <a:t>الوظائف الإدارية</a:t>
            </a:r>
            <a:endParaRPr lang="ar-SA" dirty="0"/>
          </a:p>
        </p:txBody>
      </p:sp>
      <p:sp>
        <p:nvSpPr>
          <p:cNvPr id="3" name="Content Placeholder 2"/>
          <p:cNvSpPr>
            <a:spLocks noGrp="1"/>
          </p:cNvSpPr>
          <p:nvPr>
            <p:ph idx="1"/>
          </p:nvPr>
        </p:nvSpPr>
        <p:spPr>
          <a:xfrm>
            <a:off x="381000" y="1371600"/>
            <a:ext cx="7696200" cy="5029200"/>
          </a:xfrm>
        </p:spPr>
        <p:txBody>
          <a:bodyPr>
            <a:noAutofit/>
          </a:bodyPr>
          <a:lstStyle/>
          <a:p>
            <a:pPr algn="just" rtl="1">
              <a:lnSpc>
                <a:spcPct val="150000"/>
              </a:lnSpc>
              <a:buNone/>
            </a:pPr>
            <a:r>
              <a:rPr lang="ar-SA" sz="3200" dirty="0" smtClean="0">
                <a:latin typeface="Times New Roman" pitchFamily="18" charset="0"/>
                <a:cs typeface="Times New Roman" pitchFamily="18" charset="0"/>
              </a:rPr>
              <a:t>	تشتمل الإدارة على مجموعة من الوظائف التي يصعب عمليا الفصل بينها وهي وظائف مترابطة متشابكة ومستمرة فعند الانتهاء من أحد الوظائف يتم التنسيق لاستخدام الموارد المتاحة بشكل يحقق الأهداف ، حيث تشكل مجموعة الانشطة اللازمة لتحقيق ذلك التنسيق ما يسمى بالوظائف الإدارية وهي كالتالي :</a:t>
            </a:r>
            <a:endParaRPr lang="ar-SA" sz="3200" b="1" dirty="0" smtClean="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6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457200" y="1981200"/>
            <a:ext cx="7620000" cy="4474536"/>
          </a:xfrm>
        </p:spPr>
        <p:txBody>
          <a:bodyPr>
            <a:normAutofit/>
          </a:bodyPr>
          <a:lstStyle/>
          <a:p>
            <a:pPr algn="just">
              <a:lnSpc>
                <a:spcPct val="150000"/>
              </a:lnSpc>
              <a:buNone/>
            </a:pPr>
            <a:r>
              <a:rPr lang="ar-SA" sz="3200" b="1" dirty="0" smtClean="0">
                <a:latin typeface="Times New Roman" pitchFamily="18" charset="0"/>
                <a:cs typeface="Times New Roman" pitchFamily="18" charset="0"/>
              </a:rPr>
              <a:t>2- السلطة:</a:t>
            </a:r>
          </a:p>
          <a:p>
            <a:pPr algn="just">
              <a:lnSpc>
                <a:spcPct val="150000"/>
              </a:lnSpc>
              <a:buNone/>
            </a:pPr>
            <a:r>
              <a:rPr lang="ar-SA" sz="3200" dirty="0" smtClean="0">
                <a:latin typeface="Times New Roman" pitchFamily="18" charset="0"/>
                <a:cs typeface="Times New Roman" pitchFamily="18" charset="0"/>
              </a:rPr>
              <a:t>   وهي الحق في إصدار الأوامر واتخاذ القرارات والقدرة على إلزام الآخرين على تنفيذها حتى يتسنى له إنهاء الأعمال بالصورة المطلوبة وتحقيق الأهداف المرغوبة.</a:t>
            </a: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822960"/>
          </a:xfrm>
        </p:spPr>
        <p:txBody>
          <a:bodyPr>
            <a:normAutofit/>
          </a:bodyPr>
          <a:lstStyle/>
          <a:p>
            <a:pPr algn="ctr"/>
            <a:r>
              <a:rPr lang="ar-SA" sz="4400" dirty="0" smtClean="0">
                <a:latin typeface="Times New Roman" pitchFamily="18" charset="0"/>
                <a:cs typeface="Times New Roman" pitchFamily="18" charset="0"/>
              </a:rPr>
              <a:t>مبادئ الإدارة</a:t>
            </a:r>
            <a:endParaRPr lang="ar-SA" sz="4400" dirty="0"/>
          </a:p>
        </p:txBody>
      </p:sp>
      <p:sp>
        <p:nvSpPr>
          <p:cNvPr id="3" name="عنصر نائب للمحتوى 2"/>
          <p:cNvSpPr>
            <a:spLocks noGrp="1"/>
          </p:cNvSpPr>
          <p:nvPr>
            <p:ph idx="1"/>
          </p:nvPr>
        </p:nvSpPr>
        <p:spPr>
          <a:xfrm>
            <a:off x="228600" y="1981200"/>
            <a:ext cx="7772400" cy="4474536"/>
          </a:xfrm>
        </p:spPr>
        <p:txBody>
          <a:bodyPr>
            <a:normAutofit/>
          </a:bodyPr>
          <a:lstStyle/>
          <a:p>
            <a:pPr algn="just">
              <a:buNone/>
            </a:pPr>
            <a:r>
              <a:rPr lang="ar-SA" sz="3200" b="1" dirty="0" smtClean="0">
                <a:latin typeface="Times New Roman" pitchFamily="18" charset="0"/>
                <a:cs typeface="Times New Roman" pitchFamily="18" charset="0"/>
              </a:rPr>
              <a:t>3- الانضباط:</a:t>
            </a:r>
          </a:p>
          <a:p>
            <a:pPr algn="just">
              <a:lnSpc>
                <a:spcPct val="150000"/>
              </a:lnSpc>
              <a:buNone/>
            </a:pPr>
            <a:r>
              <a:rPr lang="ar-SA" sz="3200" dirty="0" smtClean="0">
                <a:latin typeface="Times New Roman" pitchFamily="18" charset="0"/>
                <a:cs typeface="Times New Roman" pitchFamily="18" charset="0"/>
              </a:rPr>
              <a:t>   وهو أساس النجاح إذا ما تم بناؤه على الاحترام والعلم والكفاءة والفاعلية وهو ما يُظهره أعضاء التنظيم للقواعد والاتفاقات التي تحكم عمل المنظمة ويمكن تحقيق ذلك من خلال القيادة الصحيحة والرشيدة.</a:t>
            </a: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899160"/>
          </a:xfrm>
        </p:spPr>
        <p:txBody>
          <a:bodyPr>
            <a:normAutofit/>
          </a:bodyPr>
          <a:lstStyle/>
          <a:p>
            <a:pPr algn="ctr"/>
            <a:r>
              <a:rPr lang="ar-SA" sz="4400" dirty="0" smtClean="0">
                <a:latin typeface="Times New Roman" pitchFamily="18" charset="0"/>
                <a:cs typeface="Times New Roman" pitchFamily="18" charset="0"/>
              </a:rPr>
              <a:t>مبادئ الإدارة</a:t>
            </a:r>
            <a:endParaRPr lang="ar-SA" sz="4400" dirty="0"/>
          </a:p>
        </p:txBody>
      </p:sp>
      <p:sp>
        <p:nvSpPr>
          <p:cNvPr id="3" name="عنصر نائب للمحتوى 2"/>
          <p:cNvSpPr>
            <a:spLocks noGrp="1"/>
          </p:cNvSpPr>
          <p:nvPr>
            <p:ph idx="1"/>
          </p:nvPr>
        </p:nvSpPr>
        <p:spPr>
          <a:xfrm>
            <a:off x="457200" y="1609416"/>
            <a:ext cx="76200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4- وحدة الأمر ( الرئاسة):</a:t>
            </a:r>
          </a:p>
          <a:p>
            <a:pPr algn="just">
              <a:lnSpc>
                <a:spcPct val="150000"/>
              </a:lnSpc>
              <a:buNone/>
            </a:pPr>
            <a:r>
              <a:rPr lang="ar-SA" sz="3200" dirty="0" smtClean="0">
                <a:latin typeface="Times New Roman" pitchFamily="18" charset="0"/>
                <a:cs typeface="Times New Roman" pitchFamily="18" charset="0"/>
              </a:rPr>
              <a:t>   يعني ذلك أنه على كل مرؤوس أن يتلقى الأوامر من رئيس واحد فقط وهو الرئيس المباشر . وذلك لأن حصول  المرؤوس على أكثر من رئيس يؤدي إلى نوع من التعارض في التعليمات ، مما يؤدي إلى الازدواجية والتخبط في التعليمات والأوامر</a:t>
            </a:r>
            <a:endParaRPr lang="en-US" sz="3200" dirty="0" smtClean="0">
              <a:latin typeface="Times New Roman" pitchFamily="18" charset="0"/>
              <a:cs typeface="Times New Roman" pitchFamily="18" charset="0"/>
            </a:endParaRPr>
          </a:p>
          <a:p>
            <a:pPr algn="just">
              <a:buNone/>
            </a:pPr>
            <a:endParaRPr lang="ar-SA" sz="3200" dirty="0" smtClean="0">
              <a:latin typeface="Times New Roman" pitchFamily="18" charset="0"/>
              <a:cs typeface="Times New Roman" pitchFamily="18" charset="0"/>
            </a:endParaRPr>
          </a:p>
          <a:p>
            <a:pPr algn="just">
              <a:buNone/>
            </a:pPr>
            <a:endParaRPr lang="ar-SA" sz="3200" dirty="0" smtClean="0">
              <a:latin typeface="Times New Roman" pitchFamily="18" charset="0"/>
              <a:cs typeface="Times New Roman" pitchFamily="18" charset="0"/>
            </a:endParaRPr>
          </a:p>
          <a:p>
            <a:pPr algn="just">
              <a:lnSpc>
                <a:spcPct val="150000"/>
              </a:lnSpc>
              <a:buNone/>
            </a:pPr>
            <a:endParaRPr lang="ar-SA"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pPr algn="ctr"/>
            <a:r>
              <a:rPr lang="ar-SA" sz="4400" dirty="0" smtClean="0">
                <a:latin typeface="Times New Roman" pitchFamily="18" charset="0"/>
                <a:cs typeface="Times New Roman" pitchFamily="18" charset="0"/>
              </a:rPr>
              <a:t>مبادئ الإدارة</a:t>
            </a:r>
            <a:endParaRPr lang="ar-SA" sz="4400" dirty="0"/>
          </a:p>
        </p:txBody>
      </p:sp>
      <p:sp>
        <p:nvSpPr>
          <p:cNvPr id="3" name="Content Placeholder 2"/>
          <p:cNvSpPr>
            <a:spLocks noGrp="1"/>
          </p:cNvSpPr>
          <p:nvPr>
            <p:ph idx="1"/>
          </p:nvPr>
        </p:nvSpPr>
        <p:spPr>
          <a:xfrm>
            <a:off x="228600" y="1447800"/>
            <a:ext cx="7848600" cy="4998720"/>
          </a:xfrm>
        </p:spPr>
        <p:txBody>
          <a:bodyPr>
            <a:noAutofit/>
          </a:bodyPr>
          <a:lstStyle/>
          <a:p>
            <a:pPr algn="just">
              <a:lnSpc>
                <a:spcPct val="150000"/>
              </a:lnSpc>
              <a:buNone/>
            </a:pPr>
            <a:r>
              <a:rPr lang="ar-SA" sz="3200" b="1" dirty="0" smtClean="0">
                <a:cs typeface="Arabic Transparent" pitchFamily="2" charset="-78"/>
              </a:rPr>
              <a:t>5- وحدة التوجيه </a:t>
            </a:r>
          </a:p>
          <a:p>
            <a:pPr algn="just">
              <a:lnSpc>
                <a:spcPct val="150000"/>
              </a:lnSpc>
            </a:pPr>
            <a:r>
              <a:rPr lang="ar-SA" sz="3200" dirty="0" smtClean="0">
                <a:cs typeface="Arabic Transparent" pitchFamily="2" charset="-78"/>
              </a:rPr>
              <a:t>يركز مبدأ وحدة التوجيه على أنه يجب أن يكون هناك رئيس واحد وخطة واحدة لكل النشاطات ذات الهدف الواحد مثلا : </a:t>
            </a:r>
          </a:p>
          <a:p>
            <a:pPr algn="just">
              <a:lnSpc>
                <a:spcPct val="150000"/>
              </a:lnSpc>
            </a:pPr>
            <a:r>
              <a:rPr lang="ar-SA" sz="3200" dirty="0" smtClean="0">
                <a:cs typeface="Arabic Transparent" pitchFamily="2" charset="-78"/>
              </a:rPr>
              <a:t>إن أنشطة الإعلان وبحوث التسويق والبيع يجب أن تكون في خطة واحدة وتحت توجيه مدير التسويق بالمنظمة .</a:t>
            </a:r>
            <a:endParaRPr lang="ar-SA" sz="3200" dirty="0">
              <a:cs typeface="Arabic Transparent" pitchFamily="2" charset="-78"/>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مبادئ الإدارة</a:t>
            </a:r>
            <a:endParaRPr lang="ar-SA" dirty="0"/>
          </a:p>
        </p:txBody>
      </p:sp>
      <p:sp>
        <p:nvSpPr>
          <p:cNvPr id="3" name="Content Placeholder 2"/>
          <p:cNvSpPr>
            <a:spLocks noGrp="1"/>
          </p:cNvSpPr>
          <p:nvPr>
            <p:ph idx="1"/>
          </p:nvPr>
        </p:nvSpPr>
        <p:spPr/>
        <p:txBody>
          <a:bodyPr>
            <a:normAutofit/>
          </a:bodyPr>
          <a:lstStyle/>
          <a:p>
            <a:pPr algn="just">
              <a:lnSpc>
                <a:spcPct val="150000"/>
              </a:lnSpc>
              <a:buNone/>
            </a:pPr>
            <a:r>
              <a:rPr lang="ar-SA" sz="3200" b="1" dirty="0" smtClean="0">
                <a:latin typeface="Times New Roman" pitchFamily="18" charset="0"/>
                <a:cs typeface="Times New Roman" pitchFamily="18" charset="0"/>
              </a:rPr>
              <a:t>7- المكافأة (التعويض):</a:t>
            </a:r>
          </a:p>
          <a:p>
            <a:pPr algn="just">
              <a:lnSpc>
                <a:spcPct val="150000"/>
              </a:lnSpc>
              <a:buNone/>
            </a:pPr>
            <a:r>
              <a:rPr lang="ar-SA" sz="3200" dirty="0" smtClean="0">
                <a:latin typeface="Times New Roman" pitchFamily="18" charset="0"/>
                <a:cs typeface="Times New Roman" pitchFamily="18" charset="0"/>
              </a:rPr>
              <a:t>	تمثل المكافأة الحافز المادي في العمل حيث من خلالها يمكن أن تساعد في تحقيق المبادئ الإدارية الأخرى لأنها تحقق ما يسمى بالرضا الوظيفي. وتحقيق ذلك عن طريق دفع أجور عادلة تتناسب مع قدرات الفرد وجهده ومهاراته ومستواه التنظيمي.</a:t>
            </a: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مبادئ الإدارة</a:t>
            </a:r>
            <a:endParaRPr lang="ar-SA" dirty="0"/>
          </a:p>
        </p:txBody>
      </p:sp>
      <p:sp>
        <p:nvSpPr>
          <p:cNvPr id="3" name="Content Placeholder 2"/>
          <p:cNvSpPr>
            <a:spLocks noGrp="1"/>
          </p:cNvSpPr>
          <p:nvPr>
            <p:ph idx="1"/>
          </p:nvPr>
        </p:nvSpPr>
        <p:spPr/>
        <p:txBody>
          <a:bodyPr>
            <a:noAutofit/>
          </a:bodyPr>
          <a:lstStyle/>
          <a:p>
            <a:pPr algn="just">
              <a:lnSpc>
                <a:spcPct val="150000"/>
              </a:lnSpc>
              <a:buNone/>
            </a:pPr>
            <a:r>
              <a:rPr lang="ar-SA" sz="3200" b="1" dirty="0" smtClean="0">
                <a:cs typeface="Arabic Transparent" pitchFamily="2" charset="-78"/>
              </a:rPr>
              <a:t>6- إخضاع المصلحة الشخصية للمصلحة العامة</a:t>
            </a:r>
          </a:p>
          <a:p>
            <a:pPr algn="just">
              <a:lnSpc>
                <a:spcPct val="150000"/>
              </a:lnSpc>
              <a:buNone/>
            </a:pPr>
            <a:r>
              <a:rPr lang="ar-SA" sz="3200" dirty="0" smtClean="0">
                <a:cs typeface="Arabic Transparent" pitchFamily="2" charset="-78"/>
              </a:rPr>
              <a:t>	أي أن لا تسبق مصالح واهتمامات الأفراد مصالح التنظيم الذي يعملون به . وذلك لاجتناب روح الأنانية وبث روح التعاون بين الأفراد العاملين والتقليل من الخلافات والمشاكل التي يمكن أن تحصل في بيئة العمل .</a:t>
            </a:r>
            <a:endParaRPr lang="ar-SA" sz="3200" dirty="0">
              <a:cs typeface="Arabic Transparent" pitchFamily="2" charset="-78"/>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6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457200" y="1609416"/>
            <a:ext cx="7620000" cy="4846320"/>
          </a:xfrm>
        </p:spPr>
        <p:txBody>
          <a:bodyPr>
            <a:normAutofit lnSpcReduction="10000"/>
          </a:bodyPr>
          <a:lstStyle/>
          <a:p>
            <a:pPr algn="just">
              <a:buNone/>
            </a:pPr>
            <a:r>
              <a:rPr lang="ar-SA" sz="3200" b="1" dirty="0" smtClean="0">
                <a:latin typeface="Times New Roman" pitchFamily="18" charset="0"/>
                <a:cs typeface="Times New Roman" pitchFamily="18" charset="0"/>
              </a:rPr>
              <a:t>8- المركزية:</a:t>
            </a:r>
          </a:p>
          <a:p>
            <a:pPr algn="just">
              <a:lnSpc>
                <a:spcPct val="150000"/>
              </a:lnSpc>
              <a:buNone/>
            </a:pPr>
            <a:r>
              <a:rPr lang="ar-SA" sz="3200" dirty="0" smtClean="0">
                <a:latin typeface="Times New Roman" pitchFamily="18" charset="0"/>
                <a:cs typeface="Times New Roman" pitchFamily="18" charset="0"/>
              </a:rPr>
              <a:t>   تعني </a:t>
            </a:r>
            <a:r>
              <a:rPr lang="ar-SA" sz="3200" b="1" dirty="0" smtClean="0">
                <a:latin typeface="Times New Roman" pitchFamily="18" charset="0"/>
                <a:cs typeface="Times New Roman" pitchFamily="18" charset="0"/>
              </a:rPr>
              <a:t>المركزية</a:t>
            </a:r>
            <a:r>
              <a:rPr lang="ar-SA" sz="3200" dirty="0" smtClean="0">
                <a:latin typeface="Times New Roman" pitchFamily="18" charset="0"/>
                <a:cs typeface="Times New Roman" pitchFamily="18" charset="0"/>
              </a:rPr>
              <a:t> تركيز السلطة (اتخاذ القرارت) بيد الإدارة العليا مع تقليل دور المرؤوسين في عمليات اتخاذ القرارات وتحديد الأهداف. </a:t>
            </a:r>
          </a:p>
          <a:p>
            <a:pPr algn="just">
              <a:lnSpc>
                <a:spcPct val="150000"/>
              </a:lnSpc>
              <a:buNone/>
            </a:pPr>
            <a:r>
              <a:rPr lang="ar-SA" sz="3200" b="1" dirty="0" smtClean="0">
                <a:latin typeface="Times New Roman" pitchFamily="18" charset="0"/>
                <a:cs typeface="Times New Roman" pitchFamily="18" charset="0"/>
              </a:rPr>
              <a:t>واللامركزية </a:t>
            </a:r>
            <a:r>
              <a:rPr lang="ar-SA" sz="3200" dirty="0" smtClean="0">
                <a:latin typeface="Times New Roman" pitchFamily="18" charset="0"/>
                <a:cs typeface="Times New Roman" pitchFamily="18" charset="0"/>
              </a:rPr>
              <a:t>على العكس تماماً من المركزية حيث تعني مشاركة المرؤوسين وتفويضهم في أداء بعض الأمور الثانوية.</a:t>
            </a: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6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381000" y="1752600"/>
            <a:ext cx="7696200" cy="4703136"/>
          </a:xfrm>
        </p:spPr>
        <p:txBody>
          <a:bodyPr>
            <a:normAutofit/>
          </a:bodyPr>
          <a:lstStyle/>
          <a:p>
            <a:pPr algn="just">
              <a:buNone/>
            </a:pPr>
            <a:r>
              <a:rPr lang="ar-SA" sz="3200" b="1" dirty="0" smtClean="0">
                <a:latin typeface="Times New Roman" pitchFamily="18" charset="0"/>
                <a:cs typeface="Times New Roman" pitchFamily="18" charset="0"/>
              </a:rPr>
              <a:t>9- تدرج السلطة:</a:t>
            </a:r>
          </a:p>
          <a:p>
            <a:pPr algn="just">
              <a:lnSpc>
                <a:spcPct val="150000"/>
              </a:lnSpc>
              <a:buNone/>
            </a:pPr>
            <a:r>
              <a:rPr lang="ar-SA" sz="3200" dirty="0" smtClean="0">
                <a:latin typeface="Times New Roman" pitchFamily="18" charset="0"/>
                <a:cs typeface="Times New Roman" pitchFamily="18" charset="0"/>
              </a:rPr>
              <a:t>   وفق هذا المبدأ يجب أن تكون خطوط السلطة واضحة من القمة ( الإدارة العليا) إلى القاعدة ( الإدارة الدنيا) وفق تسلسل معين بحيث أن السلطة تزيد في المستويات الإدارية العليا وتقل في المستويات الإدارية الدنيا.</a:t>
            </a:r>
          </a:p>
          <a:p>
            <a:pPr algn="just">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04800"/>
            <a:ext cx="7239000" cy="822960"/>
          </a:xfrm>
        </p:spPr>
        <p:txBody>
          <a:bodyPr>
            <a:normAutofit/>
          </a:bodyPr>
          <a:lstStyle/>
          <a:p>
            <a:pPr algn="ctr"/>
            <a:r>
              <a:rPr lang="ar-SA" sz="4400" dirty="0" smtClean="0">
                <a:latin typeface="Times New Roman" pitchFamily="18" charset="0"/>
                <a:cs typeface="Times New Roman" pitchFamily="18" charset="0"/>
              </a:rPr>
              <a:t>مبادئ الإدارة</a:t>
            </a:r>
            <a:endParaRPr lang="ar-SA" sz="4400" dirty="0"/>
          </a:p>
        </p:txBody>
      </p:sp>
      <p:sp>
        <p:nvSpPr>
          <p:cNvPr id="3" name="عنصر نائب للمحتوى 2"/>
          <p:cNvSpPr>
            <a:spLocks noGrp="1"/>
          </p:cNvSpPr>
          <p:nvPr>
            <p:ph idx="1"/>
          </p:nvPr>
        </p:nvSpPr>
        <p:spPr>
          <a:xfrm>
            <a:off x="228600" y="1447800"/>
            <a:ext cx="7848600" cy="5029200"/>
          </a:xfrm>
        </p:spPr>
        <p:txBody>
          <a:bodyPr>
            <a:noAutofit/>
          </a:bodyPr>
          <a:lstStyle/>
          <a:p>
            <a:pPr algn="just">
              <a:lnSpc>
                <a:spcPct val="150000"/>
              </a:lnSpc>
              <a:buNone/>
            </a:pPr>
            <a:r>
              <a:rPr lang="ar-SA" sz="3200" b="1" dirty="0" smtClean="0">
                <a:latin typeface="Times New Roman" pitchFamily="18" charset="0"/>
                <a:cs typeface="Times New Roman" pitchFamily="18" charset="0"/>
              </a:rPr>
              <a:t>10- الترتيب:</a:t>
            </a:r>
          </a:p>
          <a:p>
            <a:pPr algn="just">
              <a:buNone/>
            </a:pPr>
            <a:r>
              <a:rPr lang="ar-SA" sz="3200" dirty="0" smtClean="0">
                <a:latin typeface="Times New Roman" pitchFamily="18" charset="0"/>
                <a:cs typeface="Times New Roman" pitchFamily="18" charset="0"/>
              </a:rPr>
              <a:t>   وهو وضع كل شيء وكل شخص مكانه في الصحيح في المنظمة .وقد قام تايلور بتقسيم الترتيب </a:t>
            </a:r>
            <a:r>
              <a:rPr lang="ar-SA" sz="3200" b="1" dirty="0" smtClean="0">
                <a:latin typeface="Times New Roman" pitchFamily="18" charset="0"/>
                <a:cs typeface="Times New Roman" pitchFamily="18" charset="0"/>
              </a:rPr>
              <a:t>إلى:</a:t>
            </a:r>
          </a:p>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الترتيب المادي :  </a:t>
            </a:r>
            <a:r>
              <a:rPr lang="ar-SA" sz="3200" dirty="0" smtClean="0">
                <a:latin typeface="Times New Roman" pitchFamily="18" charset="0"/>
                <a:cs typeface="Times New Roman" pitchFamily="18" charset="0"/>
              </a:rPr>
              <a:t>أي أن تكون المواد والأشياء في المكان المناسب والوقت المناسب</a:t>
            </a:r>
          </a:p>
          <a:p>
            <a:pPr algn="just">
              <a:lnSpc>
                <a:spcPct val="150000"/>
              </a:lnSpc>
              <a:buNone/>
            </a:pPr>
            <a:r>
              <a:rPr lang="ar-SA" sz="3200" b="1" dirty="0" smtClean="0">
                <a:latin typeface="Times New Roman" pitchFamily="18" charset="0"/>
                <a:cs typeface="Times New Roman" pitchFamily="18" charset="0"/>
              </a:rPr>
              <a:t>الترتيب الاجتماعي: </a:t>
            </a:r>
            <a:r>
              <a:rPr lang="ar-SA" sz="3200" dirty="0" smtClean="0">
                <a:latin typeface="Times New Roman" pitchFamily="18" charset="0"/>
                <a:cs typeface="Times New Roman" pitchFamily="18" charset="0"/>
              </a:rPr>
              <a:t>أن يكون الفرد في الوظيفة التي تناسبه من حيث القدرات والخبرات والتعليم</a:t>
            </a:r>
            <a:endParaRPr lang="ar-SA" sz="3200" dirty="0" smtClean="0"/>
          </a:p>
          <a:p>
            <a:pPr algn="just">
              <a:lnSpc>
                <a:spcPct val="150000"/>
              </a:lnSpc>
              <a:buNone/>
            </a:pPr>
            <a:endParaRPr lang="ar-SA" sz="3200" dirty="0" smtClean="0">
              <a:latin typeface="Times New Roman" pitchFamily="18" charset="0"/>
              <a:cs typeface="Times New Roman" pitchFamily="18" charset="0"/>
            </a:endParaRPr>
          </a:p>
          <a:p>
            <a:pPr algn="just">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0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457200" y="1609416"/>
            <a:ext cx="76200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11- المساواة ( العدالة)</a:t>
            </a:r>
          </a:p>
          <a:p>
            <a:pPr algn="just">
              <a:lnSpc>
                <a:spcPct val="150000"/>
              </a:lnSpc>
              <a:buNone/>
            </a:pPr>
            <a:r>
              <a:rPr lang="ar-SA" sz="3200" dirty="0" smtClean="0">
                <a:latin typeface="Times New Roman" pitchFamily="18" charset="0"/>
                <a:cs typeface="Times New Roman" pitchFamily="18" charset="0"/>
              </a:rPr>
              <a:t>	أن يكون تعامل المديرين مع مرؤوسيهم على أساس من العدل والعطف والثقة المتبادلة . حيث إن ضمان ولاء المرؤوسين للرؤساء وللمنظمة في العمل يتطلب شعورهم بالإنصاف والعدل والمساواة في تطبيق القواعد والإجراءات المختلفة في التنظيم.</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229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905000"/>
            <a:ext cx="7696200" cy="4703136"/>
          </a:xfrm>
        </p:spPr>
        <p:txBody>
          <a:bodyPr>
            <a:normAutofit/>
          </a:bodyPr>
          <a:lstStyle/>
          <a:p>
            <a:pPr algn="just" rtl="1">
              <a:buNone/>
            </a:pPr>
            <a:r>
              <a:rPr lang="ar-SA" sz="3200" b="1" dirty="0" smtClean="0">
                <a:latin typeface="Times New Roman" pitchFamily="18" charset="0"/>
                <a:cs typeface="Times New Roman" pitchFamily="18" charset="0"/>
              </a:rPr>
              <a:t>1- التخطيط:</a:t>
            </a:r>
          </a:p>
          <a:p>
            <a:pPr algn="just" rtl="1">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يعتبر التخطيط الوظيفة الأولى في العملية الإدارية وهو يسبق الوظائف الأخرى. </a:t>
            </a:r>
          </a:p>
          <a:p>
            <a:pPr algn="just" rtl="1">
              <a:lnSpc>
                <a:spcPct val="150000"/>
              </a:lnSpc>
              <a:buNone/>
            </a:pPr>
            <a:r>
              <a:rPr lang="ar-SA" sz="3200" dirty="0" smtClean="0">
                <a:latin typeface="Times New Roman" pitchFamily="18" charset="0"/>
                <a:cs typeface="Times New Roman" pitchFamily="18" charset="0"/>
              </a:rPr>
              <a:t>	ويقصد به التفكير المنظم الذي يسبق تنفيذ أي عمل ويعتمد على اتخاذ قرارت تتعلق بالمستقبل .</a:t>
            </a:r>
          </a:p>
          <a:p>
            <a:pPr algn="just" rtl="1">
              <a:lnSpc>
                <a:spcPct val="150000"/>
              </a:lnSpc>
              <a:buNone/>
            </a:pPr>
            <a:r>
              <a:rPr lang="ar-SA"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7239000" cy="822960"/>
          </a:xfrm>
        </p:spPr>
        <p:txBody>
          <a:bodyPr/>
          <a:lstStyle/>
          <a:p>
            <a:pPr algn="ctr"/>
            <a:r>
              <a:rPr lang="ar-SA" sz="40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304800" y="1219200"/>
            <a:ext cx="7696200" cy="5236536"/>
          </a:xfrm>
        </p:spPr>
        <p:txBody>
          <a:bodyPr>
            <a:noAutofit/>
          </a:bodyPr>
          <a:lstStyle/>
          <a:p>
            <a:pPr algn="just">
              <a:buNone/>
            </a:pPr>
            <a:r>
              <a:rPr lang="ar-SA" sz="3200" b="1" dirty="0" smtClean="0">
                <a:latin typeface="Times New Roman" pitchFamily="18" charset="0"/>
                <a:cs typeface="Times New Roman" pitchFamily="18" charset="0"/>
              </a:rPr>
              <a:t>12- استقرار العمالة:</a:t>
            </a:r>
          </a:p>
          <a:p>
            <a:pPr algn="just">
              <a:lnSpc>
                <a:spcPct val="150000"/>
              </a:lnSpc>
              <a:spcBef>
                <a:spcPts val="0"/>
              </a:spcBef>
              <a:buNone/>
            </a:pPr>
            <a:r>
              <a:rPr lang="ar-SA" sz="3200" dirty="0" smtClean="0">
                <a:latin typeface="Times New Roman" pitchFamily="18" charset="0"/>
                <a:cs typeface="Times New Roman" pitchFamily="18" charset="0"/>
              </a:rPr>
              <a:t>   إن استقرار العمالة يؤدي إلى زيادة كفاءة الأداء، وارتفاع معدل الدوران يزيد من تكلفة العمل والوقت اللازم للتدريب والتعليم ويهدر الوقت ويقلل من مستوى الإنتاجية. </a:t>
            </a:r>
          </a:p>
          <a:p>
            <a:pPr algn="just">
              <a:spcBef>
                <a:spcPts val="0"/>
              </a:spcBef>
              <a:buNone/>
            </a:pPr>
            <a:r>
              <a:rPr lang="ar-SA" sz="3200" dirty="0" smtClean="0">
                <a:latin typeface="Times New Roman" pitchFamily="18" charset="0"/>
                <a:cs typeface="Times New Roman" pitchFamily="18" charset="0"/>
              </a:rPr>
              <a:t>	لذلك إن الثبات الوظيفي يساعد على حسن سير العمل ويقلل من المشاكل وظروف العمل وبالتالي يساعد في تحقيق الأهداف.</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899160"/>
          </a:xfrm>
        </p:spPr>
        <p:txBody>
          <a:bodyPr>
            <a:normAutofit/>
          </a:bodyPr>
          <a:lstStyle/>
          <a:p>
            <a:pPr algn="ctr"/>
            <a:r>
              <a:rPr lang="ar-SA" sz="4400" dirty="0" smtClean="0">
                <a:latin typeface="Times New Roman" pitchFamily="18" charset="0"/>
                <a:cs typeface="Times New Roman" pitchFamily="18" charset="0"/>
              </a:rPr>
              <a:t>مبادئ الإدارة</a:t>
            </a:r>
            <a:endParaRPr lang="ar-SA" sz="4400" dirty="0"/>
          </a:p>
        </p:txBody>
      </p:sp>
      <p:sp>
        <p:nvSpPr>
          <p:cNvPr id="3" name="عنصر نائب للمحتوى 2"/>
          <p:cNvSpPr>
            <a:spLocks noGrp="1"/>
          </p:cNvSpPr>
          <p:nvPr>
            <p:ph idx="1"/>
          </p:nvPr>
        </p:nvSpPr>
        <p:spPr>
          <a:xfrm>
            <a:off x="304800" y="1609416"/>
            <a:ext cx="76962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13- الابتكار(المبدأ):</a:t>
            </a:r>
          </a:p>
          <a:p>
            <a:pPr algn="just">
              <a:lnSpc>
                <a:spcPct val="150000"/>
              </a:lnSpc>
              <a:buNone/>
            </a:pPr>
            <a:r>
              <a:rPr lang="ar-SA" sz="3200" dirty="0" smtClean="0">
                <a:latin typeface="Times New Roman" pitchFamily="18" charset="0"/>
                <a:cs typeface="Times New Roman" pitchFamily="18" charset="0"/>
              </a:rPr>
              <a:t>   هو المبادرة من قبل الأفراد والحماس لتأدية أعمالهم حيث يُعطى المرؤوسين الحرية لكي ينجزوا أعمالهم ويشاركوا في التخطيط لأن المشاركة في الخطط وتنفيذها يحقق رضا الأفراد العاملين ويعتبر مصدراً من مصادر نشاط وقوة العمل.</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مبادئ الإدارة</a:t>
            </a:r>
            <a:endParaRPr lang="ar-SA" dirty="0"/>
          </a:p>
        </p:txBody>
      </p:sp>
      <p:sp>
        <p:nvSpPr>
          <p:cNvPr id="3" name="عنصر نائب للمحتوى 2"/>
          <p:cNvSpPr>
            <a:spLocks noGrp="1"/>
          </p:cNvSpPr>
          <p:nvPr>
            <p:ph idx="1"/>
          </p:nvPr>
        </p:nvSpPr>
        <p:spPr>
          <a:xfrm>
            <a:off x="304800" y="1609416"/>
            <a:ext cx="77724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14- التعاون ( روح الجماعة):</a:t>
            </a:r>
          </a:p>
          <a:p>
            <a:pPr algn="just">
              <a:lnSpc>
                <a:spcPct val="150000"/>
              </a:lnSpc>
              <a:buNone/>
            </a:pPr>
            <a:r>
              <a:rPr lang="ar-SA" sz="3200" dirty="0" smtClean="0">
                <a:latin typeface="Times New Roman" pitchFamily="18" charset="0"/>
                <a:cs typeface="Times New Roman" pitchFamily="18" charset="0"/>
              </a:rPr>
              <a:t>   هو العمل كفريق وكجماعة لتحقيق التناسق والوحدة داخل المنظمة وذلك لتحقيق أهدافها وتطبيق مبدأ ” الاتحاد قوة“ ويمكن أن يساعد في ذلك عملية استخدام وسائل الاتصال الشفهي ( غير الرسمي) بدلاً من الاتصال الرسمي المكتوب في العديد من الحالات.</a:t>
            </a: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مجالات تطبيق الإدارة</a:t>
            </a:r>
            <a:endParaRPr lang="ar-SA" dirty="0"/>
          </a:p>
        </p:txBody>
      </p:sp>
      <p:sp>
        <p:nvSpPr>
          <p:cNvPr id="3" name="عنصر نائب للمحتوى 2"/>
          <p:cNvSpPr>
            <a:spLocks noGrp="1"/>
          </p:cNvSpPr>
          <p:nvPr>
            <p:ph idx="1"/>
          </p:nvPr>
        </p:nvSpPr>
        <p:spPr>
          <a:xfrm>
            <a:off x="304800" y="1752600"/>
            <a:ext cx="7772400" cy="4703136"/>
          </a:xfrm>
        </p:spPr>
        <p:txBody>
          <a:bodyPr>
            <a:noAutofit/>
          </a:bodyPr>
          <a:lstStyle/>
          <a:p>
            <a:pPr algn="just">
              <a:lnSpc>
                <a:spcPct val="150000"/>
              </a:lnSpc>
              <a:buNone/>
            </a:pPr>
            <a:r>
              <a:rPr lang="ar-SA" sz="3200" dirty="0" smtClean="0">
                <a:latin typeface="Times New Roman" pitchFamily="18" charset="0"/>
                <a:cs typeface="Times New Roman" pitchFamily="18" charset="0"/>
              </a:rPr>
              <a:t>	هناك عدة مجالات لتطبيق الإدارة أهمها:</a:t>
            </a:r>
          </a:p>
          <a:p>
            <a:pPr algn="just">
              <a:lnSpc>
                <a:spcPct val="150000"/>
              </a:lnSpc>
              <a:buNone/>
            </a:pPr>
            <a:r>
              <a:rPr lang="ar-SA" sz="3200" dirty="0" smtClean="0">
                <a:latin typeface="Times New Roman" pitchFamily="18" charset="0"/>
                <a:cs typeface="Times New Roman" pitchFamily="18" charset="0"/>
              </a:rPr>
              <a:t>1- مجال تطبيق الإدارة في المؤسسات العامة ( الحكومية) ويطلق عليها اسم الإدارة العامة. فهي تشمل جميع العمليات التي تستهدف تنفيذ السياسات العامة أو ما يسمى بسياسات الدولة.</a:t>
            </a:r>
          </a:p>
          <a:p>
            <a:pPr algn="just">
              <a:lnSpc>
                <a:spcPct val="150000"/>
              </a:lnSpc>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600" dirty="0" smtClean="0">
                <a:latin typeface="Times New Roman" pitchFamily="18" charset="0"/>
                <a:cs typeface="Times New Roman" pitchFamily="18" charset="0"/>
              </a:rPr>
              <a:t>مجالات تطبيق الإدارة</a:t>
            </a:r>
            <a:endParaRPr lang="ar-SA" dirty="0"/>
          </a:p>
        </p:txBody>
      </p:sp>
      <p:sp>
        <p:nvSpPr>
          <p:cNvPr id="3" name="عنصر نائب للمحتوى 2"/>
          <p:cNvSpPr>
            <a:spLocks noGrp="1"/>
          </p:cNvSpPr>
          <p:nvPr>
            <p:ph idx="1"/>
          </p:nvPr>
        </p:nvSpPr>
        <p:spPr>
          <a:xfrm>
            <a:off x="457200" y="1905000"/>
            <a:ext cx="7239000" cy="4550736"/>
          </a:xfrm>
        </p:spPr>
        <p:txBody>
          <a:bodyPr>
            <a:normAutofit/>
          </a:bodyPr>
          <a:lstStyle/>
          <a:p>
            <a:pPr algn="just">
              <a:lnSpc>
                <a:spcPct val="150000"/>
              </a:lnSpc>
              <a:buNone/>
            </a:pPr>
            <a:r>
              <a:rPr lang="ar-SA" sz="3200" dirty="0" smtClean="0">
                <a:latin typeface="Times New Roman" pitchFamily="18" charset="0"/>
                <a:cs typeface="Times New Roman" pitchFamily="18" charset="0"/>
              </a:rPr>
              <a:t>2- مجال تطبيق الإدارة في القطاع الخاص ( الشركات) وهنا تسمى الإدارة بإدارة الأعمال.</a:t>
            </a:r>
          </a:p>
          <a:p>
            <a:pPr algn="just">
              <a:lnSpc>
                <a:spcPct val="150000"/>
              </a:lnSpc>
              <a:buNone/>
            </a:pPr>
            <a:r>
              <a:rPr lang="ar-SA" sz="3200" dirty="0" smtClean="0">
                <a:latin typeface="Times New Roman" pitchFamily="18" charset="0"/>
                <a:cs typeface="Times New Roman" pitchFamily="18" charset="0"/>
              </a:rPr>
              <a:t>3- مجال تطبيق الإدارة في المؤسسات والمنظمات التطوعية التي لا تهدف إلى الربح كالنوادي والجمعيات التعاونية والخيرية.</a:t>
            </a:r>
          </a:p>
          <a:p>
            <a:pPr algn="just"/>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a:bodyPr>
          <a:lstStyle/>
          <a:p>
            <a:pPr algn="ctr"/>
            <a:r>
              <a:rPr lang="ar-SA" sz="40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371600"/>
            <a:ext cx="7696200" cy="5084136"/>
          </a:xfrm>
        </p:spPr>
        <p:txBody>
          <a:bodyPr>
            <a:noAutofit/>
          </a:bodyPr>
          <a:lstStyle/>
          <a:p>
            <a:pPr algn="just">
              <a:spcBef>
                <a:spcPts val="0"/>
              </a:spcBef>
              <a:buNone/>
            </a:pPr>
            <a:r>
              <a:rPr lang="ar-SA" sz="3200" dirty="0" smtClean="0">
                <a:latin typeface="Times New Roman" pitchFamily="18" charset="0"/>
                <a:cs typeface="Times New Roman" pitchFamily="18" charset="0"/>
              </a:rPr>
              <a:t>	رغم وجود عناصر مشتركة كثيرة ما بين إدارة الأعمال والإدارة العامة إلا أنه يوجد فروق جوهرية واضحة بينهما </a:t>
            </a:r>
          </a:p>
          <a:p>
            <a:pPr algn="just">
              <a:lnSpc>
                <a:spcPct val="150000"/>
              </a:lnSpc>
              <a:spcBef>
                <a:spcPts val="0"/>
              </a:spcBef>
              <a:buNone/>
            </a:pPr>
            <a:r>
              <a:rPr lang="ar-SA" sz="3200" dirty="0" smtClean="0">
                <a:latin typeface="Times New Roman" pitchFamily="18" charset="0"/>
                <a:cs typeface="Times New Roman" pitchFamily="18" charset="0"/>
              </a:rPr>
              <a:t>	وتنبع هذه الفروق بشكل رئيسي من اختلاف الأهداف التي تسعى كل منهما لتحقيقها ومن خلال المنطلقات التي تتبناها كل منهما في الوصول إلى أهدافها.</a:t>
            </a:r>
          </a:p>
          <a:p>
            <a:pPr algn="just">
              <a:lnSpc>
                <a:spcPct val="150000"/>
              </a:lnSpc>
              <a:spcBef>
                <a:spcPts val="0"/>
              </a:spcBef>
              <a:buNone/>
            </a:pPr>
            <a:r>
              <a:rPr lang="ar-SA" sz="3200" dirty="0" smtClean="0">
                <a:latin typeface="Times New Roman" pitchFamily="18" charset="0"/>
                <a:cs typeface="Times New Roman" pitchFamily="18" charset="0"/>
              </a:rPr>
              <a:t> ولعل أبرز هذه الفروق بين الإدارة العامة وإدارة الأعمال يمكن إدراجها على النحو </a:t>
            </a:r>
            <a:r>
              <a:rPr lang="ar-SA" sz="3200" b="1" dirty="0" smtClean="0">
                <a:latin typeface="Times New Roman" pitchFamily="18" charset="0"/>
                <a:cs typeface="Times New Roman" pitchFamily="18" charset="0"/>
              </a:rPr>
              <a:t>التالي:</a:t>
            </a:r>
          </a:p>
          <a:p>
            <a:pPr algn="just">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822960"/>
          </a:xfrm>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381000" y="1524000"/>
            <a:ext cx="7620000" cy="4648200"/>
          </a:xfrm>
        </p:spPr>
        <p:txBody>
          <a:bodyPr>
            <a:noAutofit/>
          </a:bodyPr>
          <a:lstStyle/>
          <a:p>
            <a:pPr algn="just">
              <a:lnSpc>
                <a:spcPct val="150000"/>
              </a:lnSpc>
              <a:buNone/>
            </a:pPr>
            <a:r>
              <a:rPr lang="ar-SA" sz="3200" b="1" dirty="0" smtClean="0">
                <a:latin typeface="Times New Roman" pitchFamily="18" charset="0"/>
                <a:cs typeface="Times New Roman" pitchFamily="18" charset="0"/>
              </a:rPr>
              <a:t>1- من حيث الهدف:</a:t>
            </a:r>
          </a:p>
          <a:p>
            <a:pPr algn="just">
              <a:lnSpc>
                <a:spcPct val="150000"/>
              </a:lnSpc>
              <a:buNone/>
            </a:pPr>
            <a:r>
              <a:rPr lang="ar-SA" sz="3200" dirty="0" smtClean="0">
                <a:latin typeface="Times New Roman" pitchFamily="18" charset="0"/>
                <a:cs typeface="Times New Roman" pitchFamily="18" charset="0"/>
              </a:rPr>
              <a:t> هدف </a:t>
            </a:r>
            <a:r>
              <a:rPr lang="ar-SA" sz="3200" b="1" dirty="0" smtClean="0">
                <a:latin typeface="Times New Roman" pitchFamily="18" charset="0"/>
                <a:cs typeface="Times New Roman" pitchFamily="18" charset="0"/>
              </a:rPr>
              <a:t>الإدارة العامة </a:t>
            </a:r>
            <a:r>
              <a:rPr lang="ar-SA" sz="3200" dirty="0" smtClean="0">
                <a:latin typeface="Times New Roman" pitchFamily="18" charset="0"/>
                <a:cs typeface="Times New Roman" pitchFamily="18" charset="0"/>
              </a:rPr>
              <a:t>هو تقديم خدمة ومصلحة نافعة للجمهور بغض النظر عن الربح أو عدمه كخدمات الصحة والأمن والتعليم وغيرها. </a:t>
            </a:r>
          </a:p>
          <a:p>
            <a:pPr algn="just">
              <a:lnSpc>
                <a:spcPct val="150000"/>
              </a:lnSpc>
              <a:spcBef>
                <a:spcPts val="0"/>
              </a:spcBef>
              <a:buNone/>
            </a:pPr>
            <a:r>
              <a:rPr lang="ar-SA" sz="3200" dirty="0" smtClean="0">
                <a:latin typeface="Times New Roman" pitchFamily="18" charset="0"/>
                <a:cs typeface="Times New Roman" pitchFamily="18" charset="0"/>
              </a:rPr>
              <a:t>	بينما تهدف </a:t>
            </a:r>
            <a:r>
              <a:rPr lang="ar-SA" sz="3200" b="1" dirty="0" smtClean="0">
                <a:latin typeface="Times New Roman" pitchFamily="18" charset="0"/>
                <a:cs typeface="Times New Roman" pitchFamily="18" charset="0"/>
              </a:rPr>
              <a:t>إدارة الأعمال </a:t>
            </a:r>
            <a:r>
              <a:rPr lang="ar-SA" sz="3200" dirty="0" smtClean="0">
                <a:latin typeface="Times New Roman" pitchFamily="18" charset="0"/>
                <a:cs typeface="Times New Roman" pitchFamily="18" charset="0"/>
              </a:rPr>
              <a:t>إلى تحقيق أقصى ربح ممكن والذي سيؤدي في النهاية إلى بقاء المشروع واستمراره ونموه وازدهاره ونجاحه.</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609416"/>
            <a:ext cx="7543800" cy="4846320"/>
          </a:xfrm>
        </p:spPr>
        <p:txBody>
          <a:bodyPr>
            <a:noAutofit/>
          </a:bodyPr>
          <a:lstStyle/>
          <a:p>
            <a:pPr algn="just">
              <a:lnSpc>
                <a:spcPct val="150000"/>
              </a:lnSpc>
              <a:buNone/>
            </a:pPr>
            <a:r>
              <a:rPr lang="ar-SA" sz="3200" b="1" dirty="0" smtClean="0">
                <a:latin typeface="Times New Roman" pitchFamily="18" charset="0"/>
                <a:cs typeface="Times New Roman" pitchFamily="18" charset="0"/>
              </a:rPr>
              <a:t>2- من حيث الارتباط والمراقبة:</a:t>
            </a:r>
          </a:p>
          <a:p>
            <a:pPr algn="just">
              <a:lnSpc>
                <a:spcPct val="150000"/>
              </a:lnSpc>
              <a:buNone/>
            </a:pPr>
            <a:r>
              <a:rPr lang="ar-SA" sz="3200" dirty="0" smtClean="0">
                <a:latin typeface="Times New Roman" pitchFamily="18" charset="0"/>
                <a:cs typeface="Times New Roman" pitchFamily="18" charset="0"/>
              </a:rPr>
              <a:t>   ترتبط </a:t>
            </a:r>
            <a:r>
              <a:rPr lang="ar-SA" sz="3200" b="1" dirty="0" smtClean="0">
                <a:latin typeface="Times New Roman" pitchFamily="18" charset="0"/>
                <a:cs typeface="Times New Roman" pitchFamily="18" charset="0"/>
              </a:rPr>
              <a:t>المؤسسات الحكومية </a:t>
            </a:r>
            <a:r>
              <a:rPr lang="ar-SA" sz="3200" dirty="0" smtClean="0">
                <a:latin typeface="Times New Roman" pitchFamily="18" charset="0"/>
                <a:cs typeface="Times New Roman" pitchFamily="18" charset="0"/>
              </a:rPr>
              <a:t>بالدولة، وتطبق سياستها وتشريعاتها المختلفة ويتم الرقابة عليها من قبل سلطات الدولة فتحدد بذلك نشاطاتها وأهدافها. فيتم مراقبة النواحي الإدارية من قبل ديوان الرقابة، وتتم الرقابة على النواحي المالية من قبل ديوان المحاسبة وهكذا.</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p:txBody>
          <a:bodyPr>
            <a:normAutofit/>
          </a:bodyPr>
          <a:lstStyle/>
          <a:p>
            <a:pPr algn="just">
              <a:lnSpc>
                <a:spcPct val="150000"/>
              </a:lnSpc>
            </a:pPr>
            <a:r>
              <a:rPr lang="ar-SA" sz="3200" dirty="0" smtClean="0">
                <a:latin typeface="Times New Roman" pitchFamily="18" charset="0"/>
                <a:cs typeface="Times New Roman" pitchFamily="18" charset="0"/>
              </a:rPr>
              <a:t>بينما يختلف الوضع بالنسبة </a:t>
            </a:r>
            <a:r>
              <a:rPr lang="ar-SA" sz="3200" b="1" dirty="0" smtClean="0">
                <a:latin typeface="Times New Roman" pitchFamily="18" charset="0"/>
                <a:cs typeface="Times New Roman" pitchFamily="18" charset="0"/>
              </a:rPr>
              <a:t>للمؤسسات الخاصة </a:t>
            </a:r>
            <a:r>
              <a:rPr lang="ar-SA" sz="3200" dirty="0" smtClean="0">
                <a:latin typeface="Times New Roman" pitchFamily="18" charset="0"/>
                <a:cs typeface="Times New Roman" pitchFamily="18" charset="0"/>
              </a:rPr>
              <a:t>فهي تقوم بتنفيذ سياسات ذات اعتبارات اقتصادية، وتتم المراقبة من قبل أصحاب الأموال مثل مجلس الإدارة في الشركات المساهمة والمساهمين. ويتم المراقبة من قبل أصحاب المشروع في حال الشركات غير المساهمة.</a:t>
            </a:r>
          </a:p>
          <a:p>
            <a:pPr algn="just">
              <a:lnSpc>
                <a:spcPct val="150000"/>
              </a:lnSpc>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371600"/>
            <a:ext cx="7620000" cy="5084136"/>
          </a:xfrm>
        </p:spPr>
        <p:txBody>
          <a:bodyPr>
            <a:noAutofit/>
          </a:bodyPr>
          <a:lstStyle/>
          <a:p>
            <a:pPr>
              <a:buNone/>
            </a:pPr>
            <a:r>
              <a:rPr lang="ar-SA" sz="3200" b="1" dirty="0" smtClean="0">
                <a:latin typeface="Times New Roman" pitchFamily="18" charset="0"/>
                <a:cs typeface="Times New Roman" pitchFamily="18" charset="0"/>
              </a:rPr>
              <a:t>3- من حيث مقاييس النجاح:</a:t>
            </a:r>
          </a:p>
          <a:p>
            <a:pPr algn="just">
              <a:lnSpc>
                <a:spcPct val="150000"/>
              </a:lnSpc>
              <a:buNone/>
            </a:pPr>
            <a:r>
              <a:rPr lang="ar-SA" sz="3200" dirty="0" smtClean="0">
                <a:latin typeface="Times New Roman" pitchFamily="18" charset="0"/>
                <a:cs typeface="Times New Roman" pitchFamily="18" charset="0"/>
              </a:rPr>
              <a:t>   يعتبر مستوى الخدمات المقدمة للجمهور ومدى رضا الجماهير عن تلك الخدمات هو المقياس الذي يحدد نجاح أو فشل المؤسسات العامة. </a:t>
            </a:r>
          </a:p>
          <a:p>
            <a:pPr algn="just">
              <a:lnSpc>
                <a:spcPct val="150000"/>
              </a:lnSpc>
              <a:buNone/>
            </a:pPr>
            <a:r>
              <a:rPr lang="ar-SA" sz="3200" dirty="0" smtClean="0">
                <a:latin typeface="Times New Roman" pitchFamily="18" charset="0"/>
                <a:cs typeface="Times New Roman" pitchFamily="18" charset="0"/>
              </a:rPr>
              <a:t>	بينما يقاس نجاح المشروع في حالة إدارة الأعمال بمقدار حجم الأرباح والعوائد التي حققها أو حجم المبيعات أو حجم السوق الذي استطاع الحصول عليه.</a:t>
            </a:r>
            <a:endParaRPr lang="en-US" sz="3200" dirty="0" smtClean="0">
              <a:latin typeface="Times New Roman" pitchFamily="18" charset="0"/>
              <a:cs typeface="Times New Roman" pitchFamily="18" charset="0"/>
            </a:endParaRPr>
          </a:p>
          <a:p>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ar-SA" dirty="0" smtClean="0">
                <a:latin typeface="Times New Roman" pitchFamily="18" charset="0"/>
                <a:cs typeface="Times New Roman" pitchFamily="18" charset="0"/>
              </a:rPr>
              <a:t>الوظائف الإدارية</a:t>
            </a:r>
            <a:endParaRPr lang="ar-SA" dirty="0">
              <a:solidFill>
                <a:schemeClr val="tx1"/>
              </a:solidFill>
            </a:endParaRPr>
          </a:p>
        </p:txBody>
      </p:sp>
      <p:sp>
        <p:nvSpPr>
          <p:cNvPr id="3" name="Content Placeholder 2"/>
          <p:cNvSpPr>
            <a:spLocks noGrp="1"/>
          </p:cNvSpPr>
          <p:nvPr>
            <p:ph idx="1"/>
          </p:nvPr>
        </p:nvSpPr>
        <p:spPr>
          <a:xfrm>
            <a:off x="457200" y="1828800"/>
            <a:ext cx="7543800" cy="4626936"/>
          </a:xfrm>
        </p:spPr>
        <p:txBody>
          <a:bodyPr>
            <a:normAutofit fontScale="85000" lnSpcReduction="10000"/>
          </a:bodyPr>
          <a:lstStyle/>
          <a:p>
            <a:pPr algn="just" rtl="1">
              <a:lnSpc>
                <a:spcPct val="150000"/>
              </a:lnSpc>
              <a:buNone/>
            </a:pPr>
            <a:r>
              <a:rPr lang="ar-SA" sz="3200" b="1" dirty="0" smtClean="0">
                <a:latin typeface="Times New Roman" pitchFamily="18" charset="0"/>
                <a:cs typeface="Times New Roman" pitchFamily="18" charset="0"/>
              </a:rPr>
              <a:t>	ويتضمن التخطيط بشكل عام :</a:t>
            </a:r>
          </a:p>
          <a:p>
            <a:pPr algn="just" rtl="1">
              <a:lnSpc>
                <a:spcPct val="150000"/>
              </a:lnSpc>
            </a:pPr>
            <a:r>
              <a:rPr lang="ar-SA" sz="3200" dirty="0" smtClean="0">
                <a:latin typeface="Times New Roman" pitchFamily="18" charset="0"/>
                <a:cs typeface="Times New Roman" pitchFamily="18" charset="0"/>
              </a:rPr>
              <a:t>تحديد الأهداف بوضوح </a:t>
            </a:r>
          </a:p>
          <a:p>
            <a:pPr algn="just" rtl="1">
              <a:lnSpc>
                <a:spcPct val="150000"/>
              </a:lnSpc>
            </a:pPr>
            <a:r>
              <a:rPr lang="ar-SA" sz="3200" dirty="0" smtClean="0">
                <a:latin typeface="Times New Roman" pitchFamily="18" charset="0"/>
                <a:cs typeface="Times New Roman" pitchFamily="18" charset="0"/>
              </a:rPr>
              <a:t>وضع السياسات </a:t>
            </a:r>
          </a:p>
          <a:p>
            <a:pPr algn="just" rtl="1">
              <a:lnSpc>
                <a:spcPct val="150000"/>
              </a:lnSpc>
            </a:pPr>
            <a:r>
              <a:rPr lang="ar-SA" sz="3200" dirty="0" smtClean="0">
                <a:latin typeface="Times New Roman" pitchFamily="18" charset="0"/>
                <a:cs typeface="Times New Roman" pitchFamily="18" charset="0"/>
              </a:rPr>
              <a:t>وضع النظم والإجراءات </a:t>
            </a:r>
          </a:p>
          <a:p>
            <a:pPr algn="just" rtl="1">
              <a:lnSpc>
                <a:spcPct val="150000"/>
              </a:lnSpc>
            </a:pPr>
            <a:r>
              <a:rPr lang="ar-SA" sz="3200" dirty="0" smtClean="0">
                <a:latin typeface="Times New Roman" pitchFamily="18" charset="0"/>
                <a:cs typeface="Times New Roman" pitchFamily="18" charset="0"/>
              </a:rPr>
              <a:t>وضع البرامج اللازمة لتحقيق الأهداف </a:t>
            </a:r>
          </a:p>
          <a:p>
            <a:pPr algn="just" rtl="1">
              <a:lnSpc>
                <a:spcPct val="150000"/>
              </a:lnSpc>
              <a:buNone/>
            </a:pPr>
            <a:r>
              <a:rPr lang="ar-SA" sz="3200" dirty="0" smtClean="0">
                <a:latin typeface="Times New Roman" pitchFamily="18" charset="0"/>
                <a:cs typeface="Times New Roman" pitchFamily="18" charset="0"/>
              </a:rPr>
              <a:t> 	سواء كان ذلك على مستوى المؤسسة أو المنظمة كلها أو أي وحدة إدارية فيها.</a:t>
            </a: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381000" y="1828800"/>
            <a:ext cx="7772400" cy="4626936"/>
          </a:xfrm>
        </p:spPr>
        <p:txBody>
          <a:bodyPr>
            <a:normAutofit/>
          </a:bodyPr>
          <a:lstStyle/>
          <a:p>
            <a:pPr algn="just">
              <a:buNone/>
            </a:pPr>
            <a:r>
              <a:rPr lang="ar-SA" sz="3200" b="1" dirty="0" smtClean="0">
                <a:latin typeface="Times New Roman" pitchFamily="18" charset="0"/>
                <a:cs typeface="Times New Roman" pitchFamily="18" charset="0"/>
              </a:rPr>
              <a:t>4- من حيث الحجم:</a:t>
            </a:r>
          </a:p>
          <a:p>
            <a:pPr algn="just">
              <a:lnSpc>
                <a:spcPct val="150000"/>
              </a:lnSpc>
              <a:buNone/>
            </a:pPr>
            <a:r>
              <a:rPr lang="ar-SA" sz="3200" dirty="0" smtClean="0">
                <a:latin typeface="Times New Roman" pitchFamily="18" charset="0"/>
                <a:cs typeface="Times New Roman" pitchFamily="18" charset="0"/>
              </a:rPr>
              <a:t>   في معظم الأحيان يكون حجم المؤسسات الحكومية أكبر من مؤسسات القطاع الخاص، وخاصة في الدول النامية، ولكن هذا لا يمنع من وجود بعض المؤسسات الخاصة أكبر حجما من حيث الإنتاج أو عدد العاملين أو حتى رأس المال.</a:t>
            </a: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381000" y="1609416"/>
            <a:ext cx="77724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5- من حيث الشكل:</a:t>
            </a:r>
          </a:p>
          <a:p>
            <a:pPr algn="just">
              <a:lnSpc>
                <a:spcPct val="150000"/>
              </a:lnSpc>
              <a:buNone/>
            </a:pPr>
            <a:r>
              <a:rPr lang="ar-SA" sz="3200" dirty="0" smtClean="0">
                <a:latin typeface="Times New Roman" pitchFamily="18" charset="0"/>
                <a:cs typeface="Times New Roman" pitchFamily="18" charset="0"/>
              </a:rPr>
              <a:t>	تتخذ </a:t>
            </a:r>
            <a:r>
              <a:rPr lang="ar-SA" sz="3200" b="1" dirty="0" smtClean="0">
                <a:latin typeface="Times New Roman" pitchFamily="18" charset="0"/>
                <a:cs typeface="Times New Roman" pitchFamily="18" charset="0"/>
              </a:rPr>
              <a:t>المؤسسة الحكومية </a:t>
            </a:r>
            <a:r>
              <a:rPr lang="ar-SA" sz="3200" dirty="0" smtClean="0">
                <a:latin typeface="Times New Roman" pitchFamily="18" charset="0"/>
                <a:cs typeface="Times New Roman" pitchFamily="18" charset="0"/>
              </a:rPr>
              <a:t>أشكالاً عدة منها دائرة، مؤسسة، وزارة، إدارة، أو شركة قطاع عام، وأما هيكلها التنظيمي فيعكس طبيعة الخدمة التي تقدم للجمهور. </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905000"/>
            <a:ext cx="7543800" cy="4550736"/>
          </a:xfrm>
        </p:spPr>
        <p:txBody>
          <a:bodyPr>
            <a:normAutofit/>
          </a:bodyPr>
          <a:lstStyle/>
          <a:p>
            <a:pPr algn="just">
              <a:lnSpc>
                <a:spcPct val="150000"/>
              </a:lnSpc>
            </a:pPr>
            <a:r>
              <a:rPr lang="ar-SA" sz="3200" dirty="0" smtClean="0">
                <a:latin typeface="Times New Roman" pitchFamily="18" charset="0"/>
                <a:cs typeface="Times New Roman" pitchFamily="18" charset="0"/>
              </a:rPr>
              <a:t>أما </a:t>
            </a:r>
            <a:r>
              <a:rPr lang="ar-SA" sz="3200" b="1" dirty="0" smtClean="0">
                <a:latin typeface="Times New Roman" pitchFamily="18" charset="0"/>
                <a:cs typeface="Times New Roman" pitchFamily="18" charset="0"/>
              </a:rPr>
              <a:t>المؤسسات الخاصة </a:t>
            </a:r>
            <a:r>
              <a:rPr lang="ar-SA" sz="3200" dirty="0" smtClean="0">
                <a:latin typeface="Times New Roman" pitchFamily="18" charset="0"/>
                <a:cs typeface="Times New Roman" pitchFamily="18" charset="0"/>
              </a:rPr>
              <a:t>فهي في الغالب ما تتخذ إما شكل المشروع الفردي وإما شكل أحد أنواع شركات الأشخاص أو شركات الأموال وعادة ما تكون إما صناعية أو تجارية أو شكل خدماتي كالتأمين والسياحة والخدمات المصرفية.</a:t>
            </a: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828800"/>
            <a:ext cx="7543800" cy="4626936"/>
          </a:xfrm>
        </p:spPr>
        <p:txBody>
          <a:bodyPr>
            <a:normAutofit/>
          </a:bodyPr>
          <a:lstStyle/>
          <a:p>
            <a:pPr algn="just">
              <a:lnSpc>
                <a:spcPct val="150000"/>
              </a:lnSpc>
              <a:buNone/>
            </a:pPr>
            <a:r>
              <a:rPr lang="ar-SA" sz="3200" b="1" dirty="0" smtClean="0">
                <a:latin typeface="Times New Roman" pitchFamily="18" charset="0"/>
                <a:cs typeface="Times New Roman" pitchFamily="18" charset="0"/>
              </a:rPr>
              <a:t>6- من حيث مجال التطبيق:</a:t>
            </a:r>
          </a:p>
          <a:p>
            <a:pPr algn="just">
              <a:lnSpc>
                <a:spcPct val="150000"/>
              </a:lnSpc>
              <a:buNone/>
            </a:pPr>
            <a:r>
              <a:rPr lang="ar-SA" sz="3200" dirty="0" smtClean="0">
                <a:latin typeface="Times New Roman" pitchFamily="18" charset="0"/>
                <a:cs typeface="Times New Roman" pitchFamily="18" charset="0"/>
              </a:rPr>
              <a:t>   تطبق </a:t>
            </a:r>
            <a:r>
              <a:rPr lang="ar-SA" sz="3200" b="1" dirty="0" smtClean="0">
                <a:latin typeface="Times New Roman" pitchFamily="18" charset="0"/>
                <a:cs typeface="Times New Roman" pitchFamily="18" charset="0"/>
              </a:rPr>
              <a:t>الإدارة العامة </a:t>
            </a:r>
            <a:r>
              <a:rPr lang="ar-SA" sz="3200" dirty="0" smtClean="0">
                <a:latin typeface="Times New Roman" pitchFamily="18" charset="0"/>
                <a:cs typeface="Times New Roman" pitchFamily="18" charset="0"/>
              </a:rPr>
              <a:t>في مجال الخدمة العامة أي الدوائر والمؤسسات الحكومية بينما تطبق </a:t>
            </a:r>
            <a:r>
              <a:rPr lang="ar-SA" sz="3200" b="1" dirty="0" smtClean="0">
                <a:latin typeface="Times New Roman" pitchFamily="18" charset="0"/>
                <a:cs typeface="Times New Roman" pitchFamily="18" charset="0"/>
              </a:rPr>
              <a:t>إدارة الأعمال </a:t>
            </a:r>
            <a:r>
              <a:rPr lang="ar-SA" sz="3200" dirty="0" smtClean="0">
                <a:latin typeface="Times New Roman" pitchFamily="18" charset="0"/>
                <a:cs typeface="Times New Roman" pitchFamily="18" charset="0"/>
              </a:rPr>
              <a:t>في مجال القطاع الخاص من مشاريع فردية وشركات هادفة إلى تحقيق أرباح.</a:t>
            </a: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381000" y="2057400"/>
            <a:ext cx="7620000" cy="4398336"/>
          </a:xfrm>
        </p:spPr>
        <p:txBody>
          <a:bodyPr>
            <a:normAutofit/>
          </a:bodyPr>
          <a:lstStyle/>
          <a:p>
            <a:pPr algn="just">
              <a:buNone/>
            </a:pPr>
            <a:r>
              <a:rPr lang="ar-SA" sz="3200" b="1" dirty="0" smtClean="0">
                <a:latin typeface="Times New Roman" pitchFamily="18" charset="0"/>
                <a:cs typeface="Times New Roman" pitchFamily="18" charset="0"/>
              </a:rPr>
              <a:t>7- من حيث إطار العمل:</a:t>
            </a:r>
          </a:p>
          <a:p>
            <a:pPr algn="just">
              <a:lnSpc>
                <a:spcPct val="150000"/>
              </a:lnSpc>
              <a:buNone/>
            </a:pPr>
            <a:r>
              <a:rPr lang="ar-SA" sz="3200" dirty="0" smtClean="0">
                <a:latin typeface="Times New Roman" pitchFamily="18" charset="0"/>
                <a:cs typeface="Times New Roman" pitchFamily="18" charset="0"/>
              </a:rPr>
              <a:t>   تعمل  </a:t>
            </a:r>
            <a:r>
              <a:rPr lang="ar-SA" sz="3200" b="1" dirty="0" smtClean="0">
                <a:latin typeface="Times New Roman" pitchFamily="18" charset="0"/>
                <a:cs typeface="Times New Roman" pitchFamily="18" charset="0"/>
              </a:rPr>
              <a:t>الإدارة العامة </a:t>
            </a:r>
            <a:r>
              <a:rPr lang="ar-SA" sz="3200" dirty="0" smtClean="0">
                <a:latin typeface="Times New Roman" pitchFamily="18" charset="0"/>
                <a:cs typeface="Times New Roman" pitchFamily="18" charset="0"/>
              </a:rPr>
              <a:t>ضمن وفي إطار السياسة العامة للدولة وتستمد سلطاتها من القوانين والتشريعات والأنظمة والقوانين الصادرة في الدولة. </a:t>
            </a: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457200" y="1828800"/>
            <a:ext cx="7467600" cy="4626936"/>
          </a:xfrm>
        </p:spPr>
        <p:txBody>
          <a:bodyPr>
            <a:normAutofit/>
          </a:bodyPr>
          <a:lstStyle/>
          <a:p>
            <a:pPr algn="just">
              <a:lnSpc>
                <a:spcPct val="150000"/>
              </a:lnSpc>
            </a:pPr>
            <a:r>
              <a:rPr lang="ar-SA" sz="3200" dirty="0" smtClean="0">
                <a:latin typeface="Times New Roman" pitchFamily="18" charset="0"/>
                <a:cs typeface="Times New Roman" pitchFamily="18" charset="0"/>
              </a:rPr>
              <a:t>وأما </a:t>
            </a:r>
            <a:r>
              <a:rPr lang="ar-SA" sz="3200" b="1" dirty="0" smtClean="0">
                <a:latin typeface="Times New Roman" pitchFamily="18" charset="0"/>
                <a:cs typeface="Times New Roman" pitchFamily="18" charset="0"/>
              </a:rPr>
              <a:t>المؤسسات الخاصة </a:t>
            </a:r>
            <a:r>
              <a:rPr lang="ar-SA" sz="3200" dirty="0" smtClean="0">
                <a:latin typeface="Times New Roman" pitchFamily="18" charset="0"/>
                <a:cs typeface="Times New Roman" pitchFamily="18" charset="0"/>
              </a:rPr>
              <a:t>فهي تعمل ضمن إطار سياسة يتم تحديدها من قبل أصحاب المشروع أو مجلس الإدارة في الشركات المساهمة وعادة ما تكون هذه السياسات ذات طابع اقتصادي بحت. </a:t>
            </a:r>
            <a:endParaRPr lang="en-US" sz="3200" dirty="0" smtClean="0">
              <a:latin typeface="Times New Roman" pitchFamily="18" charset="0"/>
              <a:cs typeface="Times New Roman" pitchFamily="18" charset="0"/>
            </a:endParaRPr>
          </a:p>
          <a:p>
            <a:pPr algn="just">
              <a:lnSpc>
                <a:spcPct val="150000"/>
              </a:lnSpc>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الفرق بين الإدارة العامة وإدارة الأعمال</a:t>
            </a:r>
            <a:endParaRPr lang="ar-SA" dirty="0"/>
          </a:p>
        </p:txBody>
      </p:sp>
      <p:sp>
        <p:nvSpPr>
          <p:cNvPr id="3" name="Content Placeholder 2"/>
          <p:cNvSpPr>
            <a:spLocks noGrp="1"/>
          </p:cNvSpPr>
          <p:nvPr>
            <p:ph idx="1"/>
          </p:nvPr>
        </p:nvSpPr>
        <p:spPr>
          <a:xfrm>
            <a:off x="381000" y="2057400"/>
            <a:ext cx="7696200" cy="4398336"/>
          </a:xfrm>
        </p:spPr>
        <p:txBody>
          <a:bodyPr>
            <a:normAutofit/>
          </a:bodyPr>
          <a:lstStyle/>
          <a:p>
            <a:pPr algn="just">
              <a:lnSpc>
                <a:spcPct val="150000"/>
              </a:lnSpc>
            </a:pPr>
            <a:r>
              <a:rPr lang="ar-SA" sz="3200" dirty="0" smtClean="0">
                <a:latin typeface="Times New Roman" pitchFamily="18" charset="0"/>
                <a:cs typeface="Times New Roman" pitchFamily="18" charset="0"/>
              </a:rPr>
              <a:t> إن </a:t>
            </a:r>
            <a:r>
              <a:rPr lang="ar-SA" sz="3200" b="1" dirty="0" smtClean="0">
                <a:latin typeface="Times New Roman" pitchFamily="18" charset="0"/>
                <a:cs typeface="Times New Roman" pitchFamily="18" charset="0"/>
              </a:rPr>
              <a:t>الإدارة العامة </a:t>
            </a:r>
            <a:r>
              <a:rPr lang="ar-SA" sz="3200" dirty="0" smtClean="0">
                <a:latin typeface="Times New Roman" pitchFamily="18" charset="0"/>
                <a:cs typeface="Times New Roman" pitchFamily="18" charset="0"/>
              </a:rPr>
              <a:t>تعمل في جو احتكاري وهذا يعني عدم وجود شريك منافس فيما تقدمه من خدمات </a:t>
            </a:r>
            <a:r>
              <a:rPr lang="ar-SA" sz="3200" u="sng" dirty="0" smtClean="0">
                <a:latin typeface="Times New Roman" pitchFamily="18" charset="0"/>
                <a:cs typeface="Times New Roman" pitchFamily="18" charset="0"/>
              </a:rPr>
              <a:t>وأما </a:t>
            </a:r>
          </a:p>
          <a:p>
            <a:pPr algn="just">
              <a:lnSpc>
                <a:spcPct val="150000"/>
              </a:lnSpc>
            </a:pPr>
            <a:r>
              <a:rPr lang="ar-SA" sz="3200" b="1" dirty="0" smtClean="0">
                <a:latin typeface="Times New Roman" pitchFamily="18" charset="0"/>
                <a:cs typeface="Times New Roman" pitchFamily="18" charset="0"/>
              </a:rPr>
              <a:t> القطاع الخاص</a:t>
            </a:r>
            <a:r>
              <a:rPr lang="ar-SA" sz="3200" dirty="0" smtClean="0">
                <a:latin typeface="Times New Roman" pitchFamily="18" charset="0"/>
                <a:cs typeface="Times New Roman" pitchFamily="18" charset="0"/>
              </a:rPr>
              <a:t> فيعمل في الغالب في جو يغلب عليه المنافسة الشديدة إلا في بعض الحالات الاستثنائية.</a:t>
            </a:r>
          </a:p>
          <a:p>
            <a:pPr algn="just">
              <a:lnSpc>
                <a:spcPct val="150000"/>
              </a:lnSpc>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pPr algn="ctr"/>
            <a:r>
              <a:rPr lang="ar-SA" sz="40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457200" y="2057400"/>
            <a:ext cx="7620000" cy="4398336"/>
          </a:xfrm>
        </p:spPr>
        <p:txBody>
          <a:bodyPr>
            <a:normAutofit/>
          </a:bodyPr>
          <a:lstStyle/>
          <a:p>
            <a:pPr algn="just">
              <a:lnSpc>
                <a:spcPct val="150000"/>
              </a:lnSpc>
              <a:buNone/>
            </a:pPr>
            <a:r>
              <a:rPr lang="ar-SA" sz="3200" dirty="0" smtClean="0">
                <a:latin typeface="Times New Roman" pitchFamily="18" charset="0"/>
                <a:cs typeface="Times New Roman" pitchFamily="18" charset="0"/>
              </a:rPr>
              <a:t>	اقتبس </a:t>
            </a:r>
            <a:r>
              <a:rPr lang="ar-SA" sz="3200" b="1" dirty="0" smtClean="0">
                <a:latin typeface="Times New Roman" pitchFamily="18" charset="0"/>
                <a:cs typeface="Times New Roman" pitchFamily="18" charset="0"/>
              </a:rPr>
              <a:t>علم الإدارة </a:t>
            </a:r>
            <a:r>
              <a:rPr lang="ar-SA" sz="3200" dirty="0" smtClean="0">
                <a:latin typeface="Times New Roman" pitchFamily="18" charset="0"/>
                <a:cs typeface="Times New Roman" pitchFamily="18" charset="0"/>
              </a:rPr>
              <a:t>الكثير من النظريات التي جاءت بها العلوم الأخرى. ومن العلوم التي استفاد منها علم الإدارة علم النفس وعلم الاجتماع والعلوم الرياضية والطبيعية وكما استفاد من علم الاقتصاد والقانون والأخلاق وغيرها </a:t>
            </a:r>
            <a:r>
              <a:rPr lang="ar-SA" sz="3200" b="1" dirty="0" smtClean="0">
                <a:latin typeface="Times New Roman" pitchFamily="18" charset="0"/>
                <a:cs typeface="Times New Roman" pitchFamily="18" charset="0"/>
              </a:rPr>
              <a:t>وفيما يلي نوجزها :</a:t>
            </a:r>
            <a:r>
              <a:rPr lang="ar-SA" sz="3200" dirty="0" smtClean="0">
                <a:latin typeface="Times New Roman" pitchFamily="18" charset="0"/>
                <a:cs typeface="Times New Roman" pitchFamily="18" charset="0"/>
              </a:rPr>
              <a:t> </a:t>
            </a:r>
          </a:p>
          <a:p>
            <a:pPr algn="just">
              <a:lnSpc>
                <a:spcPct val="150000"/>
              </a:lnSpc>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04800" y="1524000"/>
            <a:ext cx="7772400" cy="4931736"/>
          </a:xfrm>
        </p:spPr>
        <p:txBody>
          <a:bodyPr>
            <a:noAutofit/>
          </a:bodyPr>
          <a:lstStyle/>
          <a:p>
            <a:pPr algn="just">
              <a:buNone/>
            </a:pPr>
            <a:r>
              <a:rPr lang="ar-SA" sz="3200" b="1" dirty="0" smtClean="0">
                <a:latin typeface="Times New Roman" pitchFamily="18" charset="0"/>
                <a:cs typeface="Times New Roman" pitchFamily="18" charset="0"/>
              </a:rPr>
              <a:t>1- علم النفس:</a:t>
            </a:r>
          </a:p>
          <a:p>
            <a:pPr algn="just">
              <a:lnSpc>
                <a:spcPct val="150000"/>
              </a:lnSpc>
              <a:buNone/>
            </a:pPr>
            <a:r>
              <a:rPr lang="ar-SA" sz="3200" dirty="0" smtClean="0">
                <a:latin typeface="Times New Roman" pitchFamily="18" charset="0"/>
                <a:cs typeface="Times New Roman" pitchFamily="18" charset="0"/>
              </a:rPr>
              <a:t>   يبحث علم النفس في حقائق السلوك الإنساني والعوامل التي تؤثر عليه فتحد من تصرفاته وسلوكه. وحتى تستطيع إدارة الأفراد الارتفاع بمستوى أداء الأفراد العاملين كان لابد لها من الاستعانة بنظريات علم النفس التي تحسن معاملته مما يؤدي إلى زيادة إنتاجيته وكفاءته وتمكنه من بذل أقصى طاقات ممكنة .</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04800" y="1447800"/>
            <a:ext cx="7772400" cy="5105400"/>
          </a:xfrm>
        </p:spPr>
        <p:txBody>
          <a:bodyPr>
            <a:noAutofit/>
          </a:bodyPr>
          <a:lstStyle/>
          <a:p>
            <a:pPr algn="just">
              <a:lnSpc>
                <a:spcPct val="150000"/>
              </a:lnSpc>
              <a:buNone/>
            </a:pPr>
            <a:r>
              <a:rPr lang="ar-SA" sz="3200" b="1" dirty="0" smtClean="0">
                <a:latin typeface="Times New Roman" pitchFamily="18" charset="0"/>
                <a:cs typeface="Times New Roman" pitchFamily="18" charset="0"/>
              </a:rPr>
              <a:t>علم الاجتماع:</a:t>
            </a:r>
          </a:p>
          <a:p>
            <a:pPr algn="just">
              <a:lnSpc>
                <a:spcPct val="150000"/>
              </a:lnSpc>
              <a:buNone/>
            </a:pPr>
            <a:r>
              <a:rPr lang="ar-SA" sz="3200" dirty="0" smtClean="0">
                <a:latin typeface="Times New Roman" pitchFamily="18" charset="0"/>
                <a:cs typeface="Times New Roman" pitchFamily="18" charset="0"/>
              </a:rPr>
              <a:t>   يدرس سلوك الأفراد كجماعات. ويركز على دراسة سلوك الفرد كعضو في جماعة. وهناك علاقة وطيدة بين علم الاجتماع وعلم الإدارة حيث إنها تتعامل وتتفاعل مع المجتمع باعتباره عنصر من عناصر بيئتها الخارجية فتؤثر فيه وتتأثر به وتتبادل معه المنافع وتستمد منه وسائل الاستمرار والبقاء.</a:t>
            </a:r>
          </a:p>
          <a:p>
            <a:pPr algn="just">
              <a:lnSpc>
                <a:spcPct val="150000"/>
              </a:lnSpc>
              <a:buNone/>
            </a:pPr>
            <a:endParaRPr lang="en-US" sz="3200" dirty="0" smtClean="0">
              <a:latin typeface="Times New Roman" pitchFamily="18" charset="0"/>
              <a:cs typeface="Times New Roman" pitchFamily="18" charset="0"/>
            </a:endParaRPr>
          </a:p>
          <a:p>
            <a:pPr algn="just">
              <a:lnSpc>
                <a:spcPct val="150000"/>
              </a:lnSpc>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981200"/>
            <a:ext cx="7772400" cy="4474536"/>
          </a:xfrm>
        </p:spPr>
        <p:txBody>
          <a:bodyPr>
            <a:noAutofit/>
          </a:bodyPr>
          <a:lstStyle/>
          <a:p>
            <a:pPr algn="just" rtl="1">
              <a:lnSpc>
                <a:spcPct val="150000"/>
              </a:lnSpc>
              <a:buNone/>
            </a:pPr>
            <a:r>
              <a:rPr lang="ar-SA" sz="3200" dirty="0" smtClean="0">
                <a:latin typeface="Times New Roman" pitchFamily="18" charset="0"/>
                <a:cs typeface="Times New Roman" pitchFamily="18" charset="0"/>
              </a:rPr>
              <a:t>	والتخطيط هو عملية اتخاذ قرارات تنطوي على الاختيار بين البدائل. </a:t>
            </a:r>
          </a:p>
          <a:p>
            <a:pPr algn="just" rtl="1">
              <a:lnSpc>
                <a:spcPct val="150000"/>
              </a:lnSpc>
              <a:buNone/>
            </a:pPr>
            <a:r>
              <a:rPr lang="ar-SA" sz="3200" dirty="0" smtClean="0">
                <a:latin typeface="Times New Roman" pitchFamily="18" charset="0"/>
                <a:cs typeface="Times New Roman" pitchFamily="18" charset="0"/>
              </a:rPr>
              <a:t>	ولا يمكن فصل التخطيط ، ومسؤولية التخطيط عن الأداء الإداري ، لأن مسئولية التخطيط تقع على كل المديرين بغض النظر عن مستواهم الإداري . </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1E0457A3-7064-4540-8349-7FD708A67674}"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04800" y="1676400"/>
            <a:ext cx="7772400" cy="4779336"/>
          </a:xfrm>
        </p:spPr>
        <p:txBody>
          <a:bodyPr>
            <a:noAutofit/>
          </a:bodyPr>
          <a:lstStyle/>
          <a:p>
            <a:pPr algn="just">
              <a:buNone/>
            </a:pPr>
            <a:r>
              <a:rPr lang="ar-SA" sz="3200" b="1" dirty="0" smtClean="0">
                <a:latin typeface="Times New Roman" pitchFamily="18" charset="0"/>
                <a:cs typeface="Times New Roman" pitchFamily="18" charset="0"/>
              </a:rPr>
              <a:t>3- علم الاقتصاد:</a:t>
            </a:r>
          </a:p>
          <a:p>
            <a:pPr algn="just">
              <a:buNone/>
            </a:pPr>
            <a:r>
              <a:rPr lang="ar-SA" sz="3200" dirty="0" smtClean="0">
                <a:latin typeface="Times New Roman" pitchFamily="18" charset="0"/>
                <a:cs typeface="Times New Roman" pitchFamily="18" charset="0"/>
              </a:rPr>
              <a:t>   يقوم علم الاقتصاد على دارسة وسائل الندرة ومفاهيم العرض والطلب والتضخم والعمالة والبطالة وغيرها من المفاهيم التي لها صلة مباشرة بعلم الإدارة .</a:t>
            </a:r>
          </a:p>
          <a:p>
            <a:pPr algn="just">
              <a:buNone/>
            </a:pPr>
            <a:r>
              <a:rPr lang="ar-SA" sz="3200" dirty="0" smtClean="0">
                <a:latin typeface="Times New Roman" pitchFamily="18" charset="0"/>
                <a:cs typeface="Times New Roman" pitchFamily="18" charset="0"/>
              </a:rPr>
              <a:t>	وإدارة الأعمال ما هي إلا ترجمة حقيقية لتلك المفاهيم والنظريات، فالمدير يجب أن يكون ملماً بعلم الاقتصاد ومفاهيمه المختلفة من مستوى الطلب وحاجات السوق والأسعار </a:t>
            </a:r>
            <a:r>
              <a:rPr lang="ar-SA" sz="3200" smtClean="0">
                <a:latin typeface="Times New Roman" pitchFamily="18" charset="0"/>
                <a:cs typeface="Times New Roman" pitchFamily="18" charset="0"/>
              </a:rPr>
              <a:t>والتضخم وغيرها</a:t>
            </a:r>
            <a:r>
              <a:rPr lang="ar-SA" sz="3200" dirty="0" smtClean="0">
                <a:latin typeface="Times New Roman" pitchFamily="18" charset="0"/>
                <a:cs typeface="Times New Roman" pitchFamily="18" charset="0"/>
              </a:rPr>
              <a:t>.</a:t>
            </a:r>
          </a:p>
          <a:p>
            <a:pPr algn="just">
              <a:buNone/>
            </a:pPr>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467600" cy="975360"/>
          </a:xfrm>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04800" y="1609416"/>
            <a:ext cx="7848600" cy="4846320"/>
          </a:xfrm>
        </p:spPr>
        <p:txBody>
          <a:bodyPr>
            <a:noAutofit/>
          </a:bodyPr>
          <a:lstStyle/>
          <a:p>
            <a:pPr algn="just">
              <a:buNone/>
            </a:pPr>
            <a:r>
              <a:rPr lang="ar-SA" sz="3200" b="1" dirty="0" smtClean="0">
                <a:latin typeface="Times New Roman" pitchFamily="18" charset="0"/>
                <a:cs typeface="Times New Roman" pitchFamily="18" charset="0"/>
              </a:rPr>
              <a:t>4- علم القانون:</a:t>
            </a:r>
          </a:p>
          <a:p>
            <a:pPr algn="just">
              <a:buNone/>
            </a:pPr>
            <a:r>
              <a:rPr lang="ar-SA" sz="3200" dirty="0" smtClean="0">
                <a:latin typeface="Times New Roman" pitchFamily="18" charset="0"/>
                <a:cs typeface="Times New Roman" pitchFamily="18" charset="0"/>
              </a:rPr>
              <a:t>   القانون هو قواعد للسلوك المدني كما تصفه السلطة العليا في الدولة فتبين السلوك الصحيح وتحرم السلوك غير الصحيح وتتمثل العلاقة بين إدارة الأعمال وعلم القانون في التشريعات المختلفة التي تنظم المعاملات التجارية داخل البلاد وخارجها من خلال ما يعرف بالقانون التجاري وقانون حماية المستهلك وقانون العمل والعمال والضمان الاجتماعي. </a:t>
            </a:r>
          </a:p>
          <a:p>
            <a:pPr algn="just">
              <a:buNone/>
            </a:pPr>
            <a:endParaRPr lang="ar-SA"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457200" y="1609416"/>
            <a:ext cx="7543800" cy="4846320"/>
          </a:xfrm>
        </p:spPr>
        <p:txBody>
          <a:bodyPr>
            <a:normAutofit/>
          </a:bodyPr>
          <a:lstStyle/>
          <a:p>
            <a:pPr algn="just">
              <a:lnSpc>
                <a:spcPct val="150000"/>
              </a:lnSpc>
              <a:buNone/>
            </a:pPr>
            <a:r>
              <a:rPr lang="ar-SA" sz="3200" b="1" dirty="0" smtClean="0">
                <a:latin typeface="Times New Roman" pitchFamily="18" charset="0"/>
                <a:cs typeface="Times New Roman" pitchFamily="18" charset="0"/>
              </a:rPr>
              <a:t>5- علم الأخلاق:</a:t>
            </a:r>
          </a:p>
          <a:p>
            <a:pPr algn="just">
              <a:lnSpc>
                <a:spcPct val="150000"/>
              </a:lnSpc>
              <a:buNone/>
            </a:pPr>
            <a:r>
              <a:rPr lang="ar-SA" sz="3200" dirty="0" smtClean="0">
                <a:latin typeface="Times New Roman" pitchFamily="18" charset="0"/>
                <a:cs typeface="Times New Roman" pitchFamily="18" charset="0"/>
              </a:rPr>
              <a:t>	يوضح علم الأخلاق كيف يتم التعامل ما بين الفرد وما يدور حوله سواء داخل مؤسسته أو خارجها. ويضع علم الأخلاق أسس التعامل مع الآخرين والإطار الخلفي الذي يجب أن يتحلى به رجال الأعمال والعاملين والمتعاملون مع المشروع.</a:t>
            </a:r>
          </a:p>
          <a:p>
            <a:pPr algn="just">
              <a:lnSpc>
                <a:spcPct val="150000"/>
              </a:lnSpc>
              <a:buNone/>
            </a:pP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81000" y="1905000"/>
            <a:ext cx="7696200" cy="4550736"/>
          </a:xfrm>
        </p:spPr>
        <p:txBody>
          <a:bodyPr>
            <a:normAutofit lnSpcReduction="10000"/>
          </a:bodyPr>
          <a:lstStyle/>
          <a:p>
            <a:pPr algn="just">
              <a:lnSpc>
                <a:spcPct val="150000"/>
              </a:lnSpc>
              <a:buNone/>
            </a:pPr>
            <a:r>
              <a:rPr lang="ar-SA" sz="3200" b="1" dirty="0" smtClean="0">
                <a:latin typeface="Times New Roman" pitchFamily="18" charset="0"/>
                <a:cs typeface="Times New Roman" pitchFamily="18" charset="0"/>
              </a:rPr>
              <a:t>6- العلوم الطبيعية:</a:t>
            </a:r>
          </a:p>
          <a:p>
            <a:pPr algn="just">
              <a:lnSpc>
                <a:spcPct val="150000"/>
              </a:lnSpc>
              <a:buNone/>
            </a:pPr>
            <a:r>
              <a:rPr lang="ar-SA" sz="3200" dirty="0" smtClean="0">
                <a:latin typeface="Times New Roman" pitchFamily="18" charset="0"/>
                <a:cs typeface="Times New Roman" pitchFamily="18" charset="0"/>
              </a:rPr>
              <a:t>   المقصود بالعلوم الطبيعية والرياضية علم الرياضيات والأحياء والكيمياء والفيزياء والإحصاء وغيرها. ولقد استفاد علم الإدارة من </a:t>
            </a:r>
            <a:r>
              <a:rPr lang="ar-SA" sz="3200" b="1" dirty="0" smtClean="0">
                <a:latin typeface="Times New Roman" pitchFamily="18" charset="0"/>
                <a:cs typeface="Times New Roman" pitchFamily="18" charset="0"/>
              </a:rPr>
              <a:t>الرياضيات</a:t>
            </a:r>
            <a:r>
              <a:rPr lang="ar-SA" sz="3200" dirty="0" smtClean="0">
                <a:latin typeface="Times New Roman" pitchFamily="18" charset="0"/>
                <a:cs typeface="Times New Roman" pitchFamily="18" charset="0"/>
              </a:rPr>
              <a:t> في تفسير الكثير من الظواهر الإدارية ، واستفاد من </a:t>
            </a:r>
            <a:r>
              <a:rPr lang="ar-SA" sz="3200" b="1" dirty="0" smtClean="0">
                <a:latin typeface="Times New Roman" pitchFamily="18" charset="0"/>
                <a:cs typeface="Times New Roman" pitchFamily="18" charset="0"/>
              </a:rPr>
              <a:t>علم الإحصاء </a:t>
            </a:r>
            <a:r>
              <a:rPr lang="ar-SA" sz="3200" dirty="0" smtClean="0">
                <a:latin typeface="Times New Roman" pitchFamily="18" charset="0"/>
                <a:cs typeface="Times New Roman" pitchFamily="18" charset="0"/>
              </a:rPr>
              <a:t>في برامج تحليل المعلومات .</a:t>
            </a:r>
          </a:p>
          <a:p>
            <a:pPr algn="just">
              <a:lnSpc>
                <a:spcPct val="150000"/>
              </a:lnSpc>
              <a:buNone/>
            </a:pPr>
            <a:endParaRPr lang="ar-SA"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457200" y="1981200"/>
            <a:ext cx="7239000" cy="4474536"/>
          </a:xfrm>
        </p:spPr>
        <p:txBody>
          <a:bodyPr>
            <a:normAutofit/>
          </a:bodyPr>
          <a:lstStyle/>
          <a:p>
            <a:pPr algn="just">
              <a:lnSpc>
                <a:spcPct val="150000"/>
              </a:lnSpc>
            </a:pPr>
            <a:r>
              <a:rPr lang="ar-SA" sz="3200" dirty="0" smtClean="0">
                <a:latin typeface="Times New Roman" pitchFamily="18" charset="0"/>
                <a:cs typeface="Times New Roman" pitchFamily="18" charset="0"/>
              </a:rPr>
              <a:t>ويقوم علم بحوث العمليات وهو علم رياضي فيزيائي على تحليل الظواهر والقرارات الإدارية من خلال معادلات علم الإحصاء وعلم الرياضيات .</a:t>
            </a: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1E0457A3-7064-4540-8349-7FD708A67674}" type="slidenum">
              <a:rPr lang="en-US" smtClean="0"/>
              <a:pPr/>
              <a:t>84</a:t>
            </a:fld>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pPr algn="ctr"/>
            <a:r>
              <a:rPr lang="ar-SA" sz="3600" dirty="0" smtClean="0">
                <a:latin typeface="Times New Roman" pitchFamily="18" charset="0"/>
                <a:cs typeface="Times New Roman" pitchFamily="18" charset="0"/>
              </a:rPr>
              <a:t>علاقة علم الإدارة بالعلوم الأخرى</a:t>
            </a:r>
            <a:endParaRPr lang="ar-SA" dirty="0"/>
          </a:p>
        </p:txBody>
      </p:sp>
      <p:sp>
        <p:nvSpPr>
          <p:cNvPr id="3" name="Content Placeholder 2"/>
          <p:cNvSpPr>
            <a:spLocks noGrp="1"/>
          </p:cNvSpPr>
          <p:nvPr>
            <p:ph idx="1"/>
          </p:nvPr>
        </p:nvSpPr>
        <p:spPr>
          <a:xfrm>
            <a:off x="304800" y="1609416"/>
            <a:ext cx="7772400" cy="4846320"/>
          </a:xfrm>
        </p:spPr>
        <p:txBody>
          <a:bodyPr>
            <a:noAutofit/>
          </a:bodyPr>
          <a:lstStyle/>
          <a:p>
            <a:pPr algn="just">
              <a:buNone/>
            </a:pPr>
            <a:r>
              <a:rPr lang="ar-SA" sz="3200" b="1" dirty="0" smtClean="0">
                <a:latin typeface="Times New Roman" pitchFamily="18" charset="0"/>
                <a:cs typeface="Times New Roman" pitchFamily="18" charset="0"/>
              </a:rPr>
              <a:t>7- علم الحاسوب:</a:t>
            </a:r>
          </a:p>
          <a:p>
            <a:pPr algn="just">
              <a:lnSpc>
                <a:spcPct val="150000"/>
              </a:lnSpc>
              <a:buNone/>
            </a:pPr>
            <a:r>
              <a:rPr lang="ar-SA" sz="3200" dirty="0" smtClean="0">
                <a:latin typeface="Times New Roman" pitchFamily="18" charset="0"/>
                <a:cs typeface="Times New Roman" pitchFamily="18" charset="0"/>
              </a:rPr>
              <a:t>   لقد دخل الحاسوب في كل العلوم وأصبحت برامجه الجاهزة في خدمة إدارة الأعمال ومجالاتها المختلفة بحيث أصبح ضرورة أساسية لا يمكن الاستغناء عنه في عمل المدير وخاصة في مجال اتخاذ القرارات والنماذج الرياضية المعقدة والتحليل، مما يساعد على حل المشكلات الإدارية المستعصية بكافة أنواعها.</a:t>
            </a: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2"/>
          </p:nvPr>
        </p:nvSpPr>
        <p:spPr/>
        <p:txBody>
          <a:bodyPr/>
          <a:lstStyle/>
          <a:p>
            <a:fld id="{1E0457A3-7064-4540-8349-7FD708A67674}" type="slidenum">
              <a:rPr lang="en-US" smtClean="0"/>
              <a:pPr/>
              <a:t>85</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pPr algn="ctr"/>
            <a:r>
              <a:rPr lang="ar-SA" sz="4000" dirty="0" smtClean="0">
                <a:latin typeface="Times New Roman" pitchFamily="18" charset="0"/>
                <a:cs typeface="Times New Roman" pitchFamily="18" charset="0"/>
              </a:rPr>
              <a:t>الوظائف الإدارية</a:t>
            </a:r>
            <a:endParaRPr lang="ar-SA" sz="4000" dirty="0">
              <a:solidFill>
                <a:schemeClr val="tx1"/>
              </a:solidFill>
            </a:endParaRPr>
          </a:p>
        </p:txBody>
      </p:sp>
      <p:sp>
        <p:nvSpPr>
          <p:cNvPr id="3" name="Content Placeholder 2"/>
          <p:cNvSpPr>
            <a:spLocks noGrp="1"/>
          </p:cNvSpPr>
          <p:nvPr>
            <p:ph idx="1"/>
          </p:nvPr>
        </p:nvSpPr>
        <p:spPr>
          <a:xfrm>
            <a:off x="304800" y="1609416"/>
            <a:ext cx="7772400" cy="4846320"/>
          </a:xfrm>
        </p:spPr>
        <p:txBody>
          <a:bodyPr>
            <a:noAutofit/>
          </a:bodyPr>
          <a:lstStyle/>
          <a:p>
            <a:pPr algn="just" rtl="1">
              <a:lnSpc>
                <a:spcPct val="150000"/>
              </a:lnSpc>
              <a:spcBef>
                <a:spcPts val="0"/>
              </a:spcBef>
            </a:pPr>
            <a:r>
              <a:rPr lang="ar-SA" sz="3200" dirty="0" smtClean="0">
                <a:latin typeface="Times New Roman" pitchFamily="18" charset="0"/>
                <a:cs typeface="Times New Roman" pitchFamily="18" charset="0"/>
              </a:rPr>
              <a:t>وتتم عملية التخطيط على أساس أهداف محددة سلفا ومخططة من قبل الإدارة العليا في المشروع. </a:t>
            </a:r>
          </a:p>
          <a:p>
            <a:pPr algn="just" rtl="1">
              <a:lnSpc>
                <a:spcPct val="150000"/>
              </a:lnSpc>
              <a:spcBef>
                <a:spcPts val="0"/>
              </a:spcBef>
            </a:pPr>
            <a:r>
              <a:rPr lang="ar-SA" sz="3200" dirty="0" smtClean="0">
                <a:latin typeface="Times New Roman" pitchFamily="18" charset="0"/>
                <a:cs typeface="Times New Roman" pitchFamily="18" charset="0"/>
              </a:rPr>
              <a:t>ويجب أن يولي المدير عملية صياغة الأهداف والأولويات عناية خاصة . فهي الأساس أو الركيزة الأساسية التي يبني عليها البناء الهيكلي للخطط الموضوعة وباقي الوظائف الأخرى (التنظيم، التوجيه، الاتصال، التنسيق، الرقابة)</a:t>
            </a:r>
          </a:p>
        </p:txBody>
      </p:sp>
      <p:sp>
        <p:nvSpPr>
          <p:cNvPr id="4" name="Slide Number Placeholder 3"/>
          <p:cNvSpPr>
            <a:spLocks noGrp="1"/>
          </p:cNvSpPr>
          <p:nvPr>
            <p:ph type="sldNum" sz="quarter" idx="12"/>
          </p:nvPr>
        </p:nvSpPr>
        <p:spPr/>
        <p:txBody>
          <a:bodyPr/>
          <a:lstStyle/>
          <a:p>
            <a:fld id="{1E0457A3-7064-4540-8349-7FD708A67674}"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1451</TotalTime>
  <Words>2446</Words>
  <Application>Microsoft Office PowerPoint</Application>
  <PresentationFormat>عرض على الشاشة (3:4)‏</PresentationFormat>
  <Paragraphs>420</Paragraphs>
  <Slides>85</Slides>
  <Notes>0</Notes>
  <HiddenSlides>0</HiddenSlides>
  <MMClips>0</MMClips>
  <ScaleCrop>false</ScaleCrop>
  <HeadingPairs>
    <vt:vector size="4" baseType="variant">
      <vt:variant>
        <vt:lpstr>نسق</vt:lpstr>
      </vt:variant>
      <vt:variant>
        <vt:i4>1</vt:i4>
      </vt:variant>
      <vt:variant>
        <vt:lpstr>عناوين الشرائح</vt:lpstr>
      </vt:variant>
      <vt:variant>
        <vt:i4>85</vt:i4>
      </vt:variant>
    </vt:vector>
  </HeadingPairs>
  <TitlesOfParts>
    <vt:vector size="86" baseType="lpstr">
      <vt:lpstr>Opulent</vt:lpstr>
      <vt:lpstr>الفصل الثاني</vt:lpstr>
      <vt:lpstr>أهداف المحاضرة</vt:lpstr>
      <vt:lpstr>العملية الإدارية</vt:lpstr>
      <vt:lpstr>العملية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مثال : المشروع : إنشاء فندق</vt:lpstr>
      <vt:lpstr>مثال : المشروع : إنشاء فندق</vt:lpstr>
      <vt:lpstr>الوظائف الإدارية</vt:lpstr>
      <vt:lpstr>الوظائف الإدارية</vt:lpstr>
      <vt:lpstr>عرض تقديمي في PowerPoint</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العملية الإدارية</vt:lpstr>
      <vt:lpstr>عرض تقديمي في PowerPoint</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الوظائف الإدارية</vt:lpstr>
      <vt:lpstr>مثال</vt:lpstr>
      <vt:lpstr>أهمية الإدارة</vt:lpstr>
      <vt:lpstr>أهمية الإدارة</vt:lpstr>
      <vt:lpstr>أهمية الإدارة</vt:lpstr>
      <vt:lpstr>أهمية الإدارة</vt:lpstr>
      <vt:lpstr>أهمية الإدارة</vt:lpstr>
      <vt:lpstr>أهمية الإدارة</vt:lpstr>
      <vt:lpstr>الإدارة والمدير</vt:lpstr>
      <vt:lpstr>الإدارة والمدير</vt:lpstr>
      <vt:lpstr>الإدارة والمدير</vt:lpstr>
      <vt:lpstr>الإدارة والمدير</vt:lpstr>
      <vt:lpstr>العملية الإدارية</vt:lpstr>
      <vt:lpstr>الإدارة والمدير</vt:lpstr>
      <vt:lpstr>الإدارة والمدير</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مبادئ الإدارة</vt:lpstr>
      <vt:lpstr>مجالات تطبيق الإدارة</vt:lpstr>
      <vt:lpstr>مجالات تطبيق الإدارة</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الفرق بين الإدارة العامة وإدارة الأعمال</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lpstr>علاقة علم الإدارة بالعلوم الأخرى</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العملية الإدارية</dc:title>
  <dc:creator>May</dc:creator>
  <cp:lastModifiedBy>Sadim</cp:lastModifiedBy>
  <cp:revision>163</cp:revision>
  <dcterms:created xsi:type="dcterms:W3CDTF">2011-09-23T14:56:45Z</dcterms:created>
  <dcterms:modified xsi:type="dcterms:W3CDTF">2012-11-02T20:42:51Z</dcterms:modified>
</cp:coreProperties>
</file>