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58" r:id="rId3"/>
    <p:sldId id="285" r:id="rId4"/>
    <p:sldId id="259" r:id="rId5"/>
    <p:sldId id="257" r:id="rId6"/>
    <p:sldId id="260" r:id="rId7"/>
    <p:sldId id="264" r:id="rId8"/>
    <p:sldId id="261" r:id="rId9"/>
    <p:sldId id="262" r:id="rId10"/>
    <p:sldId id="263" r:id="rId11"/>
    <p:sldId id="267" r:id="rId12"/>
    <p:sldId id="265" r:id="rId13"/>
    <p:sldId id="266" r:id="rId14"/>
    <p:sldId id="268" r:id="rId15"/>
    <p:sldId id="269" r:id="rId16"/>
    <p:sldId id="270" r:id="rId17"/>
    <p:sldId id="271" r:id="rId18"/>
    <p:sldId id="272" r:id="rId19"/>
    <p:sldId id="273" r:id="rId20"/>
    <p:sldId id="274" r:id="rId21"/>
    <p:sldId id="275" r:id="rId22"/>
    <p:sldId id="276" r:id="rId23"/>
    <p:sldId id="286" r:id="rId24"/>
    <p:sldId id="277" r:id="rId25"/>
    <p:sldId id="278" r:id="rId26"/>
    <p:sldId id="279" r:id="rId27"/>
    <p:sldId id="280" r:id="rId28"/>
    <p:sldId id="281" r:id="rId29"/>
    <p:sldId id="282" r:id="rId30"/>
    <p:sldId id="283" r:id="rId31"/>
    <p:sldId id="284" r:id="rId32"/>
  </p:sldIdLst>
  <p:sldSz cx="9144000" cy="6858000" type="screen4x3"/>
  <p:notesSz cx="6877050" cy="10001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28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0"/>
            <a:ext cx="2980055" cy="500063"/>
          </a:xfrm>
          <a:prstGeom prst="rect">
            <a:avLst/>
          </a:prstGeom>
        </p:spPr>
        <p:txBody>
          <a:bodyPr vert="horz" lIns="96442" tIns="48221" rIns="96442" bIns="48221" rtlCol="1"/>
          <a:lstStyle>
            <a:lvl1pPr algn="r">
              <a:defRPr sz="1300"/>
            </a:lvl1pPr>
          </a:lstStyle>
          <a:p>
            <a:endParaRPr lang="ar-SA"/>
          </a:p>
        </p:txBody>
      </p:sp>
      <p:sp>
        <p:nvSpPr>
          <p:cNvPr id="3" name="Date Placeholder 2"/>
          <p:cNvSpPr>
            <a:spLocks noGrp="1"/>
          </p:cNvSpPr>
          <p:nvPr>
            <p:ph type="dt" sz="quarter" idx="1"/>
          </p:nvPr>
        </p:nvSpPr>
        <p:spPr>
          <a:xfrm>
            <a:off x="1592" y="0"/>
            <a:ext cx="2980055" cy="500063"/>
          </a:xfrm>
          <a:prstGeom prst="rect">
            <a:avLst/>
          </a:prstGeom>
        </p:spPr>
        <p:txBody>
          <a:bodyPr vert="horz" lIns="96442" tIns="48221" rIns="96442" bIns="48221" rtlCol="1"/>
          <a:lstStyle>
            <a:lvl1pPr algn="l">
              <a:defRPr sz="1300"/>
            </a:lvl1pPr>
          </a:lstStyle>
          <a:p>
            <a:fld id="{5245DEB3-D74C-4013-8882-181932406D8B}" type="datetimeFigureOut">
              <a:rPr lang="ar-SA" smtClean="0"/>
              <a:pPr/>
              <a:t>19/04/33</a:t>
            </a:fld>
            <a:endParaRPr lang="ar-SA"/>
          </a:p>
        </p:txBody>
      </p:sp>
      <p:sp>
        <p:nvSpPr>
          <p:cNvPr id="4" name="Footer Placeholder 3"/>
          <p:cNvSpPr>
            <a:spLocks noGrp="1"/>
          </p:cNvSpPr>
          <p:nvPr>
            <p:ph type="ftr" sz="quarter" idx="2"/>
          </p:nvPr>
        </p:nvSpPr>
        <p:spPr>
          <a:xfrm>
            <a:off x="3896995" y="9499451"/>
            <a:ext cx="2980055" cy="500063"/>
          </a:xfrm>
          <a:prstGeom prst="rect">
            <a:avLst/>
          </a:prstGeom>
        </p:spPr>
        <p:txBody>
          <a:bodyPr vert="horz" lIns="96442" tIns="48221" rIns="96442" bIns="48221" rtlCol="1" anchor="b"/>
          <a:lstStyle>
            <a:lvl1pPr algn="r">
              <a:defRPr sz="1300"/>
            </a:lvl1pPr>
          </a:lstStyle>
          <a:p>
            <a:endParaRPr lang="ar-SA"/>
          </a:p>
        </p:txBody>
      </p:sp>
      <p:sp>
        <p:nvSpPr>
          <p:cNvPr id="5" name="Slide Number Placeholder 4"/>
          <p:cNvSpPr>
            <a:spLocks noGrp="1"/>
          </p:cNvSpPr>
          <p:nvPr>
            <p:ph type="sldNum" sz="quarter" idx="3"/>
          </p:nvPr>
        </p:nvSpPr>
        <p:spPr>
          <a:xfrm>
            <a:off x="1592" y="9499451"/>
            <a:ext cx="2980055" cy="500063"/>
          </a:xfrm>
          <a:prstGeom prst="rect">
            <a:avLst/>
          </a:prstGeom>
        </p:spPr>
        <p:txBody>
          <a:bodyPr vert="horz" lIns="96442" tIns="48221" rIns="96442" bIns="48221" rtlCol="1" anchor="b"/>
          <a:lstStyle>
            <a:lvl1pPr algn="l">
              <a:defRPr sz="1300"/>
            </a:lvl1pPr>
          </a:lstStyle>
          <a:p>
            <a:fld id="{386080B5-2239-46C1-8449-EE0BD1A7A4C5}" type="slidenum">
              <a:rPr lang="ar-SA" smtClean="0"/>
              <a:pPr/>
              <a:t>‹#›</a:t>
            </a:fld>
            <a:endParaRPr lang="ar-SA"/>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0"/>
            <a:ext cx="2980055" cy="500063"/>
          </a:xfrm>
          <a:prstGeom prst="rect">
            <a:avLst/>
          </a:prstGeom>
        </p:spPr>
        <p:txBody>
          <a:bodyPr vert="horz" lIns="96442" tIns="48221" rIns="96442" bIns="48221" rtlCol="1"/>
          <a:lstStyle>
            <a:lvl1pPr algn="r">
              <a:defRPr sz="1300"/>
            </a:lvl1pPr>
          </a:lstStyle>
          <a:p>
            <a:endParaRPr lang="ar-SA"/>
          </a:p>
        </p:txBody>
      </p:sp>
      <p:sp>
        <p:nvSpPr>
          <p:cNvPr id="3" name="Date Placeholder 2"/>
          <p:cNvSpPr>
            <a:spLocks noGrp="1"/>
          </p:cNvSpPr>
          <p:nvPr>
            <p:ph type="dt" idx="1"/>
          </p:nvPr>
        </p:nvSpPr>
        <p:spPr>
          <a:xfrm>
            <a:off x="1592" y="0"/>
            <a:ext cx="2980055" cy="500063"/>
          </a:xfrm>
          <a:prstGeom prst="rect">
            <a:avLst/>
          </a:prstGeom>
        </p:spPr>
        <p:txBody>
          <a:bodyPr vert="horz" lIns="96442" tIns="48221" rIns="96442" bIns="48221" rtlCol="1"/>
          <a:lstStyle>
            <a:lvl1pPr algn="l">
              <a:defRPr sz="1300"/>
            </a:lvl1pPr>
          </a:lstStyle>
          <a:p>
            <a:fld id="{AE2FD6AF-696A-43FD-A111-9936945EA48B}" type="datetimeFigureOut">
              <a:rPr lang="ar-SA" smtClean="0"/>
              <a:pPr/>
              <a:t>19/04/33</a:t>
            </a:fld>
            <a:endParaRPr lang="ar-SA"/>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1" anchor="ctr"/>
          <a:lstStyle/>
          <a:p>
            <a:endParaRPr lang="ar-SA"/>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96995" y="9499451"/>
            <a:ext cx="2980055" cy="500063"/>
          </a:xfrm>
          <a:prstGeom prst="rect">
            <a:avLst/>
          </a:prstGeom>
        </p:spPr>
        <p:txBody>
          <a:bodyPr vert="horz" lIns="96442" tIns="48221" rIns="96442" bIns="48221" rtlCol="1" anchor="b"/>
          <a:lstStyle>
            <a:lvl1pPr algn="r">
              <a:defRPr sz="1300"/>
            </a:lvl1pPr>
          </a:lstStyle>
          <a:p>
            <a:endParaRPr lang="ar-SA"/>
          </a:p>
        </p:txBody>
      </p:sp>
      <p:sp>
        <p:nvSpPr>
          <p:cNvPr id="7" name="Slide Number Placeholder 6"/>
          <p:cNvSpPr>
            <a:spLocks noGrp="1"/>
          </p:cNvSpPr>
          <p:nvPr>
            <p:ph type="sldNum" sz="quarter" idx="5"/>
          </p:nvPr>
        </p:nvSpPr>
        <p:spPr>
          <a:xfrm>
            <a:off x="1592" y="9499451"/>
            <a:ext cx="2980055" cy="500063"/>
          </a:xfrm>
          <a:prstGeom prst="rect">
            <a:avLst/>
          </a:prstGeom>
        </p:spPr>
        <p:txBody>
          <a:bodyPr vert="horz" lIns="96442" tIns="48221" rIns="96442" bIns="48221" rtlCol="1" anchor="b"/>
          <a:lstStyle>
            <a:lvl1pPr algn="l">
              <a:defRPr sz="1300"/>
            </a:lvl1pPr>
          </a:lstStyle>
          <a:p>
            <a:fld id="{D24A7650-FE4A-48C1-80BC-ED65FAD71BF5}" type="slidenum">
              <a:rPr lang="ar-SA" smtClean="0"/>
              <a:pPr/>
              <a:t>‹#›</a:t>
            </a:fld>
            <a:endParaRPr lang="ar-SA"/>
          </a:p>
        </p:txBody>
      </p:sp>
    </p:spTree>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grpSp>
        <p:nvGrpSpPr>
          <p:cNvPr id="7" name="Group 14"/>
          <p:cNvGrpSpPr/>
          <p:nvPr/>
        </p:nvGrpSpPr>
        <p:grpSpPr>
          <a:xfrm>
            <a:off x="0" y="2928934"/>
            <a:ext cx="9144000" cy="285752"/>
            <a:chOff x="0" y="2928934"/>
            <a:chExt cx="9144000" cy="285752"/>
          </a:xfrm>
        </p:grpSpPr>
        <p:sp>
          <p:nvSpPr>
            <p:cNvPr id="12" name="Rectangle 11"/>
            <p:cNvSpPr/>
            <p:nvPr userDrawn="1"/>
          </p:nvSpPr>
          <p:spPr>
            <a:xfrm flipH="1">
              <a:off x="0" y="2928934"/>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3" name="Rectangle 12"/>
            <p:cNvSpPr/>
            <p:nvPr userDrawn="1"/>
          </p:nvSpPr>
          <p:spPr>
            <a:xfrm flipH="1">
              <a:off x="8334000" y="2963384"/>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4" name="Rectangle 13"/>
            <p:cNvSpPr/>
            <p:nvPr userDrawn="1"/>
          </p:nvSpPr>
          <p:spPr>
            <a:xfrm flipH="1">
              <a:off x="0" y="2966642"/>
              <a:ext cx="8286776" cy="214314"/>
            </a:xfrm>
            <a:prstGeom prst="rect">
              <a:avLst/>
            </a:prstGeom>
            <a:solidFill>
              <a:schemeClr val="accent5"/>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Title 1"/>
          <p:cNvSpPr>
            <a:spLocks noGrp="1"/>
          </p:cNvSpPr>
          <p:nvPr>
            <p:ph type="ctrTitle"/>
          </p:nvPr>
        </p:nvSpPr>
        <p:spPr>
          <a:xfrm>
            <a:off x="685800" y="1454136"/>
            <a:ext cx="7772400" cy="1470025"/>
          </a:xfrm>
          <a:noFill/>
        </p:spPr>
        <p:txBody>
          <a:bodyPr/>
          <a:lstStyle>
            <a:lvl1pPr>
              <a:defRPr>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defRPr>
            </a:lvl1pPr>
          </a:lstStyle>
          <a:p>
            <a:r>
              <a:rPr kumimoji="0" lang="en-US" smtClean="0"/>
              <a:t>Click to edit Master title style</a:t>
            </a:r>
            <a:endParaRPr kumimoji="0" lang="en-US"/>
          </a:p>
        </p:txBody>
      </p:sp>
      <p:sp>
        <p:nvSpPr>
          <p:cNvPr id="3" name="Subtitle 2"/>
          <p:cNvSpPr>
            <a:spLocks noGrp="1"/>
          </p:cNvSpPr>
          <p:nvPr>
            <p:ph type="subTitle" idx="1"/>
          </p:nvPr>
        </p:nvSpPr>
        <p:spPr>
          <a:xfrm>
            <a:off x="1371600" y="3219007"/>
            <a:ext cx="64008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a:xfrm>
            <a:off x="0" y="6498000"/>
            <a:ext cx="1800000" cy="360000"/>
          </a:xfrm>
        </p:spPr>
        <p:txBody>
          <a:bodyPr vert="horz"/>
          <a:lstStyle>
            <a:lvl1pPr algn="l">
              <a:defRPr/>
            </a:lvl1pPr>
          </a:lstStyle>
          <a:p>
            <a:fld id="{DC3E7E44-46FE-447B-BDE0-94830C0DC81A}" type="datetime1">
              <a:rPr lang="en-US" smtClean="0"/>
              <a:pPr/>
              <a:t>3/12/2012</a:t>
            </a:fld>
            <a:endParaRPr lang="en-US"/>
          </a:p>
        </p:txBody>
      </p:sp>
      <p:sp>
        <p:nvSpPr>
          <p:cNvPr id="5" name="Footer Placeholder 4"/>
          <p:cNvSpPr>
            <a:spLocks noGrp="1"/>
          </p:cNvSpPr>
          <p:nvPr>
            <p:ph type="ftr" sz="quarter" idx="11"/>
          </p:nvPr>
        </p:nvSpPr>
        <p:spPr>
          <a:xfrm>
            <a:off x="6264000" y="6498000"/>
            <a:ext cx="2880000" cy="360000"/>
          </a:xfrm>
        </p:spPr>
        <p:txBody>
          <a:bodyPr vert="horz"/>
          <a:lstStyle/>
          <a:p>
            <a:endParaRPr lang="en-US"/>
          </a:p>
        </p:txBody>
      </p:sp>
      <p:sp>
        <p:nvSpPr>
          <p:cNvPr id="6" name="Slide Number Placeholder 5"/>
          <p:cNvSpPr>
            <a:spLocks noGrp="1"/>
          </p:cNvSpPr>
          <p:nvPr>
            <p:ph type="sldNum" sz="quarter" idx="12"/>
          </p:nvPr>
        </p:nvSpPr>
        <p:spPr>
          <a:xfrm>
            <a:off x="8334000" y="2928934"/>
            <a:ext cx="810000" cy="285752"/>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14BCEA-C44E-4751-A9F8-45B606B2A6C6}" type="datetime1">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6286520"/>
            <a:ext cx="9144000" cy="285752"/>
            <a:chOff x="0" y="1428736"/>
            <a:chExt cx="9144000" cy="285752"/>
          </a:xfrm>
        </p:grpSpPr>
        <p:sp>
          <p:nvSpPr>
            <p:cNvPr id="8" name="Rectangle 7"/>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0" name="Rectangle 9"/>
            <p:cNvSpPr/>
            <p:nvPr userDrawn="1"/>
          </p:nvSpPr>
          <p:spPr>
            <a:xfrm>
              <a:off x="857224" y="1466444"/>
              <a:ext cx="8286776" cy="214314"/>
            </a:xfrm>
            <a:prstGeom prst="rect">
              <a:avLst/>
            </a:prstGeom>
            <a:solidFill>
              <a:schemeClr val="accent6">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Vertical Title 1"/>
          <p:cNvSpPr>
            <a:spLocks noGrp="1"/>
          </p:cNvSpPr>
          <p:nvPr>
            <p:ph type="title" orient="vert"/>
          </p:nvPr>
        </p:nvSpPr>
        <p:spPr>
          <a:xfrm>
            <a:off x="7643802" y="285728"/>
            <a:ext cx="1500198" cy="6000791"/>
          </a:xfrm>
          <a:noFill/>
        </p:spPr>
        <p:txBody>
          <a:bodyPr vert="eaVert"/>
          <a:lstStyle>
            <a:lvl1pPr>
              <a:defR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1"/>
                  <a:tileRect/>
                </a:gradFill>
                <a:effectLst>
                  <a:outerShdw blurRad="50800" dist="50800" dir="13500000" algn="tl" rotWithShape="0">
                    <a:schemeClr val="tx2">
                      <a:alpha val="43000"/>
                    </a:schemeClr>
                  </a:outerShdw>
                </a:effectLst>
              </a:defRPr>
            </a:lvl1p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842994" y="285730"/>
            <a:ext cx="6657964" cy="6000791"/>
          </a:xfrm>
          <a:noFill/>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DDF12A-AEA0-4264-9742-F9342CAB0AB7}" type="datetime1">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6286520"/>
            <a:ext cx="810000" cy="285752"/>
          </a:xfr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34126-425B-44E4-906A-0068F59D4B60}" type="datetime1">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grpSp>
        <p:nvGrpSpPr>
          <p:cNvPr id="7" name="Group 10"/>
          <p:cNvGrpSpPr/>
          <p:nvPr/>
        </p:nvGrpSpPr>
        <p:grpSpPr>
          <a:xfrm>
            <a:off x="0" y="2928934"/>
            <a:ext cx="9144000" cy="285752"/>
            <a:chOff x="0" y="2928934"/>
            <a:chExt cx="9144000" cy="285752"/>
          </a:xfrm>
        </p:grpSpPr>
        <p:sp>
          <p:nvSpPr>
            <p:cNvPr id="8" name="Rectangle 7"/>
            <p:cNvSpPr/>
            <p:nvPr userDrawn="1"/>
          </p:nvSpPr>
          <p:spPr>
            <a:xfrm flipH="1">
              <a:off x="0" y="2928934"/>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flipH="1">
              <a:off x="8334000" y="2963384"/>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10" name="Rectangle 9"/>
            <p:cNvSpPr/>
            <p:nvPr userDrawn="1"/>
          </p:nvSpPr>
          <p:spPr>
            <a:xfrm flipH="1">
              <a:off x="0" y="2966642"/>
              <a:ext cx="8286776" cy="214314"/>
            </a:xfrm>
            <a:prstGeom prst="rect">
              <a:avLst/>
            </a:prstGeom>
            <a:solidFill>
              <a:schemeClr val="accent5"/>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Title 1"/>
          <p:cNvSpPr>
            <a:spLocks noGrp="1"/>
          </p:cNvSpPr>
          <p:nvPr>
            <p:ph type="title"/>
          </p:nvPr>
        </p:nvSpPr>
        <p:spPr>
          <a:xfrm>
            <a:off x="685800" y="3217345"/>
            <a:ext cx="7772400" cy="1362075"/>
          </a:xfrm>
          <a:noFill/>
        </p:spPr>
        <p:txBody>
          <a:bodyPr anchor="t"/>
          <a:lstStyle>
            <a:lvl1pPr algn="ctr">
              <a:defRPr sz="4000" b="1" cap="all">
                <a:gradFill flip="none" rotWithShape="1">
                  <a:gsLst>
                    <a:gs pos="0">
                      <a:srgbClr val="03D4A8"/>
                    </a:gs>
                    <a:gs pos="25000">
                      <a:srgbClr val="21D6E0"/>
                    </a:gs>
                    <a:gs pos="75000">
                      <a:srgbClr val="0087E6"/>
                    </a:gs>
                    <a:gs pos="100000">
                      <a:srgbClr val="005CBF"/>
                    </a:gs>
                  </a:gsLst>
                  <a:lin ang="16200000" scaled="1"/>
                  <a:tileRect/>
                </a:gradFill>
                <a:effectLst>
                  <a:outerShdw blurRad="50800" dist="50800" dir="18900000" algn="tl" rotWithShape="0">
                    <a:schemeClr val="accent5">
                      <a:tint val="20000"/>
                      <a:alpha val="43000"/>
                    </a:scheme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71600" y="1426089"/>
            <a:ext cx="6400800" cy="1500187"/>
          </a:xfrm>
          <a:noFill/>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0" y="6498000"/>
            <a:ext cx="1800000" cy="360000"/>
          </a:xfrm>
        </p:spPr>
        <p:txBody>
          <a:bodyPr vert="horz"/>
          <a:lstStyle/>
          <a:p>
            <a:fld id="{859A86BC-A665-416B-91E1-CB9A8DB2C213}" type="datetime1">
              <a:rPr lang="en-US" smtClean="0"/>
              <a:pPr/>
              <a:t>3/12/2012</a:t>
            </a:fld>
            <a:endParaRPr lang="en-US"/>
          </a:p>
        </p:txBody>
      </p:sp>
      <p:sp>
        <p:nvSpPr>
          <p:cNvPr id="5" name="Footer Placeholder 4"/>
          <p:cNvSpPr>
            <a:spLocks noGrp="1"/>
          </p:cNvSpPr>
          <p:nvPr>
            <p:ph type="ftr" sz="quarter" idx="11"/>
          </p:nvPr>
        </p:nvSpPr>
        <p:spPr>
          <a:xfrm>
            <a:off x="6264000" y="6498000"/>
            <a:ext cx="2880000" cy="360000"/>
          </a:xfrm>
        </p:spPr>
        <p:txBody>
          <a:bodyPr vert="horz"/>
          <a:lstStyle>
            <a:lvl1pPr algn="r">
              <a:defRPr/>
            </a:lvl1pPr>
          </a:lstStyle>
          <a:p>
            <a:endParaRPr lang="en-US"/>
          </a:p>
        </p:txBody>
      </p:sp>
      <p:sp>
        <p:nvSpPr>
          <p:cNvPr id="6" name="Slide Number Placeholder 5"/>
          <p:cNvSpPr>
            <a:spLocks noGrp="1"/>
          </p:cNvSpPr>
          <p:nvPr>
            <p:ph type="sldNum" sz="quarter" idx="12"/>
          </p:nvPr>
        </p:nvSpPr>
        <p:spPr>
          <a:xfrm>
            <a:off x="8334000" y="2928934"/>
            <a:ext cx="810000" cy="285752"/>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842994" y="1717110"/>
            <a:ext cx="4038600" cy="483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3994" y="1717110"/>
            <a:ext cx="4038600" cy="4838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F79723D-896E-4FCF-AD0E-88F746F5AA94}" type="datetime1">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842994" y="1717668"/>
            <a:ext cx="4040188" cy="639762"/>
          </a:xfrm>
          <a:solidFill>
            <a:srgbClr val="FF9900">
              <a:alpha val="10196"/>
            </a:srgbClr>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842994" y="2357433"/>
            <a:ext cx="4040188" cy="419605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5030819" y="1717668"/>
            <a:ext cx="4041775" cy="639762"/>
          </a:xfrm>
          <a:solidFill>
            <a:srgbClr val="FF9900">
              <a:alpha val="10196"/>
            </a:srgbClr>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0820" y="2357430"/>
            <a:ext cx="4041775" cy="419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2433D71-86A7-4BD4-AA89-85D5DD432071}" type="datetime1">
              <a:rPr lang="en-US" smtClean="0"/>
              <a:pPr/>
              <a:t>3/12/2012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9"/>
          <p:cNvGrpSpPr/>
          <p:nvPr/>
        </p:nvGrpSpPr>
        <p:grpSpPr>
          <a:xfrm>
            <a:off x="0" y="1428736"/>
            <a:ext cx="9144000" cy="285752"/>
            <a:chOff x="0" y="1428736"/>
            <a:chExt cx="9144000" cy="285752"/>
          </a:xfrm>
        </p:grpSpPr>
        <p:sp>
          <p:nvSpPr>
            <p:cNvPr id="7" name="Rectangle 6"/>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8" name="Rectangle 7"/>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a:off x="857224" y="1466444"/>
              <a:ext cx="8286776" cy="214314"/>
            </a:xfrm>
            <a:prstGeom prst="rect">
              <a:avLst/>
            </a:prstGeom>
            <a:solidFill>
              <a:schemeClr val="accent6">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Title 1"/>
          <p:cNvSpPr>
            <a:spLocks noGrp="1"/>
          </p:cNvSpPr>
          <p:nvPr>
            <p:ph type="title"/>
          </p:nvPr>
        </p:nvSpPr>
        <p:spPr>
          <a:noFill/>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891383-F6A2-4C30-A6D0-025703D6DC6F}" type="datetime1">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p:cNvGrpSpPr/>
          <p:nvPr/>
        </p:nvGrpSpPr>
        <p:grpSpPr>
          <a:xfrm>
            <a:off x="0" y="6286520"/>
            <a:ext cx="9144000" cy="285752"/>
            <a:chOff x="0" y="1428736"/>
            <a:chExt cx="9144000" cy="285752"/>
          </a:xfrm>
        </p:grpSpPr>
        <p:sp>
          <p:nvSpPr>
            <p:cNvPr id="6" name="Rectangle 5"/>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7" name="Rectangle 6"/>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8" name="Rectangle 7"/>
            <p:cNvSpPr/>
            <p:nvPr userDrawn="1"/>
          </p:nvSpPr>
          <p:spPr>
            <a:xfrm>
              <a:off x="857224" y="1466444"/>
              <a:ext cx="8286776" cy="214314"/>
            </a:xfrm>
            <a:prstGeom prst="rect">
              <a:avLst/>
            </a:prstGeom>
            <a:solidFill>
              <a:schemeClr val="accent6">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2" name="Date Placeholder 1"/>
          <p:cNvSpPr>
            <a:spLocks noGrp="1"/>
          </p:cNvSpPr>
          <p:nvPr>
            <p:ph type="dt" sz="half" idx="10"/>
          </p:nvPr>
        </p:nvSpPr>
        <p:spPr/>
        <p:txBody>
          <a:bodyPr/>
          <a:lstStyle/>
          <a:p>
            <a:fld id="{4ED38C5D-70DF-49AD-B00B-0064970A205C}" type="datetime1">
              <a:rPr lang="en-US" smtClean="0"/>
              <a:pPr/>
              <a:t>3/12/2012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86520"/>
            <a:ext cx="810000" cy="285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26" y="285728"/>
            <a:ext cx="3286146" cy="1143008"/>
          </a:xfrm>
        </p:spPr>
        <p:txBody>
          <a:bodyPr anchor="t"/>
          <a:lstStyle>
            <a:lvl1pPr algn="l">
              <a:defRPr sz="2000" b="1">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857224" y="1717341"/>
            <a:ext cx="8215338" cy="483860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214810" y="285728"/>
            <a:ext cx="4857752" cy="114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7C4A83-3FB6-46CC-93A6-55060D2C5546}" type="datetime1">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3" y="1718046"/>
            <a:ext cx="734214" cy="4834842"/>
          </a:xfrm>
          <a:noFill/>
        </p:spPr>
        <p:txBody>
          <a:bodyPr vert="eaVert" anchor="ctr"/>
          <a:lstStyle>
            <a:lvl1pPr algn="ctr">
              <a:defRPr sz="2000" b="1">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915372" y="1790268"/>
            <a:ext cx="8091100" cy="4710569"/>
          </a:xfrm>
          <a:effectLst>
            <a:glow rad="101600">
              <a:schemeClr val="accent1">
                <a:alpha val="60000"/>
              </a:schemeClr>
            </a:glow>
          </a:effectLst>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842994" y="285728"/>
            <a:ext cx="8229600" cy="1144800"/>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C10DB9-B2EC-4507-87F5-176689BCACBB}" type="datetime1">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 name="Group 12"/>
          <p:cNvGrpSpPr/>
          <p:nvPr/>
        </p:nvGrpSpPr>
        <p:grpSpPr>
          <a:xfrm>
            <a:off x="0" y="1428736"/>
            <a:ext cx="9144000" cy="285752"/>
            <a:chOff x="0" y="1428736"/>
            <a:chExt cx="9144000" cy="285752"/>
          </a:xfrm>
        </p:grpSpPr>
        <p:sp>
          <p:nvSpPr>
            <p:cNvPr id="7" name="Rectangle 6"/>
            <p:cNvSpPr/>
            <p:nvPr userDrawn="1"/>
          </p:nvSpPr>
          <p:spPr>
            <a:xfrm>
              <a:off x="0" y="1428736"/>
              <a:ext cx="9144000" cy="285752"/>
            </a:xfrm>
            <a:prstGeom prst="rect">
              <a:avLst/>
            </a:prstGeom>
            <a:solidFill>
              <a:schemeClr val="accent3">
                <a:tint val="6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9" name="Rectangle 8"/>
            <p:cNvSpPr/>
            <p:nvPr userDrawn="1"/>
          </p:nvSpPr>
          <p:spPr>
            <a:xfrm>
              <a:off x="0" y="1463186"/>
              <a:ext cx="810000" cy="214314"/>
            </a:xfrm>
            <a:prstGeom prst="rect">
              <a:avLst/>
            </a:prstGeom>
            <a:solidFill>
              <a:schemeClr val="accent1">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a:p>
          </p:txBody>
        </p:sp>
        <p:sp>
          <p:nvSpPr>
            <p:cNvPr id="8" name="Rectangle 7"/>
            <p:cNvSpPr/>
            <p:nvPr userDrawn="1"/>
          </p:nvSpPr>
          <p:spPr>
            <a:xfrm>
              <a:off x="857224" y="1466444"/>
              <a:ext cx="8286776" cy="214314"/>
            </a:xfrm>
            <a:prstGeom prst="rect">
              <a:avLst/>
            </a:prstGeom>
            <a:solidFill>
              <a:schemeClr val="accent5">
                <a:shade val="50000"/>
              </a:schemeClr>
            </a:solidFill>
            <a:ln w="19050" cap="flat" cmpd="sng" algn="ctr">
              <a:noFill/>
              <a:prstDash val="solid"/>
            </a:ln>
          </p:spPr>
          <p:style>
            <a:lnRef idx="2">
              <a:schemeClr val="accent6"/>
            </a:lnRef>
            <a:fillRef idx="1">
              <a:schemeClr val="accent6"/>
            </a:fillRef>
            <a:effectRef idx="0">
              <a:schemeClr val="accent6"/>
            </a:effectRef>
            <a:fontRef idx="minor">
              <a:schemeClr val="lt1"/>
            </a:fontRef>
          </p:style>
          <p:txBody>
            <a:bodyPr rtlCol="0" anchor="ctr"/>
            <a:lstStyle/>
            <a:p>
              <a:pPr algn="ctr" eaLnBrk="1" latinLnBrk="0" hangingPunct="1"/>
              <a:endParaRPr kumimoji="0" lang="zh-CN" altLang="en-US" dirty="0"/>
            </a:p>
          </p:txBody>
        </p:sp>
      </p:grpSp>
      <p:sp>
        <p:nvSpPr>
          <p:cNvPr id="3" name="Text Placeholder 2"/>
          <p:cNvSpPr>
            <a:spLocks noGrp="1"/>
          </p:cNvSpPr>
          <p:nvPr>
            <p:ph type="body" idx="1"/>
          </p:nvPr>
        </p:nvSpPr>
        <p:spPr>
          <a:xfrm>
            <a:off x="842994" y="1716711"/>
            <a:ext cx="8229600" cy="4838735"/>
          </a:xfrm>
          <a:prstGeom prst="rect">
            <a:avLst/>
          </a:prstGeom>
          <a:noFill/>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0" y="6572272"/>
            <a:ext cx="1800000" cy="285728"/>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4A913CB-5DF8-4856-A00C-DDC54938C6E9}" type="datetime1">
              <a:rPr lang="en-US" smtClean="0"/>
              <a:pPr/>
              <a:t>3/12/2012</a:t>
            </a:fld>
            <a:endParaRPr lang="en-US"/>
          </a:p>
        </p:txBody>
      </p:sp>
      <p:sp>
        <p:nvSpPr>
          <p:cNvPr id="5" name="Footer Placeholder 4"/>
          <p:cNvSpPr>
            <a:spLocks noGrp="1"/>
          </p:cNvSpPr>
          <p:nvPr>
            <p:ph type="ftr" sz="quarter" idx="3"/>
          </p:nvPr>
        </p:nvSpPr>
        <p:spPr>
          <a:xfrm>
            <a:off x="6264000" y="6572272"/>
            <a:ext cx="2880000" cy="285728"/>
          </a:xfrm>
          <a:prstGeom prst="rect">
            <a:avLst/>
          </a:prstGeom>
        </p:spPr>
        <p:txBody>
          <a:bodyPr vert="horz" rtlCol="0" anchor="ctr"/>
          <a:lstStyle>
            <a:lvl1pPr algn="r"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0" y="1428736"/>
            <a:ext cx="810000" cy="285752"/>
          </a:xfrm>
          <a:prstGeom prst="rect">
            <a:avLst/>
          </a:prstGeom>
        </p:spPr>
        <p:txBody>
          <a:bodyPr vert="horz" rtlCol="0" anchor="ctr"/>
          <a:lstStyle>
            <a:lvl1pPr algn="ctr" eaLnBrk="1" latinLnBrk="0" hangingPunct="1">
              <a:defRPr kumimoji="0" sz="1200">
                <a:solidFill>
                  <a:schemeClr val="tx1">
                    <a:tint val="50000"/>
                  </a:schemeClr>
                </a:solidFill>
              </a:defRPr>
            </a:lvl1pPr>
          </a:lstStyle>
          <a:p>
            <a:fld id="{B6F15528-21DE-4FAA-801E-634DDDAF4B2B}" type="slidenum">
              <a:rPr lang="en-US" smtClean="0"/>
              <a:pPr/>
              <a:t>‹#›</a:t>
            </a:fld>
            <a:endParaRPr lang="en-US"/>
          </a:p>
        </p:txBody>
      </p:sp>
      <p:sp>
        <p:nvSpPr>
          <p:cNvPr id="2" name="Title Placeholder 1"/>
          <p:cNvSpPr>
            <a:spLocks noGrp="1"/>
          </p:cNvSpPr>
          <p:nvPr>
            <p:ph type="title"/>
          </p:nvPr>
        </p:nvSpPr>
        <p:spPr>
          <a:xfrm>
            <a:off x="842994" y="283053"/>
            <a:ext cx="8229600" cy="1143000"/>
          </a:xfrm>
          <a:prstGeom prst="rect">
            <a:avLst/>
          </a:prstGeom>
          <a:noFill/>
        </p:spPr>
        <p:txBody>
          <a:bodyPr vert="horz" rtlCol="0" anchor="ctr">
            <a:normAutofit/>
          </a:bodyPr>
          <a:lstStyle/>
          <a:p>
            <a:r>
              <a:rPr kumimoji="0" lang="en-US" smtClean="0"/>
              <a:t>Click to edit Master title style</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1" eaLnBrk="1" latinLnBrk="0" hangingPunct="1">
        <a:spcBef>
          <a:spcPct val="0"/>
        </a:spcBef>
        <a:buNone/>
        <a:defRPr kumimoji="0" sz="4400" kern="1200">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1"/>
            <a:tileRect/>
          </a:gradFill>
          <a:effectLst>
            <a:outerShdw blurRad="50800" dist="50800" dir="18900000" algn="tl" rotWithShape="0">
              <a:schemeClr val="tx2">
                <a:alpha val="43000"/>
              </a:schemeClr>
            </a:outerShdw>
          </a:effectLst>
          <a:latin typeface="+mj-lt"/>
          <a:ea typeface="+mj-ea"/>
          <a:cs typeface="+mj-cs"/>
        </a:defRPr>
      </a:lvl1pPr>
      <a:lvl2pPr rtl="1" eaLnBrk="1" latinLnBrk="0" hangingPunct="1">
        <a:defRPr kumimoji="0">
          <a:solidFill>
            <a:schemeClr val="tx2"/>
          </a:solidFill>
        </a:defRPr>
      </a:lvl2pPr>
      <a:lvl3pPr rtl="1" eaLnBrk="1" latinLnBrk="0" hangingPunct="1">
        <a:defRPr kumimoji="0">
          <a:solidFill>
            <a:schemeClr val="tx2"/>
          </a:solidFill>
        </a:defRPr>
      </a:lvl3pPr>
      <a:lvl4pPr rtl="1" eaLnBrk="1" latinLnBrk="0" hangingPunct="1">
        <a:defRPr kumimoji="0">
          <a:solidFill>
            <a:schemeClr val="tx2"/>
          </a:solidFill>
        </a:defRPr>
      </a:lvl4pPr>
      <a:lvl5pPr rtl="1" eaLnBrk="1" latinLnBrk="0" hangingPunct="1">
        <a:defRPr kumimoji="0">
          <a:solidFill>
            <a:schemeClr val="tx2"/>
          </a:solidFill>
        </a:defRPr>
      </a:lvl5pPr>
      <a:lvl6pPr rtl="1" eaLnBrk="1" latinLnBrk="0" hangingPunct="1">
        <a:defRPr kumimoji="0">
          <a:solidFill>
            <a:schemeClr val="tx2"/>
          </a:solidFill>
        </a:defRPr>
      </a:lvl6pPr>
      <a:lvl7pPr rtl="1" eaLnBrk="1" latinLnBrk="0" hangingPunct="1">
        <a:defRPr kumimoji="0">
          <a:solidFill>
            <a:schemeClr val="tx2"/>
          </a:solidFill>
        </a:defRPr>
      </a:lvl7pPr>
      <a:lvl8pPr rtl="1" eaLnBrk="1" latinLnBrk="0" hangingPunct="1">
        <a:defRPr kumimoji="0">
          <a:solidFill>
            <a:schemeClr val="tx2"/>
          </a:solidFill>
        </a:defRPr>
      </a:lvl8pPr>
      <a:lvl9pPr rtl="1" eaLnBrk="1" latinLnBrk="0" hangingPunct="1">
        <a:defRPr kumimoji="0">
          <a:solidFill>
            <a:schemeClr val="tx2"/>
          </a:solidFill>
        </a:defRPr>
      </a:lvl9pPr>
    </p:titleStyle>
    <p:bodyStyle>
      <a:lvl1pPr marL="342900" indent="-342900" algn="r" rtl="1" eaLnBrk="1" latinLnBrk="0" hangingPunct="1">
        <a:spcBef>
          <a:spcPct val="20000"/>
        </a:spcBef>
        <a:buClr>
          <a:schemeClr val="tx2"/>
        </a:buClr>
        <a:buSzPct val="60000"/>
        <a:buFont typeface="Wingdings 3" pitchFamily="18" charset="2"/>
        <a:buChar char=""/>
        <a:defRPr kumimoji="0" sz="3200" kern="1200">
          <a:solidFill>
            <a:schemeClr val="tx1"/>
          </a:solidFill>
          <a:latin typeface="+mn-lt"/>
          <a:ea typeface="+mn-ea"/>
          <a:cs typeface="+mn-cs"/>
        </a:defRPr>
      </a:lvl1pPr>
      <a:lvl2pPr marL="742950" indent="-285750" algn="r" rtl="1" eaLnBrk="1" latinLnBrk="0" hangingPunct="1">
        <a:spcBef>
          <a:spcPct val="20000"/>
        </a:spcBef>
        <a:buClr>
          <a:schemeClr val="tx2"/>
        </a:buClr>
        <a:buSzPct val="60000"/>
        <a:buFont typeface="Wingdings"/>
        <a:buChar char="Ø"/>
        <a:defRPr kumimoji="0" sz="2800" kern="1200">
          <a:solidFill>
            <a:schemeClr val="tx1"/>
          </a:solidFill>
          <a:latin typeface="+mn-lt"/>
          <a:ea typeface="+mn-ea"/>
          <a:cs typeface="+mn-cs"/>
        </a:defRPr>
      </a:lvl2pPr>
      <a:lvl3pPr marL="1143000" indent="-228600" algn="r" rtl="1" eaLnBrk="1" latinLnBrk="0" hangingPunct="1">
        <a:spcBef>
          <a:spcPct val="20000"/>
        </a:spcBef>
        <a:buClr>
          <a:schemeClr val="tx2"/>
        </a:buClr>
        <a:buSzPct val="60000"/>
        <a:buFont typeface="Wingdings 3" pitchFamily="18" charset="2"/>
        <a:buChar char=""/>
        <a:defRPr kumimoji="0" sz="2400" kern="1200">
          <a:solidFill>
            <a:schemeClr val="tx1"/>
          </a:solidFill>
          <a:latin typeface="+mn-lt"/>
          <a:ea typeface="+mn-ea"/>
          <a:cs typeface="+mn-cs"/>
        </a:defRPr>
      </a:lvl3pPr>
      <a:lvl4pPr marL="1600200" indent="-228600" algn="r" rtl="1" eaLnBrk="1" latinLnBrk="0" hangingPunct="1">
        <a:spcBef>
          <a:spcPct val="20000"/>
        </a:spcBef>
        <a:buClr>
          <a:schemeClr val="tx2"/>
        </a:buClr>
        <a:buSzPct val="60000"/>
        <a:buFont typeface="Wingdings"/>
        <a:buChar char="Ø"/>
        <a:defRPr kumimoji="0" sz="2000" kern="1200">
          <a:solidFill>
            <a:schemeClr val="tx1"/>
          </a:solidFill>
          <a:latin typeface="+mn-lt"/>
          <a:ea typeface="+mn-ea"/>
          <a:cs typeface="+mn-cs"/>
        </a:defRPr>
      </a:lvl4pPr>
      <a:lvl5pPr marL="2057400" indent="-228600" algn="r" rtl="1" eaLnBrk="1" latinLnBrk="0" hangingPunct="1">
        <a:spcBef>
          <a:spcPct val="20000"/>
        </a:spcBef>
        <a:buClr>
          <a:schemeClr val="tx2"/>
        </a:buClr>
        <a:buSzPct val="60000"/>
        <a:buFont typeface="Wingdings 3" pitchFamily="18" charset="2"/>
        <a:buChar char=""/>
        <a:defRPr kumimoji="0" sz="2000" kern="1200">
          <a:solidFill>
            <a:schemeClr val="tx1"/>
          </a:solidFill>
          <a:latin typeface="+mn-lt"/>
          <a:ea typeface="+mn-ea"/>
          <a:cs typeface="+mn-cs"/>
        </a:defRPr>
      </a:lvl5pPr>
      <a:lvl6pPr marL="2514600" indent="-228600" algn="r" rtl="1"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r" rtl="1"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r" rtl="1"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r" rtl="1"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4191000" cy="1470025"/>
          </a:xfrm>
          <a:ln w="28575">
            <a:solidFill>
              <a:schemeClr val="tx1"/>
            </a:solidFill>
          </a:ln>
        </p:spPr>
        <p:txBody>
          <a:bodyPr/>
          <a:lstStyle/>
          <a:p>
            <a:r>
              <a:rPr lang="ar-SA" dirty="0" smtClean="0">
                <a:solidFill>
                  <a:schemeClr val="tx1"/>
                </a:solidFill>
              </a:rPr>
              <a:t>الديكام</a:t>
            </a:r>
            <a:br>
              <a:rPr lang="ar-SA" dirty="0" smtClean="0">
                <a:solidFill>
                  <a:schemeClr val="tx1"/>
                </a:solidFill>
              </a:rPr>
            </a:br>
            <a:r>
              <a:rPr lang="ar-SA" dirty="0" smtClean="0">
                <a:solidFill>
                  <a:schemeClr val="tx1"/>
                </a:solidFill>
              </a:rPr>
              <a:t>الفصل السابع </a:t>
            </a:r>
            <a:endParaRPr lang="ar-SA" dirty="0">
              <a:solidFill>
                <a:schemeClr val="tx1"/>
              </a:solidFill>
            </a:endParaRPr>
          </a:p>
        </p:txBody>
      </p:sp>
      <p:sp>
        <p:nvSpPr>
          <p:cNvPr id="3" name="Subtitle 2"/>
          <p:cNvSpPr>
            <a:spLocks noGrp="1"/>
          </p:cNvSpPr>
          <p:nvPr>
            <p:ph type="subTitle" idx="1"/>
          </p:nvPr>
        </p:nvSpPr>
        <p:spPr>
          <a:xfrm>
            <a:off x="4495800" y="4648200"/>
            <a:ext cx="4191000" cy="685800"/>
          </a:xfrm>
          <a:ln w="28575">
            <a:solidFill>
              <a:schemeClr val="tx1"/>
            </a:solidFill>
          </a:ln>
        </p:spPr>
        <p:txBody>
          <a:bodyPr/>
          <a:lstStyle/>
          <a:p>
            <a:r>
              <a:rPr lang="ar-SA" dirty="0" smtClean="0">
                <a:solidFill>
                  <a:schemeClr val="tx1"/>
                </a:solidFill>
              </a:rPr>
              <a:t>د. وداد عبدالسميع إسماعيل</a:t>
            </a:r>
            <a:endParaRPr lang="ar-SA" dirty="0">
              <a:solidFill>
                <a:schemeClr val="tx1"/>
              </a:solidFill>
            </a:endParaRPr>
          </a:p>
        </p:txBody>
      </p:sp>
      <p:pic>
        <p:nvPicPr>
          <p:cNvPr id="1026" name="Picture 2" descr="C:\Program Files\Microsoft Office\MEDIA\CAGCAT10\j0234657.wmf"/>
          <p:cNvPicPr>
            <a:picLocks noChangeAspect="1" noChangeArrowheads="1"/>
          </p:cNvPicPr>
          <p:nvPr/>
        </p:nvPicPr>
        <p:blipFill>
          <a:blip r:embed="rId2" cstate="print"/>
          <a:srcRect/>
          <a:stretch>
            <a:fillRect/>
          </a:stretch>
        </p:blipFill>
        <p:spPr bwMode="auto">
          <a:xfrm>
            <a:off x="457200" y="3733800"/>
            <a:ext cx="3394364" cy="2667000"/>
          </a:xfrm>
          <a:prstGeom prst="rect">
            <a:avLst/>
          </a:prstGeom>
          <a:noFill/>
          <a:ln w="28575">
            <a:solidFill>
              <a:schemeClr val="tx1"/>
            </a:solidFill>
          </a:ln>
        </p:spPr>
      </p:pic>
      <p:pic>
        <p:nvPicPr>
          <p:cNvPr id="1027" name="Picture 3" descr="C:\Program Files\Microsoft Office\MEDIA\CAGCAT10\j0222015.wmf"/>
          <p:cNvPicPr>
            <a:picLocks noChangeAspect="1" noChangeArrowheads="1"/>
          </p:cNvPicPr>
          <p:nvPr/>
        </p:nvPicPr>
        <p:blipFill>
          <a:blip r:embed="rId3" cstate="print"/>
          <a:srcRect/>
          <a:stretch>
            <a:fillRect/>
          </a:stretch>
        </p:blipFill>
        <p:spPr bwMode="auto">
          <a:xfrm>
            <a:off x="6324600" y="304800"/>
            <a:ext cx="2514600" cy="2299994"/>
          </a:xfrm>
          <a:prstGeom prst="rect">
            <a:avLst/>
          </a:prstGeom>
          <a:noFill/>
          <a:ln w="28575">
            <a:solidFill>
              <a:schemeClr val="tx1"/>
            </a:solidFill>
          </a:ln>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229600" cy="4724400"/>
          </a:xfrm>
        </p:spPr>
        <p:txBody>
          <a:bodyPr>
            <a:normAutofit fontScale="92500" lnSpcReduction="10000"/>
          </a:bodyPr>
          <a:lstStyle/>
          <a:p>
            <a:pPr algn="r" rtl="1">
              <a:lnSpc>
                <a:spcPct val="150000"/>
              </a:lnSpc>
              <a:spcBef>
                <a:spcPts val="0"/>
              </a:spcBef>
            </a:pPr>
            <a:r>
              <a:rPr lang="ar-SA" dirty="0" smtClean="0"/>
              <a:t>ويمكن تلخيص الفلسفة التي يقوم عليها الديكام  </a:t>
            </a:r>
            <a:r>
              <a:rPr lang="ar-SA" b="1" dirty="0" smtClean="0"/>
              <a:t>كالتالي :</a:t>
            </a:r>
          </a:p>
          <a:p>
            <a:pPr algn="r" rtl="1">
              <a:lnSpc>
                <a:spcPct val="150000"/>
              </a:lnSpc>
              <a:spcBef>
                <a:spcPts val="0"/>
              </a:spcBef>
            </a:pPr>
            <a:r>
              <a:rPr lang="ar-SA" dirty="0" smtClean="0"/>
              <a:t>العاملين في الوظائف هم أقدر من غيرهم على وصف ما يقومون به من مهام وبكل دقة .</a:t>
            </a:r>
          </a:p>
          <a:p>
            <a:pPr algn="r" rtl="1">
              <a:lnSpc>
                <a:spcPct val="150000"/>
              </a:lnSpc>
              <a:spcBef>
                <a:spcPts val="0"/>
              </a:spcBef>
            </a:pPr>
            <a:r>
              <a:rPr lang="ar-SA" dirty="0" smtClean="0"/>
              <a:t>ينبغي ان يتضمن تعريف الوظيفة وصفاً للواجبات والمهام المرتبطة بها .</a:t>
            </a:r>
          </a:p>
          <a:p>
            <a:pPr algn="r" rtl="1">
              <a:lnSpc>
                <a:spcPct val="150000"/>
              </a:lnSpc>
              <a:spcBef>
                <a:spcPts val="0"/>
              </a:spcBef>
            </a:pPr>
            <a:r>
              <a:rPr lang="ar-SA" dirty="0" smtClean="0"/>
              <a:t>يتطلب إنجاز المهام معارف ومعلومات ومهارات وأدوات وقيم وسلوكيات محددة .</a:t>
            </a:r>
          </a:p>
          <a:p>
            <a:pPr algn="r" rtl="1">
              <a:lnSpc>
                <a:spcPct val="150000"/>
              </a:lnSpc>
              <a:spcBef>
                <a:spcPts val="0"/>
              </a:spcBef>
              <a:buNone/>
            </a:pP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04800" y="1752600"/>
            <a:ext cx="8382000" cy="4800600"/>
          </a:xfrm>
        </p:spPr>
        <p:txBody>
          <a:bodyPr>
            <a:normAutofit fontScale="92500"/>
          </a:bodyPr>
          <a:lstStyle/>
          <a:p>
            <a:pPr algn="just" rtl="1">
              <a:lnSpc>
                <a:spcPct val="150000"/>
              </a:lnSpc>
              <a:buNone/>
            </a:pPr>
            <a:r>
              <a:rPr lang="ar-SA" b="1" dirty="0" smtClean="0"/>
              <a:t>	مضامين الديكام :</a:t>
            </a:r>
          </a:p>
          <a:p>
            <a:pPr algn="just" rtl="1">
              <a:lnSpc>
                <a:spcPct val="150000"/>
              </a:lnSpc>
            </a:pPr>
            <a:r>
              <a:rPr lang="ar-SA" dirty="0" smtClean="0"/>
              <a:t>يمثل الديكام ستة مضامين أساسية </a:t>
            </a:r>
            <a:r>
              <a:rPr lang="ar-SA" b="1" dirty="0" smtClean="0"/>
              <a:t>هي : </a:t>
            </a:r>
          </a:p>
          <a:p>
            <a:pPr algn="just" rtl="1">
              <a:lnSpc>
                <a:spcPct val="150000"/>
              </a:lnSpc>
              <a:buNone/>
            </a:pPr>
            <a:r>
              <a:rPr lang="ar-SA" b="1" dirty="0" smtClean="0"/>
              <a:t>الأول : </a:t>
            </a:r>
            <a:r>
              <a:rPr lang="ar-SA" dirty="0" smtClean="0"/>
              <a:t>أنه أسلوب علمي يأخذ بالآليات الموضوعية في جمع وتحليل البيانات والمعلومات اللازمة لدراسة وتحليل الموضوع قيد البحث .</a:t>
            </a:r>
          </a:p>
          <a:p>
            <a:pPr algn="just" rtl="1">
              <a:lnSpc>
                <a:spcPct val="150000"/>
              </a:lnSpc>
              <a:buNone/>
            </a:pPr>
            <a:r>
              <a:rPr lang="ar-SA" b="1" dirty="0" smtClean="0"/>
              <a:t>الثاني : </a:t>
            </a:r>
            <a:r>
              <a:rPr lang="ar-SA" dirty="0" smtClean="0"/>
              <a:t>يعتمد على إيجاد بيئة بحثية فنية يتم من خلالها رسم خريطة بالغة الدقة والتفاصيل للموضوع قيد الدراسة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229600" cy="4572000"/>
          </a:xfrm>
        </p:spPr>
        <p:txBody>
          <a:bodyPr>
            <a:normAutofit fontScale="92500"/>
          </a:bodyPr>
          <a:lstStyle/>
          <a:p>
            <a:pPr algn="just" rtl="1">
              <a:lnSpc>
                <a:spcPct val="150000"/>
              </a:lnSpc>
              <a:spcBef>
                <a:spcPts val="0"/>
              </a:spcBef>
              <a:buNone/>
            </a:pPr>
            <a:r>
              <a:rPr lang="ar-SA" b="1" dirty="0" smtClean="0"/>
              <a:t>الثالث : </a:t>
            </a:r>
            <a:r>
              <a:rPr lang="ar-SA" dirty="0" smtClean="0"/>
              <a:t>يتم من خلال هذا الأسلوب تجميع البيانات والتجارب من الأطراف المعنيين ، من خلال ما يسمى ورش الديكام ، وتنظر إلى المشاركين على أنهم الخبراء في الموضوع قيد الدراسة </a:t>
            </a:r>
          </a:p>
          <a:p>
            <a:pPr algn="just" rtl="1">
              <a:lnSpc>
                <a:spcPct val="150000"/>
              </a:lnSpc>
              <a:spcBef>
                <a:spcPts val="0"/>
              </a:spcBef>
              <a:buNone/>
            </a:pPr>
            <a:r>
              <a:rPr lang="ar-SA" b="1" dirty="0" smtClean="0"/>
              <a:t>الرابع : </a:t>
            </a:r>
            <a:r>
              <a:rPr lang="ar-SA" dirty="0" smtClean="0"/>
              <a:t>تبني عمليات التجميع والتبادل والتمحيص لهذه التجارب على المناقشة الجماعية والعصف الذهني للأطراف أصحاب العلاقة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533400" y="1828800"/>
            <a:ext cx="8229600" cy="4838735"/>
          </a:xfrm>
        </p:spPr>
        <p:txBody>
          <a:bodyPr>
            <a:normAutofit/>
          </a:bodyPr>
          <a:lstStyle/>
          <a:p>
            <a:pPr algn="just" rtl="1">
              <a:lnSpc>
                <a:spcPct val="150000"/>
              </a:lnSpc>
              <a:buNone/>
            </a:pPr>
            <a:r>
              <a:rPr lang="ar-SA" dirty="0" smtClean="0"/>
              <a:t> </a:t>
            </a:r>
            <a:r>
              <a:rPr lang="ar-SA" b="1" dirty="0" smtClean="0"/>
              <a:t>الخامس : </a:t>
            </a:r>
            <a:r>
              <a:rPr lang="ar-SA" dirty="0" smtClean="0"/>
              <a:t>لا يلغي أسلوب </a:t>
            </a:r>
            <a:r>
              <a:rPr lang="ar-SA" smtClean="0"/>
              <a:t>الديكام الأساليب </a:t>
            </a:r>
            <a:r>
              <a:rPr lang="ar-SA" dirty="0" smtClean="0"/>
              <a:t>الأخرى المستخدمة في تجميع المعلومات كالاستبيانات العلمية الموضوعية ، والمقابلات الشخصية ، والملاحظة ، بل يوظفها لدعم البيانات المجمعة .</a:t>
            </a:r>
          </a:p>
          <a:p>
            <a:pPr algn="just" rtl="1">
              <a:lnSpc>
                <a:spcPct val="150000"/>
              </a:lnSpc>
              <a:buNone/>
            </a:pPr>
            <a:r>
              <a:rPr lang="ar-SA" b="1" dirty="0" smtClean="0"/>
              <a:t>السادس : </a:t>
            </a:r>
            <a:r>
              <a:rPr lang="ar-SA" dirty="0" smtClean="0"/>
              <a:t>يتم تصميم وبناء الصورة المتكاملة للموضوع قيد الدراسة من خلال التحليل الدقيق للبيانات والمعلومات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04800" y="1905000"/>
            <a:ext cx="8382000" cy="4572000"/>
          </a:xfrm>
        </p:spPr>
        <p:txBody>
          <a:bodyPr>
            <a:normAutofit fontScale="85000" lnSpcReduction="20000"/>
          </a:bodyPr>
          <a:lstStyle/>
          <a:p>
            <a:pPr algn="just" rtl="1">
              <a:lnSpc>
                <a:spcPct val="150000"/>
              </a:lnSpc>
              <a:spcBef>
                <a:spcPts val="0"/>
              </a:spcBef>
              <a:buFont typeface="Wingdings" pitchFamily="2" charset="2"/>
              <a:buChar char="q"/>
            </a:pPr>
            <a:r>
              <a:rPr lang="ar-SA" sz="3800" b="1" dirty="0" smtClean="0"/>
              <a:t> مسلمات الديكام :</a:t>
            </a:r>
          </a:p>
          <a:p>
            <a:pPr algn="just" rtl="1">
              <a:lnSpc>
                <a:spcPct val="150000"/>
              </a:lnSpc>
              <a:spcBef>
                <a:spcPts val="0"/>
              </a:spcBef>
              <a:buNone/>
            </a:pPr>
            <a:r>
              <a:rPr lang="ar-SA" dirty="0" smtClean="0"/>
              <a:t>	يقوم أسلوب الديكام على المسلمات </a:t>
            </a:r>
            <a:r>
              <a:rPr lang="ar-SA" b="1" dirty="0" smtClean="0"/>
              <a:t>التالية : </a:t>
            </a:r>
          </a:p>
          <a:p>
            <a:pPr algn="just" rtl="1">
              <a:lnSpc>
                <a:spcPct val="150000"/>
              </a:lnSpc>
              <a:spcBef>
                <a:spcPts val="0"/>
              </a:spcBef>
              <a:buNone/>
            </a:pPr>
            <a:r>
              <a:rPr lang="ar-SA" dirty="0" smtClean="0"/>
              <a:t>1- أن الأشخاص والأطراف المشاركة هم خبراء في الموضوع قيد الدراسة مع اختلاف في درجة ونوعية خبراتهم وتجاربهم .</a:t>
            </a:r>
          </a:p>
          <a:p>
            <a:pPr algn="just" rtl="1">
              <a:lnSpc>
                <a:spcPct val="150000"/>
              </a:lnSpc>
              <a:spcBef>
                <a:spcPts val="0"/>
              </a:spcBef>
              <a:buNone/>
            </a:pPr>
            <a:r>
              <a:rPr lang="ar-SA" dirty="0" smtClean="0"/>
              <a:t>2- يتم في ورش الديكام استخلاص البيانات والمعلومات المطلوبة للموضوع قيد الدراسة </a:t>
            </a:r>
          </a:p>
          <a:p>
            <a:pPr algn="just" rtl="1">
              <a:lnSpc>
                <a:spcPct val="150000"/>
              </a:lnSpc>
              <a:spcBef>
                <a:spcPts val="0"/>
              </a:spcBef>
              <a:buNone/>
            </a:pPr>
            <a:r>
              <a:rPr lang="ar-SA" dirty="0" smtClean="0"/>
              <a:t>3- لكل مؤسسة قيم ومفاهيم واتجاهات لا يحددها بدقة إلا الأطراف المرتبطة بالموضوع قيد الدراسة .</a:t>
            </a:r>
          </a:p>
          <a:p>
            <a:pPr algn="just" rtl="1">
              <a:lnSpc>
                <a:spcPct val="150000"/>
              </a:lnSpc>
              <a:spcBef>
                <a:spcPts val="0"/>
              </a:spcBef>
              <a:buNone/>
            </a:pPr>
            <a:endParaRPr lang="ar-SA" dirty="0" smtClean="0"/>
          </a:p>
          <a:p>
            <a:pPr algn="just" rtl="1">
              <a:lnSpc>
                <a:spcPct val="150000"/>
              </a:lnSpc>
              <a:spcBef>
                <a:spcPts val="0"/>
              </a:spcBef>
              <a:buNone/>
            </a:pP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305800" cy="4724400"/>
          </a:xfrm>
        </p:spPr>
        <p:txBody>
          <a:bodyPr>
            <a:normAutofit fontScale="92500" lnSpcReduction="10000"/>
          </a:bodyPr>
          <a:lstStyle/>
          <a:p>
            <a:pPr algn="just" rtl="1">
              <a:lnSpc>
                <a:spcPct val="150000"/>
              </a:lnSpc>
              <a:spcBef>
                <a:spcPts val="0"/>
              </a:spcBef>
              <a:buFont typeface="Wingdings" pitchFamily="2" charset="2"/>
              <a:buChar char="q"/>
            </a:pPr>
            <a:r>
              <a:rPr lang="ar-SA" b="1" dirty="0" smtClean="0"/>
              <a:t> آليات استخدام منهجية الديكام :</a:t>
            </a:r>
          </a:p>
          <a:p>
            <a:pPr algn="just" rtl="1">
              <a:lnSpc>
                <a:spcPct val="150000"/>
              </a:lnSpc>
              <a:spcBef>
                <a:spcPts val="0"/>
              </a:spcBef>
              <a:buNone/>
            </a:pPr>
            <a:r>
              <a:rPr lang="ar-SA" dirty="0" smtClean="0"/>
              <a:t>	يتكامل بناء النظام الإداري من خلال إعداد تصميم عناصره السبعة .ويمكن الأخذ بها متكاملة أو يمكن اختيار بعضاً منها ، وذلك حسب المرحلة ومتطلبات المنظمة موضع التطوير .</a:t>
            </a:r>
          </a:p>
          <a:p>
            <a:pPr algn="just" rtl="1">
              <a:lnSpc>
                <a:spcPct val="150000"/>
              </a:lnSpc>
              <a:spcBef>
                <a:spcPts val="0"/>
              </a:spcBef>
              <a:buNone/>
            </a:pPr>
            <a:r>
              <a:rPr lang="ar-SA" dirty="0" smtClean="0"/>
              <a:t>	</a:t>
            </a:r>
            <a:r>
              <a:rPr lang="ar-SA" b="1" dirty="0" smtClean="0"/>
              <a:t>وفيما يلي </a:t>
            </a:r>
            <a:r>
              <a:rPr lang="ar-SA" dirty="0" smtClean="0"/>
              <a:t>العناصر السبعة ذات العلاقة بالتوصيف الوظيفي والتدريب والتأهيل والتي تساهم منهجية الديكام في تطويرها بشكل مستمر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533400" y="1752600"/>
            <a:ext cx="8229600" cy="4838735"/>
          </a:xfrm>
        </p:spPr>
        <p:txBody>
          <a:bodyPr/>
          <a:lstStyle/>
          <a:p>
            <a:pPr algn="just" rtl="1">
              <a:lnSpc>
                <a:spcPct val="150000"/>
              </a:lnSpc>
              <a:buNone/>
            </a:pPr>
            <a:r>
              <a:rPr lang="ar-SA" b="1" dirty="0" smtClean="0"/>
              <a:t>1- إعداد الهيكل التنظيمي للمؤسسة :</a:t>
            </a:r>
          </a:p>
          <a:p>
            <a:pPr algn="just" rtl="1">
              <a:lnSpc>
                <a:spcPct val="150000"/>
              </a:lnSpc>
              <a:buNone/>
            </a:pPr>
            <a:r>
              <a:rPr lang="ar-SA" dirty="0" smtClean="0"/>
              <a:t>	يستخدم أسلوب الديكام في تصميم هيكل تنظيمي جديد لمؤسسة حديثة الإنشاء أو هيكل تنظيمي لوحدة عمل أو قطاع ضمن المؤسسة . كما أنه يمكن استخدامه في تطوير الهياكل التنظيمية القائمة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305800" cy="4838735"/>
          </a:xfrm>
        </p:spPr>
        <p:txBody>
          <a:bodyPr/>
          <a:lstStyle/>
          <a:p>
            <a:pPr algn="just" rtl="1">
              <a:lnSpc>
                <a:spcPct val="150000"/>
              </a:lnSpc>
              <a:spcBef>
                <a:spcPts val="0"/>
              </a:spcBef>
              <a:buNone/>
            </a:pPr>
            <a:r>
              <a:rPr lang="ar-SA" b="1" dirty="0" smtClean="0"/>
              <a:t>2- التوظيف الوظيفي :</a:t>
            </a:r>
          </a:p>
          <a:p>
            <a:pPr algn="just" rtl="1">
              <a:lnSpc>
                <a:spcPct val="150000"/>
              </a:lnSpc>
              <a:spcBef>
                <a:spcPts val="0"/>
              </a:spcBef>
              <a:buNone/>
            </a:pPr>
            <a:r>
              <a:rPr lang="ar-SA" dirty="0" smtClean="0"/>
              <a:t> يتم استخدام أسلوب الديكام في إعداد توصيف وظيفي متكامل لعدد معين أو لكل الوظائف ضمن الهيكل التنظيمي الخاص بالمؤسسة ، أو ضمن وحدة عمل معينة داخل المؤسسة </a:t>
            </a:r>
            <a:r>
              <a:rPr lang="ar-SA" b="1" dirty="0" smtClean="0"/>
              <a:t>ويتضمن هذا التوصيف :</a:t>
            </a:r>
            <a:endParaRPr lang="ar-SA"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533400" y="1752600"/>
            <a:ext cx="8229600" cy="4838735"/>
          </a:xfrm>
        </p:spPr>
        <p:txBody>
          <a:bodyPr>
            <a:normAutofit fontScale="92500" lnSpcReduction="10000"/>
          </a:bodyPr>
          <a:lstStyle/>
          <a:p>
            <a:pPr algn="just" rtl="1"/>
            <a:r>
              <a:rPr lang="ar-SA" dirty="0" smtClean="0"/>
              <a:t>المسمى الوظيفي </a:t>
            </a:r>
          </a:p>
          <a:p>
            <a:pPr algn="just" rtl="1"/>
            <a:r>
              <a:rPr lang="ar-SA" dirty="0" smtClean="0"/>
              <a:t>الرمز الوظيفي المناسب </a:t>
            </a:r>
          </a:p>
          <a:p>
            <a:pPr algn="just" rtl="1"/>
            <a:r>
              <a:rPr lang="ar-SA" dirty="0" smtClean="0"/>
              <a:t>موقع الوظيفة ضمن الهيكل التنظيمي </a:t>
            </a:r>
          </a:p>
          <a:p>
            <a:pPr algn="just" rtl="1"/>
            <a:r>
              <a:rPr lang="ar-SA" dirty="0" smtClean="0"/>
              <a:t>التبعية الإدارية </a:t>
            </a:r>
          </a:p>
          <a:p>
            <a:pPr algn="just" rtl="1"/>
            <a:r>
              <a:rPr lang="ar-SA" dirty="0" smtClean="0"/>
              <a:t>الجهات التي يشرف عليها شاغل الوظيفة </a:t>
            </a:r>
          </a:p>
          <a:p>
            <a:pPr algn="just" rtl="1"/>
            <a:r>
              <a:rPr lang="ar-SA" dirty="0" smtClean="0"/>
              <a:t>الواجبات والمهام المتفرعة منها </a:t>
            </a:r>
          </a:p>
          <a:p>
            <a:pPr algn="just" rtl="1"/>
            <a:r>
              <a:rPr lang="ar-SA" dirty="0" smtClean="0"/>
              <a:t>الإجراءات الخاصة بالقيام بالواجبات </a:t>
            </a:r>
          </a:p>
          <a:p>
            <a:pPr algn="just" rtl="1"/>
            <a:r>
              <a:rPr lang="ar-SA" dirty="0" smtClean="0"/>
              <a:t>الاتجاهات والقيم </a:t>
            </a:r>
          </a:p>
          <a:p>
            <a:pPr algn="just" rtl="1"/>
            <a:r>
              <a:rPr lang="ar-SA" dirty="0" smtClean="0"/>
              <a:t>المؤهلات والخبرات المطلوبة من شاغل الوظيفة </a:t>
            </a:r>
          </a:p>
          <a:p>
            <a:pPr algn="just" rtl="1"/>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609600" y="1752600"/>
            <a:ext cx="8229600" cy="4838735"/>
          </a:xfrm>
        </p:spPr>
        <p:txBody>
          <a:bodyPr/>
          <a:lstStyle/>
          <a:p>
            <a:pPr algn="just" rtl="1">
              <a:spcBef>
                <a:spcPts val="0"/>
              </a:spcBef>
              <a:buNone/>
            </a:pPr>
            <a:r>
              <a:rPr lang="ar-SA" dirty="0" smtClean="0"/>
              <a:t>4- إعداد وتصميم نظام تقييم الأداء</a:t>
            </a:r>
          </a:p>
          <a:p>
            <a:pPr algn="just" rtl="1">
              <a:lnSpc>
                <a:spcPct val="150000"/>
              </a:lnSpc>
              <a:spcBef>
                <a:spcPts val="0"/>
              </a:spcBef>
              <a:buNone/>
            </a:pPr>
            <a:r>
              <a:rPr lang="ar-SA" dirty="0" smtClean="0"/>
              <a:t>	ويتم استكماله من خلال تصميم نظام متكامل لتقييم أداء الموظفين بجميع وظائفهم الإدارية والفنية ، ومستوياتهم الوظيفية التنفيذية والإشرافية ، والذي يتم بناؤه على التوصيف الوظيفي ، وفق الفلسفة الإدارية التي ترغب المؤسسة في تبنيها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905000"/>
            <a:ext cx="8229600" cy="4572000"/>
          </a:xfrm>
        </p:spPr>
        <p:txBody>
          <a:bodyPr>
            <a:normAutofit/>
          </a:bodyPr>
          <a:lstStyle/>
          <a:p>
            <a:pPr algn="just" rtl="1">
              <a:lnSpc>
                <a:spcPct val="150000"/>
              </a:lnSpc>
              <a:spcBef>
                <a:spcPts val="0"/>
              </a:spcBef>
            </a:pPr>
            <a:r>
              <a:rPr lang="ar-SA" dirty="0" smtClean="0"/>
              <a:t>تسعى الإدارة الاستراتيجية للموارد البشرية إلى زيادة القدرة التنافسية للمنظمات من خلال تطوير ممارسات إدارة الموارد البشرية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229600" cy="4724400"/>
          </a:xfrm>
        </p:spPr>
        <p:txBody>
          <a:bodyPr>
            <a:normAutofit/>
          </a:bodyPr>
          <a:lstStyle/>
          <a:p>
            <a:pPr algn="just" rtl="1">
              <a:buNone/>
            </a:pPr>
            <a:r>
              <a:rPr lang="ar-SA" b="1" dirty="0" smtClean="0"/>
              <a:t> 5- تحديد الاحتياجات التدريبية :</a:t>
            </a:r>
          </a:p>
          <a:p>
            <a:pPr algn="just" rtl="1">
              <a:lnSpc>
                <a:spcPct val="150000"/>
              </a:lnSpc>
              <a:spcBef>
                <a:spcPts val="0"/>
              </a:spcBef>
              <a:buNone/>
            </a:pPr>
            <a:r>
              <a:rPr lang="ar-SA" dirty="0" smtClean="0"/>
              <a:t>	يعتبر أسلوب الديكام من الأساليب المتطورة في تحديد نوعية ومستوى البرامج التدريبية المطلوبة للعاملين ، سواء كانت هذه البرامج تاهيلية للموظفين الجدد ، أو تطويرية للمستمرين في أعمالهم ووظائفهم . </a:t>
            </a:r>
          </a:p>
          <a:p>
            <a:pPr algn="just" rtl="1">
              <a:buNone/>
            </a:pPr>
            <a:r>
              <a:rPr lang="ar-SA" dirty="0" smtClean="0"/>
              <a:t>	ويحقق هذا الأسلوب الترابط بين التوصيف الوظيفي ومتطلبات هذه الوظائف من البرامج التدريبية والتطويرية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305800" cy="4838735"/>
          </a:xfrm>
        </p:spPr>
        <p:txBody>
          <a:bodyPr/>
          <a:lstStyle/>
          <a:p>
            <a:pPr algn="just" rtl="1">
              <a:lnSpc>
                <a:spcPct val="150000"/>
              </a:lnSpc>
              <a:buNone/>
            </a:pPr>
            <a:r>
              <a:rPr lang="ar-SA" b="1" dirty="0" smtClean="0"/>
              <a:t>6- تصميم البرامج التدريبية :</a:t>
            </a:r>
          </a:p>
          <a:p>
            <a:pPr algn="just" rtl="1">
              <a:lnSpc>
                <a:spcPct val="150000"/>
              </a:lnSpc>
              <a:buNone/>
            </a:pPr>
            <a:r>
              <a:rPr lang="ar-SA" dirty="0" smtClean="0"/>
              <a:t>	ويعتبر أسلوب الديكام من الأساليب الفعالة في تصميم البرامج التدريبية بأنواعها المختلفة ، بحيث تحدد أهداف هذه البرامج من المعارف والمهارات والقيم المطلوب تحقيقها ، وكذلك الأساليب التدريبية والتقويمية لهذه البرامج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981200"/>
            <a:ext cx="8382000" cy="4648200"/>
          </a:xfrm>
        </p:spPr>
        <p:txBody>
          <a:bodyPr/>
          <a:lstStyle/>
          <a:p>
            <a:pPr algn="just" rtl="1">
              <a:lnSpc>
                <a:spcPct val="150000"/>
              </a:lnSpc>
              <a:spcBef>
                <a:spcPts val="0"/>
              </a:spcBef>
              <a:buNone/>
            </a:pPr>
            <a:r>
              <a:rPr lang="ar-SA" b="1" dirty="0" smtClean="0"/>
              <a:t>7- تقييم الخدمة :</a:t>
            </a:r>
          </a:p>
          <a:p>
            <a:pPr algn="just" rtl="1">
              <a:lnSpc>
                <a:spcPct val="150000"/>
              </a:lnSpc>
              <a:spcBef>
                <a:spcPts val="0"/>
              </a:spcBef>
              <a:buNone/>
            </a:pPr>
            <a:r>
              <a:rPr lang="ar-SA" dirty="0" smtClean="0"/>
              <a:t>	تقييم الخدمة هو العنصر الذي يجعل المنظمة على معرفة دقيقة بمدى حسن مسيرتها ولتتأكد من تحقيق أهدافها حسب الخطط الموضوعة والبرامج المنفذة .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81000" y="1981200"/>
            <a:ext cx="8534400" cy="4574246"/>
          </a:xfrm>
        </p:spPr>
        <p:txBody>
          <a:bodyPr/>
          <a:lstStyle/>
          <a:p>
            <a:pPr algn="just">
              <a:lnSpc>
                <a:spcPct val="150000"/>
              </a:lnSpc>
              <a:spcBef>
                <a:spcPts val="0"/>
              </a:spcBef>
            </a:pPr>
            <a:r>
              <a:rPr lang="ar-SA" dirty="0" smtClean="0"/>
              <a:t>فأسلوب الديكام يستخدم في تقييم الخدمات المقدمة سواء من جانب مستوى هذه الخدمات وفق المعايير المعمول بها ، أو من زاوية مدى رضى المتعاملين والزبائن عن هذه الخدمات وفق المعايير مع أهمية ربطها بالخطط والموازنات الخاصة بالمؤسسة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228600" y="1905000"/>
            <a:ext cx="8534400" cy="4686335"/>
          </a:xfrm>
        </p:spPr>
        <p:txBody>
          <a:bodyPr>
            <a:normAutofit/>
          </a:bodyPr>
          <a:lstStyle/>
          <a:p>
            <a:pPr algn="just" rtl="1">
              <a:lnSpc>
                <a:spcPct val="150000"/>
              </a:lnSpc>
              <a:spcBef>
                <a:spcPts val="0"/>
              </a:spcBef>
              <a:buFont typeface="Wingdings" pitchFamily="2" charset="2"/>
              <a:buChar char="q"/>
            </a:pPr>
            <a:r>
              <a:rPr lang="ar-SA" b="1" dirty="0" smtClean="0"/>
              <a:t>المراحل التشغيلية لتطبيق منهجية الديكام : </a:t>
            </a:r>
          </a:p>
          <a:p>
            <a:pPr algn="just" rtl="1">
              <a:lnSpc>
                <a:spcPct val="150000"/>
              </a:lnSpc>
              <a:spcBef>
                <a:spcPts val="0"/>
              </a:spcBef>
              <a:buNone/>
            </a:pPr>
            <a:r>
              <a:rPr lang="ar-SA" dirty="0" smtClean="0"/>
              <a:t>	لا يمثل الديكام مجرد ورشة عمل تنصرف مهمتها إلى تحديد مواصفات المهنة وتنتهي بانتهاء الورشة بل هو أسلوب عمل مستمر تمثل الورشة بداية له.</a:t>
            </a:r>
          </a:p>
          <a:p>
            <a:pPr algn="just" rtl="1">
              <a:lnSpc>
                <a:spcPct val="150000"/>
              </a:lnSpc>
              <a:spcBef>
                <a:spcPts val="0"/>
              </a:spcBef>
              <a:buNone/>
            </a:pPr>
            <a:r>
              <a:rPr lang="ar-SA" dirty="0" smtClean="0"/>
              <a:t>	ويتم تطبيق هذه المنهجية في خمس حلقات يمكن ان يطلق عليها ( التاءات الخمسة ) </a:t>
            </a:r>
            <a:r>
              <a:rPr lang="ar-SA" dirty="0" smtClean="0">
                <a:solidFill>
                  <a:srgbClr val="FF0000"/>
                </a:solidFill>
              </a:rPr>
              <a:t>ت</a:t>
            </a:r>
            <a:r>
              <a:rPr lang="ar-SA" dirty="0" smtClean="0"/>
              <a:t>حليل ، </a:t>
            </a:r>
            <a:r>
              <a:rPr lang="ar-SA" dirty="0" smtClean="0">
                <a:solidFill>
                  <a:srgbClr val="FF0000"/>
                </a:solidFill>
              </a:rPr>
              <a:t>ت</a:t>
            </a:r>
            <a:r>
              <a:rPr lang="ar-SA" dirty="0" smtClean="0"/>
              <a:t>صميم ، </a:t>
            </a:r>
            <a:r>
              <a:rPr lang="ar-SA" dirty="0" smtClean="0">
                <a:solidFill>
                  <a:srgbClr val="FF0000"/>
                </a:solidFill>
              </a:rPr>
              <a:t>ت</a:t>
            </a:r>
            <a:r>
              <a:rPr lang="ar-SA" dirty="0" smtClean="0"/>
              <a:t>طوير ، </a:t>
            </a:r>
            <a:r>
              <a:rPr lang="ar-SA" dirty="0" smtClean="0">
                <a:solidFill>
                  <a:srgbClr val="FF0000"/>
                </a:solidFill>
              </a:rPr>
              <a:t>ت</a:t>
            </a:r>
            <a:r>
              <a:rPr lang="ar-SA" dirty="0" smtClean="0"/>
              <a:t>نفيذ ، </a:t>
            </a:r>
            <a:r>
              <a:rPr lang="ar-SA" dirty="0" smtClean="0">
                <a:solidFill>
                  <a:srgbClr val="FF0000"/>
                </a:solidFill>
              </a:rPr>
              <a:t>ت</a:t>
            </a:r>
            <a:r>
              <a:rPr lang="ar-SA" dirty="0" smtClean="0"/>
              <a:t>قويم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229600" cy="4800600"/>
          </a:xfrm>
        </p:spPr>
        <p:txBody>
          <a:bodyPr>
            <a:normAutofit fontScale="92500"/>
          </a:bodyPr>
          <a:lstStyle/>
          <a:p>
            <a:pPr algn="just" rtl="1">
              <a:spcBef>
                <a:spcPts val="0"/>
              </a:spcBef>
              <a:buNone/>
            </a:pPr>
            <a:r>
              <a:rPr lang="ar-SA" b="1" dirty="0" smtClean="0"/>
              <a:t>1- التحليل :</a:t>
            </a:r>
          </a:p>
          <a:p>
            <a:pPr algn="just" rtl="1">
              <a:lnSpc>
                <a:spcPct val="150000"/>
              </a:lnSpc>
              <a:spcBef>
                <a:spcPts val="0"/>
              </a:spcBef>
              <a:buNone/>
            </a:pPr>
            <a:r>
              <a:rPr lang="ar-SA" dirty="0" smtClean="0"/>
              <a:t>	يتم خلالها جمع الحقائق عن المشكلات التي تواجهها جهات العمل أو الجهات المسئولة عن تدريب وتاهيل الموظفين ومن هذه المرحلة يبدا العمل على النحو </a:t>
            </a:r>
            <a:r>
              <a:rPr lang="ar-SA" b="1" dirty="0" smtClean="0"/>
              <a:t>التالي :</a:t>
            </a:r>
          </a:p>
          <a:p>
            <a:pPr algn="just" rtl="1">
              <a:lnSpc>
                <a:spcPct val="150000"/>
              </a:lnSpc>
              <a:spcBef>
                <a:spcPts val="0"/>
              </a:spcBef>
              <a:buNone/>
            </a:pPr>
            <a:r>
              <a:rPr lang="ar-SA" b="1" dirty="0" smtClean="0"/>
              <a:t>أولاً : </a:t>
            </a:r>
            <a:r>
              <a:rPr lang="ar-SA" dirty="0" smtClean="0"/>
              <a:t>يتم تكوين لجنة من العاملين بالفعل في عمل معين ويعقد لهم عدة جلسات خلال يومين أو ثلاثة أيام بقيادة ميسر ومساعد له ومسجل ، ولا يزيد أعضاء اللجنة عادة عن (15- 20 ) شخصاً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81000" y="1828800"/>
            <a:ext cx="8458200" cy="4838735"/>
          </a:xfrm>
        </p:spPr>
        <p:txBody>
          <a:bodyPr>
            <a:normAutofit/>
          </a:bodyPr>
          <a:lstStyle/>
          <a:p>
            <a:pPr algn="just" rtl="1">
              <a:lnSpc>
                <a:spcPct val="150000"/>
              </a:lnSpc>
              <a:buNone/>
            </a:pPr>
            <a:r>
              <a:rPr lang="ar-SA" dirty="0" smtClean="0"/>
              <a:t>	</a:t>
            </a:r>
            <a:r>
              <a:rPr lang="ar-SA" b="1" dirty="0" smtClean="0"/>
              <a:t>ثانياً : </a:t>
            </a:r>
            <a:r>
              <a:rPr lang="ar-SA" dirty="0" smtClean="0"/>
              <a:t>تقوم اللجنة بتحليل الوظيفة أو العمل وهو ما يسمى             ” خريطة الديكام ” حيث تصف العمل من خلال واجباته الرئيسية ومهامه الفرعية وخطوات أداء هذه المهام .</a:t>
            </a:r>
          </a:p>
          <a:p>
            <a:pPr algn="just" rtl="1">
              <a:lnSpc>
                <a:spcPct val="150000"/>
              </a:lnSpc>
              <a:buNone/>
            </a:pPr>
            <a:r>
              <a:rPr lang="ar-SA" dirty="0" smtClean="0"/>
              <a:t>	</a:t>
            </a:r>
            <a:r>
              <a:rPr lang="ar-SA" b="1" dirty="0" smtClean="0"/>
              <a:t>ثالثاً : </a:t>
            </a:r>
            <a:r>
              <a:rPr lang="ar-SA" dirty="0" smtClean="0"/>
              <a:t>يتم التحقق من صدق التحليل الذي أجرته لجنة الديكام من جانب لجنة من الخبراء في المهنة ويتم التحقق من الأهمية النسبية للمهمة في جملة المهام وترتيبها وتحديد مدى صعوبتها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229600" cy="4838735"/>
          </a:xfrm>
        </p:spPr>
        <p:txBody>
          <a:bodyPr/>
          <a:lstStyle/>
          <a:p>
            <a:pPr algn="just" rtl="1">
              <a:lnSpc>
                <a:spcPct val="150000"/>
              </a:lnSpc>
              <a:spcBef>
                <a:spcPts val="0"/>
              </a:spcBef>
              <a:buNone/>
            </a:pPr>
            <a:r>
              <a:rPr lang="ar-SA" b="1" dirty="0" smtClean="0"/>
              <a:t>2- التصميم :</a:t>
            </a:r>
          </a:p>
          <a:p>
            <a:pPr algn="just" rtl="1">
              <a:lnSpc>
                <a:spcPct val="150000"/>
              </a:lnSpc>
              <a:spcBef>
                <a:spcPts val="0"/>
              </a:spcBef>
              <a:buNone/>
            </a:pPr>
            <a:r>
              <a:rPr lang="ar-SA" dirty="0" smtClean="0"/>
              <a:t>	يتم استخدام المعلومات التي جمعت من التحليل لوضع المهارات والاتجاهات التي يلزم تدريب الأفراد عليها بحيث يمكن ملاحظتها وقياسها . ويتم وضع مقاييس لكل أداء أو مهمة وهكذا توضع مواصفات للأداء ويتم توجيه التدريب في الاتجاه الصحيح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04800" y="1828800"/>
            <a:ext cx="8610600" cy="4838735"/>
          </a:xfrm>
        </p:spPr>
        <p:txBody>
          <a:bodyPr>
            <a:normAutofit fontScale="92500" lnSpcReduction="10000"/>
          </a:bodyPr>
          <a:lstStyle/>
          <a:p>
            <a:pPr algn="just" rtl="1">
              <a:lnSpc>
                <a:spcPct val="150000"/>
              </a:lnSpc>
              <a:spcBef>
                <a:spcPts val="0"/>
              </a:spcBef>
              <a:buNone/>
            </a:pPr>
            <a:r>
              <a:rPr lang="ar-SA" b="1" dirty="0" smtClean="0"/>
              <a:t> 3- التطوير :</a:t>
            </a:r>
          </a:p>
          <a:p>
            <a:pPr algn="just" rtl="1">
              <a:lnSpc>
                <a:spcPct val="150000"/>
              </a:lnSpc>
              <a:spcBef>
                <a:spcPts val="0"/>
              </a:spcBef>
              <a:buNone/>
            </a:pPr>
            <a:r>
              <a:rPr lang="ar-SA" dirty="0" smtClean="0"/>
              <a:t>	تتركز في القيام بتطوير المحتوى العلمي للبرنامج التدريبي الذي تم تصميمه .</a:t>
            </a:r>
          </a:p>
          <a:p>
            <a:pPr algn="just" rtl="1">
              <a:lnSpc>
                <a:spcPct val="150000"/>
              </a:lnSpc>
              <a:spcBef>
                <a:spcPts val="0"/>
              </a:spcBef>
              <a:buNone/>
            </a:pPr>
            <a:r>
              <a:rPr lang="ar-SA" b="1" dirty="0" smtClean="0"/>
              <a:t>4- التنفيذ :</a:t>
            </a:r>
          </a:p>
          <a:p>
            <a:pPr algn="just" rtl="1">
              <a:lnSpc>
                <a:spcPct val="150000"/>
              </a:lnSpc>
              <a:spcBef>
                <a:spcPts val="0"/>
              </a:spcBef>
              <a:buNone/>
            </a:pPr>
            <a:r>
              <a:rPr lang="ar-SA" dirty="0" smtClean="0"/>
              <a:t>	توضع البرامج التدريبية / التعليمية موضع التنفيذ . ويتم اختيار المدربين وتدريبهم بالمهام المطلوبة وتهيئة التجهيزات والخدمات اللازمة وتحضير المتدربين المطلوب تدريبهم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81000" y="1828800"/>
            <a:ext cx="8458200" cy="4838735"/>
          </a:xfrm>
        </p:spPr>
        <p:txBody>
          <a:bodyPr/>
          <a:lstStyle/>
          <a:p>
            <a:pPr algn="r" rtl="1">
              <a:buNone/>
            </a:pPr>
            <a:r>
              <a:rPr lang="ar-SA" b="1" dirty="0" smtClean="0"/>
              <a:t>5- التقويم :</a:t>
            </a:r>
          </a:p>
          <a:p>
            <a:pPr algn="r" rtl="1">
              <a:buNone/>
            </a:pPr>
            <a:r>
              <a:rPr lang="ar-SA" dirty="0" smtClean="0"/>
              <a:t> 	تستهدف هذه المرحلة :</a:t>
            </a:r>
          </a:p>
          <a:p>
            <a:pPr algn="r" rtl="1">
              <a:lnSpc>
                <a:spcPct val="150000"/>
              </a:lnSpc>
            </a:pPr>
            <a:r>
              <a:rPr lang="ar-SA" dirty="0" smtClean="0"/>
              <a:t>التاكد المستمر من ان التدريب يؤتي ثماره ويهيء عاملين اكفاء</a:t>
            </a:r>
          </a:p>
          <a:p>
            <a:pPr algn="r" rtl="1">
              <a:lnSpc>
                <a:spcPct val="150000"/>
              </a:lnSpc>
            </a:pPr>
            <a:r>
              <a:rPr lang="ar-SA" dirty="0" smtClean="0"/>
              <a:t>التاكد من أن التدريب يسير في طريقه المرسوم .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04800" y="1752600"/>
            <a:ext cx="8615394" cy="4838735"/>
          </a:xfrm>
        </p:spPr>
        <p:txBody>
          <a:bodyPr/>
          <a:lstStyle/>
          <a:p>
            <a:pPr algn="just">
              <a:lnSpc>
                <a:spcPct val="150000"/>
              </a:lnSpc>
            </a:pPr>
            <a:r>
              <a:rPr lang="ar-SA" dirty="0" smtClean="0"/>
              <a:t>وقد تبنت الإدارة في الكثير من المنظمات مبدأ الاهتمام بالبشر كأحد المؤثرات القوية التي تعطي ميزة تنافسية خاصة مع دخول القرن الواحد والعشرين الذي يركز على اقتصاد المعرفة ، ويعتبر أن إنتاجية رأس المال البشري أو رأس المال الفكري ، هو المحك الرئيسي في بقاء وتطور ونجاح أي منظمة ، وأساس أي اقتصاد ناجح في العالم .</a:t>
            </a:r>
          </a:p>
          <a:p>
            <a:pPr algn="just">
              <a:lnSpc>
                <a:spcPct val="150000"/>
              </a:lnSpc>
            </a:pP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828800"/>
            <a:ext cx="8458200" cy="4838735"/>
          </a:xfrm>
        </p:spPr>
        <p:txBody>
          <a:bodyPr/>
          <a:lstStyle/>
          <a:p>
            <a:pPr algn="r" rtl="1">
              <a:lnSpc>
                <a:spcPct val="150000"/>
              </a:lnSpc>
              <a:buNone/>
            </a:pPr>
            <a:r>
              <a:rPr lang="ar-SA" b="1" dirty="0" smtClean="0"/>
              <a:t>	ويحقق التقويم هدفين :</a:t>
            </a:r>
          </a:p>
          <a:p>
            <a:pPr algn="r" rtl="1">
              <a:lnSpc>
                <a:spcPct val="150000"/>
              </a:lnSpc>
              <a:buNone/>
            </a:pPr>
            <a:r>
              <a:rPr lang="ar-SA" dirty="0" smtClean="0"/>
              <a:t>1- التحقق من أن المتدربين قد أنجزوا الأهداف التدريبية المطلوبة </a:t>
            </a:r>
          </a:p>
          <a:p>
            <a:pPr algn="r" rtl="1">
              <a:lnSpc>
                <a:spcPct val="150000"/>
              </a:lnSpc>
              <a:buNone/>
            </a:pPr>
            <a:r>
              <a:rPr lang="ar-SA" dirty="0" smtClean="0"/>
              <a:t>2- اكتشاف نقاط الضعف لدى المتدرب وزيادة تدريبه عليها </a:t>
            </a:r>
          </a:p>
          <a:p>
            <a:pPr algn="r" rtl="1">
              <a:lnSpc>
                <a:spcPct val="150000"/>
              </a:lnSpc>
              <a:buNone/>
            </a:pP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04800" y="1752600"/>
            <a:ext cx="8610600" cy="4838735"/>
          </a:xfrm>
        </p:spPr>
        <p:txBody>
          <a:bodyPr/>
          <a:lstStyle/>
          <a:p>
            <a:pPr algn="just" rtl="1">
              <a:lnSpc>
                <a:spcPct val="150000"/>
              </a:lnSpc>
              <a:buNone/>
            </a:pPr>
            <a:r>
              <a:rPr lang="ar-SA" b="1" dirty="0" smtClean="0"/>
              <a:t> 	وخلاصة القول : </a:t>
            </a:r>
          </a:p>
          <a:p>
            <a:pPr algn="just" rtl="1">
              <a:lnSpc>
                <a:spcPct val="150000"/>
              </a:lnSpc>
              <a:buNone/>
            </a:pPr>
            <a:r>
              <a:rPr lang="ar-SA" dirty="0" smtClean="0"/>
              <a:t>	ينبغي أن تتم عملية التدريب في إطار خطة متكاملة </a:t>
            </a:r>
            <a:r>
              <a:rPr lang="ar-SA" smtClean="0"/>
              <a:t>محددة الإطار </a:t>
            </a:r>
            <a:r>
              <a:rPr lang="ar-SA" dirty="0" smtClean="0"/>
              <a:t>الزمني والتكلفة المالية وإعداد الكوادر اللازمة ثم خطة تنفيذية لإنجاز أعمال بعينها مثل وضع عدد معين من البرامج أو ورش العمل أو غير ذلك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609600" y="1752600"/>
            <a:ext cx="8229600" cy="4838735"/>
          </a:xfrm>
        </p:spPr>
        <p:txBody>
          <a:bodyPr/>
          <a:lstStyle/>
          <a:p>
            <a:pPr algn="just" rtl="1">
              <a:lnSpc>
                <a:spcPct val="150000"/>
              </a:lnSpc>
            </a:pPr>
            <a:r>
              <a:rPr lang="ar-SA" dirty="0" smtClean="0"/>
              <a:t>ويمثل التدريب إحدى الحلقات الأساسية لنماذج تخطيط القوى العاملة وتطوير أدائهم ، كما يعتبر مكوناً أساسياً لدليل التنمية البشرية الذي يقوم بحسابه البرنامج الإنمائي للأمم المتحدة لمجموعة من البلدان النامية في تقريره السنوي .</a:t>
            </a:r>
          </a:p>
          <a:p>
            <a:pPr algn="just" rtl="1">
              <a:lnSpc>
                <a:spcPct val="150000"/>
              </a:lnSpc>
              <a:buNone/>
            </a:pP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533400" y="1752600"/>
            <a:ext cx="8229600" cy="4838735"/>
          </a:xfrm>
        </p:spPr>
        <p:txBody>
          <a:bodyPr/>
          <a:lstStyle/>
          <a:p>
            <a:pPr algn="just" rtl="1">
              <a:lnSpc>
                <a:spcPct val="150000"/>
              </a:lnSpc>
              <a:spcBef>
                <a:spcPts val="0"/>
              </a:spcBef>
            </a:pPr>
            <a:r>
              <a:rPr lang="ar-SA" dirty="0" smtClean="0"/>
              <a:t>ومن أجل تطبيق الإدارة الاستراتيجية للموارد البشرية ، وتوفير متطلبات نجاحها ، برزت العديد من المناهج والأساليب ، منها منهجية الديكام </a:t>
            </a:r>
            <a:r>
              <a:rPr lang="en-US" dirty="0" smtClean="0"/>
              <a:t>DACUM</a:t>
            </a:r>
            <a:r>
              <a:rPr lang="ar-SA" dirty="0" smtClean="0"/>
              <a:t> وقد تم تطويرها من أجل تصميم مناهج وتدريب التعليم والتدريب لتكون منسجمة مع متطلبات سوق العمل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81000" y="1752600"/>
            <a:ext cx="8382000" cy="4838735"/>
          </a:xfrm>
        </p:spPr>
        <p:txBody>
          <a:bodyPr/>
          <a:lstStyle/>
          <a:p>
            <a:pPr algn="just" rtl="1">
              <a:lnSpc>
                <a:spcPct val="150000"/>
              </a:lnSpc>
            </a:pPr>
            <a:r>
              <a:rPr lang="ar-SA" dirty="0" smtClean="0"/>
              <a:t>ويمثل نظام الديكام آلية فاعلة لإعداد وتصميم النظام الإداري المتكامل ابتداء من إعداد الهيكل التنظيمي للمؤسسة المبني على رسالتها وغاياتها مروراً بالتوصيف الوظيفي وتحديد الاحتياجات التدريبية وتصميم هذه البرامج للعاملين فيها وانتهاء بتقييم مستوى الخدمات التي تُقدم للمتعاملين معها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81000" y="1752600"/>
            <a:ext cx="8229600" cy="4838735"/>
          </a:xfrm>
        </p:spPr>
        <p:txBody>
          <a:bodyPr>
            <a:normAutofit/>
          </a:bodyPr>
          <a:lstStyle/>
          <a:p>
            <a:pPr algn="r" rtl="1">
              <a:lnSpc>
                <a:spcPct val="150000"/>
              </a:lnSpc>
              <a:spcBef>
                <a:spcPts val="0"/>
              </a:spcBef>
              <a:buFont typeface="Wingdings" pitchFamily="2" charset="2"/>
              <a:buChar char="q"/>
            </a:pPr>
            <a:r>
              <a:rPr lang="ar-SA" b="1" dirty="0" smtClean="0"/>
              <a:t> الديكام :</a:t>
            </a:r>
          </a:p>
          <a:p>
            <a:pPr algn="r" rtl="1">
              <a:lnSpc>
                <a:spcPct val="150000"/>
              </a:lnSpc>
              <a:spcBef>
                <a:spcPts val="0"/>
              </a:spcBef>
            </a:pPr>
            <a:r>
              <a:rPr lang="ar-SA" dirty="0" smtClean="0"/>
              <a:t>تعني تصميم أو تطوير المنهج ، وتشير إلى إمكانية استخدامه في عمليات بناء وتصميم البرامج التدريبية بمكوناتها المختلفة </a:t>
            </a:r>
          </a:p>
          <a:p>
            <a:pPr algn="r" rtl="1">
              <a:lnSpc>
                <a:spcPct val="150000"/>
              </a:lnSpc>
              <a:spcBef>
                <a:spcPts val="0"/>
              </a:spcBef>
            </a:pPr>
            <a:r>
              <a:rPr lang="ar-SA" dirty="0" smtClean="0"/>
              <a:t>كما انها آلية لتحليل الوظائف للتعرف على الوظيفة ورسم المنهج المطلوب لها حتى يمكن تدريسه للمتدربين حيث يمكن تطويره حسب السوق وتطوراته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457200" y="1752600"/>
            <a:ext cx="8229600" cy="4838735"/>
          </a:xfrm>
        </p:spPr>
        <p:txBody>
          <a:bodyPr/>
          <a:lstStyle/>
          <a:p>
            <a:pPr algn="just" rtl="1">
              <a:lnSpc>
                <a:spcPct val="150000"/>
              </a:lnSpc>
              <a:spcBef>
                <a:spcPts val="0"/>
              </a:spcBef>
            </a:pPr>
            <a:r>
              <a:rPr lang="ar-SA" dirty="0" smtClean="0"/>
              <a:t>وهي أسلوب لتقييم المناهج والمتدرب والمدرب وذلك من خلال رسم مؤشرات الأداء لهذا الغرض من البداية </a:t>
            </a:r>
          </a:p>
          <a:p>
            <a:pPr algn="just" rtl="1">
              <a:lnSpc>
                <a:spcPct val="150000"/>
              </a:lnSpc>
              <a:spcBef>
                <a:spcPts val="0"/>
              </a:spcBef>
            </a:pPr>
            <a:r>
              <a:rPr lang="ar-SA" dirty="0" smtClean="0"/>
              <a:t>كما تمثل خريطة واحدة وصورة واقعية مختصرة للواجبات والمهارات والمعارف والصفات والقيم الوظيفية التي يستلزم من الموظف حيازتها لتتم تاديته للوظيفة بالشكل المطلوب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ar-SA" dirty="0" smtClean="0"/>
              <a:t>التدريب في إدارة الموارد البشرية</a:t>
            </a:r>
            <a:endParaRPr lang="ar-SA" dirty="0"/>
          </a:p>
        </p:txBody>
      </p:sp>
      <p:sp>
        <p:nvSpPr>
          <p:cNvPr id="3" name="Content Placeholder 2"/>
          <p:cNvSpPr>
            <a:spLocks noGrp="1"/>
          </p:cNvSpPr>
          <p:nvPr>
            <p:ph idx="1"/>
          </p:nvPr>
        </p:nvSpPr>
        <p:spPr>
          <a:xfrm>
            <a:off x="381000" y="1676400"/>
            <a:ext cx="8229600" cy="4953000"/>
          </a:xfrm>
        </p:spPr>
        <p:txBody>
          <a:bodyPr>
            <a:noAutofit/>
          </a:bodyPr>
          <a:lstStyle/>
          <a:p>
            <a:pPr algn="just" rtl="1">
              <a:spcBef>
                <a:spcPts val="0"/>
              </a:spcBef>
              <a:buFont typeface="Wingdings" pitchFamily="2" charset="2"/>
              <a:buChar char="q"/>
            </a:pPr>
            <a:r>
              <a:rPr lang="ar-SA" b="1" dirty="0" smtClean="0"/>
              <a:t> فلسفة منهجية الديكام :</a:t>
            </a:r>
          </a:p>
          <a:p>
            <a:pPr algn="just" rtl="1">
              <a:lnSpc>
                <a:spcPct val="150000"/>
              </a:lnSpc>
              <a:spcBef>
                <a:spcPts val="0"/>
              </a:spcBef>
            </a:pPr>
            <a:r>
              <a:rPr lang="ar-SA" dirty="0" smtClean="0"/>
              <a:t>تقوم فلسفة الديكام على أن العاملين في الوظائف المختلفة هم اقدر الناس على تنفيذ مهام وظائفهم وبكل دقة .</a:t>
            </a:r>
          </a:p>
          <a:p>
            <a:pPr algn="just" rtl="1">
              <a:lnSpc>
                <a:spcPct val="150000"/>
              </a:lnSpc>
              <a:spcBef>
                <a:spcPts val="0"/>
              </a:spcBef>
            </a:pPr>
            <a:r>
              <a:rPr lang="ar-SA" dirty="0" smtClean="0"/>
              <a:t>ويتطلب انجاز هذه المهام معارف ومهارات وسلوكيات واتجاهات محددة ويتم التعرف عليها من خلال ما يطلق عليه ورشة الديكام والتي ينظر للمشاركين فيها على أنهم خبراء في الوظيفة أو المهنة المستهدفة .</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ok">
  <a:themeElements>
    <a:clrScheme name="Book">
      <a:dk1>
        <a:sysClr val="windowText" lastClr="000000"/>
      </a:dk1>
      <a:lt1>
        <a:sysClr val="window" lastClr="FFFFFF"/>
      </a:lt1>
      <a:dk2>
        <a:srgbClr val="000082"/>
      </a:dk2>
      <a:lt2>
        <a:srgbClr val="F3F3FF"/>
      </a:lt2>
      <a:accent1>
        <a:srgbClr val="828200"/>
      </a:accent1>
      <a:accent2>
        <a:srgbClr val="1B582B"/>
      </a:accent2>
      <a:accent3>
        <a:srgbClr val="009FEC"/>
      </a:accent3>
      <a:accent4>
        <a:srgbClr val="00BDBD"/>
      </a:accent4>
      <a:accent5>
        <a:srgbClr val="7C5BAE"/>
      </a:accent5>
      <a:accent6>
        <a:srgbClr val="0055AA"/>
      </a:accent6>
      <a:hlink>
        <a:srgbClr val="FC9658"/>
      </a:hlink>
      <a:folHlink>
        <a:srgbClr val="E800E8"/>
      </a:folHlink>
    </a:clrScheme>
    <a:fontScheme name="Book">
      <a:majorFont>
        <a:latin typeface="Calibri"/>
        <a:ea typeface=""/>
        <a:cs typeface=""/>
        <a:font script="Jpan" typeface="ＭＳ Ｐゴシック"/>
        <a:font script="Hang" typeface="맑은 고딕"/>
        <a:font script="Hans" typeface="黑体"/>
        <a:font script="Hant" typeface="標楷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ook">
      <a:fillStyleLst>
        <a:solidFill>
          <a:schemeClr val="phClr">
            <a:tint val="100000"/>
            <a:shade val="100000"/>
            <a:hueMod val="100000"/>
            <a:satMod val="100000"/>
          </a:schemeClr>
        </a:solidFill>
        <a:gradFill rotWithShape="1">
          <a:gsLst>
            <a:gs pos="0">
              <a:schemeClr val="phClr">
                <a:tint val="30000"/>
                <a:shade val="100000"/>
                <a:hueMod val="100000"/>
                <a:satMod val="100000"/>
              </a:schemeClr>
            </a:gs>
            <a:gs pos="80000">
              <a:schemeClr val="phClr">
                <a:tint val="70000"/>
                <a:shade val="100000"/>
                <a:hueMod val="100000"/>
                <a:satMod val="100000"/>
              </a:schemeClr>
            </a:gs>
            <a:gs pos="100000">
              <a:schemeClr val="phClr">
                <a:tint val="100000"/>
                <a:shade val="100000"/>
                <a:hueMod val="100000"/>
                <a:satMod val="100000"/>
              </a:schemeClr>
            </a:gs>
          </a:gsLst>
          <a:lin ang="7200000" scaled="1"/>
        </a:gradFill>
        <a:gradFill rotWithShape="1">
          <a:gsLst>
            <a:gs pos="0">
              <a:schemeClr val="phClr">
                <a:tint val="80000"/>
                <a:shade val="100000"/>
                <a:hueMod val="100000"/>
                <a:satMod val="100000"/>
              </a:schemeClr>
            </a:gs>
            <a:gs pos="30000">
              <a:schemeClr val="phClr">
                <a:tint val="100000"/>
                <a:shade val="100000"/>
                <a:hueMod val="100000"/>
                <a:satMod val="100000"/>
              </a:schemeClr>
            </a:gs>
            <a:gs pos="100000">
              <a:schemeClr val="phClr">
                <a:tint val="100000"/>
                <a:shade val="50000"/>
                <a:hueMod val="100000"/>
                <a:satMod val="100000"/>
              </a:schemeClr>
            </a:gs>
          </a:gsLst>
          <a:lin ang="18000000" scaled="1"/>
        </a:gradFill>
      </a:fillStyleLst>
      <a:lnStyleLst>
        <a:ln w="12700"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a:rot lat="0" lon="0" rev="0"/>
            </a:camera>
            <a:lightRig rig="morning" dir="bl"/>
          </a:scene3d>
          <a:sp3d extrusionH="222250" contourW="25400" prstMaterial="matte">
            <a:bevelT w="38100" h="38100" prst="softRound"/>
            <a:bevelB/>
            <a:extrusionClr>
              <a:srgbClr val="FF0000"/>
            </a:extrusionClr>
            <a:contourClr>
              <a:schemeClr val="accent3">
                <a:tint val="100000"/>
                <a:shade val="100000"/>
                <a:hueMod val="100000"/>
                <a:satMod val="100000"/>
              </a:schemeClr>
            </a:contourClr>
          </a:sp3d>
        </a:effectStyle>
        <a:effectStyle>
          <a:effectLst>
            <a:glow>
              <a:schemeClr val="phClr">
                <a:tint val="100000"/>
                <a:shade val="100000"/>
                <a:hueMod val="100000"/>
                <a:satMod val="100000"/>
              </a:schemeClr>
            </a:glow>
          </a:effectLst>
          <a:scene3d>
            <a:camera prst="orthographicFront" fov="0">
              <a:rot lat="0" lon="0" rev="0"/>
            </a:camera>
            <a:lightRig rig="soft" dir="bl">
              <a:rot lat="0" lon="0" rev="0"/>
            </a:lightRig>
          </a:scene3d>
          <a:sp3d prstMaterial="plastic">
            <a:bevelT w="38100" h="3810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phClr">
                <a:tint val="100000"/>
                <a:shade val="60000"/>
                <a:hueMod val="100000"/>
                <a:satMod val="100000"/>
              </a:schemeClr>
            </a:gs>
            <a:gs pos="80000">
              <a:schemeClr val="phClr">
                <a:tint val="90000"/>
                <a:shade val="100000"/>
                <a:hueMod val="100000"/>
                <a:satMod val="100000"/>
              </a:schemeClr>
            </a:gs>
            <a:gs pos="100000">
              <a:schemeClr val="phClr">
                <a:tint val="80000"/>
                <a:shade val="100000"/>
                <a:hueMod val="100000"/>
                <a:satMod val="100000"/>
              </a:schemeClr>
            </a:gs>
          </a:gsLst>
          <a:lin ang="18000000" scaled="1"/>
        </a:gradFill>
        <a:blipFill>
          <a:blip xmlns:r="http://schemas.openxmlformats.org/officeDocument/2006/relationships" r:embed="rId1">
            <a:duotone>
              <a:schemeClr val="phClr">
                <a:tint val="100000"/>
                <a:shade val="50000"/>
                <a:hueMod val="100000"/>
                <a:satMod val="100000"/>
              </a:schemeClr>
              <a:schemeClr val="phClr">
                <a:tint val="95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Book.thmx77</Template>
  <TotalTime>182</TotalTime>
  <Words>823</Words>
  <Application>Microsoft Office PowerPoint</Application>
  <PresentationFormat>On-screen Show (4:3)</PresentationFormat>
  <Paragraphs>142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Book</vt:lpstr>
      <vt:lpstr>الديكام الفصل السابع </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lpstr>التدريب في إدارة الموارد البشرية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الديكام </dc:title>
  <dc:creator>user</dc:creator>
  <cp:lastModifiedBy>user</cp:lastModifiedBy>
  <cp:revision>37</cp:revision>
  <dcterms:created xsi:type="dcterms:W3CDTF">2006-08-16T00:00:00Z</dcterms:created>
  <dcterms:modified xsi:type="dcterms:W3CDTF">2012-03-12T13:57:21Z</dcterms:modified>
</cp:coreProperties>
</file>